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79" r:id="rId3"/>
    <p:sldId id="359" r:id="rId4"/>
    <p:sldId id="378" r:id="rId5"/>
    <p:sldId id="384" r:id="rId6"/>
    <p:sldId id="381" r:id="rId7"/>
    <p:sldId id="382" r:id="rId8"/>
    <p:sldId id="380" r:id="rId9"/>
    <p:sldId id="385" r:id="rId10"/>
    <p:sldId id="386" r:id="rId11"/>
    <p:sldId id="393" r:id="rId12"/>
    <p:sldId id="387" r:id="rId13"/>
    <p:sldId id="388" r:id="rId14"/>
    <p:sldId id="389" r:id="rId15"/>
    <p:sldId id="390" r:id="rId16"/>
    <p:sldId id="392" r:id="rId17"/>
    <p:sldId id="394" r:id="rId18"/>
    <p:sldId id="396" r:id="rId19"/>
    <p:sldId id="391" r:id="rId20"/>
    <p:sldId id="395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383" r:id="rId36"/>
    <p:sldId id="417" r:id="rId37"/>
    <p:sldId id="418" r:id="rId38"/>
    <p:sldId id="419" r:id="rId39"/>
    <p:sldId id="42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39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106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2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算法分析基础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2-1  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算法的时间复杂度分析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13340" y="992072"/>
            <a:ext cx="10311860" cy="99001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若存在两个正的常数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，对于任意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749844" y="2178867"/>
            <a:ext cx="6827518" cy="3227027"/>
            <a:chOff x="1264" y="1982"/>
            <a:chExt cx="3521" cy="2025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025" y="3805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 </a:t>
              </a:r>
              <a:r>
                <a:rPr lang="en-US" altLang="zh-CN" sz="20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264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执行次数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525" y="3131"/>
              <a:ext cx="78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0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之前的情</a:t>
              </a:r>
              <a:endPara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况无关紧要</a:t>
              </a: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271" y="2243"/>
              <a:ext cx="1831" cy="1354"/>
            </a:xfrm>
            <a:custGeom>
              <a:avLst/>
              <a:gdLst>
                <a:gd name="T0" fmla="*/ 0 w 2206"/>
                <a:gd name="T1" fmla="*/ 1696 h 1696"/>
                <a:gd name="T2" fmla="*/ 376 w 2206"/>
                <a:gd name="T3" fmla="*/ 1515 h 1696"/>
                <a:gd name="T4" fmla="*/ 676 w 2206"/>
                <a:gd name="T5" fmla="*/ 1305 h 1696"/>
                <a:gd name="T6" fmla="*/ 1096 w 2206"/>
                <a:gd name="T7" fmla="*/ 1080 h 1696"/>
                <a:gd name="T8" fmla="*/ 1606 w 2206"/>
                <a:gd name="T9" fmla="*/ 765 h 1696"/>
                <a:gd name="T10" fmla="*/ 1906 w 2206"/>
                <a:gd name="T11" fmla="*/ 360 h 1696"/>
                <a:gd name="T12" fmla="*/ 2086 w 2206"/>
                <a:gd name="T13" fmla="*/ 195 h 1696"/>
                <a:gd name="T14" fmla="*/ 2206 w 2206"/>
                <a:gd name="T1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5C30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1590 h 1590"/>
                <a:gd name="T2" fmla="*/ 480 w 2130"/>
                <a:gd name="T3" fmla="*/ 1425 h 1590"/>
                <a:gd name="T4" fmla="*/ 1005 w 2130"/>
                <a:gd name="T5" fmla="*/ 1080 h 1590"/>
                <a:gd name="T6" fmla="*/ 1515 w 2130"/>
                <a:gd name="T7" fmla="*/ 660 h 1590"/>
                <a:gd name="T8" fmla="*/ 1830 w 2130"/>
                <a:gd name="T9" fmla="*/ 360 h 1590"/>
                <a:gd name="T10" fmla="*/ 2130 w 2130"/>
                <a:gd name="T11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40404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4193" y="2302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4143" y="1982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5" name="Rectangle 11"/>
          <p:cNvSpPr/>
          <p:nvPr/>
        </p:nvSpPr>
        <p:spPr>
          <a:xfrm>
            <a:off x="528586" y="5597470"/>
            <a:ext cx="11052000" cy="5760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具有相同的增长趋势，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的增长至多趋同于函数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</a:t>
            </a:r>
            <a:endParaRPr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19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35" y="3047773"/>
            <a:ext cx="2783205" cy="12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/>
          <p:nvPr/>
        </p:nvSpPr>
        <p:spPr>
          <a:xfrm>
            <a:off x="947420" y="965835"/>
            <a:ext cx="8943340" cy="3907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T</a:t>
            </a:r>
            <a:r>
              <a:rPr lang="en-US" altLang="zh-CN" sz="3200" b="1" err="1">
                <a:latin typeface="Times New Roman" panose="02020603050405020304" pitchFamily="18" charset="0"/>
              </a:rPr>
              <a:t>(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 i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≤ 100</a:t>
            </a:r>
            <a:r>
              <a:rPr lang="en-US" altLang="zh-CN" sz="3200" b="1" i="1">
                <a:latin typeface="Times New Roman" panose="02020603050405020304" pitchFamily="18" charset="0"/>
              </a:rPr>
              <a:t>n </a:t>
            </a:r>
            <a:r>
              <a:rPr lang="en-US" altLang="zh-CN" sz="3200" b="1" dirty="0">
                <a:latin typeface="Times New Roman" panose="02020603050405020304" pitchFamily="18" charset="0"/>
              </a:rPr>
              <a:t>+ 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</a:rPr>
              <a:t>，则</a:t>
            </a:r>
            <a:r>
              <a:rPr lang="en-US" altLang="zh-CN" sz="3200" b="1" i="1" err="1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3200" b="1" err="1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200" b="1" i="1" err="1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)=</a:t>
            </a:r>
            <a:r>
              <a:rPr lang="en-US" altLang="zh-CN" sz="3200" b="1" i="1">
                <a:latin typeface="Times New Roman" panose="02020603050405020304" pitchFamily="18" charset="0"/>
                <a:sym typeface="+mn-ea"/>
              </a:rPr>
              <a:t>O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( </a:t>
            </a:r>
            <a:r>
              <a:rPr lang="zh-CN" altLang="en-US" sz="3200" b="1" dirty="0">
                <a:latin typeface="Times New Roman" panose="02020603050405020304" pitchFamily="18" charset="0"/>
                <a:sym typeface="+mn-ea"/>
              </a:rPr>
              <a:t>？</a:t>
            </a:r>
            <a:r>
              <a:rPr lang="en-US" altLang="zh-CN" sz="3200" b="1"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解：取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，对任意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，有：</a:t>
            </a:r>
          </a:p>
          <a:p>
            <a:pPr>
              <a:lnSpc>
                <a:spcPct val="150000"/>
              </a:lnSpc>
            </a:pP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T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100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101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，有：</a:t>
            </a:r>
          </a:p>
          <a:p>
            <a:pPr>
              <a:lnSpc>
                <a:spcPct val="150000"/>
              </a:lnSpc>
            </a:pP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T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</a:p>
          <a:p>
            <a:pPr>
              <a:lnSpc>
                <a:spcPct val="150000"/>
              </a:lnSpc>
            </a:pP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T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2771" name="文本框 32770"/>
          <p:cNvSpPr txBox="1"/>
          <p:nvPr/>
        </p:nvSpPr>
        <p:spPr>
          <a:xfrm>
            <a:off x="947420" y="5158740"/>
            <a:ext cx="9678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练习：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T</a:t>
            </a:r>
            <a:r>
              <a:rPr lang="en-US" altLang="zh-CN" sz="3200" b="1" err="1">
                <a:latin typeface="Times New Roman" panose="02020603050405020304" pitchFamily="18" charset="0"/>
              </a:rPr>
              <a:t>(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en-US" altLang="zh-CN" sz="3200" b="1" i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</a:rPr>
              <a:t>≤ 19/15</a:t>
            </a:r>
            <a:r>
              <a:rPr lang="en-US" altLang="zh-CN" sz="3200" b="1" i="1">
                <a:latin typeface="Times New Roman" panose="02020603050405020304" pitchFamily="18" charset="0"/>
              </a:rPr>
              <a:t>n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 </a:t>
            </a:r>
            <a:r>
              <a:rPr lang="en-US" altLang="zh-CN" sz="3200" b="1">
                <a:latin typeface="Times New Roman" panose="02020603050405020304" pitchFamily="18" charset="0"/>
              </a:rPr>
              <a:t>+ 161/15</a:t>
            </a:r>
            <a:r>
              <a:rPr lang="en-US" altLang="zh-CN" sz="3200" b="1" i="1">
                <a:latin typeface="Times New Roman" panose="02020603050405020304" pitchFamily="18" charset="0"/>
              </a:rPr>
              <a:t>n </a:t>
            </a:r>
            <a:r>
              <a:rPr lang="en-US" altLang="zh-CN" sz="3200" b="1">
                <a:latin typeface="Times New Roman" panose="02020603050405020304" pitchFamily="18" charset="0"/>
              </a:rPr>
              <a:t>+ 28</a:t>
            </a:r>
            <a:r>
              <a:rPr lang="zh-CN" altLang="en-US" sz="3200" b="1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T</a:t>
            </a:r>
            <a:r>
              <a:rPr lang="en-US" altLang="zh-CN" sz="3200" b="1" err="1">
                <a:latin typeface="Times New Roman" panose="02020603050405020304" pitchFamily="18" charset="0"/>
              </a:rPr>
              <a:t>(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n</a:t>
            </a:r>
            <a:r>
              <a:rPr lang="en-US" altLang="zh-CN" sz="3200" b="1">
                <a:latin typeface="Times New Roman" panose="02020603050405020304" pitchFamily="18" charset="0"/>
              </a:rPr>
              <a:t>)=</a:t>
            </a:r>
            <a:r>
              <a:rPr lang="en-US" altLang="zh-CN" sz="3200" b="1" i="1">
                <a:latin typeface="Times New Roman" panose="02020603050405020304" pitchFamily="18" charset="0"/>
              </a:rPr>
              <a:t>O</a:t>
            </a:r>
            <a:r>
              <a:rPr lang="en-US" altLang="zh-CN" sz="3200" b="1">
                <a:latin typeface="Times New Roman" panose="02020603050405020304" pitchFamily="18" charset="0"/>
              </a:rPr>
              <a:t>( </a:t>
            </a:r>
            <a:r>
              <a:rPr lang="zh-CN" altLang="en-US" sz="3200" b="1" dirty="0">
                <a:latin typeface="Times New Roman" panose="02020603050405020304" pitchFamily="18" charset="0"/>
              </a:rPr>
              <a:t>？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1609922" y="4347790"/>
            <a:ext cx="8890437" cy="72000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时间复杂度是一种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估算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技术（信封背面的技术）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98090" y="1666337"/>
            <a:ext cx="9116598" cy="60939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Ο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…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sz="2800" b="1" i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!)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49199" y="903518"/>
            <a:ext cx="3831361" cy="605294"/>
            <a:chOff x="607688" y="5399318"/>
            <a:chExt cx="3831361" cy="605294"/>
          </a:xfrm>
        </p:grpSpPr>
        <p:sp>
          <p:nvSpPr>
            <p:cNvPr id="21" name="矩形 20"/>
            <p:cNvSpPr/>
            <p:nvPr/>
          </p:nvSpPr>
          <p:spPr>
            <a:xfrm>
              <a:off x="1136176" y="5399318"/>
              <a:ext cx="330287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常见的时间复杂度：</a:t>
              </a: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7" name="直接连接符 6"/>
          <p:cNvCxnSpPr/>
          <p:nvPr/>
        </p:nvCxnSpPr>
        <p:spPr>
          <a:xfrm>
            <a:off x="7924025" y="1475661"/>
            <a:ext cx="0" cy="1600148"/>
          </a:xfrm>
          <a:prstGeom prst="line">
            <a:avLst/>
          </a:prstGeom>
          <a:ln w="3810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98508" y="2481364"/>
            <a:ext cx="3775393" cy="56560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多项式时间，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易解问题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150800" y="2496862"/>
            <a:ext cx="3416320" cy="56560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指数时间，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难解问题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86711" y="3346330"/>
            <a:ext cx="8130569" cy="609398"/>
            <a:chOff x="588683" y="1159712"/>
            <a:chExt cx="8130569" cy="609398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79100" y="1159712"/>
              <a:ext cx="75401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复杂度是在不同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数量级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的层面上比较算法</a:t>
              </a:r>
            </a:p>
          </p:txBody>
        </p:sp>
        <p:sp>
          <p:nvSpPr>
            <p:cNvPr id="48" name="Freeform 84"/>
            <p:cNvSpPr/>
            <p:nvPr/>
          </p:nvSpPr>
          <p:spPr bwMode="auto">
            <a:xfrm>
              <a:off x="588683" y="1270635"/>
              <a:ext cx="468000" cy="396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9" grpId="0" bldLvl="0" animBg="1"/>
      <p:bldP spid="27" grpId="0" bldLvl="0" animBg="1"/>
      <p:bldP spid="2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72465" y="991870"/>
            <a:ext cx="10711815" cy="112458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次多项式，则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9490" y="2149014"/>
            <a:ext cx="8460000" cy="3775718"/>
            <a:chOff x="1969490" y="2149014"/>
            <a:chExt cx="8460000" cy="3775718"/>
          </a:xfrm>
        </p:grpSpPr>
        <p:sp>
          <p:nvSpPr>
            <p:cNvPr id="33" name="Rectangle 11"/>
            <p:cNvSpPr/>
            <p:nvPr/>
          </p:nvSpPr>
          <p:spPr>
            <a:xfrm>
              <a:off x="1969490" y="5204732"/>
              <a:ext cx="8460000" cy="720000"/>
            </a:xfrm>
            <a:prstGeom prst="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关注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增长率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忽略所有低次幂和最高次幂的系数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501" y="2149014"/>
              <a:ext cx="4274837" cy="3024000"/>
            </a:xfrm>
            <a:prstGeom prst="rect">
              <a:avLst/>
            </a:prstGeom>
          </p:spPr>
        </p:pic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40105" y="957580"/>
            <a:ext cx="7283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分析例</a:t>
            </a:r>
            <a:r>
              <a:rPr lang="en-US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中合并算法的时间复杂度。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196340" y="1837055"/>
            <a:ext cx="7703820" cy="415417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void Union(int A[ ], int n, int B[ ], int m, int C[ ] )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int i = 0, j = 0, k = 0;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(i &lt; n &amp;&amp; j &lt; m)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{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if (A[i] &lt;= B[j]) C[k++] = A[i++];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else C[k++] = B[j++];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(i &lt; n) C[k++] = A[i++];     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(j &lt; m) C[k++] = B[j++];      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2085340" y="4103180"/>
            <a:ext cx="165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238500" y="5591620"/>
            <a:ext cx="21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152140" y="5200460"/>
            <a:ext cx="21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2.1.3  最好、最坏和平均情况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18714" y="957106"/>
            <a:ext cx="9742606" cy="523220"/>
            <a:chOff x="1826091" y="4148024"/>
            <a:chExt cx="9742606" cy="52322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1836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基本语句的执行次数是否只和问题规模有关？</a:t>
              </a:r>
            </a:p>
          </p:txBody>
        </p:sp>
        <p:grpSp>
          <p:nvGrpSpPr>
            <p:cNvPr id="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8895" y="1849120"/>
            <a:ext cx="9762425" cy="52197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：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在一维整型数组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中顺序查找与给定值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相等的元素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>
            <a:spLocks noChangeArrowheads="1"/>
          </p:cNvSpPr>
          <p:nvPr/>
        </p:nvSpPr>
        <p:spPr bwMode="auto">
          <a:xfrm>
            <a:off x="1356360" y="2675573"/>
            <a:ext cx="5040312" cy="230695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int Find(int A[ ], int n, int k) </a:t>
            </a:r>
          </a:p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{</a:t>
            </a:r>
          </a:p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     for (i = 0; i &lt; n; i++)</a:t>
            </a:r>
          </a:p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         if (A[i] == k) break;</a:t>
            </a:r>
          </a:p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     return i;	</a:t>
            </a:r>
          </a:p>
          <a:p>
            <a:pPr marL="342900" lvl="0" indent="-342900" algn="l">
              <a:buClrTx/>
              <a:buSzTx/>
              <a:buFontTx/>
            </a:pPr>
            <a:r>
              <a:rPr kumimoji="1" lang="en-US" altLang="zh-CN" sz="2400" dirty="0">
                <a:latin typeface="Times New Roman" panose="02020603050405020304" pitchFamily="18" charset="0"/>
                <a:sym typeface="+mn-ea"/>
              </a:rPr>
              <a:t> }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386012" y="4215448"/>
            <a:ext cx="1584000" cy="0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1"/>
          <p:cNvSpPr/>
          <p:nvPr/>
        </p:nvSpPr>
        <p:spPr>
          <a:xfrm>
            <a:off x="412200" y="5237798"/>
            <a:ext cx="11340000" cy="7200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65636" y="2803516"/>
            <a:ext cx="5077725" cy="523220"/>
            <a:chOff x="6565636" y="2803516"/>
            <a:chExt cx="5077725" cy="52322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7212043" y="2803516"/>
              <a:ext cx="443131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109"/>
            <p:cNvGrpSpPr/>
            <p:nvPr/>
          </p:nvGrpSpPr>
          <p:grpSpPr>
            <a:xfrm>
              <a:off x="6565636" y="2849126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565636" y="3416777"/>
            <a:ext cx="4940565" cy="523220"/>
            <a:chOff x="6565636" y="3416777"/>
            <a:chExt cx="4940565" cy="52322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212043" y="3416777"/>
              <a:ext cx="429415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6565636" y="3439527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565636" y="4029928"/>
            <a:ext cx="4940565" cy="553810"/>
            <a:chOff x="6565636" y="4029928"/>
            <a:chExt cx="4940565" cy="5538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7212042" y="4060518"/>
              <a:ext cx="4294159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109"/>
            <p:cNvGrpSpPr/>
            <p:nvPr/>
          </p:nvGrpSpPr>
          <p:grpSpPr>
            <a:xfrm>
              <a:off x="6565636" y="4029928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1" grpId="0" bldLvl="0" animBg="1"/>
      <p:bldP spid="2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2.1.3  最好、最坏和平均情况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8" y="1620671"/>
            <a:ext cx="10654672" cy="523220"/>
            <a:chOff x="638168" y="1620671"/>
            <a:chExt cx="10654672" cy="52322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98922" y="1620671"/>
              <a:ext cx="999391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：不能代表算法的效率，当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概率较大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时分析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638168" y="17022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8168" y="2272032"/>
            <a:ext cx="9801231" cy="523220"/>
            <a:chOff x="638168" y="2272032"/>
            <a:chExt cx="9801231" cy="52322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298922" y="2272032"/>
              <a:ext cx="9140477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最坏能坏到什么程度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实时系统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需要分析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84"/>
            <p:cNvSpPr/>
            <p:nvPr/>
          </p:nvSpPr>
          <p:spPr bwMode="auto">
            <a:xfrm>
              <a:off x="638168" y="233078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8168" y="2923393"/>
            <a:ext cx="10151752" cy="523220"/>
            <a:chOff x="638168" y="2923393"/>
            <a:chExt cx="10151752" cy="523220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1298922" y="2923393"/>
              <a:ext cx="949099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已知输入数据分布情况，通常假设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等概率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84"/>
            <p:cNvSpPr/>
            <p:nvPr/>
          </p:nvSpPr>
          <p:spPr bwMode="auto">
            <a:xfrm>
              <a:off x="638168" y="295928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Rectangle 11"/>
          <p:cNvSpPr/>
          <p:nvPr/>
        </p:nvSpPr>
        <p:spPr>
          <a:xfrm>
            <a:off x="412200" y="5237798"/>
            <a:ext cx="11340000" cy="7200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2.1.4  非递归算法的时间复杂度分析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3580" y="943610"/>
            <a:ext cx="95192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例2.6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分析例2.2中起泡排序算法的时间复杂度。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04327" y="2309385"/>
            <a:ext cx="3411067" cy="497205"/>
            <a:chOff x="6469140" y="2267181"/>
            <a:chExt cx="3411067" cy="49720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7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04327" y="2822714"/>
            <a:ext cx="4122175" cy="497205"/>
            <a:chOff x="6469140" y="2267181"/>
            <a:chExt cx="4122175" cy="497205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7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55898" y="1617866"/>
            <a:ext cx="4341433" cy="570865"/>
            <a:chOff x="607943" y="923176"/>
            <a:chExt cx="4341433" cy="570865"/>
          </a:xfrm>
        </p:grpSpPr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7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</a:p>
          </p:txBody>
        </p:sp>
        <p:grpSp>
          <p:nvGrpSpPr>
            <p:cNvPr id="7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78" name="TextBox 28"/>
          <p:cNvSpPr txBox="1"/>
          <p:nvPr/>
        </p:nvSpPr>
        <p:spPr>
          <a:xfrm>
            <a:off x="4210662" y="1684933"/>
            <a:ext cx="10094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774505" y="3431426"/>
            <a:ext cx="4341433" cy="570865"/>
            <a:chOff x="607943" y="923176"/>
            <a:chExt cx="4341433" cy="570865"/>
          </a:xfrm>
        </p:grpSpPr>
        <p:sp>
          <p:nvSpPr>
            <p:cNvPr id="8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7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</a:p>
          </p:txBody>
        </p:sp>
        <p:grpSp>
          <p:nvGrpSpPr>
            <p:cNvPr id="8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2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3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85" name="TextBox 60"/>
          <p:cNvSpPr txBox="1"/>
          <p:nvPr/>
        </p:nvSpPr>
        <p:spPr>
          <a:xfrm>
            <a:off x="4195159" y="3494677"/>
            <a:ext cx="100946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187898" y="3985612"/>
            <a:ext cx="4873177" cy="914910"/>
            <a:chOff x="1039943" y="3290922"/>
            <a:chExt cx="4873177" cy="914910"/>
          </a:xfrm>
        </p:grpSpPr>
        <p:grpSp>
          <p:nvGrpSpPr>
            <p:cNvPr id="87" name="组合 86"/>
            <p:cNvGrpSpPr/>
            <p:nvPr/>
          </p:nvGrpSpPr>
          <p:grpSpPr>
            <a:xfrm>
              <a:off x="1039943" y="3503312"/>
              <a:ext cx="4873177" cy="495816"/>
              <a:chOff x="6469140" y="2267181"/>
              <a:chExt cx="4873177" cy="495816"/>
            </a:xfrm>
          </p:grpSpPr>
          <p:sp>
            <p:nvSpPr>
              <p:cNvPr id="90" name="Text Box 5"/>
              <p:cNvSpPr txBox="1">
                <a:spLocks noChangeArrowheads="1"/>
              </p:cNvSpPr>
              <p:nvPr/>
            </p:nvSpPr>
            <p:spPr bwMode="auto">
              <a:xfrm>
                <a:off x="7066672" y="2267181"/>
                <a:ext cx="4275645" cy="495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  <p:graphicFrame>
          <p:nvGraphicFramePr>
            <p:cNvPr id="88" name="对象 87"/>
            <p:cNvGraphicFramePr>
              <a:graphicFrameLocks noChangeAspect="1"/>
            </p:cNvGraphicFramePr>
            <p:nvPr/>
          </p:nvGraphicFramePr>
          <p:xfrm>
            <a:off x="3145429" y="3290922"/>
            <a:ext cx="2183979" cy="914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555200" imgH="9448800" progId="Equation.3">
                    <p:embed/>
                  </p:oleObj>
                </mc:Choice>
                <mc:Fallback>
                  <p:oleObj name="公式" r:id="rId2" imgW="22555200" imgH="9448800" progId="Equation.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45429" y="3290922"/>
                          <a:ext cx="2183979" cy="914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1187898" y="4886194"/>
            <a:ext cx="5101777" cy="861700"/>
            <a:chOff x="1039943" y="4191504"/>
            <a:chExt cx="5101777" cy="86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039943" y="4382401"/>
              <a:ext cx="5101777" cy="495816"/>
              <a:chOff x="6469140" y="2267181"/>
              <a:chExt cx="5101777" cy="495816"/>
            </a:xfrm>
          </p:grpSpPr>
          <p:sp>
            <p:nvSpPr>
              <p:cNvPr id="104" name="Text Box 5"/>
              <p:cNvSpPr txBox="1">
                <a:spLocks noChangeArrowheads="1"/>
              </p:cNvSpPr>
              <p:nvPr/>
            </p:nvSpPr>
            <p:spPr bwMode="auto">
              <a:xfrm>
                <a:off x="7051432" y="2267181"/>
                <a:ext cx="4519485" cy="495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移动次数</a:t>
                </a:r>
                <a:r>
                  <a:rPr kumimoji="1"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                           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84"/>
              <p:cNvSpPr/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3145431" y="4191504"/>
            <a:ext cx="2501709" cy="86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432000" imgH="9448800" progId="Equation.3">
                    <p:embed/>
                  </p:oleObj>
                </mc:Choice>
                <mc:Fallback>
                  <p:oleObj name="公式" r:id="rId4" imgW="27432000" imgH="9448800" progId="Equation.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45431" y="4191504"/>
                          <a:ext cx="2501709" cy="86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755898" y="5672562"/>
            <a:ext cx="5533390" cy="570865"/>
            <a:chOff x="607943" y="923176"/>
            <a:chExt cx="5533390" cy="570865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5143" y="923176"/>
              <a:ext cx="5076190" cy="57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6299835" y="1685925"/>
            <a:ext cx="5367020" cy="425894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int j, temp, bound, exchange = n - 1;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while (exchange != 0)             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{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bound = exchange; exchange = 0;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for (j = 0; j &lt; bound; j++)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if (r[j] &gt; r[j + 1])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{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temp = r[j];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r[j] = r[j + 1];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r[j + 1] = temp;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exchange = j;       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}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575550" y="3708845"/>
            <a:ext cx="183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2.1.4  非递归算法的时间复杂度分析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22020" y="1073785"/>
            <a:ext cx="10347960" cy="112458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对非递归算法时间复杂度的分析，关键是建立一个代表算法运行时间的</a:t>
            </a:r>
            <a:r>
              <a:rPr lang="zh-CN" sz="28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求和表达式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，然后用渐进符号表示这个求和表达式。</a:t>
            </a:r>
            <a:endParaRPr lang="zh-CN" altLang="en-US" sz="2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141" y="2351627"/>
            <a:ext cx="7335838" cy="160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(j = 1; j &lt;= i-1; ++j)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++x;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91630" y="2585466"/>
          <a:ext cx="3092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336000" imgH="10058400" progId="Equation.3">
                  <p:embed/>
                </p:oleObj>
              </mc:Choice>
              <mc:Fallback>
                <p:oleObj name="公式" r:id="rId2" imgW="21336000" imgH="10058400" progId="Equation.3">
                  <p:embed/>
                  <p:pic>
                    <p:nvPicPr>
                      <p:cNvPr id="0" name="图片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630" y="2585466"/>
                        <a:ext cx="3092450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4960" y="3983348"/>
            <a:ext cx="8577640" cy="497205"/>
            <a:chOff x="780446" y="2543816"/>
            <a:chExt cx="8577640" cy="497205"/>
          </a:xfrm>
        </p:grpSpPr>
        <p:sp>
          <p:nvSpPr>
            <p:cNvPr id="11" name="矩形 10"/>
            <p:cNvSpPr/>
            <p:nvPr/>
          </p:nvSpPr>
          <p:spPr>
            <a:xfrm>
              <a:off x="1320712" y="2543816"/>
              <a:ext cx="8037374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4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分析的策略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是从内部（或最深层部分）向外展开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05808" y="4656042"/>
            <a:ext cx="5290192" cy="107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*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++x;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17321" y="4913385"/>
            <a:ext cx="2866759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对数阶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0563" y="5830563"/>
            <a:ext cx="10826117" cy="497205"/>
            <a:chOff x="780446" y="2543816"/>
            <a:chExt cx="10826117" cy="497205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是设其执行次数为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，则有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≤ log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08711" y="2855500"/>
            <a:ext cx="1196657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2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</a:t>
            </a:r>
            <a:r>
              <a:rPr lang="en-US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 递归算法的时间复杂度分析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840105" y="911860"/>
            <a:ext cx="10347960" cy="112458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对递归算法时间复杂度的分析，关键是根据递归过程建立</a:t>
            </a:r>
            <a:r>
              <a:rPr lang="zh-CN" sz="28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递推关系式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sz="28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扩展递归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是一种常用的求解递推关系式的基本技术。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959485" y="2241080"/>
            <a:ext cx="10165715" cy="1007005"/>
            <a:chOff x="959485" y="1598460"/>
            <a:chExt cx="10165715" cy="1007005"/>
          </a:xfrm>
        </p:grpSpPr>
        <p:graphicFrame>
          <p:nvGraphicFramePr>
            <p:cNvPr id="94" name="对象 93"/>
            <p:cNvGraphicFramePr>
              <a:graphicFrameLocks noChangeAspect="1"/>
            </p:cNvGraphicFramePr>
            <p:nvPr/>
          </p:nvGraphicFramePr>
          <p:xfrm>
            <a:off x="3732403" y="1598460"/>
            <a:ext cx="4420997" cy="1007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06600" imgH="482600" progId="Equation.3">
                    <p:embed/>
                  </p:oleObj>
                </mc:Choice>
                <mc:Fallback>
                  <p:oleObj name="公式" r:id="rId2" imgW="2006600" imgH="482600" progId="Equation.3">
                    <p:embed/>
                    <p:pic>
                      <p:nvPicPr>
                        <p:cNvPr id="0" name="图片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403" y="1598460"/>
                          <a:ext cx="4420997" cy="10070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Rectangle 6"/>
            <p:cNvSpPr>
              <a:spLocks noChangeArrowheads="1"/>
            </p:cNvSpPr>
            <p:nvPr/>
          </p:nvSpPr>
          <p:spPr bwMode="auto">
            <a:xfrm>
              <a:off x="959485" y="1786357"/>
              <a:ext cx="10165715" cy="534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spcAft>
                  <a:spcPct val="20000"/>
                </a:spcAft>
              </a:pPr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例 </a:t>
              </a:r>
              <a:r>
                <a:rPr lang="en-US" altLang="zh-CN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2.7  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分析递推式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        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的时间复杂度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178433" y="3255307"/>
            <a:ext cx="4610114" cy="558000"/>
            <a:chOff x="1178433" y="2817792"/>
            <a:chExt cx="4610114" cy="558000"/>
          </a:xfrm>
        </p:grpSpPr>
        <p:graphicFrame>
          <p:nvGraphicFramePr>
            <p:cNvPr id="99" name="对象 98"/>
            <p:cNvGraphicFramePr>
              <a:graphicFrameLocks noChangeAspect="1"/>
            </p:cNvGraphicFramePr>
            <p:nvPr/>
          </p:nvGraphicFramePr>
          <p:xfrm>
            <a:off x="3282091" y="2817792"/>
            <a:ext cx="2506456" cy="55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127200" imgH="5486400" progId="Equation.3">
                    <p:embed/>
                  </p:oleObj>
                </mc:Choice>
                <mc:Fallback>
                  <p:oleObj name="公式" r:id="rId4" imgW="27127200" imgH="5486400" progId="Equation.3">
                    <p:embed/>
                    <p:pic>
                      <p:nvPicPr>
                        <p:cNvPr id="0" name="图片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091" y="2817792"/>
                          <a:ext cx="2506456" cy="558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矩形 100"/>
            <p:cNvSpPr/>
            <p:nvPr/>
          </p:nvSpPr>
          <p:spPr>
            <a:xfrm>
              <a:off x="1178433" y="2895600"/>
              <a:ext cx="2127657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4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746760" y="5532755"/>
          <a:ext cx="10074679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384800" imgH="469900" progId="Equation.3">
                  <p:embed/>
                </p:oleObj>
              </mc:Choice>
              <mc:Fallback>
                <p:oleObj name="公式" r:id="rId6" imgW="5384800" imgH="469900" progId="Equation.3">
                  <p:embed/>
                  <p:pic>
                    <p:nvPicPr>
                      <p:cNvPr id="0" name="图片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" y="5532755"/>
                        <a:ext cx="10074679" cy="899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/>
        </p:nvGraphicFramePr>
        <p:xfrm>
          <a:off x="3236371" y="3795377"/>
          <a:ext cx="428467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2976800" imgH="5486400" progId="Equation.3">
                  <p:embed/>
                </p:oleObj>
              </mc:Choice>
              <mc:Fallback>
                <p:oleObj name="公式" r:id="rId8" imgW="42976800" imgH="5486400" progId="Equation.3">
                  <p:embed/>
                  <p:pic>
                    <p:nvPicPr>
                      <p:cNvPr id="0" name="图片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71" y="3795377"/>
                        <a:ext cx="428467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/>
        </p:nvGraphicFramePr>
        <p:xfrm>
          <a:off x="3221131" y="4777643"/>
          <a:ext cx="6652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617600" imgH="8839200" progId="Equation.3">
                  <p:embed/>
                </p:oleObj>
              </mc:Choice>
              <mc:Fallback>
                <p:oleObj name="公式" r:id="rId10" imgW="64617600" imgH="8839200" progId="Equation.3">
                  <p:embed/>
                  <p:pic>
                    <p:nvPicPr>
                      <p:cNvPr id="0" name="图片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131" y="4777643"/>
                        <a:ext cx="6652703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/>
          <p:cNvGraphicFramePr>
            <a:graphicFrameLocks noChangeAspect="1"/>
          </p:cNvGraphicFramePr>
          <p:nvPr/>
        </p:nvGraphicFramePr>
        <p:xfrm>
          <a:off x="3236370" y="4341967"/>
          <a:ext cx="584608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8826400" imgH="5486400" progId="Equation.3">
                  <p:embed/>
                </p:oleObj>
              </mc:Choice>
              <mc:Fallback>
                <p:oleObj name="公式" r:id="rId12" imgW="58826400" imgH="5486400" progId="Equation.3">
                  <p:embed/>
                  <p:pic>
                    <p:nvPicPr>
                      <p:cNvPr id="0" name="图片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370" y="4341967"/>
                        <a:ext cx="5846087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如何评价算法？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56384" y="1810546"/>
            <a:ext cx="2076460" cy="521970"/>
            <a:chOff x="756384" y="1810546"/>
            <a:chExt cx="2076460" cy="521970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84446" y="1810546"/>
              <a:ext cx="1548398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2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56384" y="2517057"/>
            <a:ext cx="4012366" cy="523220"/>
            <a:chOff x="756384" y="2593360"/>
            <a:chExt cx="4012366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284446" y="2593360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健壮（容错）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56384" y="3223568"/>
            <a:ext cx="4012366" cy="521970"/>
            <a:chOff x="756384" y="3376174"/>
            <a:chExt cx="4012366" cy="521970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1284446" y="3376174"/>
              <a:ext cx="3484304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易读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82"/>
            <p:cNvGrpSpPr/>
            <p:nvPr/>
          </p:nvGrpSpPr>
          <p:grpSpPr>
            <a:xfrm>
              <a:off x="756384" y="342189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5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756384" y="3930079"/>
            <a:ext cx="4012366" cy="523220"/>
            <a:chOff x="756384" y="4158988"/>
            <a:chExt cx="4012366" cy="523220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284446" y="4158988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82"/>
            <p:cNvGrpSpPr/>
            <p:nvPr/>
          </p:nvGrpSpPr>
          <p:grpSpPr>
            <a:xfrm>
              <a:off x="756384" y="42047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56384" y="4636590"/>
            <a:ext cx="6635016" cy="523220"/>
            <a:chOff x="756384" y="4941801"/>
            <a:chExt cx="663501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284446" y="4941801"/>
              <a:ext cx="61069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+mn-ea"/>
                </a:rPr>
                <a:t>……</a:t>
              </a:r>
              <a:endParaRPr lang="zh-CN" altLang="en-US" sz="2800" dirty="0">
                <a:solidFill>
                  <a:srgbClr val="404040"/>
                </a:solidFill>
                <a:latin typeface="+mn-ea"/>
              </a:endParaRPr>
            </a:p>
          </p:txBody>
        </p:sp>
        <p:grpSp>
          <p:nvGrpSpPr>
            <p:cNvPr id="56" name="Group 82"/>
            <p:cNvGrpSpPr/>
            <p:nvPr/>
          </p:nvGrpSpPr>
          <p:grpSpPr>
            <a:xfrm>
              <a:off x="756384" y="498752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7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741144" y="757738"/>
            <a:ext cx="10997536" cy="5318511"/>
            <a:chOff x="741144" y="757738"/>
            <a:chExt cx="10997536" cy="5318511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8445" y="3663602"/>
              <a:ext cx="3860235" cy="241264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886" y="757738"/>
              <a:ext cx="4512844" cy="2908440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741144" y="5343101"/>
              <a:ext cx="6635016" cy="523220"/>
              <a:chOff x="756384" y="4941801"/>
              <a:chExt cx="6635016" cy="523220"/>
            </a:xfrm>
          </p:grpSpPr>
          <p:sp>
            <p:nvSpPr>
              <p:cNvPr id="65" name="Text Box 11"/>
              <p:cNvSpPr txBox="1">
                <a:spLocks noChangeArrowheads="1"/>
              </p:cNvSpPr>
              <p:nvPr/>
            </p:nvSpPr>
            <p:spPr bwMode="auto">
              <a:xfrm>
                <a:off x="1284446" y="4941801"/>
                <a:ext cx="610695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效率（速度）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算法的核心和灵魂</a:t>
                </a:r>
              </a:p>
            </p:txBody>
          </p:sp>
          <p:grpSp>
            <p:nvGrpSpPr>
              <p:cNvPr id="66" name="Group 82"/>
              <p:cNvGrpSpPr/>
              <p:nvPr/>
            </p:nvGrpSpPr>
            <p:grpSpPr>
              <a:xfrm>
                <a:off x="756384" y="4987521"/>
                <a:ext cx="360000" cy="432000"/>
                <a:chOff x="1743075" y="3159126"/>
                <a:chExt cx="454025" cy="546100"/>
              </a:xfrm>
              <a:solidFill>
                <a:srgbClr val="5A327D"/>
              </a:solidFill>
            </p:grpSpPr>
            <p:sp>
              <p:nvSpPr>
                <p:cNvPr id="67" name="Freeform 69"/>
                <p:cNvSpPr/>
                <p:nvPr/>
              </p:nvSpPr>
              <p:spPr bwMode="auto">
                <a:xfrm>
                  <a:off x="1952625" y="3159126"/>
                  <a:ext cx="111125" cy="101600"/>
                </a:xfrm>
                <a:custGeom>
                  <a:avLst/>
                  <a:gdLst>
                    <a:gd name="T0" fmla="*/ 26 w 39"/>
                    <a:gd name="T1" fmla="*/ 36 h 36"/>
                    <a:gd name="T2" fmla="*/ 27 w 39"/>
                    <a:gd name="T3" fmla="*/ 36 h 36"/>
                    <a:gd name="T4" fmla="*/ 28 w 39"/>
                    <a:gd name="T5" fmla="*/ 36 h 36"/>
                    <a:gd name="T6" fmla="*/ 39 w 39"/>
                    <a:gd name="T7" fmla="*/ 17 h 36"/>
                    <a:gd name="T8" fmla="*/ 39 w 39"/>
                    <a:gd name="T9" fmla="*/ 16 h 36"/>
                    <a:gd name="T10" fmla="*/ 39 w 39"/>
                    <a:gd name="T11" fmla="*/ 15 h 36"/>
                    <a:gd name="T12" fmla="*/ 13 w 39"/>
                    <a:gd name="T13" fmla="*/ 0 h 36"/>
                    <a:gd name="T14" fmla="*/ 12 w 39"/>
                    <a:gd name="T15" fmla="*/ 0 h 36"/>
                    <a:gd name="T16" fmla="*/ 12 w 39"/>
                    <a:gd name="T17" fmla="*/ 0 h 36"/>
                    <a:gd name="T18" fmla="*/ 0 w 39"/>
                    <a:gd name="T19" fmla="*/ 20 h 36"/>
                    <a:gd name="T20" fmla="*/ 1 w 39"/>
                    <a:gd name="T21" fmla="*/ 21 h 36"/>
                    <a:gd name="T22" fmla="*/ 26 w 39"/>
                    <a:gd name="T2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9" h="36">
                      <a:moveTo>
                        <a:pt x="26" y="36"/>
                      </a:moveTo>
                      <a:cubicBezTo>
                        <a:pt x="26" y="36"/>
                        <a:pt x="27" y="36"/>
                        <a:pt x="27" y="36"/>
                      </a:cubicBezTo>
                      <a:cubicBezTo>
                        <a:pt x="27" y="36"/>
                        <a:pt x="27" y="36"/>
                        <a:pt x="28" y="36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5"/>
                        <a:pt x="39" y="1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1"/>
                        <a:pt x="1" y="21"/>
                      </a:cubicBezTo>
                      <a:lnTo>
                        <a:pt x="2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70"/>
                <p:cNvSpPr/>
                <p:nvPr/>
              </p:nvSpPr>
              <p:spPr bwMode="auto">
                <a:xfrm>
                  <a:off x="1743075" y="3557588"/>
                  <a:ext cx="79375" cy="98425"/>
                </a:xfrm>
                <a:custGeom>
                  <a:avLst/>
                  <a:gdLst>
                    <a:gd name="T0" fmla="*/ 27 w 28"/>
                    <a:gd name="T1" fmla="*/ 17 h 35"/>
                    <a:gd name="T2" fmla="*/ 7 w 28"/>
                    <a:gd name="T3" fmla="*/ 3 h 35"/>
                    <a:gd name="T4" fmla="*/ 4 w 28"/>
                    <a:gd name="T5" fmla="*/ 3 h 35"/>
                    <a:gd name="T6" fmla="*/ 0 w 28"/>
                    <a:gd name="T7" fmla="*/ 34 h 35"/>
                    <a:gd name="T8" fmla="*/ 1 w 28"/>
                    <a:gd name="T9" fmla="*/ 35 h 35"/>
                    <a:gd name="T10" fmla="*/ 1 w 28"/>
                    <a:gd name="T11" fmla="*/ 35 h 35"/>
                    <a:gd name="T12" fmla="*/ 2 w 28"/>
                    <a:gd name="T13" fmla="*/ 35 h 35"/>
                    <a:gd name="T14" fmla="*/ 28 w 28"/>
                    <a:gd name="T15" fmla="*/ 17 h 35"/>
                    <a:gd name="T16" fmla="*/ 27 w 28"/>
                    <a:gd name="T17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35">
                      <a:moveTo>
                        <a:pt x="27" y="17"/>
                      </a:moveTo>
                      <a:cubicBezTo>
                        <a:pt x="16" y="0"/>
                        <a:pt x="7" y="3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1" y="34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7"/>
                        <a:pt x="28" y="17"/>
                        <a:pt x="2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71"/>
                <p:cNvSpPr>
                  <a:spLocks noEditPoints="1"/>
                </p:cNvSpPr>
                <p:nvPr/>
              </p:nvSpPr>
              <p:spPr bwMode="auto">
                <a:xfrm>
                  <a:off x="1762125" y="3252788"/>
                  <a:ext cx="247650" cy="338138"/>
                </a:xfrm>
                <a:custGeom>
                  <a:avLst/>
                  <a:gdLst>
                    <a:gd name="T0" fmla="*/ 27 w 87"/>
                    <a:gd name="T1" fmla="*/ 119 h 119"/>
                    <a:gd name="T2" fmla="*/ 87 w 87"/>
                    <a:gd name="T3" fmla="*/ 16 h 119"/>
                    <a:gd name="T4" fmla="*/ 87 w 87"/>
                    <a:gd name="T5" fmla="*/ 16 h 119"/>
                    <a:gd name="T6" fmla="*/ 87 w 87"/>
                    <a:gd name="T7" fmla="*/ 15 h 119"/>
                    <a:gd name="T8" fmla="*/ 61 w 87"/>
                    <a:gd name="T9" fmla="*/ 0 h 119"/>
                    <a:gd name="T10" fmla="*/ 60 w 87"/>
                    <a:gd name="T11" fmla="*/ 0 h 119"/>
                    <a:gd name="T12" fmla="*/ 0 w 87"/>
                    <a:gd name="T13" fmla="*/ 102 h 119"/>
                    <a:gd name="T14" fmla="*/ 27 w 87"/>
                    <a:gd name="T15" fmla="*/ 119 h 119"/>
                    <a:gd name="T16" fmla="*/ 40 w 87"/>
                    <a:gd name="T17" fmla="*/ 57 h 119"/>
                    <a:gd name="T18" fmla="*/ 66 w 87"/>
                    <a:gd name="T19" fmla="*/ 13 h 119"/>
                    <a:gd name="T20" fmla="*/ 72 w 87"/>
                    <a:gd name="T21" fmla="*/ 11 h 119"/>
                    <a:gd name="T22" fmla="*/ 73 w 87"/>
                    <a:gd name="T23" fmla="*/ 17 h 119"/>
                    <a:gd name="T24" fmla="*/ 47 w 87"/>
                    <a:gd name="T25" fmla="*/ 61 h 119"/>
                    <a:gd name="T26" fmla="*/ 43 w 87"/>
                    <a:gd name="T27" fmla="*/ 63 h 119"/>
                    <a:gd name="T28" fmla="*/ 41 w 87"/>
                    <a:gd name="T29" fmla="*/ 63 h 119"/>
                    <a:gd name="T30" fmla="*/ 40 w 87"/>
                    <a:gd name="T31" fmla="*/ 5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119">
                      <a:moveTo>
                        <a:pt x="27" y="119"/>
                      </a:move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4" y="102"/>
                        <a:pt x="15" y="103"/>
                        <a:pt x="27" y="119"/>
                      </a:cubicBezTo>
                      <a:close/>
                      <a:moveTo>
                        <a:pt x="40" y="57"/>
                      </a:move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7" y="11"/>
                        <a:pt x="70" y="10"/>
                        <a:pt x="72" y="11"/>
                      </a:cubicBezTo>
                      <a:cubicBezTo>
                        <a:pt x="73" y="13"/>
                        <a:pt x="74" y="15"/>
                        <a:pt x="73" y="17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6" y="63"/>
                        <a:pt x="45" y="63"/>
                        <a:pt x="43" y="63"/>
                      </a:cubicBezTo>
                      <a:cubicBezTo>
                        <a:pt x="43" y="63"/>
                        <a:pt x="42" y="63"/>
                        <a:pt x="41" y="63"/>
                      </a:cubicBezTo>
                      <a:cubicBezTo>
                        <a:pt x="39" y="62"/>
                        <a:pt x="39" y="59"/>
                        <a:pt x="4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72"/>
                <p:cNvSpPr/>
                <p:nvPr/>
              </p:nvSpPr>
              <p:spPr bwMode="auto">
                <a:xfrm>
                  <a:off x="1758950" y="3468688"/>
                  <a:ext cx="438150" cy="236538"/>
                </a:xfrm>
                <a:custGeom>
                  <a:avLst/>
                  <a:gdLst>
                    <a:gd name="T0" fmla="*/ 153 w 154"/>
                    <a:gd name="T1" fmla="*/ 2 h 83"/>
                    <a:gd name="T2" fmla="*/ 148 w 154"/>
                    <a:gd name="T3" fmla="*/ 1 h 83"/>
                    <a:gd name="T4" fmla="*/ 141 w 154"/>
                    <a:gd name="T5" fmla="*/ 5 h 83"/>
                    <a:gd name="T6" fmla="*/ 121 w 154"/>
                    <a:gd name="T7" fmla="*/ 20 h 83"/>
                    <a:gd name="T8" fmla="*/ 122 w 154"/>
                    <a:gd name="T9" fmla="*/ 38 h 83"/>
                    <a:gd name="T10" fmla="*/ 122 w 154"/>
                    <a:gd name="T11" fmla="*/ 38 h 83"/>
                    <a:gd name="T12" fmla="*/ 88 w 154"/>
                    <a:gd name="T13" fmla="*/ 44 h 83"/>
                    <a:gd name="T14" fmla="*/ 43 w 154"/>
                    <a:gd name="T15" fmla="*/ 53 h 83"/>
                    <a:gd name="T16" fmla="*/ 41 w 154"/>
                    <a:gd name="T17" fmla="*/ 56 h 83"/>
                    <a:gd name="T18" fmla="*/ 54 w 154"/>
                    <a:gd name="T19" fmla="*/ 70 h 83"/>
                    <a:gd name="T20" fmla="*/ 62 w 154"/>
                    <a:gd name="T21" fmla="*/ 74 h 83"/>
                    <a:gd name="T22" fmla="*/ 62 w 154"/>
                    <a:gd name="T23" fmla="*/ 75 h 83"/>
                    <a:gd name="T24" fmla="*/ 57 w 154"/>
                    <a:gd name="T25" fmla="*/ 75 h 83"/>
                    <a:gd name="T26" fmla="*/ 53 w 154"/>
                    <a:gd name="T27" fmla="*/ 75 h 83"/>
                    <a:gd name="T28" fmla="*/ 29 w 154"/>
                    <a:gd name="T29" fmla="*/ 73 h 83"/>
                    <a:gd name="T30" fmla="*/ 4 w 154"/>
                    <a:gd name="T31" fmla="*/ 70 h 83"/>
                    <a:gd name="T32" fmla="*/ 0 w 154"/>
                    <a:gd name="T33" fmla="*/ 74 h 83"/>
                    <a:gd name="T34" fmla="*/ 4 w 154"/>
                    <a:gd name="T35" fmla="*/ 78 h 83"/>
                    <a:gd name="T36" fmla="*/ 28 w 154"/>
                    <a:gd name="T37" fmla="*/ 80 h 83"/>
                    <a:gd name="T38" fmla="*/ 53 w 154"/>
                    <a:gd name="T39" fmla="*/ 83 h 83"/>
                    <a:gd name="T40" fmla="*/ 56 w 154"/>
                    <a:gd name="T41" fmla="*/ 83 h 83"/>
                    <a:gd name="T42" fmla="*/ 60 w 154"/>
                    <a:gd name="T43" fmla="*/ 83 h 83"/>
                    <a:gd name="T44" fmla="*/ 70 w 154"/>
                    <a:gd name="T45" fmla="*/ 79 h 83"/>
                    <a:gd name="T46" fmla="*/ 69 w 154"/>
                    <a:gd name="T47" fmla="*/ 70 h 83"/>
                    <a:gd name="T48" fmla="*/ 57 w 154"/>
                    <a:gd name="T49" fmla="*/ 62 h 83"/>
                    <a:gd name="T50" fmla="*/ 49 w 154"/>
                    <a:gd name="T51" fmla="*/ 59 h 83"/>
                    <a:gd name="T52" fmla="*/ 89 w 154"/>
                    <a:gd name="T53" fmla="*/ 52 h 83"/>
                    <a:gd name="T54" fmla="*/ 130 w 154"/>
                    <a:gd name="T55" fmla="*/ 44 h 83"/>
                    <a:gd name="T56" fmla="*/ 133 w 154"/>
                    <a:gd name="T57" fmla="*/ 42 h 83"/>
                    <a:gd name="T58" fmla="*/ 133 w 154"/>
                    <a:gd name="T59" fmla="*/ 38 h 83"/>
                    <a:gd name="T60" fmla="*/ 128 w 154"/>
                    <a:gd name="T61" fmla="*/ 33 h 83"/>
                    <a:gd name="T62" fmla="*/ 127 w 154"/>
                    <a:gd name="T63" fmla="*/ 25 h 83"/>
                    <a:gd name="T64" fmla="*/ 145 w 154"/>
                    <a:gd name="T65" fmla="*/ 12 h 83"/>
                    <a:gd name="T66" fmla="*/ 152 w 154"/>
                    <a:gd name="T67" fmla="*/ 8 h 83"/>
                    <a:gd name="T68" fmla="*/ 153 w 154"/>
                    <a:gd name="T69" fmla="*/ 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4" h="83">
                      <a:moveTo>
                        <a:pt x="153" y="2"/>
                      </a:moveTo>
                      <a:cubicBezTo>
                        <a:pt x="152" y="0"/>
                        <a:pt x="149" y="0"/>
                        <a:pt x="148" y="1"/>
                      </a:cubicBezTo>
                      <a:cubicBezTo>
                        <a:pt x="146" y="2"/>
                        <a:pt x="143" y="4"/>
                        <a:pt x="141" y="5"/>
                      </a:cubicBezTo>
                      <a:cubicBezTo>
                        <a:pt x="134" y="9"/>
                        <a:pt x="126" y="14"/>
                        <a:pt x="121" y="20"/>
                      </a:cubicBezTo>
                      <a:cubicBezTo>
                        <a:pt x="113" y="28"/>
                        <a:pt x="119" y="35"/>
                        <a:pt x="122" y="38"/>
                      </a:cubicBezTo>
                      <a:cubicBezTo>
                        <a:pt x="122" y="38"/>
                        <a:pt x="122" y="38"/>
                        <a:pt x="122" y="38"/>
                      </a:cubicBezTo>
                      <a:cubicBezTo>
                        <a:pt x="112" y="42"/>
                        <a:pt x="100" y="43"/>
                        <a:pt x="88" y="44"/>
                      </a:cubicBezTo>
                      <a:cubicBezTo>
                        <a:pt x="73" y="45"/>
                        <a:pt x="57" y="46"/>
                        <a:pt x="43" y="53"/>
                      </a:cubicBezTo>
                      <a:cubicBezTo>
                        <a:pt x="42" y="53"/>
                        <a:pt x="41" y="54"/>
                        <a:pt x="41" y="56"/>
                      </a:cubicBezTo>
                      <a:cubicBezTo>
                        <a:pt x="39" y="64"/>
                        <a:pt x="47" y="67"/>
                        <a:pt x="54" y="70"/>
                      </a:cubicBezTo>
                      <a:cubicBezTo>
                        <a:pt x="57" y="71"/>
                        <a:pt x="61" y="73"/>
                        <a:pt x="62" y="74"/>
                      </a:cubicBezTo>
                      <a:cubicBezTo>
                        <a:pt x="62" y="74"/>
                        <a:pt x="62" y="75"/>
                        <a:pt x="62" y="75"/>
                      </a:cubicBezTo>
                      <a:cubicBezTo>
                        <a:pt x="61" y="75"/>
                        <a:pt x="58" y="75"/>
                        <a:pt x="57" y="75"/>
                      </a:cubicBezTo>
                      <a:cubicBezTo>
                        <a:pt x="55" y="75"/>
                        <a:pt x="54" y="75"/>
                        <a:pt x="53" y="75"/>
                      </a:cubicBezTo>
                      <a:cubicBezTo>
                        <a:pt x="45" y="75"/>
                        <a:pt x="37" y="74"/>
                        <a:pt x="29" y="73"/>
                      </a:cubicBezTo>
                      <a:cubicBezTo>
                        <a:pt x="21" y="71"/>
                        <a:pt x="12" y="70"/>
                        <a:pt x="4" y="70"/>
                      </a:cubicBezTo>
                      <a:cubicBezTo>
                        <a:pt x="2" y="70"/>
                        <a:pt x="0" y="72"/>
                        <a:pt x="0" y="74"/>
                      </a:cubicBezTo>
                      <a:cubicBezTo>
                        <a:pt x="0" y="76"/>
                        <a:pt x="2" y="78"/>
                        <a:pt x="4" y="78"/>
                      </a:cubicBezTo>
                      <a:cubicBezTo>
                        <a:pt x="12" y="78"/>
                        <a:pt x="19" y="79"/>
                        <a:pt x="28" y="80"/>
                      </a:cubicBezTo>
                      <a:cubicBezTo>
                        <a:pt x="36" y="82"/>
                        <a:pt x="45" y="83"/>
                        <a:pt x="53" y="83"/>
                      </a:cubicBezTo>
                      <a:cubicBezTo>
                        <a:pt x="54" y="83"/>
                        <a:pt x="55" y="83"/>
                        <a:pt x="56" y="83"/>
                      </a:cubicBezTo>
                      <a:cubicBezTo>
                        <a:pt x="58" y="83"/>
                        <a:pt x="59" y="83"/>
                        <a:pt x="60" y="83"/>
                      </a:cubicBezTo>
                      <a:cubicBezTo>
                        <a:pt x="64" y="83"/>
                        <a:pt x="68" y="82"/>
                        <a:pt x="70" y="79"/>
                      </a:cubicBezTo>
                      <a:cubicBezTo>
                        <a:pt x="72" y="75"/>
                        <a:pt x="69" y="71"/>
                        <a:pt x="69" y="70"/>
                      </a:cubicBezTo>
                      <a:cubicBezTo>
                        <a:pt x="66" y="66"/>
                        <a:pt x="62" y="64"/>
                        <a:pt x="57" y="62"/>
                      </a:cubicBezTo>
                      <a:cubicBezTo>
                        <a:pt x="55" y="62"/>
                        <a:pt x="51" y="60"/>
                        <a:pt x="49" y="59"/>
                      </a:cubicBezTo>
                      <a:cubicBezTo>
                        <a:pt x="62" y="54"/>
                        <a:pt x="75" y="53"/>
                        <a:pt x="89" y="52"/>
                      </a:cubicBezTo>
                      <a:cubicBezTo>
                        <a:pt x="103" y="50"/>
                        <a:pt x="117" y="49"/>
                        <a:pt x="130" y="44"/>
                      </a:cubicBezTo>
                      <a:cubicBezTo>
                        <a:pt x="132" y="44"/>
                        <a:pt x="132" y="43"/>
                        <a:pt x="133" y="42"/>
                      </a:cubicBezTo>
                      <a:cubicBezTo>
                        <a:pt x="133" y="41"/>
                        <a:pt x="133" y="39"/>
                        <a:pt x="133" y="38"/>
                      </a:cubicBezTo>
                      <a:cubicBezTo>
                        <a:pt x="131" y="36"/>
                        <a:pt x="130" y="34"/>
                        <a:pt x="128" y="33"/>
                      </a:cubicBezTo>
                      <a:cubicBezTo>
                        <a:pt x="124" y="28"/>
                        <a:pt x="124" y="28"/>
                        <a:pt x="127" y="25"/>
                      </a:cubicBezTo>
                      <a:cubicBezTo>
                        <a:pt x="131" y="20"/>
                        <a:pt x="139" y="16"/>
                        <a:pt x="145" y="12"/>
                      </a:cubicBezTo>
                      <a:cubicBezTo>
                        <a:pt x="148" y="10"/>
                        <a:pt x="150" y="9"/>
                        <a:pt x="152" y="8"/>
                      </a:cubicBezTo>
                      <a:cubicBezTo>
                        <a:pt x="154" y="6"/>
                        <a:pt x="154" y="4"/>
                        <a:pt x="15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</a:t>
            </a:r>
            <a:r>
              <a:rPr lang="en-US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 递归算法的时间复杂度分析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939286" y="1204352"/>
            <a:ext cx="7198651" cy="523220"/>
            <a:chOff x="939286" y="1204352"/>
            <a:chExt cx="7198651" cy="523220"/>
          </a:xfrm>
        </p:grpSpPr>
        <p:sp>
          <p:nvSpPr>
            <p:cNvPr id="11" name="矩形 10"/>
            <p:cNvSpPr/>
            <p:nvPr/>
          </p:nvSpPr>
          <p:spPr>
            <a:xfrm>
              <a:off x="1489963" y="1204352"/>
              <a:ext cx="66479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递归算法一般存在如下通用分治递推式：</a:t>
              </a:r>
            </a:p>
          </p:txBody>
        </p:sp>
        <p:grpSp>
          <p:nvGrpSpPr>
            <p:cNvPr id="22" name="Group 82"/>
            <p:cNvGrpSpPr/>
            <p:nvPr/>
          </p:nvGrpSpPr>
          <p:grpSpPr>
            <a:xfrm>
              <a:off x="939286" y="1208323"/>
              <a:ext cx="360000" cy="468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2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566380" y="1848970"/>
            <a:ext cx="9708637" cy="1077110"/>
            <a:chOff x="1566380" y="1848970"/>
            <a:chExt cx="9708637" cy="107711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566380" y="1848970"/>
            <a:ext cx="4940659" cy="1077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06600" imgH="482600" progId="Equation.3">
                    <p:embed/>
                  </p:oleObj>
                </mc:Choice>
                <mc:Fallback>
                  <p:oleObj name="公式" r:id="rId2" imgW="2006600" imgH="482600" progId="Equation.3">
                    <p:embed/>
                    <p:pic>
                      <p:nvPicPr>
                        <p:cNvPr id="0" name="图片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380" y="1848970"/>
                          <a:ext cx="4940659" cy="10771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6897991" y="2115567"/>
              <a:ext cx="43770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都是常数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4360" y="2412454"/>
            <a:ext cx="3165840" cy="1127691"/>
            <a:chOff x="4404360" y="2412454"/>
            <a:chExt cx="3165840" cy="1127691"/>
          </a:xfrm>
        </p:grpSpPr>
        <p:sp>
          <p:nvSpPr>
            <p:cNvPr id="15" name="椭圆 14"/>
            <p:cNvSpPr/>
            <p:nvPr/>
          </p:nvSpPr>
          <p:spPr>
            <a:xfrm>
              <a:off x="4404360" y="2412454"/>
              <a:ext cx="684000" cy="468000"/>
            </a:xfrm>
            <a:prstGeom prst="ellips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15" idx="5"/>
            </p:cNvCxnSpPr>
            <p:nvPr/>
          </p:nvCxnSpPr>
          <p:spPr>
            <a:xfrm>
              <a:off x="4988191" y="2811917"/>
              <a:ext cx="422009" cy="479923"/>
            </a:xfrm>
            <a:prstGeom prst="lin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10200" y="3078480"/>
              <a:ext cx="2160000" cy="461665"/>
            </a:xfrm>
            <a:prstGeom prst="rect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合并解的时间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39286" y="2158417"/>
            <a:ext cx="1764000" cy="1318535"/>
            <a:chOff x="939286" y="2158417"/>
            <a:chExt cx="1764000" cy="131853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068831" y="2550604"/>
              <a:ext cx="422009" cy="479923"/>
            </a:xfrm>
            <a:prstGeom prst="lin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39286" y="3015287"/>
              <a:ext cx="1764000" cy="461665"/>
            </a:xfrm>
            <a:prstGeom prst="rect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原问题规模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1898280" y="2158417"/>
              <a:ext cx="360000" cy="396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83280" y="2427694"/>
            <a:ext cx="1804084" cy="1338818"/>
            <a:chOff x="3383280" y="2427694"/>
            <a:chExt cx="1804084" cy="1338818"/>
          </a:xfrm>
        </p:grpSpPr>
        <p:sp>
          <p:nvSpPr>
            <p:cNvPr id="36" name="椭圆 35"/>
            <p:cNvSpPr/>
            <p:nvPr/>
          </p:nvSpPr>
          <p:spPr>
            <a:xfrm>
              <a:off x="3383280" y="2427694"/>
              <a:ext cx="684000" cy="468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6" idx="5"/>
            </p:cNvCxnSpPr>
            <p:nvPr/>
          </p:nvCxnSpPr>
          <p:spPr>
            <a:xfrm>
              <a:off x="3967111" y="2827157"/>
              <a:ext cx="422009" cy="479923"/>
            </a:xfrm>
            <a:prstGeom prst="lin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423364" y="3304847"/>
              <a:ext cx="1764000" cy="461665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子问题规模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67840" y="2488267"/>
            <a:ext cx="2340000" cy="1833583"/>
            <a:chOff x="1767840" y="2488267"/>
            <a:chExt cx="2340000" cy="1833583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2948013" y="2880454"/>
              <a:ext cx="0" cy="972000"/>
            </a:xfrm>
            <a:prstGeom prst="lin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780373" y="2488267"/>
              <a:ext cx="360000" cy="396000"/>
            </a:xfrm>
            <a:prstGeom prst="ellips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7840" y="3860185"/>
              <a:ext cx="2340000" cy="461665"/>
            </a:xfrm>
            <a:prstGeom prst="rect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求解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dirty="0"/>
                <a:t>个子问题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31279" y="4073545"/>
          <a:ext cx="4678397" cy="179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44700" imgH="787400" progId="Equation.3">
                  <p:embed/>
                </p:oleObj>
              </mc:Choice>
              <mc:Fallback>
                <p:oleObj name="公式" r:id="rId4" imgW="2044700" imgH="787400" progId="Equation.3">
                  <p:embed/>
                  <p:pic>
                    <p:nvPicPr>
                      <p:cNvPr id="0" name="图片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279" y="4073545"/>
                        <a:ext cx="4678397" cy="1795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20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小结：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时间复杂度分析</a:t>
            </a:r>
          </a:p>
        </p:txBody>
      </p:sp>
      <p:sp>
        <p:nvSpPr>
          <p:cNvPr id="105474" name="文本框 105473"/>
          <p:cNvSpPr txBox="1"/>
          <p:nvPr/>
        </p:nvSpPr>
        <p:spPr>
          <a:xfrm>
            <a:off x="1105535" y="1137285"/>
            <a:ext cx="4899025" cy="52197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算法分析的核心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</a:p>
        </p:txBody>
      </p:sp>
      <p:pic>
        <p:nvPicPr>
          <p:cNvPr id="105475" name="图片 1054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63" y="1937068"/>
            <a:ext cx="3036887" cy="432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500" name="图片 1064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43" y="2382203"/>
            <a:ext cx="3816350" cy="2300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501" name="文本框 106500"/>
          <p:cNvSpPr txBox="1"/>
          <p:nvPr/>
        </p:nvSpPr>
        <p:spPr>
          <a:xfrm>
            <a:off x="6398895" y="1137285"/>
            <a:ext cx="4932045" cy="52197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渐近时间关注的是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趋势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2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算法分析基础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2-2    算法的空间复杂度分析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2.2  算法的空间复杂度分析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6" name="矩形 5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6808" y="2623819"/>
            <a:ext cx="4320000" cy="144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68560" y="2623819"/>
            <a:ext cx="4320000" cy="144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	</a:t>
            </a:r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86808" y="4315459"/>
            <a:ext cx="9201752" cy="1426031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void Equation(double a, double b, double c, double *p, double *q)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4" grpId="0" bldLvl="0" animBg="1"/>
      <p:bldP spid="5" grpId="0" bldLvl="0" animBg="1"/>
      <p:bldP spid="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2.2  算法的空间复杂度分析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29" name="矩形 28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86808" y="2623820"/>
            <a:ext cx="4512952" cy="3426579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while (r != 0)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m = n;   n = r;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return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35" name="矩形 34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0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2.2  算法的空间复杂度分析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55762" y="2598127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）执行算法需要的辅助空间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53200" y="2598127"/>
            <a:ext cx="3957920" cy="461665"/>
            <a:chOff x="6553200" y="1863452"/>
            <a:chExt cx="3957920" cy="461665"/>
          </a:xfrm>
        </p:grpSpPr>
        <p:sp>
          <p:nvSpPr>
            <p:cNvPr id="4" name="矩形 3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，体现效率</a:t>
              </a:r>
            </a:p>
          </p:txBody>
        </p:sp>
        <p:sp>
          <p:nvSpPr>
            <p:cNvPr id="5" name="右箭头 4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6141" y="3435145"/>
            <a:ext cx="10725857" cy="1134593"/>
            <a:chOff x="856621" y="2688385"/>
            <a:chExt cx="10725857" cy="1134593"/>
          </a:xfrm>
        </p:grpSpPr>
        <p:sp>
          <p:nvSpPr>
            <p:cNvPr id="7" name="矩形 6"/>
            <p:cNvSpPr/>
            <p:nvPr/>
          </p:nvSpPr>
          <p:spPr>
            <a:xfrm>
              <a:off x="1621522" y="3361313"/>
              <a:ext cx="9960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除算法本身和输入输出数据所占用的空间外，算法临时开辟的存储空间</a:t>
              </a:r>
              <a:endParaRPr lang="zh-CN" altLang="en-US" sz="2400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56621" y="2688385"/>
              <a:ext cx="9044389" cy="609398"/>
              <a:chOff x="651937" y="5387316"/>
              <a:chExt cx="9044389" cy="609398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1130976" y="5387316"/>
                <a:ext cx="8565350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算法在执行过程中需要的辅助空间数量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67"/>
              <p:cNvGrpSpPr/>
              <p:nvPr/>
            </p:nvGrpSpPr>
            <p:grpSpPr>
              <a:xfrm>
                <a:off x="651937" y="5480365"/>
                <a:ext cx="359992" cy="360001"/>
                <a:chOff x="10115551" y="5634036"/>
                <a:chExt cx="577837" cy="576265"/>
              </a:xfrm>
              <a:solidFill>
                <a:srgbClr val="5A327D"/>
              </a:solidFill>
            </p:grpSpPr>
            <p:sp>
              <p:nvSpPr>
                <p:cNvPr id="28" name="Freeform 13"/>
                <p:cNvSpPr/>
                <p:nvPr/>
              </p:nvSpPr>
              <p:spPr bwMode="auto">
                <a:xfrm>
                  <a:off x="10177450" y="5634036"/>
                  <a:ext cx="515938" cy="517526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8" name="组合 37"/>
          <p:cNvGrpSpPr/>
          <p:nvPr/>
        </p:nvGrpSpPr>
        <p:grpSpPr>
          <a:xfrm>
            <a:off x="785412" y="4761025"/>
            <a:ext cx="9974029" cy="523220"/>
            <a:chOff x="651937" y="5387316"/>
            <a:chExt cx="9974029" cy="52322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4949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空间复杂度也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是问题规模的函数，通常记作：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46" name="矩形 45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50" name="矩形 49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2.2  算法的空间复杂度分析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846455" y="953769"/>
            <a:ext cx="4800600" cy="5265767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{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j, temp, bound, exchange = n; 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while (exchange != 0)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{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bound = exchange; 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exchange = 0;  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for (j = 1; j &lt; bound; j++)</a:t>
            </a:r>
            <a:endParaRPr lang="zh-CN" altLang="en-US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    if (r[j] &gt; r[j+1]) {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temp = r[j];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r[j] = r[j+1];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r[j+1] = temp;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exchange=j;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       }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}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}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036858" y="953769"/>
            <a:ext cx="5233757" cy="5265767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void Merge(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s, 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t)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r1[n];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s, j = m + 1, k = s;</a:t>
            </a:r>
            <a:endParaRPr lang="zh-CN" altLang="zh-CN" dirty="0"/>
          </a:p>
          <a:p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&lt;= m &amp;&amp; j &lt;= t)</a:t>
            </a:r>
            <a:endParaRPr lang="zh-CN" altLang="zh-CN" dirty="0"/>
          </a:p>
          <a:p>
            <a:r>
              <a:rPr lang="en-US" altLang="zh-CN" dirty="0"/>
              <a:t>    {   </a:t>
            </a:r>
            <a:endParaRPr lang="zh-CN" altLang="zh-CN" dirty="0"/>
          </a:p>
          <a:p>
            <a:r>
              <a:rPr lang="en-US" altLang="zh-CN" dirty="0"/>
              <a:t>        if (r[</a:t>
            </a:r>
            <a:r>
              <a:rPr lang="en-US" altLang="zh-CN" dirty="0" err="1"/>
              <a:t>i</a:t>
            </a:r>
            <a:r>
              <a:rPr lang="en-US" altLang="zh-CN" dirty="0"/>
              <a:t>] &lt;= r[j])  r1[k++] = r[</a:t>
            </a:r>
            <a:r>
              <a:rPr lang="en-US" altLang="zh-CN" dirty="0" err="1"/>
              <a:t>i</a:t>
            </a:r>
            <a:r>
              <a:rPr lang="en-US" altLang="zh-CN" dirty="0"/>
              <a:t>++];   </a:t>
            </a:r>
            <a:endParaRPr lang="zh-CN" altLang="zh-CN" dirty="0"/>
          </a:p>
          <a:p>
            <a:r>
              <a:rPr lang="en-US" altLang="zh-CN" dirty="0"/>
              <a:t>        else  r1[k++] = r[j++]; 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&lt;= m) </a:t>
            </a:r>
          </a:p>
          <a:p>
            <a:r>
              <a:rPr lang="en-US" altLang="zh-CN" dirty="0"/>
              <a:t>        r1[k++]=r[</a:t>
            </a:r>
            <a:r>
              <a:rPr lang="en-US" altLang="zh-CN" dirty="0" err="1"/>
              <a:t>i</a:t>
            </a:r>
            <a:r>
              <a:rPr lang="en-US" altLang="zh-CN" dirty="0"/>
              <a:t>++]; </a:t>
            </a:r>
            <a:endParaRPr lang="zh-CN" altLang="zh-CN" dirty="0"/>
          </a:p>
          <a:p>
            <a:r>
              <a:rPr lang="en-US" altLang="zh-CN" dirty="0"/>
              <a:t>    while (j &lt;= t)  </a:t>
            </a:r>
          </a:p>
          <a:p>
            <a:r>
              <a:rPr lang="en-US" altLang="zh-CN" dirty="0"/>
              <a:t>        r1[k++]=r[j++];  </a:t>
            </a:r>
            <a:endParaRPr lang="zh-CN" altLang="zh-CN" dirty="0"/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s; </a:t>
            </a:r>
            <a:r>
              <a:rPr lang="en-US" altLang="zh-CN" dirty="0" err="1"/>
              <a:t>i</a:t>
            </a:r>
            <a:r>
              <a:rPr lang="en-US" altLang="zh-CN" dirty="0"/>
              <a:t> &lt; 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r>
              <a:rPr lang="en-US" altLang="zh-CN" dirty="0"/>
              <a:t>        r[</a:t>
            </a:r>
            <a:r>
              <a:rPr lang="en-US" altLang="zh-CN" dirty="0" err="1"/>
              <a:t>i</a:t>
            </a:r>
            <a:r>
              <a:rPr lang="en-US" altLang="zh-CN" dirty="0"/>
              <a:t>] = r1[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51141" y="1216327"/>
            <a:ext cx="886353" cy="650029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>
                <a:solidFill>
                  <a:srgbClr val="B42D2D"/>
                </a:solidFill>
              </a:rPr>
              <a:t>O</a:t>
            </a:r>
            <a:r>
              <a:rPr lang="en-US" altLang="zh-CN" sz="2800" dirty="0">
                <a:solidFill>
                  <a:srgbClr val="B42D2D"/>
                </a:solidFill>
              </a:rPr>
              <a:t>(1)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377017" y="1216327"/>
            <a:ext cx="886353" cy="763985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>
                <a:solidFill>
                  <a:srgbClr val="B42D2D"/>
                </a:solidFill>
              </a:rPr>
              <a:t>O</a:t>
            </a:r>
            <a:r>
              <a:rPr lang="en-US" altLang="zh-CN" sz="2800" dirty="0">
                <a:solidFill>
                  <a:srgbClr val="B42D2D"/>
                </a:solidFill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</a:rPr>
              <a:t>n</a:t>
            </a:r>
            <a:r>
              <a:rPr lang="en-US" altLang="zh-CN" sz="2800" dirty="0">
                <a:solidFill>
                  <a:srgbClr val="B42D2D"/>
                </a:solidFill>
              </a:rPr>
              <a:t>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242695" y="1980312"/>
            <a:ext cx="39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17017" y="1949832"/>
            <a:ext cx="108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2" grpId="0" bldLvl="0" animBg="1"/>
      <p:bldP spid="9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2.2  算法的空间复杂度分析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036320" y="807720"/>
            <a:ext cx="4800600" cy="20574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{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j, temp, bound, exchange = n; 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……</a:t>
            </a:r>
          </a:p>
          <a:p>
            <a:pPr>
              <a:lnSpc>
                <a:spcPts val="2500"/>
              </a:lnSpc>
            </a:pPr>
            <a:endParaRPr lang="en-US" altLang="zh-CN" dirty="0"/>
          </a:p>
          <a:p>
            <a:pPr>
              <a:lnSpc>
                <a:spcPts val="2500"/>
              </a:lnSpc>
            </a:pPr>
            <a:r>
              <a:rPr lang="zh-CN" altLang="en-US" dirty="0"/>
              <a:t>}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251646" y="1511405"/>
            <a:ext cx="886353" cy="650029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>
                <a:solidFill>
                  <a:srgbClr val="B42D2D"/>
                </a:solidFill>
              </a:rPr>
              <a:t>O</a:t>
            </a:r>
            <a:r>
              <a:rPr lang="en-US" altLang="zh-CN" sz="2800" dirty="0">
                <a:solidFill>
                  <a:srgbClr val="B42D2D"/>
                </a:solidFill>
              </a:rPr>
              <a:t>(1)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3888" y="3374170"/>
            <a:ext cx="10027920" cy="523220"/>
            <a:chOff x="651937" y="5387316"/>
            <a:chExt cx="10027920" cy="523220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9548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原地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）算法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：空间复杂度为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，辅助空间是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</a:t>
              </a:r>
            </a:p>
          </p:txBody>
        </p:sp>
        <p:grpSp>
          <p:nvGrpSpPr>
            <p:cNvPr id="11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2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2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算法分析基础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-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 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算法的实验分析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2.3  算法的实验分析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49199" y="873038"/>
            <a:ext cx="8098561" cy="562270"/>
            <a:chOff x="607688" y="5368838"/>
            <a:chExt cx="8098561" cy="562270"/>
          </a:xfrm>
        </p:grpSpPr>
        <p:sp>
          <p:nvSpPr>
            <p:cNvPr id="2" name="矩形 1"/>
            <p:cNvSpPr/>
            <p:nvPr/>
          </p:nvSpPr>
          <p:spPr>
            <a:xfrm>
              <a:off x="1075216" y="5368838"/>
              <a:ext cx="7631033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冰雹猜想（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Hailstone Sequence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问题）</a:t>
              </a:r>
            </a:p>
          </p:txBody>
        </p:sp>
        <p:grpSp>
          <p:nvGrpSpPr>
            <p:cNvPr id="3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" name="TextBox 1"/>
          <p:cNvSpPr txBox="1"/>
          <p:nvPr/>
        </p:nvSpPr>
        <p:spPr>
          <a:xfrm>
            <a:off x="1454464" y="1706880"/>
            <a:ext cx="7720016" cy="1733808"/>
          </a:xfrm>
          <a:prstGeom prst="rect">
            <a:avLst/>
          </a:prstGeom>
          <a:noFill/>
          <a:ln>
            <a:solidFill>
              <a:srgbClr val="5C307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1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输入一个正整数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则结束；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3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是奇数，则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4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步；</a:t>
            </a:r>
          </a:p>
        </p:txBody>
      </p:sp>
      <p:sp>
        <p:nvSpPr>
          <p:cNvPr id="7" name="矩形 6"/>
          <p:cNvSpPr/>
          <p:nvPr/>
        </p:nvSpPr>
        <p:spPr>
          <a:xfrm>
            <a:off x="719867" y="4981186"/>
            <a:ext cx="106920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测试的正整数都可以终止，但是至今没有人证明对所有的正整数该过程都终止</a:t>
            </a:r>
          </a:p>
        </p:txBody>
      </p:sp>
      <p:sp>
        <p:nvSpPr>
          <p:cNvPr id="8" name="矩形 7"/>
          <p:cNvSpPr/>
          <p:nvPr/>
        </p:nvSpPr>
        <p:spPr>
          <a:xfrm>
            <a:off x="770381" y="3702000"/>
            <a:ext cx="1092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9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{9, 28, 14, 7, 22, 11, 34, 17, 52, 26, 13, 40, 20, 10, 5, 16, 8, 4, 2, 1}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0381" y="4296360"/>
            <a:ext cx="1092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27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，经过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步变换到达顶峰值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9232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，又经过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步变换到达谷底值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913370" cy="521970"/>
            <a:chOff x="1826091" y="4148024"/>
            <a:chExt cx="7913370" cy="52197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4891" y="4148024"/>
              <a:ext cx="7354570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什么是算法分析？为什么要进行算法分析？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377682" y="1926922"/>
            <a:ext cx="9015998" cy="3251180"/>
            <a:chOff x="1377682" y="1865962"/>
            <a:chExt cx="9015998" cy="325118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1377682" y="1865962"/>
              <a:ext cx="9015998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800" dirty="0">
                  <a:solidFill>
                    <a:srgbClr val="285A32"/>
                  </a:solidFill>
                </a:rPr>
                <a:t>算法设计</a:t>
              </a:r>
              <a:r>
                <a:rPr lang="zh-CN" altLang="en-US" sz="2800" dirty="0"/>
                <a:t>：</a:t>
              </a:r>
              <a:r>
                <a:rPr lang="zh-CN" altLang="zh-CN" sz="2800" dirty="0"/>
                <a:t>面对一个问题，如何设计一个有效的算法</a:t>
              </a:r>
              <a:endParaRPr lang="zh-CN" altLang="en-US" sz="2800" dirty="0"/>
            </a:p>
          </p:txBody>
        </p:sp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1377682" y="4593922"/>
              <a:ext cx="9015998" cy="523220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算法分析</a:t>
              </a:r>
              <a:r>
                <a:rPr lang="zh-CN" altLang="en-US" dirty="0"/>
                <a:t>：</a:t>
              </a:r>
              <a:r>
                <a:rPr lang="zh-CN" altLang="zh-CN" dirty="0"/>
                <a:t>对已设计的算法，如何评价或判断其优劣</a:t>
              </a:r>
              <a:endParaRPr lang="zh-CN" altLang="en-US" dirty="0"/>
            </a:p>
          </p:txBody>
        </p:sp>
      </p:grpSp>
      <p:sp>
        <p:nvSpPr>
          <p:cNvPr id="6" name="下箭头 5"/>
          <p:cNvSpPr/>
          <p:nvPr/>
        </p:nvSpPr>
        <p:spPr>
          <a:xfrm>
            <a:off x="7391400" y="2663502"/>
            <a:ext cx="900000" cy="1800000"/>
          </a:xfrm>
          <a:prstGeom prst="downArrow">
            <a:avLst>
              <a:gd name="adj1" fmla="val 63547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检验评估</a:t>
            </a:r>
          </a:p>
        </p:txBody>
      </p:sp>
      <p:sp>
        <p:nvSpPr>
          <p:cNvPr id="7" name="上箭头 6"/>
          <p:cNvSpPr/>
          <p:nvPr/>
        </p:nvSpPr>
        <p:spPr>
          <a:xfrm>
            <a:off x="3855719" y="2633022"/>
            <a:ext cx="900000" cy="1800000"/>
          </a:xfrm>
          <a:prstGeom prst="upArrow">
            <a:avLst>
              <a:gd name="adj1" fmla="val 66933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指导改进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2.3  算法的实验分析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69613" y="965832"/>
            <a:ext cx="10892155" cy="521970"/>
            <a:chOff x="638168" y="922017"/>
            <a:chExt cx="10892155" cy="521970"/>
          </a:xfrm>
        </p:grpSpPr>
        <p:grpSp>
          <p:nvGrpSpPr>
            <p:cNvPr id="27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0328275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算法很难用</a:t>
              </a:r>
              <a:r>
                <a:rPr lang="zh-CN" altLang="en-US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数学的精确性和严格性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来分析，如何进行算法分析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1363345" y="2329180"/>
            <a:ext cx="100209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算法的实验分析是一种事后计算的方法，需要将算法转换为对应的程序并</a:t>
            </a: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上机运行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</a:t>
            </a: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实际测算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具体的时空开销。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851093" y="171142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345" y="1685925"/>
            <a:ext cx="98018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渐进分析是一种数学方法，能够在</a:t>
            </a: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数量级层面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对算法进行精确度量。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Freeform 84"/>
          <p:cNvSpPr/>
          <p:nvPr/>
        </p:nvSpPr>
        <p:spPr bwMode="auto">
          <a:xfrm>
            <a:off x="851093" y="242262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3345" y="3484880"/>
            <a:ext cx="1002093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算法实验分析的一般步骤：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（1）明确实验目的。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（2）决定度量算法效率的方法。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（3）生成实验数据。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（4）对输入实例运行算法对应的程序，记录得到的实验数据。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（5）分析实验数据。</a:t>
            </a:r>
          </a:p>
        </p:txBody>
      </p:sp>
      <p:sp>
        <p:nvSpPr>
          <p:cNvPr id="8" name="Freeform 84"/>
          <p:cNvSpPr/>
          <p:nvPr/>
        </p:nvSpPr>
        <p:spPr bwMode="auto">
          <a:xfrm>
            <a:off x="851093" y="360118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2.3  算法的实验分析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3345" y="929005"/>
            <a:ext cx="10008235" cy="5408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算法实验分析的一般步骤：</a:t>
            </a:r>
          </a:p>
          <a:p>
            <a:pPr marL="795020" indent="-79502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（1）明确实验目的。实验方案的设计依赖于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实验者要寻求什么答案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。例如，检验算法效率分析的正确性、比较相同问题的不同算法、比较相同算法对于不同输入实例的算法性能，等等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（2）决定度量算法效率的方法。</a:t>
            </a:r>
          </a:p>
          <a:p>
            <a:pPr marL="2228215" indent="-22282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①计数法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。在算法的适当位置插入一些计数器，用来度量算法中某些关键语句的执行次数</a:t>
            </a:r>
          </a:p>
          <a:p>
            <a:pPr marL="2228215" indent="-222821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②计时法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。度量某个特定程序段的运行时间，可以在程序段的开始处和结束处查询系统时间，然后计算这两个时间的差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（3）生成实验数据。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经典问题：研究人员已经制定了一系列输入实例（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标准实验数据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②其他问题：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需要实验人员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自己确定实验的输入实例</a:t>
            </a:r>
          </a:p>
        </p:txBody>
      </p:sp>
      <p:sp>
        <p:nvSpPr>
          <p:cNvPr id="8" name="Freeform 84"/>
          <p:cNvSpPr/>
          <p:nvPr/>
        </p:nvSpPr>
        <p:spPr bwMode="auto">
          <a:xfrm>
            <a:off x="851093" y="10453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2.3  算法的实验分析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3345" y="929005"/>
            <a:ext cx="1013777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算法实验分析的一般步骤：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（4）对输入实例运行算法对应的程序，记录得到的实验数据。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表格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：直观、清晰，方便对数据进行计算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散点图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：在笛卡儿坐标系中用点将数据标出，展现算法的效率类型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（5）分析实验数据。根据实验得到的数据，结合实验目的，对实验结果进行分析，得出具体算法效率的有关结论。</a:t>
            </a:r>
          </a:p>
        </p:txBody>
      </p:sp>
      <p:sp>
        <p:nvSpPr>
          <p:cNvPr id="8" name="Freeform 84"/>
          <p:cNvSpPr/>
          <p:nvPr/>
        </p:nvSpPr>
        <p:spPr bwMode="auto">
          <a:xfrm>
            <a:off x="851093" y="10453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793115" y="5112385"/>
          <a:ext cx="7139940" cy="10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34225" imgH="1095375" progId="Paint.Picture">
                  <p:embed/>
                </p:oleObj>
              </mc:Choice>
              <mc:Fallback>
                <p:oleObj r:id="rId2" imgW="7134225" imgH="10953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115" y="5112385"/>
                        <a:ext cx="7139940" cy="109664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33055" y="3542665"/>
          <a:ext cx="3568065" cy="266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38500" imgH="2343150" progId="Paint.Picture">
                  <p:embed/>
                </p:oleObj>
              </mc:Choice>
              <mc:Fallback>
                <p:oleObj r:id="rId4" imgW="3238500" imgH="23431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rcRect l="3171"/>
                      <a:stretch>
                        <a:fillRect/>
                      </a:stretch>
                    </p:blipFill>
                    <p:spPr>
                      <a:xfrm>
                        <a:off x="7933055" y="3542665"/>
                        <a:ext cx="3568065" cy="266636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2.3  算法的实验分析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33780" y="1390015"/>
            <a:ext cx="9846945" cy="507746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void BubbleSort(int r[ ], int n)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	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j, temp,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count1</a:t>
            </a:r>
            <a:r>
              <a:rPr lang="en-US" altLang="zh-CN" sz="2000" dirty="0" err="1">
                <a:sym typeface="+mn-ea"/>
              </a:rPr>
              <a:t> = 0,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count2</a:t>
            </a:r>
            <a:r>
              <a:rPr lang="en-US" altLang="zh-CN" sz="2000" dirty="0" err="1">
                <a:sym typeface="+mn-ea"/>
              </a:rPr>
              <a:t> = 0;          //记载比较次数和移动次数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bound, exchange = n - 1;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while (exchange != 0)   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bound = exchange; exchange = 0;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for (j = 0; j &lt; bound; j++)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if (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++count1</a:t>
            </a:r>
            <a:r>
              <a:rPr lang="en-US" altLang="zh-CN" sz="2000" dirty="0" err="1">
                <a:sym typeface="+mn-ea"/>
              </a:rPr>
              <a:t> &amp;&amp; r[j] &gt; r[j+1])         //注意不能写作count1++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	    temp = r[j]; r[j] = r[j + 1]; r[j + 1] =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     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count2 = count2 + 3;</a:t>
            </a:r>
            <a:r>
              <a:rPr lang="en-US" altLang="zh-CN" sz="2000" dirty="0" err="1">
                <a:sym typeface="+mn-ea"/>
              </a:rPr>
              <a:t>              //1次交换是3次移动操作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	    exchange = j;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cout&lt;&lt;"比较次数是"&lt;&lt;count1&lt;&lt;endl;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cout&lt;&lt;"移动次数是"&lt;&lt;count2&lt;&lt;endl;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5495" y="868045"/>
            <a:ext cx="106216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rgbClr val="C00000"/>
                </a:solidFill>
                <a:ea typeface="宋体" panose="02010600030101010101" pitchFamily="2" charset="-122"/>
              </a:rPr>
              <a:t>【实验目的】</a:t>
            </a:r>
            <a:r>
              <a:rPr lang="zh-CN" sz="2800" b="0">
                <a:ea typeface="宋体" panose="02010600030101010101" pitchFamily="2" charset="-122"/>
              </a:rPr>
              <a:t>统计</a:t>
            </a:r>
            <a:r>
              <a:rPr lang="zh-CN" sz="2800">
                <a:ea typeface="宋体" panose="02010600030101010101" pitchFamily="2" charset="-122"/>
                <a:sym typeface="+mn-ea"/>
              </a:rPr>
              <a:t>起泡</a:t>
            </a:r>
            <a:r>
              <a:rPr lang="zh-CN" sz="2800" b="0">
                <a:ea typeface="宋体" panose="02010600030101010101" pitchFamily="2" charset="-122"/>
              </a:rPr>
              <a:t>排序过程中元素的比较次数和移动次数</a:t>
            </a:r>
            <a:r>
              <a:rPr lang="en-US" altLang="zh-CN" sz="2800" b="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2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算法分析基础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-4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拓展与演练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2.4.1  最优算法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21130" y="3160395"/>
            <a:ext cx="634619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是否还存在更有效的算法？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" name="Group 31"/>
          <p:cNvGrpSpPr/>
          <p:nvPr/>
        </p:nvGrpSpPr>
        <p:grpSpPr>
          <a:xfrm>
            <a:off x="788863" y="3248025"/>
            <a:ext cx="431800" cy="4318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29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33500" y="3811270"/>
            <a:ext cx="101206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92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如果能够知道一个问题的计算复杂度下界，就可以较准确地评价解决该问题的各种算法的效率，进而确定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已有的算法还有多少改进的余地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88863" y="393138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33500" y="1101725"/>
            <a:ext cx="9606280" cy="10033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179705" rIns="179705" bIns="71755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算法是问题的解决方法，一个问题可以设计出不同的算法，不同算法的时间复杂度可能不同。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1130" y="2510790"/>
            <a:ext cx="772541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能否确定某个算法是求解该问题的最优算法？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31"/>
          <p:cNvGrpSpPr/>
          <p:nvPr/>
        </p:nvGrpSpPr>
        <p:grpSpPr>
          <a:xfrm>
            <a:off x="788863" y="2598420"/>
            <a:ext cx="431800" cy="4318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083945" y="5168265"/>
            <a:ext cx="9855835" cy="5969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179705" rIns="179705" bIns="71755">
            <a:sp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事实上，计算领域有大量问题的计算复杂度下界是不清楚的。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2.4.1  最优算法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755" y="986790"/>
            <a:ext cx="108737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92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若存在两个正的常数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，对于任意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)=Ω(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（或称算法在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中）。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3500" y="3368675"/>
            <a:ext cx="5336540" cy="2120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92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对于任何待求解的问题，如果能找到一个尽可能大的函数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为输入规模），使得求解该问题的所有算法都可以在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的时间内完成，则函数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称为该问题的计算复杂度</a:t>
            </a:r>
            <a:r>
              <a:rPr lang="zh-CN" sz="22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下界（</a:t>
            </a:r>
            <a:r>
              <a:rPr lang="en-US" sz="22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lower bound</a:t>
            </a:r>
            <a:r>
              <a:rPr lang="zh-CN" sz="22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Freeform 84"/>
          <p:cNvSpPr/>
          <p:nvPr/>
        </p:nvSpPr>
        <p:spPr bwMode="auto">
          <a:xfrm>
            <a:off x="773623" y="348879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66610" y="2432050"/>
          <a:ext cx="4141470" cy="273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7550" imgH="2152650" progId="Paint.Picture">
                  <p:embed/>
                </p:oleObj>
              </mc:Choice>
              <mc:Fallback>
                <p:oleObj r:id="rId2" imgW="3257550" imgH="21526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66610" y="2432050"/>
                        <a:ext cx="4141470" cy="273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333500" y="2087880"/>
            <a:ext cx="5217160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92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通常采用大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（读做大欧米伽）符号来分析某个问题或某类算法的时间下界。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Freeform 84"/>
          <p:cNvSpPr/>
          <p:nvPr/>
        </p:nvSpPr>
        <p:spPr bwMode="auto">
          <a:xfrm>
            <a:off x="773623" y="220799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2.4.1  最优算法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272540" y="2188210"/>
            <a:ext cx="103625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如果能够证明某问题的时间下界是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，那么，对以时间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来求解该问题的任何算法，都认为是求解该问题的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最优算法（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optimality algorithm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0" y="3768725"/>
            <a:ext cx="448056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/>
            <a:r>
              <a:rPr lang="en-US" sz="2400" b="0">
                <a:latin typeface="Times New Roman" panose="02020603050405020304" pitchFamily="18" charset="0"/>
              </a:rPr>
              <a:t>int ArrayMin(int a[ ], int n)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{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    int i, min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=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a[0];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    for (i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=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1; i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&lt;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n; i++)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        if (a[i]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&lt;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min) min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=</a:t>
            </a:r>
            <a:r>
              <a:rPr lang="en-US" sz="2400" b="0">
                <a:latin typeface="宋体" panose="02010600030101010101" pitchFamily="2" charset="-122"/>
              </a:rPr>
              <a:t> </a:t>
            </a:r>
            <a:r>
              <a:rPr lang="en-US" sz="2400" b="0">
                <a:latin typeface="Times New Roman" panose="02020603050405020304" pitchFamily="18" charset="0"/>
              </a:rPr>
              <a:t>a[i];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    return min;</a:t>
            </a:r>
          </a:p>
          <a:p>
            <a:pPr indent="20955"/>
            <a:r>
              <a:rPr lang="en-US" sz="2400" b="0">
                <a:latin typeface="Times New Roman" panose="02020603050405020304" pitchFamily="18" charset="0"/>
              </a:rPr>
              <a:t>}</a:t>
            </a:r>
            <a:endParaRPr lang="zh-CN" altLang="en-US" sz="240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002655" y="3958590"/>
          <a:ext cx="4938395" cy="194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81375" imgH="1333500" progId="Paint.Picture">
                  <p:embed/>
                </p:oleObj>
              </mc:Choice>
              <mc:Fallback>
                <p:oleObj r:id="rId2" imgW="3381375" imgH="1333500" progId="Paint.Picture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2655" y="3958590"/>
                        <a:ext cx="4938395" cy="194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186815" y="1092200"/>
            <a:ext cx="9798050" cy="10033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179705" rIns="179705" bIns="71755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大Ω符号常常与大O符号配合以证明某问题的一个特定算法是该问题的最优算法，或是该问题某算法类中的最优算法。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7390" y="3255010"/>
            <a:ext cx="1066990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2.10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如下算法实现在一个数组中求最小值元素，证明该算法是最优算法。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Freeform 84"/>
          <p:cNvSpPr/>
          <p:nvPr/>
        </p:nvSpPr>
        <p:spPr bwMode="auto">
          <a:xfrm>
            <a:off x="773623" y="231023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2.4.2  角谷猜想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170" y="815975"/>
            <a:ext cx="1098613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年代中期，日本数学家角谷静夫发现了一个奇怪的现象：一个自然数，如果它是偶数，那么用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除它；如果它是奇数，将它乘以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之后再加上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，这样反复运算，最终必然得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。这个现象称为角谷猜想。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角谷猜想也称为冰雹猜想（Hailstone Sequence），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算法描述如下：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008380" y="3338195"/>
            <a:ext cx="9853930" cy="230759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算法：角谷猜想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输入：一个正整数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输出：角谷数列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等于1，算法结束；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是奇数，则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+ 1；否则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/2；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重新执行步骤1；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2.4.2  角谷猜想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2615" y="957580"/>
            <a:ext cx="10937240" cy="300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算法分析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不论从哪个自然数开始，经过反复运算，最终必然掉进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4→2→1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循环中。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6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，角谷数列是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{6, 3, 10, 5, 16, 8, 4, 2, 1}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，最后得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16384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{16384, 8192, 4096, 2048, 1024, 512, 256, 128, 64, 32, 16, 8, 4, 2, 1}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验证一下：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4÷2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2÷2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，结果是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1→4→2→1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这个事实具有普遍性，最典型的数是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27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，经过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步变换到达顶峰值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9232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，又经过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34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步变换到达谷底值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3140" y="4390390"/>
            <a:ext cx="10205720" cy="144653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lIns="179705" rIns="179705" bIns="71755">
            <a:sp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冰雹猜想跟蝴蝶效应恰好相悖，蝴蝶效应蕴含的原理是：初始值的极小误差，会造成结果的巨大不同，而冰雹猜想恰好相反：无论刚开始存在多大的误差，最后都会自行修复，直至坠入谷底。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如何度量算法的效率呢？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625273" y="2220833"/>
            <a:ext cx="84613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编写程序实现算法将花费较多的时间和精力</a:t>
            </a:r>
          </a:p>
          <a:p>
            <a:pPr algn="just" ea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所得实验结果依赖于计算机的软硬件等环境因素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924024" y="1627666"/>
            <a:ext cx="10551696" cy="521970"/>
            <a:chOff x="756384" y="1810546"/>
            <a:chExt cx="10551696" cy="521970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101566" y="1810546"/>
              <a:ext cx="10206514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事后统计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：将算法实现，测算其时间和空间开销</a:t>
              </a:r>
            </a:p>
          </p:txBody>
        </p:sp>
        <p:grpSp>
          <p:nvGrpSpPr>
            <p:cNvPr id="65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908784" y="3451860"/>
            <a:ext cx="10475496" cy="521970"/>
            <a:chOff x="756384" y="2593360"/>
            <a:chExt cx="10475496" cy="52197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1147286" y="2593360"/>
              <a:ext cx="10084594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事前分析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：对算法所消耗资源的一种估算方法</a:t>
              </a:r>
            </a:p>
          </p:txBody>
        </p:sp>
        <p:grpSp>
          <p:nvGrpSpPr>
            <p:cNvPr id="72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612380" y="3977698"/>
            <a:ext cx="2339341" cy="1061829"/>
            <a:chOff x="7612380" y="4206298"/>
            <a:chExt cx="2339341" cy="1061829"/>
          </a:xfrm>
        </p:grpSpPr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8828247" y="4206298"/>
              <a:ext cx="1123474" cy="106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78" name="圆角右箭头 77"/>
            <p:cNvSpPr/>
            <p:nvPr/>
          </p:nvSpPr>
          <p:spPr>
            <a:xfrm flipV="1">
              <a:off x="7612380" y="4221538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左大括号 21"/>
            <p:cNvSpPr/>
            <p:nvPr/>
          </p:nvSpPr>
          <p:spPr>
            <a:xfrm>
              <a:off x="8564880" y="4434840"/>
              <a:ext cx="263367" cy="570681"/>
            </a:xfrm>
            <a:prstGeom prst="leftBrace">
              <a:avLst>
                <a:gd name="adj1" fmla="val 32001"/>
                <a:gd name="adj2" fmla="val 54167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8714" y="4552569"/>
            <a:ext cx="7197526" cy="523220"/>
            <a:chOff x="1826091" y="4148024"/>
            <a:chExt cx="7197526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对估算方法有什么要求呢？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90346" y="5175804"/>
            <a:ext cx="84613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能够刻画效率；与语言环境无关；具有一般性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1243965" y="3431540"/>
            <a:ext cx="4665980" cy="267652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int SeqSearch(int A[ ], int n, int k)  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for (int i = 0; i &lt; n; i++)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if (A[i] == k) break;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if (i == n) return 0;            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else return (i + 1);             </a:t>
            </a:r>
          </a:p>
          <a:p>
            <a:pPr marL="342900" indent="-342900"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191385" y="4963605"/>
            <a:ext cx="1404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704850" y="2545715"/>
            <a:ext cx="95389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对如下顺序查找算法，请找出输入规模和基本语句。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53408" y="1572260"/>
            <a:ext cx="5061593" cy="609398"/>
            <a:chOff x="651937" y="5387316"/>
            <a:chExt cx="5061593" cy="609398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458255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：输入量的多少</a:t>
              </a:r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8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91978" y="931112"/>
            <a:ext cx="10798983" cy="609398"/>
            <a:chOff x="651937" y="5387316"/>
            <a:chExt cx="10798983" cy="60939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100496" y="5387316"/>
              <a:ext cx="1035042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：执行次数与整个算法的执行次数成正比的操作指令</a:t>
              </a: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3" name="TextBox 35"/>
          <p:cNvSpPr txBox="1"/>
          <p:nvPr/>
        </p:nvSpPr>
        <p:spPr>
          <a:xfrm>
            <a:off x="11105867" y="218980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05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8660" y="996315"/>
            <a:ext cx="10139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例2.2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对如下起泡排序算法，请找出输入规模和基本语句。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952500" y="1751330"/>
            <a:ext cx="8469630" cy="457962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void BubbleSort(int r[ ], int n)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	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int j, temp, bound, exchange = n - 1;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while (exchange != 0)             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{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bound = exchange; exchange = 0;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for (j = 0; j &lt; bound; j++)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if (r[j] &gt; r[j + 1])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{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temp = r[j]; r[j] = r[j + 1]; r[j + 1] = temp;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exchange = j;              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}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}</a:t>
            </a:r>
          </a:p>
          <a:p>
            <a:pPr marL="342900" indent="-342900" algn="l" fontAlgn="auto">
              <a:lnSpc>
                <a:spcPts val="25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243455" y="4353370"/>
            <a:ext cx="183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2.1.1  输入规模与基本语句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04850" y="846455"/>
            <a:ext cx="1083564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sz="28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如下算法实现将两个升序序列合并成一个升序序列，请找出输入规模和基本语句。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1211580" y="2202815"/>
            <a:ext cx="7703820" cy="415417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void Union(int A[ ], int n, int B[ ], int m, int C[ ] )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int i = 0, j = 0, k = 0;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(i &lt; n &amp;&amp; j &lt; m)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{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if (A[i] &lt;= B[j]) C[k++] = A[i++];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else C[k++] = B[j++];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}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(i &lt; n) C[k++] = A[i++];     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while (j &lt; m) C[k++] = B[j++];           </a:t>
            </a:r>
          </a:p>
          <a:p>
            <a:pPr marL="342900" indent="-342900" algn="l" fontAlgn="auto">
              <a:lnSpc>
                <a:spcPct val="1000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100580" y="4468940"/>
            <a:ext cx="165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53740" y="5957380"/>
            <a:ext cx="21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167380" y="5566220"/>
            <a:ext cx="21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755992" y="1103656"/>
            <a:ext cx="67654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＝ 每条语句执行时间之和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777514" y="1596416"/>
            <a:ext cx="4616450" cy="1775723"/>
            <a:chOff x="6777514" y="1596416"/>
            <a:chExt cx="4616450" cy="1775723"/>
          </a:xfrm>
        </p:grpSpPr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7747318" y="1596416"/>
              <a:ext cx="28813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6777514" y="2870463"/>
              <a:ext cx="46164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执行次数 </a:t>
              </a:r>
              <a:r>
                <a:rPr lang="en-US" altLang="zh-CN" dirty="0"/>
                <a:t>× </a:t>
              </a:r>
              <a:r>
                <a:rPr lang="zh-CN" altLang="en-US" dirty="0"/>
                <a:t>执行一次的时间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8582502" y="1735454"/>
              <a:ext cx="315913" cy="1080000"/>
            </a:xfrm>
            <a:prstGeom prst="downArrow">
              <a:avLst>
                <a:gd name="adj1" fmla="val 50000"/>
                <a:gd name="adj2" fmla="val 8191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06737" y="3358198"/>
            <a:ext cx="4319587" cy="1084875"/>
            <a:chOff x="6906737" y="3358198"/>
            <a:chExt cx="4319587" cy="1084875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644732" y="3358198"/>
              <a:ext cx="25146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906737" y="3436942"/>
              <a:ext cx="4319587" cy="1006131"/>
              <a:chOff x="6708617" y="3436942"/>
              <a:chExt cx="4319587" cy="1006131"/>
            </a:xfrm>
          </p:grpSpPr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6708617" y="3941397"/>
                <a:ext cx="4319587" cy="501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lang="zh-CN"/>
                </a:defPPr>
                <a:lvl1pPr algn="just" eaLnBrk="0" hangingPunct="0">
                  <a:lnSpc>
                    <a:spcPct val="95000"/>
                  </a:lnSpc>
                  <a:spcBef>
                    <a:spcPct val="35000"/>
                  </a:spcBef>
                  <a:defRPr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指令系统、编译的代码质量</a:t>
                </a:r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>
                <a:off x="10069989" y="3436942"/>
                <a:ext cx="324000" cy="432000"/>
              </a:xfrm>
              <a:prstGeom prst="downArrow">
                <a:avLst>
                  <a:gd name="adj1" fmla="val 50000"/>
                  <a:gd name="adj2" fmla="val 28947"/>
                </a:avLst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736932" y="1834462"/>
            <a:ext cx="1530350" cy="973076"/>
            <a:chOff x="9736932" y="1834462"/>
            <a:chExt cx="1530350" cy="973076"/>
          </a:xfrm>
        </p:grpSpPr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9736932" y="1834462"/>
              <a:ext cx="15303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单位时间</a:t>
              </a:r>
              <a:endParaRPr lang="en-US" altLang="zh-CN" dirty="0"/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 flipV="1">
              <a:off x="10250329" y="2375538"/>
              <a:ext cx="324000" cy="432000"/>
            </a:xfrm>
            <a:prstGeom prst="downArrow">
              <a:avLst>
                <a:gd name="adj1" fmla="val 50000"/>
                <a:gd name="adj2" fmla="val 33382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666592" y="1103656"/>
            <a:ext cx="39968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每条语句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执行次数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13410" y="3010663"/>
            <a:ext cx="4095750" cy="137318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1;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&lt;= n;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for (j = 1; j &lt;= n; j++)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x++;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74532" y="1680169"/>
            <a:ext cx="3259137" cy="1025165"/>
            <a:chOff x="774532" y="1680169"/>
            <a:chExt cx="3259137" cy="1025165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2186781" y="1680169"/>
              <a:ext cx="324000" cy="432000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774532" y="2203658"/>
              <a:ext cx="3259137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B42D2D"/>
                  </a:solidFill>
                </a:rPr>
                <a:t>基本语句</a:t>
              </a:r>
              <a:r>
                <a:rPr lang="zh-CN" altLang="en-US" dirty="0"/>
                <a:t>的执行次数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408" y="5397500"/>
            <a:ext cx="5061593" cy="609398"/>
            <a:chOff x="651937" y="5387316"/>
            <a:chExt cx="5061593" cy="609398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458255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：输入量的多少</a:t>
              </a:r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8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91978" y="4756352"/>
            <a:ext cx="10798983" cy="609398"/>
            <a:chOff x="651937" y="5387316"/>
            <a:chExt cx="10798983" cy="60939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100496" y="5387316"/>
              <a:ext cx="1035042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：执行次数与整个算法的执行次数成正比的操作指令</a:t>
              </a: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20" name="直接连接符 19"/>
          <p:cNvCxnSpPr/>
          <p:nvPr/>
        </p:nvCxnSpPr>
        <p:spPr>
          <a:xfrm>
            <a:off x="1432560" y="4322890"/>
            <a:ext cx="754221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7136" y="2279530"/>
            <a:ext cx="9867104" cy="535531"/>
            <a:chOff x="588683" y="1205432"/>
            <a:chExt cx="9867104" cy="535531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148620" y="1205432"/>
              <a:ext cx="930716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注意到，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几乎所有算法，对于规模更大的输入需要运行更长的时间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97136" y="2854492"/>
            <a:ext cx="8876504" cy="461665"/>
            <a:chOff x="588683" y="1251152"/>
            <a:chExt cx="8876504" cy="461665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运行算法所需要的时间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的函数，记作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3527" y="4084772"/>
            <a:ext cx="7197526" cy="523220"/>
            <a:chOff x="1826091" y="4148024"/>
            <a:chExt cx="7197526" cy="523220"/>
          </a:xfrm>
        </p:grpSpPr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表示算法的运行时间函数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2520220" y="885392"/>
            <a:ext cx="6820593" cy="63373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71755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算法的运行时间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基本语句的执行次数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38168" y="1661612"/>
            <a:ext cx="7197526" cy="523220"/>
            <a:chOff x="1826091" y="4148024"/>
            <a:chExt cx="7197526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如何计算算法中基本语句的执行次数呢？</a:t>
              </a: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07688" y="4820198"/>
            <a:ext cx="11280222" cy="1118255"/>
            <a:chOff x="607688" y="5399318"/>
            <a:chExt cx="11280222" cy="1118255"/>
          </a:xfrm>
        </p:grpSpPr>
        <p:sp>
          <p:nvSpPr>
            <p:cNvPr id="10" name="矩形 9"/>
            <p:cNvSpPr/>
            <p:nvPr/>
          </p:nvSpPr>
          <p:spPr>
            <a:xfrm>
              <a:off x="1136176" y="5399318"/>
              <a:ext cx="10751734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当问题规模充分大时，算法中基本语句的执行次数在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渐近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意义下的阶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关注的是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增长趋势</a:t>
              </a:r>
            </a:p>
          </p:txBody>
        </p:sp>
        <p:grpSp>
          <p:nvGrpSpPr>
            <p:cNvPr id="84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197136" y="3355588"/>
            <a:ext cx="8876504" cy="461665"/>
            <a:chOff x="588683" y="1251152"/>
            <a:chExt cx="8876504" cy="461665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问题规模可以是多个变量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多元函数</a:t>
              </a: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2.1.2  算法的渐</a:t>
            </a:r>
            <a:r>
              <a:rPr lang="zh-CN"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近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3963</Words>
  <Application>Microsoft Office PowerPoint</Application>
  <PresentationFormat>宽屏</PresentationFormat>
  <Paragraphs>388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Microsoft YaHei UI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公式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204</cp:revision>
  <dcterms:created xsi:type="dcterms:W3CDTF">2016-09-14T00:58:00Z</dcterms:created>
  <dcterms:modified xsi:type="dcterms:W3CDTF">2022-12-07T04:15:30Z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