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59" r:id="rId3"/>
    <p:sldId id="376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3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833"/>
    <a:srgbClr val="5A327D"/>
    <a:srgbClr val="285A32"/>
    <a:srgbClr val="404040"/>
    <a:srgbClr val="B42D2D"/>
    <a:srgbClr val="6C6DAE"/>
    <a:srgbClr val="6B3C96"/>
    <a:srgbClr val="547D7D"/>
    <a:srgbClr val="48B3C2"/>
    <a:srgbClr val="51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0" autoAdjust="0"/>
    <p:restoredTop sz="92788" autoAdjust="0"/>
  </p:normalViewPr>
  <p:slideViewPr>
    <p:cSldViewPr snapToGrid="0">
      <p:cViewPr varScale="1">
        <p:scale>
          <a:sx n="92" d="100"/>
          <a:sy n="92" d="100"/>
        </p:scale>
        <p:origin x="64" y="120"/>
      </p:cViewPr>
      <p:guideLst>
        <p:guide orient="horz" pos="2128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>
          <a:xfrm>
            <a:off x="319020" y="734291"/>
            <a:ext cx="11520000" cy="576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11057481" y="6403427"/>
            <a:ext cx="648000" cy="180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388439" y="6311241"/>
            <a:ext cx="374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031234" y="6341723"/>
            <a:ext cx="481903" cy="2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/>
          <p:nvPr userDrawn="1"/>
        </p:nvSpPr>
        <p:spPr>
          <a:xfrm>
            <a:off x="0" y="269523"/>
            <a:ext cx="480767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5"/>
          <p:cNvSpPr/>
          <p:nvPr userDrawn="1"/>
        </p:nvSpPr>
        <p:spPr>
          <a:xfrm>
            <a:off x="522433" y="269523"/>
            <a:ext cx="177538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6"/>
          <p:cNvSpPr/>
          <p:nvPr userDrawn="1"/>
        </p:nvSpPr>
        <p:spPr>
          <a:xfrm>
            <a:off x="734601" y="269523"/>
            <a:ext cx="72000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7"/>
          <p:cNvSpPr/>
          <p:nvPr userDrawn="1"/>
        </p:nvSpPr>
        <p:spPr>
          <a:xfrm>
            <a:off x="11752608" y="2205568"/>
            <a:ext cx="180000" cy="2664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2"/>
          <p:cNvSpPr txBox="1"/>
          <p:nvPr userDrawn="1"/>
        </p:nvSpPr>
        <p:spPr>
          <a:xfrm>
            <a:off x="11762279" y="2105891"/>
            <a:ext cx="153670" cy="287013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算法设计与分析（第 </a:t>
            </a:r>
            <a:r>
              <a:rPr lang="en-US" altLang="zh-CN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版）    清华大学出版社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ang\AppData\Local\Temp\wps\INetCache\628aec7f8ebf81e538dbfb025bb61fb3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file:///C:\Users\wang\AppData\Local\Temp\wps\INetCache\42d89fd962a15a10fd453228454d909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3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模拟法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3-1    概   述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3.2.2  埃拉托色尼筛法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5160" y="854075"/>
            <a:ext cx="10799445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埃拉托色尼筛法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简称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埃氏筛法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，基本思想是，假定区间[1, </a:t>
            </a:r>
            <a:r>
              <a:rPr lang="zh-CN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]内的所有数都是素数，再去掉所有合数，剩下的就是所有素数。判断合数的方法是从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开始依次过筛，如果是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的倍数则该数不是素数，进行标记处理，直至将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过筛，将所有合数打上标记。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假设有一个筛子存放整数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1～</a:t>
            </a:r>
            <a:r>
              <a:rPr 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，依次将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2、3、5、…的倍数筛去（标记），最后没有打上标记的数都是素数。</a:t>
            </a:r>
            <a:endParaRPr lang="en-US" alt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891540" y="3648075"/>
            <a:ext cx="10156825" cy="809625"/>
            <a:chOff x="1404" y="5745"/>
            <a:chExt cx="15995" cy="1275"/>
          </a:xfrm>
        </p:grpSpPr>
        <p:sp>
          <p:nvSpPr>
            <p:cNvPr id="1073744372" name="文本框 824"/>
            <p:cNvSpPr txBox="1"/>
            <p:nvPr/>
          </p:nvSpPr>
          <p:spPr>
            <a:xfrm>
              <a:off x="3823" y="5745"/>
              <a:ext cx="13577" cy="648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lIns="0" tIns="0" rIns="0" bIns="0"/>
            <a:lstStyle/>
            <a:p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0  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3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4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6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7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8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9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10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11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12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13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14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15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…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n</a:t>
              </a:r>
            </a:p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744383" name="文本框 824"/>
            <p:cNvSpPr txBox="1"/>
            <p:nvPr/>
          </p:nvSpPr>
          <p:spPr>
            <a:xfrm>
              <a:off x="1404" y="6372"/>
              <a:ext cx="1836" cy="648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0" tIns="0" rIns="0" bIns="0"/>
            <a:lstStyle/>
            <a:p>
              <a:r>
                <a:rPr lang="zh-CN" altLang="en-US" sz="2000">
                  <a:latin typeface="Times New Roman" panose="02020603050405020304" pitchFamily="18" charset="0"/>
                </a:rPr>
                <a:t>设置筛子</a:t>
              </a:r>
            </a:p>
            <a:p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3639" y="6308"/>
              <a:ext cx="13684" cy="671"/>
              <a:chOff x="3639" y="6308"/>
              <a:chExt cx="13684" cy="671"/>
            </a:xfrm>
          </p:grpSpPr>
          <p:sp>
            <p:nvSpPr>
              <p:cNvPr id="1073744373" name="文本框 827"/>
              <p:cNvSpPr txBox="1"/>
              <p:nvPr/>
            </p:nvSpPr>
            <p:spPr>
              <a:xfrm>
                <a:off x="3639" y="6319"/>
                <a:ext cx="13685" cy="661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lIns="71999" tIns="10800" rIns="0" bIns="0"/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 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     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3744374" name="直线 828"/>
              <p:cNvSpPr/>
              <p:nvPr/>
            </p:nvSpPr>
            <p:spPr>
              <a:xfrm>
                <a:off x="426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75" name="直线 829"/>
              <p:cNvSpPr/>
              <p:nvPr/>
            </p:nvSpPr>
            <p:spPr>
              <a:xfrm>
                <a:off x="702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76" name="直线 831"/>
              <p:cNvSpPr/>
              <p:nvPr/>
            </p:nvSpPr>
            <p:spPr>
              <a:xfrm>
                <a:off x="771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77" name="直线 832"/>
              <p:cNvSpPr/>
              <p:nvPr/>
            </p:nvSpPr>
            <p:spPr>
              <a:xfrm>
                <a:off x="840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78" name="直线 833"/>
              <p:cNvSpPr/>
              <p:nvPr/>
            </p:nvSpPr>
            <p:spPr>
              <a:xfrm>
                <a:off x="909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79" name="直线 835"/>
              <p:cNvSpPr/>
              <p:nvPr/>
            </p:nvSpPr>
            <p:spPr>
              <a:xfrm>
                <a:off x="978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80" name="直线 828"/>
              <p:cNvSpPr/>
              <p:nvPr/>
            </p:nvSpPr>
            <p:spPr>
              <a:xfrm>
                <a:off x="495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81" name="直线 828"/>
              <p:cNvSpPr/>
              <p:nvPr/>
            </p:nvSpPr>
            <p:spPr>
              <a:xfrm>
                <a:off x="564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82" name="直线 828"/>
              <p:cNvSpPr/>
              <p:nvPr/>
            </p:nvSpPr>
            <p:spPr>
              <a:xfrm>
                <a:off x="633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84" name="直线 829"/>
              <p:cNvSpPr/>
              <p:nvPr/>
            </p:nvSpPr>
            <p:spPr>
              <a:xfrm>
                <a:off x="1116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85" name="直线 831"/>
              <p:cNvSpPr/>
              <p:nvPr/>
            </p:nvSpPr>
            <p:spPr>
              <a:xfrm>
                <a:off x="1185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86" name="直线 832"/>
              <p:cNvSpPr/>
              <p:nvPr/>
            </p:nvSpPr>
            <p:spPr>
              <a:xfrm>
                <a:off x="1254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87" name="直线 833"/>
              <p:cNvSpPr/>
              <p:nvPr/>
            </p:nvSpPr>
            <p:spPr>
              <a:xfrm>
                <a:off x="13229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88" name="直线 835"/>
              <p:cNvSpPr/>
              <p:nvPr/>
            </p:nvSpPr>
            <p:spPr>
              <a:xfrm>
                <a:off x="1392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89" name="直线 828"/>
              <p:cNvSpPr/>
              <p:nvPr/>
            </p:nvSpPr>
            <p:spPr>
              <a:xfrm>
                <a:off x="1047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90" name="直线 831"/>
              <p:cNvSpPr/>
              <p:nvPr/>
            </p:nvSpPr>
            <p:spPr>
              <a:xfrm>
                <a:off x="1461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73744391" name="直线 835"/>
              <p:cNvSpPr/>
              <p:nvPr/>
            </p:nvSpPr>
            <p:spPr>
              <a:xfrm>
                <a:off x="16679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1" name="组合 80"/>
          <p:cNvGrpSpPr/>
          <p:nvPr/>
        </p:nvGrpSpPr>
        <p:grpSpPr>
          <a:xfrm>
            <a:off x="645160" y="4630420"/>
            <a:ext cx="10365105" cy="459740"/>
            <a:chOff x="1016" y="7313"/>
            <a:chExt cx="16323" cy="724"/>
          </a:xfrm>
        </p:grpSpPr>
        <p:sp>
          <p:nvSpPr>
            <p:cNvPr id="1073744404" name="文本框 824"/>
            <p:cNvSpPr txBox="1"/>
            <p:nvPr/>
          </p:nvSpPr>
          <p:spPr>
            <a:xfrm>
              <a:off x="1016" y="7469"/>
              <a:ext cx="2447" cy="568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0" tIns="0" rIns="0" bIns="0"/>
            <a:lstStyle/>
            <a:p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筛掉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的倍数</a:t>
              </a:r>
            </a:p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655" y="7313"/>
              <a:ext cx="13684" cy="671"/>
              <a:chOff x="3639" y="6308"/>
              <a:chExt cx="13684" cy="671"/>
            </a:xfrm>
          </p:grpSpPr>
          <p:sp>
            <p:nvSpPr>
              <p:cNvPr id="13" name="文本框 827"/>
              <p:cNvSpPr txBox="1"/>
              <p:nvPr/>
            </p:nvSpPr>
            <p:spPr>
              <a:xfrm>
                <a:off x="3639" y="6319"/>
                <a:ext cx="13685" cy="661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lIns="71999" tIns="10800" rIns="0" bIns="0"/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  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     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直线 828"/>
              <p:cNvSpPr/>
              <p:nvPr/>
            </p:nvSpPr>
            <p:spPr>
              <a:xfrm>
                <a:off x="426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" name="直线 829"/>
              <p:cNvSpPr/>
              <p:nvPr/>
            </p:nvSpPr>
            <p:spPr>
              <a:xfrm>
                <a:off x="702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" name="直线 831"/>
              <p:cNvSpPr/>
              <p:nvPr/>
            </p:nvSpPr>
            <p:spPr>
              <a:xfrm>
                <a:off x="771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" name="直线 832"/>
              <p:cNvSpPr/>
              <p:nvPr/>
            </p:nvSpPr>
            <p:spPr>
              <a:xfrm>
                <a:off x="840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" name="直线 833"/>
              <p:cNvSpPr/>
              <p:nvPr/>
            </p:nvSpPr>
            <p:spPr>
              <a:xfrm>
                <a:off x="909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" name="直线 835"/>
              <p:cNvSpPr/>
              <p:nvPr/>
            </p:nvSpPr>
            <p:spPr>
              <a:xfrm>
                <a:off x="978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" name="直线 828"/>
              <p:cNvSpPr/>
              <p:nvPr/>
            </p:nvSpPr>
            <p:spPr>
              <a:xfrm>
                <a:off x="495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直线 828"/>
              <p:cNvSpPr/>
              <p:nvPr/>
            </p:nvSpPr>
            <p:spPr>
              <a:xfrm>
                <a:off x="564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直线 828"/>
              <p:cNvSpPr/>
              <p:nvPr/>
            </p:nvSpPr>
            <p:spPr>
              <a:xfrm>
                <a:off x="633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直线 829"/>
              <p:cNvSpPr/>
              <p:nvPr/>
            </p:nvSpPr>
            <p:spPr>
              <a:xfrm>
                <a:off x="1116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直线 831"/>
              <p:cNvSpPr/>
              <p:nvPr/>
            </p:nvSpPr>
            <p:spPr>
              <a:xfrm>
                <a:off x="1185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直线 832"/>
              <p:cNvSpPr/>
              <p:nvPr/>
            </p:nvSpPr>
            <p:spPr>
              <a:xfrm>
                <a:off x="1254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直线 833"/>
              <p:cNvSpPr/>
              <p:nvPr/>
            </p:nvSpPr>
            <p:spPr>
              <a:xfrm>
                <a:off x="13229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" name="直线 835"/>
              <p:cNvSpPr/>
              <p:nvPr/>
            </p:nvSpPr>
            <p:spPr>
              <a:xfrm>
                <a:off x="1392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" name="直线 828"/>
              <p:cNvSpPr/>
              <p:nvPr/>
            </p:nvSpPr>
            <p:spPr>
              <a:xfrm>
                <a:off x="1047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" name="直线 831"/>
              <p:cNvSpPr/>
              <p:nvPr/>
            </p:nvSpPr>
            <p:spPr>
              <a:xfrm>
                <a:off x="1461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" name="直线 835"/>
              <p:cNvSpPr/>
              <p:nvPr/>
            </p:nvSpPr>
            <p:spPr>
              <a:xfrm>
                <a:off x="16679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80" name="组合 79"/>
          <p:cNvGrpSpPr/>
          <p:nvPr/>
        </p:nvGrpSpPr>
        <p:grpSpPr>
          <a:xfrm>
            <a:off x="645160" y="5262880"/>
            <a:ext cx="10360660" cy="441325"/>
            <a:chOff x="1016" y="8364"/>
            <a:chExt cx="16316" cy="695"/>
          </a:xfrm>
        </p:grpSpPr>
        <p:sp>
          <p:nvSpPr>
            <p:cNvPr id="1073744425" name="文本框 824"/>
            <p:cNvSpPr txBox="1"/>
            <p:nvPr/>
          </p:nvSpPr>
          <p:spPr>
            <a:xfrm>
              <a:off x="1016" y="8491"/>
              <a:ext cx="2447" cy="568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lIns="0" tIns="0" rIns="0" bIns="0"/>
            <a:lstStyle/>
            <a:p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筛掉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的倍数</a:t>
              </a:r>
            </a:p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3648" y="8364"/>
              <a:ext cx="13684" cy="671"/>
              <a:chOff x="3639" y="6308"/>
              <a:chExt cx="13684" cy="671"/>
            </a:xfrm>
          </p:grpSpPr>
          <p:sp>
            <p:nvSpPr>
              <p:cNvPr id="42" name="文本框 827"/>
              <p:cNvSpPr txBox="1"/>
              <p:nvPr/>
            </p:nvSpPr>
            <p:spPr>
              <a:xfrm>
                <a:off x="3639" y="6319"/>
                <a:ext cx="13685" cy="661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lIns="71999" tIns="10800" rIns="0" bIns="0"/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     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直线 828"/>
              <p:cNvSpPr/>
              <p:nvPr/>
            </p:nvSpPr>
            <p:spPr>
              <a:xfrm>
                <a:off x="426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" name="直线 829"/>
              <p:cNvSpPr/>
              <p:nvPr/>
            </p:nvSpPr>
            <p:spPr>
              <a:xfrm>
                <a:off x="702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5" name="直线 831"/>
              <p:cNvSpPr/>
              <p:nvPr/>
            </p:nvSpPr>
            <p:spPr>
              <a:xfrm>
                <a:off x="771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" name="直线 832"/>
              <p:cNvSpPr/>
              <p:nvPr/>
            </p:nvSpPr>
            <p:spPr>
              <a:xfrm>
                <a:off x="840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" name="直线 833"/>
              <p:cNvSpPr/>
              <p:nvPr/>
            </p:nvSpPr>
            <p:spPr>
              <a:xfrm>
                <a:off x="909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" name="直线 835"/>
              <p:cNvSpPr/>
              <p:nvPr/>
            </p:nvSpPr>
            <p:spPr>
              <a:xfrm>
                <a:off x="978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" name="直线 828"/>
              <p:cNvSpPr/>
              <p:nvPr/>
            </p:nvSpPr>
            <p:spPr>
              <a:xfrm>
                <a:off x="495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" name="直线 828"/>
              <p:cNvSpPr/>
              <p:nvPr/>
            </p:nvSpPr>
            <p:spPr>
              <a:xfrm>
                <a:off x="564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" name="直线 828"/>
              <p:cNvSpPr/>
              <p:nvPr/>
            </p:nvSpPr>
            <p:spPr>
              <a:xfrm>
                <a:off x="633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" name="直线 829"/>
              <p:cNvSpPr/>
              <p:nvPr/>
            </p:nvSpPr>
            <p:spPr>
              <a:xfrm>
                <a:off x="1116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" name="直线 831"/>
              <p:cNvSpPr/>
              <p:nvPr/>
            </p:nvSpPr>
            <p:spPr>
              <a:xfrm>
                <a:off x="1185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" name="直线 832"/>
              <p:cNvSpPr/>
              <p:nvPr/>
            </p:nvSpPr>
            <p:spPr>
              <a:xfrm>
                <a:off x="1254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" name="直线 833"/>
              <p:cNvSpPr/>
              <p:nvPr/>
            </p:nvSpPr>
            <p:spPr>
              <a:xfrm>
                <a:off x="13229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" name="直线 835"/>
              <p:cNvSpPr/>
              <p:nvPr/>
            </p:nvSpPr>
            <p:spPr>
              <a:xfrm>
                <a:off x="1392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" name="直线 828"/>
              <p:cNvSpPr/>
              <p:nvPr/>
            </p:nvSpPr>
            <p:spPr>
              <a:xfrm>
                <a:off x="1047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8" name="直线 831"/>
              <p:cNvSpPr/>
              <p:nvPr/>
            </p:nvSpPr>
            <p:spPr>
              <a:xfrm>
                <a:off x="1461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" name="直线 835"/>
              <p:cNvSpPr/>
              <p:nvPr/>
            </p:nvSpPr>
            <p:spPr>
              <a:xfrm>
                <a:off x="16679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9" name="组合 78"/>
          <p:cNvGrpSpPr/>
          <p:nvPr/>
        </p:nvGrpSpPr>
        <p:grpSpPr>
          <a:xfrm>
            <a:off x="645160" y="5876925"/>
            <a:ext cx="10370820" cy="429895"/>
            <a:chOff x="1016" y="9254"/>
            <a:chExt cx="16332" cy="677"/>
          </a:xfrm>
        </p:grpSpPr>
        <p:sp>
          <p:nvSpPr>
            <p:cNvPr id="1073744446" name="文本框 824"/>
            <p:cNvSpPr txBox="1"/>
            <p:nvPr/>
          </p:nvSpPr>
          <p:spPr>
            <a:xfrm>
              <a:off x="1016" y="9363"/>
              <a:ext cx="2447" cy="568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lIns="0" tIns="0" rIns="0" bIns="0"/>
            <a:lstStyle/>
            <a:p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筛掉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的倍数</a:t>
              </a:r>
            </a:p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3664" y="9254"/>
              <a:ext cx="13684" cy="671"/>
              <a:chOff x="3639" y="6308"/>
              <a:chExt cx="13684" cy="671"/>
            </a:xfrm>
          </p:grpSpPr>
          <p:sp>
            <p:nvSpPr>
              <p:cNvPr id="61" name="文本框 827"/>
              <p:cNvSpPr txBox="1"/>
              <p:nvPr/>
            </p:nvSpPr>
            <p:spPr>
              <a:xfrm>
                <a:off x="3639" y="6319"/>
                <a:ext cx="13685" cy="661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lIns="71999" tIns="10800" rIns="0" bIns="0"/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0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…     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直线 828"/>
              <p:cNvSpPr/>
              <p:nvPr/>
            </p:nvSpPr>
            <p:spPr>
              <a:xfrm>
                <a:off x="426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" name="直线 829"/>
              <p:cNvSpPr/>
              <p:nvPr/>
            </p:nvSpPr>
            <p:spPr>
              <a:xfrm>
                <a:off x="702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4" name="直线 831"/>
              <p:cNvSpPr/>
              <p:nvPr/>
            </p:nvSpPr>
            <p:spPr>
              <a:xfrm>
                <a:off x="771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" name="直线 832"/>
              <p:cNvSpPr/>
              <p:nvPr/>
            </p:nvSpPr>
            <p:spPr>
              <a:xfrm>
                <a:off x="840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" name="直线 833"/>
              <p:cNvSpPr/>
              <p:nvPr/>
            </p:nvSpPr>
            <p:spPr>
              <a:xfrm>
                <a:off x="909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" name="直线 835"/>
              <p:cNvSpPr/>
              <p:nvPr/>
            </p:nvSpPr>
            <p:spPr>
              <a:xfrm>
                <a:off x="978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8" name="直线 828"/>
              <p:cNvSpPr/>
              <p:nvPr/>
            </p:nvSpPr>
            <p:spPr>
              <a:xfrm>
                <a:off x="495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9" name="直线 828"/>
              <p:cNvSpPr/>
              <p:nvPr/>
            </p:nvSpPr>
            <p:spPr>
              <a:xfrm>
                <a:off x="564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0" name="直线 828"/>
              <p:cNvSpPr/>
              <p:nvPr/>
            </p:nvSpPr>
            <p:spPr>
              <a:xfrm>
                <a:off x="633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" name="直线 829"/>
              <p:cNvSpPr/>
              <p:nvPr/>
            </p:nvSpPr>
            <p:spPr>
              <a:xfrm>
                <a:off x="1116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" name="直线 831"/>
              <p:cNvSpPr/>
              <p:nvPr/>
            </p:nvSpPr>
            <p:spPr>
              <a:xfrm>
                <a:off x="1185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3" name="直线 832"/>
              <p:cNvSpPr/>
              <p:nvPr/>
            </p:nvSpPr>
            <p:spPr>
              <a:xfrm>
                <a:off x="12541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4" name="直线 833"/>
              <p:cNvSpPr/>
              <p:nvPr/>
            </p:nvSpPr>
            <p:spPr>
              <a:xfrm>
                <a:off x="13229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5" name="直线 835"/>
              <p:cNvSpPr/>
              <p:nvPr/>
            </p:nvSpPr>
            <p:spPr>
              <a:xfrm>
                <a:off x="1392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" name="直线 828"/>
              <p:cNvSpPr/>
              <p:nvPr/>
            </p:nvSpPr>
            <p:spPr>
              <a:xfrm>
                <a:off x="1047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7" name="直线 831"/>
              <p:cNvSpPr/>
              <p:nvPr/>
            </p:nvSpPr>
            <p:spPr>
              <a:xfrm>
                <a:off x="14610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" name="直线 835"/>
              <p:cNvSpPr/>
              <p:nvPr/>
            </p:nvSpPr>
            <p:spPr>
              <a:xfrm>
                <a:off x="16679" y="6308"/>
                <a:ext cx="0" cy="661"/>
              </a:xfrm>
              <a:prstGeom prst="line">
                <a:avLst/>
              </a:prstGeom>
              <a:solidFill>
                <a:schemeClr val="bg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3.2.2  埃拉托色尼筛法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5160" y="854075"/>
            <a:ext cx="1101026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表示筛子，元素值全部初始化为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0，依次将下标是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2、3、5、…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倍数的元素值置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进行标记处理，最后所有元素值为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对应的下标都是素数。算法如下：</a:t>
            </a:r>
          </a:p>
        </p:txBody>
      </p:sp>
      <p:sp>
        <p:nvSpPr>
          <p:cNvPr id="1073744456" name="文本框 1073744455"/>
          <p:cNvSpPr txBox="1"/>
          <p:nvPr/>
        </p:nvSpPr>
        <p:spPr>
          <a:xfrm>
            <a:off x="1341755" y="2447925"/>
            <a:ext cx="9038590" cy="315023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算法：埃拉托色尼筛EratoSieve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输入：待确定素数的范围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A[n]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输出：区间[1,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]的所有素数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循环变量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 ~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重复执行下述操作：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1.1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A[i]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不等于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0，说明整数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不是素数，转步骤1.3取下一个素数；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1.2 将所有下标是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的倍数的元素值置为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1；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1.3 i++；</a:t>
            </a:r>
          </a:p>
          <a:p>
            <a:pPr indent="0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输出数组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A[n]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中所有元素值为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对应的下标；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indent="66675"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6675"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7444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76630" y="1437005"/>
            <a:ext cx="10144760" cy="44926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EratoSieve(int A[ ], 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j;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2; i &lt;= n/2; i++)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if (A[i] != 0) continue;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else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	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for (j = 2; i * j &lt;= n; j++)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	    A[i*j] = 1;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0865" y="857885"/>
            <a:ext cx="110750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设函数EratoSieve实现埃拉托色尼筛法，程序如下：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827929" y="5297879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908925" y="5282639"/>
            <a:ext cx="2867025" cy="521970"/>
            <a:chOff x="5440680" y="5495364"/>
            <a:chExt cx="2867025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515" y="5495364"/>
              <a:ext cx="2028190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O(n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log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log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3.2.2  埃拉托色尼筛法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3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模拟法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3-3    排序问题中的模拟法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3.3.1  计数排序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485775" y="808990"/>
            <a:ext cx="11029315" cy="3118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假设待排序记录均为整数且取自区间[0, </a:t>
            </a:r>
            <a:r>
              <a:rPr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]，计数排序基本思想是对每一个记录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，确定小于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的记录个数，然后直接将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放在应该的位置。例如，小于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的记录个数是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10，则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就位于第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个位置。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对于待排序序列A[n] = {2, 1, 5, 2, 4, 3, 0, 5, 3, 2}，</a:t>
            </a:r>
            <a:r>
              <a:rPr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5，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第一步：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统计值为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）的记录个数存储在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num[i]中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第二步：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统计小于等于</a:t>
            </a:r>
            <a:r>
              <a:rPr sz="22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）的记录个数存储在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num[i]中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第三步：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反向读取数组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填到数组</a:t>
            </a:r>
            <a:r>
              <a:rPr 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B中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37285" y="3973195"/>
          <a:ext cx="8785860" cy="251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58025" imgH="2019300" progId="Paint.Picture">
                  <p:embed/>
                </p:oleObj>
              </mc:Choice>
              <mc:Fallback>
                <p:oleObj r:id="rId2" imgW="7058025" imgH="2019300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7285" y="3973195"/>
                        <a:ext cx="8785860" cy="251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3.3.1  计数排序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1287145" y="957580"/>
            <a:ext cx="10898505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为什么反向读取数组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呢？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Group 31"/>
          <p:cNvGrpSpPr/>
          <p:nvPr/>
        </p:nvGrpSpPr>
        <p:grpSpPr>
          <a:xfrm>
            <a:off x="743585" y="998855"/>
            <a:ext cx="431800" cy="431800"/>
            <a:chOff x="8686801" y="2019300"/>
            <a:chExt cx="528638" cy="565150"/>
          </a:xfrm>
          <a:solidFill>
            <a:srgbClr val="5A327D"/>
          </a:solidFill>
        </p:grpSpPr>
        <p:sp>
          <p:nvSpPr>
            <p:cNvPr id="12" name="Freeform 32"/>
            <p:cNvSpPr/>
            <p:nvPr/>
          </p:nvSpPr>
          <p:spPr bwMode="auto">
            <a:xfrm>
              <a:off x="8785226" y="2501900"/>
              <a:ext cx="331788" cy="82550"/>
            </a:xfrm>
            <a:custGeom>
              <a:avLst/>
              <a:gdLst>
                <a:gd name="T0" fmla="*/ 121 w 122"/>
                <a:gd name="T1" fmla="*/ 24 h 30"/>
                <a:gd name="T2" fmla="*/ 107 w 122"/>
                <a:gd name="T3" fmla="*/ 2 h 30"/>
                <a:gd name="T4" fmla="*/ 104 w 122"/>
                <a:gd name="T5" fmla="*/ 0 h 30"/>
                <a:gd name="T6" fmla="*/ 62 w 122"/>
                <a:gd name="T7" fmla="*/ 0 h 30"/>
                <a:gd name="T8" fmla="*/ 60 w 122"/>
                <a:gd name="T9" fmla="*/ 0 h 30"/>
                <a:gd name="T10" fmla="*/ 18 w 122"/>
                <a:gd name="T11" fmla="*/ 0 h 30"/>
                <a:gd name="T12" fmla="*/ 15 w 122"/>
                <a:gd name="T13" fmla="*/ 2 h 30"/>
                <a:gd name="T14" fmla="*/ 1 w 122"/>
                <a:gd name="T15" fmla="*/ 24 h 30"/>
                <a:gd name="T16" fmla="*/ 2 w 122"/>
                <a:gd name="T17" fmla="*/ 29 h 30"/>
                <a:gd name="T18" fmla="*/ 4 w 122"/>
                <a:gd name="T19" fmla="*/ 30 h 30"/>
                <a:gd name="T20" fmla="*/ 8 w 122"/>
                <a:gd name="T21" fmla="*/ 28 h 30"/>
                <a:gd name="T22" fmla="*/ 20 w 122"/>
                <a:gd name="T23" fmla="*/ 8 h 30"/>
                <a:gd name="T24" fmla="*/ 60 w 122"/>
                <a:gd name="T25" fmla="*/ 8 h 30"/>
                <a:gd name="T26" fmla="*/ 62 w 122"/>
                <a:gd name="T27" fmla="*/ 8 h 30"/>
                <a:gd name="T28" fmla="*/ 102 w 122"/>
                <a:gd name="T29" fmla="*/ 8 h 30"/>
                <a:gd name="T30" fmla="*/ 114 w 122"/>
                <a:gd name="T31" fmla="*/ 28 h 30"/>
                <a:gd name="T32" fmla="*/ 118 w 122"/>
                <a:gd name="T33" fmla="*/ 30 h 30"/>
                <a:gd name="T34" fmla="*/ 120 w 122"/>
                <a:gd name="T35" fmla="*/ 29 h 30"/>
                <a:gd name="T36" fmla="*/ 121 w 122"/>
                <a:gd name="T3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30">
                  <a:moveTo>
                    <a:pt x="121" y="24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6" y="1"/>
                    <a:pt x="105" y="0"/>
                    <a:pt x="10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5" y="1"/>
                    <a:pt x="15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8"/>
                    <a:pt x="2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30"/>
                    <a:pt x="7" y="29"/>
                    <a:pt x="8" y="2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5" y="29"/>
                    <a:pt x="116" y="30"/>
                    <a:pt x="118" y="30"/>
                  </a:cubicBezTo>
                  <a:cubicBezTo>
                    <a:pt x="118" y="30"/>
                    <a:pt x="119" y="30"/>
                    <a:pt x="120" y="29"/>
                  </a:cubicBezTo>
                  <a:cubicBezTo>
                    <a:pt x="122" y="28"/>
                    <a:pt x="122" y="26"/>
                    <a:pt x="12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3"/>
            <p:cNvSpPr/>
            <p:nvPr/>
          </p:nvSpPr>
          <p:spPr bwMode="auto">
            <a:xfrm>
              <a:off x="8686801" y="2019300"/>
              <a:ext cx="165100" cy="149225"/>
            </a:xfrm>
            <a:custGeom>
              <a:avLst/>
              <a:gdLst>
                <a:gd name="T0" fmla="*/ 33 w 61"/>
                <a:gd name="T1" fmla="*/ 0 h 55"/>
                <a:gd name="T2" fmla="*/ 0 w 61"/>
                <a:gd name="T3" fmla="*/ 33 h 55"/>
                <a:gd name="T4" fmla="*/ 7 w 61"/>
                <a:gd name="T5" fmla="*/ 54 h 55"/>
                <a:gd name="T6" fmla="*/ 10 w 61"/>
                <a:gd name="T7" fmla="*/ 55 h 55"/>
                <a:gd name="T8" fmla="*/ 13 w 61"/>
                <a:gd name="T9" fmla="*/ 55 h 55"/>
                <a:gd name="T10" fmla="*/ 59 w 61"/>
                <a:gd name="T11" fmla="*/ 19 h 55"/>
                <a:gd name="T12" fmla="*/ 60 w 61"/>
                <a:gd name="T13" fmla="*/ 13 h 55"/>
                <a:gd name="T14" fmla="*/ 33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41"/>
                    <a:pt x="2" y="48"/>
                    <a:pt x="7" y="54"/>
                  </a:cubicBezTo>
                  <a:cubicBezTo>
                    <a:pt x="8" y="55"/>
                    <a:pt x="9" y="55"/>
                    <a:pt x="10" y="55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1" y="17"/>
                    <a:pt x="61" y="15"/>
                    <a:pt x="60" y="13"/>
                  </a:cubicBezTo>
                  <a:cubicBezTo>
                    <a:pt x="54" y="5"/>
                    <a:pt x="44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9048751" y="2019300"/>
              <a:ext cx="166688" cy="149225"/>
            </a:xfrm>
            <a:custGeom>
              <a:avLst/>
              <a:gdLst>
                <a:gd name="T0" fmla="*/ 28 w 61"/>
                <a:gd name="T1" fmla="*/ 0 h 55"/>
                <a:gd name="T2" fmla="*/ 1 w 61"/>
                <a:gd name="T3" fmla="*/ 13 h 55"/>
                <a:gd name="T4" fmla="*/ 2 w 61"/>
                <a:gd name="T5" fmla="*/ 19 h 55"/>
                <a:gd name="T6" fmla="*/ 48 w 61"/>
                <a:gd name="T7" fmla="*/ 55 h 55"/>
                <a:gd name="T8" fmla="*/ 51 w 61"/>
                <a:gd name="T9" fmla="*/ 55 h 55"/>
                <a:gd name="T10" fmla="*/ 54 w 61"/>
                <a:gd name="T11" fmla="*/ 54 h 55"/>
                <a:gd name="T12" fmla="*/ 61 w 61"/>
                <a:gd name="T13" fmla="*/ 33 h 55"/>
                <a:gd name="T14" fmla="*/ 28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28" y="0"/>
                  </a:moveTo>
                  <a:cubicBezTo>
                    <a:pt x="17" y="0"/>
                    <a:pt x="7" y="5"/>
                    <a:pt x="1" y="13"/>
                  </a:cubicBezTo>
                  <a:cubicBezTo>
                    <a:pt x="0" y="15"/>
                    <a:pt x="0" y="17"/>
                    <a:pt x="2" y="19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9" y="55"/>
                    <a:pt x="50" y="55"/>
                    <a:pt x="51" y="55"/>
                  </a:cubicBezTo>
                  <a:cubicBezTo>
                    <a:pt x="52" y="55"/>
                    <a:pt x="53" y="55"/>
                    <a:pt x="54" y="54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15"/>
                    <a:pt x="46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3"/>
            <p:cNvSpPr>
              <a:spLocks noEditPoints="1"/>
            </p:cNvSpPr>
            <p:nvPr/>
          </p:nvSpPr>
          <p:spPr bwMode="auto">
            <a:xfrm>
              <a:off x="8743951" y="2073275"/>
              <a:ext cx="411163" cy="414338"/>
            </a:xfrm>
            <a:custGeom>
              <a:avLst/>
              <a:gdLst>
                <a:gd name="T0" fmla="*/ 76 w 151"/>
                <a:gd name="T1" fmla="*/ 0 h 152"/>
                <a:gd name="T2" fmla="*/ 0 w 151"/>
                <a:gd name="T3" fmla="*/ 76 h 152"/>
                <a:gd name="T4" fmla="*/ 76 w 151"/>
                <a:gd name="T5" fmla="*/ 152 h 152"/>
                <a:gd name="T6" fmla="*/ 151 w 151"/>
                <a:gd name="T7" fmla="*/ 76 h 152"/>
                <a:gd name="T8" fmla="*/ 76 w 151"/>
                <a:gd name="T9" fmla="*/ 0 h 152"/>
                <a:gd name="T10" fmla="*/ 104 w 151"/>
                <a:gd name="T11" fmla="*/ 82 h 152"/>
                <a:gd name="T12" fmla="*/ 77 w 151"/>
                <a:gd name="T13" fmla="*/ 82 h 152"/>
                <a:gd name="T14" fmla="*/ 71 w 151"/>
                <a:gd name="T15" fmla="*/ 76 h 152"/>
                <a:gd name="T16" fmla="*/ 71 w 151"/>
                <a:gd name="T17" fmla="*/ 24 h 152"/>
                <a:gd name="T18" fmla="*/ 77 w 151"/>
                <a:gd name="T19" fmla="*/ 18 h 152"/>
                <a:gd name="T20" fmla="*/ 83 w 151"/>
                <a:gd name="T21" fmla="*/ 24 h 152"/>
                <a:gd name="T22" fmla="*/ 83 w 151"/>
                <a:gd name="T23" fmla="*/ 70 h 152"/>
                <a:gd name="T24" fmla="*/ 104 w 151"/>
                <a:gd name="T25" fmla="*/ 70 h 152"/>
                <a:gd name="T26" fmla="*/ 110 w 151"/>
                <a:gd name="T27" fmla="*/ 76 h 152"/>
                <a:gd name="T28" fmla="*/ 104 w 151"/>
                <a:gd name="T29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2"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2"/>
                    <a:pt x="76" y="152"/>
                  </a:cubicBezTo>
                  <a:cubicBezTo>
                    <a:pt x="118" y="152"/>
                    <a:pt x="151" y="118"/>
                    <a:pt x="151" y="76"/>
                  </a:cubicBezTo>
                  <a:cubicBezTo>
                    <a:pt x="151" y="34"/>
                    <a:pt x="118" y="0"/>
                    <a:pt x="76" y="0"/>
                  </a:cubicBezTo>
                  <a:close/>
                  <a:moveTo>
                    <a:pt x="104" y="82"/>
                  </a:moveTo>
                  <a:cubicBezTo>
                    <a:pt x="77" y="82"/>
                    <a:pt x="77" y="82"/>
                    <a:pt x="77" y="82"/>
                  </a:cubicBezTo>
                  <a:cubicBezTo>
                    <a:pt x="73" y="82"/>
                    <a:pt x="71" y="79"/>
                    <a:pt x="71" y="76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1"/>
                    <a:pt x="73" y="18"/>
                    <a:pt x="77" y="18"/>
                  </a:cubicBezTo>
                  <a:cubicBezTo>
                    <a:pt x="80" y="18"/>
                    <a:pt x="83" y="21"/>
                    <a:pt x="83" y="24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7" y="70"/>
                    <a:pt x="110" y="72"/>
                    <a:pt x="110" y="76"/>
                  </a:cubicBezTo>
                  <a:cubicBezTo>
                    <a:pt x="110" y="79"/>
                    <a:pt x="107" y="82"/>
                    <a:pt x="10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641350" y="1833245"/>
            <a:ext cx="10695305" cy="112458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统计小于</a:t>
            </a:r>
            <a:r>
              <a:rPr lang="en-US" altLang="zh-CN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b="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（1≤</a:t>
            </a:r>
            <a:r>
              <a:rPr lang="zh-CN" altLang="zh-CN" sz="2800" b="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zh-CN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zh-CN" altLang="zh-CN" sz="2800" b="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zh-CN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）的记录个数不能</a:t>
            </a:r>
            <a:r>
              <a:rPr lang="zh-CN" altLang="zh-CN" sz="28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就地</a:t>
            </a:r>
            <a:r>
              <a:rPr lang="zh-CN" altLang="zh-CN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进行，需要再设一个数组存放小于</a:t>
            </a:r>
            <a:r>
              <a:rPr lang="en-US" altLang="zh-CN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b="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="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的记录个数，就可以正向读取数组</a:t>
            </a:r>
            <a:r>
              <a:rPr lang="en-US" altLang="zh-CN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b="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A[n]。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37285" y="3973195"/>
          <a:ext cx="8785860" cy="251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58025" imgH="2019300" progId="Paint.Picture">
                  <p:embed/>
                </p:oleObj>
              </mc:Choice>
              <mc:Fallback>
                <p:oleObj r:id="rId2" imgW="7058025" imgH="2019300" progId="Paint.Pictur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7285" y="3973195"/>
                        <a:ext cx="8785860" cy="251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768" y="825699"/>
            <a:ext cx="10898512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设函数CountSort实现计数排序，数组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num[k+1]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存储每个记录出现的次数以及小于等于值为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的记录个数，算法如下：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236980" y="1996440"/>
            <a:ext cx="8874125" cy="27628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算法：计数排序CountSort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输入：待排序记录序列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A[n]，记录的取值区间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输出：排序数组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B[n]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统计值为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的记录个数存入数组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num[i]；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统计小于等于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的记录个数存入数组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num[i]；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反向填充目标数组，将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A[i]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放在数组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B[--num[A[i]]]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输出数组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B[n]；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3.3.1  计数排序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45210" y="2322830"/>
            <a:ext cx="9660255" cy="34766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CountSort(int A[ ], int n, int k, int B[ ])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num[k+1] = {0};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for(i = 0; i &lt; n; i++)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        num[A[i]]++;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</a:t>
            </a: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for (i = 1; i &lt;= k; i++)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num[i] = num[i] + num[i-1];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for (i = n-1; i &gt;= 0; i--)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B[--num[A[i]]] = A[i];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45234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26230" y="5845884"/>
            <a:ext cx="2324487" cy="521970"/>
            <a:chOff x="5440680" y="5495364"/>
            <a:chExt cx="2324487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485423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+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k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3.3.1  计数排序</a:t>
            </a:r>
          </a:p>
        </p:txBody>
      </p:sp>
      <p:sp>
        <p:nvSpPr>
          <p:cNvPr id="10" name="矩形 9"/>
          <p:cNvSpPr/>
          <p:nvPr/>
        </p:nvSpPr>
        <p:spPr>
          <a:xfrm>
            <a:off x="494658" y="840304"/>
            <a:ext cx="10898512" cy="1420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计数排序的关键在于确定待排序记录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A[i]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在目标数组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B[n]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中的位置，由于数组元素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num[i]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小于等于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的记录个数，所以填充数组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B[n]时要反向读取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A[n]。程序如下：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436C9B6-49BE-00DD-1FD7-D83AD8DB09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891028"/>
              </p:ext>
            </p:extLst>
          </p:nvPr>
        </p:nvGraphicFramePr>
        <p:xfrm>
          <a:off x="5136542" y="3152276"/>
          <a:ext cx="6569699" cy="187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58025" imgH="2019300" progId="Paint.Picture">
                  <p:embed/>
                </p:oleObj>
              </mc:Choice>
              <mc:Fallback>
                <p:oleObj r:id="rId2" imgW="7058025" imgH="2019300" progId="Paint.Picture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36542" y="3152276"/>
                        <a:ext cx="6569699" cy="187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3.3.2  颜色排序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3107" y="868837"/>
            <a:ext cx="11214534" cy="106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ts val="35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要求重新排列一个由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Red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Green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Blue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构成的数组，使得所有的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Red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都排在最前面，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Green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排在其次，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Blue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排在最后。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47445" y="4602480"/>
            <a:ext cx="9300210" cy="1323975"/>
            <a:chOff x="1807" y="6192"/>
            <a:chExt cx="14646" cy="2085"/>
          </a:xfrm>
        </p:grpSpPr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1807" y="6192"/>
              <a:ext cx="14647" cy="8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miter lim="800000"/>
            </a:ln>
          </p:spPr>
          <p:txBody>
            <a:bodyPr lIns="72000" tIns="10800" rIns="0" bIns="0"/>
            <a:lstStyle>
              <a:lvl1pPr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1pPr>
              <a:lvl2pPr marL="742950" indent="-285750"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2pPr>
              <a:lvl3pPr marL="1143000" indent="-228600"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3pPr>
              <a:lvl4pPr marL="1600200" indent="-228600"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4pPr>
              <a:lvl5pPr marL="2057400" indent="-228600"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0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Red        </a:t>
              </a:r>
              <a:r>
                <a:rPr kumimoji="0"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Red</a:t>
              </a:r>
              <a:r>
                <a:rPr kumimoji="0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</a:t>
              </a:r>
              <a:r>
                <a:rPr kumimoji="0"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Red</a:t>
              </a:r>
              <a:r>
                <a:rPr kumimoji="0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</a:t>
              </a:r>
              <a:r>
                <a:rPr kumimoji="0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Green    </a:t>
              </a:r>
              <a:r>
                <a:rPr kumimoji="0" lang="en-US" altLang="zh-CN" sz="2000" b="1" dirty="0" err="1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Green</a:t>
              </a:r>
              <a:r>
                <a:rPr kumimoji="0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</a:t>
              </a:r>
              <a:r>
                <a:rPr kumimoji="0" lang="en-US" altLang="zh-CN" sz="2000" b="1" dirty="0">
                  <a:ln>
                    <a:solidFill>
                      <a:srgbClr val="7030A0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?               ?            ?        </a:t>
              </a:r>
              <a:r>
                <a:rPr kumimoji="0" lang="en-US" altLang="zh-CN" sz="2000" b="1" dirty="0">
                  <a:ln>
                    <a:solidFill>
                      <a:srgbClr val="7030A0"/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0"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Blue      </a:t>
              </a:r>
              <a:r>
                <a:rPr kumimoji="0" lang="en-US" altLang="zh-CN" sz="2000" b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Blue</a:t>
              </a:r>
              <a:endParaRPr kumimoji="0"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" name="Line 26"/>
            <p:cNvSpPr>
              <a:spLocks noChangeShapeType="1"/>
            </p:cNvSpPr>
            <p:nvPr/>
          </p:nvSpPr>
          <p:spPr bwMode="auto">
            <a:xfrm>
              <a:off x="3210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" name="Line 27"/>
            <p:cNvSpPr>
              <a:spLocks noChangeShapeType="1"/>
            </p:cNvSpPr>
            <p:nvPr/>
          </p:nvSpPr>
          <p:spPr bwMode="auto">
            <a:xfrm>
              <a:off x="4697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15021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" name="Line 29"/>
            <p:cNvSpPr>
              <a:spLocks noChangeShapeType="1"/>
            </p:cNvSpPr>
            <p:nvPr/>
          </p:nvSpPr>
          <p:spPr bwMode="auto">
            <a:xfrm>
              <a:off x="6190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7677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>
              <a:off x="9241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>
              <a:off x="13634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10634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12121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6844" y="7619"/>
              <a:ext cx="7617" cy="6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                 j                             k</a:t>
              </a:r>
              <a:endParaRPr lang="en-US" altLang="zh-CN" sz="20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V="1">
              <a:off x="6897" y="7054"/>
              <a:ext cx="0" cy="545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>
                  <a:lumMod val="50000"/>
                </a:schemeClr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 flipV="1">
              <a:off x="9814" y="7074"/>
              <a:ext cx="0" cy="545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>
                  <a:lumMod val="50000"/>
                </a:schemeClr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 flipV="1">
              <a:off x="12924" y="7054"/>
              <a:ext cx="0" cy="545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>
                  <a:lumMod val="50000"/>
                </a:schemeClr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383107" y="1905157"/>
            <a:ext cx="11214534" cy="202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ts val="35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设数组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a[n]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存储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Red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Green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Blue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三种元素，设置三个参数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，其中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之前的元素（不包括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a[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）全部为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Red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之后的元素（不包括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a[k]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）全部为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Blue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a[j]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表示当前元素。则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初始化为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初始化为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n-1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初始化为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从前向后扫描，在扫描过程中根据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a[j]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的颜色，将其交换到序列的前面或后面，当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j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等于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k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时，结束扫描。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8000" y="854075"/>
            <a:ext cx="1101026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Red、Green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Blue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三种元素，函数ColorSort实现颜色重排问题，算法如下：</a:t>
            </a:r>
          </a:p>
        </p:txBody>
      </p:sp>
      <p:sp>
        <p:nvSpPr>
          <p:cNvPr id="1073744456" name="文本框 1073744455"/>
          <p:cNvSpPr txBox="1"/>
          <p:nvPr/>
        </p:nvSpPr>
        <p:spPr>
          <a:xfrm>
            <a:off x="883920" y="1913255"/>
            <a:ext cx="6538595" cy="315023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算法：颜色排序ColorSort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输入：待排序记录序列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a[n]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输出：排好序的数组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a[n]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初始化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0; k = n – 1; j =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当j &lt;= k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时，依次考查元素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a[j]，有以下三种情况：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（1）如果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Red，则交换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a[i]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a[j]；i++; j++;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（2）如果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Green，则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j++;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（3）如果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Blue，则交换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a[j]；k--;     </a:t>
            </a:r>
          </a:p>
          <a:p>
            <a:pPr indent="66675"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66675">
              <a:lnSpc>
                <a:spcPct val="120000"/>
              </a:lnSpc>
              <a:spcBef>
                <a:spcPts val="0"/>
              </a:spcBef>
            </a:pP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3.3.2  颜色排序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7524750" y="1661795"/>
            <a:ext cx="3890010" cy="3415030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</a:ln>
        </p:spPr>
        <p:txBody>
          <a:bodyPr wrap="square">
            <a:spAutoFit/>
          </a:bodyPr>
          <a:lstStyle/>
          <a:p>
            <a:pPr marL="13970" indent="-13970" algn="just" fontAlgn="auto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到当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j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扫描到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Red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，将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a[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a[j]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交换，当前面出现连续个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Red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时，交换到位置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的元素是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Red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，否则交换到位置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j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的元素一定是</a:t>
            </a:r>
            <a:r>
              <a: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Green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交换后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j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应该加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</a:p>
          <a:p>
            <a:pPr marL="13970" indent="-13970" algn="just" fontAlgn="auto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j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扫描到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Blue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，将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a[k]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a[j]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交换，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Red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Green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Blue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均有可能交换到位置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，则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a[j]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需要再次判断，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交换后不能改变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j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。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47445" y="5212080"/>
            <a:ext cx="9300210" cy="1323975"/>
            <a:chOff x="1807" y="6192"/>
            <a:chExt cx="14646" cy="2085"/>
          </a:xfrm>
        </p:grpSpPr>
        <p:sp>
          <p:nvSpPr>
            <p:cNvPr id="11" name="Text Box 25"/>
            <p:cNvSpPr txBox="1">
              <a:spLocks noChangeArrowheads="1"/>
            </p:cNvSpPr>
            <p:nvPr/>
          </p:nvSpPr>
          <p:spPr bwMode="auto">
            <a:xfrm>
              <a:off x="1807" y="6192"/>
              <a:ext cx="14647" cy="8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miter lim="800000"/>
            </a:ln>
          </p:spPr>
          <p:txBody>
            <a:bodyPr lIns="72000" tIns="10800" rIns="0" bIns="0"/>
            <a:lstStyle>
              <a:lvl1pPr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1pPr>
              <a:lvl2pPr marL="742950" indent="-285750"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2pPr>
              <a:lvl3pPr marL="1143000" indent="-228600"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3pPr>
              <a:lvl4pPr marL="1600200" indent="-228600"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4pPr>
              <a:lvl5pPr marL="2057400" indent="-228600"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5pPr>
              <a:lvl6pPr marL="2514600" indent="-228600"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6pPr>
              <a:lvl7pPr marL="2971800" indent="-228600"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7pPr>
              <a:lvl8pPr marL="3429000" indent="-228600"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8pPr>
              <a:lvl9pPr marL="3886200" indent="-228600" algn="ctr" fontAlgn="base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charset="-122"/>
                </a:defRPr>
              </a:lvl9pPr>
            </a:lstStyle>
            <a:p>
              <a:pPr algn="just">
                <a:lnSpc>
                  <a:spcPct val="150000"/>
                </a:lnSpc>
                <a:defRPr/>
              </a:pPr>
              <a:r>
                <a:rPr kumimoji="0"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0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Red        </a:t>
              </a:r>
              <a:r>
                <a:rPr kumimoji="0"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Red</a:t>
              </a:r>
              <a:r>
                <a:rPr kumimoji="0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</a:t>
              </a:r>
              <a:r>
                <a:rPr kumimoji="0" lang="en-US" altLang="zh-CN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Red</a:t>
              </a:r>
              <a:r>
                <a:rPr kumimoji="0"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</a:t>
              </a:r>
              <a:r>
                <a:rPr kumimoji="0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Green    </a:t>
              </a:r>
              <a:r>
                <a:rPr kumimoji="0" lang="en-US" altLang="zh-CN" sz="2000" b="1" dirty="0" err="1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Green</a:t>
              </a:r>
              <a:r>
                <a:rPr kumimoji="0" lang="en-US" altLang="zh-CN" sz="2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</a:t>
              </a:r>
              <a:r>
                <a:rPr kumimoji="0" lang="en-US" altLang="zh-CN" sz="2000" b="1" dirty="0">
                  <a:ln>
                    <a:solidFill>
                      <a:srgbClr val="7030A0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?               ?            ?        </a:t>
              </a:r>
              <a:r>
                <a:rPr kumimoji="0" lang="en-US" altLang="zh-CN" sz="2000" b="1" dirty="0">
                  <a:ln>
                    <a:solidFill>
                      <a:srgbClr val="7030A0"/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0"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Blue      </a:t>
              </a:r>
              <a:r>
                <a:rPr kumimoji="0" lang="en-US" altLang="zh-CN" sz="2000" b="1" dirty="0" err="1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Blue</a:t>
              </a:r>
              <a:endParaRPr kumimoji="0" lang="en-US" altLang="zh-C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>
              <a:off x="3210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4697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15021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6190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7677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9241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13634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10634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12121" y="6212"/>
              <a:ext cx="0" cy="850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round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6844" y="7619"/>
              <a:ext cx="7617" cy="6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i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                            j                             k</a:t>
              </a:r>
              <a:endParaRPr lang="en-US" altLang="zh-CN" sz="2000" b="1" dirty="0">
                <a:solidFill>
                  <a:schemeClr val="tx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flipV="1">
              <a:off x="6897" y="7054"/>
              <a:ext cx="0" cy="545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>
                  <a:lumMod val="50000"/>
                </a:schemeClr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 flipV="1">
              <a:off x="9814" y="7074"/>
              <a:ext cx="0" cy="545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>
                  <a:lumMod val="50000"/>
                </a:schemeClr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V="1">
              <a:off x="12924" y="7054"/>
              <a:ext cx="0" cy="545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>
                  <a:lumMod val="50000"/>
                </a:schemeClr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3.1.1  模拟法的设计思想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0565" y="1043305"/>
            <a:ext cx="1044318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模拟法通常对某一类事件进行描述，然后经过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简单计算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给出符合要求的结果。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11"/>
          <p:cNvSpPr/>
          <p:nvPr/>
        </p:nvSpPr>
        <p:spPr>
          <a:xfrm>
            <a:off x="1163320" y="4787900"/>
            <a:ext cx="10016490" cy="72009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有些问题背景错综复杂，逻辑没有理顺清楚就可能步入歧途</a:t>
            </a:r>
            <a:endParaRPr lang="zh-CN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11643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80565" y="1754505"/>
            <a:ext cx="10443180" cy="143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用模拟法求解问题的基本思想是对问题进行抽象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将现实世界的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问题映射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成计算机能够识别的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符号表示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将事物之间的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关系映射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或逻辑控制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84"/>
          <p:cNvSpPr/>
          <p:nvPr/>
        </p:nvSpPr>
        <p:spPr bwMode="auto">
          <a:xfrm>
            <a:off x="720918" y="182763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80565" y="3377565"/>
            <a:ext cx="10443180" cy="98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模拟法是算法设计的基本功，没有复杂的公式和技巧，只需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读懂问题明确要求、照着逻辑整理步骤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，基本都可以完成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Freeform 84"/>
          <p:cNvSpPr/>
          <p:nvPr/>
        </p:nvSpPr>
        <p:spPr bwMode="auto">
          <a:xfrm>
            <a:off x="720918" y="353197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45210" y="1917700"/>
            <a:ext cx="9660255" cy="381508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ColorSort(int a[ ], int n)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int i = 0, k = n - 1, j = 0, temp;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while (j &lt;= k)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 switch (a[j])                             //</a:t>
            </a:r>
            <a:r>
              <a:rPr lang="en-US" altLang="zh-CN" sz="2200" dirty="0" err="1">
                <a:sym typeface="+mn-ea"/>
              </a:rPr>
              <a:t>考查当前元素</a:t>
            </a:r>
            <a:endParaRPr lang="en-US" altLang="zh-CN" sz="2200" dirty="0"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     case 1: temp = a[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]; a[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] = a[j]; a[j] = temp;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++; </a:t>
            </a:r>
            <a:r>
              <a:rPr lang="en-US" altLang="zh-CN" sz="2200" dirty="0" err="1">
                <a:sym typeface="+mn-ea"/>
              </a:rPr>
              <a:t>j++</a:t>
            </a:r>
            <a:r>
              <a:rPr lang="en-US" altLang="zh-CN" sz="2200" dirty="0">
                <a:sym typeface="+mn-ea"/>
              </a:rPr>
              <a:t>; break;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     case 2: </a:t>
            </a:r>
            <a:r>
              <a:rPr lang="en-US" altLang="zh-CN" sz="2200" dirty="0" err="1">
                <a:sym typeface="+mn-ea"/>
              </a:rPr>
              <a:t>j++</a:t>
            </a:r>
            <a:r>
              <a:rPr lang="en-US" altLang="zh-CN" sz="2200" dirty="0">
                <a:sym typeface="+mn-ea"/>
              </a:rPr>
              <a:t>; break;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     case 3: temp = a[j]; a[j] = a[k]; a[k] = temp; k--; break;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5625" y="812165"/>
            <a:ext cx="1107503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只有三种元素，假设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Red、Green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Blue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三种颜色分别用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1、2、3来代替，程序如下：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45234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26230" y="5873189"/>
            <a:ext cx="2825115" cy="521970"/>
            <a:chOff x="5440680" y="5522669"/>
            <a:chExt cx="2825115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37605" y="5522669"/>
              <a:ext cx="2028190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O(n)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3.3.2  颜色排序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68394" y="1789430"/>
            <a:ext cx="9660255" cy="4832092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ColorSort(int a[ ], int n)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int n1 = 0, n2 = 0, n3 = 0;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for (int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 = 0;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 &lt;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>
                <a:sym typeface="+mn-ea"/>
              </a:rPr>
              <a:t>n;</a:t>
            </a:r>
            <a:r>
              <a:rPr lang="zh-CN" altLang="en-US" sz="2200" dirty="0">
                <a:sym typeface="+mn-ea"/>
              </a:rPr>
              <a:t>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if (a[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] == 1) n1++;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if (a[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] == 2) n2++;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if (a[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] == 3) n3++;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for (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 = 0;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 &lt; n1;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a[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] = 1;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for (     ;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 &lt; n2; 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        a[</a:t>
            </a:r>
            <a:r>
              <a:rPr lang="en-US" altLang="zh-CN" sz="2200" dirty="0" err="1">
                <a:sym typeface="+mn-ea"/>
              </a:rPr>
              <a:t>i</a:t>
            </a:r>
            <a:r>
              <a:rPr lang="en-US" altLang="zh-CN" sz="2200" dirty="0">
                <a:sym typeface="+mn-ea"/>
              </a:rPr>
              <a:t>] = 2;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>
                <a:sym typeface="+mn-ea"/>
              </a:rPr>
              <a:t>} 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5625" y="812165"/>
            <a:ext cx="1107503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由于数组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只有三种元素，假设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Red、Green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Blue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三种颜色分别用</a:t>
            </a:r>
            <a:r>
              <a:rPr lang="en-US" alt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1、2、3来代替，程序如下：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3.3.2  颜色排序</a:t>
            </a:r>
          </a:p>
        </p:txBody>
      </p:sp>
    </p:spTree>
    <p:extLst>
      <p:ext uri="{BB962C8B-B14F-4D97-AF65-F5344CB8AC3E}">
        <p14:creationId xmlns:p14="http://schemas.microsoft.com/office/powerpoint/2010/main" val="2565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3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模拟法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3-4    拓展与演练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3.4.1  装箱问题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29590" y="859155"/>
            <a:ext cx="10899775" cy="2675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有一个工厂制造的产品形状都是长方体，一共有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种型号，每种型号长方体的长和宽分别是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1×1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2×2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3×3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4×4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5×5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6×6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，高都是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，这些产品使用统一规格的箱子进行包装，箱子的长、宽和高分别是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工厂希望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对于每个订单用最少的箱子进行包装。每个订单包括用空格分开的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个整数，分别代表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1×1 ~ 6×6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种产品的数量，输出是包装需要箱子的个数。</a:t>
            </a:r>
            <a:endParaRPr 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r:link="rId3"/>
          <a:srcRect l="13556" r="4611"/>
          <a:stretch>
            <a:fillRect/>
          </a:stretch>
        </p:blipFill>
        <p:spPr>
          <a:xfrm>
            <a:off x="7960995" y="3384550"/>
            <a:ext cx="3774440" cy="2998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3.4.1  装箱问题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29590" y="859155"/>
            <a:ext cx="1089977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这个问题很难建立一个数学模型，只能模拟包装过程。分析装入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种产品后箱子的剩余空间，装箱情况分析如下表所示。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20545" y="1924050"/>
          <a:ext cx="8317865" cy="429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24675" imgH="3571875" progId="Paint.Picture">
                  <p:embed/>
                </p:oleObj>
              </mc:Choice>
              <mc:Fallback>
                <p:oleObj r:id="rId2" imgW="6924675" imgH="3571875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20545" y="1924050"/>
                        <a:ext cx="8317865" cy="429133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3.4.1  装箱问题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8165" y="897255"/>
            <a:ext cx="1089914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种型号的产品数量，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分别表示长宽为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的空位数量，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表示需要的箱子个数，算法如下：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236980" y="1996440"/>
            <a:ext cx="8874125" cy="34055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算法：装箱问题Packing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输入：6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种型号的产品数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0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0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0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0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0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 </a:t>
            </a:r>
            <a:r>
              <a:rPr 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sz="20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00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输出：箱子个数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装入长宽为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3×3、4×4、5×5、6×6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所需箱子数；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个箱子剩余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2×2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的空位数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3.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个产品需要的箱子数)；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个箱子剩余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1×1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的空位数；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5.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个产品需要的箱子数)；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6. 输出箱子个数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8165" y="5582285"/>
            <a:ext cx="1075309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Packing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所有操作步骤都是简单的计算，时间复杂度为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3.4.1  装箱问题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5140" y="786130"/>
            <a:ext cx="1075309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p2[4]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存储装入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3×3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的产品个数分别是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时箱子剩余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2×2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的空位数，注意到程序中所有的整除都应该是向上取整，程序如下：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45210" y="1826260"/>
            <a:ext cx="9660255" cy="44926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Packing(int k1, int k2, int k3, int k4, int k5, int k6)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n, x, y;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p2[4] = {0, 5, 3, 1};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n = (k3 + 3)/4 + k4 + k5 + k6;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x = 5 * k4 + p2[k3 % 4];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(k2 &gt; x)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n += (k2 - x + 8) / 9;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y = 36 * n - 36 * k6 - 25 * k5 - 16 * k4 - 9 * k3 - 4 * k2;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(k1 &gt; y)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n += (k1 - y + 35) / 36;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n;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3.4.2  数字回转方阵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5930" y="864870"/>
            <a:ext cx="1098740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阶数字回转方阵是将数字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置于方阵的左上角，然后从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开始递增，将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个整数填写到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阶方阵中，偶数层从第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行开始，先向下再折转向左，奇数层从第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列开始先向右再折转向上，呈首尾相接。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55930" y="2548255"/>
            <a:ext cx="7579995" cy="3192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根据问题描述的填数规则，找到下标变化规律，用模拟法直接求解。对于方阵的偶数行和列，填数的起始位置是（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），然后列号不变行号加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，至位置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时折转，行号不变列号减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，直至位置（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）；对于方阵的奇数行和列，填数的起始位置是（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），然后行号不变列号加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，至位置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时折转，列号不变行号减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，直至位置（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373745" y="2651125"/>
          <a:ext cx="305562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33575" imgH="1695450" progId="Paint.Picture">
                  <p:embed/>
                </p:oleObj>
              </mc:Choice>
              <mc:Fallback>
                <p:oleObj r:id="rId2" imgW="1933575" imgH="1695450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73745" y="2651125"/>
                        <a:ext cx="3055620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3.4.2  数字回转方阵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455930" y="810260"/>
            <a:ext cx="1092771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Full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实现填写数字回转方阵，注意数组下标从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开始，算法如下：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373745" y="2563495"/>
          <a:ext cx="2883535" cy="252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33575" imgH="1695450" progId="Paint.Picture">
                  <p:embed/>
                </p:oleObj>
              </mc:Choice>
              <mc:Fallback>
                <p:oleObj r:id="rId2" imgW="1933575" imgH="1695450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73745" y="2563495"/>
                        <a:ext cx="2883535" cy="2528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3744369" name="文本框 1073744368"/>
          <p:cNvSpPr txBox="1"/>
          <p:nvPr/>
        </p:nvSpPr>
        <p:spPr>
          <a:xfrm>
            <a:off x="1163955" y="1572895"/>
            <a:ext cx="6913880" cy="424053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算法：数字回转方阵Full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输入：方阵的阶数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输出：数字回转方阵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z[n][n]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z[0][0] = 1，number = 2；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for (i = 0, j = 1; i &lt; n &amp;&amp; j &lt; n; 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2.1 填写偶数层：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2.1.1 填数直至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z[i++][j] = number++;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2.1.2 填数直至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0：z[i][j--] = number++;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2.2 填写奇数层：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2.2.1 填数直至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j：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z[i][++j] = number++;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2.2.2 填数直至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0：z[i--][j] = number++;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3.4.2  数字回转方阵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455930" y="810260"/>
            <a:ext cx="1092771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注意每一层填数后都要调整下标，程序如下：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45210" y="1388110"/>
            <a:ext cx="9660255" cy="507746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void Full(int z[100][100], int n)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int number, i, j;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z[0][0] = 1; number = 2;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for (i = 0, j = 1; i &lt; n &amp;&amp; j &lt; n; )        //依次填写每一层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while (i &lt; j)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z[i++][j] = number++;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while (j &gt;= 0)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z[i][j--] = number++;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i++; j = 0;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while (i &gt; j)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z[i][j++] = number++;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while (i &gt;= 0)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    z[i--][j] = number++;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    j++; i = 0;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000" dirty="0" err="1">
                <a:sym typeface="+mn-ea"/>
              </a:rPr>
              <a:t>}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199029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80025" y="5845884"/>
            <a:ext cx="2324487" cy="521970"/>
            <a:chOff x="5440680" y="5495364"/>
            <a:chExt cx="2324487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485423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3.1.2  一个简单的例子——鸡兔同笼问题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90" y="866140"/>
            <a:ext cx="10914380" cy="2749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【问题】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笼子里有若干只鸡和兔子，鸡有两只脚、兔子有四只脚，没有例外情况。已知笼子里脚的个数，问笼子里至多有多少只动物？至少有多少只动物？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【想法】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对于同样数目的动物，鸡脚的总数肯定比兔子脚的总数要少，因此在计算笼子里</a:t>
            </a:r>
            <a:r>
              <a:rPr 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至多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有多少只动物时，应该把脚都算作</a:t>
            </a:r>
            <a:r>
              <a:rPr lang="zh-CN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鸡脚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，在计算笼子里</a:t>
            </a:r>
            <a:r>
              <a:rPr lang="zh-CN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至少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有多少只动物时，应该尽可能把脚都算作</a:t>
            </a:r>
            <a:r>
              <a:rPr lang="zh-CN" sz="240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兔子脚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【算法】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设函数Feets实现鸡兔同笼问题，算法如下：</a:t>
            </a:r>
          </a:p>
        </p:txBody>
      </p:sp>
      <p:sp>
        <p:nvSpPr>
          <p:cNvPr id="1073744333" name="文本框 1073744332"/>
          <p:cNvSpPr txBox="1"/>
          <p:nvPr/>
        </p:nvSpPr>
        <p:spPr>
          <a:xfrm>
            <a:off x="1387475" y="3673475"/>
            <a:ext cx="9316720" cy="27489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 lIns="179705" tIns="107950" rIns="179705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算法：鸡兔同笼问题Feets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输入：脚的个数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输出：至多的动物个数maxNum，至少的动物个数minNum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是奇数，则没有满足要求的解，maxNum = 0，minNum = 0；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是偶数且能被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整除，则maxNum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/2，minNum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/4；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是偶数但不能被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整除，则maxNum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/2，minNum = (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-2)/4 + 1；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输出maxNum和minNum；</a:t>
            </a:r>
          </a:p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link="rId2"/>
          <a:stretch>
            <a:fillRect/>
          </a:stretch>
        </p:blipFill>
        <p:spPr>
          <a:xfrm>
            <a:off x="8946515" y="2769870"/>
            <a:ext cx="2428240" cy="1935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7443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3.1.2  一个简单的例子——鸡兔同笼问题</a:t>
            </a:r>
            <a:endParaRPr sz="2800" b="1" spc="300" dirty="0">
              <a:solidFill>
                <a:srgbClr val="5C307D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76630" y="1597660"/>
            <a:ext cx="7230745" cy="409257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void Feets(int n, int &amp;maxNum, int &amp;minNum)</a:t>
            </a:r>
          </a:p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{</a:t>
            </a:r>
          </a:p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if (n % 2 != 0) {</a:t>
            </a:r>
          </a:p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maxNum = 0; minNum = 0;</a:t>
            </a:r>
          </a:p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}</a:t>
            </a:r>
          </a:p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else if (n % 4 == 0) {</a:t>
            </a:r>
          </a:p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maxNum = n/2; minNum = n/4;</a:t>
            </a:r>
          </a:p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}</a:t>
            </a:r>
          </a:p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else {</a:t>
            </a:r>
          </a:p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maxNum = n/2; minNum = (n-2)/4 + 1;</a:t>
            </a:r>
          </a:p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}</a:t>
            </a:r>
          </a:p>
          <a:p>
            <a:pPr lvl="0" algn="l">
              <a:lnSpc>
                <a:spcPts val="26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0865" y="945515"/>
            <a:ext cx="110750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设形参maxNum和minNum以传引用方式接收求得的结果，程序如下：</a:t>
            </a:r>
            <a:endParaRPr 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45234" y="586112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26230" y="5845884"/>
            <a:ext cx="2324487" cy="521970"/>
            <a:chOff x="5440680" y="5495364"/>
            <a:chExt cx="2324487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279744" y="5495364"/>
              <a:ext cx="1485423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3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模拟法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3-2    数学问题中的模拟法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3.2.1  约瑟夫环问题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20" y="3604260"/>
            <a:ext cx="4895215" cy="264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1488" y="839669"/>
            <a:ext cx="10898512" cy="2749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约瑟夫环问题由古罗马史学家约瑟夫（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Josephus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）提出，他参加并记录了公元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66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年犹太人反抗罗马的起义。在城市沦陷之后，他和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名死硬的将士在附近的一个洞穴中避难。这些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起义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者表决说“要投降毋宁死”。于是，约瑟夫建议每个人轮流杀死他旁边的人，而这个顺序是由抽签决定的。约瑟夫有预谋地抓到了最后一签，并且，作为洞穴中的两个幸存者之一，他说服了他原先的牺牲品一起投降了罗马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3.2.1  约瑟夫环问题</a:t>
            </a:r>
          </a:p>
        </p:txBody>
      </p:sp>
      <p:sp>
        <p:nvSpPr>
          <p:cNvPr id="2" name="矩形 1"/>
          <p:cNvSpPr/>
          <p:nvPr/>
        </p:nvSpPr>
        <p:spPr>
          <a:xfrm>
            <a:off x="561968" y="810459"/>
            <a:ext cx="10898512" cy="1863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&gt;0)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个人围成一个环，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个人的编号分别为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，…，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，从第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个人开始报数，报到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时停止报数，报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的人出环，再从他的下一个人起重新报数，报到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时停止报数，报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的人出环，……，如此下去，直到所有人全部出环为止。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任意给定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个人出环的次序。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2540" y="5534660"/>
            <a:ext cx="10104120" cy="475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如何存储这种环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状线性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并求解约瑟夫环的出环次序呢？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59364" y="2819398"/>
            <a:ext cx="2520000" cy="2520000"/>
          </a:xfrm>
          <a:prstGeom prst="ellipse">
            <a:avLst/>
          </a:prstGeom>
          <a:noFill/>
          <a:ln w="38100">
            <a:solidFill>
              <a:srgbClr val="507D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88124" y="2834638"/>
            <a:ext cx="432000" cy="432000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16884" y="3591834"/>
            <a:ext cx="432000" cy="432000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770898" y="4679270"/>
            <a:ext cx="432000" cy="432000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15711" y="3586554"/>
            <a:ext cx="432000" cy="432000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59297" y="4688640"/>
            <a:ext cx="432000" cy="432000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8598" y="4100292"/>
            <a:ext cx="45740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出环的顺序是：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3  1  5  2  4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98598" y="3429540"/>
            <a:ext cx="45740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5, m = 3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</a:p>
        </p:txBody>
      </p:sp>
      <p:grpSp>
        <p:nvGrpSpPr>
          <p:cNvPr id="18" name="Group 31"/>
          <p:cNvGrpSpPr/>
          <p:nvPr/>
        </p:nvGrpSpPr>
        <p:grpSpPr>
          <a:xfrm>
            <a:off x="728980" y="5575935"/>
            <a:ext cx="431800" cy="431800"/>
            <a:chOff x="8686801" y="2019300"/>
            <a:chExt cx="528638" cy="565150"/>
          </a:xfrm>
          <a:solidFill>
            <a:srgbClr val="5A327D"/>
          </a:solidFill>
        </p:grpSpPr>
        <p:sp>
          <p:nvSpPr>
            <p:cNvPr id="12" name="Freeform 32"/>
            <p:cNvSpPr/>
            <p:nvPr/>
          </p:nvSpPr>
          <p:spPr bwMode="auto">
            <a:xfrm>
              <a:off x="8785226" y="2501900"/>
              <a:ext cx="331788" cy="82550"/>
            </a:xfrm>
            <a:custGeom>
              <a:avLst/>
              <a:gdLst>
                <a:gd name="T0" fmla="*/ 121 w 122"/>
                <a:gd name="T1" fmla="*/ 24 h 30"/>
                <a:gd name="T2" fmla="*/ 107 w 122"/>
                <a:gd name="T3" fmla="*/ 2 h 30"/>
                <a:gd name="T4" fmla="*/ 104 w 122"/>
                <a:gd name="T5" fmla="*/ 0 h 30"/>
                <a:gd name="T6" fmla="*/ 62 w 122"/>
                <a:gd name="T7" fmla="*/ 0 h 30"/>
                <a:gd name="T8" fmla="*/ 60 w 122"/>
                <a:gd name="T9" fmla="*/ 0 h 30"/>
                <a:gd name="T10" fmla="*/ 18 w 122"/>
                <a:gd name="T11" fmla="*/ 0 h 30"/>
                <a:gd name="T12" fmla="*/ 15 w 122"/>
                <a:gd name="T13" fmla="*/ 2 h 30"/>
                <a:gd name="T14" fmla="*/ 1 w 122"/>
                <a:gd name="T15" fmla="*/ 24 h 30"/>
                <a:gd name="T16" fmla="*/ 2 w 122"/>
                <a:gd name="T17" fmla="*/ 29 h 30"/>
                <a:gd name="T18" fmla="*/ 4 w 122"/>
                <a:gd name="T19" fmla="*/ 30 h 30"/>
                <a:gd name="T20" fmla="*/ 8 w 122"/>
                <a:gd name="T21" fmla="*/ 28 h 30"/>
                <a:gd name="T22" fmla="*/ 20 w 122"/>
                <a:gd name="T23" fmla="*/ 8 h 30"/>
                <a:gd name="T24" fmla="*/ 60 w 122"/>
                <a:gd name="T25" fmla="*/ 8 h 30"/>
                <a:gd name="T26" fmla="*/ 62 w 122"/>
                <a:gd name="T27" fmla="*/ 8 h 30"/>
                <a:gd name="T28" fmla="*/ 102 w 122"/>
                <a:gd name="T29" fmla="*/ 8 h 30"/>
                <a:gd name="T30" fmla="*/ 114 w 122"/>
                <a:gd name="T31" fmla="*/ 28 h 30"/>
                <a:gd name="T32" fmla="*/ 118 w 122"/>
                <a:gd name="T33" fmla="*/ 30 h 30"/>
                <a:gd name="T34" fmla="*/ 120 w 122"/>
                <a:gd name="T35" fmla="*/ 29 h 30"/>
                <a:gd name="T36" fmla="*/ 121 w 122"/>
                <a:gd name="T37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" h="30">
                  <a:moveTo>
                    <a:pt x="121" y="24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6" y="1"/>
                    <a:pt x="105" y="0"/>
                    <a:pt x="10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5" y="1"/>
                    <a:pt x="15" y="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8"/>
                    <a:pt x="2" y="29"/>
                  </a:cubicBezTo>
                  <a:cubicBezTo>
                    <a:pt x="3" y="30"/>
                    <a:pt x="3" y="30"/>
                    <a:pt x="4" y="30"/>
                  </a:cubicBezTo>
                  <a:cubicBezTo>
                    <a:pt x="6" y="30"/>
                    <a:pt x="7" y="29"/>
                    <a:pt x="8" y="2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102" y="8"/>
                    <a:pt x="102" y="8"/>
                    <a:pt x="102" y="8"/>
                  </a:cubicBezTo>
                  <a:cubicBezTo>
                    <a:pt x="114" y="28"/>
                    <a:pt x="114" y="28"/>
                    <a:pt x="114" y="28"/>
                  </a:cubicBezTo>
                  <a:cubicBezTo>
                    <a:pt x="115" y="29"/>
                    <a:pt x="116" y="30"/>
                    <a:pt x="118" y="30"/>
                  </a:cubicBezTo>
                  <a:cubicBezTo>
                    <a:pt x="118" y="30"/>
                    <a:pt x="119" y="30"/>
                    <a:pt x="120" y="29"/>
                  </a:cubicBezTo>
                  <a:cubicBezTo>
                    <a:pt x="122" y="28"/>
                    <a:pt x="122" y="26"/>
                    <a:pt x="12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3"/>
            <p:cNvSpPr/>
            <p:nvPr/>
          </p:nvSpPr>
          <p:spPr bwMode="auto">
            <a:xfrm>
              <a:off x="8686801" y="2019300"/>
              <a:ext cx="165100" cy="149225"/>
            </a:xfrm>
            <a:custGeom>
              <a:avLst/>
              <a:gdLst>
                <a:gd name="T0" fmla="*/ 33 w 61"/>
                <a:gd name="T1" fmla="*/ 0 h 55"/>
                <a:gd name="T2" fmla="*/ 0 w 61"/>
                <a:gd name="T3" fmla="*/ 33 h 55"/>
                <a:gd name="T4" fmla="*/ 7 w 61"/>
                <a:gd name="T5" fmla="*/ 54 h 55"/>
                <a:gd name="T6" fmla="*/ 10 w 61"/>
                <a:gd name="T7" fmla="*/ 55 h 55"/>
                <a:gd name="T8" fmla="*/ 13 w 61"/>
                <a:gd name="T9" fmla="*/ 55 h 55"/>
                <a:gd name="T10" fmla="*/ 59 w 61"/>
                <a:gd name="T11" fmla="*/ 19 h 55"/>
                <a:gd name="T12" fmla="*/ 60 w 61"/>
                <a:gd name="T13" fmla="*/ 13 h 55"/>
                <a:gd name="T14" fmla="*/ 33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41"/>
                    <a:pt x="2" y="48"/>
                    <a:pt x="7" y="54"/>
                  </a:cubicBezTo>
                  <a:cubicBezTo>
                    <a:pt x="8" y="55"/>
                    <a:pt x="9" y="55"/>
                    <a:pt x="10" y="55"/>
                  </a:cubicBezTo>
                  <a:cubicBezTo>
                    <a:pt x="11" y="55"/>
                    <a:pt x="12" y="55"/>
                    <a:pt x="13" y="55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1" y="17"/>
                    <a:pt x="61" y="15"/>
                    <a:pt x="60" y="13"/>
                  </a:cubicBezTo>
                  <a:cubicBezTo>
                    <a:pt x="54" y="5"/>
                    <a:pt x="44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9048751" y="2019300"/>
              <a:ext cx="166688" cy="149225"/>
            </a:xfrm>
            <a:custGeom>
              <a:avLst/>
              <a:gdLst>
                <a:gd name="T0" fmla="*/ 28 w 61"/>
                <a:gd name="T1" fmla="*/ 0 h 55"/>
                <a:gd name="T2" fmla="*/ 1 w 61"/>
                <a:gd name="T3" fmla="*/ 13 h 55"/>
                <a:gd name="T4" fmla="*/ 2 w 61"/>
                <a:gd name="T5" fmla="*/ 19 h 55"/>
                <a:gd name="T6" fmla="*/ 48 w 61"/>
                <a:gd name="T7" fmla="*/ 55 h 55"/>
                <a:gd name="T8" fmla="*/ 51 w 61"/>
                <a:gd name="T9" fmla="*/ 55 h 55"/>
                <a:gd name="T10" fmla="*/ 54 w 61"/>
                <a:gd name="T11" fmla="*/ 54 h 55"/>
                <a:gd name="T12" fmla="*/ 61 w 61"/>
                <a:gd name="T13" fmla="*/ 33 h 55"/>
                <a:gd name="T14" fmla="*/ 28 w 61"/>
                <a:gd name="T1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55">
                  <a:moveTo>
                    <a:pt x="28" y="0"/>
                  </a:moveTo>
                  <a:cubicBezTo>
                    <a:pt x="17" y="0"/>
                    <a:pt x="7" y="5"/>
                    <a:pt x="1" y="13"/>
                  </a:cubicBezTo>
                  <a:cubicBezTo>
                    <a:pt x="0" y="15"/>
                    <a:pt x="0" y="17"/>
                    <a:pt x="2" y="19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9" y="55"/>
                    <a:pt x="50" y="55"/>
                    <a:pt x="51" y="55"/>
                  </a:cubicBezTo>
                  <a:cubicBezTo>
                    <a:pt x="52" y="55"/>
                    <a:pt x="53" y="55"/>
                    <a:pt x="54" y="54"/>
                  </a:cubicBezTo>
                  <a:cubicBezTo>
                    <a:pt x="58" y="48"/>
                    <a:pt x="61" y="41"/>
                    <a:pt x="61" y="33"/>
                  </a:cubicBezTo>
                  <a:cubicBezTo>
                    <a:pt x="61" y="15"/>
                    <a:pt x="46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3"/>
            <p:cNvSpPr>
              <a:spLocks noEditPoints="1"/>
            </p:cNvSpPr>
            <p:nvPr/>
          </p:nvSpPr>
          <p:spPr bwMode="auto">
            <a:xfrm>
              <a:off x="8743951" y="2073275"/>
              <a:ext cx="411163" cy="414338"/>
            </a:xfrm>
            <a:custGeom>
              <a:avLst/>
              <a:gdLst>
                <a:gd name="T0" fmla="*/ 76 w 151"/>
                <a:gd name="T1" fmla="*/ 0 h 152"/>
                <a:gd name="T2" fmla="*/ 0 w 151"/>
                <a:gd name="T3" fmla="*/ 76 h 152"/>
                <a:gd name="T4" fmla="*/ 76 w 151"/>
                <a:gd name="T5" fmla="*/ 152 h 152"/>
                <a:gd name="T6" fmla="*/ 151 w 151"/>
                <a:gd name="T7" fmla="*/ 76 h 152"/>
                <a:gd name="T8" fmla="*/ 76 w 151"/>
                <a:gd name="T9" fmla="*/ 0 h 152"/>
                <a:gd name="T10" fmla="*/ 104 w 151"/>
                <a:gd name="T11" fmla="*/ 82 h 152"/>
                <a:gd name="T12" fmla="*/ 77 w 151"/>
                <a:gd name="T13" fmla="*/ 82 h 152"/>
                <a:gd name="T14" fmla="*/ 71 w 151"/>
                <a:gd name="T15" fmla="*/ 76 h 152"/>
                <a:gd name="T16" fmla="*/ 71 w 151"/>
                <a:gd name="T17" fmla="*/ 24 h 152"/>
                <a:gd name="T18" fmla="*/ 77 w 151"/>
                <a:gd name="T19" fmla="*/ 18 h 152"/>
                <a:gd name="T20" fmla="*/ 83 w 151"/>
                <a:gd name="T21" fmla="*/ 24 h 152"/>
                <a:gd name="T22" fmla="*/ 83 w 151"/>
                <a:gd name="T23" fmla="*/ 70 h 152"/>
                <a:gd name="T24" fmla="*/ 104 w 151"/>
                <a:gd name="T25" fmla="*/ 70 h 152"/>
                <a:gd name="T26" fmla="*/ 110 w 151"/>
                <a:gd name="T27" fmla="*/ 76 h 152"/>
                <a:gd name="T28" fmla="*/ 104 w 151"/>
                <a:gd name="T29" fmla="*/ 8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" h="152"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2"/>
                    <a:pt x="76" y="152"/>
                  </a:cubicBezTo>
                  <a:cubicBezTo>
                    <a:pt x="118" y="152"/>
                    <a:pt x="151" y="118"/>
                    <a:pt x="151" y="76"/>
                  </a:cubicBezTo>
                  <a:cubicBezTo>
                    <a:pt x="151" y="34"/>
                    <a:pt x="118" y="0"/>
                    <a:pt x="76" y="0"/>
                  </a:cubicBezTo>
                  <a:close/>
                  <a:moveTo>
                    <a:pt x="104" y="82"/>
                  </a:moveTo>
                  <a:cubicBezTo>
                    <a:pt x="77" y="82"/>
                    <a:pt x="77" y="82"/>
                    <a:pt x="77" y="82"/>
                  </a:cubicBezTo>
                  <a:cubicBezTo>
                    <a:pt x="73" y="82"/>
                    <a:pt x="71" y="79"/>
                    <a:pt x="71" y="76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1"/>
                    <a:pt x="73" y="18"/>
                    <a:pt x="77" y="18"/>
                  </a:cubicBezTo>
                  <a:cubicBezTo>
                    <a:pt x="80" y="18"/>
                    <a:pt x="83" y="21"/>
                    <a:pt x="83" y="24"/>
                  </a:cubicBezTo>
                  <a:cubicBezTo>
                    <a:pt x="83" y="70"/>
                    <a:pt x="83" y="70"/>
                    <a:pt x="83" y="70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107" y="70"/>
                    <a:pt x="110" y="72"/>
                    <a:pt x="110" y="76"/>
                  </a:cubicBezTo>
                  <a:cubicBezTo>
                    <a:pt x="110" y="79"/>
                    <a:pt x="107" y="82"/>
                    <a:pt x="10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14" grpId="0" bldLvl="0" animBg="1"/>
      <p:bldP spid="14" grpId="1" bldLvl="0" animBg="1"/>
      <p:bldP spid="14" grpId="2" bldLvl="0" animBg="1"/>
      <p:bldP spid="15" grpId="0" bldLvl="0" animBg="1"/>
      <p:bldP spid="15" grpId="1" bldLvl="0" animBg="1"/>
      <p:bldP spid="15" grpId="2" bldLvl="0" animBg="1"/>
      <p:bldP spid="16" grpId="0" bldLvl="0" animBg="1"/>
      <p:bldP spid="16" grpId="1" bldLvl="0" animBg="1"/>
      <p:bldP spid="16" grpId="2" bldLvl="0" animBg="1"/>
      <p:bldP spid="17" grpId="0" bldLvl="0" animBg="1"/>
      <p:bldP spid="17" grpId="1" bldLvl="0" animBg="1"/>
      <p:bldP spid="17" grpId="2" bldLvl="0" animBg="1"/>
      <p:bldP spid="19" grpId="0" bldLvl="0" animBg="1"/>
      <p:bldP spid="19" grpId="1" bldLvl="0" animBg="1"/>
      <p:bldP spid="19" grpId="2" bldLvl="0" animBg="1"/>
      <p:bldP spid="21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3.2.1  约瑟夫环问题</a:t>
            </a:r>
          </a:p>
        </p:txBody>
      </p:sp>
      <p:sp>
        <p:nvSpPr>
          <p:cNvPr id="2" name="矩形 1"/>
          <p:cNvSpPr/>
          <p:nvPr/>
        </p:nvSpPr>
        <p:spPr>
          <a:xfrm>
            <a:off x="638168" y="825699"/>
            <a:ext cx="10898512" cy="1420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设函数Joseph求解约瑟夫环问题，用数组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r[n]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个人是否出列，下标表示人的编号，从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开始数到密码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则将其出列，如果编号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的人出列则将数组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r[i]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置为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1，用求模运算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实现下标在数组内循环增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1。算法如下：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236980" y="2288540"/>
            <a:ext cx="8874125" cy="412178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算法：约瑟夫环问题Joseph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输入：参与游戏的人数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，密码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输出：最后一个出列的编号</a:t>
            </a:r>
          </a:p>
          <a:p>
            <a:pPr indent="666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初始化数组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r[n] = {0}；</a:t>
            </a:r>
          </a:p>
          <a:p>
            <a:pPr indent="666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计数器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count = 0；下标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= -1；出列人数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num = 0；</a:t>
            </a:r>
          </a:p>
          <a:p>
            <a:pPr indent="666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重复下述操作直到数组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r[n]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中仅剩一个人：</a:t>
            </a:r>
          </a:p>
          <a:p>
            <a:pPr indent="666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3.1 当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count &lt;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时重复下述操作：</a:t>
            </a:r>
          </a:p>
          <a:p>
            <a:pPr indent="666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3.1.1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(i + 1) % n；</a:t>
            </a:r>
          </a:p>
          <a:p>
            <a:pPr indent="666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3.1.2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r[i]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未出列，则计数器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count++；</a:t>
            </a:r>
          </a:p>
          <a:p>
            <a:pPr indent="666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3.2 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r[i] = 1；num++；</a:t>
            </a:r>
          </a:p>
          <a:p>
            <a:pPr indent="666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查找并返回仅剩的编号；</a:t>
            </a:r>
          </a:p>
          <a:p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7443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31545" y="1312545"/>
            <a:ext cx="10504805" cy="523113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Joseph(int r[ ], int n, int m)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count, i = -1, num = 0;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while (num &lt; n - 1)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count = 0;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while (count &lt; m)</a:t>
            </a:r>
            <a:r>
              <a:rPr lang="en-US" altLang="zh-CN" sz="2200" dirty="0" err="1">
                <a:sym typeface="+mn-ea"/>
              </a:rPr>
              <a:t>              //查找报到m的人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{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i = (i+1) % n;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if (r[i] != 1) count++;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}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r[i] = 1; num++;               //标记出列的人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0; i &lt; n; i++)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if (r[i] == 0) return i+1;   //返回编号</a:t>
            </a:r>
          </a:p>
          <a:p>
            <a:pPr lvl="0" algn="l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0865" y="857885"/>
            <a:ext cx="110750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设函数Joseph求解约瑟夫环问题，程序如下：</a:t>
            </a:r>
            <a:endParaRPr lang="zh-CN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181114" y="5678244"/>
            <a:ext cx="3080996" cy="523220"/>
            <a:chOff x="638167" y="1013457"/>
            <a:chExt cx="3080996" cy="523220"/>
          </a:xfrm>
        </p:grpSpPr>
        <p:grpSp>
          <p:nvGrpSpPr>
            <p:cNvPr id="18" name="Group 31"/>
            <p:cNvGrpSpPr/>
            <p:nvPr/>
          </p:nvGrpSpPr>
          <p:grpSpPr>
            <a:xfrm>
              <a:off x="638167" y="10754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1222566" y="1013457"/>
              <a:ext cx="249659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262110" y="5693484"/>
            <a:ext cx="2126367" cy="521970"/>
            <a:chOff x="5440680" y="5525844"/>
            <a:chExt cx="2126367" cy="521970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6081624" y="5525844"/>
              <a:ext cx="1485423" cy="52197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O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×</a:t>
              </a:r>
              <a:r>
                <a:rPr lang="en-US" altLang="zh-CN" sz="2800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4" name="右箭头 23"/>
            <p:cNvSpPr/>
            <p:nvPr/>
          </p:nvSpPr>
          <p:spPr>
            <a:xfrm>
              <a:off x="5440680" y="562963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右大括号 1"/>
          <p:cNvSpPr/>
          <p:nvPr/>
        </p:nvSpPr>
        <p:spPr>
          <a:xfrm>
            <a:off x="8296275" y="2547620"/>
            <a:ext cx="144000" cy="2610485"/>
          </a:xfrm>
          <a:prstGeom prst="rightBrace">
            <a:avLst>
              <a:gd name="adj1" fmla="val 9216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8583295" y="3607435"/>
            <a:ext cx="1073150" cy="46037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</a:rPr>
              <a:t>次</a:t>
            </a:r>
          </a:p>
        </p:txBody>
      </p:sp>
      <p:sp>
        <p:nvSpPr>
          <p:cNvPr id="6" name="右大括号 5"/>
          <p:cNvSpPr/>
          <p:nvPr/>
        </p:nvSpPr>
        <p:spPr>
          <a:xfrm>
            <a:off x="6998970" y="3235325"/>
            <a:ext cx="144000" cy="1512000"/>
          </a:xfrm>
          <a:prstGeom prst="rightBrace">
            <a:avLst>
              <a:gd name="adj1" fmla="val 92163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270750" y="3736975"/>
            <a:ext cx="920115" cy="46037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次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3.2.1  约瑟夫环问题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3845</Words>
  <Application>Microsoft Office PowerPoint</Application>
  <PresentationFormat>宽屏</PresentationFormat>
  <Paragraphs>286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Microsoft YaHei UI</vt:lpstr>
      <vt:lpstr>微软雅黑</vt:lpstr>
      <vt:lpstr>Arial</vt:lpstr>
      <vt:lpstr>Calibri</vt:lpstr>
      <vt:lpstr>Calibri Light</vt:lpstr>
      <vt:lpstr>Times New Roman</vt:lpstr>
      <vt:lpstr>Wingdings</vt:lpstr>
      <vt:lpstr>Office Theme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红梅</cp:lastModifiedBy>
  <cp:revision>206</cp:revision>
  <dcterms:created xsi:type="dcterms:W3CDTF">2016-09-14T00:58:00Z</dcterms:created>
  <dcterms:modified xsi:type="dcterms:W3CDTF">2022-12-07T04:15:58Z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CB4A30E5C60440B7B7DF55F81D96FDE3</vt:lpwstr>
  </property>
</Properties>
</file>