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359" r:id="rId3"/>
    <p:sldId id="376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6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327D"/>
    <a:srgbClr val="A63833"/>
    <a:srgbClr val="285A32"/>
    <a:srgbClr val="404040"/>
    <a:srgbClr val="B42D2D"/>
    <a:srgbClr val="6C6DAE"/>
    <a:srgbClr val="6B3C96"/>
    <a:srgbClr val="547D7D"/>
    <a:srgbClr val="48B3C2"/>
    <a:srgbClr val="51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0"/>
    <p:restoredTop sz="92788" autoAdjust="0"/>
  </p:normalViewPr>
  <p:slideViewPr>
    <p:cSldViewPr snapToGrid="0">
      <p:cViewPr varScale="1">
        <p:scale>
          <a:sx n="90" d="100"/>
          <a:sy n="90" d="100"/>
        </p:scale>
        <p:origin x="72" y="164"/>
      </p:cViewPr>
      <p:guideLst>
        <p:guide orient="horz" pos="2096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" y="0"/>
            <a:ext cx="12190954" cy="6858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" y="0"/>
            <a:ext cx="12190954" cy="6858588"/>
          </a:xfrm>
          <a:prstGeom prst="rect">
            <a:avLst/>
          </a:prstGeom>
        </p:spPr>
      </p:pic>
      <p:sp>
        <p:nvSpPr>
          <p:cNvPr id="8" name="Rectangle 4"/>
          <p:cNvSpPr/>
          <p:nvPr userDrawn="1"/>
        </p:nvSpPr>
        <p:spPr>
          <a:xfrm>
            <a:off x="319020" y="734291"/>
            <a:ext cx="11520000" cy="576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 userDrawn="1"/>
        </p:nvSpPr>
        <p:spPr>
          <a:xfrm>
            <a:off x="11057481" y="6403427"/>
            <a:ext cx="648000" cy="180000"/>
          </a:xfrm>
          <a:prstGeom prst="roundRect">
            <a:avLst/>
          </a:prstGeom>
          <a:solidFill>
            <a:srgbClr val="5A327D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" name="Slide Number Placeholder 5"/>
          <p:cNvSpPr txBox="1"/>
          <p:nvPr userDrawn="1"/>
        </p:nvSpPr>
        <p:spPr>
          <a:xfrm>
            <a:off x="11388439" y="6311241"/>
            <a:ext cx="374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031234" y="6341723"/>
            <a:ext cx="481903" cy="28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4"/>
          <p:cNvSpPr/>
          <p:nvPr userDrawn="1"/>
        </p:nvSpPr>
        <p:spPr>
          <a:xfrm>
            <a:off x="0" y="269523"/>
            <a:ext cx="480767" cy="30100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5"/>
          <p:cNvSpPr/>
          <p:nvPr userDrawn="1"/>
        </p:nvSpPr>
        <p:spPr>
          <a:xfrm>
            <a:off x="522433" y="269523"/>
            <a:ext cx="177538" cy="30100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6"/>
          <p:cNvSpPr/>
          <p:nvPr userDrawn="1"/>
        </p:nvSpPr>
        <p:spPr>
          <a:xfrm>
            <a:off x="734601" y="269523"/>
            <a:ext cx="72000" cy="30100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ounded Rectangle 7"/>
          <p:cNvSpPr/>
          <p:nvPr userDrawn="1"/>
        </p:nvSpPr>
        <p:spPr>
          <a:xfrm>
            <a:off x="11752608" y="2205568"/>
            <a:ext cx="180000" cy="2664000"/>
          </a:xfrm>
          <a:prstGeom prst="roundRect">
            <a:avLst/>
          </a:prstGeom>
          <a:solidFill>
            <a:srgbClr val="5A327D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2"/>
          <p:cNvSpPr txBox="1"/>
          <p:nvPr userDrawn="1"/>
        </p:nvSpPr>
        <p:spPr>
          <a:xfrm>
            <a:off x="11762279" y="2105891"/>
            <a:ext cx="153670" cy="287013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pPr algn="ctr"/>
            <a:r>
              <a: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算法设计与分析（第 </a:t>
            </a:r>
            <a:r>
              <a:rPr lang="en-US" altLang="zh-CN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版）    清华大学出版社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file:///C:\Users\wang\AppData\Local\Temp\wps\INetCache\2e0cae930dc41bc2e59a0f7ee183275c" TargetMode="Externa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file:///C:\Users\wang\AppData\Local\Temp\wps\INetCache\5ce54d28695a12e2e31d6f881319c370" TargetMode="Externa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v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4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递推法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4-1    概   述</a:t>
            </a:r>
            <a:endParaRPr lang="zh-CN" altLang="en-US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976630" y="1793240"/>
            <a:ext cx="9569450" cy="3748719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9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int Catalan(int n)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c[n+1] = {0, 0, 1, 1}, i, k, temp;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for (i = 4; i &lt;= n; i++)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{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temp = 0;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for (k = 2; k &lt; i; k++)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2200" dirty="0">
                <a:solidFill>
                  <a:srgbClr val="C00000"/>
                </a:solidFill>
                <a:sym typeface="+mn-ea"/>
              </a:rPr>
              <a:t>                temp += c[k] * c[i-k+1];   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2200" dirty="0">
                <a:solidFill>
                  <a:srgbClr val="C00000"/>
                </a:solidFill>
                <a:sym typeface="+mn-ea"/>
              </a:rPr>
              <a:t>         </a:t>
            </a:r>
            <a:r>
              <a:rPr lang="en-US" altLang="zh-CN" sz="2200" dirty="0">
                <a:solidFill>
                  <a:srgbClr val="5A327D"/>
                </a:solidFill>
                <a:sym typeface="+mn-ea"/>
              </a:rPr>
              <a:t>c[</a:t>
            </a:r>
            <a:r>
              <a:rPr lang="en-US" altLang="zh-CN" sz="2200" dirty="0" err="1">
                <a:solidFill>
                  <a:srgbClr val="5A327D"/>
                </a:solidFill>
                <a:sym typeface="+mn-ea"/>
              </a:rPr>
              <a:t>i</a:t>
            </a:r>
            <a:r>
              <a:rPr lang="en-US" altLang="zh-CN" sz="2200" dirty="0">
                <a:solidFill>
                  <a:srgbClr val="5A327D"/>
                </a:solidFill>
                <a:sym typeface="+mn-ea"/>
              </a:rPr>
              <a:t>] = temp;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2200" dirty="0">
                <a:solidFill>
                  <a:srgbClr val="C00000"/>
                </a:solidFill>
                <a:sym typeface="+mn-ea"/>
              </a:rPr>
              <a:t>   </a:t>
            </a:r>
            <a:r>
              <a:rPr lang="en-US" altLang="zh-CN" sz="2200" dirty="0">
                <a:sym typeface="+mn-ea"/>
              </a:rPr>
              <a:t> }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return c[n];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5145" y="823595"/>
            <a:ext cx="11193006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</a:pPr>
            <a:r>
              <a:rPr 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sz="24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设函数Catalan求解Catalan数列，设数组c</a:t>
            </a:r>
            <a:r>
              <a:rPr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[n+1]</a:t>
            </a:r>
            <a:r>
              <a:rPr sz="24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</a:t>
            </a:r>
            <a:r>
              <a:rPr 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个Catalan数列，补充赋值</a:t>
            </a:r>
            <a:r>
              <a:rPr 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c[0] = c[1] = 0，程序如下：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045234" y="5861124"/>
            <a:ext cx="3080996" cy="523220"/>
            <a:chOff x="638167" y="1013457"/>
            <a:chExt cx="3080996" cy="523220"/>
          </a:xfrm>
        </p:grpSpPr>
        <p:grpSp>
          <p:nvGrpSpPr>
            <p:cNvPr id="18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1222566" y="1013457"/>
              <a:ext cx="249659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时间复杂度？</a:t>
              </a:r>
            </a:p>
          </p:txBody>
        </p:sp>
      </p:grpSp>
      <p:sp>
        <p:nvSpPr>
          <p:cNvPr id="24" name="右箭头 23"/>
          <p:cNvSpPr/>
          <p:nvPr/>
        </p:nvSpPr>
        <p:spPr>
          <a:xfrm>
            <a:off x="4126230" y="5980430"/>
            <a:ext cx="575945" cy="32385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17"/>
              <p:cNvSpPr txBox="1"/>
              <p:nvPr/>
            </p:nvSpPr>
            <p:spPr>
              <a:xfrm>
                <a:off x="4975224" y="5609345"/>
                <a:ext cx="5129279" cy="83431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=4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nary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=4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−2)=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−3)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baseline="30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24" y="5609345"/>
                <a:ext cx="5129279" cy="834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2">
            <a:extLst>
              <a:ext uri="{FF2B5EF4-FFF2-40B4-BE49-F238E27FC236}">
                <a16:creationId xmlns:a16="http://schemas.microsoft.com/office/drawing/2014/main" id="{14FD2FEC-2A5B-29F5-2736-71102F67C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4.2.2  Catalan数列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v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4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递推法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4-3     组合问题中的递推法</a:t>
            </a:r>
            <a:endParaRPr lang="zh-CN" altLang="en-US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1190" y="866140"/>
            <a:ext cx="10821035" cy="3192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【问题】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错排问题。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欧洲数学家伯努利收到一位朋友的来信，打开一看信不是写给他的，但是信封上的地址、姓名都没有问题。五封信装入写有不同地址和姓名的五个信封，全部装错的可能性有多少种?</a:t>
            </a:r>
          </a:p>
          <a:p>
            <a:pPr indent="0" algn="just">
              <a:lnSpc>
                <a:spcPct val="120000"/>
              </a:lnSpc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sz="2400" i="1" baseline="-2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i="1" baseline="-2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错排问题，有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sz="240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0，</a:t>
            </a:r>
            <a:r>
              <a:rPr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sz="240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1，当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时，设第一封信装在第二个信封中，若第二封信装在第一个信封中，则剩下的即为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-2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错排问题；若第二封信不装在第一个信封中，则剩下的即为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错排问题，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设第一封信装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不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在第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个信封中，共有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-1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种方法，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得到如下递推关系式：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4.3.1  伯努利错装信封问题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902835" y="4375150"/>
          <a:ext cx="4949190" cy="1569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24200" imgH="990600" progId="Paint.Picture">
                  <p:embed/>
                </p:oleObj>
              </mc:Choice>
              <mc:Fallback>
                <p:oleObj r:id="rId2" imgW="3124200" imgH="990600" progId="Paint.Picture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02835" y="4375150"/>
                        <a:ext cx="4949190" cy="1569085"/>
                      </a:xfrm>
                      <a:prstGeom prst="rect">
                        <a:avLst/>
                      </a:prstGeom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" name="图片 102"/>
          <p:cNvPicPr>
            <a:picLocks noChangeAspect="1"/>
          </p:cNvPicPr>
          <p:nvPr/>
        </p:nvPicPr>
        <p:blipFill>
          <a:blip r:embed="rId4" r:link="rId5"/>
          <a:srcRect t="10234" b="13029"/>
          <a:stretch>
            <a:fillRect/>
          </a:stretch>
        </p:blipFill>
        <p:spPr>
          <a:xfrm>
            <a:off x="341630" y="4159250"/>
            <a:ext cx="3021965" cy="2319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976630" y="1915160"/>
            <a:ext cx="7230745" cy="378460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int Bernoulli(int n)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int i, b, b1 = 1, b2 = 0;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for (i = 3; i &lt;= n; i++)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    b = (i - 1) * (b1 + b2);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    b2 = b1; b1 = b;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return  b;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8800" y="854710"/>
            <a:ext cx="1088771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 fontAlgn="auto">
              <a:lnSpc>
                <a:spcPct val="120000"/>
              </a:lnSpc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设函数Bernoulli实现错排问题，变量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b1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b2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分别存储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-2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错排数，程序如下：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045234" y="5861124"/>
            <a:ext cx="3080996" cy="523220"/>
            <a:chOff x="638167" y="1013457"/>
            <a:chExt cx="3080996" cy="523220"/>
          </a:xfrm>
        </p:grpSpPr>
        <p:grpSp>
          <p:nvGrpSpPr>
            <p:cNvPr id="18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1222566" y="1013457"/>
              <a:ext cx="249659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时间复杂度？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126230" y="5845884"/>
            <a:ext cx="2324487" cy="521970"/>
            <a:chOff x="5440680" y="5495364"/>
            <a:chExt cx="2324487" cy="521970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6279744" y="5495364"/>
              <a:ext cx="1485423" cy="52197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O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4" name="右箭头 23"/>
            <p:cNvSpPr/>
            <p:nvPr/>
          </p:nvSpPr>
          <p:spPr>
            <a:xfrm>
              <a:off x="5440680" y="562963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4.3.1  伯努利错装信封问题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5470" y="820420"/>
            <a:ext cx="10789285" cy="54082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【问题】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万花筒的初始形状如下图所示，其中的圆圈代表万花筒的闪烁点，每旋转一次万花筒形状就演变一次，演变的规则是在末端再生出同样的形状，求第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次旋转后有多少个闪烁点？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每次旋转都是在上一次旋转的每个分支端点多了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个闪烁点</a:t>
            </a:r>
            <a:endParaRPr lang="zh-CN" sz="240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4.3.2  旋转的万花筒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910715" y="2444115"/>
          <a:ext cx="7640955" cy="293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734050" imgH="2200275" progId="Paint.Picture">
                  <p:embed/>
                </p:oleObj>
              </mc:Choice>
              <mc:Fallback>
                <p:oleObj r:id="rId2" imgW="5734050" imgH="2200275" progId="Paint.Picture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0715" y="2444115"/>
                        <a:ext cx="7640955" cy="2932430"/>
                      </a:xfrm>
                      <a:prstGeom prst="rect">
                        <a:avLst/>
                      </a:prstGeom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8810" y="828040"/>
            <a:ext cx="10742295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sz="240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表示第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次旋转的闪烁点个数，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初始时有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个闪烁点，有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个分支端点，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每次旋转都是在上一次旋转的每个分支端点又多了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个闪烁点，得到如下递推关系式：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4.3.2  旋转的万花筒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592830" y="2124075"/>
          <a:ext cx="4793615" cy="1388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95600" imgH="838200" progId="Paint.Picture">
                  <p:embed/>
                </p:oleObj>
              </mc:Choice>
              <mc:Fallback>
                <p:oleObj r:id="rId2" imgW="2895600" imgH="838200" progId="Paint.Picture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92830" y="2124075"/>
                        <a:ext cx="4793615" cy="1388110"/>
                      </a:xfrm>
                      <a:prstGeom prst="rect">
                        <a:avLst/>
                      </a:prstGeom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879600" y="3527425"/>
          <a:ext cx="7640955" cy="293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734050" imgH="2200275" progId="Paint.Picture">
                  <p:embed/>
                </p:oleObj>
              </mc:Choice>
              <mc:Fallback>
                <p:oleObj r:id="rId4" imgW="5734050" imgH="2200275" progId="Paint.Picture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79600" y="3527425"/>
                        <a:ext cx="7640955" cy="2932430"/>
                      </a:xfrm>
                      <a:prstGeom prst="rect">
                        <a:avLst/>
                      </a:prstGeom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976630" y="2006600"/>
            <a:ext cx="7230745" cy="378460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int Kale(int n)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int i, lamps = 4, addLamp = 3;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for (i = 1; i &lt;= n; i++)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    addLamp *= 2;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    lamps += addLamp;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return lamps;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5625" y="823595"/>
            <a:ext cx="1087183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 fontAlgn="auto">
              <a:lnSpc>
                <a:spcPct val="120000"/>
              </a:lnSpc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设函数Kale实现旋转的万花筒，变量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lamps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表示上一次旋转后的闪烁点，变量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addLamp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表示当次旋转闪烁点的增量，程序如下：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045234" y="5861124"/>
            <a:ext cx="3080996" cy="523220"/>
            <a:chOff x="638167" y="1013457"/>
            <a:chExt cx="3080996" cy="523220"/>
          </a:xfrm>
        </p:grpSpPr>
        <p:grpSp>
          <p:nvGrpSpPr>
            <p:cNvPr id="18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1222566" y="1013457"/>
              <a:ext cx="249659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时间复杂度？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126230" y="5845884"/>
            <a:ext cx="2324487" cy="521970"/>
            <a:chOff x="5440680" y="5495364"/>
            <a:chExt cx="2324487" cy="521970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6279744" y="5495364"/>
              <a:ext cx="1485423" cy="52197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O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4" name="右箭头 23"/>
            <p:cNvSpPr/>
            <p:nvPr/>
          </p:nvSpPr>
          <p:spPr>
            <a:xfrm>
              <a:off x="5440680" y="562963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4.3.2  旋转的万花筒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4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递推法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4-4     拓展与演练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4.4.1  整数划分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43560" y="861695"/>
            <a:ext cx="10877550" cy="34131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【问题】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对于一个大于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的整数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，要求仅使用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的若干次幂的整数集合进行划分，使得集合中所有整数之和等于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，问有多少种划分？</a:t>
            </a:r>
          </a:p>
          <a:p>
            <a:pPr indent="108712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列出一些整数的划分，寻找递推关系式：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</a:p>
          <a:p>
            <a:pPr indent="47307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{1,1}, {2}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种）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{1,1,1}, {1,2}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种）</a:t>
            </a:r>
          </a:p>
          <a:p>
            <a:pPr indent="47307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{1,1,1,1}, {1,1,2}, {2,2}, {4}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种）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b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{1,1,1,1,1}, {1,1,1,2}, {1,2,2}, {1,4}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种）</a:t>
            </a:r>
          </a:p>
          <a:p>
            <a:pPr indent="47307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{1,1,1,1,1,1}, {1,1,1,1,2}, {1,1,2,2}, {1,1,4}, {2,2,2}, {2,4}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种）</a:t>
            </a:r>
          </a:p>
          <a:p>
            <a:pPr indent="47307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{1,1,1,1,1,1,1}, {1,1,1,1,1,2}, {1,1,1,2,2}, {1,1,1,4}, {1,2,2,2}, {1,2,4}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种）</a:t>
            </a:r>
            <a:endParaRPr lang="zh-CN" altLang="en-US" sz="2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18820" y="4441825"/>
            <a:ext cx="10408285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表示对整数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的幂次划分的集合个数，有如下递推关系式：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957070" y="5140325"/>
          <a:ext cx="5450205" cy="1256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800475" imgH="876300" progId="Paint.Picture">
                  <p:embed/>
                </p:oleObj>
              </mc:Choice>
              <mc:Fallback>
                <p:oleObj r:id="rId2" imgW="3800475" imgH="876300" progId="Paint.Picture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57070" y="5140325"/>
                        <a:ext cx="5450205" cy="1256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976630" y="2006600"/>
            <a:ext cx="7230745" cy="341503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int Devide(int n)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{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int i, d[n+1] = {0};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d[1] = 1; d[2] = 2;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for (i = 3; i &lt;= n; i++)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   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 if (i % 2 != 0) d[i] = d[i-1];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        else d[i] = d[i-1] + d[i/2];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return d[n];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0865" y="872490"/>
            <a:ext cx="1071626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 fontAlgn="auto">
              <a:lnSpc>
                <a:spcPct val="120000"/>
              </a:lnSpc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设函数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Devide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实现集合划分，数组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d[n+1] 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表示对整数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进行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 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的幂次划分的集合数，程序如下：</a:t>
            </a:r>
            <a:endParaRPr lang="zh-CN" sz="24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45234" y="5861124"/>
            <a:ext cx="3080996" cy="523220"/>
            <a:chOff x="638167" y="1013457"/>
            <a:chExt cx="3080996" cy="523220"/>
          </a:xfrm>
        </p:grpSpPr>
        <p:grpSp>
          <p:nvGrpSpPr>
            <p:cNvPr id="18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1222566" y="1013457"/>
              <a:ext cx="249659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时间复杂度？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126230" y="5845884"/>
            <a:ext cx="2324487" cy="521970"/>
            <a:chOff x="5440680" y="5495364"/>
            <a:chExt cx="2324487" cy="521970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6279744" y="5495364"/>
              <a:ext cx="1485423" cy="52197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O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4" name="右箭头 23"/>
            <p:cNvSpPr/>
            <p:nvPr/>
          </p:nvSpPr>
          <p:spPr>
            <a:xfrm>
              <a:off x="5440680" y="562963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4.4.1  整数划分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4.1.1  递推法的设计思想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280795" y="926465"/>
            <a:ext cx="10238105" cy="98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递推法（recurrence method）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是一种根据递推关系进行问题求解的方法，也是一种重要的数学方法，常用来进行序列计算。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11"/>
          <p:cNvSpPr/>
          <p:nvPr/>
        </p:nvSpPr>
        <p:spPr>
          <a:xfrm>
            <a:off x="1789430" y="5556250"/>
            <a:ext cx="8613775" cy="72009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无论正推还是逆推，关键都是要找到</a:t>
            </a:r>
            <a:r>
              <a:rPr lang="zh-CN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递推关系式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</p:txBody>
      </p:sp>
      <p:sp>
        <p:nvSpPr>
          <p:cNvPr id="19" name="Freeform 84"/>
          <p:cNvSpPr/>
          <p:nvPr/>
        </p:nvSpPr>
        <p:spPr bwMode="auto">
          <a:xfrm>
            <a:off x="720918" y="105801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280565" y="1988185"/>
            <a:ext cx="10443180" cy="98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递推法通过初始条件，根据递推关系式，按照一定的规律逐项进行计算，直至得到结果。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reeform 84"/>
          <p:cNvSpPr/>
          <p:nvPr/>
        </p:nvSpPr>
        <p:spPr bwMode="auto">
          <a:xfrm>
            <a:off x="720918" y="211973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84"/>
          <p:cNvSpPr/>
          <p:nvPr/>
        </p:nvSpPr>
        <p:spPr bwMode="auto">
          <a:xfrm>
            <a:off x="720918" y="400187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80565" y="3837940"/>
            <a:ext cx="10443180" cy="143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递推法有正推和逆推两种形式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正推</a:t>
            </a:r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从前向后递推，已知小规模问题的解递推到大规模问题的解；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逆推</a:t>
            </a:r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从后向前递推，已知大规模问题的解递推到小规模问题的解。</a:t>
            </a:r>
          </a:p>
        </p:txBody>
      </p:sp>
      <p:sp>
        <p:nvSpPr>
          <p:cNvPr id="101" name="矩形 100"/>
          <p:cNvSpPr/>
          <p:nvPr/>
        </p:nvSpPr>
        <p:spPr>
          <a:xfrm>
            <a:off x="772160" y="3098800"/>
            <a:ext cx="10746740" cy="617855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ts val="4000"/>
              </a:lnSpc>
              <a:buClrTx/>
              <a:buSzTx/>
              <a:buFontTx/>
            </a:pP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初始条件或是问题本身已经给定，或是通过对问题进行分析得到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6" grpId="0" bldLvl="0" animBg="1"/>
      <p:bldP spid="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4.4.2  捕鱼知多少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529590" y="871855"/>
            <a:ext cx="10815320" cy="230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【问题】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五个人合伙夜间捕鱼，上岸时都疲惫不堪，各自在湖边的树丛中找地方睡觉了。清晨，第一个人醒来，将鱼分成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份，把多余的一条扔回湖中，拿自己的一份回家了；第二个人醒来，也将鱼分成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份，扔掉多余的一条鱼，拿自己的一份回家了；接着，其余三个人依次醒来，也都按同样的办法分鱼。问：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个人至少共捕到多少条鱼？每个人醒来后看到多少条鱼？</a:t>
            </a:r>
            <a:r>
              <a:rPr 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9590" y="3284855"/>
            <a:ext cx="10815320" cy="2749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设五个人的编号为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，数组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fish[5]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表示五个人醒来后看到的鱼数，则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fish[i]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≤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 4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）均满足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</a:t>
            </a:r>
            <a:r>
              <a:rPr lang="en-US" alt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整除后余</a:t>
            </a:r>
            <a:r>
              <a:rPr lang="en-US" alt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。显然，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个人合伙捕到的鱼数即是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醒来后看到的鱼数，第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≤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 4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）个人醒来后看到鱼数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fish[i]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满足：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fish[i] = (fish[i - 1] – 1) / 5 * 4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1, 2, 3, 4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4.4.2  捕鱼知多少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529590" y="810895"/>
            <a:ext cx="1081532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采用正推法，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fish[0]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开始，每次增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，依次考查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fish[n]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的所有元素是否满足被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整除后余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，函数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GetFish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返回至少捕到多少条鱼，程序如下：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76630" y="1828165"/>
            <a:ext cx="10184130" cy="465963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 fontAlgn="auto">
              <a:lnSpc>
                <a:spcPct val="9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int GetFish(int fish[ ], int n)</a:t>
            </a:r>
          </a:p>
          <a:p>
            <a:pPr lvl="0" algn="l" fontAlgn="auto">
              <a:lnSpc>
                <a:spcPct val="9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</a:t>
            </a:r>
          </a:p>
          <a:p>
            <a:pPr lvl="0" algn="l" fontAlgn="auto">
              <a:lnSpc>
                <a:spcPct val="9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int i, flag = 0;      fish[0] = 1;                              //从鱼数1开始正推</a:t>
            </a:r>
          </a:p>
          <a:p>
            <a:pPr lvl="0" algn="l" fontAlgn="auto">
              <a:lnSpc>
                <a:spcPct val="9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while (flag == 0)</a:t>
            </a:r>
          </a:p>
          <a:p>
            <a:pPr lvl="0" algn="l" fontAlgn="auto">
              <a:lnSpc>
                <a:spcPct val="9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{</a:t>
            </a:r>
          </a:p>
          <a:p>
            <a:pPr lvl="0" algn="l" fontAlgn="auto">
              <a:lnSpc>
                <a:spcPct val="9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	fish[0] = fish[0] + 5;  </a:t>
            </a:r>
          </a:p>
          <a:p>
            <a:pPr lvl="0" algn="l" fontAlgn="auto">
              <a:lnSpc>
                <a:spcPct val="9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	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for (i = 1; i &lt; n; i++)                                  //递推其他人看到的鱼数</a:t>
            </a:r>
          </a:p>
          <a:p>
            <a:pPr lvl="0" algn="l" fontAlgn="auto">
              <a:lnSpc>
                <a:spcPct val="9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	{</a:t>
            </a:r>
          </a:p>
          <a:p>
            <a:pPr lvl="0" algn="l" fontAlgn="auto">
              <a:lnSpc>
                <a:spcPct val="9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         fish[i] = (fish[i - 1] - 1) / 5 * 4;</a:t>
            </a:r>
          </a:p>
          <a:p>
            <a:pPr lvl="0" algn="l" fontAlgn="auto">
              <a:lnSpc>
                <a:spcPct val="9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         if (fish[i] % 5 != 1) break;           </a:t>
            </a:r>
          </a:p>
          <a:p>
            <a:pPr lvl="0" algn="l" fontAlgn="auto">
              <a:lnSpc>
                <a:spcPct val="9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	}</a:t>
            </a:r>
          </a:p>
          <a:p>
            <a:pPr lvl="0" algn="l" fontAlgn="auto">
              <a:lnSpc>
                <a:spcPct val="9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	if (i == n) flag = 1;</a:t>
            </a:r>
          </a:p>
          <a:p>
            <a:pPr lvl="0" algn="l" fontAlgn="auto">
              <a:lnSpc>
                <a:spcPct val="9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}</a:t>
            </a:r>
          </a:p>
          <a:p>
            <a:pPr lvl="0" algn="l" fontAlgn="auto">
              <a:lnSpc>
                <a:spcPct val="9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return fish[0]; </a:t>
            </a:r>
          </a:p>
          <a:p>
            <a:pPr lvl="0" algn="l" fontAlgn="auto">
              <a:lnSpc>
                <a:spcPct val="9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521224" y="5861124"/>
            <a:ext cx="3080996" cy="523220"/>
            <a:chOff x="638167" y="1013457"/>
            <a:chExt cx="3080996" cy="523220"/>
          </a:xfrm>
        </p:grpSpPr>
        <p:grpSp>
          <p:nvGrpSpPr>
            <p:cNvPr id="18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1222566" y="1013457"/>
              <a:ext cx="249659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4.1.2  一个简单的例子——猴子吃桃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24510" y="835660"/>
            <a:ext cx="10914380" cy="230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</a:pPr>
            <a:r>
              <a:rPr lang="zh-CN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【问题】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一只猴子摘了很多桃子，每天吃现有桃子的一半多一个，到第10天时只有一个桃子，问原有桃子多少个？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20000"/>
              </a:lnSpc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【想法】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sz="240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表示第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天桃子的个数，猴子吃桃问题存在如下递推式：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667000" y="2978150"/>
          <a:ext cx="658241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990975" imgH="742950" progId="Paint.Picture">
                  <p:embed/>
                </p:oleObj>
              </mc:Choice>
              <mc:Fallback>
                <p:oleObj r:id="rId2" imgW="3990975" imgH="74295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67000" y="2978150"/>
                        <a:ext cx="6582410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976630" y="2071370"/>
            <a:ext cx="7230745" cy="2676525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int MonkeyPeach(int n)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int i, num = 1;                  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for (i = n - 1; i &gt;= 1; i--)          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    num = (num + 1) * 2; 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return num;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0865" y="838835"/>
            <a:ext cx="1107503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由于每天的桃子个数依赖于前一天的桃子个数，属于逆推法。设函数MonkeyPeach实现猴子吃桃问题，变量num表示桃子的个数，程序如下：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045234" y="5861124"/>
            <a:ext cx="3080996" cy="523220"/>
            <a:chOff x="638167" y="1013457"/>
            <a:chExt cx="3080996" cy="523220"/>
          </a:xfrm>
        </p:grpSpPr>
        <p:grpSp>
          <p:nvGrpSpPr>
            <p:cNvPr id="18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1222566" y="1013457"/>
              <a:ext cx="249659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时间复杂度？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126230" y="5845884"/>
            <a:ext cx="2324487" cy="521970"/>
            <a:chOff x="5440680" y="5495364"/>
            <a:chExt cx="2324487" cy="521970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6279744" y="5495364"/>
              <a:ext cx="1485423" cy="52197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O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4" name="右箭头 23"/>
            <p:cNvSpPr/>
            <p:nvPr/>
          </p:nvSpPr>
          <p:spPr>
            <a:xfrm>
              <a:off x="5440680" y="562963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4.1.2  一个简单的例子——猴子吃桃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v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4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递推法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4-2    数学问题中的递推法</a:t>
            </a:r>
            <a:endParaRPr lang="zh-CN" altLang="en-US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4.2.1  Fibonacci数列</a:t>
            </a:r>
          </a:p>
        </p:txBody>
      </p:sp>
      <p:sp>
        <p:nvSpPr>
          <p:cNvPr id="10" name="Rectangle 54"/>
          <p:cNvSpPr>
            <a:spLocks noChangeArrowheads="1"/>
          </p:cNvSpPr>
          <p:nvPr/>
        </p:nvSpPr>
        <p:spPr bwMode="auto">
          <a:xfrm>
            <a:off x="555625" y="2632710"/>
            <a:ext cx="11069955" cy="188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0" hangingPunct="0">
              <a:lnSpc>
                <a:spcPts val="3500"/>
              </a:lnSpc>
              <a:spcBef>
                <a:spcPts val="600"/>
              </a:spcBef>
              <a:defRPr/>
            </a:pPr>
            <a:r>
              <a:rPr lang="en-US" altLang="zh-CN" sz="2400" b="1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400" b="1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想法</a:t>
            </a:r>
            <a:r>
              <a:rPr lang="en-US" altLang="zh-CN" sz="2400" b="1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zh-CN" alt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令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 </a:t>
            </a:r>
            <a:r>
              <a:rPr lang="zh-CN" alt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表示第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 </a:t>
            </a:r>
            <a:r>
              <a:rPr lang="zh-CN" alt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个月围栏中兔子的对数，第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1 </a:t>
            </a:r>
            <a:r>
              <a:rPr lang="zh-CN" alt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个月有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1 </a:t>
            </a:r>
            <a:r>
              <a:rPr lang="zh-CN" alt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对，由于每对新兔子在第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2 </a:t>
            </a:r>
            <a:r>
              <a:rPr lang="zh-CN" alt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个月以后才可以生兔子，因此，第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2 </a:t>
            </a:r>
            <a:r>
              <a:rPr lang="zh-CN" alt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个月仍然有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1 </a:t>
            </a:r>
            <a:r>
              <a:rPr lang="zh-CN" alt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对；第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 </a:t>
            </a:r>
            <a:r>
              <a:rPr lang="zh-CN" alt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个月时，那些在第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-1 </a:t>
            </a:r>
            <a:r>
              <a:rPr lang="zh-CN" alt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个月就在围栏中的兔子仍然存在，第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-2 </a:t>
            </a:r>
            <a:r>
              <a:rPr lang="zh-CN" alt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个月就在围栏中的每对兔子都会生出一对新兔子，即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 =</a:t>
            </a:r>
            <a:r>
              <a:rPr lang="en-US" altLang="zh-CN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f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- 1) + </a:t>
            </a:r>
            <a:r>
              <a:rPr lang="en-US" altLang="zh-CN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- 2)</a:t>
            </a:r>
            <a:r>
              <a:rPr lang="zh-CN" alt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。因此，有如下递推式：</a:t>
            </a:r>
            <a:endParaRPr lang="en-US" altLang="zh-CN" sz="2400" u="none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Rectangle 54"/>
          <p:cNvSpPr>
            <a:spLocks noChangeArrowheads="1"/>
          </p:cNvSpPr>
          <p:nvPr/>
        </p:nvSpPr>
        <p:spPr bwMode="auto">
          <a:xfrm>
            <a:off x="555625" y="803910"/>
            <a:ext cx="10819130" cy="188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0" hangingPunct="0">
              <a:lnSpc>
                <a:spcPts val="3500"/>
              </a:lnSpc>
              <a:spcBef>
                <a:spcPts val="600"/>
              </a:spcBef>
              <a:defRPr/>
            </a:pPr>
            <a:r>
              <a:rPr lang="en-US" altLang="zh-CN" sz="2400" b="1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400" b="1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问题</a:t>
            </a:r>
            <a:r>
              <a:rPr lang="en-US" altLang="zh-CN" sz="2400" b="1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Fibonacci</a:t>
            </a:r>
            <a:r>
              <a:rPr lang="zh-CN" alt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（斐波那契）数列是一个经典问题：把一对兔子（雌雄各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1 </a:t>
            </a:r>
            <a:r>
              <a:rPr lang="zh-CN" alt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只）放到围栏中，从第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2 </a:t>
            </a:r>
            <a:r>
              <a:rPr lang="zh-CN" alt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个月以后，每个月这对兔子都会生出一对新兔子，其中雌雄各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1 </a:t>
            </a:r>
            <a:r>
              <a:rPr lang="zh-CN" alt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只，从第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2 </a:t>
            </a:r>
            <a:r>
              <a:rPr lang="zh-CN" alt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个月以后，每对新兔子每个月都会生出一对新兔子，也是雌雄各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1 </a:t>
            </a:r>
            <a:r>
              <a:rPr lang="zh-CN" alt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只，问一年后围栏中有多少对兔子？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435475" y="4936490"/>
          <a:ext cx="540829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781425" imgH="885825" progId="Paint.Picture">
                  <p:embed/>
                </p:oleObj>
              </mc:Choice>
              <mc:Fallback>
                <p:oleObj r:id="rId2" imgW="3781425" imgH="885825" progId="Paint.Picture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35475" y="4936490"/>
                        <a:ext cx="5408295" cy="126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" name="图片 101"/>
          <p:cNvPicPr>
            <a:picLocks noChangeAspect="1"/>
          </p:cNvPicPr>
          <p:nvPr/>
        </p:nvPicPr>
        <p:blipFill>
          <a:blip r:embed="rId4" r:link="rId5"/>
          <a:stretch>
            <a:fillRect/>
          </a:stretch>
        </p:blipFill>
        <p:spPr>
          <a:xfrm>
            <a:off x="325120" y="4550410"/>
            <a:ext cx="3124835" cy="19361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976630" y="2123440"/>
            <a:ext cx="5474335" cy="341503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int Fibonacci(int n)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int f, f1 = 1, f2 = 1, i;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for (i = 3; i &lt;= n; i++)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    f = f1 + f2; f2 = f1; f1 = f;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return f;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0865" y="869315"/>
            <a:ext cx="1080960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设函数Fibonacci求解第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个月兔子的对数，变量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f1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f2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分别存储第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-2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个月兔子的对数，程序如下：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045234" y="5861124"/>
            <a:ext cx="3080996" cy="523220"/>
            <a:chOff x="638167" y="1013457"/>
            <a:chExt cx="3080996" cy="523220"/>
          </a:xfrm>
        </p:grpSpPr>
        <p:grpSp>
          <p:nvGrpSpPr>
            <p:cNvPr id="18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1222566" y="1013457"/>
              <a:ext cx="249659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时间复杂度？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126230" y="5845884"/>
            <a:ext cx="2324487" cy="521970"/>
            <a:chOff x="5440680" y="5495364"/>
            <a:chExt cx="2324487" cy="521970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6279744" y="5495364"/>
              <a:ext cx="1485423" cy="52197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O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4" name="右箭头 23"/>
            <p:cNvSpPr/>
            <p:nvPr/>
          </p:nvSpPr>
          <p:spPr>
            <a:xfrm>
              <a:off x="5440680" y="562963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4.2.1  Fibonacci数列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4.2.2  Catalan数列</a:t>
            </a:r>
          </a:p>
        </p:txBody>
      </p:sp>
      <p:sp>
        <p:nvSpPr>
          <p:cNvPr id="11" name="Rectangle 54"/>
          <p:cNvSpPr>
            <a:spLocks noChangeArrowheads="1"/>
          </p:cNvSpPr>
          <p:nvPr/>
        </p:nvSpPr>
        <p:spPr bwMode="auto">
          <a:xfrm>
            <a:off x="530860" y="837565"/>
            <a:ext cx="10663555" cy="143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0" hangingPunct="0">
              <a:lnSpc>
                <a:spcPts val="3500"/>
              </a:lnSpc>
              <a:spcBef>
                <a:spcPts val="600"/>
              </a:spcBef>
              <a:defRPr/>
            </a:pPr>
            <a:r>
              <a:rPr lang="en-US" altLang="zh-CN" sz="2400" b="1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400" b="1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问题</a:t>
            </a:r>
            <a:r>
              <a:rPr lang="en-US" altLang="zh-CN" sz="2400" b="1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Catalan数列是欧拉在计算凸多边形的三角形剖分问题时得到的。在一个凸</a:t>
            </a:r>
            <a:r>
              <a:rPr 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≥</a:t>
            </a:r>
            <a:r>
              <a:rPr 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3）边形中，通过插入内部不相交对角线将其剖分成一些三角形区域，问有多少种不同的分法？Catalan数列的前</a:t>
            </a:r>
            <a:r>
              <a:rPr 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5</a:t>
            </a:r>
            <a:r>
              <a:rPr 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项是{1, 2, 5, 14, 42, …}。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083685" y="2493010"/>
          <a:ext cx="3560445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47950" imgH="1143000" progId="Paint.Picture">
                  <p:embed/>
                </p:oleObj>
              </mc:Choice>
              <mc:Fallback>
                <p:oleObj r:id="rId2" imgW="2647950" imgH="1143000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83685" y="2493010"/>
                        <a:ext cx="3560445" cy="1536700"/>
                      </a:xfrm>
                      <a:prstGeom prst="rect">
                        <a:avLst/>
                      </a:prstGeom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35785" y="4029710"/>
          <a:ext cx="8521065" cy="2056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276975" imgH="1514475" progId="Paint.Picture">
                  <p:embed/>
                </p:oleObj>
              </mc:Choice>
              <mc:Fallback>
                <p:oleObj r:id="rId4" imgW="6276975" imgH="1514475" progId="Paint.Picture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5785" y="4029710"/>
                        <a:ext cx="8521065" cy="2056130"/>
                      </a:xfrm>
                      <a:prstGeom prst="rect">
                        <a:avLst/>
                      </a:prstGeom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4.2.2  Catalan数列</a:t>
            </a:r>
          </a:p>
        </p:txBody>
      </p:sp>
      <p:sp>
        <p:nvSpPr>
          <p:cNvPr id="11" name="Rectangle 54"/>
          <p:cNvSpPr>
            <a:spLocks noChangeArrowheads="1"/>
          </p:cNvSpPr>
          <p:nvPr/>
        </p:nvSpPr>
        <p:spPr bwMode="auto">
          <a:xfrm>
            <a:off x="509905" y="822960"/>
            <a:ext cx="10788650" cy="233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0" hangingPunct="0">
              <a:lnSpc>
                <a:spcPts val="3500"/>
              </a:lnSpc>
              <a:spcBef>
                <a:spcPts val="600"/>
              </a:spcBef>
              <a:defRPr/>
            </a:pPr>
            <a:r>
              <a:rPr lang="en-US" altLang="zh-CN" sz="2400" b="1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【想法】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凸</a:t>
            </a:r>
            <a:r>
              <a:rPr 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边形的顶点用</a:t>
            </a:r>
            <a:r>
              <a:rPr 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sz="24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,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A</a:t>
            </a:r>
            <a:r>
              <a:rPr sz="24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,…, 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sz="2400" i="1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i="1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表示，取边</a:t>
            </a:r>
            <a:r>
              <a:rPr 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sz="24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sz="2400" i="1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，再取凸</a:t>
            </a:r>
            <a:r>
              <a:rPr 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边形的任一个顶点</a:t>
            </a:r>
            <a:r>
              <a:rPr 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sz="2400" i="1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（2</a:t>
            </a:r>
            <a:r>
              <a:rPr 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≤</a:t>
            </a:r>
            <a:r>
              <a:rPr 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≤</a:t>
            </a:r>
            <a:r>
              <a:rPr 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-1），将</a:t>
            </a:r>
            <a:r>
              <a:rPr 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sz="2400" i="1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2400" i="1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分别与</a:t>
            </a:r>
            <a:r>
              <a:rPr 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sz="24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4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sz="2400" i="1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i="1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连线得到三角形</a:t>
            </a:r>
            <a:r>
              <a:rPr 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，则三角形</a:t>
            </a:r>
            <a:r>
              <a:rPr 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将凸</a:t>
            </a:r>
            <a:r>
              <a:rPr 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边形分成</a:t>
            </a:r>
            <a:r>
              <a:rPr 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sz="24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sz="24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三个部分，其中</a:t>
            </a:r>
            <a:r>
              <a:rPr 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sz="24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为凸</a:t>
            </a:r>
            <a:r>
              <a:rPr 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边形，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sz="24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为凸</a:t>
            </a:r>
            <a:r>
              <a:rPr 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+1</a:t>
            </a:r>
            <a:r>
              <a:rPr 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边形。</a:t>
            </a:r>
            <a:r>
              <a:rPr 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定义</a:t>
            </a:r>
            <a:r>
              <a:rPr 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为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凸</a:t>
            </a:r>
            <a:r>
              <a:rPr 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边形的三角形剖分方案数，则</a:t>
            </a:r>
            <a:r>
              <a:rPr 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sz="24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有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)种剖分方法，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sz="24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有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+1)种剖分方法。补充定义</a:t>
            </a:r>
            <a:r>
              <a:rPr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(2) = 1，得到Catalan数列的递推关系式：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960360" y="3442970"/>
          <a:ext cx="2510790" cy="2648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14525" imgH="2019300" progId="Paint.Picture">
                  <p:embed/>
                </p:oleObj>
              </mc:Choice>
              <mc:Fallback>
                <p:oleObj r:id="rId2" imgW="1914525" imgH="2019300" progId="Paint.Picture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60360" y="3442970"/>
                        <a:ext cx="2510790" cy="2648585"/>
                      </a:xfrm>
                      <a:prstGeom prst="rect">
                        <a:avLst/>
                      </a:prstGeom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335405" y="3938905"/>
          <a:ext cx="6188075" cy="1719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181475" imgH="1162050" progId="Paint.Picture">
                  <p:embed/>
                </p:oleObj>
              </mc:Choice>
              <mc:Fallback>
                <p:oleObj r:id="rId4" imgW="4181475" imgH="1162050" progId="Paint.Picture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5405" y="3938905"/>
                        <a:ext cx="6188075" cy="1719580"/>
                      </a:xfrm>
                      <a:prstGeom prst="rect">
                        <a:avLst/>
                      </a:prstGeom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2000</Words>
  <Application>Microsoft Office PowerPoint</Application>
  <PresentationFormat>宽屏</PresentationFormat>
  <Paragraphs>160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Microsoft YaHei UI</vt:lpstr>
      <vt:lpstr>微软雅黑</vt:lpstr>
      <vt:lpstr>Arial</vt:lpstr>
      <vt:lpstr>Calibri</vt:lpstr>
      <vt:lpstr>Calibri Light</vt:lpstr>
      <vt:lpstr>Cambria Math</vt:lpstr>
      <vt:lpstr>Times New Roman</vt:lpstr>
      <vt:lpstr>Office Theme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红梅</cp:lastModifiedBy>
  <cp:revision>206</cp:revision>
  <dcterms:created xsi:type="dcterms:W3CDTF">2016-09-14T00:58:00Z</dcterms:created>
  <dcterms:modified xsi:type="dcterms:W3CDTF">2022-12-07T04:16:27Z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CB4A30E5C60440B7B7DF55F81D96FDE3</vt:lpwstr>
  </property>
</Properties>
</file>