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6" r:id="rId2"/>
    <p:sldId id="359" r:id="rId3"/>
    <p:sldId id="383" r:id="rId4"/>
    <p:sldId id="379" r:id="rId5"/>
    <p:sldId id="376" r:id="rId6"/>
    <p:sldId id="380" r:id="rId7"/>
    <p:sldId id="378" r:id="rId8"/>
    <p:sldId id="384" r:id="rId9"/>
    <p:sldId id="385" r:id="rId10"/>
    <p:sldId id="386" r:id="rId11"/>
    <p:sldId id="387" r:id="rId12"/>
    <p:sldId id="388" r:id="rId13"/>
    <p:sldId id="390" r:id="rId14"/>
    <p:sldId id="391" r:id="rId15"/>
    <p:sldId id="389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28" r:id="rId53"/>
    <p:sldId id="429" r:id="rId54"/>
    <p:sldId id="430" r:id="rId55"/>
    <p:sldId id="431" r:id="rId56"/>
    <p:sldId id="432" r:id="rId57"/>
    <p:sldId id="433" r:id="rId58"/>
    <p:sldId id="434" r:id="rId59"/>
    <p:sldId id="435" r:id="rId60"/>
    <p:sldId id="436" r:id="rId61"/>
    <p:sldId id="437" r:id="rId62"/>
    <p:sldId id="438" r:id="rId63"/>
    <p:sldId id="439" r:id="rId64"/>
    <p:sldId id="440" r:id="rId65"/>
    <p:sldId id="441" r:id="rId66"/>
    <p:sldId id="442" r:id="rId67"/>
    <p:sldId id="443" r:id="rId68"/>
    <p:sldId id="444" r:id="rId69"/>
    <p:sldId id="445" r:id="rId70"/>
    <p:sldId id="446" r:id="rId71"/>
    <p:sldId id="447" r:id="rId72"/>
    <p:sldId id="448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>
          <p15:clr>
            <a:srgbClr val="A4A3A4"/>
          </p15:clr>
        </p15:guide>
        <p15:guide id="2" pos="3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3833"/>
    <a:srgbClr val="5A327D"/>
    <a:srgbClr val="285A32"/>
    <a:srgbClr val="404040"/>
    <a:srgbClr val="B42D2D"/>
    <a:srgbClr val="6C6DAE"/>
    <a:srgbClr val="6B3C96"/>
    <a:srgbClr val="547D7D"/>
    <a:srgbClr val="48B3C2"/>
    <a:srgbClr val="51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2788" autoAdjust="0"/>
  </p:normalViewPr>
  <p:slideViewPr>
    <p:cSldViewPr snapToGrid="0">
      <p:cViewPr varScale="1">
        <p:scale>
          <a:sx n="90" d="100"/>
          <a:sy n="90" d="100"/>
        </p:scale>
        <p:origin x="72" y="164"/>
      </p:cViewPr>
      <p:guideLst>
        <p:guide orient="horz" pos="2082"/>
        <p:guide pos="3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8" name="Rectangle 4"/>
          <p:cNvSpPr/>
          <p:nvPr userDrawn="1"/>
        </p:nvSpPr>
        <p:spPr>
          <a:xfrm>
            <a:off x="319020" y="734291"/>
            <a:ext cx="11520000" cy="576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11057481" y="6403427"/>
            <a:ext cx="648000" cy="180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11388439" y="6311241"/>
            <a:ext cx="374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031234" y="6341723"/>
            <a:ext cx="481903" cy="28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/>
          <p:cNvSpPr/>
          <p:nvPr userDrawn="1"/>
        </p:nvSpPr>
        <p:spPr>
          <a:xfrm>
            <a:off x="0" y="269523"/>
            <a:ext cx="480767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5"/>
          <p:cNvSpPr/>
          <p:nvPr userDrawn="1"/>
        </p:nvSpPr>
        <p:spPr>
          <a:xfrm>
            <a:off x="522433" y="269523"/>
            <a:ext cx="177538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6"/>
          <p:cNvSpPr/>
          <p:nvPr userDrawn="1"/>
        </p:nvSpPr>
        <p:spPr>
          <a:xfrm>
            <a:off x="734601" y="269523"/>
            <a:ext cx="72000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7"/>
          <p:cNvSpPr/>
          <p:nvPr userDrawn="1"/>
        </p:nvSpPr>
        <p:spPr>
          <a:xfrm>
            <a:off x="11752608" y="2205568"/>
            <a:ext cx="180000" cy="2664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2"/>
          <p:cNvSpPr txBox="1"/>
          <p:nvPr userDrawn="1"/>
        </p:nvSpPr>
        <p:spPr>
          <a:xfrm>
            <a:off x="11762279" y="2105891"/>
            <a:ext cx="153670" cy="287013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算法设计与分析（第 </a:t>
            </a:r>
            <a:r>
              <a:rPr lang="en-US" altLang="zh-CN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版）    清华大学出版社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ang\AppData\Local\Temp\wps\INetCache\1ec75e095d8413cd3a1e1db50da0979b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5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蛮力法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5-1    概   述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5.2.1  顺序查找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54990" y="900112"/>
            <a:ext cx="1095121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在一个整数集合中查找值为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的元素。</a:t>
            </a:r>
            <a:endParaRPr lang="zh-CN" altLang="en-US" dirty="0">
              <a:solidFill>
                <a:srgbClr val="404040"/>
              </a:solidFill>
              <a:effectLst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54990" y="1450656"/>
            <a:ext cx="10951210" cy="142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想法</a:t>
            </a: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2】</a:t>
            </a:r>
            <a:r>
              <a:rPr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为了避免在查找过程中每一次比较后都要判断查找位置是否越界，可以设置</a:t>
            </a:r>
            <a:r>
              <a:rPr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观察哨（sentinel）</a:t>
            </a:r>
            <a:r>
              <a:rPr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，即将待查值放在查找方向的“尽头”处，则比较位置i至多移动到下标0处，也就是“</a:t>
            </a:r>
            <a:r>
              <a:rPr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哨兵</a:t>
            </a:r>
            <a:r>
              <a:rPr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”的位置。</a:t>
            </a:r>
          </a:p>
        </p:txBody>
      </p:sp>
      <p:grpSp>
        <p:nvGrpSpPr>
          <p:cNvPr id="104" name="Group 3"/>
          <p:cNvGrpSpPr/>
          <p:nvPr/>
        </p:nvGrpSpPr>
        <p:grpSpPr bwMode="auto">
          <a:xfrm>
            <a:off x="9660213" y="5960115"/>
            <a:ext cx="474663" cy="439738"/>
            <a:chOff x="4780" y="3251"/>
            <a:chExt cx="299" cy="277"/>
          </a:xfrm>
          <a:noFill/>
        </p:grpSpPr>
        <p:sp>
          <p:nvSpPr>
            <p:cNvPr id="105" name="Text Box 19"/>
            <p:cNvSpPr txBox="1">
              <a:spLocks noChangeArrowheads="1"/>
            </p:cNvSpPr>
            <p:nvPr/>
          </p:nvSpPr>
          <p:spPr bwMode="auto">
            <a:xfrm>
              <a:off x="4836" y="3251"/>
              <a:ext cx="243" cy="2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" name="Line 24"/>
            <p:cNvSpPr>
              <a:spLocks noChangeShapeType="1"/>
            </p:cNvSpPr>
            <p:nvPr/>
          </p:nvSpPr>
          <p:spPr bwMode="auto">
            <a:xfrm flipV="1">
              <a:off x="4780" y="3256"/>
              <a:ext cx="0" cy="272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1456" y="5010785"/>
            <a:ext cx="8714094" cy="919132"/>
            <a:chOff x="1663991" y="4643584"/>
            <a:chExt cx="9986630" cy="1049803"/>
          </a:xfrm>
        </p:grpSpPr>
        <p:sp>
          <p:nvSpPr>
            <p:cNvPr id="93" name="Text Box 7"/>
            <p:cNvSpPr txBox="1">
              <a:spLocks noChangeArrowheads="1"/>
            </p:cNvSpPr>
            <p:nvPr/>
          </p:nvSpPr>
          <p:spPr bwMode="auto">
            <a:xfrm>
              <a:off x="4603708" y="5134927"/>
              <a:ext cx="6938963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90000" tIns="10800" bIns="10800"/>
            <a:lstStyle/>
            <a:p>
              <a:pPr algn="l" eaLnBrk="0" fontAlgn="auto" hangingPunct="0">
                <a:lnSpc>
                  <a:spcPct val="120000"/>
                </a:lnSpc>
              </a:pP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25</a:t>
              </a: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10    15    24      6    12    35    40    98    55</a:t>
              </a:r>
            </a:p>
          </p:txBody>
        </p:sp>
        <p:sp>
          <p:nvSpPr>
            <p:cNvPr id="94" name="Line 8"/>
            <p:cNvSpPr>
              <a:spLocks noChangeShapeType="1"/>
            </p:cNvSpPr>
            <p:nvPr/>
          </p:nvSpPr>
          <p:spPr bwMode="auto">
            <a:xfrm>
              <a:off x="52641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59530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66738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740723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80247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86978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94297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1" name="Line 15"/>
            <p:cNvSpPr>
              <a:spLocks noChangeShapeType="1"/>
            </p:cNvSpPr>
            <p:nvPr/>
          </p:nvSpPr>
          <p:spPr bwMode="auto">
            <a:xfrm>
              <a:off x="108425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" name="Line 16"/>
            <p:cNvSpPr>
              <a:spLocks noChangeShapeType="1"/>
            </p:cNvSpPr>
            <p:nvPr/>
          </p:nvSpPr>
          <p:spPr bwMode="auto">
            <a:xfrm>
              <a:off x="10142496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3" name="Text Box 17"/>
            <p:cNvSpPr txBox="1">
              <a:spLocks noChangeArrowheads="1"/>
            </p:cNvSpPr>
            <p:nvPr/>
          </p:nvSpPr>
          <p:spPr bwMode="auto">
            <a:xfrm>
              <a:off x="4744996" y="4643584"/>
              <a:ext cx="6905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lIns="54000" tIns="0" bIns="10800"/>
            <a:lstStyle/>
            <a:p>
              <a:pPr algn="just" eaLnBrk="0" fontAlgn="auto" hangingPunct="0">
                <a:lnSpc>
                  <a:spcPct val="120000"/>
                </a:lnSpc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0     1      2      3      4      5      6      7      8      9   </a:t>
              </a:r>
            </a:p>
          </p:txBody>
        </p:sp>
        <p:sp>
          <p:nvSpPr>
            <p:cNvPr id="107" name="Text Box 4"/>
            <p:cNvSpPr txBox="1">
              <a:spLocks noChangeArrowheads="1"/>
            </p:cNvSpPr>
            <p:nvPr/>
          </p:nvSpPr>
          <p:spPr bwMode="auto">
            <a:xfrm>
              <a:off x="1663991" y="5083429"/>
              <a:ext cx="2138135" cy="6099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 fontAlgn="auto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：查找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25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58800" y="2858135"/>
            <a:ext cx="5780528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b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设函数SeqSearch2实现改进的顺序查找算法，程序如下：</a:t>
            </a:r>
          </a:p>
        </p:txBody>
      </p:sp>
      <p:grpSp>
        <p:nvGrpSpPr>
          <p:cNvPr id="63" name="Group 33"/>
          <p:cNvGrpSpPr/>
          <p:nvPr/>
        </p:nvGrpSpPr>
        <p:grpSpPr bwMode="auto">
          <a:xfrm>
            <a:off x="4784048" y="5966777"/>
            <a:ext cx="4410075" cy="461963"/>
            <a:chOff x="1548" y="3919"/>
            <a:chExt cx="2778" cy="291"/>
          </a:xfrm>
        </p:grpSpPr>
        <p:sp>
          <p:nvSpPr>
            <p:cNvPr id="64" name="Line 34"/>
            <p:cNvSpPr>
              <a:spLocks noChangeShapeType="1"/>
            </p:cNvSpPr>
            <p:nvPr/>
          </p:nvSpPr>
          <p:spPr bwMode="auto">
            <a:xfrm flipH="1">
              <a:off x="1548" y="4059"/>
              <a:ext cx="2778" cy="0"/>
            </a:xfrm>
            <a:prstGeom prst="line">
              <a:avLst/>
            </a:prstGeom>
            <a:noFill/>
            <a:ln w="19050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Text Box 35"/>
            <p:cNvSpPr txBox="1">
              <a:spLocks noChangeArrowheads="1"/>
            </p:cNvSpPr>
            <p:nvPr/>
          </p:nvSpPr>
          <p:spPr bwMode="auto">
            <a:xfrm>
              <a:off x="2423" y="3919"/>
              <a:ext cx="1003" cy="2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查找方向</a:t>
              </a:r>
              <a:endParaRPr lang="en-US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6685109" y="2460882"/>
            <a:ext cx="4503591" cy="255600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int SeqSearch2(</a:t>
            </a:r>
            <a:r>
              <a:rPr lang="en-US" altLang="zh-CN" sz="2200" dirty="0">
                <a:latin typeface="Times New Roman" panose="02020603050405020304" pitchFamily="18" charset="0"/>
              </a:rPr>
              <a:t>int r[ ], int n,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int k)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= n;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data[0] = k;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while (data[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] != k)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+mn-ea"/>
              </a:rPr>
              <a:t>--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0833e-05 0 L -0.155365 -0.00111111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5151 -0.00111111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7" grpId="0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5.2.1  顺序查找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54990" y="822007"/>
            <a:ext cx="10951210" cy="142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算法分析</a:t>
            </a: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算法SeqSearch1的时间主要耗费在条件表达式(i &gt; 0 &amp;&amp; r[i] != k)，算法SeqSearch2的时间主要耗费在条件表达式(r[i] != k)，设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表示查找第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个元素的概率，等概率情况下，执行次数为：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98725" y="2491740"/>
          <a:ext cx="552259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57625" imgH="676275" progId="Paint.Picture">
                  <p:embed/>
                </p:oleObj>
              </mc:Choice>
              <mc:Fallback>
                <p:oleObj r:id="rId2" imgW="3857625" imgH="67627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8725" y="2491740"/>
                        <a:ext cx="5522595" cy="968375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20090" y="4135120"/>
            <a:ext cx="10786110" cy="10033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lIns="179705" bIns="71755">
            <a:spAutoFit/>
          </a:bodyPr>
          <a:lstStyle/>
          <a:p>
            <a:pPr indent="1397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算法SeqSearch1要执行两个判断，而算法SeqSearch2只执行一个判断。</a:t>
            </a:r>
          </a:p>
          <a:p>
            <a:pPr indent="1397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实验表明，</a:t>
            </a:r>
            <a:r>
              <a:rPr sz="24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表长大于1000时，</a:t>
            </a:r>
            <a:r>
              <a:rPr sz="2400" b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改进算法进行一次顺序查找的时间几乎</a:t>
            </a:r>
            <a:r>
              <a:rPr sz="2400" b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减少一半</a:t>
            </a:r>
            <a:r>
              <a:rPr lang="zh-CN" sz="2400" b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13106F-2138-93FE-BD92-E8631858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30" y="866410"/>
            <a:ext cx="8652163" cy="5407602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sp>
        <p:nvSpPr>
          <p:cNvPr id="66" name="椭圆 65"/>
          <p:cNvSpPr/>
          <p:nvPr/>
        </p:nvSpPr>
        <p:spPr>
          <a:xfrm>
            <a:off x="1467042" y="2061216"/>
            <a:ext cx="648000" cy="252000"/>
          </a:xfrm>
          <a:prstGeom prst="ellipse">
            <a:avLst/>
          </a:prstGeom>
          <a:noFill/>
          <a:ln w="25400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</p:childTnLst>
        </p:cTn>
      </p:par>
    </p:tnLst>
    <p:bldLst>
      <p:bldP spid="6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D338C6-0ABF-18FE-0A75-7ACE00AA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10" y="925881"/>
            <a:ext cx="8626422" cy="5391514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sp>
        <p:nvSpPr>
          <p:cNvPr id="2" name="椭圆 1"/>
          <p:cNvSpPr/>
          <p:nvPr/>
        </p:nvSpPr>
        <p:spPr>
          <a:xfrm>
            <a:off x="2301734" y="1662918"/>
            <a:ext cx="1152000" cy="288000"/>
          </a:xfrm>
          <a:prstGeom prst="ellipse">
            <a:avLst/>
          </a:prstGeom>
          <a:noFill/>
          <a:ln w="25400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37975" y="1624648"/>
            <a:ext cx="10864245" cy="562270"/>
            <a:chOff x="837975" y="1624648"/>
            <a:chExt cx="10864245" cy="562270"/>
          </a:xfrm>
        </p:grpSpPr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370220" y="1624648"/>
              <a:ext cx="10332000" cy="562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串匹配（模式匹配）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：在主串 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中寻找子串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的过程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837975" y="17212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1637" y="877888"/>
            <a:ext cx="7061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          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i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7975" y="2354688"/>
            <a:ext cx="9227622" cy="523220"/>
            <a:chOff x="837975" y="2354688"/>
            <a:chExt cx="9227622" cy="523220"/>
          </a:xfrm>
        </p:grpSpPr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1370221" y="2354688"/>
              <a:ext cx="869537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如果匹配成功，返回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位置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；否则返回 0</a:t>
              </a:r>
            </a:p>
          </p:txBody>
        </p:sp>
        <p:grpSp>
          <p:nvGrpSpPr>
            <p:cNvPr id="63" name="Group 67"/>
            <p:cNvGrpSpPr/>
            <p:nvPr/>
          </p:nvGrpSpPr>
          <p:grpSpPr>
            <a:xfrm>
              <a:off x="837975" y="24070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92255" y="3136426"/>
            <a:ext cx="7197526" cy="523220"/>
            <a:chOff x="1826091" y="4148024"/>
            <a:chExt cx="7197526" cy="523220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串匹配问题有什么特点？</a:t>
              </a:r>
            </a:p>
          </p:txBody>
        </p:sp>
        <p:grpSp>
          <p:nvGrpSpPr>
            <p:cNvPr id="1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136785" y="4376738"/>
            <a:ext cx="10277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算法改进所取得的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积累效益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：串匹配操作经常被调用，执行频率高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136785" y="3830956"/>
            <a:ext cx="1064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41325" indent="-441325" algn="l">
              <a:spcBef>
                <a:spcPct val="2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一次执行时间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：问题规模通常很大，常常在大量信息中进行匹配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96240" y="842963"/>
            <a:ext cx="11094720" cy="97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给定两个字符串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，在主串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中查找子串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的过程称为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串匹配（string matching，也称模式匹配）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称为模式。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96240" y="1803400"/>
            <a:ext cx="11094720" cy="189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从主串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的第一个字符开始和模式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的第一个字符进行比较，若相等，则继续比较两者的后续字符；若不相等，则从主串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的第二个字符开始和模式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的第一个字符进行比较，重复上述过程，若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中的字符全部比较完毕，则说明本趟匹配成功；若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中的字符全部比较完毕，则匹配失败。这个算法称为BF算法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6" name="Group 26"/>
          <p:cNvGrpSpPr/>
          <p:nvPr/>
        </p:nvGrpSpPr>
        <p:grpSpPr bwMode="auto">
          <a:xfrm>
            <a:off x="6343172" y="5828046"/>
            <a:ext cx="209550" cy="601662"/>
            <a:chOff x="3048" y="3679"/>
            <a:chExt cx="132" cy="379"/>
          </a:xfrm>
          <a:noFill/>
        </p:grpSpPr>
        <p:sp>
          <p:nvSpPr>
            <p:cNvPr id="117" name="Line 27"/>
            <p:cNvSpPr>
              <a:spLocks noChangeShapeType="1"/>
            </p:cNvSpPr>
            <p:nvPr/>
          </p:nvSpPr>
          <p:spPr bwMode="auto">
            <a:xfrm flipV="1">
              <a:off x="3048" y="3679"/>
              <a:ext cx="0" cy="26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28"/>
            <p:cNvSpPr txBox="1">
              <a:spLocks noChangeArrowheads="1"/>
            </p:cNvSpPr>
            <p:nvPr/>
          </p:nvSpPr>
          <p:spPr bwMode="auto">
            <a:xfrm>
              <a:off x="3097" y="3738"/>
              <a:ext cx="83" cy="32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19" name="Group 29"/>
          <p:cNvGrpSpPr/>
          <p:nvPr/>
        </p:nvGrpSpPr>
        <p:grpSpPr bwMode="auto">
          <a:xfrm>
            <a:off x="6346030" y="3573796"/>
            <a:ext cx="222250" cy="704850"/>
            <a:chOff x="3051" y="1887"/>
            <a:chExt cx="140" cy="444"/>
          </a:xfrm>
          <a:noFill/>
        </p:grpSpPr>
        <p:sp>
          <p:nvSpPr>
            <p:cNvPr id="120" name="Line 30"/>
            <p:cNvSpPr>
              <a:spLocks noChangeShapeType="1"/>
            </p:cNvSpPr>
            <p:nvPr/>
          </p:nvSpPr>
          <p:spPr bwMode="auto">
            <a:xfrm flipV="1">
              <a:off x="3051" y="2037"/>
              <a:ext cx="0" cy="29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 type="stealth" w="lg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31"/>
            <p:cNvSpPr txBox="1">
              <a:spLocks noChangeArrowheads="1"/>
            </p:cNvSpPr>
            <p:nvPr/>
          </p:nvSpPr>
          <p:spPr bwMode="auto">
            <a:xfrm>
              <a:off x="3107" y="1887"/>
              <a:ext cx="84" cy="31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 err="1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b="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Text Box 32"/>
          <p:cNvSpPr txBox="1">
            <a:spLocks noChangeArrowheads="1"/>
          </p:cNvSpPr>
          <p:nvPr/>
        </p:nvSpPr>
        <p:spPr bwMode="auto">
          <a:xfrm>
            <a:off x="5543072" y="4725558"/>
            <a:ext cx="560388" cy="370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123" name="Group 33"/>
          <p:cNvGrpSpPr/>
          <p:nvPr/>
        </p:nvGrpSpPr>
        <p:grpSpPr bwMode="auto">
          <a:xfrm>
            <a:off x="4744877" y="4800934"/>
            <a:ext cx="90488" cy="489410"/>
            <a:chOff x="1734" y="2376"/>
            <a:chExt cx="57" cy="662"/>
          </a:xfrm>
          <a:noFill/>
        </p:grpSpPr>
        <p:sp>
          <p:nvSpPr>
            <p:cNvPr id="124" name="Line 34"/>
            <p:cNvSpPr>
              <a:spLocks noChangeShapeType="1"/>
            </p:cNvSpPr>
            <p:nvPr/>
          </p:nvSpPr>
          <p:spPr bwMode="auto">
            <a:xfrm>
              <a:off x="1734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5"/>
            <p:cNvSpPr>
              <a:spLocks noChangeShapeType="1"/>
            </p:cNvSpPr>
            <p:nvPr/>
          </p:nvSpPr>
          <p:spPr bwMode="auto">
            <a:xfrm>
              <a:off x="179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Group 36"/>
          <p:cNvGrpSpPr/>
          <p:nvPr/>
        </p:nvGrpSpPr>
        <p:grpSpPr bwMode="auto">
          <a:xfrm>
            <a:off x="5212237" y="4800934"/>
            <a:ext cx="88900" cy="489410"/>
            <a:chOff x="1990" y="2376"/>
            <a:chExt cx="56" cy="662"/>
          </a:xfrm>
          <a:noFill/>
        </p:grpSpPr>
        <p:sp>
          <p:nvSpPr>
            <p:cNvPr id="127" name="Line 37"/>
            <p:cNvSpPr>
              <a:spLocks noChangeShapeType="1"/>
            </p:cNvSpPr>
            <p:nvPr/>
          </p:nvSpPr>
          <p:spPr bwMode="auto">
            <a:xfrm>
              <a:off x="2046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8"/>
            <p:cNvSpPr>
              <a:spLocks noChangeShapeType="1"/>
            </p:cNvSpPr>
            <p:nvPr/>
          </p:nvSpPr>
          <p:spPr bwMode="auto">
            <a:xfrm>
              <a:off x="1990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" name="Group 39"/>
          <p:cNvGrpSpPr/>
          <p:nvPr/>
        </p:nvGrpSpPr>
        <p:grpSpPr bwMode="auto">
          <a:xfrm>
            <a:off x="6112350" y="4800934"/>
            <a:ext cx="293687" cy="489410"/>
            <a:chOff x="2893" y="2376"/>
            <a:chExt cx="185" cy="662"/>
          </a:xfrm>
          <a:noFill/>
        </p:grpSpPr>
        <p:sp>
          <p:nvSpPr>
            <p:cNvPr id="130" name="Line 40"/>
            <p:cNvSpPr>
              <a:spLocks noChangeShapeType="1"/>
            </p:cNvSpPr>
            <p:nvPr/>
          </p:nvSpPr>
          <p:spPr bwMode="auto">
            <a:xfrm>
              <a:off x="302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1"/>
            <p:cNvSpPr>
              <a:spLocks noChangeShapeType="1"/>
            </p:cNvSpPr>
            <p:nvPr/>
          </p:nvSpPr>
          <p:spPr bwMode="auto">
            <a:xfrm>
              <a:off x="2893" y="2679"/>
              <a:ext cx="185" cy="8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42"/>
            <p:cNvSpPr>
              <a:spLocks noChangeShapeType="1"/>
            </p:cNvSpPr>
            <p:nvPr/>
          </p:nvSpPr>
          <p:spPr bwMode="auto">
            <a:xfrm>
              <a:off x="2965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" name="Group 47"/>
          <p:cNvGrpSpPr/>
          <p:nvPr/>
        </p:nvGrpSpPr>
        <p:grpSpPr bwMode="auto">
          <a:xfrm>
            <a:off x="5024215" y="3572210"/>
            <a:ext cx="1185930" cy="704850"/>
            <a:chOff x="1785" y="1590"/>
            <a:chExt cx="1219" cy="444"/>
          </a:xfrm>
          <a:noFill/>
        </p:grpSpPr>
        <p:sp>
          <p:nvSpPr>
            <p:cNvPr id="134" name="Freeform 48"/>
            <p:cNvSpPr/>
            <p:nvPr/>
          </p:nvSpPr>
          <p:spPr bwMode="auto">
            <a:xfrm>
              <a:off x="2037" y="1887"/>
              <a:ext cx="967" cy="142"/>
            </a:xfrm>
            <a:custGeom>
              <a:avLst/>
              <a:gdLst>
                <a:gd name="T0" fmla="*/ 1066 w 1066"/>
                <a:gd name="T1" fmla="*/ 163 h 175"/>
                <a:gd name="T2" fmla="*/ 870 w 1066"/>
                <a:gd name="T3" fmla="*/ 55 h 175"/>
                <a:gd name="T4" fmla="*/ 525 w 1066"/>
                <a:gd name="T5" fmla="*/ 10 h 175"/>
                <a:gd name="T6" fmla="*/ 195 w 1066"/>
                <a:gd name="T7" fmla="*/ 40 h 175"/>
                <a:gd name="T8" fmla="*/ 0 w 1066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6" h="175">
                  <a:moveTo>
                    <a:pt x="1066" y="163"/>
                  </a:moveTo>
                  <a:cubicBezTo>
                    <a:pt x="1033" y="145"/>
                    <a:pt x="960" y="81"/>
                    <a:pt x="870" y="55"/>
                  </a:cubicBezTo>
                  <a:cubicBezTo>
                    <a:pt x="780" y="29"/>
                    <a:pt x="637" y="12"/>
                    <a:pt x="525" y="10"/>
                  </a:cubicBezTo>
                  <a:cubicBezTo>
                    <a:pt x="357" y="0"/>
                    <a:pt x="282" y="13"/>
                    <a:pt x="195" y="40"/>
                  </a:cubicBezTo>
                  <a:cubicBezTo>
                    <a:pt x="108" y="67"/>
                    <a:pt x="41" y="147"/>
                    <a:pt x="0" y="175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" name="Group 49"/>
            <p:cNvGrpSpPr/>
            <p:nvPr/>
          </p:nvGrpSpPr>
          <p:grpSpPr bwMode="auto">
            <a:xfrm>
              <a:off x="1785" y="1590"/>
              <a:ext cx="172" cy="444"/>
              <a:chOff x="1785" y="1590"/>
              <a:chExt cx="172" cy="444"/>
            </a:xfrm>
            <a:grpFill/>
          </p:grpSpPr>
          <p:sp>
            <p:nvSpPr>
              <p:cNvPr id="136" name="Line 50"/>
              <p:cNvSpPr>
                <a:spLocks noChangeShapeType="1"/>
              </p:cNvSpPr>
              <p:nvPr/>
            </p:nvSpPr>
            <p:spPr bwMode="auto">
              <a:xfrm flipV="1">
                <a:off x="1957" y="1740"/>
                <a:ext cx="0" cy="29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 type="stealth" w="lg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Text Box 51"/>
              <p:cNvSpPr txBox="1">
                <a:spLocks noChangeArrowheads="1"/>
              </p:cNvSpPr>
              <p:nvPr/>
            </p:nvSpPr>
            <p:spPr bwMode="auto">
              <a:xfrm>
                <a:off x="1785" y="1590"/>
                <a:ext cx="84" cy="319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8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" name="Group 54"/>
          <p:cNvGrpSpPr/>
          <p:nvPr/>
        </p:nvGrpSpPr>
        <p:grpSpPr bwMode="auto">
          <a:xfrm>
            <a:off x="4530577" y="5786772"/>
            <a:ext cx="1772274" cy="666754"/>
            <a:chOff x="1649" y="3372"/>
            <a:chExt cx="1344" cy="403"/>
          </a:xfrm>
          <a:noFill/>
        </p:grpSpPr>
        <p:sp>
          <p:nvSpPr>
            <p:cNvPr id="139" name="Freeform 55"/>
            <p:cNvSpPr/>
            <p:nvPr/>
          </p:nvSpPr>
          <p:spPr bwMode="auto">
            <a:xfrm>
              <a:off x="1777" y="3402"/>
              <a:ext cx="1216" cy="122"/>
            </a:xfrm>
            <a:custGeom>
              <a:avLst/>
              <a:gdLst>
                <a:gd name="T0" fmla="*/ 1320 w 1320"/>
                <a:gd name="T1" fmla="*/ 0 h 222"/>
                <a:gd name="T2" fmla="*/ 1125 w 1320"/>
                <a:gd name="T3" fmla="*/ 135 h 222"/>
                <a:gd name="T4" fmla="*/ 645 w 1320"/>
                <a:gd name="T5" fmla="*/ 207 h 222"/>
                <a:gd name="T6" fmla="*/ 165 w 1320"/>
                <a:gd name="T7" fmla="*/ 147 h 222"/>
                <a:gd name="T8" fmla="*/ 0 w 1320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0" h="222">
                  <a:moveTo>
                    <a:pt x="1320" y="0"/>
                  </a:moveTo>
                  <a:cubicBezTo>
                    <a:pt x="1287" y="23"/>
                    <a:pt x="1237" y="101"/>
                    <a:pt x="1125" y="135"/>
                  </a:cubicBezTo>
                  <a:cubicBezTo>
                    <a:pt x="1013" y="169"/>
                    <a:pt x="805" y="205"/>
                    <a:pt x="645" y="207"/>
                  </a:cubicBezTo>
                  <a:cubicBezTo>
                    <a:pt x="443" y="222"/>
                    <a:pt x="272" y="181"/>
                    <a:pt x="165" y="147"/>
                  </a:cubicBezTo>
                  <a:cubicBezTo>
                    <a:pt x="58" y="113"/>
                    <a:pt x="35" y="31"/>
                    <a:pt x="0" y="0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0" name="Group 56"/>
            <p:cNvGrpSpPr/>
            <p:nvPr/>
          </p:nvGrpSpPr>
          <p:grpSpPr bwMode="auto">
            <a:xfrm>
              <a:off x="1649" y="3372"/>
              <a:ext cx="125" cy="403"/>
              <a:chOff x="1649" y="3372"/>
              <a:chExt cx="125" cy="403"/>
            </a:xfrm>
            <a:grpFill/>
          </p:grpSpPr>
          <p:sp>
            <p:nvSpPr>
              <p:cNvPr id="141" name="Line 57"/>
              <p:cNvSpPr>
                <a:spLocks noChangeShapeType="1"/>
              </p:cNvSpPr>
              <p:nvPr/>
            </p:nvSpPr>
            <p:spPr bwMode="auto">
              <a:xfrm flipV="1">
                <a:off x="1774" y="3372"/>
                <a:ext cx="0" cy="26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Text Box 58"/>
              <p:cNvSpPr txBox="1">
                <a:spLocks noChangeArrowheads="1"/>
              </p:cNvSpPr>
              <p:nvPr/>
            </p:nvSpPr>
            <p:spPr bwMode="auto">
              <a:xfrm>
                <a:off x="1649" y="3455"/>
                <a:ext cx="83" cy="32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en-US" altLang="zh-CN" b="0" dirty="0">
                    <a:solidFill>
                      <a:srgbClr val="40404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236516" y="4233899"/>
            <a:ext cx="7195186" cy="575353"/>
            <a:chOff x="3616246" y="1269084"/>
            <a:chExt cx="7195186" cy="575353"/>
          </a:xfrm>
        </p:grpSpPr>
        <p:sp>
          <p:nvSpPr>
            <p:cNvPr id="92" name="Text Box 2"/>
            <p:cNvSpPr txBox="1">
              <a:spLocks noChangeArrowheads="1"/>
            </p:cNvSpPr>
            <p:nvPr/>
          </p:nvSpPr>
          <p:spPr bwMode="auto">
            <a:xfrm>
              <a:off x="4936646" y="1328118"/>
              <a:ext cx="574715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3"/>
            <p:cNvSpPr>
              <a:spLocks noChangeShapeType="1"/>
            </p:cNvSpPr>
            <p:nvPr/>
          </p:nvSpPr>
          <p:spPr bwMode="auto">
            <a:xfrm>
              <a:off x="5433852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4"/>
            <p:cNvSpPr>
              <a:spLocks noChangeShapeType="1"/>
            </p:cNvSpPr>
            <p:nvPr/>
          </p:nvSpPr>
          <p:spPr bwMode="auto">
            <a:xfrm>
              <a:off x="5926312" y="132970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"/>
            <p:cNvSpPr>
              <a:spLocks noChangeShapeType="1"/>
            </p:cNvSpPr>
            <p:nvPr/>
          </p:nvSpPr>
          <p:spPr bwMode="auto">
            <a:xfrm>
              <a:off x="6417417" y="132811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6"/>
            <p:cNvSpPr>
              <a:spLocks noChangeShapeType="1"/>
            </p:cNvSpPr>
            <p:nvPr/>
          </p:nvSpPr>
          <p:spPr bwMode="auto">
            <a:xfrm>
              <a:off x="6899033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7"/>
            <p:cNvSpPr>
              <a:spLocks noChangeShapeType="1"/>
            </p:cNvSpPr>
            <p:nvPr/>
          </p:nvSpPr>
          <p:spPr bwMode="auto">
            <a:xfrm>
              <a:off x="7372108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8"/>
            <p:cNvSpPr>
              <a:spLocks noChangeShapeType="1"/>
            </p:cNvSpPr>
            <p:nvPr/>
          </p:nvSpPr>
          <p:spPr bwMode="auto">
            <a:xfrm>
              <a:off x="7832011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"/>
            <p:cNvSpPr>
              <a:spLocks noChangeShapeType="1"/>
            </p:cNvSpPr>
            <p:nvPr/>
          </p:nvSpPr>
          <p:spPr bwMode="auto">
            <a:xfrm>
              <a:off x="8298972" y="132811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0"/>
            <p:cNvSpPr>
              <a:spLocks noChangeShapeType="1"/>
            </p:cNvSpPr>
            <p:nvPr/>
          </p:nvSpPr>
          <p:spPr bwMode="auto">
            <a:xfrm>
              <a:off x="8776332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7"/>
            <p:cNvSpPr txBox="1">
              <a:spLocks noChangeArrowheads="1"/>
            </p:cNvSpPr>
            <p:nvPr/>
          </p:nvSpPr>
          <p:spPr bwMode="auto">
            <a:xfrm>
              <a:off x="3616246" y="1374156"/>
              <a:ext cx="1228326" cy="45561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主串 </a:t>
              </a:r>
              <a:r>
                <a:rPr lang="en-US" altLang="zh-CN" i="1" dirty="0">
                  <a:solidFill>
                    <a:srgbClr val="404040"/>
                  </a:solidFill>
                </a:rPr>
                <a:t>S</a:t>
              </a:r>
            </a:p>
          </p:txBody>
        </p:sp>
        <p:sp>
          <p:nvSpPr>
            <p:cNvPr id="143" name="Rectangle 13"/>
            <p:cNvSpPr>
              <a:spLocks noChangeArrowheads="1"/>
            </p:cNvSpPr>
            <p:nvPr/>
          </p:nvSpPr>
          <p:spPr bwMode="auto">
            <a:xfrm>
              <a:off x="5011974" y="1269084"/>
              <a:ext cx="57994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</a:t>
              </a:r>
              <a:r>
                <a:rPr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                </a:t>
              </a:r>
              <a:r>
                <a:rPr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Line 10"/>
            <p:cNvSpPr>
              <a:spLocks noChangeShapeType="1"/>
            </p:cNvSpPr>
            <p:nvPr/>
          </p:nvSpPr>
          <p:spPr bwMode="auto">
            <a:xfrm>
              <a:off x="9262107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0"/>
            <p:cNvSpPr>
              <a:spLocks noChangeShapeType="1"/>
            </p:cNvSpPr>
            <p:nvPr/>
          </p:nvSpPr>
          <p:spPr bwMode="auto">
            <a:xfrm>
              <a:off x="9747882" y="1332119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0"/>
            <p:cNvSpPr>
              <a:spLocks noChangeShapeType="1"/>
            </p:cNvSpPr>
            <p:nvPr/>
          </p:nvSpPr>
          <p:spPr bwMode="auto">
            <a:xfrm>
              <a:off x="10224132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60882" y="5212308"/>
            <a:ext cx="4301571" cy="576052"/>
            <a:chOff x="3640612" y="2247493"/>
            <a:chExt cx="4301571" cy="576052"/>
          </a:xfrm>
        </p:grpSpPr>
        <p:grpSp>
          <p:nvGrpSpPr>
            <p:cNvPr id="7" name="组合 6"/>
            <p:cNvGrpSpPr/>
            <p:nvPr/>
          </p:nvGrpSpPr>
          <p:grpSpPr>
            <a:xfrm>
              <a:off x="3640612" y="2313195"/>
              <a:ext cx="4191398" cy="510350"/>
              <a:chOff x="3640612" y="2313195"/>
              <a:chExt cx="4191398" cy="510350"/>
            </a:xfrm>
          </p:grpSpPr>
          <p:sp>
            <p:nvSpPr>
              <p:cNvPr id="108" name="Text Box 18"/>
              <p:cNvSpPr txBox="1">
                <a:spLocks noChangeArrowheads="1"/>
              </p:cNvSpPr>
              <p:nvPr/>
            </p:nvSpPr>
            <p:spPr bwMode="auto">
              <a:xfrm>
                <a:off x="3640612" y="2352056"/>
                <a:ext cx="1160463" cy="4556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b="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 </a:t>
                </a:r>
                <a:r>
                  <a:rPr lang="en-US" altLang="zh-CN" i="1" dirty="0">
                    <a:solidFill>
                      <a:srgbClr val="404040"/>
                    </a:solidFill>
                  </a:rPr>
                  <a:t>T</a:t>
                </a:r>
              </a:p>
            </p:txBody>
          </p:sp>
          <p:sp>
            <p:nvSpPr>
              <p:cNvPr id="144" name="Text Box 2"/>
              <p:cNvSpPr txBox="1">
                <a:spLocks noChangeArrowheads="1"/>
              </p:cNvSpPr>
              <p:nvPr/>
            </p:nvSpPr>
            <p:spPr bwMode="auto">
              <a:xfrm>
                <a:off x="4926717" y="2317957"/>
                <a:ext cx="2905293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" t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             </a:t>
                </a:r>
                <a:endPara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Line 3"/>
              <p:cNvSpPr>
                <a:spLocks noChangeShapeType="1"/>
              </p:cNvSpPr>
              <p:nvPr/>
            </p:nvSpPr>
            <p:spPr bwMode="auto">
              <a:xfrm>
                <a:off x="5423924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4"/>
              <p:cNvSpPr>
                <a:spLocks noChangeShapeType="1"/>
              </p:cNvSpPr>
              <p:nvPr/>
            </p:nvSpPr>
            <p:spPr bwMode="auto">
              <a:xfrm>
                <a:off x="5916384" y="231954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5"/>
              <p:cNvSpPr>
                <a:spLocks noChangeShapeType="1"/>
              </p:cNvSpPr>
              <p:nvPr/>
            </p:nvSpPr>
            <p:spPr bwMode="auto">
              <a:xfrm>
                <a:off x="6407489" y="2317957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6"/>
              <p:cNvSpPr>
                <a:spLocks noChangeShapeType="1"/>
              </p:cNvSpPr>
              <p:nvPr/>
            </p:nvSpPr>
            <p:spPr bwMode="auto">
              <a:xfrm>
                <a:off x="6889105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6" name="Rectangle 13"/>
            <p:cNvSpPr>
              <a:spLocks noChangeArrowheads="1"/>
            </p:cNvSpPr>
            <p:nvPr/>
          </p:nvSpPr>
          <p:spPr bwMode="auto">
            <a:xfrm>
              <a:off x="5014197" y="2247493"/>
              <a:ext cx="29279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</a:t>
              </a:r>
              <a:r>
                <a:rPr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18"/>
          <p:cNvGrpSpPr/>
          <p:nvPr/>
        </p:nvGrpSpPr>
        <p:grpSpPr bwMode="auto">
          <a:xfrm>
            <a:off x="4522469" y="3563779"/>
            <a:ext cx="228600" cy="2909888"/>
            <a:chOff x="720" y="2000"/>
            <a:chExt cx="144" cy="1833"/>
          </a:xfrm>
          <a:noFill/>
        </p:grpSpPr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862" y="210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720" y="20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：主串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Text Box 17"/>
          <p:cNvSpPr txBox="1">
            <a:spLocks noChangeArrowheads="1"/>
          </p:cNvSpPr>
          <p:nvPr/>
        </p:nvSpPr>
        <p:spPr bwMode="auto">
          <a:xfrm>
            <a:off x="7829558" y="3626169"/>
            <a:ext cx="366140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=2，j=2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失败；</a:t>
            </a:r>
          </a:p>
          <a:p>
            <a:pPr algn="just" eaLnBrk="0" hangingPunct="0"/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回溯到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回溯到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103" name="Group 18"/>
          <p:cNvGrpSpPr/>
          <p:nvPr/>
        </p:nvGrpSpPr>
        <p:grpSpPr bwMode="auto">
          <a:xfrm>
            <a:off x="2582069" y="1974533"/>
            <a:ext cx="244475" cy="3068638"/>
            <a:chOff x="710" y="1900"/>
            <a:chExt cx="154" cy="1933"/>
          </a:xfrm>
          <a:noFill/>
        </p:grpSpPr>
        <p:sp>
          <p:nvSpPr>
            <p:cNvPr id="104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09" name="Group 26"/>
          <p:cNvGrpSpPr/>
          <p:nvPr/>
        </p:nvGrpSpPr>
        <p:grpSpPr bwMode="auto">
          <a:xfrm>
            <a:off x="3118644" y="1974533"/>
            <a:ext cx="244475" cy="3068638"/>
            <a:chOff x="710" y="1900"/>
            <a:chExt cx="154" cy="1933"/>
          </a:xfrm>
          <a:noFill/>
        </p:grpSpPr>
        <p:sp>
          <p:nvSpPr>
            <p:cNvPr id="110" name="Line 27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3" name="Line 30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15" name="Group 32"/>
          <p:cNvGrpSpPr/>
          <p:nvPr/>
        </p:nvGrpSpPr>
        <p:grpSpPr bwMode="auto">
          <a:xfrm>
            <a:off x="3599657" y="1974533"/>
            <a:ext cx="363537" cy="3068638"/>
            <a:chOff x="1351" y="1900"/>
            <a:chExt cx="229" cy="1933"/>
          </a:xfrm>
          <a:noFill/>
        </p:grpSpPr>
        <p:grpSp>
          <p:nvGrpSpPr>
            <p:cNvPr id="17" name="Group 33"/>
            <p:cNvGrpSpPr/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  <a:grpFill/>
          </p:grpSpPr>
          <p:sp>
            <p:nvSpPr>
              <p:cNvPr id="18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algn="l">
              <a:lnSpc>
                <a:spcPct val="90000"/>
              </a:lnSpc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259699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307546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357774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>
            <a:off x="408574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>
            <a:off x="457850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：主串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7829558" y="3626169"/>
            <a:ext cx="367664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=2，j=2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失败；</a:t>
            </a:r>
          </a:p>
          <a:p>
            <a:pPr algn="just" eaLnBrk="0" hangingPunct="0"/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回溯到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回溯到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3344069" y="2074546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3118644" y="197453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596992" y="3773171"/>
            <a:ext cx="2461921" cy="1270000"/>
            <a:chOff x="2596992" y="3773171"/>
            <a:chExt cx="2461921" cy="1270000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2654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259794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4" name="Rectangle 41"/>
            <p:cNvSpPr>
              <a:spLocks noChangeArrowheads="1"/>
            </p:cNvSpPr>
            <p:nvPr/>
          </p:nvSpPr>
          <p:spPr bwMode="auto">
            <a:xfrm>
              <a:off x="2596992" y="3777933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>
              <a:off x="3075464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3"/>
            <p:cNvSpPr>
              <a:spLocks noChangeShapeType="1"/>
            </p:cNvSpPr>
            <p:nvPr/>
          </p:nvSpPr>
          <p:spPr bwMode="auto">
            <a:xfrm>
              <a:off x="3577749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4"/>
            <p:cNvSpPr>
              <a:spLocks noChangeShapeType="1"/>
            </p:cNvSpPr>
            <p:nvPr/>
          </p:nvSpPr>
          <p:spPr bwMode="auto">
            <a:xfrm>
              <a:off x="4085749" y="3774123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45"/>
            <p:cNvSpPr>
              <a:spLocks noChangeShapeType="1"/>
            </p:cNvSpPr>
            <p:nvPr/>
          </p:nvSpPr>
          <p:spPr bwMode="auto">
            <a:xfrm>
              <a:off x="4578509" y="3787458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：主串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1" name="Line 28"/>
          <p:cNvSpPr>
            <a:spLocks noChangeShapeType="1"/>
          </p:cNvSpPr>
          <p:nvPr/>
        </p:nvSpPr>
        <p:spPr bwMode="auto">
          <a:xfrm>
            <a:off x="3344069" y="2074546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Text Box 29"/>
          <p:cNvSpPr txBox="1">
            <a:spLocks noChangeArrowheads="1"/>
          </p:cNvSpPr>
          <p:nvPr/>
        </p:nvSpPr>
        <p:spPr bwMode="auto">
          <a:xfrm>
            <a:off x="3118644" y="197453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84672" y="3773171"/>
            <a:ext cx="2461921" cy="1270000"/>
            <a:chOff x="2596992" y="3773171"/>
            <a:chExt cx="2461921" cy="1270000"/>
          </a:xfrm>
        </p:grpSpPr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282654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259794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9" name="Rectangle 41"/>
            <p:cNvSpPr>
              <a:spLocks noChangeArrowheads="1"/>
            </p:cNvSpPr>
            <p:nvPr/>
          </p:nvSpPr>
          <p:spPr bwMode="auto">
            <a:xfrm>
              <a:off x="2596992" y="3777933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>
              <a:off x="3075464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3577749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>
              <a:off x="4085749" y="3774123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4578509" y="3787458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04369" y="3211196"/>
            <a:ext cx="8378031" cy="1363029"/>
            <a:chOff x="3204369" y="3211196"/>
            <a:chExt cx="8378031" cy="1363029"/>
          </a:xfrm>
        </p:grpSpPr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7808456" y="3620118"/>
              <a:ext cx="3773944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=1，j=0</a:t>
              </a:r>
              <a:r>
                <a:rPr lang="zh-CN" altLang="en-US" dirty="0"/>
                <a:t>失败</a:t>
              </a:r>
            </a:p>
            <a:p>
              <a:r>
                <a:rPr lang="en-US" altLang="zh-CN" dirty="0" err="1"/>
                <a:t>i</a:t>
              </a:r>
              <a:r>
                <a:rPr lang="en-US" altLang="zh-CN" dirty="0"/>
                <a:t> </a:t>
              </a:r>
              <a:r>
                <a:rPr lang="zh-CN" altLang="en-US" dirty="0"/>
                <a:t>回溯到 </a:t>
              </a:r>
              <a:r>
                <a:rPr lang="en-US" altLang="zh-CN" dirty="0"/>
                <a:t>2</a:t>
              </a:r>
              <a:r>
                <a:rPr lang="zh-CN" altLang="en-US" dirty="0"/>
                <a:t>，</a:t>
              </a:r>
              <a:r>
                <a:rPr lang="en-US" altLang="zh-CN" dirty="0"/>
                <a:t>j </a:t>
              </a:r>
              <a:r>
                <a:rPr lang="zh-CN" altLang="en-US" dirty="0"/>
                <a:t>回溯到 </a:t>
              </a:r>
              <a:r>
                <a:rPr lang="en-US" altLang="zh-CN" dirty="0"/>
                <a:t>0</a:t>
              </a:r>
            </a:p>
          </p:txBody>
        </p:sp>
        <p:grpSp>
          <p:nvGrpSpPr>
            <p:cNvPr id="26" name="Group 22"/>
            <p:cNvGrpSpPr/>
            <p:nvPr/>
          </p:nvGrpSpPr>
          <p:grpSpPr bwMode="auto">
            <a:xfrm>
              <a:off x="3204369" y="3211196"/>
              <a:ext cx="257175" cy="561975"/>
              <a:chOff x="1370" y="2273"/>
              <a:chExt cx="162" cy="354"/>
            </a:xfrm>
            <a:noFill/>
          </p:grpSpPr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24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：主串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603784" y="1974533"/>
            <a:ext cx="261620" cy="3068638"/>
            <a:chOff x="3603784" y="1974533"/>
            <a:chExt cx="261620" cy="3068638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862229" y="2074546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3636804" y="197453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383238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360378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360283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408130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458358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509158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558434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592455" y="1989773"/>
            <a:ext cx="5837545" cy="3068638"/>
            <a:chOff x="5592455" y="1989773"/>
            <a:chExt cx="5837545" cy="3068638"/>
          </a:xfrm>
        </p:grpSpPr>
        <p:grpSp>
          <p:nvGrpSpPr>
            <p:cNvPr id="34" name="Group 50"/>
            <p:cNvGrpSpPr/>
            <p:nvPr/>
          </p:nvGrpSpPr>
          <p:grpSpPr bwMode="auto">
            <a:xfrm>
              <a:off x="5592455" y="1989773"/>
              <a:ext cx="363538" cy="3068638"/>
              <a:chOff x="1351" y="1900"/>
              <a:chExt cx="229" cy="1933"/>
            </a:xfrm>
          </p:grpSpPr>
          <p:grpSp>
            <p:nvGrpSpPr>
              <p:cNvPr id="35" name="Group 51"/>
              <p:cNvGrpSpPr/>
              <p:nvPr/>
            </p:nvGrpSpPr>
            <p:grpSpPr bwMode="auto">
              <a:xfrm>
                <a:off x="1418" y="2676"/>
                <a:ext cx="162" cy="354"/>
                <a:chOff x="1370" y="2263"/>
                <a:chExt cx="162" cy="354"/>
              </a:xfrm>
            </p:grpSpPr>
            <p:sp>
              <p:nvSpPr>
                <p:cNvPr id="44" name="Line 52"/>
                <p:cNvSpPr>
                  <a:spLocks noChangeShapeType="1"/>
                </p:cNvSpPr>
                <p:nvPr/>
              </p:nvSpPr>
              <p:spPr bwMode="auto">
                <a:xfrm>
                  <a:off x="1447" y="2263"/>
                  <a:ext cx="0" cy="354"/>
                </a:xfrm>
                <a:prstGeom prst="line">
                  <a:avLst/>
                </a:prstGeom>
                <a:noFill/>
                <a:ln w="38100">
                  <a:solidFill>
                    <a:srgbClr val="B42D2D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Freeform 53"/>
                <p:cNvSpPr/>
                <p:nvPr/>
              </p:nvSpPr>
              <p:spPr bwMode="auto">
                <a:xfrm>
                  <a:off x="1370" y="2406"/>
                  <a:ext cx="162" cy="102"/>
                </a:xfrm>
                <a:custGeom>
                  <a:avLst/>
                  <a:gdLst>
                    <a:gd name="T0" fmla="*/ 0 w 157"/>
                    <a:gd name="T1" fmla="*/ 0 h 90"/>
                    <a:gd name="T2" fmla="*/ 157 w 157"/>
                    <a:gd name="T3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7" h="90">
                      <a:moveTo>
                        <a:pt x="0" y="0"/>
                      </a:moveTo>
                      <a:lnTo>
                        <a:pt x="157" y="90"/>
                      </a:lnTo>
                    </a:path>
                  </a:pathLst>
                </a:custGeom>
                <a:noFill/>
                <a:ln w="38100" cmpd="sng">
                  <a:solidFill>
                    <a:srgbClr val="B42D2D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Line 54"/>
              <p:cNvSpPr>
                <a:spLocks noChangeShapeType="1"/>
              </p:cNvSpPr>
              <p:nvPr/>
            </p:nvSpPr>
            <p:spPr bwMode="auto">
              <a:xfrm>
                <a:off x="1501" y="1963"/>
                <a:ext cx="0" cy="34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Text Box 55"/>
              <p:cNvSpPr txBox="1">
                <a:spLocks noChangeArrowheads="1"/>
              </p:cNvSpPr>
              <p:nvPr/>
            </p:nvSpPr>
            <p:spPr bwMode="auto">
              <a:xfrm>
                <a:off x="1359" y="190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42" name="Line 56"/>
              <p:cNvSpPr>
                <a:spLocks noChangeShapeType="1"/>
              </p:cNvSpPr>
              <p:nvPr/>
            </p:nvSpPr>
            <p:spPr bwMode="auto">
              <a:xfrm flipV="1">
                <a:off x="1495" y="3389"/>
                <a:ext cx="0" cy="34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Text Box 57"/>
              <p:cNvSpPr txBox="1">
                <a:spLocks noChangeArrowheads="1"/>
              </p:cNvSpPr>
              <p:nvPr/>
            </p:nvSpPr>
            <p:spPr bwMode="auto">
              <a:xfrm>
                <a:off x="1351" y="3545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</p:grp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7762626" y="3594577"/>
              <a:ext cx="3667374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=6，j=4</a:t>
              </a:r>
              <a:r>
                <a:rPr lang="zh-CN" altLang="en-US" dirty="0"/>
                <a:t>失败</a:t>
              </a:r>
            </a:p>
            <a:p>
              <a:r>
                <a:rPr lang="en-US" altLang="zh-CN" dirty="0" err="1"/>
                <a:t>i</a:t>
              </a:r>
              <a:r>
                <a:rPr lang="en-US" altLang="zh-CN" dirty="0"/>
                <a:t> </a:t>
              </a:r>
              <a:r>
                <a:rPr lang="zh-CN" altLang="en-US" dirty="0"/>
                <a:t>回溯到 </a:t>
              </a:r>
              <a:r>
                <a:rPr lang="en-US" altLang="zh-CN" dirty="0"/>
                <a:t>3</a:t>
              </a:r>
              <a:r>
                <a:rPr lang="zh-CN" altLang="en-US" dirty="0"/>
                <a:t>，</a:t>
              </a:r>
              <a:r>
                <a:rPr lang="en-US" altLang="zh-CN" dirty="0"/>
                <a:t>j </a:t>
              </a:r>
              <a:r>
                <a:rPr lang="zh-CN" altLang="en-US" dirty="0"/>
                <a:t>回溯到 </a:t>
              </a:r>
              <a:r>
                <a:rPr lang="en-US" altLang="zh-CN" dirty="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5.1.1  蛮力法的设计思想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80795" y="926465"/>
            <a:ext cx="10100945" cy="143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蛮力法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（brute force method，也称穷举法或枚举法），是一种简单直接地解决问题的方法，采用一定的策略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依次处理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待求解问题的所有元素，从而找出问题的解。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11"/>
          <p:cNvSpPr/>
          <p:nvPr/>
        </p:nvSpPr>
        <p:spPr>
          <a:xfrm>
            <a:off x="957580" y="4575175"/>
            <a:ext cx="10108565" cy="177292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ts val="4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蛮力法的关键：</a:t>
            </a: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依次处理所有元素</a:t>
            </a:r>
            <a:endParaRPr lang="zh-CN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4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确定穷举的</a:t>
            </a: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范围</a:t>
            </a:r>
            <a:endParaRPr lang="zh-CN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4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）保证处理过的元素不再被处理（为了避免陷入</a:t>
            </a:r>
            <a:r>
              <a:rPr lang="zh-CN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重复试探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72091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280795" y="3490595"/>
            <a:ext cx="9961245" cy="98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用蛮力法设计的算法其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时间性能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往往也是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最低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的，典型的指数时间算法一般都是通过蛮力穷举得到的。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84"/>
          <p:cNvSpPr/>
          <p:nvPr/>
        </p:nvSpPr>
        <p:spPr bwMode="auto">
          <a:xfrm>
            <a:off x="720918" y="362214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81" name="矩形 101380"/>
          <p:cNvSpPr/>
          <p:nvPr/>
        </p:nvSpPr>
        <p:spPr>
          <a:xfrm>
            <a:off x="810895" y="2393315"/>
            <a:ext cx="8137525" cy="12363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1">
              <a:lnSpc>
                <a:spcPct val="120000"/>
              </a:lnSpc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200" i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为非负整数）</a:t>
            </a:r>
            <a:endParaRPr lang="zh-CN" altLang="en-US" sz="22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用连续整数检测算法计算</a:t>
            </a:r>
            <a:r>
              <a:rPr lang="en-US" altLang="zh-CN" sz="220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GCD(m</a:t>
            </a:r>
            <a:r>
              <a:rPr lang="en-US" altLang="zh-CN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n)</a:t>
            </a:r>
            <a:endParaRPr lang="en-US" altLang="zh-CN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3" grpId="0" bldLvl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：主串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06704" y="1974533"/>
            <a:ext cx="261620" cy="3068638"/>
            <a:chOff x="3603784" y="1974533"/>
            <a:chExt cx="261620" cy="3068638"/>
          </a:xfrm>
        </p:grpSpPr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3862229" y="2074546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3636804" y="197453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383238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360378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9" name="Rectangle 41"/>
          <p:cNvSpPr>
            <a:spLocks noChangeArrowheads="1"/>
          </p:cNvSpPr>
          <p:nvPr/>
        </p:nvSpPr>
        <p:spPr bwMode="auto">
          <a:xfrm>
            <a:off x="409051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456898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507126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auto">
          <a:xfrm>
            <a:off x="557926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>
            <a:off x="607202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24021" y="3211196"/>
            <a:ext cx="7358379" cy="1404957"/>
            <a:chOff x="4224021" y="3211196"/>
            <a:chExt cx="7358379" cy="1404957"/>
          </a:xfrm>
        </p:grpSpPr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7831138" y="3662046"/>
              <a:ext cx="3751262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=3，j=0</a:t>
              </a:r>
              <a:r>
                <a:rPr lang="zh-CN" altLang="en-US" dirty="0"/>
                <a:t>失败</a:t>
              </a:r>
            </a:p>
            <a:p>
              <a:r>
                <a:rPr lang="en-US" altLang="zh-CN" dirty="0" err="1"/>
                <a:t>i</a:t>
              </a:r>
              <a:r>
                <a:rPr lang="en-US" altLang="zh-CN" dirty="0"/>
                <a:t> </a:t>
              </a:r>
              <a:r>
                <a:rPr lang="zh-CN" altLang="en-US" dirty="0"/>
                <a:t>回溯到 </a:t>
              </a:r>
              <a:r>
                <a:rPr lang="en-US" altLang="zh-CN" dirty="0"/>
                <a:t>4</a:t>
              </a:r>
              <a:r>
                <a:rPr lang="zh-CN" altLang="en-US" dirty="0"/>
                <a:t>，</a:t>
              </a:r>
              <a:r>
                <a:rPr lang="en-US" altLang="zh-CN" dirty="0"/>
                <a:t>j </a:t>
              </a:r>
              <a:r>
                <a:rPr lang="zh-CN" altLang="en-US" dirty="0"/>
                <a:t>回溯到 </a:t>
              </a:r>
              <a:r>
                <a:rPr lang="en-US" altLang="zh-CN" dirty="0"/>
                <a:t>0</a:t>
              </a:r>
            </a:p>
          </p:txBody>
        </p:sp>
        <p:grpSp>
          <p:nvGrpSpPr>
            <p:cNvPr id="47" name="Group 33"/>
            <p:cNvGrpSpPr/>
            <p:nvPr/>
          </p:nvGrpSpPr>
          <p:grpSpPr bwMode="auto">
            <a:xfrm>
              <a:off x="4224021" y="3211196"/>
              <a:ext cx="257175" cy="561975"/>
              <a:chOff x="1370" y="2273"/>
              <a:chExt cx="162" cy="354"/>
            </a:xfrm>
            <a:noFill/>
          </p:grpSpPr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：主串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579144" y="1974533"/>
            <a:ext cx="261620" cy="3068638"/>
            <a:chOff x="3603784" y="1974533"/>
            <a:chExt cx="261620" cy="3068638"/>
          </a:xfrm>
        </p:grpSpPr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862229" y="2074546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3636804" y="197453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383238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360378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457819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505666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555894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606694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655970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693830" y="3203239"/>
            <a:ext cx="6885939" cy="1404957"/>
            <a:chOff x="4224021" y="3211196"/>
            <a:chExt cx="6885939" cy="1404957"/>
          </a:xfrm>
        </p:grpSpPr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7358698" y="3662046"/>
              <a:ext cx="3751262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=4，j=0</a:t>
              </a:r>
              <a:r>
                <a:rPr lang="zh-CN" altLang="en-US" dirty="0"/>
                <a:t>失败</a:t>
              </a:r>
            </a:p>
            <a:p>
              <a:r>
                <a:rPr lang="en-US" altLang="zh-CN" dirty="0" err="1"/>
                <a:t>i</a:t>
              </a:r>
              <a:r>
                <a:rPr lang="en-US" altLang="zh-CN" dirty="0"/>
                <a:t> </a:t>
              </a:r>
              <a:r>
                <a:rPr lang="zh-CN" altLang="en-US" dirty="0"/>
                <a:t>回溯到 </a:t>
              </a:r>
              <a:r>
                <a:rPr lang="en-US" altLang="zh-CN" dirty="0"/>
                <a:t>5</a:t>
              </a:r>
              <a:r>
                <a:rPr lang="zh-CN" altLang="en-US" dirty="0"/>
                <a:t>，</a:t>
              </a:r>
              <a:r>
                <a:rPr lang="en-US" altLang="zh-CN" dirty="0"/>
                <a:t>j </a:t>
              </a:r>
              <a:r>
                <a:rPr lang="zh-CN" altLang="en-US" dirty="0"/>
                <a:t>回溯到 </a:t>
              </a:r>
              <a:r>
                <a:rPr lang="en-US" altLang="zh-CN" dirty="0"/>
                <a:t>0</a:t>
              </a:r>
            </a:p>
          </p:txBody>
        </p:sp>
        <p:grpSp>
          <p:nvGrpSpPr>
            <p:cNvPr id="33" name="Group 33"/>
            <p:cNvGrpSpPr/>
            <p:nvPr/>
          </p:nvGrpSpPr>
          <p:grpSpPr bwMode="auto">
            <a:xfrm>
              <a:off x="4224021" y="3211196"/>
              <a:ext cx="257175" cy="561975"/>
              <a:chOff x="1370" y="2273"/>
              <a:chExt cx="162" cy="354"/>
            </a:xfrm>
            <a:noFill/>
          </p:grpSpPr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：主串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076349" y="1977395"/>
            <a:ext cx="261620" cy="3068638"/>
            <a:chOff x="3603784" y="1974533"/>
            <a:chExt cx="261620" cy="3068638"/>
          </a:xfrm>
        </p:grpSpPr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3862229" y="2074546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3636804" y="197453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383238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360378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9" name="Rectangle 41"/>
          <p:cNvSpPr>
            <a:spLocks noChangeArrowheads="1"/>
          </p:cNvSpPr>
          <p:nvPr/>
        </p:nvSpPr>
        <p:spPr bwMode="auto">
          <a:xfrm>
            <a:off x="506587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554434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604662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auto">
          <a:xfrm>
            <a:off x="655462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>
            <a:off x="704738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8174106" y="3451862"/>
            <a:ext cx="3381375" cy="13731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 eaLnBrk="0" hangingPunct="0"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i</a:t>
            </a:r>
            <a:r>
              <a:rPr lang="en-US" altLang="zh-CN" dirty="0"/>
              <a:t>=10，j=5，T</a:t>
            </a:r>
            <a:r>
              <a:rPr lang="zh-CN" altLang="en-US" dirty="0"/>
              <a:t>中全部字符都比较完毕，匹配成功</a:t>
            </a:r>
          </a:p>
        </p:txBody>
      </p:sp>
      <p:grpSp>
        <p:nvGrpSpPr>
          <p:cNvPr id="36" name="Group 18"/>
          <p:cNvGrpSpPr/>
          <p:nvPr/>
        </p:nvGrpSpPr>
        <p:grpSpPr bwMode="auto">
          <a:xfrm>
            <a:off x="5063203" y="1974533"/>
            <a:ext cx="285750" cy="3068638"/>
            <a:chOff x="680" y="1900"/>
            <a:chExt cx="180" cy="1933"/>
          </a:xfrm>
          <a:noFill/>
        </p:grpSpPr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V="1">
              <a:off x="82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68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45" name="Group 18"/>
          <p:cNvGrpSpPr/>
          <p:nvPr/>
        </p:nvGrpSpPr>
        <p:grpSpPr bwMode="auto">
          <a:xfrm>
            <a:off x="5575469" y="1974533"/>
            <a:ext cx="244475" cy="3068638"/>
            <a:chOff x="710" y="1900"/>
            <a:chExt cx="154" cy="1933"/>
          </a:xfrm>
          <a:noFill/>
        </p:grpSpPr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54" name="Group 18"/>
          <p:cNvGrpSpPr/>
          <p:nvPr/>
        </p:nvGrpSpPr>
        <p:grpSpPr bwMode="auto">
          <a:xfrm>
            <a:off x="6560831" y="1974536"/>
            <a:ext cx="244475" cy="3068638"/>
            <a:chOff x="710" y="1900"/>
            <a:chExt cx="154" cy="1933"/>
          </a:xfrm>
          <a:noFill/>
        </p:grpSpPr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60" name="Group 18"/>
          <p:cNvGrpSpPr/>
          <p:nvPr/>
        </p:nvGrpSpPr>
        <p:grpSpPr bwMode="auto">
          <a:xfrm>
            <a:off x="7047389" y="1974536"/>
            <a:ext cx="244475" cy="3068638"/>
            <a:chOff x="710" y="1900"/>
            <a:chExt cx="154" cy="1933"/>
          </a:xfrm>
          <a:noFill/>
        </p:grpSpPr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70" name="Group 18"/>
          <p:cNvGrpSpPr/>
          <p:nvPr/>
        </p:nvGrpSpPr>
        <p:grpSpPr bwMode="auto">
          <a:xfrm>
            <a:off x="7513382" y="1964214"/>
            <a:ext cx="244475" cy="3068638"/>
            <a:chOff x="710" y="1900"/>
            <a:chExt cx="154" cy="1933"/>
          </a:xfrm>
          <a:noFill/>
        </p:grpSpPr>
        <p:sp>
          <p:nvSpPr>
            <p:cNvPr id="72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4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76" name="Group 18"/>
          <p:cNvGrpSpPr/>
          <p:nvPr/>
        </p:nvGrpSpPr>
        <p:grpSpPr bwMode="auto">
          <a:xfrm>
            <a:off x="6046629" y="1977395"/>
            <a:ext cx="244475" cy="3068638"/>
            <a:chOff x="710" y="1900"/>
            <a:chExt cx="154" cy="1933"/>
          </a:xfrm>
          <a:noFill/>
        </p:grpSpPr>
        <p:sp>
          <p:nvSpPr>
            <p:cNvPr id="77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744369" name="文本框 1073744368"/>
          <p:cNvSpPr txBox="1"/>
          <p:nvPr/>
        </p:nvSpPr>
        <p:spPr>
          <a:xfrm>
            <a:off x="1266825" y="1431925"/>
            <a:ext cx="9239885" cy="35083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算法：串匹配算法BF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输入：主串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S，模式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中的位置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初始化主串比较的开始位置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index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在串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和串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中设置比较的起始下标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0, j = 0；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重复下述操作，直到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的所有字符均比较完毕：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3.1 如果S[i]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T[j]，则继续比较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的下一对字符；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3.2 否则，下一趟匹配的开始位置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index++，回溯下标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index，j = 0；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中所有字符均比较完，则返回匹配的开始位置；否则返回0；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8800" y="855345"/>
            <a:ext cx="110750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设字符数组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存放主串，字符数组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存放模式，BF算法如下：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8800" y="5041851"/>
            <a:ext cx="10118090" cy="1379904"/>
            <a:chOff x="195226" y="3532009"/>
            <a:chExt cx="10881104" cy="1799489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95226" y="3532009"/>
              <a:ext cx="8109270" cy="680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sz="240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【算法分析</a:t>
              </a:r>
              <a:r>
                <a:rPr lang="en-US" altLang="zh-CN" sz="240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 1</a:t>
              </a:r>
              <a:r>
                <a:rPr lang="zh-CN" sz="240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】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设匹配成功发生在 </a:t>
              </a: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处，则最坏情况下： 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1601213" y="4202231"/>
            <a:ext cx="9475117" cy="1129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85648800" imgH="9448800" progId="">
                    <p:embed/>
                  </p:oleObj>
                </mc:Choice>
                <mc:Fallback>
                  <p:oleObj name="公式" r:id="rId2" imgW="85648800" imgH="9448800" progId="">
                    <p:embed/>
                    <p:pic>
                      <p:nvPicPr>
                        <p:cNvPr id="11" name="对象 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601213" y="4202231"/>
                          <a:ext cx="9475117" cy="112926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25855" y="1490345"/>
            <a:ext cx="10564495" cy="415417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int BF(char S[ ], char T[ ])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int index = 0, i = 0, j = 0;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while ((S[i] != '\0') &amp;&amp; (T[j] != '\0'))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if (S[i] == T[j]) {i++; j++;}</a:t>
            </a:r>
            <a:r>
              <a:rPr lang="en-US" altLang="zh-CN" dirty="0" err="1">
                <a:sym typeface="+mn-ea"/>
              </a:rPr>
              <a:t>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else {index++; i = index; j = 0; }</a:t>
            </a:r>
            <a:r>
              <a:rPr lang="en-US" altLang="zh-CN" dirty="0" err="1">
                <a:sym typeface="+mn-ea"/>
              </a:rPr>
              <a:t>          // i 和 j 分别回溯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if (T[j] == '\0') return index + 1;   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else return 0;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8800" y="855345"/>
            <a:ext cx="110750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设字符数组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存放主串，字符数组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存放模式，BF算法如下：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96240" y="842963"/>
            <a:ext cx="11094720" cy="97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给定两个字符串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，在主串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中查找子串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的过程称为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串匹配（string matching，也称模式匹配）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称为模式。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26085" y="5043170"/>
            <a:ext cx="11094720" cy="108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KMP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算法对于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BF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算法进行了很大改进，基本思想是主串不进行回溯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要回溯到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一个字符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4" name="Group 26"/>
          <p:cNvGrpSpPr/>
          <p:nvPr/>
        </p:nvGrpSpPr>
        <p:grpSpPr bwMode="auto">
          <a:xfrm>
            <a:off x="4010967" y="3936707"/>
            <a:ext cx="209550" cy="601662"/>
            <a:chOff x="3048" y="3679"/>
            <a:chExt cx="132" cy="379"/>
          </a:xfrm>
          <a:noFill/>
        </p:grpSpPr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V="1">
              <a:off x="3048" y="3679"/>
              <a:ext cx="0" cy="26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3097" y="3738"/>
              <a:ext cx="83" cy="32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7" name="Group 29"/>
          <p:cNvGrpSpPr/>
          <p:nvPr/>
        </p:nvGrpSpPr>
        <p:grpSpPr bwMode="auto">
          <a:xfrm>
            <a:off x="4013825" y="1728177"/>
            <a:ext cx="222250" cy="704850"/>
            <a:chOff x="3051" y="1887"/>
            <a:chExt cx="140" cy="444"/>
          </a:xfrm>
          <a:noFill/>
        </p:grpSpPr>
        <p:sp>
          <p:nvSpPr>
            <p:cNvPr id="18" name="Line 30"/>
            <p:cNvSpPr>
              <a:spLocks noChangeShapeType="1"/>
            </p:cNvSpPr>
            <p:nvPr/>
          </p:nvSpPr>
          <p:spPr bwMode="auto">
            <a:xfrm flipV="1">
              <a:off x="3051" y="2037"/>
              <a:ext cx="0" cy="29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 type="stealth" w="lg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3107" y="1887"/>
              <a:ext cx="84" cy="31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 err="1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b="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3210867" y="2879939"/>
            <a:ext cx="560388" cy="370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21" name="Group 33"/>
          <p:cNvGrpSpPr/>
          <p:nvPr/>
        </p:nvGrpSpPr>
        <p:grpSpPr bwMode="auto">
          <a:xfrm>
            <a:off x="2412672" y="2955315"/>
            <a:ext cx="90488" cy="489410"/>
            <a:chOff x="1734" y="2376"/>
            <a:chExt cx="57" cy="662"/>
          </a:xfrm>
          <a:noFill/>
        </p:grpSpPr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1734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179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36"/>
          <p:cNvGrpSpPr/>
          <p:nvPr/>
        </p:nvGrpSpPr>
        <p:grpSpPr bwMode="auto">
          <a:xfrm>
            <a:off x="2819072" y="2955315"/>
            <a:ext cx="88900" cy="489410"/>
            <a:chOff x="1990" y="2376"/>
            <a:chExt cx="56" cy="662"/>
          </a:xfrm>
          <a:noFill/>
        </p:grpSpPr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2046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1990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39"/>
          <p:cNvGrpSpPr/>
          <p:nvPr/>
        </p:nvGrpSpPr>
        <p:grpSpPr bwMode="auto">
          <a:xfrm>
            <a:off x="3856345" y="2955315"/>
            <a:ext cx="293687" cy="489410"/>
            <a:chOff x="2893" y="2376"/>
            <a:chExt cx="185" cy="662"/>
          </a:xfrm>
          <a:noFill/>
        </p:grpSpPr>
        <p:sp>
          <p:nvSpPr>
            <p:cNvPr id="28" name="Line 40"/>
            <p:cNvSpPr>
              <a:spLocks noChangeShapeType="1"/>
            </p:cNvSpPr>
            <p:nvPr/>
          </p:nvSpPr>
          <p:spPr bwMode="auto">
            <a:xfrm>
              <a:off x="302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2893" y="2679"/>
              <a:ext cx="185" cy="8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Line 42"/>
            <p:cNvSpPr>
              <a:spLocks noChangeShapeType="1"/>
            </p:cNvSpPr>
            <p:nvPr/>
          </p:nvSpPr>
          <p:spPr bwMode="auto">
            <a:xfrm>
              <a:off x="2965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47"/>
          <p:cNvGrpSpPr/>
          <p:nvPr/>
        </p:nvGrpSpPr>
        <p:grpSpPr bwMode="auto">
          <a:xfrm>
            <a:off x="2692010" y="1726591"/>
            <a:ext cx="1185930" cy="704850"/>
            <a:chOff x="1785" y="1590"/>
            <a:chExt cx="1219" cy="444"/>
          </a:xfrm>
          <a:noFill/>
        </p:grpSpPr>
        <p:sp>
          <p:nvSpPr>
            <p:cNvPr id="32" name="Freeform 48"/>
            <p:cNvSpPr/>
            <p:nvPr/>
          </p:nvSpPr>
          <p:spPr bwMode="auto">
            <a:xfrm>
              <a:off x="2037" y="1887"/>
              <a:ext cx="967" cy="142"/>
            </a:xfrm>
            <a:custGeom>
              <a:avLst/>
              <a:gdLst>
                <a:gd name="T0" fmla="*/ 1066 w 1066"/>
                <a:gd name="T1" fmla="*/ 163 h 175"/>
                <a:gd name="T2" fmla="*/ 870 w 1066"/>
                <a:gd name="T3" fmla="*/ 55 h 175"/>
                <a:gd name="T4" fmla="*/ 525 w 1066"/>
                <a:gd name="T5" fmla="*/ 10 h 175"/>
                <a:gd name="T6" fmla="*/ 195 w 1066"/>
                <a:gd name="T7" fmla="*/ 40 h 175"/>
                <a:gd name="T8" fmla="*/ 0 w 1066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6" h="175">
                  <a:moveTo>
                    <a:pt x="1066" y="163"/>
                  </a:moveTo>
                  <a:cubicBezTo>
                    <a:pt x="1033" y="145"/>
                    <a:pt x="960" y="81"/>
                    <a:pt x="870" y="55"/>
                  </a:cubicBezTo>
                  <a:cubicBezTo>
                    <a:pt x="780" y="29"/>
                    <a:pt x="637" y="12"/>
                    <a:pt x="525" y="10"/>
                  </a:cubicBezTo>
                  <a:cubicBezTo>
                    <a:pt x="357" y="0"/>
                    <a:pt x="282" y="13"/>
                    <a:pt x="195" y="40"/>
                  </a:cubicBezTo>
                  <a:cubicBezTo>
                    <a:pt x="108" y="67"/>
                    <a:pt x="41" y="147"/>
                    <a:pt x="0" y="175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" name="Group 49"/>
            <p:cNvGrpSpPr/>
            <p:nvPr/>
          </p:nvGrpSpPr>
          <p:grpSpPr bwMode="auto">
            <a:xfrm>
              <a:off x="1785" y="1590"/>
              <a:ext cx="172" cy="444"/>
              <a:chOff x="1785" y="1590"/>
              <a:chExt cx="172" cy="444"/>
            </a:xfrm>
            <a:grpFill/>
          </p:grpSpPr>
          <p:sp>
            <p:nvSpPr>
              <p:cNvPr id="34" name="Line 50"/>
              <p:cNvSpPr>
                <a:spLocks noChangeShapeType="1"/>
              </p:cNvSpPr>
              <p:nvPr/>
            </p:nvSpPr>
            <p:spPr bwMode="auto">
              <a:xfrm flipV="1">
                <a:off x="1957" y="1740"/>
                <a:ext cx="0" cy="29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 type="stealth" w="lg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Text Box 51"/>
              <p:cNvSpPr txBox="1">
                <a:spLocks noChangeArrowheads="1"/>
              </p:cNvSpPr>
              <p:nvPr/>
            </p:nvSpPr>
            <p:spPr bwMode="auto">
              <a:xfrm>
                <a:off x="1785" y="1590"/>
                <a:ext cx="84" cy="319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8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" name="Group 54"/>
          <p:cNvGrpSpPr/>
          <p:nvPr/>
        </p:nvGrpSpPr>
        <p:grpSpPr bwMode="auto">
          <a:xfrm>
            <a:off x="2245844" y="3895433"/>
            <a:ext cx="1724802" cy="666754"/>
            <a:chOff x="1685" y="3372"/>
            <a:chExt cx="1308" cy="403"/>
          </a:xfrm>
          <a:noFill/>
        </p:grpSpPr>
        <p:sp>
          <p:nvSpPr>
            <p:cNvPr id="39" name="Freeform 55"/>
            <p:cNvSpPr/>
            <p:nvPr/>
          </p:nvSpPr>
          <p:spPr bwMode="auto">
            <a:xfrm>
              <a:off x="1880" y="3402"/>
              <a:ext cx="1113" cy="122"/>
            </a:xfrm>
            <a:custGeom>
              <a:avLst/>
              <a:gdLst>
                <a:gd name="T0" fmla="*/ 1320 w 1320"/>
                <a:gd name="T1" fmla="*/ 0 h 222"/>
                <a:gd name="T2" fmla="*/ 1125 w 1320"/>
                <a:gd name="T3" fmla="*/ 135 h 222"/>
                <a:gd name="T4" fmla="*/ 645 w 1320"/>
                <a:gd name="T5" fmla="*/ 207 h 222"/>
                <a:gd name="T6" fmla="*/ 165 w 1320"/>
                <a:gd name="T7" fmla="*/ 147 h 222"/>
                <a:gd name="T8" fmla="*/ 0 w 1320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0" h="222">
                  <a:moveTo>
                    <a:pt x="1320" y="0"/>
                  </a:moveTo>
                  <a:cubicBezTo>
                    <a:pt x="1287" y="23"/>
                    <a:pt x="1237" y="101"/>
                    <a:pt x="1125" y="135"/>
                  </a:cubicBezTo>
                  <a:cubicBezTo>
                    <a:pt x="1013" y="169"/>
                    <a:pt x="805" y="205"/>
                    <a:pt x="645" y="207"/>
                  </a:cubicBezTo>
                  <a:cubicBezTo>
                    <a:pt x="443" y="222"/>
                    <a:pt x="272" y="181"/>
                    <a:pt x="165" y="147"/>
                  </a:cubicBezTo>
                  <a:cubicBezTo>
                    <a:pt x="58" y="113"/>
                    <a:pt x="35" y="31"/>
                    <a:pt x="0" y="0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40" name="Group 56"/>
            <p:cNvGrpSpPr/>
            <p:nvPr/>
          </p:nvGrpSpPr>
          <p:grpSpPr bwMode="auto">
            <a:xfrm>
              <a:off x="1685" y="3372"/>
              <a:ext cx="149" cy="403"/>
              <a:chOff x="1685" y="3372"/>
              <a:chExt cx="149" cy="403"/>
            </a:xfrm>
            <a:grpFill/>
          </p:grpSpPr>
          <p:sp>
            <p:nvSpPr>
              <p:cNvPr id="41" name="Line 57"/>
              <p:cNvSpPr>
                <a:spLocks noChangeShapeType="1"/>
              </p:cNvSpPr>
              <p:nvPr/>
            </p:nvSpPr>
            <p:spPr bwMode="auto">
              <a:xfrm flipV="1">
                <a:off x="1834" y="3372"/>
                <a:ext cx="0" cy="26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58"/>
              <p:cNvSpPr txBox="1">
                <a:spLocks noChangeArrowheads="1"/>
              </p:cNvSpPr>
              <p:nvPr/>
            </p:nvSpPr>
            <p:spPr bwMode="auto">
              <a:xfrm>
                <a:off x="1685" y="3455"/>
                <a:ext cx="83" cy="32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en-US" altLang="zh-CN" b="0" dirty="0">
                    <a:solidFill>
                      <a:srgbClr val="40404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904311" y="2403520"/>
            <a:ext cx="7210426" cy="560113"/>
            <a:chOff x="3616246" y="1284324"/>
            <a:chExt cx="7210426" cy="560113"/>
          </a:xfrm>
        </p:grpSpPr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4936646" y="1328118"/>
              <a:ext cx="574715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3"/>
            <p:cNvSpPr>
              <a:spLocks noChangeShapeType="1"/>
            </p:cNvSpPr>
            <p:nvPr/>
          </p:nvSpPr>
          <p:spPr bwMode="auto">
            <a:xfrm>
              <a:off x="5433852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"/>
            <p:cNvSpPr>
              <a:spLocks noChangeShapeType="1"/>
            </p:cNvSpPr>
            <p:nvPr/>
          </p:nvSpPr>
          <p:spPr bwMode="auto">
            <a:xfrm>
              <a:off x="5926312" y="132970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6417417" y="132811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6899033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7372108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7832011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8298972" y="132811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8776332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3616246" y="1374156"/>
              <a:ext cx="1228326" cy="45561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主串 </a:t>
              </a:r>
              <a:r>
                <a:rPr lang="en-US" altLang="zh-CN" i="1" dirty="0">
                  <a:solidFill>
                    <a:srgbClr val="404040"/>
                  </a:solidFill>
                </a:rPr>
                <a:t>S</a:t>
              </a: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5027214" y="1284324"/>
              <a:ext cx="57994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</a:t>
              </a:r>
              <a:r>
                <a:rPr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                </a:t>
              </a:r>
              <a:r>
                <a:rPr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9262107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9747882" y="1332119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10224132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28370" y="3351530"/>
            <a:ext cx="4331970" cy="567055"/>
            <a:chOff x="3640612" y="2232253"/>
            <a:chExt cx="4332051" cy="591292"/>
          </a:xfrm>
        </p:grpSpPr>
        <p:grpSp>
          <p:nvGrpSpPr>
            <p:cNvPr id="8" name="组合 7"/>
            <p:cNvGrpSpPr/>
            <p:nvPr/>
          </p:nvGrpSpPr>
          <p:grpSpPr>
            <a:xfrm>
              <a:off x="3640612" y="2313195"/>
              <a:ext cx="4191398" cy="510350"/>
              <a:chOff x="3640612" y="2313195"/>
              <a:chExt cx="4191398" cy="510350"/>
            </a:xfrm>
          </p:grpSpPr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3640612" y="2352056"/>
                <a:ext cx="1160463" cy="4556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b="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 </a:t>
                </a:r>
                <a:r>
                  <a:rPr lang="en-US" altLang="zh-CN" i="1" dirty="0">
                    <a:solidFill>
                      <a:srgbClr val="404040"/>
                    </a:solidFill>
                  </a:rPr>
                  <a:t>T</a:t>
                </a:r>
              </a:p>
            </p:txBody>
          </p:sp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4926717" y="2317957"/>
                <a:ext cx="2905293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" t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             </a:t>
                </a:r>
                <a:endPara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Line 3"/>
              <p:cNvSpPr>
                <a:spLocks noChangeShapeType="1"/>
              </p:cNvSpPr>
              <p:nvPr/>
            </p:nvSpPr>
            <p:spPr bwMode="auto">
              <a:xfrm>
                <a:off x="5423924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4"/>
              <p:cNvSpPr>
                <a:spLocks noChangeShapeType="1"/>
              </p:cNvSpPr>
              <p:nvPr/>
            </p:nvSpPr>
            <p:spPr bwMode="auto">
              <a:xfrm>
                <a:off x="5916384" y="231954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5"/>
              <p:cNvSpPr>
                <a:spLocks noChangeShapeType="1"/>
              </p:cNvSpPr>
              <p:nvPr/>
            </p:nvSpPr>
            <p:spPr bwMode="auto">
              <a:xfrm>
                <a:off x="6407489" y="2317957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>
                <a:off x="6889105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5044677" y="2232253"/>
              <a:ext cx="2927986" cy="544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 </a:t>
              </a:r>
              <a:r>
                <a:rPr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5907405" y="3429000"/>
            <a:ext cx="5459095" cy="1076325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9705" rIns="179705" bIns="71755" anchor="ctr" anchorCtr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在每趟匹</a:t>
            </a:r>
            <a:r>
              <a:rPr lang="en-US" altLang="zh-CN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配不成功时存在大量</a:t>
            </a:r>
            <a:r>
              <a:rPr lang="zh-CN" altLang="en-US" sz="26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  <a:r>
              <a: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，没有利用已经部分匹配的结果</a:t>
            </a:r>
            <a:endParaRPr kumimoji="1" lang="zh-CN" altLang="en-US" sz="26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0" grpId="0" bldLvl="0" animBg="1"/>
      <p:bldP spid="6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如何在匹配不成功时主串不回溯？</a:t>
              </a:r>
            </a:p>
          </p:txBody>
        </p:sp>
        <p:grpSp>
          <p:nvGrpSpPr>
            <p:cNvPr id="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7" name="Group 29"/>
          <p:cNvGrpSpPr/>
          <p:nvPr/>
        </p:nvGrpSpPr>
        <p:grpSpPr bwMode="auto">
          <a:xfrm>
            <a:off x="5203416" y="2409814"/>
            <a:ext cx="222250" cy="704850"/>
            <a:chOff x="3051" y="1887"/>
            <a:chExt cx="140" cy="444"/>
          </a:xfrm>
          <a:noFill/>
        </p:grpSpPr>
        <p:sp>
          <p:nvSpPr>
            <p:cNvPr id="59" name="Line 30"/>
            <p:cNvSpPr>
              <a:spLocks noChangeShapeType="1"/>
            </p:cNvSpPr>
            <p:nvPr/>
          </p:nvSpPr>
          <p:spPr bwMode="auto">
            <a:xfrm flipV="1">
              <a:off x="3051" y="2037"/>
              <a:ext cx="0" cy="29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 type="stealth" w="lg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3107" y="1887"/>
              <a:ext cx="84" cy="31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 err="1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b="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4400458" y="3561576"/>
            <a:ext cx="560388" cy="370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2093902" y="3085157"/>
            <a:ext cx="7210426" cy="560113"/>
            <a:chOff x="3616246" y="1284324"/>
            <a:chExt cx="7210426" cy="560113"/>
          </a:xfrm>
        </p:grpSpPr>
        <p:sp>
          <p:nvSpPr>
            <p:cNvPr id="66" name="Text Box 2"/>
            <p:cNvSpPr txBox="1">
              <a:spLocks noChangeArrowheads="1"/>
            </p:cNvSpPr>
            <p:nvPr/>
          </p:nvSpPr>
          <p:spPr bwMode="auto">
            <a:xfrm>
              <a:off x="4936646" y="1328118"/>
              <a:ext cx="574715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Line 3"/>
            <p:cNvSpPr>
              <a:spLocks noChangeShapeType="1"/>
            </p:cNvSpPr>
            <p:nvPr/>
          </p:nvSpPr>
          <p:spPr bwMode="auto">
            <a:xfrm>
              <a:off x="5433852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"/>
            <p:cNvSpPr>
              <a:spLocks noChangeShapeType="1"/>
            </p:cNvSpPr>
            <p:nvPr/>
          </p:nvSpPr>
          <p:spPr bwMode="auto">
            <a:xfrm>
              <a:off x="5926312" y="132970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"/>
            <p:cNvSpPr>
              <a:spLocks noChangeShapeType="1"/>
            </p:cNvSpPr>
            <p:nvPr/>
          </p:nvSpPr>
          <p:spPr bwMode="auto">
            <a:xfrm>
              <a:off x="6417417" y="132811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>
              <a:off x="6899033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7372108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>
              <a:off x="7832011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8298972" y="132811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8776332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17"/>
            <p:cNvSpPr txBox="1">
              <a:spLocks noChangeArrowheads="1"/>
            </p:cNvSpPr>
            <p:nvPr/>
          </p:nvSpPr>
          <p:spPr bwMode="auto">
            <a:xfrm>
              <a:off x="3616246" y="1374156"/>
              <a:ext cx="1228326" cy="45561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主串 </a:t>
              </a:r>
              <a:r>
                <a:rPr lang="en-US" altLang="zh-CN" i="1" dirty="0">
                  <a:solidFill>
                    <a:srgbClr val="404040"/>
                  </a:solidFill>
                </a:rPr>
                <a:t>S</a:t>
              </a:r>
            </a:p>
          </p:txBody>
        </p:sp>
        <p:sp>
          <p:nvSpPr>
            <p:cNvPr id="78" name="Rectangle 13"/>
            <p:cNvSpPr>
              <a:spLocks noChangeArrowheads="1"/>
            </p:cNvSpPr>
            <p:nvPr/>
          </p:nvSpPr>
          <p:spPr bwMode="auto">
            <a:xfrm>
              <a:off x="5027214" y="1284324"/>
              <a:ext cx="57994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</a:t>
              </a:r>
              <a:r>
                <a:rPr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                </a:t>
              </a:r>
              <a:r>
                <a:rPr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10"/>
            <p:cNvSpPr>
              <a:spLocks noChangeShapeType="1"/>
            </p:cNvSpPr>
            <p:nvPr/>
          </p:nvSpPr>
          <p:spPr bwMode="auto">
            <a:xfrm>
              <a:off x="9262107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9747882" y="1332119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10224132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2118268" y="4152889"/>
            <a:ext cx="1160463" cy="455612"/>
          </a:xfrm>
          <a:prstGeom prst="rect">
            <a:avLst/>
          </a:prstGeom>
          <a:grp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just" eaLnBrk="0" hangingPunct="0">
              <a:defRPr sz="28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 </a:t>
            </a:r>
            <a:r>
              <a:rPr lang="en-US" altLang="zh-CN" i="1" dirty="0">
                <a:solidFill>
                  <a:srgbClr val="404040"/>
                </a:solidFill>
              </a:rPr>
              <a:t>T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4410213" y="4048326"/>
            <a:ext cx="3030706" cy="591292"/>
            <a:chOff x="3419613" y="3255846"/>
            <a:chExt cx="3030706" cy="591292"/>
          </a:xfrm>
        </p:grpSpPr>
        <p:sp>
          <p:nvSpPr>
            <p:cNvPr id="84" name="Text Box 2"/>
            <p:cNvSpPr txBox="1">
              <a:spLocks noChangeArrowheads="1"/>
            </p:cNvSpPr>
            <p:nvPr/>
          </p:nvSpPr>
          <p:spPr bwMode="auto">
            <a:xfrm>
              <a:off x="3419613" y="3326310"/>
              <a:ext cx="2905293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Line 3"/>
            <p:cNvSpPr>
              <a:spLocks noChangeShapeType="1"/>
            </p:cNvSpPr>
            <p:nvPr/>
          </p:nvSpPr>
          <p:spPr bwMode="auto">
            <a:xfrm>
              <a:off x="3901580" y="333678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4"/>
            <p:cNvSpPr>
              <a:spLocks noChangeShapeType="1"/>
            </p:cNvSpPr>
            <p:nvPr/>
          </p:nvSpPr>
          <p:spPr bwMode="auto">
            <a:xfrm>
              <a:off x="4394040" y="334313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5"/>
            <p:cNvSpPr>
              <a:spLocks noChangeShapeType="1"/>
            </p:cNvSpPr>
            <p:nvPr/>
          </p:nvSpPr>
          <p:spPr bwMode="auto">
            <a:xfrm>
              <a:off x="4885145" y="3341550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6"/>
            <p:cNvSpPr>
              <a:spLocks noChangeShapeType="1"/>
            </p:cNvSpPr>
            <p:nvPr/>
          </p:nvSpPr>
          <p:spPr bwMode="auto">
            <a:xfrm>
              <a:off x="5366761" y="333678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3522333" y="3255846"/>
              <a:ext cx="29279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 </a:t>
              </a:r>
              <a:r>
                <a:rPr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888933" y="5315746"/>
            <a:ext cx="7197526" cy="523220"/>
            <a:chOff x="1826091" y="4148024"/>
            <a:chExt cx="7197526" cy="523220"/>
          </a:xfrm>
        </p:grpSpPr>
        <p:sp>
          <p:nvSpPr>
            <p:cNvPr id="9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如何确定模式的滑动距离？</a:t>
              </a:r>
            </a:p>
          </p:txBody>
        </p:sp>
        <p:grpSp>
          <p:nvGrpSpPr>
            <p:cNvPr id="9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7" name="Line 53"/>
          <p:cNvSpPr>
            <a:spLocks noChangeShapeType="1"/>
          </p:cNvSpPr>
          <p:nvPr/>
        </p:nvSpPr>
        <p:spPr bwMode="auto">
          <a:xfrm>
            <a:off x="3322228" y="4403238"/>
            <a:ext cx="1044575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1275525" y="1799260"/>
            <a:ext cx="8637788" cy="461665"/>
            <a:chOff x="1275525" y="1829740"/>
            <a:chExt cx="8637788" cy="461665"/>
          </a:xfrm>
        </p:grpSpPr>
        <p:sp>
          <p:nvSpPr>
            <p:cNvPr id="99" name="Rectangle 11"/>
            <p:cNvSpPr>
              <a:spLocks noChangeArrowheads="1"/>
            </p:cNvSpPr>
            <p:nvPr/>
          </p:nvSpPr>
          <p:spPr bwMode="auto">
            <a:xfrm>
              <a:off x="1707525" y="1829740"/>
              <a:ext cx="82057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主串不回溯，模式就需要向右滑动一段距离</a:t>
              </a:r>
              <a:endParaRPr kumimoji="1"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0" name="Freeform 84"/>
            <p:cNvSpPr/>
            <p:nvPr/>
          </p:nvSpPr>
          <p:spPr bwMode="auto">
            <a:xfrm>
              <a:off x="1275525" y="188057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1" name="Group 39"/>
          <p:cNvGrpSpPr/>
          <p:nvPr/>
        </p:nvGrpSpPr>
        <p:grpSpPr bwMode="auto">
          <a:xfrm>
            <a:off x="5045936" y="3636952"/>
            <a:ext cx="293687" cy="489410"/>
            <a:chOff x="2893" y="2376"/>
            <a:chExt cx="185" cy="662"/>
          </a:xfrm>
          <a:noFill/>
        </p:grpSpPr>
        <p:sp>
          <p:nvSpPr>
            <p:cNvPr id="102" name="Line 40"/>
            <p:cNvSpPr>
              <a:spLocks noChangeShapeType="1"/>
            </p:cNvSpPr>
            <p:nvPr/>
          </p:nvSpPr>
          <p:spPr bwMode="auto">
            <a:xfrm>
              <a:off x="302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41"/>
            <p:cNvSpPr>
              <a:spLocks noChangeShapeType="1"/>
            </p:cNvSpPr>
            <p:nvPr/>
          </p:nvSpPr>
          <p:spPr bwMode="auto">
            <a:xfrm>
              <a:off x="2893" y="2679"/>
              <a:ext cx="185" cy="8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42"/>
            <p:cNvSpPr>
              <a:spLocks noChangeShapeType="1"/>
            </p:cNvSpPr>
            <p:nvPr/>
          </p:nvSpPr>
          <p:spPr bwMode="auto">
            <a:xfrm>
              <a:off x="2965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</p:childTnLst>
        </p:cTn>
      </p:par>
    </p:tnLst>
    <p:bldLst>
      <p:bldP spid="97" grpId="0" bldLvl="0" animBg="1"/>
      <p:bldP spid="97" grpId="1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grpSp>
        <p:nvGrpSpPr>
          <p:cNvPr id="58" name="Group 3"/>
          <p:cNvGrpSpPr/>
          <p:nvPr/>
        </p:nvGrpSpPr>
        <p:grpSpPr bwMode="auto">
          <a:xfrm>
            <a:off x="2698447" y="1499553"/>
            <a:ext cx="6444000" cy="560387"/>
            <a:chOff x="720" y="2333"/>
            <a:chExt cx="4182" cy="353"/>
          </a:xfrm>
          <a:noFill/>
        </p:grpSpPr>
        <p:sp>
          <p:nvSpPr>
            <p:cNvPr id="2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a   b   c   a   b   c   a   c   b   a   b</a:t>
              </a:r>
            </a:p>
          </p:txBody>
        </p:sp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32"/>
          <p:cNvGrpSpPr/>
          <p:nvPr/>
        </p:nvGrpSpPr>
        <p:grpSpPr bwMode="auto">
          <a:xfrm>
            <a:off x="3712860" y="875665"/>
            <a:ext cx="350837" cy="2894013"/>
            <a:chOff x="1359" y="1940"/>
            <a:chExt cx="221" cy="1823"/>
          </a:xfrm>
          <a:noFill/>
        </p:grpSpPr>
        <p:grpSp>
          <p:nvGrpSpPr>
            <p:cNvPr id="105" name="Group 33"/>
            <p:cNvGrpSpPr/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  <a:grpFill/>
          </p:grpSpPr>
          <p:sp>
            <p:nvSpPr>
              <p:cNvPr id="110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Line 36"/>
            <p:cNvSpPr>
              <a:spLocks noChangeShapeType="1"/>
            </p:cNvSpPr>
            <p:nvPr/>
          </p:nvSpPr>
          <p:spPr bwMode="auto">
            <a:xfrm>
              <a:off x="1501" y="2043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37"/>
            <p:cNvSpPr txBox="1">
              <a:spLocks noChangeArrowheads="1"/>
            </p:cNvSpPr>
            <p:nvPr/>
          </p:nvSpPr>
          <p:spPr bwMode="auto">
            <a:xfrm>
              <a:off x="1359" y="194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39"/>
            <p:cNvSpPr txBox="1">
              <a:spLocks noChangeArrowheads="1"/>
            </p:cNvSpPr>
            <p:nvPr/>
          </p:nvSpPr>
          <p:spPr bwMode="auto">
            <a:xfrm>
              <a:off x="1361" y="347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12" name="Text Box 40"/>
          <p:cNvSpPr txBox="1">
            <a:spLocks noChangeArrowheads="1"/>
          </p:cNvSpPr>
          <p:nvPr/>
        </p:nvSpPr>
        <p:spPr bwMode="auto">
          <a:xfrm>
            <a:off x="1600850" y="1713865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Rectangle 41"/>
          <p:cNvSpPr>
            <a:spLocks noChangeArrowheads="1"/>
          </p:cNvSpPr>
          <p:nvPr/>
        </p:nvSpPr>
        <p:spPr bwMode="auto">
          <a:xfrm>
            <a:off x="2697495" y="2615565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4" name="Line 42"/>
          <p:cNvSpPr>
            <a:spLocks noChangeShapeType="1"/>
          </p:cNvSpPr>
          <p:nvPr/>
        </p:nvSpPr>
        <p:spPr bwMode="auto">
          <a:xfrm>
            <a:off x="3175967" y="261080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Line 43"/>
          <p:cNvSpPr>
            <a:spLocks noChangeShapeType="1"/>
          </p:cNvSpPr>
          <p:nvPr/>
        </p:nvSpPr>
        <p:spPr bwMode="auto">
          <a:xfrm>
            <a:off x="3678252" y="261080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Line 44"/>
          <p:cNvSpPr>
            <a:spLocks noChangeShapeType="1"/>
          </p:cNvSpPr>
          <p:nvPr/>
        </p:nvSpPr>
        <p:spPr bwMode="auto">
          <a:xfrm>
            <a:off x="4186252" y="2611755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Line 45"/>
          <p:cNvSpPr>
            <a:spLocks noChangeShapeType="1"/>
          </p:cNvSpPr>
          <p:nvPr/>
        </p:nvSpPr>
        <p:spPr bwMode="auto">
          <a:xfrm>
            <a:off x="4679012" y="2625090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9" name="Text Box 2"/>
          <p:cNvSpPr txBox="1">
            <a:spLocks noChangeArrowheads="1"/>
          </p:cNvSpPr>
          <p:nvPr/>
        </p:nvSpPr>
        <p:spPr bwMode="auto">
          <a:xfrm>
            <a:off x="7620076" y="2372678"/>
            <a:ext cx="3559907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 eaLnBrk="0" hangingPunct="0"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dirty="0" err="1"/>
              <a:t>i</a:t>
            </a:r>
            <a:r>
              <a:rPr lang="en-US" altLang="zh-CN" dirty="0"/>
              <a:t>=2，j=2</a:t>
            </a:r>
            <a:r>
              <a:rPr lang="zh-CN" altLang="en-US" dirty="0"/>
              <a:t>失败；</a:t>
            </a:r>
            <a:r>
              <a:rPr lang="en-US" altLang="zh-CN" dirty="0"/>
              <a:t> </a:t>
            </a:r>
            <a:r>
              <a:rPr lang="zh-CN" altLang="en-US" dirty="0"/>
              <a:t>∵</a:t>
            </a:r>
            <a:r>
              <a:rPr lang="en-US" altLang="zh-CN" dirty="0"/>
              <a:t>s[1]=t[1]; t[0]≠t[1]</a:t>
            </a:r>
          </a:p>
          <a:p>
            <a:r>
              <a:rPr lang="en-US" altLang="zh-CN" dirty="0"/>
              <a:t>∴t[0]≠s[1]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600850" y="4198938"/>
            <a:ext cx="7540030" cy="1685925"/>
            <a:chOff x="1600850" y="3936048"/>
            <a:chExt cx="7540030" cy="1685925"/>
          </a:xfrm>
        </p:grpSpPr>
        <p:grpSp>
          <p:nvGrpSpPr>
            <p:cNvPr id="120" name="Group 3"/>
            <p:cNvGrpSpPr/>
            <p:nvPr/>
          </p:nvGrpSpPr>
          <p:grpSpPr bwMode="auto">
            <a:xfrm>
              <a:off x="2696880" y="3936048"/>
              <a:ext cx="6444000" cy="560387"/>
              <a:chOff x="720" y="2333"/>
              <a:chExt cx="4182" cy="353"/>
            </a:xfrm>
            <a:noFill/>
          </p:grpSpPr>
          <p:sp>
            <p:nvSpPr>
              <p:cNvPr id="121" name="Rectangle 4"/>
              <p:cNvSpPr>
                <a:spLocks noChangeArrowheads="1"/>
              </p:cNvSpPr>
              <p:nvPr/>
            </p:nvSpPr>
            <p:spPr bwMode="auto">
              <a:xfrm>
                <a:off x="720" y="2333"/>
                <a:ext cx="4182" cy="353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</a:t>
                </a:r>
                <a:r>
                  <a:rPr lang="en-US" altLang="zh-CN" sz="3200" b="1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a   b   c   a   b   c   a   c   b   a   b</a:t>
                </a:r>
              </a:p>
            </p:txBody>
          </p:sp>
          <p:sp>
            <p:nvSpPr>
              <p:cNvPr id="122" name="Line 5"/>
              <p:cNvSpPr>
                <a:spLocks noChangeShapeType="1"/>
              </p:cNvSpPr>
              <p:nvPr/>
            </p:nvSpPr>
            <p:spPr bwMode="auto">
              <a:xfrm>
                <a:off x="104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Line 6"/>
              <p:cNvSpPr>
                <a:spLocks noChangeShapeType="1"/>
              </p:cNvSpPr>
              <p:nvPr/>
            </p:nvSpPr>
            <p:spPr bwMode="auto">
              <a:xfrm>
                <a:off x="1365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Line 7"/>
              <p:cNvSpPr>
                <a:spLocks noChangeShapeType="1"/>
              </p:cNvSpPr>
              <p:nvPr/>
            </p:nvSpPr>
            <p:spPr bwMode="auto">
              <a:xfrm>
                <a:off x="1682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Line 8"/>
              <p:cNvSpPr>
                <a:spLocks noChangeShapeType="1"/>
              </p:cNvSpPr>
              <p:nvPr/>
            </p:nvSpPr>
            <p:spPr bwMode="auto">
              <a:xfrm>
                <a:off x="201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Line 9"/>
              <p:cNvSpPr>
                <a:spLocks noChangeShapeType="1"/>
              </p:cNvSpPr>
              <p:nvPr/>
            </p:nvSpPr>
            <p:spPr bwMode="auto">
              <a:xfrm>
                <a:off x="232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Line 10"/>
              <p:cNvSpPr>
                <a:spLocks noChangeShapeType="1"/>
              </p:cNvSpPr>
              <p:nvPr/>
            </p:nvSpPr>
            <p:spPr bwMode="auto">
              <a:xfrm>
                <a:off x="2638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Line 11"/>
              <p:cNvSpPr>
                <a:spLocks noChangeShapeType="1"/>
              </p:cNvSpPr>
              <p:nvPr/>
            </p:nvSpPr>
            <p:spPr bwMode="auto">
              <a:xfrm>
                <a:off x="2964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Line 12"/>
              <p:cNvSpPr>
                <a:spLocks noChangeShapeType="1"/>
              </p:cNvSpPr>
              <p:nvPr/>
            </p:nvSpPr>
            <p:spPr bwMode="auto">
              <a:xfrm>
                <a:off x="328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Line 13"/>
              <p:cNvSpPr>
                <a:spLocks noChangeShapeType="1"/>
              </p:cNvSpPr>
              <p:nvPr/>
            </p:nvSpPr>
            <p:spPr bwMode="auto">
              <a:xfrm>
                <a:off x="359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Line 14"/>
              <p:cNvSpPr>
                <a:spLocks noChangeShapeType="1"/>
              </p:cNvSpPr>
              <p:nvPr/>
            </p:nvSpPr>
            <p:spPr bwMode="auto">
              <a:xfrm>
                <a:off x="391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Line 15"/>
              <p:cNvSpPr>
                <a:spLocks noChangeShapeType="1"/>
              </p:cNvSpPr>
              <p:nvPr/>
            </p:nvSpPr>
            <p:spPr bwMode="auto">
              <a:xfrm>
                <a:off x="423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Line 16"/>
              <p:cNvSpPr>
                <a:spLocks noChangeShapeType="1"/>
              </p:cNvSpPr>
              <p:nvPr/>
            </p:nvSpPr>
            <p:spPr bwMode="auto">
              <a:xfrm>
                <a:off x="4556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" name="Text Box 40"/>
            <p:cNvSpPr txBox="1">
              <a:spLocks noChangeArrowheads="1"/>
            </p:cNvSpPr>
            <p:nvPr/>
          </p:nvSpPr>
          <p:spPr bwMode="auto">
            <a:xfrm>
              <a:off x="1600850" y="4150360"/>
              <a:ext cx="652462" cy="124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183608" y="5047298"/>
              <a:ext cx="2461921" cy="574675"/>
              <a:chOff x="3183608" y="5047298"/>
              <a:chExt cx="2461921" cy="574675"/>
            </a:xfrm>
          </p:grpSpPr>
          <p:sp>
            <p:nvSpPr>
              <p:cNvPr id="140" name="Rectangle 41"/>
              <p:cNvSpPr>
                <a:spLocks noChangeArrowheads="1"/>
              </p:cNvSpPr>
              <p:nvPr/>
            </p:nvSpPr>
            <p:spPr bwMode="auto">
              <a:xfrm>
                <a:off x="3183608" y="5052060"/>
                <a:ext cx="2461921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b="1" dirty="0">
                    <a:solidFill>
                      <a:srgbClr val="5C307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b   c   a   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1" name="Line 42"/>
              <p:cNvSpPr>
                <a:spLocks noChangeShapeType="1"/>
              </p:cNvSpPr>
              <p:nvPr/>
            </p:nvSpPr>
            <p:spPr bwMode="auto">
              <a:xfrm>
                <a:off x="3662080" y="5047298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Line 43"/>
              <p:cNvSpPr>
                <a:spLocks noChangeShapeType="1"/>
              </p:cNvSpPr>
              <p:nvPr/>
            </p:nvSpPr>
            <p:spPr bwMode="auto">
              <a:xfrm>
                <a:off x="4164365" y="5047298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Line 44"/>
              <p:cNvSpPr>
                <a:spLocks noChangeShapeType="1"/>
              </p:cNvSpPr>
              <p:nvPr/>
            </p:nvSpPr>
            <p:spPr bwMode="auto">
              <a:xfrm>
                <a:off x="4672365" y="5048250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Line 45"/>
              <p:cNvSpPr>
                <a:spLocks noChangeShapeType="1"/>
              </p:cNvSpPr>
              <p:nvPr/>
            </p:nvSpPr>
            <p:spPr bwMode="auto">
              <a:xfrm>
                <a:off x="5165125" y="5061585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3342041" y="4742814"/>
            <a:ext cx="257175" cy="561975"/>
            <a:chOff x="3342041" y="4479924"/>
            <a:chExt cx="257175" cy="561975"/>
          </a:xfrm>
        </p:grpSpPr>
        <p:sp>
          <p:nvSpPr>
            <p:cNvPr id="145" name="Line 50"/>
            <p:cNvSpPr>
              <a:spLocks noChangeShapeType="1"/>
            </p:cNvSpPr>
            <p:nvPr/>
          </p:nvSpPr>
          <p:spPr bwMode="auto">
            <a:xfrm>
              <a:off x="3464279" y="4479924"/>
              <a:ext cx="0" cy="561975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51"/>
            <p:cNvSpPr/>
            <p:nvPr/>
          </p:nvSpPr>
          <p:spPr bwMode="auto">
            <a:xfrm>
              <a:off x="3342041" y="4706937"/>
              <a:ext cx="257175" cy="161925"/>
            </a:xfrm>
            <a:custGeom>
              <a:avLst/>
              <a:gdLst>
                <a:gd name="T0" fmla="*/ 0 w 157"/>
                <a:gd name="T1" fmla="*/ 0 h 90"/>
                <a:gd name="T2" fmla="*/ 157 w 157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38100" cmpd="sng">
              <a:solidFill>
                <a:srgbClr val="B42D2D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grpSp>
        <p:nvGrpSpPr>
          <p:cNvPr id="4" name="Group 3"/>
          <p:cNvGrpSpPr/>
          <p:nvPr/>
        </p:nvGrpSpPr>
        <p:grpSpPr bwMode="auto">
          <a:xfrm>
            <a:off x="2698447" y="1441133"/>
            <a:ext cx="6444000" cy="560387"/>
            <a:chOff x="720" y="2333"/>
            <a:chExt cx="4182" cy="353"/>
          </a:xfrm>
          <a:noFill/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79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32"/>
          <p:cNvGrpSpPr/>
          <p:nvPr/>
        </p:nvGrpSpPr>
        <p:grpSpPr bwMode="auto">
          <a:xfrm>
            <a:off x="3712860" y="817245"/>
            <a:ext cx="350837" cy="2814638"/>
            <a:chOff x="1359" y="1940"/>
            <a:chExt cx="221" cy="1773"/>
          </a:xfrm>
          <a:noFill/>
        </p:grpSpPr>
        <p:grpSp>
          <p:nvGrpSpPr>
            <p:cNvPr id="6" name="Group 33"/>
            <p:cNvGrpSpPr/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  <a:grpFill/>
          </p:grpSpPr>
          <p:sp>
            <p:nvSpPr>
              <p:cNvPr id="7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>
              <a:off x="1501" y="2043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1359" y="194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1361" y="342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1600850" y="1655445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2697495" y="2557145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>
            <a:off x="3175967" y="255238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3678252" y="255238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>
            <a:off x="4186252" y="2553335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>
            <a:off x="4679012" y="2566670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7620076" y="2314258"/>
            <a:ext cx="3559907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 eaLnBrk="0" hangingPunct="0"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dirty="0" err="1"/>
              <a:t>i</a:t>
            </a:r>
            <a:r>
              <a:rPr lang="en-US" altLang="zh-CN" dirty="0"/>
              <a:t>=2，j=2</a:t>
            </a:r>
            <a:r>
              <a:rPr lang="zh-CN" altLang="en-US" dirty="0"/>
              <a:t>失败；</a:t>
            </a:r>
            <a:r>
              <a:rPr lang="en-US" altLang="zh-CN" dirty="0"/>
              <a:t> </a:t>
            </a:r>
            <a:r>
              <a:rPr lang="zh-CN" altLang="en-US" dirty="0"/>
              <a:t>∵</a:t>
            </a:r>
            <a:r>
              <a:rPr lang="en-US" altLang="zh-CN" dirty="0"/>
              <a:t>s[1]=t[1]; t[0]≠t[1]</a:t>
            </a:r>
          </a:p>
          <a:p>
            <a:r>
              <a:rPr lang="en-US" altLang="zh-CN" dirty="0"/>
              <a:t>∴t[0]≠s[1]</a:t>
            </a:r>
            <a:endParaRPr lang="zh-CN" altLang="en-US" dirty="0"/>
          </a:p>
        </p:txBody>
      </p:sp>
      <p:grpSp>
        <p:nvGrpSpPr>
          <p:cNvPr id="35" name="Group 3"/>
          <p:cNvGrpSpPr/>
          <p:nvPr/>
        </p:nvGrpSpPr>
        <p:grpSpPr bwMode="auto">
          <a:xfrm>
            <a:off x="2696880" y="4140518"/>
            <a:ext cx="6444000" cy="560387"/>
            <a:chOff x="720" y="2333"/>
            <a:chExt cx="4182" cy="353"/>
          </a:xfrm>
          <a:noFill/>
        </p:grpSpPr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4" name="Line 28"/>
          <p:cNvSpPr>
            <a:spLocks noChangeShapeType="1"/>
          </p:cNvSpPr>
          <p:nvPr/>
        </p:nvSpPr>
        <p:spPr bwMode="auto">
          <a:xfrm>
            <a:off x="3930685" y="3690303"/>
            <a:ext cx="0" cy="43200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5" name="Text Box 29"/>
          <p:cNvSpPr txBox="1">
            <a:spLocks noChangeArrowheads="1"/>
          </p:cNvSpPr>
          <p:nvPr/>
        </p:nvSpPr>
        <p:spPr bwMode="auto">
          <a:xfrm>
            <a:off x="3705260" y="355981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1600850" y="4354830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3671288" y="5251768"/>
            <a:ext cx="2461921" cy="1087120"/>
            <a:chOff x="2596992" y="3773171"/>
            <a:chExt cx="2461921" cy="1087120"/>
          </a:xfrm>
        </p:grpSpPr>
        <p:sp>
          <p:nvSpPr>
            <p:cNvPr id="138" name="Line 22"/>
            <p:cNvSpPr>
              <a:spLocks noChangeShapeType="1"/>
            </p:cNvSpPr>
            <p:nvPr/>
          </p:nvSpPr>
          <p:spPr bwMode="auto">
            <a:xfrm flipV="1">
              <a:off x="2826544" y="4338321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Text Box 23"/>
            <p:cNvSpPr txBox="1">
              <a:spLocks noChangeArrowheads="1"/>
            </p:cNvSpPr>
            <p:nvPr/>
          </p:nvSpPr>
          <p:spPr bwMode="auto">
            <a:xfrm>
              <a:off x="2597944" y="440309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2596992" y="3777933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>
              <a:off x="3075464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auto">
            <a:xfrm>
              <a:off x="3577749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>
              <a:off x="4085749" y="3774123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auto">
            <a:xfrm>
              <a:off x="4578509" y="3787458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Line 53"/>
          <p:cNvSpPr>
            <a:spLocks noChangeShapeType="1"/>
          </p:cNvSpPr>
          <p:nvPr/>
        </p:nvSpPr>
        <p:spPr bwMode="auto">
          <a:xfrm>
            <a:off x="2637197" y="5567204"/>
            <a:ext cx="1044575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</p:childTnLst>
        </p:cTn>
      </p:par>
    </p:tnLst>
    <p:bldLst>
      <p:bldP spid="63" grpId="0" bldLvl="0" animBg="1"/>
      <p:bldP spid="63" grpId="1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grpSp>
        <p:nvGrpSpPr>
          <p:cNvPr id="120" name="Group 3"/>
          <p:cNvGrpSpPr/>
          <p:nvPr/>
        </p:nvGrpSpPr>
        <p:grpSpPr bwMode="auto">
          <a:xfrm>
            <a:off x="2696880" y="1469073"/>
            <a:ext cx="6444000" cy="560387"/>
            <a:chOff x="720" y="2333"/>
            <a:chExt cx="4182" cy="353"/>
          </a:xfrm>
          <a:noFill/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</a:t>
              </a:r>
              <a:r>
                <a:rPr lang="en-US" altLang="zh-CN" sz="32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c   a   b   c   a   c   b   a   b</a:t>
              </a:r>
            </a:p>
          </p:txBody>
        </p:sp>
        <p:sp>
          <p:nvSpPr>
            <p:cNvPr id="122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1600850" y="1683385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Rectangle 41"/>
          <p:cNvSpPr>
            <a:spLocks noChangeArrowheads="1"/>
          </p:cNvSpPr>
          <p:nvPr/>
        </p:nvSpPr>
        <p:spPr bwMode="auto">
          <a:xfrm>
            <a:off x="3671288" y="2585085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1" name="Line 42"/>
          <p:cNvSpPr>
            <a:spLocks noChangeShapeType="1"/>
          </p:cNvSpPr>
          <p:nvPr/>
        </p:nvSpPr>
        <p:spPr bwMode="auto">
          <a:xfrm>
            <a:off x="4149760" y="258032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2" name="Line 43"/>
          <p:cNvSpPr>
            <a:spLocks noChangeShapeType="1"/>
          </p:cNvSpPr>
          <p:nvPr/>
        </p:nvSpPr>
        <p:spPr bwMode="auto">
          <a:xfrm>
            <a:off x="4652045" y="258032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Line 44"/>
          <p:cNvSpPr>
            <a:spLocks noChangeShapeType="1"/>
          </p:cNvSpPr>
          <p:nvPr/>
        </p:nvSpPr>
        <p:spPr bwMode="auto">
          <a:xfrm>
            <a:off x="5160045" y="2581275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Line 45"/>
          <p:cNvSpPr>
            <a:spLocks noChangeShapeType="1"/>
          </p:cNvSpPr>
          <p:nvPr/>
        </p:nvSpPr>
        <p:spPr bwMode="auto">
          <a:xfrm>
            <a:off x="5652805" y="2594610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52805" y="843438"/>
            <a:ext cx="5472395" cy="2814638"/>
            <a:chOff x="5652805" y="536733"/>
            <a:chExt cx="5472395" cy="2814638"/>
          </a:xfrm>
        </p:grpSpPr>
        <p:grpSp>
          <p:nvGrpSpPr>
            <p:cNvPr id="3" name="Group 32"/>
            <p:cNvGrpSpPr/>
            <p:nvPr/>
          </p:nvGrpSpPr>
          <p:grpSpPr bwMode="auto">
            <a:xfrm>
              <a:off x="5652805" y="536733"/>
              <a:ext cx="350837" cy="2814638"/>
              <a:chOff x="1359" y="1940"/>
              <a:chExt cx="221" cy="1773"/>
            </a:xfrm>
            <a:noFill/>
          </p:grpSpPr>
          <p:grpSp>
            <p:nvGrpSpPr>
              <p:cNvPr id="105" name="Group 33"/>
              <p:cNvGrpSpPr/>
              <p:nvPr/>
            </p:nvGrpSpPr>
            <p:grpSpPr bwMode="auto">
              <a:xfrm>
                <a:off x="1418" y="2686"/>
                <a:ext cx="162" cy="354"/>
                <a:chOff x="1370" y="2273"/>
                <a:chExt cx="162" cy="354"/>
              </a:xfrm>
              <a:grpFill/>
            </p:grpSpPr>
            <p:sp>
              <p:nvSpPr>
                <p:cNvPr id="110" name="Line 34"/>
                <p:cNvSpPr>
                  <a:spLocks noChangeShapeType="1"/>
                </p:cNvSpPr>
                <p:nvPr/>
              </p:nvSpPr>
              <p:spPr bwMode="auto">
                <a:xfrm>
                  <a:off x="1447" y="2273"/>
                  <a:ext cx="0" cy="354"/>
                </a:xfrm>
                <a:prstGeom prst="line">
                  <a:avLst/>
                </a:prstGeom>
                <a:grpFill/>
                <a:ln w="38100">
                  <a:solidFill>
                    <a:srgbClr val="B42D2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Freeform 35"/>
                <p:cNvSpPr/>
                <p:nvPr/>
              </p:nvSpPr>
              <p:spPr bwMode="auto">
                <a:xfrm>
                  <a:off x="1370" y="2416"/>
                  <a:ext cx="162" cy="102"/>
                </a:xfrm>
                <a:custGeom>
                  <a:avLst/>
                  <a:gdLst>
                    <a:gd name="T0" fmla="*/ 0 w 157"/>
                    <a:gd name="T1" fmla="*/ 0 h 90"/>
                    <a:gd name="T2" fmla="*/ 157 w 157"/>
                    <a:gd name="T3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7" h="90">
                      <a:moveTo>
                        <a:pt x="0" y="0"/>
                      </a:moveTo>
                      <a:lnTo>
                        <a:pt x="157" y="90"/>
                      </a:lnTo>
                    </a:path>
                  </a:pathLst>
                </a:custGeom>
                <a:grpFill/>
                <a:ln w="38100" cmpd="sng">
                  <a:solidFill>
                    <a:srgbClr val="B42D2D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6" name="Line 36"/>
              <p:cNvSpPr>
                <a:spLocks noChangeShapeType="1"/>
              </p:cNvSpPr>
              <p:nvPr/>
            </p:nvSpPr>
            <p:spPr bwMode="auto">
              <a:xfrm>
                <a:off x="1501" y="2043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7"/>
              <p:cNvSpPr txBox="1">
                <a:spLocks noChangeArrowheads="1"/>
              </p:cNvSpPr>
              <p:nvPr/>
            </p:nvSpPr>
            <p:spPr bwMode="auto">
              <a:xfrm>
                <a:off x="1359" y="1940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38"/>
              <p:cNvSpPr>
                <a:spLocks noChangeShapeType="1"/>
              </p:cNvSpPr>
              <p:nvPr/>
            </p:nvSpPr>
            <p:spPr bwMode="auto">
              <a:xfrm flipV="1">
                <a:off x="1495" y="3389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 Box 39"/>
              <p:cNvSpPr txBox="1">
                <a:spLocks noChangeArrowheads="1"/>
              </p:cNvSpPr>
              <p:nvPr/>
            </p:nvSpPr>
            <p:spPr bwMode="auto">
              <a:xfrm>
                <a:off x="1361" y="3425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7627558" y="1928782"/>
              <a:ext cx="3497642" cy="13849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=6，j=4</a:t>
              </a:r>
              <a:r>
                <a:rPr lang="zh-CN" altLang="en-US" dirty="0"/>
                <a:t>失败</a:t>
              </a:r>
              <a:endParaRPr lang="en-US" altLang="zh-CN" dirty="0"/>
            </a:p>
            <a:p>
              <a:r>
                <a:rPr lang="zh-CN" altLang="en-US" dirty="0"/>
                <a:t>∵ </a:t>
              </a:r>
              <a:r>
                <a:rPr lang="en-US" altLang="zh-CN" dirty="0"/>
                <a:t>s[3]=t[1]; t[0]≠t[1]</a:t>
              </a:r>
            </a:p>
            <a:p>
              <a:r>
                <a:rPr lang="en-US" altLang="zh-CN" dirty="0"/>
                <a:t>∴t[0]≠s[3]</a:t>
              </a:r>
            </a:p>
          </p:txBody>
        </p:sp>
      </p:grpSp>
      <p:grpSp>
        <p:nvGrpSpPr>
          <p:cNvPr id="68" name="Group 33"/>
          <p:cNvGrpSpPr/>
          <p:nvPr/>
        </p:nvGrpSpPr>
        <p:grpSpPr bwMode="auto">
          <a:xfrm>
            <a:off x="4272878" y="4753133"/>
            <a:ext cx="257175" cy="561975"/>
            <a:chOff x="1370" y="2273"/>
            <a:chExt cx="162" cy="354"/>
          </a:xfrm>
          <a:noFill/>
        </p:grpSpPr>
        <p:sp>
          <p:nvSpPr>
            <p:cNvPr id="74" name="Line 34"/>
            <p:cNvSpPr>
              <a:spLocks noChangeShapeType="1"/>
            </p:cNvSpPr>
            <p:nvPr/>
          </p:nvSpPr>
          <p:spPr bwMode="auto">
            <a:xfrm>
              <a:off x="1447" y="2273"/>
              <a:ext cx="0" cy="354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35"/>
            <p:cNvSpPr/>
            <p:nvPr/>
          </p:nvSpPr>
          <p:spPr bwMode="auto">
            <a:xfrm>
              <a:off x="1370" y="2416"/>
              <a:ext cx="162" cy="102"/>
            </a:xfrm>
            <a:custGeom>
              <a:avLst/>
              <a:gdLst>
                <a:gd name="T0" fmla="*/ 0 w 157"/>
                <a:gd name="T1" fmla="*/ 0 h 90"/>
                <a:gd name="T2" fmla="*/ 157 w 157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grpFill/>
            <a:ln w="38100" cmpd="sng">
              <a:solidFill>
                <a:srgbClr val="B42D2D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88785" y="4199732"/>
            <a:ext cx="7540030" cy="1685925"/>
            <a:chOff x="1588785" y="3893027"/>
            <a:chExt cx="7540030" cy="1685925"/>
          </a:xfrm>
        </p:grpSpPr>
        <p:grpSp>
          <p:nvGrpSpPr>
            <p:cNvPr id="76" name="Group 3"/>
            <p:cNvGrpSpPr/>
            <p:nvPr/>
          </p:nvGrpSpPr>
          <p:grpSpPr bwMode="auto">
            <a:xfrm>
              <a:off x="2684815" y="3893027"/>
              <a:ext cx="6444000" cy="560387"/>
              <a:chOff x="720" y="2333"/>
              <a:chExt cx="4182" cy="353"/>
            </a:xfrm>
            <a:noFill/>
          </p:grpSpPr>
          <p:sp>
            <p:nvSpPr>
              <p:cNvPr id="77" name="Rectangle 4"/>
              <p:cNvSpPr>
                <a:spLocks noChangeArrowheads="1"/>
              </p:cNvSpPr>
              <p:nvPr/>
            </p:nvSpPr>
            <p:spPr bwMode="auto">
              <a:xfrm>
                <a:off x="720" y="2333"/>
                <a:ext cx="4182" cy="353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b   a   </a:t>
                </a:r>
                <a:r>
                  <a:rPr lang="en-US" altLang="zh-CN" sz="3200" b="1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c   a   b   c   a   c   b   a   b</a:t>
                </a:r>
              </a:p>
            </p:txBody>
          </p:sp>
          <p:sp>
            <p:nvSpPr>
              <p:cNvPr id="91" name="Line 5"/>
              <p:cNvSpPr>
                <a:spLocks noChangeShapeType="1"/>
              </p:cNvSpPr>
              <p:nvPr/>
            </p:nvSpPr>
            <p:spPr bwMode="auto">
              <a:xfrm>
                <a:off x="104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6"/>
              <p:cNvSpPr>
                <a:spLocks noChangeShapeType="1"/>
              </p:cNvSpPr>
              <p:nvPr/>
            </p:nvSpPr>
            <p:spPr bwMode="auto">
              <a:xfrm>
                <a:off x="1365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Line 7"/>
              <p:cNvSpPr>
                <a:spLocks noChangeShapeType="1"/>
              </p:cNvSpPr>
              <p:nvPr/>
            </p:nvSpPr>
            <p:spPr bwMode="auto">
              <a:xfrm>
                <a:off x="1682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Line 8"/>
              <p:cNvSpPr>
                <a:spLocks noChangeShapeType="1"/>
              </p:cNvSpPr>
              <p:nvPr/>
            </p:nvSpPr>
            <p:spPr bwMode="auto">
              <a:xfrm>
                <a:off x="201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9"/>
              <p:cNvSpPr>
                <a:spLocks noChangeShapeType="1"/>
              </p:cNvSpPr>
              <p:nvPr/>
            </p:nvSpPr>
            <p:spPr bwMode="auto">
              <a:xfrm>
                <a:off x="232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Line 10"/>
              <p:cNvSpPr>
                <a:spLocks noChangeShapeType="1"/>
              </p:cNvSpPr>
              <p:nvPr/>
            </p:nvSpPr>
            <p:spPr bwMode="auto">
              <a:xfrm>
                <a:off x="2638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Line 11"/>
              <p:cNvSpPr>
                <a:spLocks noChangeShapeType="1"/>
              </p:cNvSpPr>
              <p:nvPr/>
            </p:nvSpPr>
            <p:spPr bwMode="auto">
              <a:xfrm>
                <a:off x="2964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12"/>
              <p:cNvSpPr>
                <a:spLocks noChangeShapeType="1"/>
              </p:cNvSpPr>
              <p:nvPr/>
            </p:nvSpPr>
            <p:spPr bwMode="auto">
              <a:xfrm>
                <a:off x="328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13"/>
              <p:cNvSpPr>
                <a:spLocks noChangeShapeType="1"/>
              </p:cNvSpPr>
              <p:nvPr/>
            </p:nvSpPr>
            <p:spPr bwMode="auto">
              <a:xfrm>
                <a:off x="359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14"/>
              <p:cNvSpPr>
                <a:spLocks noChangeShapeType="1"/>
              </p:cNvSpPr>
              <p:nvPr/>
            </p:nvSpPr>
            <p:spPr bwMode="auto">
              <a:xfrm>
                <a:off x="391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Line 15"/>
              <p:cNvSpPr>
                <a:spLocks noChangeShapeType="1"/>
              </p:cNvSpPr>
              <p:nvPr/>
            </p:nvSpPr>
            <p:spPr bwMode="auto">
              <a:xfrm>
                <a:off x="423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>
                <a:off x="4556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" name="Text Box 40"/>
            <p:cNvSpPr txBox="1">
              <a:spLocks noChangeArrowheads="1"/>
            </p:cNvSpPr>
            <p:nvPr/>
          </p:nvSpPr>
          <p:spPr bwMode="auto">
            <a:xfrm>
              <a:off x="1588785" y="4107339"/>
              <a:ext cx="652462" cy="124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4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177383" y="5004277"/>
              <a:ext cx="2461921" cy="574675"/>
              <a:chOff x="4177383" y="5004277"/>
              <a:chExt cx="2461921" cy="574675"/>
            </a:xfrm>
          </p:grpSpPr>
          <p:sp>
            <p:nvSpPr>
              <p:cNvPr id="118" name="Rectangle 41"/>
              <p:cNvSpPr>
                <a:spLocks noChangeArrowheads="1"/>
              </p:cNvSpPr>
              <p:nvPr/>
            </p:nvSpPr>
            <p:spPr bwMode="auto">
              <a:xfrm>
                <a:off x="4177383" y="5009039"/>
                <a:ext cx="2461921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b="1" dirty="0">
                    <a:solidFill>
                      <a:srgbClr val="5C307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b   c   a   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7" name="Line 42"/>
              <p:cNvSpPr>
                <a:spLocks noChangeShapeType="1"/>
              </p:cNvSpPr>
              <p:nvPr/>
            </p:nvSpPr>
            <p:spPr bwMode="auto">
              <a:xfrm>
                <a:off x="4655855" y="5004277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Line 43"/>
              <p:cNvSpPr>
                <a:spLocks noChangeShapeType="1"/>
              </p:cNvSpPr>
              <p:nvPr/>
            </p:nvSpPr>
            <p:spPr bwMode="auto">
              <a:xfrm>
                <a:off x="5158140" y="5004277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Line 44"/>
              <p:cNvSpPr>
                <a:spLocks noChangeShapeType="1"/>
              </p:cNvSpPr>
              <p:nvPr/>
            </p:nvSpPr>
            <p:spPr bwMode="auto">
              <a:xfrm>
                <a:off x="5666140" y="5005229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Line 45"/>
              <p:cNvSpPr>
                <a:spLocks noChangeShapeType="1"/>
              </p:cNvSpPr>
              <p:nvPr/>
            </p:nvSpPr>
            <p:spPr bwMode="auto">
              <a:xfrm>
                <a:off x="6158900" y="5018564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5.1.1  蛮力法的设计思想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80795" y="999490"/>
            <a:ext cx="1023810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用蛮力法解决问题，通常可以从两个方面进行算法设计：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）找出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枚举范围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：分析问题所涉及的各种情况。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）找出</a:t>
            </a:r>
            <a:r>
              <a:rPr lang="zh-CN" altLang="en-US" sz="24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约束条件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：分析问题的解需要满足的条件，并用逻辑表达式表示。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84"/>
          <p:cNvSpPr/>
          <p:nvPr/>
        </p:nvSpPr>
        <p:spPr bwMode="auto">
          <a:xfrm>
            <a:off x="72091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86" name="文本框 126985"/>
          <p:cNvSpPr txBox="1"/>
          <p:nvPr/>
        </p:nvSpPr>
        <p:spPr>
          <a:xfrm>
            <a:off x="819150" y="2875280"/>
            <a:ext cx="10699750" cy="306462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求所有的三位数，除以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所得的余数等于三个数字的平方和。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枚举范围：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100 ~ 999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，共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900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）约束条件：设三位数是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，其百位、十位、个位的数字分别为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。则：</a:t>
            </a: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          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% 11 ==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z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2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注意到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≤ 10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，可以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缩小枚举范围：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     1 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≤ 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0 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≤ 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0 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z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≤ 3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grpSp>
        <p:nvGrpSpPr>
          <p:cNvPr id="4" name="Group 3"/>
          <p:cNvGrpSpPr/>
          <p:nvPr/>
        </p:nvGrpSpPr>
        <p:grpSpPr bwMode="auto">
          <a:xfrm>
            <a:off x="2696880" y="1469073"/>
            <a:ext cx="6444000" cy="560387"/>
            <a:chOff x="720" y="2333"/>
            <a:chExt cx="4182" cy="353"/>
          </a:xfrm>
          <a:noFill/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a   b   c   a   c   b   a   b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1600850" y="1683385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3671288" y="2585085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b   </a:t>
            </a:r>
            <a:r>
              <a:rPr lang="en-US" altLang="zh-CN" sz="32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Line 42"/>
          <p:cNvSpPr>
            <a:spLocks noChangeShapeType="1"/>
          </p:cNvSpPr>
          <p:nvPr/>
        </p:nvSpPr>
        <p:spPr bwMode="auto">
          <a:xfrm>
            <a:off x="4149760" y="258032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4652045" y="258032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Line 44"/>
          <p:cNvSpPr>
            <a:spLocks noChangeShapeType="1"/>
          </p:cNvSpPr>
          <p:nvPr/>
        </p:nvSpPr>
        <p:spPr bwMode="auto">
          <a:xfrm>
            <a:off x="5160045" y="2581275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Line 45"/>
          <p:cNvSpPr>
            <a:spLocks noChangeShapeType="1"/>
          </p:cNvSpPr>
          <p:nvPr/>
        </p:nvSpPr>
        <p:spPr bwMode="auto">
          <a:xfrm>
            <a:off x="5652805" y="2594610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652805" y="843438"/>
            <a:ext cx="5472395" cy="2814638"/>
            <a:chOff x="5652805" y="536733"/>
            <a:chExt cx="5472395" cy="2814638"/>
          </a:xfrm>
        </p:grpSpPr>
        <p:grpSp>
          <p:nvGrpSpPr>
            <p:cNvPr id="104" name="Group 32"/>
            <p:cNvGrpSpPr/>
            <p:nvPr/>
          </p:nvGrpSpPr>
          <p:grpSpPr bwMode="auto">
            <a:xfrm>
              <a:off x="5652805" y="536733"/>
              <a:ext cx="350837" cy="2814638"/>
              <a:chOff x="1359" y="1940"/>
              <a:chExt cx="221" cy="1773"/>
            </a:xfrm>
            <a:noFill/>
          </p:grpSpPr>
          <p:grpSp>
            <p:nvGrpSpPr>
              <p:cNvPr id="27" name="Group 33"/>
              <p:cNvGrpSpPr/>
              <p:nvPr/>
            </p:nvGrpSpPr>
            <p:grpSpPr bwMode="auto">
              <a:xfrm>
                <a:off x="1418" y="2686"/>
                <a:ext cx="162" cy="354"/>
                <a:chOff x="1370" y="2273"/>
                <a:chExt cx="162" cy="354"/>
              </a:xfrm>
              <a:grpFill/>
            </p:grpSpPr>
            <p:sp>
              <p:nvSpPr>
                <p:cNvPr id="28" name="Line 34"/>
                <p:cNvSpPr>
                  <a:spLocks noChangeShapeType="1"/>
                </p:cNvSpPr>
                <p:nvPr/>
              </p:nvSpPr>
              <p:spPr bwMode="auto">
                <a:xfrm>
                  <a:off x="1447" y="2273"/>
                  <a:ext cx="0" cy="354"/>
                </a:xfrm>
                <a:prstGeom prst="line">
                  <a:avLst/>
                </a:prstGeom>
                <a:grpFill/>
                <a:ln w="38100">
                  <a:solidFill>
                    <a:srgbClr val="B42D2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Freeform 35"/>
                <p:cNvSpPr/>
                <p:nvPr/>
              </p:nvSpPr>
              <p:spPr bwMode="auto">
                <a:xfrm>
                  <a:off x="1370" y="2416"/>
                  <a:ext cx="162" cy="102"/>
                </a:xfrm>
                <a:custGeom>
                  <a:avLst/>
                  <a:gdLst>
                    <a:gd name="T0" fmla="*/ 0 w 157"/>
                    <a:gd name="T1" fmla="*/ 0 h 90"/>
                    <a:gd name="T2" fmla="*/ 157 w 157"/>
                    <a:gd name="T3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7" h="90">
                      <a:moveTo>
                        <a:pt x="0" y="0"/>
                      </a:moveTo>
                      <a:lnTo>
                        <a:pt x="157" y="90"/>
                      </a:lnTo>
                    </a:path>
                  </a:pathLst>
                </a:custGeom>
                <a:grpFill/>
                <a:ln w="38100" cmpd="sng">
                  <a:solidFill>
                    <a:srgbClr val="B42D2D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1" name="Line 36"/>
              <p:cNvSpPr>
                <a:spLocks noChangeShapeType="1"/>
              </p:cNvSpPr>
              <p:nvPr/>
            </p:nvSpPr>
            <p:spPr bwMode="auto">
              <a:xfrm>
                <a:off x="1501" y="2043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7"/>
              <p:cNvSpPr txBox="1">
                <a:spLocks noChangeArrowheads="1"/>
              </p:cNvSpPr>
              <p:nvPr/>
            </p:nvSpPr>
            <p:spPr bwMode="auto">
              <a:xfrm>
                <a:off x="1359" y="1940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38"/>
              <p:cNvSpPr>
                <a:spLocks noChangeShapeType="1"/>
              </p:cNvSpPr>
              <p:nvPr/>
            </p:nvSpPr>
            <p:spPr bwMode="auto">
              <a:xfrm flipV="1">
                <a:off x="1495" y="3389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39"/>
              <p:cNvSpPr txBox="1">
                <a:spLocks noChangeArrowheads="1"/>
              </p:cNvSpPr>
              <p:nvPr/>
            </p:nvSpPr>
            <p:spPr bwMode="auto">
              <a:xfrm>
                <a:off x="1361" y="3425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7627558" y="1928782"/>
              <a:ext cx="3497642" cy="13849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=6，j=4</a:t>
              </a:r>
              <a:r>
                <a:rPr lang="zh-CN" altLang="en-US" dirty="0"/>
                <a:t>失败</a:t>
              </a:r>
              <a:endParaRPr lang="en-US" altLang="zh-CN" dirty="0"/>
            </a:p>
            <a:p>
              <a:r>
                <a:rPr lang="zh-CN" altLang="en-US" dirty="0"/>
                <a:t>∵ </a:t>
              </a:r>
              <a:r>
                <a:rPr lang="en-US" altLang="zh-CN" dirty="0"/>
                <a:t>s[4]=t[2]; t[0]≠t[2]</a:t>
              </a:r>
            </a:p>
            <a:p>
              <a:r>
                <a:rPr lang="en-US" altLang="zh-CN" dirty="0"/>
                <a:t>∴t[0]≠s[4]</a:t>
              </a:r>
            </a:p>
          </p:txBody>
        </p:sp>
      </p:grpSp>
      <p:grpSp>
        <p:nvGrpSpPr>
          <p:cNvPr id="36" name="Group 33"/>
          <p:cNvGrpSpPr/>
          <p:nvPr/>
        </p:nvGrpSpPr>
        <p:grpSpPr bwMode="auto">
          <a:xfrm>
            <a:off x="4791038" y="4753133"/>
            <a:ext cx="257175" cy="561975"/>
            <a:chOff x="1370" y="2273"/>
            <a:chExt cx="162" cy="354"/>
          </a:xfrm>
          <a:noFill/>
        </p:grpSpPr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1447" y="2273"/>
              <a:ext cx="0" cy="354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1370" y="2416"/>
              <a:ext cx="162" cy="102"/>
            </a:xfrm>
            <a:custGeom>
              <a:avLst/>
              <a:gdLst>
                <a:gd name="T0" fmla="*/ 0 w 157"/>
                <a:gd name="T1" fmla="*/ 0 h 90"/>
                <a:gd name="T2" fmla="*/ 157 w 157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grpFill/>
            <a:ln w="38100" cmpd="sng">
              <a:solidFill>
                <a:srgbClr val="B42D2D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88785" y="4199732"/>
            <a:ext cx="7540030" cy="1685925"/>
            <a:chOff x="1588785" y="3893027"/>
            <a:chExt cx="7540030" cy="1685925"/>
          </a:xfrm>
        </p:grpSpPr>
        <p:grpSp>
          <p:nvGrpSpPr>
            <p:cNvPr id="40" name="Group 3"/>
            <p:cNvGrpSpPr/>
            <p:nvPr/>
          </p:nvGrpSpPr>
          <p:grpSpPr bwMode="auto">
            <a:xfrm>
              <a:off x="2684815" y="3893027"/>
              <a:ext cx="6444000" cy="560387"/>
              <a:chOff x="720" y="2333"/>
              <a:chExt cx="4182" cy="353"/>
            </a:xfrm>
            <a:noFill/>
          </p:grpSpPr>
          <p:sp>
            <p:nvSpPr>
              <p:cNvPr id="41" name="Rectangle 4"/>
              <p:cNvSpPr>
                <a:spLocks noChangeArrowheads="1"/>
              </p:cNvSpPr>
              <p:nvPr/>
            </p:nvSpPr>
            <p:spPr bwMode="auto">
              <a:xfrm>
                <a:off x="720" y="2333"/>
                <a:ext cx="4182" cy="353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b   a   b   </a:t>
                </a:r>
                <a:r>
                  <a:rPr lang="en-US" altLang="zh-CN" sz="3200" b="1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a   b   c   a   c   b   a   b</a:t>
                </a:r>
              </a:p>
            </p:txBody>
          </p:sp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>
                <a:off x="104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6"/>
              <p:cNvSpPr>
                <a:spLocks noChangeShapeType="1"/>
              </p:cNvSpPr>
              <p:nvPr/>
            </p:nvSpPr>
            <p:spPr bwMode="auto">
              <a:xfrm>
                <a:off x="1365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7"/>
              <p:cNvSpPr>
                <a:spLocks noChangeShapeType="1"/>
              </p:cNvSpPr>
              <p:nvPr/>
            </p:nvSpPr>
            <p:spPr bwMode="auto">
              <a:xfrm>
                <a:off x="1682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8"/>
              <p:cNvSpPr>
                <a:spLocks noChangeShapeType="1"/>
              </p:cNvSpPr>
              <p:nvPr/>
            </p:nvSpPr>
            <p:spPr bwMode="auto">
              <a:xfrm>
                <a:off x="201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232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10"/>
              <p:cNvSpPr>
                <a:spLocks noChangeShapeType="1"/>
              </p:cNvSpPr>
              <p:nvPr/>
            </p:nvSpPr>
            <p:spPr bwMode="auto">
              <a:xfrm>
                <a:off x="2638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11"/>
              <p:cNvSpPr>
                <a:spLocks noChangeShapeType="1"/>
              </p:cNvSpPr>
              <p:nvPr/>
            </p:nvSpPr>
            <p:spPr bwMode="auto">
              <a:xfrm>
                <a:off x="2964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Line 12"/>
              <p:cNvSpPr>
                <a:spLocks noChangeShapeType="1"/>
              </p:cNvSpPr>
              <p:nvPr/>
            </p:nvSpPr>
            <p:spPr bwMode="auto">
              <a:xfrm>
                <a:off x="328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13"/>
              <p:cNvSpPr>
                <a:spLocks noChangeShapeType="1"/>
              </p:cNvSpPr>
              <p:nvPr/>
            </p:nvSpPr>
            <p:spPr bwMode="auto">
              <a:xfrm>
                <a:off x="359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>
                <a:off x="391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Line 15"/>
              <p:cNvSpPr>
                <a:spLocks noChangeShapeType="1"/>
              </p:cNvSpPr>
              <p:nvPr/>
            </p:nvSpPr>
            <p:spPr bwMode="auto">
              <a:xfrm>
                <a:off x="423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16"/>
              <p:cNvSpPr>
                <a:spLocks noChangeShapeType="1"/>
              </p:cNvSpPr>
              <p:nvPr/>
            </p:nvSpPr>
            <p:spPr bwMode="auto">
              <a:xfrm>
                <a:off x="4556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 Box 40"/>
            <p:cNvSpPr txBox="1">
              <a:spLocks noChangeArrowheads="1"/>
            </p:cNvSpPr>
            <p:nvPr/>
          </p:nvSpPr>
          <p:spPr bwMode="auto">
            <a:xfrm>
              <a:off x="1588785" y="4107339"/>
              <a:ext cx="652462" cy="124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5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4680303" y="5004277"/>
              <a:ext cx="2461921" cy="574675"/>
              <a:chOff x="4177383" y="5004277"/>
              <a:chExt cx="2461921" cy="574675"/>
            </a:xfrm>
          </p:grpSpPr>
          <p:sp>
            <p:nvSpPr>
              <p:cNvPr id="56" name="Rectangle 41"/>
              <p:cNvSpPr>
                <a:spLocks noChangeArrowheads="1"/>
              </p:cNvSpPr>
              <p:nvPr/>
            </p:nvSpPr>
            <p:spPr bwMode="auto">
              <a:xfrm>
                <a:off x="4177383" y="5009039"/>
                <a:ext cx="2461921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b="1" dirty="0">
                    <a:solidFill>
                      <a:srgbClr val="5C307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b   c   a   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57" name="Line 42"/>
              <p:cNvSpPr>
                <a:spLocks noChangeShapeType="1"/>
              </p:cNvSpPr>
              <p:nvPr/>
            </p:nvSpPr>
            <p:spPr bwMode="auto">
              <a:xfrm>
                <a:off x="4655855" y="5004277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43"/>
              <p:cNvSpPr>
                <a:spLocks noChangeShapeType="1"/>
              </p:cNvSpPr>
              <p:nvPr/>
            </p:nvSpPr>
            <p:spPr bwMode="auto">
              <a:xfrm>
                <a:off x="5158140" y="5004277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44"/>
              <p:cNvSpPr>
                <a:spLocks noChangeShapeType="1"/>
              </p:cNvSpPr>
              <p:nvPr/>
            </p:nvSpPr>
            <p:spPr bwMode="auto">
              <a:xfrm>
                <a:off x="5666140" y="5005229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45"/>
              <p:cNvSpPr>
                <a:spLocks noChangeShapeType="1"/>
              </p:cNvSpPr>
              <p:nvPr/>
            </p:nvSpPr>
            <p:spPr bwMode="auto">
              <a:xfrm>
                <a:off x="6158900" y="5018564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grpSp>
        <p:nvGrpSpPr>
          <p:cNvPr id="120" name="Group 3"/>
          <p:cNvGrpSpPr/>
          <p:nvPr/>
        </p:nvGrpSpPr>
        <p:grpSpPr bwMode="auto">
          <a:xfrm>
            <a:off x="2696880" y="1410653"/>
            <a:ext cx="6444000" cy="560387"/>
            <a:chOff x="720" y="2333"/>
            <a:chExt cx="4182" cy="353"/>
          </a:xfrm>
          <a:noFill/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122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1600850" y="1624965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Rectangle 41"/>
          <p:cNvSpPr>
            <a:spLocks noChangeArrowheads="1"/>
          </p:cNvSpPr>
          <p:nvPr/>
        </p:nvSpPr>
        <p:spPr bwMode="auto">
          <a:xfrm>
            <a:off x="3671288" y="2526665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1" name="Line 42"/>
          <p:cNvSpPr>
            <a:spLocks noChangeShapeType="1"/>
          </p:cNvSpPr>
          <p:nvPr/>
        </p:nvSpPr>
        <p:spPr bwMode="auto">
          <a:xfrm>
            <a:off x="4149760" y="252190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2" name="Line 43"/>
          <p:cNvSpPr>
            <a:spLocks noChangeShapeType="1"/>
          </p:cNvSpPr>
          <p:nvPr/>
        </p:nvSpPr>
        <p:spPr bwMode="auto">
          <a:xfrm>
            <a:off x="4652045" y="252190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Line 44"/>
          <p:cNvSpPr>
            <a:spLocks noChangeShapeType="1"/>
          </p:cNvSpPr>
          <p:nvPr/>
        </p:nvSpPr>
        <p:spPr bwMode="auto">
          <a:xfrm>
            <a:off x="5160045" y="2522855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Line 45"/>
          <p:cNvSpPr>
            <a:spLocks noChangeShapeType="1"/>
          </p:cNvSpPr>
          <p:nvPr/>
        </p:nvSpPr>
        <p:spPr bwMode="auto">
          <a:xfrm>
            <a:off x="5652805" y="2536190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52805" y="785018"/>
            <a:ext cx="5472395" cy="2814638"/>
            <a:chOff x="5652805" y="536733"/>
            <a:chExt cx="5472395" cy="2814638"/>
          </a:xfrm>
        </p:grpSpPr>
        <p:grpSp>
          <p:nvGrpSpPr>
            <p:cNvPr id="3" name="Group 32"/>
            <p:cNvGrpSpPr/>
            <p:nvPr/>
          </p:nvGrpSpPr>
          <p:grpSpPr bwMode="auto">
            <a:xfrm>
              <a:off x="5652805" y="536733"/>
              <a:ext cx="350837" cy="2814638"/>
              <a:chOff x="1359" y="1940"/>
              <a:chExt cx="221" cy="1773"/>
            </a:xfrm>
            <a:noFill/>
          </p:grpSpPr>
          <p:grpSp>
            <p:nvGrpSpPr>
              <p:cNvPr id="105" name="Group 33"/>
              <p:cNvGrpSpPr/>
              <p:nvPr/>
            </p:nvGrpSpPr>
            <p:grpSpPr bwMode="auto">
              <a:xfrm>
                <a:off x="1418" y="2686"/>
                <a:ext cx="162" cy="354"/>
                <a:chOff x="1370" y="2273"/>
                <a:chExt cx="162" cy="354"/>
              </a:xfrm>
              <a:grpFill/>
            </p:grpSpPr>
            <p:sp>
              <p:nvSpPr>
                <p:cNvPr id="110" name="Line 34"/>
                <p:cNvSpPr>
                  <a:spLocks noChangeShapeType="1"/>
                </p:cNvSpPr>
                <p:nvPr/>
              </p:nvSpPr>
              <p:spPr bwMode="auto">
                <a:xfrm>
                  <a:off x="1447" y="2273"/>
                  <a:ext cx="0" cy="354"/>
                </a:xfrm>
                <a:prstGeom prst="line">
                  <a:avLst/>
                </a:prstGeom>
                <a:grpFill/>
                <a:ln w="38100">
                  <a:solidFill>
                    <a:srgbClr val="B42D2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Freeform 35"/>
                <p:cNvSpPr/>
                <p:nvPr/>
              </p:nvSpPr>
              <p:spPr bwMode="auto">
                <a:xfrm>
                  <a:off x="1370" y="2416"/>
                  <a:ext cx="162" cy="102"/>
                </a:xfrm>
                <a:custGeom>
                  <a:avLst/>
                  <a:gdLst>
                    <a:gd name="T0" fmla="*/ 0 w 157"/>
                    <a:gd name="T1" fmla="*/ 0 h 90"/>
                    <a:gd name="T2" fmla="*/ 157 w 157"/>
                    <a:gd name="T3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7" h="90">
                      <a:moveTo>
                        <a:pt x="0" y="0"/>
                      </a:moveTo>
                      <a:lnTo>
                        <a:pt x="157" y="90"/>
                      </a:lnTo>
                    </a:path>
                  </a:pathLst>
                </a:custGeom>
                <a:grpFill/>
                <a:ln w="38100" cmpd="sng">
                  <a:solidFill>
                    <a:srgbClr val="B42D2D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6" name="Line 36"/>
              <p:cNvSpPr>
                <a:spLocks noChangeShapeType="1"/>
              </p:cNvSpPr>
              <p:nvPr/>
            </p:nvSpPr>
            <p:spPr bwMode="auto">
              <a:xfrm>
                <a:off x="1501" y="2043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7"/>
              <p:cNvSpPr txBox="1">
                <a:spLocks noChangeArrowheads="1"/>
              </p:cNvSpPr>
              <p:nvPr/>
            </p:nvSpPr>
            <p:spPr bwMode="auto">
              <a:xfrm>
                <a:off x="1359" y="1940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38"/>
              <p:cNvSpPr>
                <a:spLocks noChangeShapeType="1"/>
              </p:cNvSpPr>
              <p:nvPr/>
            </p:nvSpPr>
            <p:spPr bwMode="auto">
              <a:xfrm flipV="1">
                <a:off x="1495" y="3389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 Box 39"/>
              <p:cNvSpPr txBox="1">
                <a:spLocks noChangeArrowheads="1"/>
              </p:cNvSpPr>
              <p:nvPr/>
            </p:nvSpPr>
            <p:spPr bwMode="auto">
              <a:xfrm>
                <a:off x="1361" y="3425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7627558" y="1928782"/>
              <a:ext cx="3497642" cy="13849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=6，j=4</a:t>
              </a:r>
              <a:r>
                <a:rPr lang="zh-CN" altLang="en-US" dirty="0"/>
                <a:t>失败</a:t>
              </a:r>
              <a:endParaRPr lang="en-US" altLang="zh-CN" dirty="0"/>
            </a:p>
            <a:p>
              <a:r>
                <a:rPr lang="zh-CN" altLang="en-US" dirty="0"/>
                <a:t>∵ </a:t>
              </a:r>
              <a:r>
                <a:rPr lang="en-US" altLang="zh-CN" dirty="0"/>
                <a:t>s[4]=t[2]; t[0]≠t[2]</a:t>
              </a:r>
            </a:p>
            <a:p>
              <a:r>
                <a:rPr lang="en-US" altLang="zh-CN" dirty="0"/>
                <a:t>∴t[0]≠s[4]</a:t>
              </a:r>
            </a:p>
          </p:txBody>
        </p:sp>
      </p:grpSp>
      <p:grpSp>
        <p:nvGrpSpPr>
          <p:cNvPr id="76" name="Group 3"/>
          <p:cNvGrpSpPr/>
          <p:nvPr/>
        </p:nvGrpSpPr>
        <p:grpSpPr bwMode="auto">
          <a:xfrm>
            <a:off x="2684815" y="4141312"/>
            <a:ext cx="6444000" cy="560387"/>
            <a:chOff x="720" y="2333"/>
            <a:chExt cx="4182" cy="353"/>
          </a:xfrm>
          <a:noFill/>
        </p:grpSpPr>
        <p:sp>
          <p:nvSpPr>
            <p:cNvPr id="77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91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588785" y="4355624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52743" y="5252562"/>
            <a:ext cx="2461921" cy="574675"/>
            <a:chOff x="4177383" y="5004277"/>
            <a:chExt cx="2461921" cy="574675"/>
          </a:xfrm>
        </p:grpSpPr>
        <p:sp>
          <p:nvSpPr>
            <p:cNvPr id="118" name="Rectangle 41"/>
            <p:cNvSpPr>
              <a:spLocks noChangeArrowheads="1"/>
            </p:cNvSpPr>
            <p:nvPr/>
          </p:nvSpPr>
          <p:spPr bwMode="auto">
            <a:xfrm>
              <a:off x="4177383" y="5009039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7" name="Line 42"/>
            <p:cNvSpPr>
              <a:spLocks noChangeShapeType="1"/>
            </p:cNvSpPr>
            <p:nvPr/>
          </p:nvSpPr>
          <p:spPr bwMode="auto">
            <a:xfrm>
              <a:off x="4655855" y="500427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43"/>
            <p:cNvSpPr>
              <a:spLocks noChangeShapeType="1"/>
            </p:cNvSpPr>
            <p:nvPr/>
          </p:nvSpPr>
          <p:spPr bwMode="auto">
            <a:xfrm>
              <a:off x="5158140" y="500427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Line 44"/>
            <p:cNvSpPr>
              <a:spLocks noChangeShapeType="1"/>
            </p:cNvSpPr>
            <p:nvPr/>
          </p:nvSpPr>
          <p:spPr bwMode="auto">
            <a:xfrm>
              <a:off x="5666140" y="5005229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Line 45"/>
            <p:cNvSpPr>
              <a:spLocks noChangeShapeType="1"/>
            </p:cNvSpPr>
            <p:nvPr/>
          </p:nvSpPr>
          <p:spPr bwMode="auto">
            <a:xfrm>
              <a:off x="6158900" y="5018564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3645033" y="5569744"/>
            <a:ext cx="147600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5866165" y="3659351"/>
            <a:ext cx="0" cy="43180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5640740" y="351171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643915" y="5796126"/>
            <a:ext cx="228600" cy="514350"/>
            <a:chOff x="5643915" y="5547841"/>
            <a:chExt cx="228600" cy="514350"/>
          </a:xfrm>
        </p:grpSpPr>
        <p:sp>
          <p:nvSpPr>
            <p:cNvPr id="70" name="Line 38"/>
            <p:cNvSpPr>
              <a:spLocks noChangeShapeType="1"/>
            </p:cNvSpPr>
            <p:nvPr/>
          </p:nvSpPr>
          <p:spPr bwMode="auto">
            <a:xfrm flipV="1">
              <a:off x="5856640" y="5547841"/>
              <a:ext cx="0" cy="4318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39"/>
            <p:cNvSpPr txBox="1">
              <a:spLocks noChangeArrowheads="1"/>
            </p:cNvSpPr>
            <p:nvPr/>
          </p:nvSpPr>
          <p:spPr bwMode="auto">
            <a:xfrm>
              <a:off x="5643915" y="560499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399440" y="4710593"/>
            <a:ext cx="6304880" cy="1530406"/>
            <a:chOff x="5399440" y="4462308"/>
            <a:chExt cx="6304880" cy="1530406"/>
          </a:xfrm>
        </p:grpSpPr>
        <p:sp>
          <p:nvSpPr>
            <p:cNvPr id="72" name="Line 34"/>
            <p:cNvSpPr>
              <a:spLocks noChangeShapeType="1"/>
            </p:cNvSpPr>
            <p:nvPr/>
          </p:nvSpPr>
          <p:spPr bwMode="auto">
            <a:xfrm>
              <a:off x="5399440" y="4462308"/>
              <a:ext cx="0" cy="561975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8324788" y="4607719"/>
              <a:ext cx="3379532" cy="13849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=6，j=4</a:t>
              </a:r>
              <a:r>
                <a:rPr lang="zh-CN" altLang="en-US" dirty="0"/>
                <a:t>失败</a:t>
              </a:r>
              <a:endParaRPr lang="en-US" altLang="zh-CN" dirty="0"/>
            </a:p>
            <a:p>
              <a:r>
                <a:rPr lang="zh-CN" altLang="en-US" dirty="0"/>
                <a:t>∵</a:t>
              </a:r>
              <a:r>
                <a:rPr lang="en-US" altLang="zh-CN" dirty="0"/>
                <a:t>s[5]=t[3]; t[0]=t[3]</a:t>
              </a:r>
            </a:p>
            <a:p>
              <a:r>
                <a:rPr lang="en-US" altLang="zh-CN" dirty="0"/>
                <a:t>∴t[0]=s[5]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1914" y="896313"/>
            <a:ext cx="9535566" cy="523220"/>
            <a:chOff x="781914" y="1079193"/>
            <a:chExt cx="9535566" cy="523220"/>
          </a:xfrm>
        </p:grpSpPr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>
              <a:off x="1344295" y="1079193"/>
              <a:ext cx="897318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结论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可以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不回溯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，模式向右滑动到新的比较起点 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</a:p>
          </p:txBody>
        </p:sp>
        <p:grpSp>
          <p:nvGrpSpPr>
            <p:cNvPr id="73" name="Group 36"/>
            <p:cNvGrpSpPr/>
            <p:nvPr/>
          </p:nvGrpSpPr>
          <p:grpSpPr>
            <a:xfrm>
              <a:off x="781914" y="110894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74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751434" y="1551466"/>
            <a:ext cx="10800486" cy="523220"/>
            <a:chOff x="1826091" y="4148024"/>
            <a:chExt cx="10800486" cy="523220"/>
          </a:xfrm>
        </p:grpSpPr>
        <p:sp>
          <p:nvSpPr>
            <p:cNvPr id="8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如何由当前部分匹配结果确定模式向右滑动的新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比较起点 </a:t>
              </a:r>
              <a:r>
                <a:rPr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</a:p>
          </p:txBody>
        </p:sp>
        <p:grpSp>
          <p:nvGrpSpPr>
            <p:cNvPr id="8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802266" y="2623980"/>
            <a:ext cx="4287894" cy="1685925"/>
            <a:chOff x="802266" y="2623980"/>
            <a:chExt cx="4287894" cy="1685925"/>
          </a:xfrm>
        </p:grpSpPr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802266" y="2623980"/>
              <a:ext cx="4287894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…</a:t>
              </a:r>
            </a:p>
          </p:txBody>
        </p:sp>
        <p:sp>
          <p:nvSpPr>
            <p:cNvPr id="90" name="Line 5"/>
            <p:cNvSpPr>
              <a:spLocks noChangeShapeType="1"/>
            </p:cNvSpPr>
            <p:nvPr/>
          </p:nvSpPr>
          <p:spPr bwMode="auto">
            <a:xfrm>
              <a:off x="1295351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6"/>
            <p:cNvSpPr>
              <a:spLocks noChangeShapeType="1"/>
            </p:cNvSpPr>
            <p:nvPr/>
          </p:nvSpPr>
          <p:spPr bwMode="auto">
            <a:xfrm>
              <a:off x="179614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Line 7"/>
            <p:cNvSpPr>
              <a:spLocks noChangeShapeType="1"/>
            </p:cNvSpPr>
            <p:nvPr/>
          </p:nvSpPr>
          <p:spPr bwMode="auto">
            <a:xfrm>
              <a:off x="228460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Line 8"/>
            <p:cNvSpPr>
              <a:spLocks noChangeShapeType="1"/>
            </p:cNvSpPr>
            <p:nvPr/>
          </p:nvSpPr>
          <p:spPr bwMode="auto">
            <a:xfrm>
              <a:off x="280080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9"/>
            <p:cNvSpPr>
              <a:spLocks noChangeShapeType="1"/>
            </p:cNvSpPr>
            <p:nvPr/>
          </p:nvSpPr>
          <p:spPr bwMode="auto">
            <a:xfrm>
              <a:off x="3278475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10"/>
            <p:cNvSpPr>
              <a:spLocks noChangeShapeType="1"/>
            </p:cNvSpPr>
            <p:nvPr/>
          </p:nvSpPr>
          <p:spPr bwMode="auto">
            <a:xfrm>
              <a:off x="375769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11"/>
            <p:cNvSpPr>
              <a:spLocks noChangeShapeType="1"/>
            </p:cNvSpPr>
            <p:nvPr/>
          </p:nvSpPr>
          <p:spPr bwMode="auto">
            <a:xfrm>
              <a:off x="426002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Rectangle 41"/>
            <p:cNvSpPr>
              <a:spLocks noChangeArrowheads="1"/>
            </p:cNvSpPr>
            <p:nvPr/>
          </p:nvSpPr>
          <p:spPr bwMode="auto">
            <a:xfrm>
              <a:off x="1776674" y="3739992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5" name="Line 42"/>
            <p:cNvSpPr>
              <a:spLocks noChangeShapeType="1"/>
            </p:cNvSpPr>
            <p:nvPr/>
          </p:nvSpPr>
          <p:spPr bwMode="auto">
            <a:xfrm>
              <a:off x="2255146" y="373523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43"/>
            <p:cNvSpPr>
              <a:spLocks noChangeShapeType="1"/>
            </p:cNvSpPr>
            <p:nvPr/>
          </p:nvSpPr>
          <p:spPr bwMode="auto">
            <a:xfrm>
              <a:off x="2757431" y="373523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Line 44"/>
            <p:cNvSpPr>
              <a:spLocks noChangeShapeType="1"/>
            </p:cNvSpPr>
            <p:nvPr/>
          </p:nvSpPr>
          <p:spPr bwMode="auto">
            <a:xfrm>
              <a:off x="3265431" y="3736182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Line 45"/>
            <p:cNvSpPr>
              <a:spLocks noChangeShapeType="1"/>
            </p:cNvSpPr>
            <p:nvPr/>
          </p:nvSpPr>
          <p:spPr bwMode="auto">
            <a:xfrm>
              <a:off x="3758191" y="3749517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oup 32"/>
          <p:cNvGrpSpPr/>
          <p:nvPr/>
        </p:nvGrpSpPr>
        <p:grpSpPr bwMode="auto">
          <a:xfrm>
            <a:off x="3758191" y="1998345"/>
            <a:ext cx="350837" cy="2814638"/>
            <a:chOff x="1359" y="1940"/>
            <a:chExt cx="221" cy="1773"/>
          </a:xfrm>
          <a:noFill/>
        </p:grpSpPr>
        <p:grpSp>
          <p:nvGrpSpPr>
            <p:cNvPr id="156" name="Group 33"/>
            <p:cNvGrpSpPr/>
            <p:nvPr/>
          </p:nvGrpSpPr>
          <p:grpSpPr bwMode="auto">
            <a:xfrm>
              <a:off x="1418" y="2676"/>
              <a:ext cx="162" cy="354"/>
              <a:chOff x="1370" y="2263"/>
              <a:chExt cx="162" cy="354"/>
            </a:xfrm>
            <a:grpFill/>
          </p:grpSpPr>
          <p:sp>
            <p:nvSpPr>
              <p:cNvPr id="161" name="Line 34"/>
              <p:cNvSpPr>
                <a:spLocks noChangeShapeType="1"/>
              </p:cNvSpPr>
              <p:nvPr/>
            </p:nvSpPr>
            <p:spPr bwMode="auto">
              <a:xfrm>
                <a:off x="1447" y="226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7" name="Line 36"/>
            <p:cNvSpPr>
              <a:spLocks noChangeShapeType="1"/>
            </p:cNvSpPr>
            <p:nvPr/>
          </p:nvSpPr>
          <p:spPr bwMode="auto">
            <a:xfrm>
              <a:off x="1501" y="2043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37"/>
            <p:cNvSpPr txBox="1">
              <a:spLocks noChangeArrowheads="1"/>
            </p:cNvSpPr>
            <p:nvPr/>
          </p:nvSpPr>
          <p:spPr bwMode="auto">
            <a:xfrm>
              <a:off x="1359" y="194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Text Box 39"/>
            <p:cNvSpPr txBox="1">
              <a:spLocks noChangeArrowheads="1"/>
            </p:cNvSpPr>
            <p:nvPr/>
          </p:nvSpPr>
          <p:spPr bwMode="auto">
            <a:xfrm>
              <a:off x="1361" y="342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83" name="Line 34"/>
          <p:cNvSpPr>
            <a:spLocks noChangeShapeType="1"/>
          </p:cNvSpPr>
          <p:nvPr/>
        </p:nvSpPr>
        <p:spPr bwMode="auto">
          <a:xfrm>
            <a:off x="9353811" y="3167380"/>
            <a:ext cx="0" cy="561975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18759" y="1998345"/>
            <a:ext cx="6280756" cy="2814638"/>
            <a:chOff x="5318759" y="1998345"/>
            <a:chExt cx="6280756" cy="2814638"/>
          </a:xfrm>
        </p:grpSpPr>
        <p:grpSp>
          <p:nvGrpSpPr>
            <p:cNvPr id="10" name="组合 9"/>
            <p:cNvGrpSpPr/>
            <p:nvPr/>
          </p:nvGrpSpPr>
          <p:grpSpPr>
            <a:xfrm>
              <a:off x="9137594" y="3735230"/>
              <a:ext cx="2461921" cy="574675"/>
              <a:chOff x="7613594" y="3735230"/>
              <a:chExt cx="2461921" cy="574675"/>
            </a:xfrm>
          </p:grpSpPr>
          <p:sp>
            <p:nvSpPr>
              <p:cNvPr id="172" name="Rectangle 41"/>
              <p:cNvSpPr>
                <a:spLocks noChangeArrowheads="1"/>
              </p:cNvSpPr>
              <p:nvPr/>
            </p:nvSpPr>
            <p:spPr bwMode="auto">
              <a:xfrm>
                <a:off x="7613594" y="3739992"/>
                <a:ext cx="2461921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b   c   a   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73" name="Line 42"/>
              <p:cNvSpPr>
                <a:spLocks noChangeShapeType="1"/>
              </p:cNvSpPr>
              <p:nvPr/>
            </p:nvSpPr>
            <p:spPr bwMode="auto">
              <a:xfrm>
                <a:off x="8092066" y="3735230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Line 43"/>
              <p:cNvSpPr>
                <a:spLocks noChangeShapeType="1"/>
              </p:cNvSpPr>
              <p:nvPr/>
            </p:nvSpPr>
            <p:spPr bwMode="auto">
              <a:xfrm>
                <a:off x="8594351" y="3735230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Line 44"/>
              <p:cNvSpPr>
                <a:spLocks noChangeShapeType="1"/>
              </p:cNvSpPr>
              <p:nvPr/>
            </p:nvSpPr>
            <p:spPr bwMode="auto">
              <a:xfrm>
                <a:off x="9102351" y="3736182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Line 45"/>
              <p:cNvSpPr>
                <a:spLocks noChangeShapeType="1"/>
              </p:cNvSpPr>
              <p:nvPr/>
            </p:nvSpPr>
            <p:spPr bwMode="auto">
              <a:xfrm>
                <a:off x="9595111" y="3749517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4" name="Rectangle 4"/>
            <p:cNvSpPr>
              <a:spLocks noChangeArrowheads="1"/>
            </p:cNvSpPr>
            <p:nvPr/>
          </p:nvSpPr>
          <p:spPr bwMode="auto">
            <a:xfrm>
              <a:off x="6639186" y="2623980"/>
              <a:ext cx="4287894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</a:t>
              </a:r>
              <a:r>
                <a:rPr lang="en-US" altLang="zh-CN" sz="32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b   …</a:t>
              </a:r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7132271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Line 6"/>
            <p:cNvSpPr>
              <a:spLocks noChangeShapeType="1"/>
            </p:cNvSpPr>
            <p:nvPr/>
          </p:nvSpPr>
          <p:spPr bwMode="auto">
            <a:xfrm>
              <a:off x="763306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Line 7"/>
            <p:cNvSpPr>
              <a:spLocks noChangeShapeType="1"/>
            </p:cNvSpPr>
            <p:nvPr/>
          </p:nvSpPr>
          <p:spPr bwMode="auto">
            <a:xfrm>
              <a:off x="812152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Line 8"/>
            <p:cNvSpPr>
              <a:spLocks noChangeShapeType="1"/>
            </p:cNvSpPr>
            <p:nvPr/>
          </p:nvSpPr>
          <p:spPr bwMode="auto">
            <a:xfrm>
              <a:off x="863772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Line 9"/>
            <p:cNvSpPr>
              <a:spLocks noChangeShapeType="1"/>
            </p:cNvSpPr>
            <p:nvPr/>
          </p:nvSpPr>
          <p:spPr bwMode="auto">
            <a:xfrm>
              <a:off x="9115395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Line 10"/>
            <p:cNvSpPr>
              <a:spLocks noChangeShapeType="1"/>
            </p:cNvSpPr>
            <p:nvPr/>
          </p:nvSpPr>
          <p:spPr bwMode="auto">
            <a:xfrm>
              <a:off x="959461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>
              <a:off x="1009694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" name="Line 36"/>
            <p:cNvSpPr>
              <a:spLocks noChangeShapeType="1"/>
            </p:cNvSpPr>
            <p:nvPr/>
          </p:nvSpPr>
          <p:spPr bwMode="auto">
            <a:xfrm>
              <a:off x="9820536" y="2161858"/>
              <a:ext cx="0" cy="4318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0" name="Text Box 37"/>
            <p:cNvSpPr txBox="1">
              <a:spLocks noChangeArrowheads="1"/>
            </p:cNvSpPr>
            <p:nvPr/>
          </p:nvSpPr>
          <p:spPr bwMode="auto">
            <a:xfrm>
              <a:off x="9595111" y="199834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" name="Line 38"/>
            <p:cNvSpPr>
              <a:spLocks noChangeShapeType="1"/>
            </p:cNvSpPr>
            <p:nvPr/>
          </p:nvSpPr>
          <p:spPr bwMode="auto">
            <a:xfrm flipV="1">
              <a:off x="9811011" y="4298633"/>
              <a:ext cx="0" cy="4318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Text Box 39"/>
            <p:cNvSpPr txBox="1">
              <a:spLocks noChangeArrowheads="1"/>
            </p:cNvSpPr>
            <p:nvPr/>
          </p:nvSpPr>
          <p:spPr bwMode="auto">
            <a:xfrm>
              <a:off x="9598286" y="435578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85" name="右箭头 184"/>
            <p:cNvSpPr/>
            <p:nvPr/>
          </p:nvSpPr>
          <p:spPr>
            <a:xfrm>
              <a:off x="5318759" y="3399950"/>
              <a:ext cx="1158241" cy="560386"/>
            </a:xfrm>
            <a:prstGeom prst="rightArrow">
              <a:avLst>
                <a:gd name="adj1" fmla="val 67200"/>
                <a:gd name="adj2" fmla="val 50000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下一趟</a:t>
              </a:r>
            </a:p>
          </p:txBody>
        </p:sp>
      </p:grpSp>
      <p:sp>
        <p:nvSpPr>
          <p:cNvPr id="187" name="Rectangle 3"/>
          <p:cNvSpPr>
            <a:spLocks noChangeArrowheads="1"/>
          </p:cNvSpPr>
          <p:nvPr/>
        </p:nvSpPr>
        <p:spPr bwMode="auto">
          <a:xfrm>
            <a:off x="299720" y="4896486"/>
            <a:ext cx="61298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T[0]~T[k-1] = S[</a:t>
            </a:r>
            <a:r>
              <a:rPr kumimoji="1"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-k]~S[i-1]</a:t>
            </a:r>
            <a:endParaRPr kumimoji="1"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9114677" y="2528331"/>
            <a:ext cx="495935" cy="1840072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bldLvl="0" animBg="1"/>
      <p:bldP spid="187" grpId="0" bldLvl="0" animBg="1"/>
      <p:bldP spid="188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81914" y="896313"/>
            <a:ext cx="9535566" cy="523220"/>
            <a:chOff x="781914" y="1079193"/>
            <a:chExt cx="9535566" cy="523220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1344295" y="1079193"/>
              <a:ext cx="897318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结论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</a:t>
              </a:r>
              <a:r>
                <a:rPr kumimoji="1"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可以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不回溯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，模式向右滑动到新的比较起点 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36"/>
            <p:cNvGrpSpPr/>
            <p:nvPr/>
          </p:nvGrpSpPr>
          <p:grpSpPr>
            <a:xfrm>
              <a:off x="781914" y="110894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6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751434" y="1551466"/>
            <a:ext cx="10800486" cy="523220"/>
            <a:chOff x="1826091" y="4148024"/>
            <a:chExt cx="10800486" cy="523220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如何由当前部分匹配结果确定模式向右滑动的新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比较起点 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</a:p>
          </p:txBody>
        </p:sp>
        <p:grpSp>
          <p:nvGrpSpPr>
            <p:cNvPr id="1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02266" y="2623980"/>
            <a:ext cx="4287894" cy="1685925"/>
            <a:chOff x="802266" y="2623980"/>
            <a:chExt cx="4287894" cy="1685925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802266" y="2623980"/>
              <a:ext cx="4287894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</a:t>
              </a:r>
              <a:r>
                <a:rPr lang="en-US" altLang="zh-CN" sz="36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b   …</a:t>
              </a:r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1295351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79614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228460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280080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3278475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75769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26002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1776674" y="3739992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c   </a:t>
              </a:r>
              <a:r>
                <a:rPr lang="en-US" altLang="zh-CN" sz="36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2255146" y="373523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2757431" y="373523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3265431" y="3736182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3758191" y="3749517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2"/>
          <p:cNvGrpSpPr/>
          <p:nvPr/>
        </p:nvGrpSpPr>
        <p:grpSpPr bwMode="auto">
          <a:xfrm>
            <a:off x="3758191" y="1998345"/>
            <a:ext cx="350837" cy="2814638"/>
            <a:chOff x="1359" y="1940"/>
            <a:chExt cx="221" cy="1773"/>
          </a:xfrm>
          <a:noFill/>
        </p:grpSpPr>
        <p:grpSp>
          <p:nvGrpSpPr>
            <p:cNvPr id="35" name="Group 33"/>
            <p:cNvGrpSpPr/>
            <p:nvPr/>
          </p:nvGrpSpPr>
          <p:grpSpPr bwMode="auto">
            <a:xfrm>
              <a:off x="1418" y="2676"/>
              <a:ext cx="162" cy="354"/>
              <a:chOff x="1370" y="2263"/>
              <a:chExt cx="162" cy="354"/>
            </a:xfrm>
            <a:grpFill/>
          </p:grpSpPr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1447" y="226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1501" y="2043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1359" y="194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1361" y="342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9353811" y="3167380"/>
            <a:ext cx="0" cy="561975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318759" y="1998345"/>
            <a:ext cx="6280756" cy="2814638"/>
            <a:chOff x="5318759" y="1998345"/>
            <a:chExt cx="6280756" cy="2814638"/>
          </a:xfrm>
        </p:grpSpPr>
        <p:grpSp>
          <p:nvGrpSpPr>
            <p:cNvPr id="44" name="组合 43"/>
            <p:cNvGrpSpPr/>
            <p:nvPr/>
          </p:nvGrpSpPr>
          <p:grpSpPr>
            <a:xfrm>
              <a:off x="9137594" y="3735230"/>
              <a:ext cx="2461921" cy="574675"/>
              <a:chOff x="7613594" y="3735230"/>
              <a:chExt cx="2461921" cy="574675"/>
            </a:xfrm>
          </p:grpSpPr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7613594" y="3739992"/>
                <a:ext cx="2461921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b   c   a   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6" name="Line 42"/>
              <p:cNvSpPr>
                <a:spLocks noChangeShapeType="1"/>
              </p:cNvSpPr>
              <p:nvPr/>
            </p:nvSpPr>
            <p:spPr bwMode="auto">
              <a:xfrm>
                <a:off x="8092066" y="3735230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43"/>
              <p:cNvSpPr>
                <a:spLocks noChangeShapeType="1"/>
              </p:cNvSpPr>
              <p:nvPr/>
            </p:nvSpPr>
            <p:spPr bwMode="auto">
              <a:xfrm>
                <a:off x="8594351" y="3735230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44"/>
              <p:cNvSpPr>
                <a:spLocks noChangeShapeType="1"/>
              </p:cNvSpPr>
              <p:nvPr/>
            </p:nvSpPr>
            <p:spPr bwMode="auto">
              <a:xfrm>
                <a:off x="9102351" y="3736182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Line 45"/>
              <p:cNvSpPr>
                <a:spLocks noChangeShapeType="1"/>
              </p:cNvSpPr>
              <p:nvPr/>
            </p:nvSpPr>
            <p:spPr bwMode="auto">
              <a:xfrm>
                <a:off x="9595111" y="3749517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6639186" y="2623980"/>
              <a:ext cx="4287894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</a:t>
              </a:r>
              <a:r>
                <a:rPr lang="en-US" altLang="zh-CN" sz="36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b   …</a:t>
              </a:r>
            </a:p>
          </p:txBody>
        </p:sp>
        <p:sp>
          <p:nvSpPr>
            <p:cNvPr id="51" name="Line 5"/>
            <p:cNvSpPr>
              <a:spLocks noChangeShapeType="1"/>
            </p:cNvSpPr>
            <p:nvPr/>
          </p:nvSpPr>
          <p:spPr bwMode="auto">
            <a:xfrm>
              <a:off x="7132271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>
              <a:off x="763306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Line 7"/>
            <p:cNvSpPr>
              <a:spLocks noChangeShapeType="1"/>
            </p:cNvSpPr>
            <p:nvPr/>
          </p:nvSpPr>
          <p:spPr bwMode="auto">
            <a:xfrm>
              <a:off x="812152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>
              <a:off x="863772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9115395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959461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1009694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>
              <a:off x="9820536" y="2161858"/>
              <a:ext cx="0" cy="4318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7"/>
            <p:cNvSpPr txBox="1">
              <a:spLocks noChangeArrowheads="1"/>
            </p:cNvSpPr>
            <p:nvPr/>
          </p:nvSpPr>
          <p:spPr bwMode="auto">
            <a:xfrm>
              <a:off x="9595111" y="199834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Line 38"/>
            <p:cNvSpPr>
              <a:spLocks noChangeShapeType="1"/>
            </p:cNvSpPr>
            <p:nvPr/>
          </p:nvSpPr>
          <p:spPr bwMode="auto">
            <a:xfrm flipV="1">
              <a:off x="9811011" y="4298633"/>
              <a:ext cx="0" cy="4318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39"/>
            <p:cNvSpPr txBox="1">
              <a:spLocks noChangeArrowheads="1"/>
            </p:cNvSpPr>
            <p:nvPr/>
          </p:nvSpPr>
          <p:spPr bwMode="auto">
            <a:xfrm>
              <a:off x="9598286" y="435578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62" name="右箭头 61"/>
            <p:cNvSpPr/>
            <p:nvPr/>
          </p:nvSpPr>
          <p:spPr>
            <a:xfrm>
              <a:off x="5318759" y="3399950"/>
              <a:ext cx="1158241" cy="560386"/>
            </a:xfrm>
            <a:prstGeom prst="rightArrow">
              <a:avLst>
                <a:gd name="adj1" fmla="val 67200"/>
                <a:gd name="adj2" fmla="val 50000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下一趟</a:t>
              </a:r>
            </a:p>
          </p:txBody>
        </p:sp>
      </p:grpSp>
      <p:sp>
        <p:nvSpPr>
          <p:cNvPr id="186" name="Rectangle 3"/>
          <p:cNvSpPr>
            <a:spLocks noChangeArrowheads="1"/>
          </p:cNvSpPr>
          <p:nvPr/>
        </p:nvSpPr>
        <p:spPr bwMode="auto">
          <a:xfrm>
            <a:off x="299720" y="4896486"/>
            <a:ext cx="61298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T[0]~T[k-1] = S[</a:t>
            </a:r>
            <a:r>
              <a:rPr kumimoji="1"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-k]~S[i-1]</a:t>
            </a:r>
            <a:endParaRPr kumimoji="1"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Rectangle 44"/>
          <p:cNvSpPr>
            <a:spLocks noChangeArrowheads="1"/>
          </p:cNvSpPr>
          <p:nvPr/>
        </p:nvSpPr>
        <p:spPr bwMode="auto">
          <a:xfrm>
            <a:off x="299720" y="5495925"/>
            <a:ext cx="5400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T[j-k]~T[j-1] = S[</a:t>
            </a:r>
            <a:r>
              <a:rPr kumimoji="1"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-k]~S[i-1] </a:t>
            </a:r>
            <a:endParaRPr kumimoji="1"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601911" y="5042475"/>
            <a:ext cx="5024440" cy="906899"/>
            <a:chOff x="5601911" y="5042475"/>
            <a:chExt cx="5024440" cy="906899"/>
          </a:xfrm>
        </p:grpSpPr>
        <p:sp>
          <p:nvSpPr>
            <p:cNvPr id="65" name="Rectangle 48"/>
            <p:cNvSpPr>
              <a:spLocks noChangeArrowheads="1"/>
            </p:cNvSpPr>
            <p:nvPr/>
          </p:nvSpPr>
          <p:spPr bwMode="auto">
            <a:xfrm>
              <a:off x="6147061" y="5223542"/>
              <a:ext cx="4479290" cy="51578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5000"/>
                </a:lnSpc>
              </a:pPr>
              <a:r>
                <a:rPr kumimoji="1"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T[0]~T[k-1] = T[j-k]~T[j-1]</a:t>
              </a:r>
            </a:p>
          </p:txBody>
        </p:sp>
        <p:sp>
          <p:nvSpPr>
            <p:cNvPr id="66" name="右大括号 65"/>
            <p:cNvSpPr/>
            <p:nvPr/>
          </p:nvSpPr>
          <p:spPr>
            <a:xfrm>
              <a:off x="5601911" y="5042475"/>
              <a:ext cx="228975" cy="906899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3234951" y="2546985"/>
            <a:ext cx="495935" cy="1840072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3212725" y="2686194"/>
            <a:ext cx="6398204" cy="432000"/>
            <a:chOff x="3212725" y="2686194"/>
            <a:chExt cx="6398204" cy="432000"/>
          </a:xfrm>
        </p:grpSpPr>
        <p:sp>
          <p:nvSpPr>
            <p:cNvPr id="70" name="椭圆 69"/>
            <p:cNvSpPr/>
            <p:nvPr/>
          </p:nvSpPr>
          <p:spPr>
            <a:xfrm>
              <a:off x="3212725" y="2686194"/>
              <a:ext cx="540000" cy="432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9070929" y="2686194"/>
              <a:ext cx="540000" cy="432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</p:childTnLst>
        </p:cTn>
      </p:par>
    </p:tnLst>
    <p:bldLst>
      <p:bldP spid="63" grpId="0" bldLvl="0" animBg="1"/>
      <p:bldP spid="6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020841" y="3428366"/>
            <a:ext cx="2340000" cy="480377"/>
          </a:xfrm>
          <a:prstGeom prst="wedgeRectCallout">
            <a:avLst>
              <a:gd name="adj1" fmla="val -196"/>
              <a:gd name="adj2" fmla="val -145757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36000" tIns="0" rIns="0" bIns="0" anchor="ctr" anchorCtr="0"/>
          <a:lstStyle/>
          <a:p>
            <a:pPr algn="ctr">
              <a:lnSpc>
                <a:spcPct val="11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长度为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的前缀</a:t>
            </a:r>
          </a:p>
        </p:txBody>
      </p:sp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1164019" y="1436020"/>
            <a:ext cx="10174541" cy="4977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具有函数关系，由当前失配位置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，可以计算出滑动位置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751434" y="850426"/>
            <a:ext cx="10800486" cy="523220"/>
            <a:chOff x="1826091" y="4148024"/>
            <a:chExt cx="10800486" cy="523220"/>
          </a:xfrm>
        </p:grpSpPr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 ~ T[k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1] = T[j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k] ~ T[j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1]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说明了什么？</a:t>
              </a:r>
            </a:p>
          </p:txBody>
        </p:sp>
        <p:grpSp>
          <p:nvGrpSpPr>
            <p:cNvPr id="9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751434" y="2587786"/>
            <a:ext cx="8986926" cy="523220"/>
            <a:chOff x="1826091" y="4148024"/>
            <a:chExt cx="8986926" cy="523220"/>
          </a:xfrm>
        </p:grpSpPr>
        <p:sp>
          <p:nvSpPr>
            <p:cNvPr id="10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4279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 ~ T[k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1] = T[j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k] ~ T[j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1]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的物理意义是什么？</a:t>
              </a:r>
            </a:p>
          </p:txBody>
        </p:sp>
        <p:grpSp>
          <p:nvGrpSpPr>
            <p:cNvPr id="10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8" name="AutoShape 3"/>
          <p:cNvSpPr>
            <a:spLocks noChangeArrowheads="1"/>
          </p:cNvSpPr>
          <p:nvPr/>
        </p:nvSpPr>
        <p:spPr bwMode="auto">
          <a:xfrm>
            <a:off x="3703308" y="3428366"/>
            <a:ext cx="2340000" cy="480377"/>
          </a:xfrm>
          <a:prstGeom prst="wedgeRectCallout">
            <a:avLst>
              <a:gd name="adj1" fmla="val -196"/>
              <a:gd name="adj2" fmla="val -145757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36000" tIns="0" rIns="0" bIns="0" anchor="ctr" anchorCtr="0"/>
          <a:lstStyle/>
          <a:p>
            <a:pPr algn="ctr">
              <a:lnSpc>
                <a:spcPct val="11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长度为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的后缀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638166" y="4218466"/>
            <a:ext cx="10800486" cy="523220"/>
            <a:chOff x="1826091" y="4148024"/>
            <a:chExt cx="10800486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 ~ T[j]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中前缀和后缀相等的真子串唯一吗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?</a:t>
              </a: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164019" y="1916301"/>
            <a:ext cx="10174541" cy="4977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）滑动位置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仅与模式串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有关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461384" y="5172672"/>
            <a:ext cx="2948304" cy="504000"/>
            <a:chOff x="3711576" y="5123320"/>
            <a:chExt cx="2948304" cy="574676"/>
          </a:xfrm>
        </p:grpSpPr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3711576" y="5128083"/>
              <a:ext cx="2948304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>
                <a:lnSpc>
                  <a:spcPts val="3600"/>
                </a:lnSpc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a   </a:t>
              </a:r>
              <a:r>
                <a:rPr lang="en-US" altLang="zh-CN" sz="32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4190048" y="512332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Line 43"/>
            <p:cNvSpPr>
              <a:spLocks noChangeShapeType="1"/>
            </p:cNvSpPr>
            <p:nvPr/>
          </p:nvSpPr>
          <p:spPr bwMode="auto">
            <a:xfrm>
              <a:off x="4692333" y="512332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Line 44"/>
            <p:cNvSpPr>
              <a:spLocks noChangeShapeType="1"/>
            </p:cNvSpPr>
            <p:nvPr/>
          </p:nvSpPr>
          <p:spPr bwMode="auto">
            <a:xfrm>
              <a:off x="5200333" y="5124273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45"/>
            <p:cNvSpPr>
              <a:spLocks noChangeShapeType="1"/>
            </p:cNvSpPr>
            <p:nvPr/>
          </p:nvSpPr>
          <p:spPr bwMode="auto">
            <a:xfrm>
              <a:off x="5693093" y="5137608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45"/>
            <p:cNvSpPr>
              <a:spLocks noChangeShapeType="1"/>
            </p:cNvSpPr>
            <p:nvPr/>
          </p:nvSpPr>
          <p:spPr bwMode="auto">
            <a:xfrm>
              <a:off x="6175089" y="5123320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椭圆 75"/>
          <p:cNvSpPr/>
          <p:nvPr/>
        </p:nvSpPr>
        <p:spPr>
          <a:xfrm>
            <a:off x="5058024" y="4926937"/>
            <a:ext cx="478472" cy="478938"/>
          </a:xfrm>
          <a:prstGeom prst="ellipse">
            <a:avLst/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7070021" y="4943645"/>
            <a:ext cx="478472" cy="478938"/>
          </a:xfrm>
          <a:prstGeom prst="ellipse">
            <a:avLst/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5058024" y="5520470"/>
            <a:ext cx="1504632" cy="478938"/>
          </a:xfrm>
          <a:prstGeom prst="ellipse">
            <a:avLst/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6043308" y="5536102"/>
            <a:ext cx="1504632" cy="478938"/>
          </a:xfrm>
          <a:prstGeom prst="ellipse">
            <a:avLst/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4649602" y="4914406"/>
            <a:ext cx="3387206" cy="1096697"/>
            <a:chOff x="4649602" y="4914406"/>
            <a:chExt cx="3387206" cy="1096697"/>
          </a:xfrm>
        </p:grpSpPr>
        <p:grpSp>
          <p:nvGrpSpPr>
            <p:cNvPr id="81" name="组合 80"/>
            <p:cNvGrpSpPr/>
            <p:nvPr/>
          </p:nvGrpSpPr>
          <p:grpSpPr>
            <a:xfrm>
              <a:off x="5088504" y="4914406"/>
              <a:ext cx="2948304" cy="504000"/>
              <a:chOff x="3711576" y="5123320"/>
              <a:chExt cx="2948304" cy="574676"/>
            </a:xfrm>
          </p:grpSpPr>
          <p:sp>
            <p:nvSpPr>
              <p:cNvPr id="82" name="Rectangle 41"/>
              <p:cNvSpPr>
                <a:spLocks noChangeArrowheads="1"/>
              </p:cNvSpPr>
              <p:nvPr/>
            </p:nvSpPr>
            <p:spPr bwMode="auto">
              <a:xfrm>
                <a:off x="3711576" y="5128083"/>
                <a:ext cx="2948304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>
                  <a:lnSpc>
                    <a:spcPts val="3600"/>
                  </a:lnSpc>
                </a:pP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b   a   b   a   </a:t>
                </a:r>
                <a:r>
                  <a:rPr lang="en-US" altLang="zh-CN" sz="32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83" name="Line 42"/>
              <p:cNvSpPr>
                <a:spLocks noChangeShapeType="1"/>
              </p:cNvSpPr>
              <p:nvPr/>
            </p:nvSpPr>
            <p:spPr bwMode="auto">
              <a:xfrm>
                <a:off x="4190048" y="5123321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Line 43"/>
              <p:cNvSpPr>
                <a:spLocks noChangeShapeType="1"/>
              </p:cNvSpPr>
              <p:nvPr/>
            </p:nvSpPr>
            <p:spPr bwMode="auto">
              <a:xfrm>
                <a:off x="4692333" y="5123321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44"/>
              <p:cNvSpPr>
                <a:spLocks noChangeShapeType="1"/>
              </p:cNvSpPr>
              <p:nvPr/>
            </p:nvSpPr>
            <p:spPr bwMode="auto">
              <a:xfrm>
                <a:off x="5200333" y="5124273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Line 45"/>
              <p:cNvSpPr>
                <a:spLocks noChangeShapeType="1"/>
              </p:cNvSpPr>
              <p:nvPr/>
            </p:nvSpPr>
            <p:spPr bwMode="auto">
              <a:xfrm>
                <a:off x="5693093" y="5137608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Line 45"/>
              <p:cNvSpPr>
                <a:spLocks noChangeShapeType="1"/>
              </p:cNvSpPr>
              <p:nvPr/>
            </p:nvSpPr>
            <p:spPr bwMode="auto">
              <a:xfrm>
                <a:off x="6175089" y="5123320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5088504" y="5507103"/>
              <a:ext cx="2948304" cy="504000"/>
              <a:chOff x="3711576" y="5123320"/>
              <a:chExt cx="2948304" cy="574676"/>
            </a:xfrm>
          </p:grpSpPr>
          <p:sp>
            <p:nvSpPr>
              <p:cNvPr id="89" name="Rectangle 41"/>
              <p:cNvSpPr>
                <a:spLocks noChangeArrowheads="1"/>
              </p:cNvSpPr>
              <p:nvPr/>
            </p:nvSpPr>
            <p:spPr bwMode="auto">
              <a:xfrm>
                <a:off x="3711576" y="5128083"/>
                <a:ext cx="2948304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>
                  <a:lnSpc>
                    <a:spcPts val="3600"/>
                  </a:lnSpc>
                </a:pP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b   a   b   a   </a:t>
                </a:r>
                <a:r>
                  <a:rPr lang="en-US" altLang="zh-CN" sz="32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0" name="Line 42"/>
              <p:cNvSpPr>
                <a:spLocks noChangeShapeType="1"/>
              </p:cNvSpPr>
              <p:nvPr/>
            </p:nvSpPr>
            <p:spPr bwMode="auto">
              <a:xfrm>
                <a:off x="4190048" y="5123321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Line 43"/>
              <p:cNvSpPr>
                <a:spLocks noChangeShapeType="1"/>
              </p:cNvSpPr>
              <p:nvPr/>
            </p:nvSpPr>
            <p:spPr bwMode="auto">
              <a:xfrm>
                <a:off x="4692333" y="5123321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44"/>
              <p:cNvSpPr>
                <a:spLocks noChangeShapeType="1"/>
              </p:cNvSpPr>
              <p:nvPr/>
            </p:nvSpPr>
            <p:spPr bwMode="auto">
              <a:xfrm>
                <a:off x="5200333" y="5124273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Line 45"/>
              <p:cNvSpPr>
                <a:spLocks noChangeShapeType="1"/>
              </p:cNvSpPr>
              <p:nvPr/>
            </p:nvSpPr>
            <p:spPr bwMode="auto">
              <a:xfrm>
                <a:off x="5693093" y="5137608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Line 45"/>
              <p:cNvSpPr>
                <a:spLocks noChangeShapeType="1"/>
              </p:cNvSpPr>
              <p:nvPr/>
            </p:nvSpPr>
            <p:spPr bwMode="auto">
              <a:xfrm>
                <a:off x="6175089" y="5123320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4" name="右大括号 113"/>
            <p:cNvSpPr/>
            <p:nvPr/>
          </p:nvSpPr>
          <p:spPr>
            <a:xfrm flipH="1">
              <a:off x="4649602" y="5037014"/>
              <a:ext cx="288000" cy="792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312905" y="4911697"/>
            <a:ext cx="1841311" cy="523220"/>
            <a:chOff x="8312905" y="4911697"/>
            <a:chExt cx="1841311" cy="523220"/>
          </a:xfrm>
        </p:grpSpPr>
        <p:sp>
          <p:nvSpPr>
            <p:cNvPr id="116" name="右箭头 115"/>
            <p:cNvSpPr/>
            <p:nvPr/>
          </p:nvSpPr>
          <p:spPr>
            <a:xfrm>
              <a:off x="8312905" y="502111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 Box 11"/>
            <p:cNvSpPr txBox="1">
              <a:spLocks noChangeArrowheads="1"/>
            </p:cNvSpPr>
            <p:nvPr/>
          </p:nvSpPr>
          <p:spPr bwMode="auto">
            <a:xfrm>
              <a:off x="9052507" y="4911697"/>
              <a:ext cx="11017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1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8312905" y="5491863"/>
            <a:ext cx="1841311" cy="523220"/>
            <a:chOff x="8312905" y="5491863"/>
            <a:chExt cx="1841311" cy="523220"/>
          </a:xfrm>
        </p:grpSpPr>
        <p:sp>
          <p:nvSpPr>
            <p:cNvPr id="123" name="右箭头 122"/>
            <p:cNvSpPr/>
            <p:nvPr/>
          </p:nvSpPr>
          <p:spPr>
            <a:xfrm>
              <a:off x="8312905" y="560128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Text Box 11"/>
            <p:cNvSpPr txBox="1">
              <a:spLocks noChangeArrowheads="1"/>
            </p:cNvSpPr>
            <p:nvPr/>
          </p:nvSpPr>
          <p:spPr bwMode="auto">
            <a:xfrm>
              <a:off x="9052507" y="5491863"/>
              <a:ext cx="11017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</p:childTnLst>
        </p:cTn>
      </p:par>
    </p:tnLst>
    <p:bldLst>
      <p:bldP spid="4" grpId="0" bldLvl="0" animBg="1"/>
      <p:bldP spid="93" grpId="0" bldLvl="0" animBg="1"/>
      <p:bldP spid="93" grpId="1" bldLvl="0" animBg="1"/>
      <p:bldP spid="108" grpId="0" bldLvl="0" animBg="1"/>
      <p:bldP spid="10" grpId="0" bldLvl="0" animBg="1"/>
      <p:bldP spid="10" grpId="1" bldLvl="0" animBg="1"/>
      <p:bldP spid="76" grpId="0" bldLvl="0" animBg="1"/>
      <p:bldP spid="76" grpId="1" bldLvl="0" animBg="1"/>
      <p:bldP spid="77" grpId="0" bldLvl="0" animBg="1"/>
      <p:bldP spid="77" grpId="1" bldLvl="0" animBg="1"/>
      <p:bldP spid="78" grpId="0" bldLvl="0" animBg="1"/>
      <p:bldP spid="78" grpId="1" bldLvl="0" animBg="1"/>
      <p:bldP spid="79" grpId="0" bldLvl="0" animBg="1"/>
      <p:bldP spid="79" grpId="1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314191" y="5544820"/>
            <a:ext cx="8280000" cy="576000"/>
          </a:xfrm>
          <a:prstGeom prst="rect">
            <a:avLst/>
          </a:prstGeom>
          <a:noFill/>
          <a:ln w="28575">
            <a:solidFill>
              <a:srgbClr val="5C307D"/>
            </a:solidFill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max {</a:t>
            </a:r>
            <a:r>
              <a:rPr kumimoji="1"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 | 1</a:t>
            </a:r>
            <a:r>
              <a:rPr kumimoji="1" lang="en-US" altLang="zh-CN" sz="2800" b="1" dirty="0">
                <a:solidFill>
                  <a:srgbClr val="404040"/>
                </a:solidFill>
                <a:latin typeface="+mn-ea"/>
              </a:rPr>
              <a:t>≤</a:t>
            </a:r>
            <a:r>
              <a:rPr kumimoji="1"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kumimoji="1"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T[0] … T[k-1] = T[j-k] … T[j-1]}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88515" y="865666"/>
            <a:ext cx="10800486" cy="523220"/>
            <a:chOff x="1826091" y="4148024"/>
            <a:chExt cx="10800486" cy="523220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模式应该向右滑多远才能保证算法的正确性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?</a:t>
              </a: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90566" y="2315240"/>
            <a:ext cx="3960000" cy="560387"/>
            <a:chOff x="531486" y="2604800"/>
            <a:chExt cx="3960000" cy="560387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531486" y="2604800"/>
              <a:ext cx="3960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a   b   a   c</a:t>
              </a: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102457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1518683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2012795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2506907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3001019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349513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989242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32"/>
          <p:cNvGrpSpPr/>
          <p:nvPr/>
        </p:nvGrpSpPr>
        <p:grpSpPr bwMode="auto">
          <a:xfrm>
            <a:off x="3273597" y="1805206"/>
            <a:ext cx="334962" cy="2576513"/>
            <a:chOff x="1369" y="1990"/>
            <a:chExt cx="211" cy="1623"/>
          </a:xfrm>
          <a:noFill/>
        </p:grpSpPr>
        <p:grpSp>
          <p:nvGrpSpPr>
            <p:cNvPr id="54" name="Group 33"/>
            <p:cNvGrpSpPr/>
            <p:nvPr/>
          </p:nvGrpSpPr>
          <p:grpSpPr bwMode="auto">
            <a:xfrm>
              <a:off x="1418" y="2656"/>
              <a:ext cx="162" cy="317"/>
              <a:chOff x="1370" y="2243"/>
              <a:chExt cx="162" cy="317"/>
            </a:xfrm>
            <a:grpFill/>
          </p:grpSpPr>
          <p:sp>
            <p:nvSpPr>
              <p:cNvPr id="59" name="Line 34"/>
              <p:cNvSpPr>
                <a:spLocks noChangeShapeType="1"/>
              </p:cNvSpPr>
              <p:nvPr/>
            </p:nvSpPr>
            <p:spPr bwMode="auto">
              <a:xfrm>
                <a:off x="1447" y="2243"/>
                <a:ext cx="0" cy="317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reeform 35"/>
              <p:cNvSpPr/>
              <p:nvPr/>
            </p:nvSpPr>
            <p:spPr bwMode="auto">
              <a:xfrm>
                <a:off x="1370" y="236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" name="Line 36"/>
            <p:cNvSpPr>
              <a:spLocks noChangeShapeType="1"/>
            </p:cNvSpPr>
            <p:nvPr/>
          </p:nvSpPr>
          <p:spPr bwMode="auto">
            <a:xfrm>
              <a:off x="1501" y="2083"/>
              <a:ext cx="0" cy="227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1369" y="199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 flipV="1">
              <a:off x="1495" y="3329"/>
              <a:ext cx="0" cy="227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9"/>
            <p:cNvSpPr txBox="1">
              <a:spLocks noChangeArrowheads="1"/>
            </p:cNvSpPr>
            <p:nvPr/>
          </p:nvSpPr>
          <p:spPr bwMode="auto">
            <a:xfrm>
              <a:off x="1371" y="332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0566" y="3374949"/>
            <a:ext cx="2952000" cy="560387"/>
            <a:chOff x="976451" y="4554078"/>
            <a:chExt cx="2952000" cy="560387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976451" y="4554078"/>
              <a:ext cx="2952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a   </a:t>
              </a:r>
              <a:r>
                <a:rPr lang="en-US" altLang="zh-CN" sz="32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1469536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1963648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457760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2951872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445984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6642947" y="1388886"/>
            <a:ext cx="3960000" cy="560387"/>
            <a:chOff x="531486" y="2604800"/>
            <a:chExt cx="3960000" cy="560387"/>
          </a:xfrm>
        </p:grpSpPr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531486" y="2604800"/>
              <a:ext cx="3960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a   b   a   c</a:t>
              </a:r>
            </a:p>
          </p:txBody>
        </p:sp>
        <p:sp>
          <p:nvSpPr>
            <p:cNvPr id="183" name="Line 5"/>
            <p:cNvSpPr>
              <a:spLocks noChangeShapeType="1"/>
            </p:cNvSpPr>
            <p:nvPr/>
          </p:nvSpPr>
          <p:spPr bwMode="auto">
            <a:xfrm>
              <a:off x="102457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" name="Line 6"/>
            <p:cNvSpPr>
              <a:spLocks noChangeShapeType="1"/>
            </p:cNvSpPr>
            <p:nvPr/>
          </p:nvSpPr>
          <p:spPr bwMode="auto">
            <a:xfrm>
              <a:off x="1518683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" name="Line 7"/>
            <p:cNvSpPr>
              <a:spLocks noChangeShapeType="1"/>
            </p:cNvSpPr>
            <p:nvPr/>
          </p:nvSpPr>
          <p:spPr bwMode="auto">
            <a:xfrm>
              <a:off x="2012795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" name="Line 8"/>
            <p:cNvSpPr>
              <a:spLocks noChangeShapeType="1"/>
            </p:cNvSpPr>
            <p:nvPr/>
          </p:nvSpPr>
          <p:spPr bwMode="auto">
            <a:xfrm>
              <a:off x="2506907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" name="Line 9"/>
            <p:cNvSpPr>
              <a:spLocks noChangeShapeType="1"/>
            </p:cNvSpPr>
            <p:nvPr/>
          </p:nvSpPr>
          <p:spPr bwMode="auto">
            <a:xfrm>
              <a:off x="3001019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Line 10"/>
            <p:cNvSpPr>
              <a:spLocks noChangeShapeType="1"/>
            </p:cNvSpPr>
            <p:nvPr/>
          </p:nvSpPr>
          <p:spPr bwMode="auto">
            <a:xfrm>
              <a:off x="349513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Line 11"/>
            <p:cNvSpPr>
              <a:spLocks noChangeShapeType="1"/>
            </p:cNvSpPr>
            <p:nvPr/>
          </p:nvSpPr>
          <p:spPr bwMode="auto">
            <a:xfrm>
              <a:off x="3989242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125978" y="878852"/>
            <a:ext cx="311952" cy="2485708"/>
            <a:chOff x="9125978" y="878852"/>
            <a:chExt cx="311952" cy="2485708"/>
          </a:xfrm>
        </p:grpSpPr>
        <p:grpSp>
          <p:nvGrpSpPr>
            <p:cNvPr id="22" name="组合 21"/>
            <p:cNvGrpSpPr/>
            <p:nvPr/>
          </p:nvGrpSpPr>
          <p:grpSpPr>
            <a:xfrm>
              <a:off x="9349030" y="1961382"/>
              <a:ext cx="88900" cy="396000"/>
              <a:chOff x="9303539" y="2010160"/>
              <a:chExt cx="88900" cy="396000"/>
            </a:xfrm>
          </p:grpSpPr>
          <p:sp>
            <p:nvSpPr>
              <p:cNvPr id="139" name="Line 40"/>
              <p:cNvSpPr>
                <a:spLocks noChangeShapeType="1"/>
              </p:cNvSpPr>
              <p:nvPr/>
            </p:nvSpPr>
            <p:spPr bwMode="auto">
              <a:xfrm>
                <a:off x="9392439" y="2010160"/>
                <a:ext cx="0" cy="396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42"/>
              <p:cNvSpPr>
                <a:spLocks noChangeShapeType="1"/>
              </p:cNvSpPr>
              <p:nvPr/>
            </p:nvSpPr>
            <p:spPr bwMode="auto">
              <a:xfrm>
                <a:off x="9303539" y="2010160"/>
                <a:ext cx="0" cy="396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9125978" y="878852"/>
              <a:ext cx="228600" cy="508001"/>
              <a:chOff x="9125978" y="878852"/>
              <a:chExt cx="228600" cy="508001"/>
            </a:xfrm>
          </p:grpSpPr>
          <p:sp>
            <p:nvSpPr>
              <p:cNvPr id="192" name="Line 36"/>
              <p:cNvSpPr>
                <a:spLocks noChangeShapeType="1"/>
              </p:cNvSpPr>
              <p:nvPr/>
            </p:nvSpPr>
            <p:spPr bwMode="auto">
              <a:xfrm>
                <a:off x="9335528" y="1026490"/>
                <a:ext cx="0" cy="360363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37"/>
              <p:cNvSpPr txBox="1">
                <a:spLocks noChangeArrowheads="1"/>
              </p:cNvSpPr>
              <p:nvPr/>
            </p:nvSpPr>
            <p:spPr bwMode="auto">
              <a:xfrm>
                <a:off x="9125978" y="878852"/>
                <a:ext cx="228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9129153" y="2907360"/>
              <a:ext cx="228600" cy="457200"/>
              <a:chOff x="9129153" y="2998800"/>
              <a:chExt cx="228600" cy="457200"/>
            </a:xfrm>
          </p:grpSpPr>
          <p:sp>
            <p:nvSpPr>
              <p:cNvPr id="194" name="Line 38"/>
              <p:cNvSpPr>
                <a:spLocks noChangeShapeType="1"/>
              </p:cNvSpPr>
              <p:nvPr/>
            </p:nvSpPr>
            <p:spPr bwMode="auto">
              <a:xfrm flipV="1">
                <a:off x="9326003" y="3020390"/>
                <a:ext cx="0" cy="360363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Text Box 39"/>
              <p:cNvSpPr txBox="1">
                <a:spLocks noChangeArrowheads="1"/>
              </p:cNvSpPr>
              <p:nvPr/>
            </p:nvSpPr>
            <p:spPr bwMode="auto">
              <a:xfrm>
                <a:off x="9129153" y="2998800"/>
                <a:ext cx="228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</p:grpSp>
      <p:grpSp>
        <p:nvGrpSpPr>
          <p:cNvPr id="198" name="组合 197"/>
          <p:cNvGrpSpPr/>
          <p:nvPr/>
        </p:nvGrpSpPr>
        <p:grpSpPr>
          <a:xfrm>
            <a:off x="8639387" y="2372395"/>
            <a:ext cx="2952000" cy="560387"/>
            <a:chOff x="976451" y="4554078"/>
            <a:chExt cx="2952000" cy="560387"/>
          </a:xfrm>
        </p:grpSpPr>
        <p:sp>
          <p:nvSpPr>
            <p:cNvPr id="199" name="Rectangle 4"/>
            <p:cNvSpPr>
              <a:spLocks noChangeArrowheads="1"/>
            </p:cNvSpPr>
            <p:nvPr/>
          </p:nvSpPr>
          <p:spPr bwMode="auto">
            <a:xfrm>
              <a:off x="976451" y="4554078"/>
              <a:ext cx="2952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a   </a:t>
              </a:r>
              <a:r>
                <a:rPr lang="en-US" altLang="zh-CN" sz="32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0" name="Line 5"/>
            <p:cNvSpPr>
              <a:spLocks noChangeShapeType="1"/>
            </p:cNvSpPr>
            <p:nvPr/>
          </p:nvSpPr>
          <p:spPr bwMode="auto">
            <a:xfrm>
              <a:off x="1469536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1" name="Line 6"/>
            <p:cNvSpPr>
              <a:spLocks noChangeShapeType="1"/>
            </p:cNvSpPr>
            <p:nvPr/>
          </p:nvSpPr>
          <p:spPr bwMode="auto">
            <a:xfrm>
              <a:off x="1963648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2" name="Line 7"/>
            <p:cNvSpPr>
              <a:spLocks noChangeShapeType="1"/>
            </p:cNvSpPr>
            <p:nvPr/>
          </p:nvSpPr>
          <p:spPr bwMode="auto">
            <a:xfrm>
              <a:off x="2457760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3" name="Line 8"/>
            <p:cNvSpPr>
              <a:spLocks noChangeShapeType="1"/>
            </p:cNvSpPr>
            <p:nvPr/>
          </p:nvSpPr>
          <p:spPr bwMode="auto">
            <a:xfrm>
              <a:off x="2951872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Line 9"/>
            <p:cNvSpPr>
              <a:spLocks noChangeShapeType="1"/>
            </p:cNvSpPr>
            <p:nvPr/>
          </p:nvSpPr>
          <p:spPr bwMode="auto">
            <a:xfrm>
              <a:off x="3445984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6642947" y="3777946"/>
            <a:ext cx="3960000" cy="560387"/>
            <a:chOff x="531486" y="2604800"/>
            <a:chExt cx="3960000" cy="560387"/>
          </a:xfrm>
        </p:grpSpPr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531486" y="2604800"/>
              <a:ext cx="3960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a   b   a   c</a:t>
              </a:r>
            </a:p>
          </p:txBody>
        </p:sp>
        <p:sp>
          <p:nvSpPr>
            <p:cNvPr id="207" name="Line 5"/>
            <p:cNvSpPr>
              <a:spLocks noChangeShapeType="1"/>
            </p:cNvSpPr>
            <p:nvPr/>
          </p:nvSpPr>
          <p:spPr bwMode="auto">
            <a:xfrm>
              <a:off x="102457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Line 6"/>
            <p:cNvSpPr>
              <a:spLocks noChangeShapeType="1"/>
            </p:cNvSpPr>
            <p:nvPr/>
          </p:nvSpPr>
          <p:spPr bwMode="auto">
            <a:xfrm>
              <a:off x="1518683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Line 7"/>
            <p:cNvSpPr>
              <a:spLocks noChangeShapeType="1"/>
            </p:cNvSpPr>
            <p:nvPr/>
          </p:nvSpPr>
          <p:spPr bwMode="auto">
            <a:xfrm>
              <a:off x="2012795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Line 8"/>
            <p:cNvSpPr>
              <a:spLocks noChangeShapeType="1"/>
            </p:cNvSpPr>
            <p:nvPr/>
          </p:nvSpPr>
          <p:spPr bwMode="auto">
            <a:xfrm>
              <a:off x="2506907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Line 9"/>
            <p:cNvSpPr>
              <a:spLocks noChangeShapeType="1"/>
            </p:cNvSpPr>
            <p:nvPr/>
          </p:nvSpPr>
          <p:spPr bwMode="auto">
            <a:xfrm>
              <a:off x="3001019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Line 10"/>
            <p:cNvSpPr>
              <a:spLocks noChangeShapeType="1"/>
            </p:cNvSpPr>
            <p:nvPr/>
          </p:nvSpPr>
          <p:spPr bwMode="auto">
            <a:xfrm>
              <a:off x="349513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Line 11"/>
            <p:cNvSpPr>
              <a:spLocks noChangeShapeType="1"/>
            </p:cNvSpPr>
            <p:nvPr/>
          </p:nvSpPr>
          <p:spPr bwMode="auto">
            <a:xfrm>
              <a:off x="3989242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7628968" y="4761455"/>
            <a:ext cx="2952000" cy="560387"/>
            <a:chOff x="976451" y="4554078"/>
            <a:chExt cx="2952000" cy="560387"/>
          </a:xfrm>
        </p:grpSpPr>
        <p:sp>
          <p:nvSpPr>
            <p:cNvPr id="223" name="Rectangle 4"/>
            <p:cNvSpPr>
              <a:spLocks noChangeArrowheads="1"/>
            </p:cNvSpPr>
            <p:nvPr/>
          </p:nvSpPr>
          <p:spPr bwMode="auto">
            <a:xfrm>
              <a:off x="976451" y="4554078"/>
              <a:ext cx="2952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a   </a:t>
              </a:r>
              <a:r>
                <a:rPr lang="en-US" altLang="zh-CN" sz="32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4" name="Line 5"/>
            <p:cNvSpPr>
              <a:spLocks noChangeShapeType="1"/>
            </p:cNvSpPr>
            <p:nvPr/>
          </p:nvSpPr>
          <p:spPr bwMode="auto">
            <a:xfrm>
              <a:off x="1469536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" name="Line 6"/>
            <p:cNvSpPr>
              <a:spLocks noChangeShapeType="1"/>
            </p:cNvSpPr>
            <p:nvPr/>
          </p:nvSpPr>
          <p:spPr bwMode="auto">
            <a:xfrm>
              <a:off x="1963648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" name="Line 7"/>
            <p:cNvSpPr>
              <a:spLocks noChangeShapeType="1"/>
            </p:cNvSpPr>
            <p:nvPr/>
          </p:nvSpPr>
          <p:spPr bwMode="auto">
            <a:xfrm>
              <a:off x="2457760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" name="Line 8"/>
            <p:cNvSpPr>
              <a:spLocks noChangeShapeType="1"/>
            </p:cNvSpPr>
            <p:nvPr/>
          </p:nvSpPr>
          <p:spPr bwMode="auto">
            <a:xfrm>
              <a:off x="2951872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8" name="Line 9"/>
            <p:cNvSpPr>
              <a:spLocks noChangeShapeType="1"/>
            </p:cNvSpPr>
            <p:nvPr/>
          </p:nvSpPr>
          <p:spPr bwMode="auto">
            <a:xfrm>
              <a:off x="3445984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125978" y="3267912"/>
            <a:ext cx="285842" cy="2500948"/>
            <a:chOff x="9125978" y="3267912"/>
            <a:chExt cx="285842" cy="2500948"/>
          </a:xfrm>
        </p:grpSpPr>
        <p:grpSp>
          <p:nvGrpSpPr>
            <p:cNvPr id="26" name="组合 25"/>
            <p:cNvGrpSpPr/>
            <p:nvPr/>
          </p:nvGrpSpPr>
          <p:grpSpPr>
            <a:xfrm>
              <a:off x="9125978" y="3267912"/>
              <a:ext cx="228600" cy="508001"/>
              <a:chOff x="9624319" y="3267912"/>
              <a:chExt cx="228600" cy="508001"/>
            </a:xfrm>
          </p:grpSpPr>
          <p:sp>
            <p:nvSpPr>
              <p:cNvPr id="216" name="Line 36"/>
              <p:cNvSpPr>
                <a:spLocks noChangeShapeType="1"/>
              </p:cNvSpPr>
              <p:nvPr/>
            </p:nvSpPr>
            <p:spPr bwMode="auto">
              <a:xfrm>
                <a:off x="9833869" y="3415550"/>
                <a:ext cx="0" cy="360363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7"/>
              <p:cNvSpPr txBox="1">
                <a:spLocks noChangeArrowheads="1"/>
              </p:cNvSpPr>
              <p:nvPr/>
            </p:nvSpPr>
            <p:spPr bwMode="auto">
              <a:xfrm>
                <a:off x="9624319" y="3267912"/>
                <a:ext cx="228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9129153" y="5311660"/>
              <a:ext cx="228600" cy="457200"/>
              <a:chOff x="9627494" y="5403100"/>
              <a:chExt cx="228600" cy="457200"/>
            </a:xfrm>
          </p:grpSpPr>
          <p:sp>
            <p:nvSpPr>
              <p:cNvPr id="218" name="Line 38"/>
              <p:cNvSpPr>
                <a:spLocks noChangeShapeType="1"/>
              </p:cNvSpPr>
              <p:nvPr/>
            </p:nvSpPr>
            <p:spPr bwMode="auto">
              <a:xfrm flipV="1">
                <a:off x="9824344" y="5409450"/>
                <a:ext cx="0" cy="360363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9"/>
              <p:cNvSpPr txBox="1">
                <a:spLocks noChangeArrowheads="1"/>
              </p:cNvSpPr>
              <p:nvPr/>
            </p:nvSpPr>
            <p:spPr bwMode="auto">
              <a:xfrm>
                <a:off x="9627494" y="5403100"/>
                <a:ext cx="228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grpSp>
          <p:nvGrpSpPr>
            <p:cNvPr id="229" name="组合 228"/>
            <p:cNvGrpSpPr/>
            <p:nvPr/>
          </p:nvGrpSpPr>
          <p:grpSpPr>
            <a:xfrm>
              <a:off x="9322920" y="4345219"/>
              <a:ext cx="88900" cy="396000"/>
              <a:chOff x="9303539" y="2010160"/>
              <a:chExt cx="88900" cy="396000"/>
            </a:xfrm>
          </p:grpSpPr>
          <p:sp>
            <p:nvSpPr>
              <p:cNvPr id="230" name="Line 40"/>
              <p:cNvSpPr>
                <a:spLocks noChangeShapeType="1"/>
              </p:cNvSpPr>
              <p:nvPr/>
            </p:nvSpPr>
            <p:spPr bwMode="auto">
              <a:xfrm>
                <a:off x="9392439" y="2010160"/>
                <a:ext cx="0" cy="396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42"/>
              <p:cNvSpPr>
                <a:spLocks noChangeShapeType="1"/>
              </p:cNvSpPr>
              <p:nvPr/>
            </p:nvSpPr>
            <p:spPr bwMode="auto">
              <a:xfrm>
                <a:off x="9303539" y="2010160"/>
                <a:ext cx="0" cy="396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TextBox 11"/>
          <p:cNvSpPr txBox="1"/>
          <p:nvPr/>
        </p:nvSpPr>
        <p:spPr>
          <a:xfrm>
            <a:off x="5291992" y="2372395"/>
            <a:ext cx="184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1: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291992" y="4758309"/>
            <a:ext cx="184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3: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72" grpId="0" bldLvl="0" animBg="1" autoUpdateAnimBg="0"/>
      <p:bldP spid="28" grpId="0"/>
      <p:bldP spid="2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grpSp>
        <p:nvGrpSpPr>
          <p:cNvPr id="29" name="Group 15"/>
          <p:cNvGrpSpPr/>
          <p:nvPr/>
        </p:nvGrpSpPr>
        <p:grpSpPr bwMode="auto">
          <a:xfrm>
            <a:off x="1232738" y="1477324"/>
            <a:ext cx="9847263" cy="1446212"/>
            <a:chOff x="176" y="1251"/>
            <a:chExt cx="6203" cy="911"/>
          </a:xfrm>
        </p:grpSpPr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1032" y="1251"/>
              <a:ext cx="5347" cy="91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 j = 0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max{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| 1≤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＜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且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T[0] … T[k</a:t>
              </a:r>
              <a:r>
                <a:rPr lang="en-US" altLang="zh-CN" sz="2400" b="1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1] = T[j</a:t>
              </a:r>
              <a:r>
                <a:rPr lang="en-US" altLang="zh-CN" sz="2400" b="1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k]</a:t>
              </a:r>
              <a:r>
                <a:rPr lang="en-US" altLang="zh-CN" sz="24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 T[j-1]}   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集合非空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其它情况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176" y="1594"/>
              <a:ext cx="710" cy="3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next[j]=</a:t>
              </a:r>
              <a:endParaRPr lang="en-US" altLang="zh-CN" sz="2400" b="1">
                <a:solidFill>
                  <a:srgbClr val="404040"/>
                </a:solidFill>
              </a:endParaRPr>
            </a:p>
          </p:txBody>
        </p:sp>
        <p:sp>
          <p:nvSpPr>
            <p:cNvPr id="32" name="AutoShape 14"/>
            <p:cNvSpPr/>
            <p:nvPr/>
          </p:nvSpPr>
          <p:spPr bwMode="auto">
            <a:xfrm>
              <a:off x="855" y="1428"/>
              <a:ext cx="105" cy="589"/>
            </a:xfrm>
            <a:prstGeom prst="leftBrace">
              <a:avLst>
                <a:gd name="adj1" fmla="val 46746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068590" y="774144"/>
            <a:ext cx="1064927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next[j]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表示在匹配过程中与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T[j]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比较不相等时，下标 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的回溯位置</a:t>
            </a:r>
          </a:p>
        </p:txBody>
      </p:sp>
      <p:grpSp>
        <p:nvGrpSpPr>
          <p:cNvPr id="13" name="Group 67"/>
          <p:cNvGrpSpPr/>
          <p:nvPr/>
        </p:nvGrpSpPr>
        <p:grpSpPr>
          <a:xfrm>
            <a:off x="515294" y="840818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12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3900995" y="2845748"/>
            <a:ext cx="6897688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ts val="30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下标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  0      1      2      3      4</a:t>
            </a:r>
          </a:p>
          <a:p>
            <a:pPr marL="342900" indent="-342900">
              <a:lnSpc>
                <a:spcPts val="30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模 式 串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T：   a      b      a      b      c </a:t>
            </a:r>
          </a:p>
          <a:p>
            <a:pPr marL="342900" indent="-342900" algn="l">
              <a:lnSpc>
                <a:spcPts val="3000"/>
              </a:lnSpc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k = next[j]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57555" y="3601284"/>
            <a:ext cx="6093099" cy="1244865"/>
            <a:chOff x="761237" y="2153484"/>
            <a:chExt cx="6093099" cy="1244865"/>
          </a:xfrm>
        </p:grpSpPr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761237" y="2493486"/>
              <a:ext cx="5870575" cy="904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j=0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时,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时,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5824328" y="2153484"/>
              <a:ext cx="4924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6515782" y="2163367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47" name="Group 22"/>
          <p:cNvGrpSpPr/>
          <p:nvPr/>
        </p:nvGrpSpPr>
        <p:grpSpPr bwMode="auto">
          <a:xfrm>
            <a:off x="3779075" y="3651722"/>
            <a:ext cx="5821362" cy="397124"/>
            <a:chOff x="187" y="1709"/>
            <a:chExt cx="4352" cy="209"/>
          </a:xfrm>
        </p:grpSpPr>
        <p:sp>
          <p:nvSpPr>
            <p:cNvPr id="48" name="Line 4"/>
            <p:cNvSpPr>
              <a:spLocks noChangeShapeType="1"/>
            </p:cNvSpPr>
            <p:nvPr/>
          </p:nvSpPr>
          <p:spPr bwMode="auto">
            <a:xfrm>
              <a:off x="187" y="1918"/>
              <a:ext cx="4352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187" y="1709"/>
              <a:ext cx="4352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21"/>
          <p:cNvGrpSpPr/>
          <p:nvPr/>
        </p:nvGrpSpPr>
        <p:grpSpPr bwMode="auto">
          <a:xfrm>
            <a:off x="757555" y="3612032"/>
            <a:ext cx="6683376" cy="1631950"/>
            <a:chOff x="254" y="1705"/>
            <a:chExt cx="4210" cy="1028"/>
          </a:xfrm>
        </p:grpSpPr>
        <p:sp>
          <p:nvSpPr>
            <p:cNvPr id="51" name="Rectangle 3"/>
            <p:cNvSpPr>
              <a:spLocks noChangeArrowheads="1"/>
            </p:cNvSpPr>
            <p:nvPr/>
          </p:nvSpPr>
          <p:spPr bwMode="auto">
            <a:xfrm>
              <a:off x="254" y="2445"/>
              <a:ext cx="3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j=2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时,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T[1]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，因此，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0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4251" y="1705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1" name="Group 23"/>
          <p:cNvGrpSpPr/>
          <p:nvPr/>
        </p:nvGrpSpPr>
        <p:grpSpPr bwMode="auto">
          <a:xfrm>
            <a:off x="757555" y="3608388"/>
            <a:ext cx="7780338" cy="2052637"/>
            <a:chOff x="266" y="2033"/>
            <a:chExt cx="4901" cy="1293"/>
          </a:xfrm>
        </p:grpSpPr>
        <p:sp>
          <p:nvSpPr>
            <p:cNvPr id="62" name="Rectangle 4"/>
            <p:cNvSpPr>
              <a:spLocks noChangeArrowheads="1"/>
            </p:cNvSpPr>
            <p:nvPr/>
          </p:nvSpPr>
          <p:spPr bwMode="auto">
            <a:xfrm>
              <a:off x="266" y="3038"/>
              <a:ext cx="49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j=3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时,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T[2]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T[0]T[1] 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T[1]T[2]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，因此，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1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4643" y="2033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57555" y="3616821"/>
            <a:ext cx="10843895" cy="2472005"/>
            <a:chOff x="768985" y="2184261"/>
            <a:chExt cx="10843895" cy="2472005"/>
          </a:xfrm>
        </p:grpSpPr>
        <p:sp>
          <p:nvSpPr>
            <p:cNvPr id="65" name="Rectangle 5"/>
            <p:cNvSpPr>
              <a:spLocks noChangeArrowheads="1"/>
            </p:cNvSpPr>
            <p:nvPr/>
          </p:nvSpPr>
          <p:spPr bwMode="auto">
            <a:xfrm>
              <a:off x="768985" y="4194601"/>
              <a:ext cx="1084389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j=4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时,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 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T[3]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T[0]T[1] = T[2]T[3]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T[0]T[1]T[2]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T[1]T[2]T[3]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，因此，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2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5"/>
            <p:cNvSpPr>
              <a:spLocks noChangeArrowheads="1"/>
            </p:cNvSpPr>
            <p:nvPr/>
          </p:nvSpPr>
          <p:spPr bwMode="auto">
            <a:xfrm>
              <a:off x="8314102" y="218426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2028825" y="1730375"/>
            <a:ext cx="5972175" cy="473075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36000" tIns="0" rIns="18000" bIns="0"/>
          <a:lstStyle/>
          <a:p>
            <a:pPr algn="just" eaLnBrk="0" hangingPunct="0"/>
            <a:r>
              <a:rPr lang="en-US" altLang="zh-CN" sz="2800" b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   b    a    b    a     a    b    a    b    c    b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Line 27"/>
          <p:cNvSpPr>
            <a:spLocks noChangeShapeType="1"/>
          </p:cNvSpPr>
          <p:nvPr/>
        </p:nvSpPr>
        <p:spPr bwMode="auto">
          <a:xfrm>
            <a:off x="2527300" y="1730375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Line 28"/>
          <p:cNvSpPr>
            <a:spLocks noChangeShapeType="1"/>
          </p:cNvSpPr>
          <p:nvPr/>
        </p:nvSpPr>
        <p:spPr bwMode="auto">
          <a:xfrm>
            <a:off x="3059112" y="1730375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Line 29"/>
          <p:cNvSpPr>
            <a:spLocks noChangeShapeType="1"/>
          </p:cNvSpPr>
          <p:nvPr/>
        </p:nvSpPr>
        <p:spPr bwMode="auto">
          <a:xfrm>
            <a:off x="3538537" y="1730375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Line 30"/>
          <p:cNvSpPr>
            <a:spLocks noChangeShapeType="1"/>
          </p:cNvSpPr>
          <p:nvPr/>
        </p:nvSpPr>
        <p:spPr bwMode="auto">
          <a:xfrm>
            <a:off x="4129087" y="1730375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4697412" y="1730375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5260975" y="1730375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5811837" y="1730375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6405562" y="1730375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6959600" y="1730375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7480300" y="1730375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175125" y="1230313"/>
            <a:ext cx="5060950" cy="2321124"/>
            <a:chOff x="4175125" y="1011238"/>
            <a:chExt cx="5060950" cy="2321124"/>
          </a:xfrm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6765925" y="2176463"/>
              <a:ext cx="2470150" cy="9604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l"/>
              <a:r>
                <a:rPr lang="en-US" altLang="zh-CN" sz="2800" b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=4，j=4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失败；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 algn="l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j=next[4]=2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9"/>
            <p:cNvGrpSpPr/>
            <p:nvPr/>
          </p:nvGrpSpPr>
          <p:grpSpPr bwMode="auto">
            <a:xfrm>
              <a:off x="4313237" y="1985963"/>
              <a:ext cx="212725" cy="417512"/>
              <a:chOff x="1370" y="2273"/>
              <a:chExt cx="162" cy="354"/>
            </a:xfrm>
            <a:noFill/>
          </p:grpSpPr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Freeform 41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4386262" y="1059497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4175125" y="1011238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 flipV="1">
              <a:off x="4392612" y="2900362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45"/>
            <p:cNvSpPr txBox="1">
              <a:spLocks noChangeArrowheads="1"/>
            </p:cNvSpPr>
            <p:nvPr/>
          </p:nvSpPr>
          <p:spPr bwMode="auto">
            <a:xfrm>
              <a:off x="4176712" y="287337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1220787" y="1944688"/>
            <a:ext cx="652463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Group 54"/>
          <p:cNvGrpSpPr/>
          <p:nvPr/>
        </p:nvGrpSpPr>
        <p:grpSpPr bwMode="auto">
          <a:xfrm>
            <a:off x="2028825" y="2613025"/>
            <a:ext cx="2640012" cy="501650"/>
            <a:chOff x="842" y="2107"/>
            <a:chExt cx="1663" cy="316"/>
          </a:xfrm>
          <a:noFill/>
        </p:grpSpPr>
        <p:sp>
          <p:nvSpPr>
            <p:cNvPr id="18" name="Rectangle 47"/>
            <p:cNvSpPr>
              <a:spLocks noChangeArrowheads="1"/>
            </p:cNvSpPr>
            <p:nvPr/>
          </p:nvSpPr>
          <p:spPr bwMode="auto">
            <a:xfrm>
              <a:off x="842" y="2117"/>
              <a:ext cx="1663" cy="301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kumimoji="1" lang="en-US" altLang="zh-CN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    b    a    b    c</a:t>
              </a:r>
            </a:p>
          </p:txBody>
        </p:sp>
        <p:sp>
          <p:nvSpPr>
            <p:cNvPr id="19" name="Line 48"/>
            <p:cNvSpPr>
              <a:spLocks noChangeShapeType="1"/>
            </p:cNvSpPr>
            <p:nvPr/>
          </p:nvSpPr>
          <p:spPr bwMode="auto">
            <a:xfrm>
              <a:off x="1162" y="2115"/>
              <a:ext cx="0" cy="30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49"/>
            <p:cNvSpPr>
              <a:spLocks noChangeShapeType="1"/>
            </p:cNvSpPr>
            <p:nvPr/>
          </p:nvSpPr>
          <p:spPr bwMode="auto">
            <a:xfrm>
              <a:off x="1497" y="2115"/>
              <a:ext cx="0" cy="30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50"/>
            <p:cNvSpPr>
              <a:spLocks noChangeShapeType="1"/>
            </p:cNvSpPr>
            <p:nvPr/>
          </p:nvSpPr>
          <p:spPr bwMode="auto">
            <a:xfrm>
              <a:off x="1826" y="2107"/>
              <a:ext cx="0" cy="301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51"/>
            <p:cNvSpPr>
              <a:spLocks noChangeShapeType="1"/>
            </p:cNvSpPr>
            <p:nvPr/>
          </p:nvSpPr>
          <p:spPr bwMode="auto">
            <a:xfrm>
              <a:off x="2164" y="2122"/>
              <a:ext cx="0" cy="301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209915" y="815659"/>
            <a:ext cx="3395663" cy="519112"/>
          </a:xfrm>
          <a:prstGeom prst="rect">
            <a:avLst/>
          </a:prstGeom>
          <a:noFill/>
          <a:ln w="28575">
            <a:solidFill>
              <a:srgbClr val="5C307D"/>
            </a:solidFill>
          </a:ln>
          <a:effectLst/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next[j]={-1, 0, 0, 1, 2}</a:t>
            </a:r>
            <a:endParaRPr kumimoji="1"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202372" y="3733800"/>
            <a:ext cx="6780213" cy="2378710"/>
            <a:chOff x="1171892" y="3514725"/>
            <a:chExt cx="6780213" cy="2378710"/>
          </a:xfrm>
        </p:grpSpPr>
        <p:grpSp>
          <p:nvGrpSpPr>
            <p:cNvPr id="26" name="组合 25"/>
            <p:cNvGrpSpPr/>
            <p:nvPr/>
          </p:nvGrpSpPr>
          <p:grpSpPr>
            <a:xfrm>
              <a:off x="1979930" y="4029075"/>
              <a:ext cx="5972175" cy="473075"/>
              <a:chOff x="2101850" y="4029075"/>
              <a:chExt cx="5972175" cy="473075"/>
            </a:xfrm>
          </p:grpSpPr>
          <p:sp>
            <p:nvSpPr>
              <p:cNvPr id="55" name="Rectangle 56"/>
              <p:cNvSpPr>
                <a:spLocks noChangeArrowheads="1"/>
              </p:cNvSpPr>
              <p:nvPr/>
            </p:nvSpPr>
            <p:spPr bwMode="auto">
              <a:xfrm>
                <a:off x="2101850" y="4029075"/>
                <a:ext cx="5972175" cy="47307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a     </a:t>
                </a:r>
                <a:r>
                  <a:rPr lang="en-US" altLang="zh-CN" sz="2800" b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b    a    b    c    b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56" name="Line 57"/>
              <p:cNvSpPr>
                <a:spLocks noChangeShapeType="1"/>
              </p:cNvSpPr>
              <p:nvPr/>
            </p:nvSpPr>
            <p:spPr bwMode="auto">
              <a:xfrm>
                <a:off x="2600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58"/>
              <p:cNvSpPr>
                <a:spLocks noChangeShapeType="1"/>
              </p:cNvSpPr>
              <p:nvPr/>
            </p:nvSpPr>
            <p:spPr bwMode="auto">
              <a:xfrm>
                <a:off x="31321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59"/>
              <p:cNvSpPr>
                <a:spLocks noChangeShapeType="1"/>
              </p:cNvSpPr>
              <p:nvPr/>
            </p:nvSpPr>
            <p:spPr bwMode="auto">
              <a:xfrm>
                <a:off x="36115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60"/>
              <p:cNvSpPr>
                <a:spLocks noChangeShapeType="1"/>
              </p:cNvSpPr>
              <p:nvPr/>
            </p:nvSpPr>
            <p:spPr bwMode="auto">
              <a:xfrm>
                <a:off x="420211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61"/>
              <p:cNvSpPr>
                <a:spLocks noChangeShapeType="1"/>
              </p:cNvSpPr>
              <p:nvPr/>
            </p:nvSpPr>
            <p:spPr bwMode="auto">
              <a:xfrm>
                <a:off x="47704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62"/>
              <p:cNvSpPr>
                <a:spLocks noChangeShapeType="1"/>
              </p:cNvSpPr>
              <p:nvPr/>
            </p:nvSpPr>
            <p:spPr bwMode="auto">
              <a:xfrm>
                <a:off x="5334000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63"/>
              <p:cNvSpPr>
                <a:spLocks noChangeShapeType="1"/>
              </p:cNvSpPr>
              <p:nvPr/>
            </p:nvSpPr>
            <p:spPr bwMode="auto">
              <a:xfrm>
                <a:off x="58848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Line 64"/>
              <p:cNvSpPr>
                <a:spLocks noChangeShapeType="1"/>
              </p:cNvSpPr>
              <p:nvPr/>
            </p:nvSpPr>
            <p:spPr bwMode="auto">
              <a:xfrm>
                <a:off x="647858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65"/>
              <p:cNvSpPr>
                <a:spLocks noChangeShapeType="1"/>
              </p:cNvSpPr>
              <p:nvPr/>
            </p:nvSpPr>
            <p:spPr bwMode="auto">
              <a:xfrm>
                <a:off x="70326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66"/>
              <p:cNvSpPr>
                <a:spLocks noChangeShapeType="1"/>
              </p:cNvSpPr>
              <p:nvPr/>
            </p:nvSpPr>
            <p:spPr bwMode="auto">
              <a:xfrm>
                <a:off x="7553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>
              <a:off x="4396105" y="3595370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71"/>
            <p:cNvSpPr txBox="1">
              <a:spLocks noChangeArrowheads="1"/>
            </p:cNvSpPr>
            <p:nvPr/>
          </p:nvSpPr>
          <p:spPr bwMode="auto">
            <a:xfrm>
              <a:off x="4243387" y="351472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 flipV="1">
              <a:off x="4358005" y="5432425"/>
              <a:ext cx="0" cy="432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Text Box 73"/>
            <p:cNvSpPr txBox="1">
              <a:spLocks noChangeArrowheads="1"/>
            </p:cNvSpPr>
            <p:nvPr/>
          </p:nvSpPr>
          <p:spPr bwMode="auto">
            <a:xfrm>
              <a:off x="4124325" y="543623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1171892" y="4243388"/>
              <a:ext cx="652463" cy="124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75"/>
            <p:cNvGrpSpPr/>
            <p:nvPr/>
          </p:nvGrpSpPr>
          <p:grpSpPr bwMode="auto">
            <a:xfrm>
              <a:off x="3056255" y="4926013"/>
              <a:ext cx="2640013" cy="501650"/>
              <a:chOff x="842" y="2107"/>
              <a:chExt cx="1663" cy="316"/>
            </a:xfrm>
            <a:noFill/>
          </p:grpSpPr>
          <p:sp>
            <p:nvSpPr>
              <p:cNvPr id="75" name="Rectangle 76"/>
              <p:cNvSpPr>
                <a:spLocks noChangeArrowheads="1"/>
              </p:cNvSpPr>
              <p:nvPr/>
            </p:nvSpPr>
            <p:spPr bwMode="auto">
              <a:xfrm>
                <a:off x="842" y="2117"/>
                <a:ext cx="1663" cy="301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kumimoji="1" lang="en-US" altLang="zh-CN" sz="28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c</a:t>
                </a:r>
              </a:p>
            </p:txBody>
          </p:sp>
          <p:sp>
            <p:nvSpPr>
              <p:cNvPr id="76" name="Line 77"/>
              <p:cNvSpPr>
                <a:spLocks noChangeShapeType="1"/>
              </p:cNvSpPr>
              <p:nvPr/>
            </p:nvSpPr>
            <p:spPr bwMode="auto">
              <a:xfrm>
                <a:off x="1162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78"/>
              <p:cNvSpPr>
                <a:spLocks noChangeShapeType="1"/>
              </p:cNvSpPr>
              <p:nvPr/>
            </p:nvSpPr>
            <p:spPr bwMode="auto">
              <a:xfrm>
                <a:off x="1497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79"/>
              <p:cNvSpPr>
                <a:spLocks noChangeShapeType="1"/>
              </p:cNvSpPr>
              <p:nvPr/>
            </p:nvSpPr>
            <p:spPr bwMode="auto">
              <a:xfrm>
                <a:off x="1826" y="2107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80"/>
              <p:cNvSpPr>
                <a:spLocks noChangeShapeType="1"/>
              </p:cNvSpPr>
              <p:nvPr/>
            </p:nvSpPr>
            <p:spPr bwMode="auto">
              <a:xfrm>
                <a:off x="2164" y="2122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Line 85"/>
            <p:cNvSpPr>
              <a:spLocks noChangeShapeType="1"/>
            </p:cNvSpPr>
            <p:nvPr/>
          </p:nvSpPr>
          <p:spPr bwMode="auto">
            <a:xfrm>
              <a:off x="4373880" y="4487863"/>
              <a:ext cx="0" cy="436563"/>
            </a:xfrm>
            <a:prstGeom prst="line">
              <a:avLst/>
            </a:prstGeom>
            <a:noFill/>
            <a:ln w="28575">
              <a:solidFill>
                <a:srgbClr val="40404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010410" y="1764030"/>
            <a:ext cx="5972175" cy="473075"/>
            <a:chOff x="2101850" y="4029075"/>
            <a:chExt cx="5972175" cy="473075"/>
          </a:xfrm>
        </p:grpSpPr>
        <p:sp>
          <p:nvSpPr>
            <p:cNvPr id="10" name="Rectangle 56"/>
            <p:cNvSpPr>
              <a:spLocks noChangeArrowheads="1"/>
            </p:cNvSpPr>
            <p:nvPr/>
          </p:nvSpPr>
          <p:spPr bwMode="auto">
            <a:xfrm>
              <a:off x="2101850" y="4029075"/>
              <a:ext cx="5972175" cy="4730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    b    a    b    a     </a:t>
              </a:r>
              <a:r>
                <a:rPr lang="en-US" altLang="zh-CN" sz="2800" b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b    a    b    c    b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" name="Line 57"/>
            <p:cNvSpPr>
              <a:spLocks noChangeShapeType="1"/>
            </p:cNvSpPr>
            <p:nvPr/>
          </p:nvSpPr>
          <p:spPr bwMode="auto">
            <a:xfrm>
              <a:off x="2600325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3132137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>
              <a:off x="3611562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60"/>
            <p:cNvSpPr>
              <a:spLocks noChangeShapeType="1"/>
            </p:cNvSpPr>
            <p:nvPr/>
          </p:nvSpPr>
          <p:spPr bwMode="auto">
            <a:xfrm>
              <a:off x="4202112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61"/>
            <p:cNvSpPr>
              <a:spLocks noChangeShapeType="1"/>
            </p:cNvSpPr>
            <p:nvPr/>
          </p:nvSpPr>
          <p:spPr bwMode="auto">
            <a:xfrm>
              <a:off x="4770437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5334000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5884862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6478587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7032625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553325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Text Box 74"/>
          <p:cNvSpPr txBox="1">
            <a:spLocks noChangeArrowheads="1"/>
          </p:cNvSpPr>
          <p:nvPr/>
        </p:nvSpPr>
        <p:spPr bwMode="auto">
          <a:xfrm>
            <a:off x="1202372" y="1978343"/>
            <a:ext cx="6524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2" name="Group 75"/>
          <p:cNvGrpSpPr/>
          <p:nvPr/>
        </p:nvGrpSpPr>
        <p:grpSpPr bwMode="auto">
          <a:xfrm>
            <a:off x="3085465" y="2660968"/>
            <a:ext cx="2700339" cy="501650"/>
            <a:chOff x="822" y="2107"/>
            <a:chExt cx="1701" cy="316"/>
          </a:xfrm>
          <a:noFill/>
        </p:grpSpPr>
        <p:sp>
          <p:nvSpPr>
            <p:cNvPr id="43" name="Rectangle 76"/>
            <p:cNvSpPr>
              <a:spLocks noChangeArrowheads="1"/>
            </p:cNvSpPr>
            <p:nvPr/>
          </p:nvSpPr>
          <p:spPr bwMode="auto">
            <a:xfrm>
              <a:off x="822" y="2117"/>
              <a:ext cx="1701" cy="301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kumimoji="1" lang="en-US" altLang="zh-CN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    b    a    b    c</a:t>
              </a:r>
            </a:p>
          </p:txBody>
        </p:sp>
        <p:sp>
          <p:nvSpPr>
            <p:cNvPr id="44" name="Line 77"/>
            <p:cNvSpPr>
              <a:spLocks noChangeShapeType="1"/>
            </p:cNvSpPr>
            <p:nvPr/>
          </p:nvSpPr>
          <p:spPr bwMode="auto">
            <a:xfrm>
              <a:off x="1142" y="2115"/>
              <a:ext cx="0" cy="30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Line 78"/>
            <p:cNvSpPr>
              <a:spLocks noChangeShapeType="1"/>
            </p:cNvSpPr>
            <p:nvPr/>
          </p:nvSpPr>
          <p:spPr bwMode="auto">
            <a:xfrm>
              <a:off x="1487" y="2115"/>
              <a:ext cx="0" cy="30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Line 79"/>
            <p:cNvSpPr>
              <a:spLocks noChangeShapeType="1"/>
            </p:cNvSpPr>
            <p:nvPr/>
          </p:nvSpPr>
          <p:spPr bwMode="auto">
            <a:xfrm>
              <a:off x="1826" y="2107"/>
              <a:ext cx="0" cy="301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Line 80"/>
            <p:cNvSpPr>
              <a:spLocks noChangeShapeType="1"/>
            </p:cNvSpPr>
            <p:nvPr/>
          </p:nvSpPr>
          <p:spPr bwMode="auto">
            <a:xfrm>
              <a:off x="2184" y="2122"/>
              <a:ext cx="0" cy="301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708525" y="1260793"/>
            <a:ext cx="5060950" cy="2321124"/>
            <a:chOff x="4175125" y="1011238"/>
            <a:chExt cx="5060950" cy="2321124"/>
          </a:xfrm>
        </p:grpSpPr>
        <p:sp>
          <p:nvSpPr>
            <p:cNvPr id="81" name="Text Box 24"/>
            <p:cNvSpPr txBox="1">
              <a:spLocks noChangeArrowheads="1"/>
            </p:cNvSpPr>
            <p:nvPr/>
          </p:nvSpPr>
          <p:spPr bwMode="auto">
            <a:xfrm>
              <a:off x="6765925" y="2176463"/>
              <a:ext cx="2470150" cy="9604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=5，j=3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失败；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j=next[3]=1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" name="Group 39"/>
            <p:cNvGrpSpPr/>
            <p:nvPr/>
          </p:nvGrpSpPr>
          <p:grpSpPr bwMode="auto">
            <a:xfrm>
              <a:off x="4313237" y="1985963"/>
              <a:ext cx="212725" cy="417512"/>
              <a:chOff x="1370" y="2273"/>
              <a:chExt cx="162" cy="354"/>
            </a:xfrm>
            <a:noFill/>
          </p:grpSpPr>
          <p:sp>
            <p:nvSpPr>
              <p:cNvPr id="87" name="Line 40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Freeform 41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4386262" y="1059497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43"/>
            <p:cNvSpPr txBox="1">
              <a:spLocks noChangeArrowheads="1"/>
            </p:cNvSpPr>
            <p:nvPr/>
          </p:nvSpPr>
          <p:spPr bwMode="auto">
            <a:xfrm>
              <a:off x="4175125" y="1011238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4392612" y="2900362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45"/>
            <p:cNvSpPr txBox="1">
              <a:spLocks noChangeArrowheads="1"/>
            </p:cNvSpPr>
            <p:nvPr/>
          </p:nvSpPr>
          <p:spPr bwMode="auto">
            <a:xfrm>
              <a:off x="4176712" y="287337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203959" y="3661728"/>
            <a:ext cx="6780213" cy="2321124"/>
            <a:chOff x="1203959" y="3442653"/>
            <a:chExt cx="6780213" cy="2321124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1997" y="3945890"/>
              <a:ext cx="5972175" cy="473075"/>
              <a:chOff x="2101850" y="4029075"/>
              <a:chExt cx="5972175" cy="473075"/>
            </a:xfrm>
          </p:grpSpPr>
          <p:sp>
            <p:nvSpPr>
              <p:cNvPr id="90" name="Rectangle 56"/>
              <p:cNvSpPr>
                <a:spLocks noChangeArrowheads="1"/>
              </p:cNvSpPr>
              <p:nvPr/>
            </p:nvSpPr>
            <p:spPr bwMode="auto">
              <a:xfrm>
                <a:off x="2101850" y="4029075"/>
                <a:ext cx="5972175" cy="47307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a     </a:t>
                </a:r>
                <a:r>
                  <a:rPr lang="en-US" altLang="zh-CN" sz="2800" b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b    a    b    c    b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2600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58"/>
              <p:cNvSpPr>
                <a:spLocks noChangeShapeType="1"/>
              </p:cNvSpPr>
              <p:nvPr/>
            </p:nvSpPr>
            <p:spPr bwMode="auto">
              <a:xfrm>
                <a:off x="31321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Line 59"/>
              <p:cNvSpPr>
                <a:spLocks noChangeShapeType="1"/>
              </p:cNvSpPr>
              <p:nvPr/>
            </p:nvSpPr>
            <p:spPr bwMode="auto">
              <a:xfrm>
                <a:off x="36115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Line 60"/>
              <p:cNvSpPr>
                <a:spLocks noChangeShapeType="1"/>
              </p:cNvSpPr>
              <p:nvPr/>
            </p:nvSpPr>
            <p:spPr bwMode="auto">
              <a:xfrm>
                <a:off x="420211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61"/>
              <p:cNvSpPr>
                <a:spLocks noChangeShapeType="1"/>
              </p:cNvSpPr>
              <p:nvPr/>
            </p:nvSpPr>
            <p:spPr bwMode="auto">
              <a:xfrm>
                <a:off x="47704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Line 62"/>
              <p:cNvSpPr>
                <a:spLocks noChangeShapeType="1"/>
              </p:cNvSpPr>
              <p:nvPr/>
            </p:nvSpPr>
            <p:spPr bwMode="auto">
              <a:xfrm>
                <a:off x="5334000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Line 63"/>
              <p:cNvSpPr>
                <a:spLocks noChangeShapeType="1"/>
              </p:cNvSpPr>
              <p:nvPr/>
            </p:nvSpPr>
            <p:spPr bwMode="auto">
              <a:xfrm>
                <a:off x="58848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64"/>
              <p:cNvSpPr>
                <a:spLocks noChangeShapeType="1"/>
              </p:cNvSpPr>
              <p:nvPr/>
            </p:nvSpPr>
            <p:spPr bwMode="auto">
              <a:xfrm>
                <a:off x="647858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65"/>
              <p:cNvSpPr>
                <a:spLocks noChangeShapeType="1"/>
              </p:cNvSpPr>
              <p:nvPr/>
            </p:nvSpPr>
            <p:spPr bwMode="auto">
              <a:xfrm>
                <a:off x="70326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66"/>
              <p:cNvSpPr>
                <a:spLocks noChangeShapeType="1"/>
              </p:cNvSpPr>
              <p:nvPr/>
            </p:nvSpPr>
            <p:spPr bwMode="auto">
              <a:xfrm>
                <a:off x="7553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Text Box 74"/>
            <p:cNvSpPr txBox="1">
              <a:spLocks noChangeArrowheads="1"/>
            </p:cNvSpPr>
            <p:nvPr/>
          </p:nvSpPr>
          <p:spPr bwMode="auto">
            <a:xfrm>
              <a:off x="1203959" y="4160203"/>
              <a:ext cx="652463" cy="124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3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2" name="Group 75"/>
            <p:cNvGrpSpPr/>
            <p:nvPr/>
          </p:nvGrpSpPr>
          <p:grpSpPr bwMode="auto">
            <a:xfrm>
              <a:off x="4184332" y="4842828"/>
              <a:ext cx="2700339" cy="501650"/>
              <a:chOff x="822" y="2107"/>
              <a:chExt cx="1701" cy="316"/>
            </a:xfrm>
            <a:noFill/>
          </p:grpSpPr>
          <p:sp>
            <p:nvSpPr>
              <p:cNvPr id="103" name="Rectangle 76"/>
              <p:cNvSpPr>
                <a:spLocks noChangeArrowheads="1"/>
              </p:cNvSpPr>
              <p:nvPr/>
            </p:nvSpPr>
            <p:spPr bwMode="auto">
              <a:xfrm>
                <a:off x="822" y="2117"/>
                <a:ext cx="1701" cy="301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kumimoji="1" lang="en-US" altLang="zh-CN" sz="28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c</a:t>
                </a:r>
              </a:p>
            </p:txBody>
          </p:sp>
          <p:sp>
            <p:nvSpPr>
              <p:cNvPr id="104" name="Line 77"/>
              <p:cNvSpPr>
                <a:spLocks noChangeShapeType="1"/>
              </p:cNvSpPr>
              <p:nvPr/>
            </p:nvSpPr>
            <p:spPr bwMode="auto">
              <a:xfrm>
                <a:off x="1142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Line 78"/>
              <p:cNvSpPr>
                <a:spLocks noChangeShapeType="1"/>
              </p:cNvSpPr>
              <p:nvPr/>
            </p:nvSpPr>
            <p:spPr bwMode="auto">
              <a:xfrm>
                <a:off x="1487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79"/>
              <p:cNvSpPr>
                <a:spLocks noChangeShapeType="1"/>
              </p:cNvSpPr>
              <p:nvPr/>
            </p:nvSpPr>
            <p:spPr bwMode="auto">
              <a:xfrm>
                <a:off x="1826" y="2107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Line 80"/>
              <p:cNvSpPr>
                <a:spLocks noChangeShapeType="1"/>
              </p:cNvSpPr>
              <p:nvPr/>
            </p:nvSpPr>
            <p:spPr bwMode="auto">
              <a:xfrm>
                <a:off x="2184" y="2122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Line 42"/>
            <p:cNvSpPr>
              <a:spLocks noChangeShapeType="1"/>
            </p:cNvSpPr>
            <p:nvPr/>
          </p:nvSpPr>
          <p:spPr bwMode="auto">
            <a:xfrm>
              <a:off x="4921249" y="3490912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43"/>
            <p:cNvSpPr txBox="1">
              <a:spLocks noChangeArrowheads="1"/>
            </p:cNvSpPr>
            <p:nvPr/>
          </p:nvSpPr>
          <p:spPr bwMode="auto">
            <a:xfrm>
              <a:off x="4710112" y="344265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Line 44"/>
            <p:cNvSpPr>
              <a:spLocks noChangeShapeType="1"/>
            </p:cNvSpPr>
            <p:nvPr/>
          </p:nvSpPr>
          <p:spPr bwMode="auto">
            <a:xfrm flipV="1">
              <a:off x="5019039" y="5331777"/>
              <a:ext cx="0" cy="432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45"/>
            <p:cNvSpPr txBox="1">
              <a:spLocks noChangeArrowheads="1"/>
            </p:cNvSpPr>
            <p:nvPr/>
          </p:nvSpPr>
          <p:spPr bwMode="auto">
            <a:xfrm>
              <a:off x="4803139" y="5304790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17" name="Line 85"/>
            <p:cNvSpPr>
              <a:spLocks noChangeShapeType="1"/>
            </p:cNvSpPr>
            <p:nvPr/>
          </p:nvSpPr>
          <p:spPr bwMode="auto">
            <a:xfrm>
              <a:off x="5003799" y="4414838"/>
              <a:ext cx="0" cy="436563"/>
            </a:xfrm>
            <a:prstGeom prst="line">
              <a:avLst/>
            </a:prstGeom>
            <a:noFill/>
            <a:ln w="28575">
              <a:solidFill>
                <a:srgbClr val="40404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Rectangle 52"/>
          <p:cNvSpPr>
            <a:spLocks noChangeArrowheads="1"/>
          </p:cNvSpPr>
          <p:nvPr/>
        </p:nvSpPr>
        <p:spPr bwMode="auto">
          <a:xfrm>
            <a:off x="8209915" y="815659"/>
            <a:ext cx="3395663" cy="519112"/>
          </a:xfrm>
          <a:prstGeom prst="rect">
            <a:avLst/>
          </a:prstGeom>
          <a:noFill/>
          <a:ln w="28575">
            <a:solidFill>
              <a:srgbClr val="5C307D"/>
            </a:solidFill>
          </a:ln>
          <a:effectLst/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next[j]={-1, 0, 0, 1, 2}</a:t>
            </a:r>
            <a:endParaRPr kumimoji="1"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73479" y="1802765"/>
            <a:ext cx="6780213" cy="1458913"/>
            <a:chOff x="1203959" y="3945890"/>
            <a:chExt cx="6780213" cy="1458913"/>
          </a:xfrm>
        </p:grpSpPr>
        <p:grpSp>
          <p:nvGrpSpPr>
            <p:cNvPr id="3" name="组合 2"/>
            <p:cNvGrpSpPr/>
            <p:nvPr/>
          </p:nvGrpSpPr>
          <p:grpSpPr>
            <a:xfrm>
              <a:off x="2011997" y="3945890"/>
              <a:ext cx="5972175" cy="473075"/>
              <a:chOff x="2101850" y="4029075"/>
              <a:chExt cx="5972175" cy="473075"/>
            </a:xfrm>
          </p:grpSpPr>
          <p:sp>
            <p:nvSpPr>
              <p:cNvPr id="5" name="Rectangle 56"/>
              <p:cNvSpPr>
                <a:spLocks noChangeArrowheads="1"/>
              </p:cNvSpPr>
              <p:nvPr/>
            </p:nvSpPr>
            <p:spPr bwMode="auto">
              <a:xfrm>
                <a:off x="2101850" y="4029075"/>
                <a:ext cx="5972175" cy="47307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a     </a:t>
                </a:r>
                <a:r>
                  <a:rPr lang="en-US" altLang="zh-CN" sz="2800" b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b    a    b    c    b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6" name="Line 57"/>
              <p:cNvSpPr>
                <a:spLocks noChangeShapeType="1"/>
              </p:cNvSpPr>
              <p:nvPr/>
            </p:nvSpPr>
            <p:spPr bwMode="auto">
              <a:xfrm>
                <a:off x="2600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Line 58"/>
              <p:cNvSpPr>
                <a:spLocks noChangeShapeType="1"/>
              </p:cNvSpPr>
              <p:nvPr/>
            </p:nvSpPr>
            <p:spPr bwMode="auto">
              <a:xfrm>
                <a:off x="31321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59"/>
              <p:cNvSpPr>
                <a:spLocks noChangeShapeType="1"/>
              </p:cNvSpPr>
              <p:nvPr/>
            </p:nvSpPr>
            <p:spPr bwMode="auto">
              <a:xfrm>
                <a:off x="36115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60"/>
              <p:cNvSpPr>
                <a:spLocks noChangeShapeType="1"/>
              </p:cNvSpPr>
              <p:nvPr/>
            </p:nvSpPr>
            <p:spPr bwMode="auto">
              <a:xfrm>
                <a:off x="420211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Line 61"/>
              <p:cNvSpPr>
                <a:spLocks noChangeShapeType="1"/>
              </p:cNvSpPr>
              <p:nvPr/>
            </p:nvSpPr>
            <p:spPr bwMode="auto">
              <a:xfrm>
                <a:off x="47704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62"/>
              <p:cNvSpPr>
                <a:spLocks noChangeShapeType="1"/>
              </p:cNvSpPr>
              <p:nvPr/>
            </p:nvSpPr>
            <p:spPr bwMode="auto">
              <a:xfrm>
                <a:off x="5334000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63"/>
              <p:cNvSpPr>
                <a:spLocks noChangeShapeType="1"/>
              </p:cNvSpPr>
              <p:nvPr/>
            </p:nvSpPr>
            <p:spPr bwMode="auto">
              <a:xfrm>
                <a:off x="58848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64"/>
              <p:cNvSpPr>
                <a:spLocks noChangeShapeType="1"/>
              </p:cNvSpPr>
              <p:nvPr/>
            </p:nvSpPr>
            <p:spPr bwMode="auto">
              <a:xfrm>
                <a:off x="647858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65"/>
              <p:cNvSpPr>
                <a:spLocks noChangeShapeType="1"/>
              </p:cNvSpPr>
              <p:nvPr/>
            </p:nvSpPr>
            <p:spPr bwMode="auto">
              <a:xfrm>
                <a:off x="70326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66"/>
              <p:cNvSpPr>
                <a:spLocks noChangeShapeType="1"/>
              </p:cNvSpPr>
              <p:nvPr/>
            </p:nvSpPr>
            <p:spPr bwMode="auto">
              <a:xfrm>
                <a:off x="7553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Text Box 74"/>
            <p:cNvSpPr txBox="1">
              <a:spLocks noChangeArrowheads="1"/>
            </p:cNvSpPr>
            <p:nvPr/>
          </p:nvSpPr>
          <p:spPr bwMode="auto">
            <a:xfrm>
              <a:off x="1203959" y="4160203"/>
              <a:ext cx="652463" cy="124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3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" name="Group 75"/>
            <p:cNvGrpSpPr/>
            <p:nvPr/>
          </p:nvGrpSpPr>
          <p:grpSpPr bwMode="auto">
            <a:xfrm>
              <a:off x="4184332" y="4842828"/>
              <a:ext cx="2700339" cy="501650"/>
              <a:chOff x="822" y="2107"/>
              <a:chExt cx="1701" cy="316"/>
            </a:xfrm>
            <a:noFill/>
          </p:grpSpPr>
          <p:sp>
            <p:nvSpPr>
              <p:cNvPr id="21" name="Rectangle 76"/>
              <p:cNvSpPr>
                <a:spLocks noChangeArrowheads="1"/>
              </p:cNvSpPr>
              <p:nvPr/>
            </p:nvSpPr>
            <p:spPr bwMode="auto">
              <a:xfrm>
                <a:off x="822" y="2117"/>
                <a:ext cx="1701" cy="301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kumimoji="1" lang="en-US" altLang="zh-CN" sz="28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c</a:t>
                </a:r>
              </a:p>
            </p:txBody>
          </p:sp>
          <p:sp>
            <p:nvSpPr>
              <p:cNvPr id="22" name="Line 77"/>
              <p:cNvSpPr>
                <a:spLocks noChangeShapeType="1"/>
              </p:cNvSpPr>
              <p:nvPr/>
            </p:nvSpPr>
            <p:spPr bwMode="auto">
              <a:xfrm>
                <a:off x="1142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78"/>
              <p:cNvSpPr>
                <a:spLocks noChangeShapeType="1"/>
              </p:cNvSpPr>
              <p:nvPr/>
            </p:nvSpPr>
            <p:spPr bwMode="auto">
              <a:xfrm>
                <a:off x="1487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Line 79"/>
              <p:cNvSpPr>
                <a:spLocks noChangeShapeType="1"/>
              </p:cNvSpPr>
              <p:nvPr/>
            </p:nvSpPr>
            <p:spPr bwMode="auto">
              <a:xfrm>
                <a:off x="1826" y="2107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80"/>
              <p:cNvSpPr>
                <a:spLocks noChangeShapeType="1"/>
              </p:cNvSpPr>
              <p:nvPr/>
            </p:nvSpPr>
            <p:spPr bwMode="auto">
              <a:xfrm>
                <a:off x="2184" y="2122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4711541" y="1304291"/>
            <a:ext cx="5609590" cy="2321124"/>
            <a:chOff x="4175125" y="1011238"/>
            <a:chExt cx="5609590" cy="2321124"/>
          </a:xfrm>
        </p:grpSpPr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7314565" y="2176463"/>
              <a:ext cx="2470150" cy="9604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=5，j=1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失败；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j=next[1]=0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Group 39"/>
            <p:cNvGrpSpPr/>
            <p:nvPr/>
          </p:nvGrpSpPr>
          <p:grpSpPr bwMode="auto">
            <a:xfrm>
              <a:off x="4313237" y="1985963"/>
              <a:ext cx="212725" cy="417512"/>
              <a:chOff x="1370" y="2273"/>
              <a:chExt cx="162" cy="354"/>
            </a:xfrm>
            <a:noFill/>
          </p:grpSpPr>
          <p:sp>
            <p:nvSpPr>
              <p:cNvPr id="110" name="Line 40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41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" name="Line 42"/>
            <p:cNvSpPr>
              <a:spLocks noChangeShapeType="1"/>
            </p:cNvSpPr>
            <p:nvPr/>
          </p:nvSpPr>
          <p:spPr bwMode="auto">
            <a:xfrm>
              <a:off x="4386262" y="1059497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43"/>
            <p:cNvSpPr txBox="1">
              <a:spLocks noChangeArrowheads="1"/>
            </p:cNvSpPr>
            <p:nvPr/>
          </p:nvSpPr>
          <p:spPr bwMode="auto">
            <a:xfrm>
              <a:off x="4175125" y="1011238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8" name="Line 44"/>
            <p:cNvSpPr>
              <a:spLocks noChangeShapeType="1"/>
            </p:cNvSpPr>
            <p:nvPr/>
          </p:nvSpPr>
          <p:spPr bwMode="auto">
            <a:xfrm flipV="1">
              <a:off x="4392612" y="2900362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4176712" y="287337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03959" y="3661728"/>
            <a:ext cx="6780213" cy="2321124"/>
            <a:chOff x="1203959" y="3442653"/>
            <a:chExt cx="6780213" cy="2321124"/>
          </a:xfrm>
        </p:grpSpPr>
        <p:grpSp>
          <p:nvGrpSpPr>
            <p:cNvPr id="118" name="组合 117"/>
            <p:cNvGrpSpPr/>
            <p:nvPr/>
          </p:nvGrpSpPr>
          <p:grpSpPr>
            <a:xfrm>
              <a:off x="2011997" y="3945890"/>
              <a:ext cx="5972175" cy="473075"/>
              <a:chOff x="2101850" y="4029075"/>
              <a:chExt cx="5972175" cy="473075"/>
            </a:xfrm>
          </p:grpSpPr>
          <p:sp>
            <p:nvSpPr>
              <p:cNvPr id="131" name="Rectangle 56"/>
              <p:cNvSpPr>
                <a:spLocks noChangeArrowheads="1"/>
              </p:cNvSpPr>
              <p:nvPr/>
            </p:nvSpPr>
            <p:spPr bwMode="auto">
              <a:xfrm>
                <a:off x="2101850" y="4029075"/>
                <a:ext cx="5972175" cy="47307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a     </a:t>
                </a:r>
                <a:r>
                  <a:rPr lang="en-US" altLang="zh-CN" sz="2800" b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b    a    b    c    b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32" name="Line 57"/>
              <p:cNvSpPr>
                <a:spLocks noChangeShapeType="1"/>
              </p:cNvSpPr>
              <p:nvPr/>
            </p:nvSpPr>
            <p:spPr bwMode="auto">
              <a:xfrm>
                <a:off x="2600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Line 58"/>
              <p:cNvSpPr>
                <a:spLocks noChangeShapeType="1"/>
              </p:cNvSpPr>
              <p:nvPr/>
            </p:nvSpPr>
            <p:spPr bwMode="auto">
              <a:xfrm>
                <a:off x="31321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Line 59"/>
              <p:cNvSpPr>
                <a:spLocks noChangeShapeType="1"/>
              </p:cNvSpPr>
              <p:nvPr/>
            </p:nvSpPr>
            <p:spPr bwMode="auto">
              <a:xfrm>
                <a:off x="36115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Line 60"/>
              <p:cNvSpPr>
                <a:spLocks noChangeShapeType="1"/>
              </p:cNvSpPr>
              <p:nvPr/>
            </p:nvSpPr>
            <p:spPr bwMode="auto">
              <a:xfrm>
                <a:off x="420211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Line 61"/>
              <p:cNvSpPr>
                <a:spLocks noChangeShapeType="1"/>
              </p:cNvSpPr>
              <p:nvPr/>
            </p:nvSpPr>
            <p:spPr bwMode="auto">
              <a:xfrm>
                <a:off x="47704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Line 62"/>
              <p:cNvSpPr>
                <a:spLocks noChangeShapeType="1"/>
              </p:cNvSpPr>
              <p:nvPr/>
            </p:nvSpPr>
            <p:spPr bwMode="auto">
              <a:xfrm>
                <a:off x="5334000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58848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647858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Line 65"/>
              <p:cNvSpPr>
                <a:spLocks noChangeShapeType="1"/>
              </p:cNvSpPr>
              <p:nvPr/>
            </p:nvSpPr>
            <p:spPr bwMode="auto">
              <a:xfrm>
                <a:off x="70326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Line 66"/>
              <p:cNvSpPr>
                <a:spLocks noChangeShapeType="1"/>
              </p:cNvSpPr>
              <p:nvPr/>
            </p:nvSpPr>
            <p:spPr bwMode="auto">
              <a:xfrm>
                <a:off x="7553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" name="Text Box 74"/>
            <p:cNvSpPr txBox="1">
              <a:spLocks noChangeArrowheads="1"/>
            </p:cNvSpPr>
            <p:nvPr/>
          </p:nvSpPr>
          <p:spPr bwMode="auto">
            <a:xfrm>
              <a:off x="1203959" y="4160203"/>
              <a:ext cx="652463" cy="124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4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0" name="Group 75"/>
            <p:cNvGrpSpPr/>
            <p:nvPr/>
          </p:nvGrpSpPr>
          <p:grpSpPr bwMode="auto">
            <a:xfrm>
              <a:off x="4734877" y="4842828"/>
              <a:ext cx="2700339" cy="501650"/>
              <a:chOff x="852" y="2107"/>
              <a:chExt cx="1701" cy="316"/>
            </a:xfrm>
            <a:noFill/>
          </p:grpSpPr>
          <p:sp>
            <p:nvSpPr>
              <p:cNvPr id="126" name="Rectangle 76"/>
              <p:cNvSpPr>
                <a:spLocks noChangeArrowheads="1"/>
              </p:cNvSpPr>
              <p:nvPr/>
            </p:nvSpPr>
            <p:spPr bwMode="auto">
              <a:xfrm>
                <a:off x="852" y="2117"/>
                <a:ext cx="1701" cy="301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kumimoji="1" lang="en-US" altLang="zh-CN" sz="28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c</a:t>
                </a:r>
              </a:p>
            </p:txBody>
          </p:sp>
          <p:sp>
            <p:nvSpPr>
              <p:cNvPr id="127" name="Line 77"/>
              <p:cNvSpPr>
                <a:spLocks noChangeShapeType="1"/>
              </p:cNvSpPr>
              <p:nvPr/>
            </p:nvSpPr>
            <p:spPr bwMode="auto">
              <a:xfrm>
                <a:off x="1172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Line 78"/>
              <p:cNvSpPr>
                <a:spLocks noChangeShapeType="1"/>
              </p:cNvSpPr>
              <p:nvPr/>
            </p:nvSpPr>
            <p:spPr bwMode="auto">
              <a:xfrm>
                <a:off x="1517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Line 79"/>
              <p:cNvSpPr>
                <a:spLocks noChangeShapeType="1"/>
              </p:cNvSpPr>
              <p:nvPr/>
            </p:nvSpPr>
            <p:spPr bwMode="auto">
              <a:xfrm>
                <a:off x="1856" y="2107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Line 80"/>
              <p:cNvSpPr>
                <a:spLocks noChangeShapeType="1"/>
              </p:cNvSpPr>
              <p:nvPr/>
            </p:nvSpPr>
            <p:spPr bwMode="auto">
              <a:xfrm>
                <a:off x="2214" y="2122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1" name="Line 42"/>
            <p:cNvSpPr>
              <a:spLocks noChangeShapeType="1"/>
            </p:cNvSpPr>
            <p:nvPr/>
          </p:nvSpPr>
          <p:spPr bwMode="auto">
            <a:xfrm>
              <a:off x="4921249" y="3490912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4710112" y="344265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4"/>
            <p:cNvSpPr>
              <a:spLocks noChangeShapeType="1"/>
            </p:cNvSpPr>
            <p:nvPr/>
          </p:nvSpPr>
          <p:spPr bwMode="auto">
            <a:xfrm flipV="1">
              <a:off x="5003799" y="5331777"/>
              <a:ext cx="0" cy="432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45"/>
            <p:cNvSpPr txBox="1">
              <a:spLocks noChangeArrowheads="1"/>
            </p:cNvSpPr>
            <p:nvPr/>
          </p:nvSpPr>
          <p:spPr bwMode="auto">
            <a:xfrm>
              <a:off x="4787899" y="5304790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5" name="Line 85"/>
            <p:cNvSpPr>
              <a:spLocks noChangeShapeType="1"/>
            </p:cNvSpPr>
            <p:nvPr/>
          </p:nvSpPr>
          <p:spPr bwMode="auto">
            <a:xfrm>
              <a:off x="4988559" y="4414838"/>
              <a:ext cx="0" cy="436563"/>
            </a:xfrm>
            <a:prstGeom prst="line">
              <a:avLst/>
            </a:prstGeom>
            <a:noFill/>
            <a:ln w="28575">
              <a:solidFill>
                <a:srgbClr val="40404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Rectangle 52"/>
          <p:cNvSpPr>
            <a:spLocks noChangeArrowheads="1"/>
          </p:cNvSpPr>
          <p:nvPr/>
        </p:nvSpPr>
        <p:spPr bwMode="auto">
          <a:xfrm>
            <a:off x="8209915" y="815659"/>
            <a:ext cx="3395663" cy="519112"/>
          </a:xfrm>
          <a:prstGeom prst="rect">
            <a:avLst/>
          </a:prstGeom>
          <a:noFill/>
          <a:ln w="28575">
            <a:solidFill>
              <a:srgbClr val="5C307D"/>
            </a:solidFill>
          </a:ln>
          <a:effectLst/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next[j]={-1, 0, 0, 1, 2}</a:t>
            </a:r>
            <a:endParaRPr kumimoji="1"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5.1.1  蛮力法的设计思想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80795" y="926465"/>
            <a:ext cx="10238105" cy="541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基于以下原因，蛮力法也是一种重要的算法设计技术：</a:t>
            </a:r>
          </a:p>
          <a:p>
            <a:pPr algn="just">
              <a:lnSpc>
                <a:spcPts val="3500"/>
              </a:lnSpc>
              <a:spcBef>
                <a:spcPts val="600"/>
              </a:spcBef>
              <a:spcAft>
                <a:spcPts val="0"/>
              </a:spcAf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（1）蛮力法不是一个最好的算法（巧妙和高效的算法很少出自蛮力）</a:t>
            </a:r>
            <a:r>
              <a:rPr lang="zh-CN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但当</a:t>
            </a:r>
            <a:r>
              <a:rPr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想不出更好的办法时</a:t>
            </a:r>
            <a:r>
              <a:rPr 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也是一种有效的解决问题的方法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algn="just">
              <a:lnSpc>
                <a:spcPts val="3500"/>
              </a:lnSpc>
              <a:spcBef>
                <a:spcPts val="600"/>
              </a:spcBef>
              <a:spcAft>
                <a:spcPts val="0"/>
              </a:spcAf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理论上，蛮力法可以解决可计算领域的各种问题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。对于一些基本的问题，蛮力法是一种常用的算法设计技术。</a:t>
            </a:r>
          </a:p>
          <a:p>
            <a:pPr algn="just">
              <a:lnSpc>
                <a:spcPts val="3500"/>
              </a:lnSpc>
              <a:spcBef>
                <a:spcPts val="600"/>
              </a:spcBef>
              <a:spcAft>
                <a:spcPts val="0"/>
              </a:spcAf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）蛮力法经常用来解决一些</a:t>
            </a:r>
            <a:r>
              <a:rPr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较小规模的问题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algn="just">
              <a:lnSpc>
                <a:spcPts val="3500"/>
              </a:lnSpc>
              <a:spcBef>
                <a:spcPts val="600"/>
              </a:spcBef>
              <a:spcAft>
                <a:spcPts val="0"/>
              </a:spcAf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）对于一些重要的问题，蛮力法</a:t>
            </a:r>
            <a:r>
              <a:rPr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可以设计一些合理的算法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，这些算法具有实用价值，而且不受问题规模的限制。</a:t>
            </a:r>
          </a:p>
          <a:p>
            <a:pPr algn="just">
              <a:lnSpc>
                <a:spcPts val="3500"/>
              </a:lnSpc>
              <a:spcBef>
                <a:spcPts val="600"/>
              </a:spcBef>
              <a:spcAft>
                <a:spcPts val="0"/>
              </a:spcAf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）蛮力法可以作为某类问题时间性能的下界，来衡量同样问题的其他算法</a:t>
            </a:r>
            <a:r>
              <a:rPr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是否具有更高的效率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algn="just">
              <a:lnSpc>
                <a:spcPts val="3500"/>
              </a:lnSpc>
              <a:spcBef>
                <a:spcPts val="0"/>
              </a:spcBef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Freeform 84"/>
          <p:cNvSpPr/>
          <p:nvPr/>
        </p:nvSpPr>
        <p:spPr bwMode="auto">
          <a:xfrm>
            <a:off x="72091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744369" name="文本框 1073744368"/>
          <p:cNvSpPr txBox="1"/>
          <p:nvPr/>
        </p:nvSpPr>
        <p:spPr>
          <a:xfrm>
            <a:off x="1266825" y="1899285"/>
            <a:ext cx="9239885" cy="34353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算法：串匹配算法KMP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输入：主串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S，模式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中的位置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在串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和串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中分别设置比较的起始下标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0, j = 0；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重复下述操作，直到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的所有字符均比较完毕：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2.1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S[i]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T[j]，则继续比较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的下一对字符；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2.2 否则，将下标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回溯到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next[j]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位置，即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 = next[j]；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2.3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-1，则将下标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分别加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1，准备下一趟比较；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中所有字符均比较完毕，则返回本趟匹配的开始位置；否则返回0；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8800" y="855345"/>
            <a:ext cx="1087183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设字符数组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存放主串，字符数组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存放模式，在求得了模式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的next值后，KMP算法如下：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49275" y="5458460"/>
            <a:ext cx="10880725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【算法分析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2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在求得模式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值后，KMP算法只需将主串扫描一遍，设主串的长度为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，则KMP算法的时间复杂度是</a:t>
            </a:r>
            <a:r>
              <a:rPr 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)。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74370" y="1816735"/>
            <a:ext cx="10564495" cy="465963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GetNext(char T[ ], int next[ ])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j, len;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next[0] = -1;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(j = 1; T[j]!='\0'; j++)               //依次求next[j]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for (len = j - 1; len &gt;= 1; len--)        //相等子串的最大长度为j-1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	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for (i = 0; i &lt; len; i++)            //比较T[0]~T[len-1]与T[j-len]~T[j-1]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	    if (T[i] != T[j-len+i]) break;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 if (i == len) { next[j] = len; break;}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if (len &lt; 1) next[j] = 0;              //其他情况，无相等子串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8800" y="794385"/>
            <a:ext cx="1085723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设字符数组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存放主串，字符数组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存放模式，设函数GetNext用蛮力法求得模式T的next值，函数KMP实现KMP算法，程序如下：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74370" y="1816735"/>
            <a:ext cx="10564495" cy="452310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int KMP(char S[ ], char T[ ])             //求T在S中的序号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int i = 0, j = 0,  next[80];                        //假定模式最长为80个字符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GetNext(T, next);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while (S[i] != '\0' &amp;&amp; T[j] != '\0')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if (S[i] == T[j]) {i++; j++;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</a:t>
            </a: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else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        {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	j = next[j];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	if (j == -1) {i++; j++;}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    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if (T[j] == '\0') return (i - j + 1);        //返回本趟匹配的开始位置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else return 0;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}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5.2.2  串匹配问题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8800" y="794385"/>
            <a:ext cx="1085723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设字符数组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存放主串，字符数组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存放模式，设函数GetNext用蛮力法求得模式T的next值，函数KMP实现KMP算法，程序如下：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5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蛮力法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5-3    排序问题中的蛮力法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5.3.1  选择排序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13080" y="843280"/>
            <a:ext cx="10933430" cy="97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选择排序（selection sort）的基本思想是：第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趟排序在无序序列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~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中找到值最小的记录，并和第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个记录交换作为有序序列的第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8" name="Group 4"/>
          <p:cNvGrpSpPr/>
          <p:nvPr/>
        </p:nvGrpSpPr>
        <p:grpSpPr bwMode="auto">
          <a:xfrm>
            <a:off x="2009654" y="3235807"/>
            <a:ext cx="2627313" cy="855664"/>
            <a:chOff x="1182" y="2808"/>
            <a:chExt cx="1655" cy="539"/>
          </a:xfrm>
        </p:grpSpPr>
        <p:sp>
          <p:nvSpPr>
            <p:cNvPr id="19" name="AutoShape 5"/>
            <p:cNvSpPr/>
            <p:nvPr/>
          </p:nvSpPr>
          <p:spPr bwMode="auto">
            <a:xfrm rot="16200000">
              <a:off x="1896" y="2094"/>
              <a:ext cx="227" cy="165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" name="Text Box 6"/>
            <p:cNvSpPr txBox="1">
              <a:spLocks noChangeArrowheads="1"/>
            </p:cNvSpPr>
            <p:nvPr/>
          </p:nvSpPr>
          <p:spPr bwMode="auto">
            <a:xfrm>
              <a:off x="1661" y="3056"/>
              <a:ext cx="8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</a:p>
          </p:txBody>
        </p:sp>
      </p:grpSp>
      <p:grpSp>
        <p:nvGrpSpPr>
          <p:cNvPr id="21" name="Group 7"/>
          <p:cNvGrpSpPr/>
          <p:nvPr/>
        </p:nvGrpSpPr>
        <p:grpSpPr bwMode="auto">
          <a:xfrm>
            <a:off x="5267203" y="3256437"/>
            <a:ext cx="3151188" cy="866775"/>
            <a:chOff x="3234" y="2821"/>
            <a:chExt cx="1985" cy="546"/>
          </a:xfrm>
        </p:grpSpPr>
        <p:sp>
          <p:nvSpPr>
            <p:cNvPr id="22" name="AutoShape 8"/>
            <p:cNvSpPr/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856" y="3076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</a:p>
          </p:txBody>
        </p:sp>
      </p:grp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6626797" y="2734150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200" kern="0" spc="-1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935237" y="2718275"/>
            <a:ext cx="6664329" cy="447875"/>
            <a:chOff x="1935237" y="2718275"/>
            <a:chExt cx="6664329" cy="447875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1935237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430041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2826104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084641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816756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5458301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7157757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49" name="Group 48"/>
          <p:cNvGrpSpPr/>
          <p:nvPr/>
        </p:nvGrpSpPr>
        <p:grpSpPr bwMode="auto">
          <a:xfrm flipV="1">
            <a:off x="5276412" y="2359985"/>
            <a:ext cx="1566386" cy="358290"/>
            <a:chOff x="3145" y="2839"/>
            <a:chExt cx="1021" cy="227"/>
          </a:xfrm>
        </p:grpSpPr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3145" y="3066"/>
              <a:ext cx="1021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V="1">
              <a:off x="4166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 flipV="1">
              <a:off x="3147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68476" y="4394675"/>
            <a:ext cx="3581404" cy="447875"/>
            <a:chOff x="1968476" y="4394675"/>
            <a:chExt cx="3581404" cy="447875"/>
          </a:xfrm>
        </p:grpSpPr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1968476" y="44105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6" name="Oval 17"/>
            <p:cNvSpPr>
              <a:spLocks noChangeArrowheads="1"/>
            </p:cNvSpPr>
            <p:nvPr/>
          </p:nvSpPr>
          <p:spPr bwMode="auto">
            <a:xfrm>
              <a:off x="4333655" y="44105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2859343" y="43946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7" name="Oval 18"/>
            <p:cNvSpPr>
              <a:spLocks noChangeArrowheads="1"/>
            </p:cNvSpPr>
            <p:nvPr/>
          </p:nvSpPr>
          <p:spPr bwMode="auto">
            <a:xfrm>
              <a:off x="5117880" y="4410550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43605" y="4394675"/>
            <a:ext cx="2789200" cy="447875"/>
            <a:chOff x="5843605" y="4394675"/>
            <a:chExt cx="2789200" cy="447875"/>
          </a:xfrm>
        </p:grpSpPr>
        <p:sp>
          <p:nvSpPr>
            <p:cNvPr id="58" name="Oval 20"/>
            <p:cNvSpPr>
              <a:spLocks noChangeArrowheads="1"/>
            </p:cNvSpPr>
            <p:nvPr/>
          </p:nvSpPr>
          <p:spPr bwMode="auto">
            <a:xfrm>
              <a:off x="5843605" y="439467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kern="0" spc="-1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78" name="Oval 19"/>
            <p:cNvSpPr>
              <a:spLocks noChangeArrowheads="1"/>
            </p:cNvSpPr>
            <p:nvPr/>
          </p:nvSpPr>
          <p:spPr bwMode="auto">
            <a:xfrm>
              <a:off x="8200805" y="44105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22"/>
            <p:cNvSpPr txBox="1">
              <a:spLocks noChangeArrowheads="1"/>
            </p:cNvSpPr>
            <p:nvPr/>
          </p:nvSpPr>
          <p:spPr bwMode="auto">
            <a:xfrm>
              <a:off x="6842798" y="43946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3080" y="5255895"/>
            <a:ext cx="10933430" cy="97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选择排序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的一个例子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（无序区用方括号括起来）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5" grpId="0" bldLvl="0" animBg="1"/>
      <p:bldP spid="35" grpId="1" bldLvl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5.3.1  选择排序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5673401" y="1058026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863879" y="120202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68640" y="156202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59118" y="127402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78162" y="149002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4440" y="147253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234440" y="249532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234440" y="351811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34440" y="449518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第三趟排序结果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234440" y="5517969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第四趟排序结果</a:t>
            </a: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4578162" y="259698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6768640" y="252498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5673401" y="209298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7863879" y="223698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8959118" y="230898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5673401" y="358377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6768640" y="315177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7863879" y="329577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8959118" y="336777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4578162" y="365577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6768640" y="443554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8959118" y="4219540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5673401" y="465154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7863879" y="4363540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4578162" y="472354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7863879" y="538880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6768640" y="546080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8959118" y="5244801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673401" y="567680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4578162" y="574880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73" grpId="0" bldLvl="0" animBg="1"/>
      <p:bldP spid="73" grpId="1" bldLvl="0" animBg="1"/>
      <p:bldP spid="74" grpId="0" bldLvl="0" animBg="1"/>
      <p:bldP spid="74" grpId="1" bldLvl="0" animBg="1"/>
      <p:bldP spid="17" grpId="0"/>
      <p:bldP spid="141" grpId="0"/>
      <p:bldP spid="142" grpId="0"/>
      <p:bldP spid="143" grpId="0"/>
      <p:bldP spid="144" grpId="0"/>
      <p:bldP spid="43" grpId="0" bldLvl="0" animBg="1"/>
      <p:bldP spid="43" grpId="1" bldLvl="0" animBg="1"/>
      <p:bldP spid="44" grpId="0" bldLvl="0" animBg="1"/>
      <p:bldP spid="44" grpId="1" bldLvl="0" animBg="1"/>
      <p:bldP spid="5" grpId="0" bldLvl="0" animBg="1"/>
      <p:bldP spid="5" grpId="1" bldLvl="0" animBg="1"/>
      <p:bldP spid="47" grpId="0" bldLvl="0" animBg="1"/>
      <p:bldP spid="47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3" grpId="0" bldLvl="0" animBg="1"/>
      <p:bldP spid="53" grpId="1" bldLvl="0" animBg="1"/>
      <p:bldP spid="75" grpId="0" bldLvl="0" animBg="1"/>
      <p:bldP spid="75" grpId="1" bldLvl="0" animBg="1"/>
      <p:bldP spid="81" grpId="0" bldLvl="0" animBg="1"/>
      <p:bldP spid="81" grpId="1" bldLvl="0" animBg="1"/>
      <p:bldP spid="82" grpId="0" bldLvl="0" animBg="1"/>
      <p:bldP spid="82" grpId="1" bldLvl="0" animBg="1"/>
      <p:bldP spid="83" grpId="0" bldLvl="0" animBg="1"/>
      <p:bldP spid="83" grpId="1" bldLvl="0" animBg="1"/>
      <p:bldP spid="84" grpId="0" bldLvl="0" animBg="1"/>
      <p:bldP spid="84" grpId="1" bldLvl="0" animBg="1"/>
      <p:bldP spid="85" grpId="0" bldLvl="0" animBg="1"/>
      <p:bldP spid="85" grpId="1" bldLvl="0" animBg="1"/>
      <p:bldP spid="86" grpId="0" bldLvl="0" animBg="1"/>
      <p:bldP spid="86" grpId="1" bldLvl="0" animBg="1"/>
      <p:bldP spid="87" grpId="0" bldLvl="0" animBg="1"/>
      <p:bldP spid="87" grpId="1" bldLvl="0" animBg="1"/>
      <p:bldP spid="88" grpId="0" bldLvl="0" animBg="1"/>
      <p:bldP spid="88" grpId="1" bldLvl="0" animBg="1"/>
      <p:bldP spid="89" grpId="0" bldLvl="0" animBg="1"/>
      <p:bldP spid="89" grpId="1" bldLvl="0" animBg="1"/>
      <p:bldP spid="90" grpId="0" bldLvl="0" animBg="1"/>
      <p:bldP spid="90" grpId="1" bldLvl="0" animBg="1"/>
      <p:bldP spid="91" grpId="0" bldLvl="0" animBg="1"/>
      <p:bldP spid="91" grpId="1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8800" y="855980"/>
            <a:ext cx="1085596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r[n]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存储待排序记录序列，注意到数组下标从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开始，则第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个记录存储在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r[i-1]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中。程序如下：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5.3.1  选择排序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5855" y="1913890"/>
            <a:ext cx="10564495" cy="381508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SelectSort(int r[ ], int n)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j, index, temp;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for (i = 0; i &lt; n - 1; i++)  </a:t>
            </a:r>
            <a:r>
              <a:rPr lang="en-US" altLang="zh-CN" sz="2200" dirty="0" err="1">
                <a:sym typeface="+mn-ea"/>
              </a:rPr>
              <a:t>	            //进行n-1趟选择排序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index = i; 		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for (j = i + 1; j &lt; n; j++)                //在无序区中查找最小记录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	  if (r[j] &lt; r[index]) index = j;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chemeClr val="accent6">
                    <a:lumMod val="50000"/>
                  </a:schemeClr>
                </a:solidFill>
                <a:sym typeface="+mn-ea"/>
              </a:rPr>
              <a:t>temp = r[i]; r[i] = r[index]; r[index] = temp;</a:t>
            </a:r>
            <a:r>
              <a:rPr lang="en-US" altLang="zh-CN" sz="2200" dirty="0" err="1">
                <a:sym typeface="+mn-ea"/>
              </a:rPr>
              <a:t>       //交换记录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045234" y="586112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sp>
        <p:nvSpPr>
          <p:cNvPr id="24" name="右箭头 23"/>
          <p:cNvSpPr/>
          <p:nvPr/>
        </p:nvSpPr>
        <p:spPr>
          <a:xfrm>
            <a:off x="4126230" y="5980430"/>
            <a:ext cx="575945" cy="32385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-214748260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5648960"/>
            <a:ext cx="4623435" cy="881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5.3.2  起泡排序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13080" y="843280"/>
            <a:ext cx="10933430" cy="97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起泡排序（bubble sort）的基本思想是：两两比较相邻记录，如果反序则交换，直至没有反序的记录。</a:t>
            </a:r>
            <a:endParaRPr 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3080" y="5518785"/>
            <a:ext cx="10933430" cy="58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起泡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的一个例子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（无序区用方括号括起来）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4" name="Group 4"/>
          <p:cNvGrpSpPr/>
          <p:nvPr/>
        </p:nvGrpSpPr>
        <p:grpSpPr bwMode="auto">
          <a:xfrm>
            <a:off x="1433391" y="3240562"/>
            <a:ext cx="3151187" cy="908050"/>
            <a:chOff x="819" y="2811"/>
            <a:chExt cx="1985" cy="572"/>
          </a:xfrm>
        </p:grpSpPr>
        <p:sp>
          <p:nvSpPr>
            <p:cNvPr id="5" name="AutoShape 5"/>
            <p:cNvSpPr/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39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63516" y="2718275"/>
            <a:ext cx="3568900" cy="447875"/>
            <a:chOff x="2066286" y="3457892"/>
            <a:chExt cx="3568900" cy="447875"/>
          </a:xfrm>
        </p:grpSpPr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2066286" y="345789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3054346" y="34737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5203186" y="34737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911754" y="3457892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14" name="Group 7"/>
          <p:cNvGrpSpPr/>
          <p:nvPr/>
        </p:nvGrpSpPr>
        <p:grpSpPr bwMode="auto">
          <a:xfrm>
            <a:off x="5267203" y="3256437"/>
            <a:ext cx="3151188" cy="923925"/>
            <a:chOff x="3234" y="2821"/>
            <a:chExt cx="1985" cy="582"/>
          </a:xfrm>
        </p:grpSpPr>
        <p:sp>
          <p:nvSpPr>
            <p:cNvPr id="15" name="AutoShape 8"/>
            <p:cNvSpPr/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381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84641" y="2716370"/>
            <a:ext cx="3514925" cy="449780"/>
            <a:chOff x="5987411" y="2522697"/>
            <a:chExt cx="3514925" cy="449780"/>
          </a:xfrm>
        </p:grpSpPr>
        <p:sp>
          <p:nvSpPr>
            <p:cNvPr id="24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7570466" y="252269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595516" y="2365850"/>
            <a:ext cx="2811099" cy="600615"/>
            <a:chOff x="2498286" y="3105467"/>
            <a:chExt cx="2811099" cy="600615"/>
          </a:xfrm>
        </p:grpSpPr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249828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348634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>
              <a:off x="466318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0"/>
            <p:cNvSpPr txBox="1">
              <a:spLocks noChangeArrowheads="1"/>
            </p:cNvSpPr>
            <p:nvPr/>
          </p:nvSpPr>
          <p:spPr bwMode="auto">
            <a:xfrm>
              <a:off x="3573029" y="3105467"/>
              <a:ext cx="173635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dirty="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反序则交换</a:t>
              </a:r>
            </a:p>
            <a:p>
              <a:pPr algn="just" eaLnBrk="0" hangingPunct="0"/>
              <a:endParaRPr lang="zh-CN" altLang="en-US" sz="2800" dirty="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圆柱形 31"/>
          <p:cNvSpPr/>
          <p:nvPr/>
        </p:nvSpPr>
        <p:spPr>
          <a:xfrm>
            <a:off x="10104120" y="1722120"/>
            <a:ext cx="807720" cy="4274259"/>
          </a:xfrm>
          <a:prstGeom prst="can">
            <a:avLst/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0208412" y="2004920"/>
            <a:ext cx="540000" cy="1713916"/>
            <a:chOff x="9339732" y="2004920"/>
            <a:chExt cx="540000" cy="1713916"/>
          </a:xfrm>
        </p:grpSpPr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9339732" y="2004920"/>
              <a:ext cx="540000" cy="540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9357732" y="2645878"/>
              <a:ext cx="504000" cy="504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Oval 19"/>
            <p:cNvSpPr>
              <a:spLocks noChangeArrowheads="1"/>
            </p:cNvSpPr>
            <p:nvPr/>
          </p:nvSpPr>
          <p:spPr bwMode="auto">
            <a:xfrm>
              <a:off x="9375732" y="3250836"/>
              <a:ext cx="468000" cy="468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298412" y="3819794"/>
            <a:ext cx="360000" cy="2088790"/>
            <a:chOff x="9429732" y="3819794"/>
            <a:chExt cx="360000" cy="2088790"/>
          </a:xfrm>
        </p:grpSpPr>
        <p:sp>
          <p:nvSpPr>
            <p:cNvPr id="69" name="Oval 19"/>
            <p:cNvSpPr>
              <a:spLocks noChangeArrowheads="1"/>
            </p:cNvSpPr>
            <p:nvPr/>
          </p:nvSpPr>
          <p:spPr bwMode="auto">
            <a:xfrm>
              <a:off x="9429732" y="3819794"/>
              <a:ext cx="360000" cy="36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9483732" y="4280752"/>
              <a:ext cx="252000" cy="25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9447732" y="4633710"/>
              <a:ext cx="324000" cy="324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Oval 19"/>
            <p:cNvSpPr>
              <a:spLocks noChangeArrowheads="1"/>
            </p:cNvSpPr>
            <p:nvPr/>
          </p:nvSpPr>
          <p:spPr bwMode="auto">
            <a:xfrm>
              <a:off x="9519732" y="5058668"/>
              <a:ext cx="180000" cy="18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Oval 19"/>
            <p:cNvSpPr>
              <a:spLocks noChangeArrowheads="1"/>
            </p:cNvSpPr>
            <p:nvPr/>
          </p:nvSpPr>
          <p:spPr bwMode="auto">
            <a:xfrm>
              <a:off x="9501732" y="5692584"/>
              <a:ext cx="216000" cy="216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Oval 19"/>
            <p:cNvSpPr>
              <a:spLocks noChangeArrowheads="1"/>
            </p:cNvSpPr>
            <p:nvPr/>
          </p:nvSpPr>
          <p:spPr bwMode="auto">
            <a:xfrm>
              <a:off x="9483732" y="5339626"/>
              <a:ext cx="252000" cy="25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593962" y="4756021"/>
            <a:ext cx="9190118" cy="605294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类似水中的气泡，体积大的浮到上面，起泡排序因而得名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3" grpId="0" animBg="1"/>
      <p:bldP spid="32" grpId="0" bldLvl="0" animBg="1"/>
      <p:bldP spid="32" grpId="1" bldLvl="0" animBg="1"/>
      <p:bldP spid="75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5.3.2  起泡排序</a:t>
            </a: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9050558" y="819901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5654764" y="96390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750044" y="132390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7899388" y="103590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522832" y="125190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792480" y="1341085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92480" y="225719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92480" y="320378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92480" y="4180855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第三趟排序结果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2480" y="5112204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第四趟排序结果</a:t>
            </a: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4522832" y="221047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5654764" y="228247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7899388" y="1922473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50044" y="199447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9050558" y="1778473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9050558" y="2724002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522832" y="322800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5654764" y="315600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6750044" y="29400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7899388" y="28680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050558" y="3656600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4522832" y="416060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5654764" y="408860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6750044" y="387260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7899388" y="3800600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>
            <a:off x="9050558" y="4620704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4522832" y="512470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5654764" y="505270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6750044" y="483670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7899388" y="476470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023390" y="1174497"/>
            <a:ext cx="544630" cy="5008768"/>
            <a:chOff x="10069110" y="830406"/>
            <a:chExt cx="544630" cy="5008768"/>
          </a:xfrm>
        </p:grpSpPr>
        <p:grpSp>
          <p:nvGrpSpPr>
            <p:cNvPr id="36" name="Group 31"/>
            <p:cNvGrpSpPr/>
            <p:nvPr/>
          </p:nvGrpSpPr>
          <p:grpSpPr>
            <a:xfrm>
              <a:off x="10125426" y="83040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0069110" y="1439259"/>
              <a:ext cx="544630" cy="4399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二趟排序有必要吗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</p:grp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390900" y="1395901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390900" y="2354473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3390900" y="3300002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390900" y="4232600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3390900" y="5196704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2480" y="5980301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第五趟排序结果</a:t>
            </a: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9050558" y="5565001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4522832" y="606900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5654764" y="599700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6750044" y="578100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7899388" y="570900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3390900" y="6141001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0833552" y="1174497"/>
            <a:ext cx="544630" cy="5008768"/>
            <a:chOff x="10069110" y="830406"/>
            <a:chExt cx="544630" cy="5008768"/>
          </a:xfrm>
        </p:grpSpPr>
        <p:grpSp>
          <p:nvGrpSpPr>
            <p:cNvPr id="86" name="Group 31"/>
            <p:cNvGrpSpPr/>
            <p:nvPr/>
          </p:nvGrpSpPr>
          <p:grpSpPr>
            <a:xfrm>
              <a:off x="10125426" y="83040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0069110" y="1439259"/>
              <a:ext cx="544630" cy="4399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四趟排序有必要吗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11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21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2" fill="hold">
                      <p:stCondLst>
                        <p:cond delay="0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26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7" fill="hold">
                      <p:stCondLst>
                        <p:cond delay="0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4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" fill="hold">
                      <p:stCondLst>
                        <p:cond delay="0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5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2" fill="hold">
                      <p:stCondLst>
                        <p:cond delay="0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5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" fill="hold">
                      <p:stCondLst>
                        <p:cond delay="0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2" fill="hold">
                      <p:stCondLst>
                        <p:cond delay="0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7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2" fill="hold">
                      <p:stCondLst>
                        <p:cond delay="0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7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7" fill="hold">
                      <p:stCondLst>
                        <p:cond delay="0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81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2" fill="hold">
                      <p:stCondLst>
                        <p:cond delay="0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8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" fill="hold">
                      <p:stCondLst>
                        <p:cond delay="0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91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2" fill="hold">
                      <p:stCondLst>
                        <p:cond delay="0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301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2" fill="hold">
                      <p:stCondLst>
                        <p:cond delay="0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306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7" fill="hold">
                      <p:stCondLst>
                        <p:cond delay="0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311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2" fill="hold">
                      <p:stCondLst>
                        <p:cond delay="0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</p:childTnLst>
        </p:cTn>
      </p:par>
    </p:tnLst>
    <p:bldLst>
      <p:bldP spid="56" grpId="0" bldLvl="0" animBg="1"/>
      <p:bldP spid="2" grpId="0" bldLvl="0" animBg="1"/>
      <p:bldP spid="6" grpId="0" bldLvl="0" animBg="1"/>
      <p:bldP spid="7" grpId="0" bldLvl="0" animBg="1"/>
      <p:bldP spid="9" grpId="0" bldLvl="0" animBg="1"/>
      <p:bldP spid="141" grpId="0"/>
      <p:bldP spid="142" grpId="0"/>
      <p:bldP spid="143" grpId="0"/>
      <p:bldP spid="144" grpId="0"/>
      <p:bldP spid="41" grpId="0" bldLvl="0" animBg="1"/>
      <p:bldP spid="41" grpId="1" bldLvl="0" animBg="1"/>
      <p:bldP spid="42" grpId="0" bldLvl="0" animBg="1"/>
      <p:bldP spid="42" grpId="1" bldLvl="0" animBg="1"/>
      <p:bldP spid="45" grpId="0" bldLvl="0" animBg="1"/>
      <p:bldP spid="45" grpId="1" bldLvl="0" animBg="1"/>
      <p:bldP spid="48" grpId="0" bldLvl="0" animBg="1"/>
      <p:bldP spid="48" grpId="1" bldLvl="0" animBg="1"/>
      <p:bldP spid="49" grpId="0" bldLvl="0" animBg="1"/>
      <p:bldP spid="49" grpId="1" bldLvl="0" animBg="1"/>
      <p:bldP spid="54" grpId="0" bldLvl="0" animBg="1"/>
      <p:bldP spid="54" grpId="1" bldLvl="0" animBg="1"/>
      <p:bldP spid="55" grpId="0" bldLvl="0" animBg="1"/>
      <p:bldP spid="55" grpId="1" bldLvl="0" animBg="1"/>
      <p:bldP spid="57" grpId="0" bldLvl="0" animBg="1"/>
      <p:bldP spid="57" grpId="1" bldLvl="0" animBg="1"/>
      <p:bldP spid="58" grpId="0" bldLvl="0" animBg="1"/>
      <p:bldP spid="58" grpId="1" bldLvl="0" animBg="1"/>
      <p:bldP spid="59" grpId="0" bldLvl="0" animBg="1"/>
      <p:bldP spid="59" grpId="1" bldLvl="0" animBg="1"/>
      <p:bldP spid="60" grpId="0" bldLvl="0" animBg="1"/>
      <p:bldP spid="60" grpId="1" bldLvl="0" animBg="1"/>
      <p:bldP spid="19" grpId="0" bldLvl="0" animBg="1"/>
      <p:bldP spid="19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9" grpId="0" bldLvl="0" animBg="1"/>
      <p:bldP spid="29" grpId="1" bldLvl="0" animBg="1"/>
      <p:bldP spid="66" grpId="0" bldLvl="0" animBg="1"/>
      <p:bldP spid="66" grpId="1" bldLvl="0" animBg="1"/>
      <p:bldP spid="31" grpId="0" bldLvl="0" animBg="1"/>
      <p:bldP spid="31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44" grpId="0" bldLvl="0" animBg="1"/>
      <p:bldP spid="46" grpId="0" bldLvl="0" animBg="1"/>
      <p:bldP spid="46" grpId="1" bldLvl="0" animBg="1"/>
      <p:bldP spid="47" grpId="0" bldLvl="0" animBg="1"/>
      <p:bldP spid="47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/>
      <p:bldP spid="53" grpId="0" bldLvl="0" animBg="1"/>
      <p:bldP spid="53" grpId="1" bldLvl="0" animBg="1"/>
      <p:bldP spid="39" grpId="0" bldLvl="0" animBg="1"/>
      <p:bldP spid="39" grpId="1" bldLvl="0" animBg="1"/>
      <p:bldP spid="81" grpId="0" bldLvl="0" animBg="1"/>
      <p:bldP spid="81" grpId="1" bldLvl="0" animBg="1"/>
      <p:bldP spid="82" grpId="0" bldLvl="0" animBg="1"/>
      <p:bldP spid="82" grpId="1" bldLvl="0" animBg="1"/>
      <p:bldP spid="83" grpId="0" bldLvl="0" animBg="1"/>
      <p:bldP spid="83" grpId="1" bldLvl="0" animBg="1"/>
      <p:bldP spid="84" grpId="0" bldLvl="0" animBg="1"/>
      <p:bldP spid="84" grpId="1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5.3.2  起泡排序</a:t>
            </a:r>
          </a:p>
        </p:txBody>
      </p:sp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9050558" y="907531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5654764" y="105153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0044" y="141153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7899388" y="112353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22832" y="133953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" y="1428715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4" name="TextBox 140"/>
          <p:cNvSpPr txBox="1"/>
          <p:nvPr/>
        </p:nvSpPr>
        <p:spPr>
          <a:xfrm>
            <a:off x="792480" y="234482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5" name="TextBox 141"/>
          <p:cNvSpPr txBox="1"/>
          <p:nvPr/>
        </p:nvSpPr>
        <p:spPr>
          <a:xfrm>
            <a:off x="792480" y="329141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8" name="TextBox 142"/>
          <p:cNvSpPr txBox="1"/>
          <p:nvPr/>
        </p:nvSpPr>
        <p:spPr>
          <a:xfrm>
            <a:off x="792480" y="4268485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第三趟排序结果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522832" y="229810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654764" y="237010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7899388" y="2010103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750044" y="208210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9050558" y="1866103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9031870" y="2838247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4504144" y="334224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5636076" y="327024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731356" y="305424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880700" y="2982247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9031870" y="3815317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4504144" y="431931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5636076" y="424731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31356" y="403131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7880700" y="3959317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3390900" y="1483531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3390900" y="2442103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3372212" y="3414247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>
            <a:off x="3372212" y="4391317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54495" y="5147783"/>
            <a:ext cx="8966098" cy="523220"/>
            <a:chOff x="528421" y="4345120"/>
            <a:chExt cx="8966098" cy="523220"/>
          </a:xfrm>
        </p:grpSpPr>
        <p:grpSp>
          <p:nvGrpSpPr>
            <p:cNvPr id="93" name="Group 109"/>
            <p:cNvGrpSpPr/>
            <p:nvPr/>
          </p:nvGrpSpPr>
          <p:grpSpPr>
            <a:xfrm>
              <a:off x="528421" y="435954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5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1258602" y="4345120"/>
              <a:ext cx="82359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一趟起泡排序可以确定多个记录的最终位置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54495" y="5776935"/>
            <a:ext cx="8966098" cy="523220"/>
            <a:chOff x="528421" y="4345120"/>
            <a:chExt cx="8966098" cy="523220"/>
          </a:xfrm>
        </p:grpSpPr>
        <p:grpSp>
          <p:nvGrpSpPr>
            <p:cNvPr id="109" name="Group 109"/>
            <p:cNvGrpSpPr/>
            <p:nvPr/>
          </p:nvGrpSpPr>
          <p:grpSpPr>
            <a:xfrm>
              <a:off x="528421" y="435954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258602" y="4345120"/>
              <a:ext cx="82359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一趟起泡排序没有记录交换，则结束排序过程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9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0" fill="hold">
                      <p:stCondLst>
                        <p:cond delay="0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3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4" grpId="0"/>
      <p:bldP spid="5" grpId="0"/>
      <p:bldP spid="8" grpId="0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61" grpId="0" bldLvl="0" animBg="1"/>
      <p:bldP spid="61" grpId="1" bldLvl="0" animBg="1"/>
      <p:bldP spid="62" grpId="0" bldLvl="0" animBg="1"/>
      <p:bldP spid="62" grpId="1" bldLvl="0" animBg="1"/>
      <p:bldP spid="63" grpId="0" bldLvl="0" animBg="1"/>
      <p:bldP spid="63" grpId="1" bldLvl="0" animBg="1"/>
      <p:bldP spid="64" grpId="0" bldLvl="0" animBg="1"/>
      <p:bldP spid="64" grpId="1" bldLvl="0" animBg="1"/>
      <p:bldP spid="65" grpId="0" bldLvl="0" animBg="1"/>
      <p:bldP spid="65" grpId="1" bldLvl="0" animBg="1"/>
      <p:bldP spid="16" grpId="0" bldLvl="0" animBg="1"/>
      <p:bldP spid="16" grpId="1" bldLvl="0" animBg="1"/>
      <p:bldP spid="67" grpId="0" bldLvl="0" animBg="1"/>
      <p:bldP spid="67" grpId="1" bldLvl="0" animBg="1"/>
      <p:bldP spid="68" grpId="0" bldLvl="0" animBg="1"/>
      <p:bldP spid="68" grpId="1" bldLvl="0" animBg="1"/>
      <p:bldP spid="69" grpId="0" bldLvl="0" animBg="1"/>
      <p:bldP spid="69" grpId="1" bldLvl="0" animBg="1"/>
      <p:bldP spid="20" grpId="0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5.1.2  一个简单的例子——百元买百鸡问题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18160" y="843280"/>
            <a:ext cx="756221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已知公鸡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元一只，母鸡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元一只，小鸡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元三只，用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100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元钱买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100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只鸡，问公鸡、母鸡、小鸡各多少只？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4282" name="Group 1"/>
          <p:cNvGrpSpPr/>
          <p:nvPr/>
        </p:nvGrpSpPr>
        <p:grpSpPr>
          <a:xfrm>
            <a:off x="2412048" y="4009708"/>
            <a:ext cx="6215062" cy="747757"/>
            <a:chOff x="1937" y="9755"/>
            <a:chExt cx="2371" cy="672"/>
          </a:xfrm>
        </p:grpSpPr>
        <p:sp>
          <p:nvSpPr>
            <p:cNvPr id="12" name="AutoShape 2"/>
            <p:cNvSpPr/>
            <p:nvPr/>
          </p:nvSpPr>
          <p:spPr bwMode="auto">
            <a:xfrm>
              <a:off x="1937" y="9974"/>
              <a:ext cx="69" cy="453"/>
            </a:xfrm>
            <a:prstGeom prst="leftBrace">
              <a:avLst>
                <a:gd name="adj1" fmla="val 17491"/>
                <a:gd name="adj2" fmla="val 50000"/>
              </a:avLst>
            </a:pr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54285" name="Text Box 3"/>
            <p:cNvSpPr txBox="1"/>
            <p:nvPr/>
          </p:nvSpPr>
          <p:spPr>
            <a:xfrm>
              <a:off x="2026" y="9755"/>
              <a:ext cx="2282" cy="6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0" bIns="0"/>
            <a:lstStyle/>
            <a:p>
              <a:pPr algn="just"/>
              <a:r>
                <a:rPr lang="es-E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ﾋﾎﾌ�" charset="-122"/>
                  <a:cs typeface="Times New Roman" panose="02020603050405020304" pitchFamily="18" charset="0"/>
                </a:rPr>
                <a:t>x </a:t>
              </a:r>
              <a:r>
                <a:rPr lang="es-E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ﾋﾎﾌ�" charset="-122"/>
                  <a:cs typeface="Times New Roman" panose="02020603050405020304" pitchFamily="18" charset="0"/>
                </a:rPr>
                <a:t>+ </a:t>
              </a:r>
              <a:r>
                <a:rPr lang="es-E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ﾋﾎﾌ�" charset="-122"/>
                  <a:cs typeface="Times New Roman" panose="02020603050405020304" pitchFamily="18" charset="0"/>
                </a:rPr>
                <a:t>y</a:t>
              </a:r>
              <a:r>
                <a:rPr lang="es-E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ﾋﾎﾌ�" charset="-122"/>
                  <a:cs typeface="Times New Roman" panose="02020603050405020304" pitchFamily="18" charset="0"/>
                </a:rPr>
                <a:t> + </a:t>
              </a:r>
              <a:r>
                <a:rPr lang="es-E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ﾋﾎﾌ�" charset="-122"/>
                  <a:cs typeface="Times New Roman" panose="02020603050405020304" pitchFamily="18" charset="0"/>
                </a:rPr>
                <a:t>z</a:t>
              </a:r>
              <a:r>
                <a:rPr lang="es-E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ﾋﾎﾌ�" charset="-122"/>
                  <a:cs typeface="Times New Roman" panose="02020603050405020304" pitchFamily="18" charset="0"/>
                </a:rPr>
                <a:t> = 100</a:t>
              </a:r>
            </a:p>
            <a:p>
              <a:pPr algn="just"/>
              <a:r>
                <a:rPr lang="es-E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ﾋﾎﾌ�" charset="-122"/>
                  <a:cs typeface="Times New Roman" panose="02020603050405020304" pitchFamily="18" charset="0"/>
                </a:rPr>
                <a:t>5×</a:t>
              </a:r>
              <a:r>
                <a:rPr lang="es-E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ﾋﾎﾌ�" charset="-122"/>
                  <a:cs typeface="Times New Roman" panose="02020603050405020304" pitchFamily="18" charset="0"/>
                </a:rPr>
                <a:t>x</a:t>
              </a:r>
              <a:r>
                <a:rPr lang="es-E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ﾋﾎﾌ�" charset="-122"/>
                  <a:cs typeface="Times New Roman" panose="02020603050405020304" pitchFamily="18" charset="0"/>
                </a:rPr>
                <a:t> + 3×</a:t>
              </a:r>
              <a:r>
                <a:rPr lang="es-E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ﾋﾎﾌ�" charset="-122"/>
                  <a:cs typeface="Times New Roman" panose="02020603050405020304" pitchFamily="18" charset="0"/>
                </a:rPr>
                <a:t>y </a:t>
              </a:r>
              <a:r>
                <a:rPr lang="es-E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ﾋﾎﾌ�" charset="-122"/>
                  <a:cs typeface="Times New Roman" panose="02020603050405020304" pitchFamily="18" charset="0"/>
                </a:rPr>
                <a:t>+ z / 3 =100</a:t>
              </a:r>
            </a:p>
            <a:p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4"/>
          <p:cNvGrpSpPr/>
          <p:nvPr/>
        </p:nvGrpSpPr>
        <p:grpSpPr bwMode="auto">
          <a:xfrm>
            <a:off x="6720867" y="3833356"/>
            <a:ext cx="2025980" cy="1111099"/>
            <a:chOff x="6297" y="9606"/>
            <a:chExt cx="774" cy="1000"/>
          </a:xfrm>
          <a:noFill/>
        </p:grpSpPr>
        <p:sp>
          <p:nvSpPr>
            <p:cNvPr id="14" name="AutoShape 5"/>
            <p:cNvSpPr/>
            <p:nvPr/>
          </p:nvSpPr>
          <p:spPr bwMode="auto">
            <a:xfrm>
              <a:off x="6297" y="9796"/>
              <a:ext cx="86" cy="810"/>
            </a:xfrm>
            <a:prstGeom prst="leftBrace">
              <a:avLst>
                <a:gd name="adj1" fmla="val 33333"/>
                <a:gd name="adj2" fmla="val 50000"/>
              </a:avLst>
            </a:prstGeom>
            <a:grpFill/>
            <a:ln w="28575" cmpd="sng">
              <a:solidFill>
                <a:srgbClr val="5A327D"/>
              </a:solidFill>
              <a:rou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6405" y="9606"/>
              <a:ext cx="666" cy="9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0" bIns="0"/>
            <a:lstStyle>
              <a:lvl1pPr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  <a:cs typeface="华文行楷" panose="02010800040101010101" charset="-122"/>
                </a:defRPr>
              </a:lvl1pPr>
              <a:lvl2pPr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  <a:cs typeface="华文行楷" panose="02010800040101010101" charset="-122"/>
                </a:defRPr>
              </a:lvl2pPr>
              <a:lvl3pPr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  <a:cs typeface="华文行楷" panose="02010800040101010101" charset="-122"/>
                </a:defRPr>
              </a:lvl3pPr>
              <a:lvl4pPr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  <a:cs typeface="华文行楷" panose="02010800040101010101" charset="-122"/>
                </a:defRPr>
              </a:lvl4pPr>
              <a:lvl5pPr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  <a:cs typeface="华文行楷" panose="02010800040101010101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  <a:cs typeface="华文行楷" panose="02010800040101010101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  <a:cs typeface="华文行楷" panose="02010800040101010101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  <a:cs typeface="华文行楷" panose="02010800040101010101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  <a:cs typeface="华文行楷" panose="02010800040101010101" charset="-122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s-E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ﾋﾎﾌ�" charset="0"/>
                  <a:cs typeface="Times New Roman" panose="02020603050405020304" pitchFamily="18" charset="0"/>
                </a:rPr>
                <a:t>0 ≤ </a:t>
              </a:r>
              <a:r>
                <a:rPr kumimoji="0" lang="es-ES" altLang="zh-CN" sz="280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ﾋﾎﾌ�" charset="0"/>
                  <a:cs typeface="Times New Roman" panose="02020603050405020304" pitchFamily="18" charset="0"/>
                </a:rPr>
                <a:t>x </a:t>
              </a:r>
              <a:r>
                <a:rPr kumimoji="0" lang="es-E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ﾋﾎﾌ�" charset="0"/>
                  <a:cs typeface="Times New Roman" panose="02020603050405020304" pitchFamily="18" charset="0"/>
                </a:rPr>
                <a:t>≤ 20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s-E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ﾋﾎﾌ�" charset="0"/>
                  <a:cs typeface="Times New Roman" panose="02020603050405020304" pitchFamily="18" charset="0"/>
                </a:rPr>
                <a:t>0≤ </a:t>
              </a:r>
              <a:r>
                <a:rPr kumimoji="0" lang="es-ES" altLang="zh-CN" sz="280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ﾋﾎﾌ�" charset="0"/>
                  <a:cs typeface="Times New Roman" panose="02020603050405020304" pitchFamily="18" charset="0"/>
                </a:rPr>
                <a:t>y </a:t>
              </a:r>
              <a:r>
                <a:rPr kumimoji="0" lang="es-E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ﾋﾎﾌ�" charset="0"/>
                  <a:cs typeface="Times New Roman" panose="02020603050405020304" pitchFamily="18" charset="0"/>
                </a:rPr>
                <a:t>≤ 33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s-E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ﾋﾎﾌ�" charset="0"/>
                  <a:cs typeface="Times New Roman" panose="02020603050405020304" pitchFamily="18" charset="0"/>
                </a:rPr>
                <a:t>0≤ </a:t>
              </a:r>
              <a:r>
                <a:rPr kumimoji="0" lang="es-ES" altLang="zh-CN" sz="280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ﾋﾎﾌ�" charset="0"/>
                  <a:cs typeface="Times New Roman" panose="02020603050405020304" pitchFamily="18" charset="0"/>
                </a:rPr>
                <a:t>z </a:t>
              </a:r>
              <a:r>
                <a:rPr kumimoji="0" lang="es-E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ﾋﾎﾌ�" charset="0"/>
                  <a:cs typeface="Times New Roman" panose="02020603050405020304" pitchFamily="18" charset="0"/>
                </a:rPr>
                <a:t>≤ 100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18160" y="3083560"/>
            <a:ext cx="10805160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设公鸡、母鸡和小鸡的个数为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，则有如下方程组成立：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注意到方程组可能有多个解，则需要输出所有满足条件的解。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2" r:link="rId3"/>
          <a:srcRect l="1000" t="39934" r="49565"/>
          <a:stretch>
            <a:fillRect/>
          </a:stretch>
        </p:blipFill>
        <p:spPr>
          <a:xfrm>
            <a:off x="8347075" y="756920"/>
            <a:ext cx="3385820" cy="2104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8800" y="795020"/>
            <a:ext cx="1107503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r[n]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存储待排序记录序列，在一趟起泡排序过程中，如果没有交换记录操作，则表明序列已经有序。程序如下：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25855" y="1761490"/>
            <a:ext cx="10564495" cy="449262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BubbleSort(int r[ ], int n)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	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j, temp, bound, exchange = n - 1;        //第一趟排序区间[0, n-1]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while (exchange != 0)    </a:t>
            </a:r>
            <a:r>
              <a:rPr lang="en-US" altLang="zh-CN" sz="2200" dirty="0" err="1">
                <a:sym typeface="+mn-ea"/>
              </a:rPr>
              <a:t>                           //当上一趟排序有记录交换时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bound = exchange; exchange = 0;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for (j = 0; j &lt; bound; j++)                      //一趟起泡排序区间是[0, bound]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if (r[j] &gt; r[j + 1])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    temp = r[j]; r[j] = r[j + 1]; r[j + 1] = temp;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    exchange = j;                                     //记载每一次记录交换的位置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858159" y="569475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sp>
        <p:nvSpPr>
          <p:cNvPr id="24" name="右箭头 23"/>
          <p:cNvSpPr/>
          <p:nvPr/>
        </p:nvSpPr>
        <p:spPr>
          <a:xfrm>
            <a:off x="5939155" y="5814060"/>
            <a:ext cx="575945" cy="32385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756400" y="5704840"/>
            <a:ext cx="38049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最好？最坏？平均？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5.3.2  起泡排序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8800" y="814070"/>
            <a:ext cx="1107503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两个起泡排序的程序比较，程序如下：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70560" y="1453515"/>
            <a:ext cx="5460365" cy="3893374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void BubbleSort(int r[ ], int n)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{	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int j, temp, bound, exchange = n - 1;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while (exchange != 0)                      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bound = exchange; exchange = 0;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for (j = 0; j &lt; bound; j++)            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>
                <a:sym typeface="+mn-ea"/>
              </a:rPr>
              <a:t>            if (r[j] &gt; r[j + 1]) 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>
                <a:sym typeface="+mn-ea"/>
              </a:rPr>
              <a:t>                temp = r[j]; r[j] = r[j + 1]; r[j + 1] = temp;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>
                <a:sym typeface="+mn-ea"/>
              </a:rPr>
              <a:t>                exchange = j;                           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}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}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}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5.3.2  起泡排序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30925" y="1453515"/>
            <a:ext cx="5390515" cy="323024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void BubbleSort1(int r[ ], int n)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{	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int i, j, temp;  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sz="2000" dirty="0" err="1">
                <a:sym typeface="+mn-ea"/>
              </a:rPr>
              <a:t>    </a:t>
            </a:r>
            <a:r>
              <a:rPr lang="en-US" altLang="zh-CN" sz="2000">
                <a:sym typeface="+mn-ea"/>
              </a:rPr>
              <a:t>for (i = 0; i &lt; n-1; i++)</a:t>
            </a:r>
            <a:endParaRPr lang="en-US" altLang="zh-CN" sz="2000"/>
          </a:p>
          <a:p>
            <a:pPr algn="just" eaLnBrk="0" hangingPunct="0">
              <a:lnSpc>
                <a:spcPct val="90000"/>
              </a:lnSpc>
            </a:pPr>
            <a:r>
              <a:rPr lang="en-US" altLang="zh-CN" sz="2000">
                <a:sym typeface="+mn-ea"/>
              </a:rPr>
              <a:t>        for (j = 0; j &lt; n-i; j++)</a:t>
            </a:r>
            <a:endParaRPr lang="en-US" altLang="zh-CN" sz="2000"/>
          </a:p>
          <a:p>
            <a:pPr algn="just" eaLnBrk="0" hangingPunct="0">
              <a:lnSpc>
                <a:spcPct val="90000"/>
              </a:lnSpc>
            </a:pPr>
            <a:r>
              <a:rPr lang="en-US" altLang="zh-CN" sz="2000">
                <a:sym typeface="+mn-ea"/>
              </a:rPr>
              <a:t>           if (r[j] &gt; r[j+1])  {</a:t>
            </a:r>
          </a:p>
          <a:p>
            <a:pPr algn="just" eaLnBrk="0" hangingPunct="0">
              <a:lnSpc>
                <a:spcPct val="90000"/>
              </a:lnSpc>
            </a:pPr>
            <a:r>
              <a:rPr lang="en-US" altLang="zh-CN" sz="2000" dirty="0" err="1">
                <a:sym typeface="+mn-ea"/>
              </a:rPr>
              <a:t>               temp = r[j]; r[j] = r[j + 1]; r[j + 1] = temp; </a:t>
            </a:r>
            <a:endParaRPr lang="en-US" altLang="zh-CN" sz="2000"/>
          </a:p>
          <a:p>
            <a:pPr algn="just" eaLnBrk="0" hangingPunct="0">
              <a:lnSpc>
                <a:spcPct val="90000"/>
              </a:lnSpc>
            </a:pPr>
            <a:r>
              <a:rPr lang="en-US" altLang="zh-CN" sz="2000">
                <a:sym typeface="+mn-ea"/>
              </a:rPr>
              <a:t>           </a:t>
            </a:r>
            <a:r>
              <a:rPr lang="en-US" sz="2000">
                <a:sym typeface="+mn-ea"/>
              </a:rPr>
              <a:t>}</a:t>
            </a:r>
            <a:endParaRPr lang="zh-CN" altLang="en-US" sz="2000" dirty="0"/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}</a:t>
            </a:r>
          </a:p>
        </p:txBody>
      </p:sp>
      <p:sp>
        <p:nvSpPr>
          <p:cNvPr id="121860" name="矩形 121859"/>
          <p:cNvSpPr/>
          <p:nvPr/>
        </p:nvSpPr>
        <p:spPr>
          <a:xfrm>
            <a:off x="1017270" y="5407660"/>
            <a:ext cx="10460355" cy="9772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用蛮力法设计的算法，一般来说，都可以对算法的第一个版本进行一定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程度</a:t>
            </a:r>
            <a:endParaRPr 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lnSpc>
                <a:spcPct val="120000"/>
              </a:lnSpc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改良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，改进其时间性能，但只能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减少系数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数量级不会改变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3600" dirty="0">
              <a:solidFill>
                <a:srgbClr val="99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5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蛮力法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5-4    图问题中的蛮力法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5.4.1  哈密顿回路问题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13080" y="843280"/>
            <a:ext cx="10933430" cy="139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著名的爱尔兰数学家哈密顿（William Hamilton）提出的周游世界问题。假设正十二面体的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个顶点代表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个城市，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哈密顿回路问题（Hamilton cycle problem）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要求从一个城市出发，经过每个城市恰好一次，然后回到出发城市。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3080" y="2401570"/>
            <a:ext cx="662114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蛮力法求解哈密顿回路的基本思想是，对于给定的无向图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)，依次考察图中所有顶点的全排列，满足以下两个条件的全排列(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)构成的回路就是哈密顿回路：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（1）(</a:t>
            </a:r>
            <a:r>
              <a:rPr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)∈</a:t>
            </a:r>
            <a:r>
              <a:rPr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（1≤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-1）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（2）(</a:t>
            </a:r>
            <a:r>
              <a:rPr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)∈</a:t>
            </a:r>
            <a:r>
              <a:rPr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320280" y="2576830"/>
          <a:ext cx="3811905" cy="307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05150" imgH="2505075" progId="Paint.Picture">
                  <p:embed/>
                </p:oleObj>
              </mc:Choice>
              <mc:Fallback>
                <p:oleObj r:id="rId2" imgW="3105150" imgH="2505075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20280" y="2576830"/>
                        <a:ext cx="3811905" cy="3075305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5.4.1  哈密顿回路问题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58825" y="2167890"/>
          <a:ext cx="10674985" cy="383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648450" imgH="2390775" progId="Paint.Picture">
                  <p:embed/>
                </p:oleObj>
              </mc:Choice>
              <mc:Fallback>
                <p:oleObj r:id="rId2" imgW="6648450" imgH="239077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825" y="2167890"/>
                        <a:ext cx="10674985" cy="383921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265" y="851535"/>
            <a:ext cx="11109960" cy="113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依次考察图中所有顶点的全排列，满足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（1）(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ij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ij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+1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)∈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-1）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（2）(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)∈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的全排列(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)构成的回路就是哈密顿回路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4267200" y="5389880"/>
            <a:ext cx="6971030" cy="453390"/>
          </a:xfrm>
          <a:prstGeom prst="rect">
            <a:avLst/>
          </a:prstGeom>
          <a:solidFill>
            <a:schemeClr val="bg2">
              <a:alpha val="6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5.4.1  哈密顿回路问题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265" y="851535"/>
            <a:ext cx="11109960" cy="60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蛮力法求解哈密顿回路的算法用伪代码描述如下：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1628140"/>
            <a:ext cx="9853930" cy="347916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算法：哈密顿回路HamiltonCycle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输入：无向图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输出：如果存在哈密顿回路，则输出该回路，否则，输出无解信息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对顶点集合{1, 2, …,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}的每一个排列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执行下述操作：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1.1 循环变量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1~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重复执行下述操作：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1.1.1 如果顶点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之间不存在边，则转步骤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考察下一个排列；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1.1.2 否则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j++;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1.2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之间存在边，则输出排列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，算法结束；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输出无解信息；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40055" y="5194935"/>
            <a:ext cx="11109960" cy="107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算法分析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算法HamiltonCycle在找到一条哈密顿回路后，即可结束算法。但是，最坏情况下需要考察顶点集合的所有全排列，时间复杂度为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!)。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5.4.2  TSP问题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13080" y="843280"/>
            <a:ext cx="1093343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TSP问题（traveling salesman problem）是指旅行家要旅行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个城市然后回到出发城市，要求各个城市经历且仅经历一次，并要求所走的路程最短。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3080" y="1889125"/>
            <a:ext cx="11052175" cy="101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蛮力法求解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TSP问题的基本思想是，找出所有可能的旅行路线，即依次考察图中所有顶点的全排列，从中选取路径长度最短的哈密顿回路。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98880" y="3035935"/>
          <a:ext cx="915543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77075" imgH="2466975" progId="Paint.Picture">
                  <p:embed/>
                </p:oleObj>
              </mc:Choice>
              <mc:Fallback>
                <p:oleObj r:id="rId2" imgW="7077075" imgH="246697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rcRect l="2032"/>
                      <a:stretch>
                        <a:fillRect/>
                      </a:stretch>
                    </p:blipFill>
                    <p:spPr>
                      <a:xfrm>
                        <a:off x="1198880" y="3035935"/>
                        <a:ext cx="9155430" cy="325755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242560" y="4358640"/>
            <a:ext cx="4986655" cy="359410"/>
          </a:xfrm>
          <a:prstGeom prst="rect">
            <a:avLst/>
          </a:prstGeom>
          <a:solidFill>
            <a:schemeClr val="bg2">
              <a:alpha val="6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26050" y="5093335"/>
            <a:ext cx="4986655" cy="359410"/>
          </a:xfrm>
          <a:prstGeom prst="rect">
            <a:avLst/>
          </a:prstGeom>
          <a:solidFill>
            <a:schemeClr val="bg2">
              <a:alpha val="6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  <p:bldP spid="5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5.4.2  TSP问题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13080" y="826770"/>
            <a:ext cx="10933430" cy="104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蛮力法求解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TSP问题与求解哈密顿回路问题类似，不同的仅是将回路经过的边上的权值相加得到相应的路径长度，具体算法请读者自行设计。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13080" y="1871980"/>
            <a:ext cx="10933430" cy="193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【算法分析】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蛮力法求解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TSP问题必须依次考察顶点集合的所有全排列，从中找出路径长度最短的简单回路，因此，时间下界是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Ω(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!)。除了该问题的一些规模非常小的实例，蛮力法几乎是不实用的。随着城市数量的增长，TSP问题的可能解也在迅速地增长</a:t>
            </a:r>
            <a:r>
              <a:rPr 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3080" y="3828415"/>
            <a:ext cx="10933430" cy="164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城市的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TSP问题有大约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180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个可能解；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城市的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TSP问题有大约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60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个可能解；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城市的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TSP问题有大约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sz="22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62</a:t>
            </a:r>
            <a:r>
              <a:rPr lang="en-US" sz="22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个可能解。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5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蛮力法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5-5    几何问题中的蛮力法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5.5.1  最近对问题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13080" y="843280"/>
            <a:ext cx="10887075" cy="139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最近对问题（nearest points problem）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要求在包含n个点的集合中找出距离最近的两个点。严格地讲，距离最近的点对可能多于一对，简单起见，只找出其中的一对即可。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3080" y="2255520"/>
            <a:ext cx="10886440" cy="241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简单起见，只考虑二维的情况，分别计算每一对点之间的距离，然后找出距离最小的那一对。为了避免对同一对点计算两次距离，可以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只考虑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的点对(</a:t>
            </a:r>
            <a:r>
              <a:rPr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假设所讨论的点以标准笛卡儿坐标形式给出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，两个点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=(</a:t>
            </a:r>
            <a:r>
              <a:rPr 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=(</a:t>
            </a:r>
            <a:r>
              <a:rPr 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)之间的距离是欧几里得距离，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在求欧几里得距离时，可以免去求平方根操作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40760" y="4868545"/>
          <a:ext cx="390906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19300" imgH="485775" progId="Paint.Picture">
                  <p:embed/>
                </p:oleObj>
              </mc:Choice>
              <mc:Fallback>
                <p:oleObj r:id="rId2" imgW="2019300" imgH="48577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0760" y="4868545"/>
                        <a:ext cx="3909060" cy="93980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5.1.2  一个简单的例子——百元买百鸡问题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251585" y="1904365"/>
            <a:ext cx="9201785" cy="425386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百元买百鸡问题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100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元钱，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100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只鸡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输出：所有可行解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初始化解的个数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count = 0；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循环变量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0~20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循环执行下述操作：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2.1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循环变量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0~33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循环执行下述操作：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2.1.1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z = 100 – x – y；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2.1.2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5*x + 3*y + z/3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100，则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count++；输出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x、y和z的值；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2.1.3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y++；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2.2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x++；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3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count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0，则输出无解信息；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20065" y="823913"/>
            <a:ext cx="1110996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设变量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 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表示公鸡的个数，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表示母鸡的个数，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表示小鸡的个数，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表示解的个数，算法如下：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5.5.1  最近对问题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13080" y="843280"/>
            <a:ext cx="10865485" cy="103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x[n]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y[n]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个点的坐标，函数ClosestPoints的形参index1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index2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接收最近点对的下标，假设最大距离不超过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1000，程序如下：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48360" y="1874520"/>
            <a:ext cx="10916285" cy="464121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36195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int ClosestPoints(int x[ ], int y[ ], int n, int &amp;index1, int &amp;index2)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int i, j, d, minDist = 1000;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for (i = 0; i &lt; n - 1; i++)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for (j = i + 1; j &lt; n; j++)         //只考虑i＜j的点对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    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        d = (x[i]-x[j])* (x[i]-x[j]) + (y[i]-y[j])* (y[i]-y[j]);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        if (d &lt; minDist) 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            minDist = d;   index1 = i; index2 = j;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        }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}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return minDist;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}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3572443" y="5664361"/>
            <a:ext cx="3002280" cy="521970"/>
            <a:chOff x="1826091" y="4148024"/>
            <a:chExt cx="3002280" cy="521970"/>
          </a:xfrm>
        </p:grpSpPr>
        <p:sp>
          <p:nvSpPr>
            <p:cNvPr id="91" name="Text Box 11"/>
            <p:cNvSpPr txBox="1">
              <a:spLocks noChangeArrowheads="1"/>
            </p:cNvSpPr>
            <p:nvPr/>
          </p:nvSpPr>
          <p:spPr bwMode="auto">
            <a:xfrm>
              <a:off x="2384891" y="4148024"/>
              <a:ext cx="2443480" cy="521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  <p:grpSp>
          <p:nvGrpSpPr>
            <p:cNvPr id="9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Object 24"/>
          <p:cNvGraphicFramePr>
            <a:graphicFrameLocks noChangeAspect="1"/>
          </p:cNvGraphicFramePr>
          <p:nvPr/>
        </p:nvGraphicFramePr>
        <p:xfrm>
          <a:off x="6478905" y="5491480"/>
          <a:ext cx="5194300" cy="91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894330" imgH="444500" progId="Equation.3">
                  <p:embed/>
                </p:oleObj>
              </mc:Choice>
              <mc:Fallback>
                <p:oleObj r:id="rId3" imgW="2894330" imgH="444500" progId="Equation.3">
                  <p:embed/>
                  <p:pic>
                    <p:nvPicPr>
                      <p:cNvPr id="2" name="Objec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8905" y="5491480"/>
                        <a:ext cx="5194300" cy="913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5.5.2  凸包问题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13080" y="843280"/>
            <a:ext cx="10933430" cy="104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定义5.1</a:t>
            </a:r>
            <a:r>
              <a:rPr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对于平面上若干个点构成的有限集合，如果以集合中任意两点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为端点的线段上的点都属于该集合，则称该集合是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凸集合（convex set）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13080" y="4960620"/>
            <a:ext cx="10933430" cy="144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定义5.2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一个点集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凸包（convex hull）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是包含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的最小凸集合，其中，最小是指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的凸包一定是所有包含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的凸集合的子集。最小凸多边形上的点称为凸包的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极点（extreme dot）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54555" y="2340610"/>
          <a:ext cx="4042042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48000" imgH="1628775" progId="Paint.Picture">
                  <p:embed/>
                </p:oleObj>
              </mc:Choice>
              <mc:Fallback>
                <p:oleObj r:id="rId2" imgW="3048000" imgH="1628775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4555" y="2340610"/>
                        <a:ext cx="4042042" cy="216000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710170" y="2340610"/>
          <a:ext cx="2903483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95475" imgH="1409700" progId="Paint.Picture">
                  <p:embed/>
                </p:oleObj>
              </mc:Choice>
              <mc:Fallback>
                <p:oleObj r:id="rId4" imgW="1895475" imgH="1409700" progId="Paint.Picture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10170" y="2340610"/>
                        <a:ext cx="2903483" cy="216000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13080" y="843280"/>
            <a:ext cx="10871835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凸包问题（convex hull problem）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要求为平面上具有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个点的集合S构造最小凸多边形。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3080" y="1890395"/>
            <a:ext cx="10871835" cy="354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设经过集合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中两个点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的线段是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，如果该集合中的其他点都位于线段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的同一侧（假定不存在三点同线），则线段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是该集合凸包边界的一部分。在平面上，经过两个点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的直线定义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如下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这条直线把平面分成两个半平面：其中一个半平面中的点都满足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＞0，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另一个半平面中的点都满足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＜0。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5.5.2  凸包问题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35455" y="3429635"/>
          <a:ext cx="8488680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114925" imgH="466725" progId="Paint.Picture">
                  <p:embed/>
                </p:oleObj>
              </mc:Choice>
              <mc:Fallback>
                <p:oleObj r:id="rId2" imgW="5114925" imgH="466725" progId="Paint.Pictur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5455" y="3429635"/>
                        <a:ext cx="8488680" cy="774065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13080" y="843280"/>
            <a:ext cx="11036935" cy="154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对于点集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中每一对顶点构成的线段，依次检验其余点是否位于这条线段的同一边，由于线段构成了凸包的边界，则满足条件的所有线段就构成了该凸包的边界。为了避免重复检验同一点对构成的线段，只考虑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的点对(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)。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5.5.2  凸包问题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0105" y="3847465"/>
            <a:ext cx="10916285" cy="232918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252095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BulgePack(int x[ ], int y[ ], int n, int px[ ], int py[ ])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j, k, sign1, sign2;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A, B, C, index = 0;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0; i &lt; n - 1; i++)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for (j = i +1; j &lt; n; j++)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3080" y="2265680"/>
            <a:ext cx="11036935" cy="152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x[n]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y[n]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个点的坐标，数组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px[n]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py[n]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存储所有极点的坐标，变量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sign1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sign2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表示两个半平面，函数BulgePack的返回值是极点的个数。程序如下：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04545" y="788670"/>
            <a:ext cx="10916285" cy="586422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36195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sign1 = 0; sign2 = 0;               //初始化sign1和sign2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A = y[i] – y[j]; B = x[j] – x[i]; C = x[i] * y[j] –x[j] * y[i];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for (k = 0; k &lt; n; k++)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    if (k != i &amp;&amp; k != j) 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        if (A * x[k] + B * y[k] + C &gt; 0) sign1 = 1;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        else sign2 = 1;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    if (sign1 == sign2) break;            //两个半平面均有点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}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}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if (k == n)  {                                       //点i和j是极点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px[index] = x[i]; py[index++] = y[i];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px[index] = x[j]; py[index++] = y[j];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}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index;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5.5.2  凸包问题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179469" y="580524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60465" y="5790004"/>
            <a:ext cx="2867025" cy="521970"/>
            <a:chOff x="5440680" y="5495364"/>
            <a:chExt cx="2867025" cy="52197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279515" y="5495364"/>
              <a:ext cx="2028190" cy="52197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O(n</a:t>
              </a:r>
              <a:r>
                <a:rPr lang="en-US" altLang="zh-CN" sz="2800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5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蛮力法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5-6    拓展与演练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5.6.1  KMP算法中next值的计算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289050" y="962025"/>
            <a:ext cx="1015301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设模式的长度为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，用蛮力法求解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KMP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算法中的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值时，最坏情况下的时间代价是：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1920" y="3227705"/>
            <a:ext cx="1015492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实际上，只需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将模式扫描一遍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，能够在线性时间内求得模式的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67"/>
          <p:cNvGrpSpPr/>
          <p:nvPr/>
        </p:nvGrpSpPr>
        <p:grpSpPr>
          <a:xfrm>
            <a:off x="720725" y="1049655"/>
            <a:ext cx="431800" cy="4318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64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2" name="Object 25"/>
          <p:cNvGraphicFramePr>
            <a:graphicFrameLocks noChangeAspect="1"/>
          </p:cNvGraphicFramePr>
          <p:nvPr/>
        </p:nvGraphicFramePr>
        <p:xfrm>
          <a:off x="3585845" y="2038985"/>
          <a:ext cx="3630930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58365" imgH="444500" progId="Equation.DSMT4">
                  <p:embed/>
                </p:oleObj>
              </mc:Choice>
              <mc:Fallback>
                <p:oleObj r:id="rId2" imgW="2158365" imgH="444500" progId="Equation.DSMT4">
                  <p:embed/>
                  <p:pic>
                    <p:nvPicPr>
                      <p:cNvPr id="2" name="Object 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85845" y="2038985"/>
                        <a:ext cx="3630930" cy="834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7"/>
          <p:cNvGrpSpPr/>
          <p:nvPr/>
        </p:nvGrpSpPr>
        <p:grpSpPr>
          <a:xfrm>
            <a:off x="847725" y="3323590"/>
            <a:ext cx="431800" cy="4318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7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62075" y="4043045"/>
            <a:ext cx="1015492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假设已经计算出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next[0]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next[1]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，…，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next[j]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，如何计算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next[j+1]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呢？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Group 31"/>
          <p:cNvGrpSpPr/>
          <p:nvPr/>
        </p:nvGrpSpPr>
        <p:grpSpPr>
          <a:xfrm>
            <a:off x="825500" y="4126230"/>
            <a:ext cx="465455" cy="431800"/>
            <a:chOff x="8686801" y="2019300"/>
            <a:chExt cx="528638" cy="565150"/>
          </a:xfrm>
          <a:solidFill>
            <a:srgbClr val="5A327D"/>
          </a:solidFill>
        </p:grpSpPr>
        <p:sp>
          <p:nvSpPr>
            <p:cNvPr id="18" name="Freeform 32"/>
            <p:cNvSpPr/>
            <p:nvPr/>
          </p:nvSpPr>
          <p:spPr bwMode="auto">
            <a:xfrm>
              <a:off x="8785226" y="2501900"/>
              <a:ext cx="331788" cy="82550"/>
            </a:xfrm>
            <a:custGeom>
              <a:avLst/>
              <a:gdLst>
                <a:gd name="T0" fmla="*/ 121 w 122"/>
                <a:gd name="T1" fmla="*/ 24 h 30"/>
                <a:gd name="T2" fmla="*/ 107 w 122"/>
                <a:gd name="T3" fmla="*/ 2 h 30"/>
                <a:gd name="T4" fmla="*/ 104 w 122"/>
                <a:gd name="T5" fmla="*/ 0 h 30"/>
                <a:gd name="T6" fmla="*/ 62 w 122"/>
                <a:gd name="T7" fmla="*/ 0 h 30"/>
                <a:gd name="T8" fmla="*/ 60 w 122"/>
                <a:gd name="T9" fmla="*/ 0 h 30"/>
                <a:gd name="T10" fmla="*/ 18 w 122"/>
                <a:gd name="T11" fmla="*/ 0 h 30"/>
                <a:gd name="T12" fmla="*/ 15 w 122"/>
                <a:gd name="T13" fmla="*/ 2 h 30"/>
                <a:gd name="T14" fmla="*/ 1 w 122"/>
                <a:gd name="T15" fmla="*/ 24 h 30"/>
                <a:gd name="T16" fmla="*/ 2 w 122"/>
                <a:gd name="T17" fmla="*/ 29 h 30"/>
                <a:gd name="T18" fmla="*/ 4 w 122"/>
                <a:gd name="T19" fmla="*/ 30 h 30"/>
                <a:gd name="T20" fmla="*/ 8 w 122"/>
                <a:gd name="T21" fmla="*/ 28 h 30"/>
                <a:gd name="T22" fmla="*/ 20 w 122"/>
                <a:gd name="T23" fmla="*/ 8 h 30"/>
                <a:gd name="T24" fmla="*/ 60 w 122"/>
                <a:gd name="T25" fmla="*/ 8 h 30"/>
                <a:gd name="T26" fmla="*/ 62 w 122"/>
                <a:gd name="T27" fmla="*/ 8 h 30"/>
                <a:gd name="T28" fmla="*/ 102 w 122"/>
                <a:gd name="T29" fmla="*/ 8 h 30"/>
                <a:gd name="T30" fmla="*/ 114 w 122"/>
                <a:gd name="T31" fmla="*/ 28 h 30"/>
                <a:gd name="T32" fmla="*/ 118 w 122"/>
                <a:gd name="T33" fmla="*/ 30 h 30"/>
                <a:gd name="T34" fmla="*/ 120 w 122"/>
                <a:gd name="T35" fmla="*/ 29 h 30"/>
                <a:gd name="T36" fmla="*/ 121 w 122"/>
                <a:gd name="T37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30">
                  <a:moveTo>
                    <a:pt x="121" y="24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6" y="1"/>
                    <a:pt x="105" y="0"/>
                    <a:pt x="10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5" y="1"/>
                    <a:pt x="15" y="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8"/>
                    <a:pt x="2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30"/>
                    <a:pt x="7" y="29"/>
                    <a:pt x="8" y="2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5" y="29"/>
                    <a:pt x="116" y="30"/>
                    <a:pt x="118" y="30"/>
                  </a:cubicBezTo>
                  <a:cubicBezTo>
                    <a:pt x="118" y="30"/>
                    <a:pt x="119" y="30"/>
                    <a:pt x="120" y="29"/>
                  </a:cubicBezTo>
                  <a:cubicBezTo>
                    <a:pt x="122" y="28"/>
                    <a:pt x="122" y="26"/>
                    <a:pt x="12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3"/>
            <p:cNvSpPr/>
            <p:nvPr/>
          </p:nvSpPr>
          <p:spPr bwMode="auto">
            <a:xfrm>
              <a:off x="8686801" y="2019300"/>
              <a:ext cx="165100" cy="149225"/>
            </a:xfrm>
            <a:custGeom>
              <a:avLst/>
              <a:gdLst>
                <a:gd name="T0" fmla="*/ 33 w 61"/>
                <a:gd name="T1" fmla="*/ 0 h 55"/>
                <a:gd name="T2" fmla="*/ 0 w 61"/>
                <a:gd name="T3" fmla="*/ 33 h 55"/>
                <a:gd name="T4" fmla="*/ 7 w 61"/>
                <a:gd name="T5" fmla="*/ 54 h 55"/>
                <a:gd name="T6" fmla="*/ 10 w 61"/>
                <a:gd name="T7" fmla="*/ 55 h 55"/>
                <a:gd name="T8" fmla="*/ 13 w 61"/>
                <a:gd name="T9" fmla="*/ 55 h 55"/>
                <a:gd name="T10" fmla="*/ 59 w 61"/>
                <a:gd name="T11" fmla="*/ 19 h 55"/>
                <a:gd name="T12" fmla="*/ 60 w 61"/>
                <a:gd name="T13" fmla="*/ 13 h 55"/>
                <a:gd name="T14" fmla="*/ 33 w 61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41"/>
                    <a:pt x="2" y="48"/>
                    <a:pt x="7" y="54"/>
                  </a:cubicBezTo>
                  <a:cubicBezTo>
                    <a:pt x="8" y="55"/>
                    <a:pt x="9" y="55"/>
                    <a:pt x="10" y="55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1" y="17"/>
                    <a:pt x="61" y="15"/>
                    <a:pt x="60" y="13"/>
                  </a:cubicBezTo>
                  <a:cubicBezTo>
                    <a:pt x="54" y="5"/>
                    <a:pt x="44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4"/>
            <p:cNvSpPr/>
            <p:nvPr/>
          </p:nvSpPr>
          <p:spPr bwMode="auto">
            <a:xfrm>
              <a:off x="9048751" y="2019300"/>
              <a:ext cx="166688" cy="149225"/>
            </a:xfrm>
            <a:custGeom>
              <a:avLst/>
              <a:gdLst>
                <a:gd name="T0" fmla="*/ 28 w 61"/>
                <a:gd name="T1" fmla="*/ 0 h 55"/>
                <a:gd name="T2" fmla="*/ 1 w 61"/>
                <a:gd name="T3" fmla="*/ 13 h 55"/>
                <a:gd name="T4" fmla="*/ 2 w 61"/>
                <a:gd name="T5" fmla="*/ 19 h 55"/>
                <a:gd name="T6" fmla="*/ 48 w 61"/>
                <a:gd name="T7" fmla="*/ 55 h 55"/>
                <a:gd name="T8" fmla="*/ 51 w 61"/>
                <a:gd name="T9" fmla="*/ 55 h 55"/>
                <a:gd name="T10" fmla="*/ 54 w 61"/>
                <a:gd name="T11" fmla="*/ 54 h 55"/>
                <a:gd name="T12" fmla="*/ 61 w 61"/>
                <a:gd name="T13" fmla="*/ 33 h 55"/>
                <a:gd name="T14" fmla="*/ 28 w 61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5">
                  <a:moveTo>
                    <a:pt x="28" y="0"/>
                  </a:moveTo>
                  <a:cubicBezTo>
                    <a:pt x="17" y="0"/>
                    <a:pt x="7" y="5"/>
                    <a:pt x="1" y="13"/>
                  </a:cubicBezTo>
                  <a:cubicBezTo>
                    <a:pt x="0" y="15"/>
                    <a:pt x="0" y="17"/>
                    <a:pt x="2" y="19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9" y="55"/>
                    <a:pt x="50" y="55"/>
                    <a:pt x="51" y="55"/>
                  </a:cubicBezTo>
                  <a:cubicBezTo>
                    <a:pt x="52" y="55"/>
                    <a:pt x="53" y="55"/>
                    <a:pt x="54" y="54"/>
                  </a:cubicBezTo>
                  <a:cubicBezTo>
                    <a:pt x="58" y="48"/>
                    <a:pt x="61" y="41"/>
                    <a:pt x="61" y="33"/>
                  </a:cubicBezTo>
                  <a:cubicBezTo>
                    <a:pt x="61" y="15"/>
                    <a:pt x="46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23"/>
            <p:cNvSpPr>
              <a:spLocks noEditPoints="1"/>
            </p:cNvSpPr>
            <p:nvPr/>
          </p:nvSpPr>
          <p:spPr bwMode="auto">
            <a:xfrm>
              <a:off x="8743951" y="2073275"/>
              <a:ext cx="411163" cy="414338"/>
            </a:xfrm>
            <a:custGeom>
              <a:avLst/>
              <a:gdLst>
                <a:gd name="T0" fmla="*/ 76 w 151"/>
                <a:gd name="T1" fmla="*/ 0 h 152"/>
                <a:gd name="T2" fmla="*/ 0 w 151"/>
                <a:gd name="T3" fmla="*/ 76 h 152"/>
                <a:gd name="T4" fmla="*/ 76 w 151"/>
                <a:gd name="T5" fmla="*/ 152 h 152"/>
                <a:gd name="T6" fmla="*/ 151 w 151"/>
                <a:gd name="T7" fmla="*/ 76 h 152"/>
                <a:gd name="T8" fmla="*/ 76 w 151"/>
                <a:gd name="T9" fmla="*/ 0 h 152"/>
                <a:gd name="T10" fmla="*/ 104 w 151"/>
                <a:gd name="T11" fmla="*/ 82 h 152"/>
                <a:gd name="T12" fmla="*/ 77 w 151"/>
                <a:gd name="T13" fmla="*/ 82 h 152"/>
                <a:gd name="T14" fmla="*/ 71 w 151"/>
                <a:gd name="T15" fmla="*/ 76 h 152"/>
                <a:gd name="T16" fmla="*/ 71 w 151"/>
                <a:gd name="T17" fmla="*/ 24 h 152"/>
                <a:gd name="T18" fmla="*/ 77 w 151"/>
                <a:gd name="T19" fmla="*/ 18 h 152"/>
                <a:gd name="T20" fmla="*/ 83 w 151"/>
                <a:gd name="T21" fmla="*/ 24 h 152"/>
                <a:gd name="T22" fmla="*/ 83 w 151"/>
                <a:gd name="T23" fmla="*/ 70 h 152"/>
                <a:gd name="T24" fmla="*/ 104 w 151"/>
                <a:gd name="T25" fmla="*/ 70 h 152"/>
                <a:gd name="T26" fmla="*/ 110 w 151"/>
                <a:gd name="T27" fmla="*/ 76 h 152"/>
                <a:gd name="T28" fmla="*/ 104 w 151"/>
                <a:gd name="T29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2"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2"/>
                    <a:pt x="76" y="152"/>
                  </a:cubicBezTo>
                  <a:cubicBezTo>
                    <a:pt x="118" y="152"/>
                    <a:pt x="151" y="118"/>
                    <a:pt x="151" y="76"/>
                  </a:cubicBezTo>
                  <a:cubicBezTo>
                    <a:pt x="151" y="34"/>
                    <a:pt x="118" y="0"/>
                    <a:pt x="76" y="0"/>
                  </a:cubicBezTo>
                  <a:close/>
                  <a:moveTo>
                    <a:pt x="104" y="82"/>
                  </a:moveTo>
                  <a:cubicBezTo>
                    <a:pt x="77" y="82"/>
                    <a:pt x="77" y="82"/>
                    <a:pt x="77" y="82"/>
                  </a:cubicBezTo>
                  <a:cubicBezTo>
                    <a:pt x="73" y="82"/>
                    <a:pt x="71" y="79"/>
                    <a:pt x="71" y="76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1"/>
                    <a:pt x="73" y="18"/>
                    <a:pt x="77" y="18"/>
                  </a:cubicBezTo>
                  <a:cubicBezTo>
                    <a:pt x="80" y="18"/>
                    <a:pt x="83" y="21"/>
                    <a:pt x="83" y="24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7" y="70"/>
                    <a:pt x="110" y="72"/>
                    <a:pt x="110" y="76"/>
                  </a:cubicBezTo>
                  <a:cubicBezTo>
                    <a:pt x="110" y="79"/>
                    <a:pt x="107" y="82"/>
                    <a:pt x="10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5.6.1  KMP算法中next值的计算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30630" y="960755"/>
            <a:ext cx="10154920" cy="36271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k=next[j]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T[0]…T[k-1] = T[j-k]…T[j-1]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，为了计算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next[j+1]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，比较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T[k]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T[j]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，可能出现两种情况：</a:t>
            </a:r>
          </a:p>
          <a:p>
            <a:pPr indent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T[k]=T[j]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：说明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T[0]~T[k-1]T[k]=T[j-k]~T[j-1]T[j]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next[j+1] = k+1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indent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endParaRPr lang="zh-CN" sz="22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endParaRPr lang="zh-CN" sz="22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67"/>
          <p:cNvGrpSpPr/>
          <p:nvPr/>
        </p:nvGrpSpPr>
        <p:grpSpPr>
          <a:xfrm>
            <a:off x="720725" y="1049655"/>
            <a:ext cx="431800" cy="4318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64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97330" y="2857500"/>
          <a:ext cx="962215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29450" imgH="914400" progId="Paint.Picture">
                  <p:embed/>
                </p:oleObj>
              </mc:Choice>
              <mc:Fallback>
                <p:oleObj r:id="rId2" imgW="7029450" imgH="91440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rcRect t="14003"/>
                      <a:stretch>
                        <a:fillRect/>
                      </a:stretch>
                    </p:blipFill>
                    <p:spPr>
                      <a:xfrm>
                        <a:off x="1497330" y="2857500"/>
                        <a:ext cx="962215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5.6.1  KMP算法中next值的计算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30630" y="960755"/>
            <a:ext cx="1015492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T[k]≠T[j]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：此时要找出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T[0]…T[j-1]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的真前缀和真后缀相等的第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大子串。令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k=next[k]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，再比较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T[k]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T[j]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，此时会出现两种情况：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67"/>
          <p:cNvGrpSpPr/>
          <p:nvPr/>
        </p:nvGrpSpPr>
        <p:grpSpPr>
          <a:xfrm>
            <a:off x="720725" y="1049655"/>
            <a:ext cx="431800" cy="4318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64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230630" y="1938020"/>
            <a:ext cx="10154920" cy="1714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T[k]=T[j]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，与情况（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）类似，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next[j+1]=k+1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②</a:t>
            </a:r>
            <a:r>
              <a:rPr lang="en-US" altLang="zh-CN" sz="22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T[k]≠T[j]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，与情况（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）类似，再找出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T[0]…T[k-1]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的真前缀和真后缀相等的最大子串，重复（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）的过程，直至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T[k]=T[j]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，或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next[k]=-1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，说明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T[0]…T[j-1]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不存在真前缀和真后缀相等的子串，此时，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next[j+1]=0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26160" y="3840480"/>
          <a:ext cx="10103485" cy="246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410450" imgH="1809750" progId="Paint.Picture">
                  <p:embed/>
                </p:oleObj>
              </mc:Choice>
              <mc:Fallback>
                <p:oleObj r:id="rId2" imgW="7410450" imgH="1809750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6160" y="3840480"/>
                        <a:ext cx="10103485" cy="2467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5.6.1  KMP算法中next值的计算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0105" y="1018540"/>
            <a:ext cx="10285095" cy="4807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714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，模式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="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abaababc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值计算如下：</a:t>
            </a:r>
          </a:p>
          <a:p>
            <a:pPr indent="1714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j=0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next[0]=-1</a:t>
            </a:r>
          </a:p>
          <a:p>
            <a:pPr indent="1714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j=1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k=next[0]=-1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next[1]=0</a:t>
            </a:r>
          </a:p>
          <a:p>
            <a:pPr indent="1714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j=2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k=next[1]=0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T[0]≠T[1]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k=next[k]=next[0]=-1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next[2]=0</a:t>
            </a:r>
          </a:p>
          <a:p>
            <a:pPr indent="1714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j=3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k=next[2]=0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T[0]=T[2]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next[3]=k+1=0+1=1</a:t>
            </a:r>
          </a:p>
          <a:p>
            <a:pPr indent="1714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j=4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k=next[3]=1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T[1]≠T[3]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k=next[k]=next[1]=0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T[0]=T[3]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next[4]=k+1=1</a:t>
            </a:r>
          </a:p>
          <a:p>
            <a:pPr indent="1714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j=5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k=next[4]=1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T[1]=T[4]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next[5]=k+1=1+1=2</a:t>
            </a:r>
          </a:p>
          <a:p>
            <a:pPr indent="1714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j=6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k=next[5]=2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T[2]=T[5]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next[6]=k+1=2+1=3</a:t>
            </a:r>
          </a:p>
          <a:p>
            <a:pPr indent="1714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j=7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k=next[6]=3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T[3]≠T[6]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k=next[k]=next[3]=1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T[1]=T[6]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next[7]=k+1=2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758190" y="1798955"/>
            <a:ext cx="10814685" cy="48514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Chicken( )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x, y, z, count = 0;    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(x = 0; x &lt;= 20; x++)             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for (y = 0; y &lt;= 33; y++)          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{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z = 100 - x - y;                    //满足共100只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 if ((z % 3 == 0) &amp;&amp; (5 * x + 3 * y + z/3 == 100))  </a:t>
            </a:r>
            <a:r>
              <a:rPr lang="en-US" altLang="zh-CN" sz="2200" dirty="0" err="1">
                <a:sym typeface="+mn-ea"/>
              </a:rPr>
              <a:t>//满足总价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 {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     count++;                       //解的个数加1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	    cout&lt;&lt;"公鸡："&lt;&lt;x&lt;&lt;"母鸡："&lt;&lt;y&lt;&lt;"小鸡："&lt;&lt;z&lt;&lt;endl;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 }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}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if (count == 0)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cout&lt;&lt;"问题无解"&lt;&lt;endl;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359424" y="5812229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0420" y="5796989"/>
            <a:ext cx="2324487" cy="521970"/>
            <a:chOff x="5440680" y="5495364"/>
            <a:chExt cx="2324487" cy="52197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279744" y="5495364"/>
              <a:ext cx="1485423" cy="52197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5.1.2  一个简单的例子——百元买百鸡问题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10267950" y="2590800"/>
            <a:ext cx="144000" cy="3024000"/>
          </a:xfrm>
          <a:prstGeom prst="rightBrace">
            <a:avLst>
              <a:gd name="adj1" fmla="val 9216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0509250" y="3867785"/>
            <a:ext cx="913130" cy="460375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21</a:t>
            </a:r>
            <a:r>
              <a:rPr lang="zh-CN" altLang="en-US" sz="2400" dirty="0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7" name="右大括号 6"/>
          <p:cNvSpPr/>
          <p:nvPr/>
        </p:nvSpPr>
        <p:spPr>
          <a:xfrm>
            <a:off x="9102090" y="3056255"/>
            <a:ext cx="144000" cy="2520000"/>
          </a:xfrm>
          <a:prstGeom prst="rightBrace">
            <a:avLst>
              <a:gd name="adj1" fmla="val 9216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9329420" y="4054475"/>
            <a:ext cx="920115" cy="460375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34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次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8800" y="810260"/>
            <a:ext cx="1086421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注意到小鸡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元三只，在判断总价是否满足方程时要先判断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是否是3的倍数。程序如下：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13080" y="843280"/>
            <a:ext cx="11036935" cy="103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在线性时间内求得模式next值的程序如下：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48360" y="1450975"/>
            <a:ext cx="10916285" cy="482155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36195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GetNext(char T[ ], int next[ ])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j = 0, k = -1;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next[0] = -1;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while (T[j] != '\0')                       //对模式T扫描一遍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if (k == -1) {next[++j] = 0; k = 0; }       //无相同子串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else if (T[j] == T[k])                   //确定next[j+1]的值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	  k++; next[++j] = k;                  //相等子串长度加1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</a:t>
            </a:r>
            <a:r>
              <a:rPr lang="en-US" altLang="zh-CN" sz="2200" dirty="0" err="1">
                <a:solidFill>
                  <a:schemeClr val="accent6">
                    <a:lumMod val="50000"/>
                  </a:schemeClr>
                </a:solidFill>
                <a:sym typeface="+mn-ea"/>
              </a:rPr>
              <a:t> else k = next[k];               //取T[0]~T[j]下一个相等子串的长度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5.6.1  KMP算法中next值的计算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5.6.2  0/1背包问题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14350" y="865505"/>
            <a:ext cx="10899140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个重量为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、价值为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的物品和一个容量为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的背包，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0/1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背包问题（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0/1 knapsack problem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是求这些物品的一个最有价值的子集，并且要能够装到背包中。</a:t>
            </a:r>
            <a:endParaRPr lang="en-US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考虑给定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个物品集合的所有子集，找出所有总重量不超过背包容量的子集，计算每个可能子集的总价值，然后找到价值最大的子集。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101465" y="3295650"/>
          <a:ext cx="7312025" cy="289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00775" imgH="2457450" progId="Paint.Picture">
                  <p:embed/>
                </p:oleObj>
              </mc:Choice>
              <mc:Fallback>
                <p:oleObj r:id="rId2" imgW="6200775" imgH="245745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1465" y="3295650"/>
                        <a:ext cx="7312025" cy="2898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49605" y="3481705"/>
            <a:ext cx="3265805" cy="21209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，给定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个物品的重量为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{7, 3, 4, 5}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，价值为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{42, 12, 40, 25}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，和一个容量为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的背包，求解过程如下。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70495" y="4240530"/>
            <a:ext cx="3627755" cy="359410"/>
          </a:xfrm>
          <a:prstGeom prst="rect">
            <a:avLst/>
          </a:prstGeom>
          <a:solidFill>
            <a:schemeClr val="bg2">
              <a:alpha val="6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5.6.2  0/1背包问题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1706245"/>
            <a:ext cx="9853930" cy="415099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算法：蛮力法求解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0/1背包问题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输入：重量{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}，价值{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}，背包容量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输出：装入背包的物品编号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初始化最大价值maxValue = 0；结果子集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Φ；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对集合{1, 2, …,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}的每一个子集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，执行下述操作：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2.1 初始化背包的价值value = 0；背包的重量weight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2.2 对子集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的每一个元素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执行下述操作：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2.2.1  如果weight +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，则weight = weight +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；value = value +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2.2.2  否则，转步骤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考察下一个子集；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2.3 如果maxValue &lt; value，则maxValue = value;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输出子集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中的各元素；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3560" y="890270"/>
            <a:ext cx="10490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蛮力法求解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0/1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背包问题的算法用伪代码描述如下：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5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蛮力法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5-2    查找问题中的蛮力法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5.2.1  顺序查找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54990" y="900112"/>
            <a:ext cx="1095121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在一个整数集合中查找值为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的元素。</a:t>
            </a:r>
            <a:endParaRPr lang="zh-CN" altLang="en-US" dirty="0">
              <a:solidFill>
                <a:srgbClr val="404040"/>
              </a:solidFill>
              <a:effectLst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54990" y="1450656"/>
            <a:ext cx="10951210" cy="142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想法</a:t>
            </a: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1】</a:t>
            </a:r>
            <a:r>
              <a:rPr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将集合中的元素逐个与给定值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进行比较，若相等，则查找成功，给出该元素在集合中的序号；若整个集合比较完仍未找到与给定值相等的元素，则查找失败，给出失败信息。</a:t>
            </a:r>
          </a:p>
        </p:txBody>
      </p:sp>
      <p:grpSp>
        <p:nvGrpSpPr>
          <p:cNvPr id="104" name="Group 3"/>
          <p:cNvGrpSpPr/>
          <p:nvPr/>
        </p:nvGrpSpPr>
        <p:grpSpPr bwMode="auto">
          <a:xfrm>
            <a:off x="9660213" y="5960115"/>
            <a:ext cx="474663" cy="439738"/>
            <a:chOff x="4780" y="3251"/>
            <a:chExt cx="299" cy="277"/>
          </a:xfrm>
          <a:noFill/>
        </p:grpSpPr>
        <p:sp>
          <p:nvSpPr>
            <p:cNvPr id="105" name="Text Box 19"/>
            <p:cNvSpPr txBox="1">
              <a:spLocks noChangeArrowheads="1"/>
            </p:cNvSpPr>
            <p:nvPr/>
          </p:nvSpPr>
          <p:spPr bwMode="auto">
            <a:xfrm>
              <a:off x="4836" y="3251"/>
              <a:ext cx="243" cy="2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" name="Line 24"/>
            <p:cNvSpPr>
              <a:spLocks noChangeShapeType="1"/>
            </p:cNvSpPr>
            <p:nvPr/>
          </p:nvSpPr>
          <p:spPr bwMode="auto">
            <a:xfrm flipV="1">
              <a:off x="4780" y="3256"/>
              <a:ext cx="0" cy="272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1456" y="5010785"/>
            <a:ext cx="8714094" cy="902970"/>
            <a:chOff x="1663991" y="4643584"/>
            <a:chExt cx="9986630" cy="1031343"/>
          </a:xfrm>
        </p:grpSpPr>
        <p:sp>
          <p:nvSpPr>
            <p:cNvPr id="93" name="Text Box 7"/>
            <p:cNvSpPr txBox="1">
              <a:spLocks noChangeArrowheads="1"/>
            </p:cNvSpPr>
            <p:nvPr/>
          </p:nvSpPr>
          <p:spPr bwMode="auto">
            <a:xfrm>
              <a:off x="4603708" y="5134927"/>
              <a:ext cx="6938963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90000" tIns="10800" bIns="10800"/>
            <a:lstStyle/>
            <a:p>
              <a:pPr algn="l" eaLnBrk="0" fontAlgn="auto" hangingPunct="0">
                <a:lnSpc>
                  <a:spcPct val="120000"/>
                </a:lnSpc>
              </a:pP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10    15    24      6    12    35    40    98    55</a:t>
              </a:r>
            </a:p>
          </p:txBody>
        </p:sp>
        <p:sp>
          <p:nvSpPr>
            <p:cNvPr id="94" name="Line 8"/>
            <p:cNvSpPr>
              <a:spLocks noChangeShapeType="1"/>
            </p:cNvSpPr>
            <p:nvPr/>
          </p:nvSpPr>
          <p:spPr bwMode="auto">
            <a:xfrm>
              <a:off x="52641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59530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66738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740723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80247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86978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94297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1" name="Line 15"/>
            <p:cNvSpPr>
              <a:spLocks noChangeShapeType="1"/>
            </p:cNvSpPr>
            <p:nvPr/>
          </p:nvSpPr>
          <p:spPr bwMode="auto">
            <a:xfrm>
              <a:off x="108425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" name="Line 16"/>
            <p:cNvSpPr>
              <a:spLocks noChangeShapeType="1"/>
            </p:cNvSpPr>
            <p:nvPr/>
          </p:nvSpPr>
          <p:spPr bwMode="auto">
            <a:xfrm>
              <a:off x="10142496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3" name="Text Box 17"/>
            <p:cNvSpPr txBox="1">
              <a:spLocks noChangeArrowheads="1"/>
            </p:cNvSpPr>
            <p:nvPr/>
          </p:nvSpPr>
          <p:spPr bwMode="auto">
            <a:xfrm>
              <a:off x="4744996" y="4643584"/>
              <a:ext cx="6905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lIns="54000" tIns="0" bIns="10800"/>
            <a:lstStyle/>
            <a:p>
              <a:pPr algn="just" eaLnBrk="0" fontAlgn="auto" hangingPunct="0">
                <a:lnSpc>
                  <a:spcPct val="120000"/>
                </a:lnSpc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0     1      2      3      4      5      6      7      8      9   </a:t>
              </a:r>
            </a:p>
          </p:txBody>
        </p:sp>
        <p:sp>
          <p:nvSpPr>
            <p:cNvPr id="107" name="Text Box 4"/>
            <p:cNvSpPr txBox="1">
              <a:spLocks noChangeArrowheads="1"/>
            </p:cNvSpPr>
            <p:nvPr/>
          </p:nvSpPr>
          <p:spPr bwMode="auto">
            <a:xfrm>
              <a:off x="1663991" y="5048615"/>
              <a:ext cx="2138135" cy="6099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 fontAlgn="auto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：查找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</a:p>
          </p:txBody>
        </p:sp>
      </p:grpSp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6681808" y="2642774"/>
            <a:ext cx="4608000" cy="2079086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200"/>
              </a:lnSpc>
            </a:pP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SeqSearch1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r[ ],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n,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k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n;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 0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&amp;&amp; r[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!= k)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--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return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8800" y="2858135"/>
            <a:ext cx="599313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b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将查找集合存储在数组r[1]~</a:t>
            </a:r>
            <a:r>
              <a:rPr lang="en-US" sz="2400" b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r[n]中，下标</a:t>
            </a:r>
            <a:r>
              <a:rPr lang="en-US" sz="2400" b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初始化在数组的高端，注意在查找过程中要检测比较位置是否越界，程序如下：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0833e-05 0 L -0.148958 -0.00111111 " pathEditMode="relative" rAng="0" ptsTypes="">
                                      <p:cBhvr>
                                        <p:cTn id="1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6406 0.0012037 " pathEditMode="relative" rAng="0" ptsTypes="">
                                      <p:cBhvr>
                                        <p:cTn id="2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117" grpId="0" bldLvl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7362</Words>
  <Application>Microsoft Office PowerPoint</Application>
  <PresentationFormat>宽屏</PresentationFormat>
  <Paragraphs>907</Paragraphs>
  <Slides>72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72</vt:i4>
      </vt:variant>
    </vt:vector>
  </HeadingPairs>
  <TitlesOfParts>
    <vt:vector size="86" baseType="lpstr">
      <vt:lpstr>Microsoft YaHei UI</vt:lpstr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Theme</vt:lpstr>
      <vt:lpstr>Bitmap Image</vt:lpstr>
      <vt:lpstr>公式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红梅</cp:lastModifiedBy>
  <cp:revision>207</cp:revision>
  <dcterms:created xsi:type="dcterms:W3CDTF">2016-09-14T00:58:00Z</dcterms:created>
  <dcterms:modified xsi:type="dcterms:W3CDTF">2022-12-07T04:16:52Z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CB4A30E5C60440B7B7DF55F81D96FDE3</vt:lpwstr>
  </property>
</Properties>
</file>