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59" r:id="rId3"/>
    <p:sldId id="388" r:id="rId4"/>
    <p:sldId id="390" r:id="rId5"/>
    <p:sldId id="391" r:id="rId6"/>
    <p:sldId id="376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3" r:id="rId26"/>
    <p:sldId id="414" r:id="rId27"/>
    <p:sldId id="415" r:id="rId28"/>
    <p:sldId id="410" r:id="rId29"/>
    <p:sldId id="411" r:id="rId30"/>
    <p:sldId id="416" r:id="rId31"/>
    <p:sldId id="417" r:id="rId32"/>
    <p:sldId id="418" r:id="rId33"/>
    <p:sldId id="421" r:id="rId34"/>
    <p:sldId id="422" r:id="rId35"/>
    <p:sldId id="423" r:id="rId36"/>
    <p:sldId id="424" r:id="rId37"/>
    <p:sldId id="425" r:id="rId38"/>
    <p:sldId id="427" r:id="rId39"/>
    <p:sldId id="428" r:id="rId40"/>
    <p:sldId id="431" r:id="rId41"/>
    <p:sldId id="430" r:id="rId42"/>
    <p:sldId id="432" r:id="rId43"/>
    <p:sldId id="420" r:id="rId44"/>
    <p:sldId id="433" r:id="rId45"/>
    <p:sldId id="434" r:id="rId46"/>
    <p:sldId id="435" r:id="rId47"/>
    <p:sldId id="436" r:id="rId48"/>
    <p:sldId id="437" r:id="rId49"/>
    <p:sldId id="438" r:id="rId50"/>
    <p:sldId id="43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1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e8faaac4e136da67675a6ec0661266e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6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分治法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6-1    概   述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6.2.1  归并排序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56895" y="926465"/>
            <a:ext cx="10962005" cy="188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【问题】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归并排序（merge sort）的分治策略是：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（1）划分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：将待排序序列从中间位置划分为两个长度相等的子序列；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（2）求解子问题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：分别对这两个子序列进行排序，得到两个有序子序列；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（3）合并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：将这两个有序子序列合并成一个有序序列。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248056" y="3127071"/>
            <a:ext cx="3013179" cy="432000"/>
            <a:chOff x="2248056" y="3039441"/>
            <a:chExt cx="3013179" cy="43200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276083" y="307780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1308" y="3127071"/>
            <a:ext cx="3000818" cy="432000"/>
            <a:chOff x="5581308" y="3039441"/>
            <a:chExt cx="3000818" cy="432000"/>
          </a:xfrm>
        </p:grpSpPr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793412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6717466" y="309197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5581308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/2+1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5410200" y="3047365"/>
            <a:ext cx="0" cy="591185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248056" y="4361511"/>
            <a:ext cx="3013179" cy="432000"/>
            <a:chOff x="2248056" y="3039441"/>
            <a:chExt cx="3013179" cy="432000"/>
          </a:xfrm>
        </p:grpSpPr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903417" y="309541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1308" y="4342992"/>
            <a:ext cx="3000818" cy="438700"/>
            <a:chOff x="5581308" y="3950562"/>
            <a:chExt cx="3000818" cy="43870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81308" y="3950562"/>
              <a:ext cx="3000818" cy="432000"/>
              <a:chOff x="5581308" y="3039441"/>
              <a:chExt cx="3000818" cy="432000"/>
            </a:xfrm>
          </p:grpSpPr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793412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5581308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kern="0" spc="-15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kern="0" spc="-15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/2+1</a:t>
                </a:r>
                <a:r>
                  <a:rPr kumimoji="1" lang="en-US" altLang="zh-CN" sz="2400" i="1" spc="-15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kern="0" spc="-15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6234667" y="401480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5400000">
            <a:off x="3470326" y="3755832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6893016" y="383032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84006" y="4793511"/>
            <a:ext cx="3710594" cy="689079"/>
            <a:chOff x="3758326" y="4568721"/>
            <a:chExt cx="3710594" cy="87195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758326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966011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248056" y="5528310"/>
            <a:ext cx="6334070" cy="450519"/>
            <a:chOff x="2248056" y="5440680"/>
            <a:chExt cx="6334070" cy="450519"/>
          </a:xfrm>
        </p:grpSpPr>
        <p:grpSp>
          <p:nvGrpSpPr>
            <p:cNvPr id="71" name="组合 70"/>
            <p:cNvGrpSpPr/>
            <p:nvPr/>
          </p:nvGrpSpPr>
          <p:grpSpPr>
            <a:xfrm>
              <a:off x="2248056" y="5459199"/>
              <a:ext cx="3013179" cy="432000"/>
              <a:chOff x="2248056" y="3039441"/>
              <a:chExt cx="3013179" cy="432000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224805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613235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spc="-7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spc="-70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spc="-7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''</a:t>
                </a:r>
                <a:endPara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2903417" y="309541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581308" y="5440680"/>
              <a:ext cx="3000818" cy="438700"/>
              <a:chOff x="5581308" y="3950562"/>
              <a:chExt cx="3000818" cy="4387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581308" y="3950562"/>
                <a:ext cx="3000818" cy="432000"/>
                <a:chOff x="5581308" y="3039441"/>
                <a:chExt cx="3000818" cy="432000"/>
              </a:xfrm>
            </p:grpSpPr>
            <p:sp>
              <p:nvSpPr>
                <p:cNvPr id="82" name="Oval 19"/>
                <p:cNvSpPr>
                  <a:spLocks noChangeArrowheads="1"/>
                </p:cNvSpPr>
                <p:nvPr/>
              </p:nvSpPr>
              <p:spPr bwMode="auto">
                <a:xfrm>
                  <a:off x="7934126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t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''</a:t>
                  </a:r>
                  <a:endParaRPr kumimoji="1" lang="en-US" altLang="zh-CN" sz="2400" i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Oval 17"/>
                <p:cNvSpPr>
                  <a:spLocks noChangeArrowheads="1"/>
                </p:cNvSpPr>
                <p:nvPr/>
              </p:nvSpPr>
              <p:spPr bwMode="auto">
                <a:xfrm>
                  <a:off x="5581308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kern="0" spc="-15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kern="0" spc="-150" baseline="-25000" dirty="0" err="1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kern="0" spc="-150" baseline="-250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/2+1</a:t>
                  </a:r>
                  <a:r>
                    <a:rPr kumimoji="1" lang="en-US" altLang="zh-CN" sz="2400" i="1" spc="-15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kern="0" spc="-15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6234667" y="401480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5203533" y="5515169"/>
              <a:ext cx="377775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68" grpId="0" bldLvl="0" animBg="1"/>
      <p:bldP spid="6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6.2.1  归并排序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56895" y="926465"/>
            <a:ext cx="1096200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想法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归并排序的例子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274929" y="152295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7399983" y="166695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6337456" y="202695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8462510" y="173895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212402" y="195495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1234440" y="1925285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9525039" y="181095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0" y="3123029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274929" y="27516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7399983" y="28956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6337456" y="32556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8462510" y="29676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4212402" y="31836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525039" y="303963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53"/>
          <p:cNvSpPr txBox="1"/>
          <p:nvPr/>
        </p:nvSpPr>
        <p:spPr>
          <a:xfrm>
            <a:off x="1234440" y="4320773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分别排序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212402" y="451779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274929" y="444579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337456" y="401379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399983" y="430179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462510" y="422979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9525039" y="415779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61"/>
          <p:cNvSpPr txBox="1"/>
          <p:nvPr/>
        </p:nvSpPr>
        <p:spPr>
          <a:xfrm>
            <a:off x="1234440" y="5660164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212402" y="581899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5274929" y="574699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6337456" y="560299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399983" y="553099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8462510" y="545899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9525039" y="531499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56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35" grpId="0" bldLvl="0" animBg="1"/>
      <p:bldP spid="39" grpId="0"/>
      <p:bldP spid="9" grpId="0" bldLvl="0" animBg="1"/>
      <p:bldP spid="9" grpId="1" bldLvl="0" animBg="1"/>
      <p:bldP spid="41" grpId="0" bldLvl="0" animBg="1"/>
      <p:bldP spid="41" grpId="1" bldLvl="0" animBg="1"/>
      <p:bldP spid="42" grpId="0" bldLvl="0" animBg="1"/>
      <p:bldP spid="42" grpId="1" bldLvl="0" animBg="1"/>
      <p:bldP spid="45" grpId="0" bldLvl="0" animBg="1"/>
      <p:bldP spid="45" grpId="1" bldLvl="0" animBg="1"/>
      <p:bldP spid="14" grpId="0" bldLvl="0" animBg="1"/>
      <p:bldP spid="14" grpId="1" bldLvl="0" animBg="1"/>
      <p:bldP spid="49" grpId="0" bldLvl="0" animBg="1"/>
      <p:bldP spid="49" grpId="1" bldLvl="0" animBg="1"/>
      <p:bldP spid="18" grpId="0"/>
      <p:bldP spid="55" grpId="0" bldLvl="0" animBg="1"/>
      <p:bldP spid="55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19" grpId="0" bldLvl="0" animBg="1"/>
      <p:bldP spid="19" grpId="1" bldLvl="0" animBg="1"/>
      <p:bldP spid="60" grpId="0" bldLvl="0" animBg="1"/>
      <p:bldP spid="60" grpId="1" bldLvl="0" animBg="1"/>
      <p:bldP spid="20" grpId="0" bldLvl="0" animBg="1"/>
      <p:bldP spid="20" grpId="1" bldLvl="0" animBg="1"/>
      <p:bldP spid="21" grpId="0"/>
      <p:bldP spid="22" grpId="0" bldLvl="0" animBg="1"/>
      <p:bldP spid="22" grpId="1" bldLvl="0" animBg="1"/>
      <p:bldP spid="64" grpId="0" bldLvl="0" animBg="1"/>
      <p:bldP spid="64" grpId="1" bldLvl="0" animBg="1"/>
      <p:bldP spid="23" grpId="0" bldLvl="0" animBg="1"/>
      <p:bldP spid="23" grpId="1" bldLvl="0" animBg="1"/>
      <p:bldP spid="66" grpId="0" bldLvl="0" animBg="1"/>
      <p:bldP spid="66" grpId="1" bldLvl="0" animBg="1"/>
      <p:bldP spid="24" grpId="0" bldLvl="0" animBg="1"/>
      <p:bldP spid="24" grpId="1" bldLvl="0" animBg="1"/>
      <p:bldP spid="25" grpId="0" bldLvl="0" animBg="1"/>
      <p:bldP spid="25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6.2.1  归并排序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10" name="矩形 9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</a:p>
          </p:txBody>
        </p:sp>
        <p:grpSp>
          <p:nvGrpSpPr>
            <p:cNvPr id="11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253772" y="2079625"/>
            <a:ext cx="2924175" cy="600075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l"/>
            <a:endParaRPr kumimoji="1" lang="zh-CN" altLang="en-US" sz="2800" b="1">
              <a:solidFill>
                <a:srgbClr val="FFFF9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250970" y="2079625"/>
            <a:ext cx="2340000" cy="600075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l"/>
            <a:endParaRPr kumimoji="1" lang="zh-CN" altLang="en-US" sz="2800" b="1">
              <a:solidFill>
                <a:srgbClr val="FFFF9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112520" y="2166938"/>
            <a:ext cx="9472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 ] </a:t>
            </a:r>
          </a:p>
        </p:txBody>
      </p:sp>
      <p:grpSp>
        <p:nvGrpSpPr>
          <p:cNvPr id="28" name="组合 3"/>
          <p:cNvGrpSpPr/>
          <p:nvPr/>
        </p:nvGrpSpPr>
        <p:grpSpPr>
          <a:xfrm>
            <a:off x="696267" y="3155885"/>
            <a:ext cx="5486728" cy="605294"/>
            <a:chOff x="594032" y="5375845"/>
            <a:chExt cx="5486728" cy="605294"/>
          </a:xfrm>
        </p:grpSpPr>
        <p:grpSp>
          <p:nvGrpSpPr>
            <p:cNvPr id="29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如何表示两个相邻的子序列？</a:t>
              </a:r>
            </a:p>
          </p:txBody>
        </p:sp>
      </p:grpSp>
      <p:grpSp>
        <p:nvGrpSpPr>
          <p:cNvPr id="32" name="组合 3"/>
          <p:cNvGrpSpPr/>
          <p:nvPr/>
        </p:nvGrpSpPr>
        <p:grpSpPr>
          <a:xfrm>
            <a:off x="696267" y="4061395"/>
            <a:ext cx="5486728" cy="605294"/>
            <a:chOff x="594032" y="5375845"/>
            <a:chExt cx="5486728" cy="605294"/>
          </a:xfrm>
        </p:grpSpPr>
        <p:grpSp>
          <p:nvGrpSpPr>
            <p:cNvPr id="33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合并可以就地进行吗？</a:t>
              </a:r>
            </a:p>
          </p:txBody>
        </p:sp>
      </p:grpSp>
      <p:sp>
        <p:nvSpPr>
          <p:cNvPr id="2" name="Rectangle 9">
            <a:extLst>
              <a:ext uri="{FF2B5EF4-FFF2-40B4-BE49-F238E27FC236}">
                <a16:creationId xmlns:a16="http://schemas.microsoft.com/office/drawing/2014/main" id="{7BEE5B21-17F4-177F-A024-7D67B8BD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520" y="1644015"/>
            <a:ext cx="92964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 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3E02DFB-6A17-F479-E9CE-DCA91520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120" y="1644015"/>
            <a:ext cx="830103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 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EA8CF75-0BDF-6C78-D234-793A4CA6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010" y="1644015"/>
            <a:ext cx="116475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m+1 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F703D9-8839-3AC8-A277-2643559E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20" y="1644015"/>
            <a:ext cx="822960" cy="369332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108000" bIns="0">
            <a:spAutoFit/>
          </a:bodyPr>
          <a:lstStyle/>
          <a:p>
            <a:pPr algn="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94D74C-1641-2B9A-0B9C-D15ADF71AB3A}"/>
              </a:ext>
            </a:extLst>
          </p:cNvPr>
          <p:cNvSpPr/>
          <p:nvPr/>
        </p:nvSpPr>
        <p:spPr>
          <a:xfrm>
            <a:off x="6603047" y="3234690"/>
            <a:ext cx="4907598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r[ ],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s, int m, int t)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27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804228"/>
            <a:ext cx="1114933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设函数Merge实现合并操作，程序如下：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435735"/>
            <a:ext cx="10564495" cy="46596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Merge(int r[ ], int s, int m, int t)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r1[t], i = s, j = m + 1, k = s;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while (i &lt;= m &amp;&amp; j &lt;= t)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{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if (r[i] &lt;= r[j]) r1[k++] = r[i++];         //较小者放入r1[k]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else r1[k++] = r[j++];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while (i &lt;= m)                                        //处理第一个子序列剩余记录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r1[k++] = r[i++];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while (j &lt;= t)                                          //处理第二个子序列剩余记录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r1[k++] = r[j++];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s; i &lt;= t; i++)                             //将合并结果传回数组r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r[i] = r1[i];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6.2.1  归并排序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804228"/>
            <a:ext cx="1114933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设函数MergeSort实现归并排序，程序如下：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435735"/>
            <a:ext cx="10564495" cy="3476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MergeSort(int r[ ], int s, int t)          //对序列r[s]~r[t]进行归并排序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              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(s == t) return;                                 //只有一个记录，已经有序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else {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int m = (s + t)/2;                            //划分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MergeSort(r, s, m);                       //归并排序前半个子序列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MergeSort(r, m+1, t);                   //归并排序后半个子序列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Merge(r, s, m, t);                         //合并两个有序子序列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33384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altLang="zh-CN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2622550" y="5160645"/>
          <a:ext cx="4441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17700" imgH="457200" progId="Equation.3">
                  <p:embed/>
                </p:oleObj>
              </mc:Choice>
              <mc:Fallback>
                <p:oleObj r:id="rId2" imgW="1917700" imgH="457200" progId="Equation.3">
                  <p:embed/>
                  <p:pic>
                    <p:nvPicPr>
                      <p:cNvPr id="4" name="Object 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2550" y="5160645"/>
                        <a:ext cx="44418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6.2.1  归并排序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56895" y="926465"/>
            <a:ext cx="10962005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【问题】快速排序（quick sort）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的分治策略是：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（1）划分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：选定一个记录作为轴值，以轴值为基准将整个序列划分为两个子序列，轴值的位置在划分的过程中确定，并且左侧子序列的所有记录均小于或等于轴值，右侧子序列的所有记录均大于或等于轴值；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（2）求解子问题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：分别对划分后的每一个子序列递归处理；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（3）合并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：由于对子序列的排序是就地进行的，所以合并不需要执行任何操作。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318033" y="5584668"/>
            <a:ext cx="2700000" cy="741045"/>
            <a:chOff x="2318033" y="4489293"/>
            <a:chExt cx="2700000" cy="741045"/>
          </a:xfrm>
        </p:grpSpPr>
        <p:sp>
          <p:nvSpPr>
            <p:cNvPr id="53" name="AutoShape 5"/>
            <p:cNvSpPr/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3113053" y="4769963"/>
              <a:ext cx="133286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≤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6439" y="4983636"/>
            <a:ext cx="2777740" cy="577432"/>
            <a:chOff x="2276439" y="3888261"/>
            <a:chExt cx="2777740" cy="577432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227643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451417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21"/>
            <p:cNvSpPr txBox="1">
              <a:spLocks noChangeArrowheads="1"/>
            </p:cNvSpPr>
            <p:nvPr/>
          </p:nvSpPr>
          <p:spPr bwMode="auto">
            <a:xfrm>
              <a:off x="3170995" y="388826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306183" y="5021068"/>
            <a:ext cx="540000" cy="540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kumimoji="1" lang="en-US" altLang="zh-CN" sz="2400" i="1" baseline="-250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1667" y="4981731"/>
            <a:ext cx="2919662" cy="579337"/>
            <a:chOff x="6001667" y="3886356"/>
            <a:chExt cx="2919662" cy="579337"/>
          </a:xfrm>
        </p:grpSpPr>
        <p:sp>
          <p:nvSpPr>
            <p:cNvPr id="5" name="Oval 19"/>
            <p:cNvSpPr>
              <a:spLocks noChangeArrowheads="1"/>
            </p:cNvSpPr>
            <p:nvPr/>
          </p:nvSpPr>
          <p:spPr bwMode="auto">
            <a:xfrm>
              <a:off x="838132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6001667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2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6897017" y="388635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76439" y="3853971"/>
            <a:ext cx="6644890" cy="557780"/>
            <a:chOff x="2276439" y="2758596"/>
            <a:chExt cx="6644890" cy="557780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27643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451417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170995" y="276050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306183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838132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001667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6897017" y="275859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85172" y="5584668"/>
            <a:ext cx="2700338" cy="770255"/>
            <a:chOff x="6054692" y="4489293"/>
            <a:chExt cx="2700338" cy="770255"/>
          </a:xfrm>
        </p:grpSpPr>
        <p:sp>
          <p:nvSpPr>
            <p:cNvPr id="24" name="AutoShape 8"/>
            <p:cNvSpPr/>
            <p:nvPr/>
          </p:nvSpPr>
          <p:spPr bwMode="auto">
            <a:xfrm rot="16200000">
              <a:off x="7224679" y="3319305"/>
              <a:ext cx="360363" cy="2700338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6837647" y="4799173"/>
              <a:ext cx="137985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≥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4" grpId="0" bldLvl="0" animBg="1"/>
      <p:bldP spid="64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302118" y="17253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10133798" y="14013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9175878" y="13293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8217958" y="16173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4386278" y="14733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5344198" y="15453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7260038" y="13653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168398" y="17586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68398" y="256009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68398" y="35676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8398" y="45447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6302118" y="26606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10133798" y="23366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175878" y="22646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4386278" y="24806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260038" y="24086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5344198" y="24806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8217958" y="23006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4386278" y="365027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8217958" y="33262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10133798" y="325427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341741" y="35422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6289449" y="34702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9175878" y="32902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4386278" y="466754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217958" y="43435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10133798" y="427154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6302118" y="448754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4386278" y="568862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8217958" y="53646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10133798" y="529262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344198" y="558062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7260038" y="543662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6302118" y="550862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9175878" y="532862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68398" y="5658352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最终排序结果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56895" y="774065"/>
            <a:ext cx="1096200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想法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一个快速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排序的例子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3" grpId="0" bldLvl="0" animBg="1"/>
      <p:bldP spid="39" grpId="0" bldLvl="0" animBg="1"/>
      <p:bldP spid="41" grpId="0" bldLvl="0" animBg="1"/>
      <p:bldP spid="43" grpId="0" bldLvl="0" animBg="1"/>
      <p:bldP spid="46" grpId="0" bldLvl="0" animBg="1"/>
      <p:bldP spid="47" grpId="0" bldLvl="0" animBg="1"/>
      <p:bldP spid="48" grpId="0" bldLvl="0" animBg="1"/>
      <p:bldP spid="50" grpId="0"/>
      <p:bldP spid="51" grpId="0"/>
      <p:bldP spid="52" grpId="0"/>
      <p:bldP spid="55" grpId="0" bldLvl="0" animBg="1"/>
      <p:bldP spid="55" grpId="1" bldLvl="0" animBg="1"/>
      <p:bldP spid="57" grpId="0" bldLvl="0" animBg="1"/>
      <p:bldP spid="57" grpId="1" bldLvl="0" animBg="1"/>
      <p:bldP spid="60" grpId="0" bldLvl="0" animBg="1"/>
      <p:bldP spid="60" grpId="1" bldLvl="0" animBg="1"/>
      <p:bldP spid="62" grpId="0" bldLvl="0" animBg="1"/>
      <p:bldP spid="62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70" grpId="0" bldLvl="0" animBg="1"/>
      <p:bldP spid="70" grpId="1" bldLvl="0" animBg="1"/>
      <p:bldP spid="87" grpId="0" bldLvl="0" animBg="1"/>
      <p:bldP spid="87" grpId="1" bldLvl="0" animBg="1"/>
      <p:bldP spid="88" grpId="0" bldLvl="0" animBg="1"/>
      <p:bldP spid="88" grpId="1" bldLvl="0" animBg="1"/>
      <p:bldP spid="89" grpId="0" bldLvl="0" animBg="1"/>
      <p:bldP spid="89" grpId="1" bldLvl="0" animBg="1"/>
      <p:bldP spid="90" grpId="0" bldLvl="0" animBg="1"/>
      <p:bldP spid="90" grpId="1" bldLvl="0" animBg="1"/>
      <p:bldP spid="93" grpId="0" bldLvl="0" animBg="1"/>
      <p:bldP spid="93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6" grpId="0" bldLvl="0" animBg="1"/>
      <p:bldP spid="96" grpId="1" bldLvl="0" animBg="1"/>
      <p:bldP spid="97" grpId="0" bldLvl="0" animBg="1"/>
      <p:bldP spid="97" grpId="1" bldLvl="0" animBg="1"/>
      <p:bldP spid="101" grpId="0" bldLvl="0" animBg="1"/>
      <p:bldP spid="101" grpId="1" bldLvl="0" animBg="1"/>
      <p:bldP spid="111" grpId="0" bldLvl="0" animBg="1"/>
      <p:bldP spid="111" grpId="1" bldLvl="0" animBg="1"/>
      <p:bldP spid="112" grpId="0" bldLvl="0" animBg="1"/>
      <p:bldP spid="112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5783323" y="144212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9615003" y="111812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8657083" y="104612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699163" y="133412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867483" y="119012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825403" y="126212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741243" y="108212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9603" y="147548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783323" y="237739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9615003" y="20533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8657083" y="198139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867483" y="226939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6741243" y="21253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825403" y="219739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7699163" y="201739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42923" y="5651480"/>
            <a:ext cx="11176637" cy="492740"/>
            <a:chOff x="542923" y="5388590"/>
            <a:chExt cx="11176637" cy="492740"/>
          </a:xfrm>
        </p:grpSpPr>
        <p:sp>
          <p:nvSpPr>
            <p:cNvPr id="18" name="TextBox 49"/>
            <p:cNvSpPr txBox="1"/>
            <p:nvPr/>
          </p:nvSpPr>
          <p:spPr>
            <a:xfrm>
              <a:off x="1109418" y="5388590"/>
              <a:ext cx="10610142" cy="49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如何实现一次划分</a:t>
              </a:r>
              <a:r>
                <a:rPr lang="en-US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较大的记录移到后面，较小记录移到前面？</a:t>
              </a:r>
              <a:endParaRPr kumimoji="1"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600"/>
              </a:p>
            </p:txBody>
          </p:sp>
          <p:sp>
            <p:nvSpPr>
              <p:cNvPr id="4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600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600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600"/>
              </a:p>
            </p:txBody>
          </p:sp>
        </p:grpSp>
      </p:grp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220516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</a:p>
        </p:txBody>
      </p:sp>
      <p:sp>
        <p:nvSpPr>
          <p:cNvPr id="20" name="矩形 19"/>
          <p:cNvSpPr/>
          <p:nvPr/>
        </p:nvSpPr>
        <p:spPr>
          <a:xfrm>
            <a:off x="2849620" y="5108108"/>
            <a:ext cx="632214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记录的比较和移动</a:t>
            </a:r>
            <a:r>
              <a:rPr lang="zh-CN" altLang="zh-CN" sz="26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从两端向中间</a:t>
            </a:r>
            <a:r>
              <a:rPr lang="zh-CN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zh-CN" altLang="en-US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8"/>
          <p:cNvGrpSpPr/>
          <p:nvPr/>
        </p:nvGrpSpPr>
        <p:grpSpPr>
          <a:xfrm>
            <a:off x="2269110" y="4091372"/>
            <a:ext cx="8310245" cy="986256"/>
            <a:chOff x="2269110" y="3828482"/>
            <a:chExt cx="8310245" cy="986256"/>
          </a:xfrm>
        </p:grpSpPr>
        <p:sp>
          <p:nvSpPr>
            <p:cNvPr id="83" name="矩形 82"/>
            <p:cNvSpPr/>
            <p:nvPr/>
          </p:nvSpPr>
          <p:spPr>
            <a:xfrm>
              <a:off x="2269110" y="3828482"/>
              <a:ext cx="8310245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的记录一次就能从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面移到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？）</a:t>
              </a:r>
            </a:p>
          </p:txBody>
        </p:sp>
        <p:sp>
          <p:nvSpPr>
            <p:cNvPr id="84" name="右箭头 83"/>
            <p:cNvSpPr/>
            <p:nvPr/>
          </p:nvSpPr>
          <p:spPr>
            <a:xfrm rot="16200000">
              <a:off x="5507783" y="4454738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</p:grpSp>
      <p:grpSp>
        <p:nvGrpSpPr>
          <p:cNvPr id="22" name="组合 9"/>
          <p:cNvGrpSpPr/>
          <p:nvPr/>
        </p:nvGrpSpPr>
        <p:grpSpPr>
          <a:xfrm>
            <a:off x="3338587" y="3016297"/>
            <a:ext cx="4864100" cy="1013438"/>
            <a:chOff x="3353827" y="2753407"/>
            <a:chExt cx="4864100" cy="1013438"/>
          </a:xfrm>
        </p:grpSpPr>
        <p:sp>
          <p:nvSpPr>
            <p:cNvPr id="82" name="矩形 81"/>
            <p:cNvSpPr/>
            <p:nvPr/>
          </p:nvSpPr>
          <p:spPr>
            <a:xfrm>
              <a:off x="3353827" y="2753407"/>
              <a:ext cx="4864100" cy="49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减少了总的比较次数和移动次数</a:t>
              </a:r>
              <a:endPara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 rot="16200000">
              <a:off x="5507783" y="3406845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grpSp>
        <p:nvGrpSpPr>
          <p:cNvPr id="23" name="Group 1090"/>
          <p:cNvGrpSpPr/>
          <p:nvPr/>
        </p:nvGrpSpPr>
        <p:grpSpPr bwMode="auto">
          <a:xfrm>
            <a:off x="9885981" y="1589809"/>
            <a:ext cx="285750" cy="520700"/>
            <a:chOff x="4460" y="1837"/>
            <a:chExt cx="180" cy="328"/>
          </a:xfrm>
        </p:grpSpPr>
        <p:sp>
          <p:nvSpPr>
            <p:cNvPr id="36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4" name="Group 1090"/>
          <p:cNvGrpSpPr/>
          <p:nvPr/>
        </p:nvGrpSpPr>
        <p:grpSpPr bwMode="auto">
          <a:xfrm>
            <a:off x="3842083" y="1566721"/>
            <a:ext cx="292100" cy="525463"/>
            <a:chOff x="4276" y="1837"/>
            <a:chExt cx="184" cy="331"/>
          </a:xfrm>
        </p:grpSpPr>
        <p:sp>
          <p:nvSpPr>
            <p:cNvPr id="59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1090"/>
          <p:cNvGrpSpPr/>
          <p:nvPr/>
        </p:nvGrpSpPr>
        <p:grpSpPr bwMode="auto">
          <a:xfrm>
            <a:off x="7965863" y="310769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7" name="Group 1090"/>
          <p:cNvGrpSpPr/>
          <p:nvPr/>
        </p:nvGrpSpPr>
        <p:grpSpPr bwMode="auto">
          <a:xfrm>
            <a:off x="3873198" y="3071385"/>
            <a:ext cx="276225" cy="525463"/>
            <a:chOff x="428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8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4.07407E-6 L -0.08347 4.07407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47 4.07407E-6 L -0.16237 4.0740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5 -0.000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3" grpId="0" bldLvl="0" animBg="1"/>
      <p:bldP spid="39" grpId="0" bldLvl="0" animBg="1"/>
      <p:bldP spid="41" grpId="0" bldLvl="0" animBg="1"/>
      <p:bldP spid="43" grpId="0" bldLvl="0" animBg="1"/>
      <p:bldP spid="46" grpId="0" bldLvl="0" animBg="1"/>
      <p:bldP spid="47" grpId="0" bldLvl="0" animBg="1"/>
      <p:bldP spid="48" grpId="0" bldLvl="0" animBg="1"/>
      <p:bldP spid="25" grpId="0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10" name="矩形 9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Group 1090"/>
          <p:cNvGrpSpPr/>
          <p:nvPr/>
        </p:nvGrpSpPr>
        <p:grpSpPr bwMode="auto">
          <a:xfrm>
            <a:off x="7965863" y="3061978"/>
            <a:ext cx="285750" cy="520700"/>
            <a:chOff x="4460" y="1837"/>
            <a:chExt cx="180" cy="328"/>
          </a:xfrm>
        </p:grpSpPr>
        <p:sp>
          <p:nvSpPr>
            <p:cNvPr id="19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21" name="Group 1090"/>
          <p:cNvGrpSpPr/>
          <p:nvPr/>
        </p:nvGrpSpPr>
        <p:grpSpPr bwMode="auto">
          <a:xfrm>
            <a:off x="4786328" y="3071385"/>
            <a:ext cx="276225" cy="525463"/>
            <a:chOff x="4266" y="1837"/>
            <a:chExt cx="174" cy="331"/>
          </a:xfrm>
        </p:grpSpPr>
        <p:sp>
          <p:nvSpPr>
            <p:cNvPr id="22" name="Line 1036"/>
            <p:cNvSpPr>
              <a:spLocks noChangeShapeType="1"/>
            </p:cNvSpPr>
            <p:nvPr/>
          </p:nvSpPr>
          <p:spPr bwMode="auto">
            <a:xfrm flipV="1">
              <a:off x="444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1037"/>
            <p:cNvSpPr txBox="1">
              <a:spLocks noChangeArrowheads="1"/>
            </p:cNvSpPr>
            <p:nvPr/>
          </p:nvSpPr>
          <p:spPr bwMode="auto">
            <a:xfrm>
              <a:off x="426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038" y="3822954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从前向后扫描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038" y="4783830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endParaRPr kumimoji="1" lang="zh-CN" altLang="en-US" sz="2400" dirty="0">
              <a:solidFill>
                <a:srgbClr val="40404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798563" y="4355928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630243" y="40319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672323" y="3959928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867483" y="42479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6741243" y="41039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4840643" y="41759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7718213" y="3995928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1" name="Group 1090"/>
          <p:cNvGrpSpPr/>
          <p:nvPr/>
        </p:nvGrpSpPr>
        <p:grpSpPr bwMode="auto">
          <a:xfrm>
            <a:off x="7965863" y="4762372"/>
            <a:ext cx="285750" cy="520700"/>
            <a:chOff x="4460" y="1837"/>
            <a:chExt cx="180" cy="328"/>
          </a:xfrm>
        </p:grpSpPr>
        <p:sp>
          <p:nvSpPr>
            <p:cNvPr id="82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</p:grpSp>
      <p:grpSp>
        <p:nvGrpSpPr>
          <p:cNvPr id="32" name="Group 1090"/>
          <p:cNvGrpSpPr/>
          <p:nvPr/>
        </p:nvGrpSpPr>
        <p:grpSpPr bwMode="auto">
          <a:xfrm>
            <a:off x="6613306" y="4769111"/>
            <a:ext cx="292100" cy="525463"/>
            <a:chOff x="4276" y="1837"/>
            <a:chExt cx="184" cy="331"/>
          </a:xfrm>
        </p:grpSpPr>
        <p:sp>
          <p:nvSpPr>
            <p:cNvPr id="85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580331" y="5580881"/>
            <a:ext cx="4922520" cy="5232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重复上述过程，直到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2.22222E-6 L 0.08034 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2.22222E-6 L 0.1586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31 L -0.07018 0.0023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42" grpId="0"/>
      <p:bldP spid="44" grpId="0"/>
      <p:bldP spid="45" grpId="0" bldLvl="0" animBg="1"/>
      <p:bldP spid="45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bldLvl="0" animBg="1"/>
      <p:bldP spid="56" grpId="1" bldLvl="0" animBg="1"/>
      <p:bldP spid="8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6.1.1  分治法的设计思想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238105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分治法（divide and conquer method）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是最著名的算法设计技术，在计算机科学领域孕育了许多重要的和有效的算法。作为解决问题的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一般性策略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，分治法在政治和军事领域也是克敌制胜的法宝。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47" name="文本框 112646"/>
          <p:cNvSpPr txBox="1"/>
          <p:nvPr/>
        </p:nvSpPr>
        <p:spPr>
          <a:xfrm>
            <a:off x="4628515" y="2722880"/>
            <a:ext cx="6313170" cy="147701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凡治众如治寡，分数是也；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斗众如斗寡，形名是也。</a:t>
            </a:r>
          </a:p>
          <a:p>
            <a:pPr algn="r"/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——《孙子兵法·兵势篇》</a:t>
            </a:r>
          </a:p>
        </p:txBody>
      </p:sp>
      <p:pic>
        <p:nvPicPr>
          <p:cNvPr id="100" name="图片 99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840105" y="3094990"/>
            <a:ext cx="3229610" cy="2103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628515" y="4654550"/>
            <a:ext cx="6313170" cy="984885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十则围之，五则攻之，倍则战之。</a:t>
            </a:r>
          </a:p>
          <a:p>
            <a:pPr algn="r"/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——《孙子兵法·谋攻篇》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66764"/>
            <a:ext cx="1114933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设函数Partition实现对序列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r[first]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~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r[end]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进行划分，程序如下：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82015" y="1306830"/>
            <a:ext cx="10564495" cy="526224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Partition(int r[ ], int first, int end)         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	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temp, i = first, j = end;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(i &lt; j)	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 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while (i &lt; j &amp;&amp; r[i] &lt;= r[j]) j--;               //右侧扫描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if (i &lt; j)  {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temp = r[i]; r[i] = r[j]; r[j] = temp;      //将较小记录交换到前面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i++;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while (i &lt; j &amp;&amp; r[i] &lt;= r[j]) i++;             //左侧扫描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if (i &lt; j)  {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temp = r[i]; r[i] = r[j]; r[j] = temp;      //将较大记录交换到后面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j--;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i;                                //返回轴值记录的位置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827724"/>
            <a:ext cx="1114933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设函数QuickSort实现快速排序，程序如下：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82015" y="1760855"/>
            <a:ext cx="10564495" cy="3138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QuickSort(int r[ ], int first, int end)        //快速排序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(first &lt; end)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int pivot = Partition(r, first, end);         //划分，pivot是轴值的位置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QuickSort(r, first, pivot-1);              //对左侧子序列进行快速排序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QuickSort(r, pivot+1, end);              //对右侧子序列进行快速排序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6.2.2  快速排序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334000"/>
            <a:ext cx="1099947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altLang="zh-CN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2623185" y="5271135"/>
          <a:ext cx="7173595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21660" imgH="405765" progId="Equation.3">
                  <p:embed/>
                </p:oleObj>
              </mc:Choice>
              <mc:Fallback>
                <p:oleObj r:id="rId2" imgW="3121660" imgH="405765" progId="Equation.3">
                  <p:embed/>
                  <p:pic>
                    <p:nvPicPr>
                      <p:cNvPr id="4" name="Object 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3185" y="5271135"/>
                        <a:ext cx="7173595" cy="769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6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分治法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6-3    组合问题中的分治法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6.3.1  最大子段和问题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56895" y="780415"/>
            <a:ext cx="10962005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【问题】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给定由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n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个整数（可能有负整数）组成的序列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, …,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3000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最大子段和问题要求该序列形如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的最大值（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≤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。例如，序列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20, 11,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4, 13,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5,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2)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的最大子段和为        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 。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Object 34"/>
          <p:cNvGraphicFramePr>
            <a:graphicFrameLocks noChangeAspect="1"/>
          </p:cNvGraphicFramePr>
          <p:nvPr/>
        </p:nvGraphicFramePr>
        <p:xfrm>
          <a:off x="3803015" y="1304290"/>
          <a:ext cx="766445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" imgH="444500" progId="Equation.3">
                  <p:embed/>
                </p:oleObj>
              </mc:Choice>
              <mc:Fallback>
                <p:oleObj r:id="rId2" imgW="368300" imgH="444500" progId="Equation.3">
                  <p:embed/>
                  <p:pic>
                    <p:nvPicPr>
                      <p:cNvPr id="3" name="Object 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3015" y="1304290"/>
                        <a:ext cx="766445" cy="782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4173855" y="1889760"/>
          <a:ext cx="1206500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3100" imgH="431800" progId="Equation.3">
                  <p:embed/>
                </p:oleObj>
              </mc:Choice>
              <mc:Fallback>
                <p:oleObj r:id="rId4" imgW="673100" imgH="431800" progId="Equation.3">
                  <p:embed/>
                  <p:pic>
                    <p:nvPicPr>
                      <p:cNvPr id="4" name="Object 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3855" y="1889760"/>
                        <a:ext cx="1206500" cy="775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/>
        </p:nvGraphicFramePr>
        <p:xfrm>
          <a:off x="5140325" y="4400550"/>
          <a:ext cx="688340" cy="72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8300" imgH="444500" progId="Equation.3">
                  <p:embed/>
                </p:oleObj>
              </mc:Choice>
              <mc:Fallback>
                <p:oleObj r:id="rId6" imgW="368300" imgH="444500" progId="Equation.3">
                  <p:embed/>
                  <p:pic>
                    <p:nvPicPr>
                      <p:cNvPr id="6" name="Object 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0325" y="4400550"/>
                        <a:ext cx="688340" cy="723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6895" y="2709545"/>
            <a:ext cx="10962005" cy="323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【想法】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最大子段和问题的分治策略是：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（1）划分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：划分为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/2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/2+1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则会出现以下三种情况：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的最大子段和 =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/2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的最大子段和；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的最大子段和 =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/2+1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的最大子段和；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的最大子段和 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，且1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/2，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/2+1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（2）求解子问题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：分别求解划分阶段的三种情况。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（3）合并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：取三者之中的较大者为原问题的解。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6.3.1  最大子段和问题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395095" y="2487295"/>
          <a:ext cx="8097520" cy="38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505575" imgH="3114675" progId="Paint.Picture">
                  <p:embed/>
                </p:oleObj>
              </mc:Choice>
              <mc:Fallback>
                <p:oleObj r:id="rId2" imgW="6505575" imgH="311467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5095" y="2487295"/>
                        <a:ext cx="8097520" cy="387731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6895" y="721995"/>
            <a:ext cx="10962005" cy="164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【想法】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最大子段和问题的分治思想：对于划分阶段的情况①和②可递归求解，情况③需要分别计算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</a:p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则s1+s2为情况③的最大子段和。</a:t>
            </a:r>
          </a:p>
        </p:txBody>
      </p:sp>
      <p:graphicFrame>
        <p:nvGraphicFramePr>
          <p:cNvPr id="2" name="Object 38"/>
          <p:cNvGraphicFramePr>
            <a:graphicFrameLocks noChangeAspect="1"/>
          </p:cNvGraphicFramePr>
          <p:nvPr/>
        </p:nvGraphicFramePr>
        <p:xfrm>
          <a:off x="6958965" y="1266825"/>
          <a:ext cx="3870325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21230" imgH="444500" progId="Equation.3">
                  <p:embed/>
                </p:oleObj>
              </mc:Choice>
              <mc:Fallback>
                <p:oleObj r:id="rId4" imgW="2221230" imgH="444500" progId="Equation.3">
                  <p:embed/>
                  <p:pic>
                    <p:nvPicPr>
                      <p:cNvPr id="2" name="Object 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8965" y="1266825"/>
                        <a:ext cx="3870325" cy="817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531235" y="1276350"/>
          <a:ext cx="331152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39265" imgH="444500" progId="Equation.3">
                  <p:embed/>
                </p:oleObj>
              </mc:Choice>
              <mc:Fallback>
                <p:oleObj r:id="rId6" imgW="1739265" imgH="444500" progId="Equation.3">
                  <p:embed/>
                  <p:pic>
                    <p:nvPicPr>
                      <p:cNvPr id="3" name="Object 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1235" y="1276350"/>
                        <a:ext cx="3311525" cy="773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6.3.1  最大子段和问题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55016"/>
            <a:ext cx="1114933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最大子段和问题是按照位置进行划分，设变量center表示序列的中间位置，数组a[n]存放整数序列，程序如下：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742440"/>
            <a:ext cx="10564495" cy="46596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MaxSum(int a[ ], int left, int right)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sum = 0, midSum = 0, leftSum = 0, rightSum = 0;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center, s1, s2, lefts, rights;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(left == right)  sum = a[left];                    //如果序列长度为1，直接求解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else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center = (left + right)/2;                          //划分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leftSum = MaxSum(a, left, center);              //对应情况①，递归求解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rightSum = MaxSum(a, center+1, right);      //对应情况②，递归求解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s1 = 0; lefts = 0;                                            //以下对应情况③，先求解s1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center; i &gt;= left; i--)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lefts += a[i];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if (lefts &gt; s1) s1 = lefts;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6.3.1  最大子段和问题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55016"/>
            <a:ext cx="1114933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最大子段和问题是按照位置进行划分，设变量center表示序列的中间位置，数组a[n]存放整数序列，程序如下：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742440"/>
            <a:ext cx="10564495" cy="382587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s2 = 0; rights = 0;                        //再求解s2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center + 1; i &lt;= right; i++)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{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rights += a[i];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if (rights &gt; s2) s2 = rights;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midSum = s1 + s2;                          //计算情况③的最大子段和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if (midSum &lt; leftSum) sum = leftSum;           //合并解，取较大者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else sum = midSum;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if (sum &lt; rightSum) sum = rightSum;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return sum;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65515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altLang="zh-CN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2622550" y="5481955"/>
          <a:ext cx="4441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17700" imgH="457200" progId="Equation.3">
                  <p:embed/>
                </p:oleObj>
              </mc:Choice>
              <mc:Fallback>
                <p:oleObj r:id="rId2" imgW="1917700" imgH="457200" progId="Equation.3">
                  <p:embed/>
                  <p:pic>
                    <p:nvPicPr>
                      <p:cNvPr id="4" name="Object 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2550" y="5481955"/>
                        <a:ext cx="44418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6.3.2  棋盘覆盖问题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0865" y="841375"/>
            <a:ext cx="1083691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【问题】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在一个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个方格组成的棋盘中，恰有一个方格与其他方格不同，称该方格为一特殊方格，称该棋盘为一特殊棋盘。在棋盘覆盖问题中，要用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种不同形态的L型骨牌覆盖给定的特殊棋盘上除特殊方格以外的所有方格，且任何2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个L型骨牌不得重叠覆盖。</a:t>
            </a:r>
          </a:p>
        </p:txBody>
      </p:sp>
      <p:pic>
        <p:nvPicPr>
          <p:cNvPr id="163843" name="图片 163842" descr="t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20" y="3175318"/>
            <a:ext cx="2016125" cy="1998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44" name="图片 163843" descr="t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83" y="3391218"/>
            <a:ext cx="5040312" cy="1392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6.3.2  棋盘覆盖问题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0865" y="841375"/>
            <a:ext cx="1082167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想法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400">
                <a:latin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k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&gt; 0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时，将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en-US" sz="24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sym typeface="+mn-ea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棋盘分割为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sz="2400" baseline="30000">
                <a:latin typeface="Times New Roman" panose="02020603050405020304" pitchFamily="18" charset="0"/>
                <a:sym typeface="+mn-ea"/>
              </a:rPr>
              <a:t>-1</a:t>
            </a:r>
            <a:r>
              <a:rPr lang="en-US" altLang="en-US" sz="2400">
                <a:latin typeface="Times New Roman" panose="02020603050405020304" pitchFamily="18" charset="0"/>
                <a:sym typeface="+mn-ea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i="1" baseline="30000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sz="2400" baseline="30000">
                <a:latin typeface="Times New Roman" panose="02020603050405020304" pitchFamily="18" charset="0"/>
                <a:sym typeface="+mn-ea"/>
              </a:rPr>
              <a:t>-1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子棋盘，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特殊方格必位于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个较小子棋盘之一中。为了将这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个无特殊方格的子棋盘转化为特殊棋盘，可以用一个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型骨牌覆盖这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个较小棋盘的会合处，从而将原问题转化为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个较小规模的棋盘覆盖问题。递归地使用这种分割，直至棋盘简化为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棋盘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64867" name="图片 164866" descr="t26"/>
          <p:cNvPicPr>
            <a:picLocks noChangeAspect="1"/>
          </p:cNvPicPr>
          <p:nvPr/>
        </p:nvPicPr>
        <p:blipFill>
          <a:blip r:embed="rId2"/>
          <a:srcRect r="51410"/>
          <a:stretch>
            <a:fillRect/>
          </a:stretch>
        </p:blipFill>
        <p:spPr>
          <a:xfrm>
            <a:off x="2976245" y="3335020"/>
            <a:ext cx="2658745" cy="2701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t26"/>
          <p:cNvPicPr>
            <a:picLocks noChangeAspect="1"/>
          </p:cNvPicPr>
          <p:nvPr/>
        </p:nvPicPr>
        <p:blipFill>
          <a:blip r:embed="rId2"/>
          <a:srcRect l="51700"/>
          <a:stretch>
            <a:fillRect/>
          </a:stretch>
        </p:blipFill>
        <p:spPr>
          <a:xfrm>
            <a:off x="6555740" y="3308350"/>
            <a:ext cx="2642870" cy="270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6.3.2  棋盘覆盖问题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0865" y="841375"/>
            <a:ext cx="10962005" cy="21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r>
              <a:rPr sz="2400">
                <a:latin typeface="Times New Roman" panose="02020603050405020304" pitchFamily="18" charset="0"/>
                <a:sym typeface="+mn-ea"/>
              </a:rPr>
              <a:t>棋盘覆盖问题有关存储结构。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sz="22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（1）棋盘</a:t>
            </a:r>
            <a:r>
              <a:rPr sz="2200">
                <a:latin typeface="Times New Roman" panose="02020603050405020304" pitchFamily="18" charset="0"/>
                <a:sym typeface="+mn-ea"/>
              </a:rPr>
              <a:t>：用一个二维数组board[size][size]表示一个棋盘，其中，size=2</a:t>
            </a:r>
            <a:r>
              <a:rPr sz="2200" i="1" baseline="30000">
                <a:latin typeface="Times New Roman" panose="02020603050405020304" pitchFamily="18" charset="0"/>
                <a:sym typeface="+mn-ea"/>
              </a:rPr>
              <a:t>k</a:t>
            </a:r>
            <a:r>
              <a:rPr sz="2200">
                <a:latin typeface="Times New Roman" panose="02020603050405020304" pitchFamily="18" charset="0"/>
                <a:sym typeface="+mn-ea"/>
              </a:rPr>
              <a:t>。为了在递归处理的过程中使用同一个棋盘，将数组board设为全局变量；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sz="22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（2）子棋盘</a:t>
            </a:r>
            <a:r>
              <a:rPr sz="2200">
                <a:latin typeface="Times New Roman" panose="02020603050405020304" pitchFamily="18" charset="0"/>
                <a:sym typeface="+mn-ea"/>
              </a:rPr>
              <a:t>：整个棋盘用二维数组board[size][size]表示，其中的子棋盘由棋盘左上角的下标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tr、tc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和子棋盘大小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s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表示；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78470" y="3018790"/>
          <a:ext cx="3274060" cy="259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62175" imgH="1714500" progId="Paint.Picture">
                  <p:embed/>
                </p:oleObj>
              </mc:Choice>
              <mc:Fallback>
                <p:oleObj r:id="rId2" imgW="2162175" imgH="17145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78470" y="3018790"/>
                        <a:ext cx="3274060" cy="259588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0865" y="2945765"/>
            <a:ext cx="7042785" cy="21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sz="22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（3）特殊方格</a:t>
            </a:r>
            <a:r>
              <a:rPr sz="2200">
                <a:latin typeface="Times New Roman" panose="02020603050405020304" pitchFamily="18" charset="0"/>
                <a:sym typeface="+mn-ea"/>
              </a:rPr>
              <a:t>：用board[dr][dc]表示特殊方格，dr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dc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是该特殊方格在二维数组board中的下标;</a:t>
            </a:r>
          </a:p>
          <a:p>
            <a:pPr defTabSz="91440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sz="22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（4） L型骨牌</a:t>
            </a:r>
            <a:r>
              <a:rPr sz="2200">
                <a:latin typeface="Times New Roman" panose="02020603050405020304" pitchFamily="18" charset="0"/>
                <a:sym typeface="+mn-ea"/>
              </a:rPr>
              <a:t>：一个2</a:t>
            </a:r>
            <a:r>
              <a:rPr sz="2200" i="1" baseline="30000">
                <a:latin typeface="Times New Roman" panose="02020603050405020304" pitchFamily="18" charset="0"/>
                <a:sym typeface="+mn-ea"/>
              </a:rPr>
              <a:t>k</a:t>
            </a:r>
            <a:r>
              <a:rPr sz="2200">
                <a:latin typeface="Times New Roman" panose="02020603050405020304" pitchFamily="18" charset="0"/>
                <a:sym typeface="+mn-ea"/>
              </a:rPr>
              <a:t>×2</a:t>
            </a:r>
            <a:r>
              <a:rPr sz="2200" i="1" baseline="30000">
                <a:latin typeface="Times New Roman" panose="02020603050405020304" pitchFamily="18" charset="0"/>
                <a:sym typeface="+mn-ea"/>
              </a:rPr>
              <a:t>k</a:t>
            </a:r>
            <a:r>
              <a:rPr lang="en-US" sz="2200" i="1" baseline="300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的棋盘中有一个特殊方格，用到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型骨牌的个数为(4</a:t>
            </a:r>
            <a:r>
              <a:rPr sz="2200" i="1">
                <a:latin typeface="Times New Roman" panose="02020603050405020304" pitchFamily="18" charset="0"/>
                <a:sym typeface="+mn-ea"/>
              </a:rPr>
              <a:t>k</a:t>
            </a:r>
            <a:r>
              <a:rPr sz="2200">
                <a:latin typeface="Times New Roman" panose="02020603050405020304" pitchFamily="18" charset="0"/>
                <a:sym typeface="+mn-ea"/>
              </a:rPr>
              <a:t>-1)/3，将所有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L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型骨牌从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开始连续编号，用一个全局变量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t</a:t>
            </a:r>
            <a:r>
              <a:rPr lang="en-US" sz="2200">
                <a:latin typeface="Times New Roman" panose="02020603050405020304" pitchFamily="18" charset="0"/>
                <a:sym typeface="+mn-ea"/>
              </a:rPr>
              <a:t> </a:t>
            </a:r>
            <a:r>
              <a:rPr sz="2200">
                <a:latin typeface="Times New Roman" panose="02020603050405020304" pitchFamily="18" charset="0"/>
                <a:sym typeface="+mn-ea"/>
              </a:rPr>
              <a:t>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6.1.1  分治法的设计思想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238105" cy="296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分治法将一个难以直接解决的大问题划分成一些规模较小的子问题，分别求解各个子问题，再合并子问题的解得到原问题的解。一般来说，分治法的求解过程由以下三个阶段组成：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（1）划分：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把规模为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的原问题划分为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个（通常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2）规模较小的子问题。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（2）求解子问题：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分别求解各个子问题。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（3）合并：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把各个子问题的解合并起来。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90520" y="4038283"/>
          <a:ext cx="4191635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800" imgH="444500" progId="Equation.3">
                  <p:embed/>
                </p:oleObj>
              </mc:Choice>
              <mc:Fallback>
                <p:oleObj name="公式" r:id="rId2" imgW="1701800" imgH="444500" progId="Equation.3">
                  <p:embed/>
                  <p:pic>
                    <p:nvPicPr>
                      <p:cNvPr id="0" name="图片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520" y="4038283"/>
                        <a:ext cx="4191635" cy="992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1DDD3862-0883-FE8C-9564-601A2558365C}"/>
              </a:ext>
            </a:extLst>
          </p:cNvPr>
          <p:cNvGrpSpPr/>
          <p:nvPr/>
        </p:nvGrpSpPr>
        <p:grpSpPr>
          <a:xfrm>
            <a:off x="5252400" y="4565995"/>
            <a:ext cx="3211944" cy="1166111"/>
            <a:chOff x="4358256" y="2374034"/>
            <a:chExt cx="3211944" cy="116611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62F38FE-A108-9CF8-3217-C0EEB49D24F1}"/>
                </a:ext>
              </a:extLst>
            </p:cNvPr>
            <p:cNvSpPr/>
            <p:nvPr/>
          </p:nvSpPr>
          <p:spPr>
            <a:xfrm>
              <a:off x="4358256" y="2374034"/>
              <a:ext cx="612000" cy="396000"/>
            </a:xfrm>
            <a:prstGeom prst="ellips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01262C2-3893-70C7-AB46-7C1E0E41A970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4880631" y="2712041"/>
              <a:ext cx="695181" cy="366439"/>
            </a:xfrm>
            <a:prstGeom prst="lin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TextBox 32">
              <a:extLst>
                <a:ext uri="{FF2B5EF4-FFF2-40B4-BE49-F238E27FC236}">
                  <a16:creationId xmlns:a16="http://schemas.microsoft.com/office/drawing/2014/main" id="{18F942D6-8DD8-3ECD-2669-5A0832688D34}"/>
                </a:ext>
              </a:extLst>
            </p:cNvPr>
            <p:cNvSpPr txBox="1"/>
            <p:nvPr/>
          </p:nvSpPr>
          <p:spPr>
            <a:xfrm>
              <a:off x="5410200" y="3078480"/>
              <a:ext cx="2160000" cy="461665"/>
            </a:xfrm>
            <a:prstGeom prst="rect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合并解的时间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48FEF5-FAB3-343D-8386-A38DBDCF8857}"/>
              </a:ext>
            </a:extLst>
          </p:cNvPr>
          <p:cNvGrpSpPr/>
          <p:nvPr/>
        </p:nvGrpSpPr>
        <p:grpSpPr>
          <a:xfrm>
            <a:off x="2201366" y="4397560"/>
            <a:ext cx="1764000" cy="1226327"/>
            <a:chOff x="939286" y="2235257"/>
            <a:chExt cx="1764000" cy="122632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3D5B79-0ACC-669E-7B19-5067BD3162B5}"/>
                </a:ext>
              </a:extLst>
            </p:cNvPr>
            <p:cNvCxnSpPr/>
            <p:nvPr/>
          </p:nvCxnSpPr>
          <p:spPr>
            <a:xfrm>
              <a:off x="2068831" y="2535236"/>
              <a:ext cx="422009" cy="479923"/>
            </a:xfrm>
            <a:prstGeom prst="lin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761A1EBF-A8AA-4969-DC88-71D4B4BD41D3}"/>
                </a:ext>
              </a:extLst>
            </p:cNvPr>
            <p:cNvSpPr txBox="1"/>
            <p:nvPr/>
          </p:nvSpPr>
          <p:spPr>
            <a:xfrm>
              <a:off x="939286" y="2999919"/>
              <a:ext cx="1764000" cy="461665"/>
            </a:xfrm>
            <a:prstGeom prst="rect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原问题规模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77F4DBF-FC02-8256-7823-19E5EE1BA755}"/>
                </a:ext>
              </a:extLst>
            </p:cNvPr>
            <p:cNvSpPr/>
            <p:nvPr/>
          </p:nvSpPr>
          <p:spPr>
            <a:xfrm>
              <a:off x="1913648" y="2235257"/>
              <a:ext cx="288000" cy="288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A632D17-4094-605F-2A0C-B16EEFC68F86}"/>
              </a:ext>
            </a:extLst>
          </p:cNvPr>
          <p:cNvGrpSpPr/>
          <p:nvPr/>
        </p:nvGrpSpPr>
        <p:grpSpPr>
          <a:xfrm>
            <a:off x="4407156" y="4613049"/>
            <a:ext cx="1773348" cy="1154348"/>
            <a:chOff x="3414016" y="2466114"/>
            <a:chExt cx="1773348" cy="115434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53952EC-F5E9-7ECC-8CF3-95E1A3320920}"/>
                </a:ext>
              </a:extLst>
            </p:cNvPr>
            <p:cNvSpPr/>
            <p:nvPr/>
          </p:nvSpPr>
          <p:spPr>
            <a:xfrm>
              <a:off x="3414016" y="2466114"/>
              <a:ext cx="576000" cy="360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C81F7E8-9843-6384-8034-314593164989}"/>
                </a:ext>
              </a:extLst>
            </p:cNvPr>
            <p:cNvCxnSpPr>
              <a:stCxn id="13" idx="5"/>
            </p:cNvCxnSpPr>
            <p:nvPr/>
          </p:nvCxnSpPr>
          <p:spPr>
            <a:xfrm>
              <a:off x="3905663" y="2773393"/>
              <a:ext cx="360000" cy="396000"/>
            </a:xfrm>
            <a:prstGeom prst="lin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TextBox 43">
              <a:extLst>
                <a:ext uri="{FF2B5EF4-FFF2-40B4-BE49-F238E27FC236}">
                  <a16:creationId xmlns:a16="http://schemas.microsoft.com/office/drawing/2014/main" id="{46F10FB9-E555-42E8-9BFE-B181D6D8B158}"/>
                </a:ext>
              </a:extLst>
            </p:cNvPr>
            <p:cNvSpPr txBox="1"/>
            <p:nvPr/>
          </p:nvSpPr>
          <p:spPr>
            <a:xfrm>
              <a:off x="3423364" y="3158797"/>
              <a:ext cx="1764000" cy="461665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子问题规模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64F662C-0A6C-F0D7-1BFE-2EEEE3897311}"/>
              </a:ext>
            </a:extLst>
          </p:cNvPr>
          <p:cNvGrpSpPr/>
          <p:nvPr/>
        </p:nvGrpSpPr>
        <p:grpSpPr>
          <a:xfrm>
            <a:off x="2868556" y="4619834"/>
            <a:ext cx="2340000" cy="1688296"/>
            <a:chOff x="1767840" y="2472899"/>
            <a:chExt cx="2340000" cy="168829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6F63D76-D2F1-C29E-3F1F-D47E0E57262E}"/>
                </a:ext>
              </a:extLst>
            </p:cNvPr>
            <p:cNvCxnSpPr/>
            <p:nvPr/>
          </p:nvCxnSpPr>
          <p:spPr>
            <a:xfrm flipH="1">
              <a:off x="2963381" y="2803614"/>
              <a:ext cx="0" cy="900000"/>
            </a:xfrm>
            <a:prstGeom prst="lin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F062A3D-BC0C-14B1-45F8-CAC0A2DBB0D3}"/>
                </a:ext>
              </a:extLst>
            </p:cNvPr>
            <p:cNvSpPr/>
            <p:nvPr/>
          </p:nvSpPr>
          <p:spPr>
            <a:xfrm>
              <a:off x="2818793" y="2472899"/>
              <a:ext cx="288000" cy="324000"/>
            </a:xfrm>
            <a:prstGeom prst="ellips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01D0357B-CBBB-7AB4-3302-8CC7436783CF}"/>
                </a:ext>
              </a:extLst>
            </p:cNvPr>
            <p:cNvSpPr txBox="1"/>
            <p:nvPr/>
          </p:nvSpPr>
          <p:spPr>
            <a:xfrm>
              <a:off x="1767840" y="3699530"/>
              <a:ext cx="2340000" cy="461665"/>
            </a:xfrm>
            <a:prstGeom prst="rect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求解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dirty="0"/>
                <a:t>个子问题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55015"/>
            <a:ext cx="1100709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设全局变量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已初始化为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0，变量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表示本次覆盖所用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型骨牌的编号，程序如下：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669415"/>
            <a:ext cx="10564495" cy="497459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ChessBoard(int tr, int tc, int dr, int dc, int size)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s, t1;                           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(size == 1) return;                         //只有一个特殊方格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t1 = ++t;  s = size/2;                         // L型骨牌编号</a:t>
            </a:r>
            <a:r>
              <a:rPr lang="zh-CN" altLang="en-US" sz="2200" dirty="0" err="1">
                <a:sym typeface="+mn-ea"/>
              </a:rPr>
              <a:t>，</a:t>
            </a:r>
            <a:r>
              <a:rPr lang="en-US" altLang="zh-CN" sz="2200" dirty="0" err="1">
                <a:sym typeface="+mn-ea"/>
              </a:rPr>
              <a:t>划分棋盘                        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if (dr &lt; tr + s &amp;&amp; dc &lt; tc + s)           //特殊方格在左上角子棋盘中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ChessBoard(tr, tc, dr, dc, s);          //递归处理子棋盘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else{                    //用 t1号骨牌覆盖右下角，再递归处理子棋盘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board[tr + s - 1][tc + s - 1] = t1;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ChessBoard(tr, tc, tr+s-1, tc+s-1, s);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if (dr &lt; tr + s &amp;&amp; dc &gt;= tc + s)          //特殊方格在右上角子棋盘中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ChessBoard(tr, tc+s, dr, dc, s);        //递归处理子棋盘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else {                   //用 t1号骨牌覆盖左下角，再递归处理子棋盘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board[tr + s - 1][tc + s] = t1;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ChessBoard(tr, tc+s, tr+s-1, tc+s, s);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6.3.2  棋盘覆盖问题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55015"/>
            <a:ext cx="1100709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设全局变量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已初始化为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0，变量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表示本次覆盖所用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型骨牌的编号，程序如下：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742440"/>
            <a:ext cx="10564495" cy="382587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if (dr &gt;= tr + s &amp;&amp; dc &lt; tc + s)         //特殊方格在左下角子棋盘中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ChessBoard(tr+s, tc, dr, dc, s);       //递归处理子棋盘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else {                  //用 t1号骨牌覆盖右上角，再递归处理子棋盘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board[tr + s][tc + s - 1] = t1;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ChessBoard(tr+s, tc, tr+s, tc+s-1, s);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if (dr &gt;= tr + s &amp;&amp; dc &gt;= tc + s)        //特殊方格在右下角子棋盘中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ChessBoard(tr+s, tc+s, dr, dc, s);      //递归处理子棋盘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else {                  //用 t1号骨牌覆盖左上角，再递归处理子棋盘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board[tr + s][tc + s] = t1;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ChessBoard(tr+s, tc+s, tr+s, tc+s, s); 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}</a:t>
            </a:r>
          </a:p>
          <a:p>
            <a: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65515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(4</a:t>
            </a:r>
            <a:r>
              <a:rPr lang="en-US" altLang="zh-CN" sz="2400" i="1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2567305" y="5543550"/>
          <a:ext cx="349440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47800" imgH="393700" progId="Equation.3">
                  <p:embed/>
                </p:oleObj>
              </mc:Choice>
              <mc:Fallback>
                <p:oleObj r:id="rId2" imgW="1447800" imgH="393700" progId="Equation.3">
                  <p:embed/>
                  <p:pic>
                    <p:nvPicPr>
                      <p:cNvPr id="4" name="Object 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7305" y="5543550"/>
                        <a:ext cx="3494405" cy="871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6.3.2  棋盘覆盖问题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6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分治法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6-4    几何问题中的分治法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840720" cy="139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最近对问题（nearest points problem）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要求在包含n个点的集合中找出距离最近的两个点。严格地讲，距离最近的点对可能多于一对，简单起见，只找出其中的一对即可。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2255520"/>
            <a:ext cx="10840085" cy="355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最近对问题的分治策略是：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（1）划分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分成子集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2。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1={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2={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}。设集合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的最近点对是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i="1" baseline="-25000"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 i="1" err="1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i="1" baseline="-25000" err="1">
                <a:latin typeface="Times New Roman" panose="02020603050405020304" pitchFamily="18" charset="0"/>
                <a:sym typeface="+mn-ea"/>
              </a:rPr>
              <a:t>j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j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，则会出现以下三种情况：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1；②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2；③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2。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（2）求解子问题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以上三种情况的解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（3）合并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：比较在划分阶段三种情况下的最近点对，取三者之中的距离较小者为原问题的解。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6.4.1  最近对问题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868045"/>
            <a:ext cx="10819130" cy="148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根据平衡子问题原则，选取垂直线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作为分割线，其中，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为各点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坐标的中位数。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对于划分阶段的情况①和②可递归求解，得到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的最近距离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2的最近距离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下面讨论情况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③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。令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=min(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6.4.1  最近对问题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31670" y="2511425"/>
          <a:ext cx="8328660" cy="307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15050" imgH="2257425" progId="Paint.Picture">
                  <p:embed/>
                </p:oleObj>
              </mc:Choice>
              <mc:Fallback>
                <p:oleObj r:id="rId2" imgW="6115050" imgH="225742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1670" y="2511425"/>
                        <a:ext cx="8328660" cy="307530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68" y="825699"/>
            <a:ext cx="10898512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简单起见，假设点集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已按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坐标升序排列，算法如下：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236980" y="1403350"/>
            <a:ext cx="9810115" cy="505079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算法：最近对问题ClosestPoints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输入：按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坐标升序排列的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≥2）个点的集合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输出：最近点对的距离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2，则返回(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)和(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)之间的距离，算法结束；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划分：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中各点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坐标的中位数；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= 计算{(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)}的最近对距离；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 = 计算{(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)}的最近对距离；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min{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2};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 依次考察集合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6.1 如果(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)，则将点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放入集合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6.2 如果(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)，则将点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放入集合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7. 将集合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坐标升序排列；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8. 对集合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坐标区间[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]内计算与点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的最近距离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3；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9. 返回min{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3}；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6.4.1  最近对问题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820103"/>
            <a:ext cx="1085342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px[n]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py[n]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存储集合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P2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的坐标，函数ClosestPoints求最近对的距离，函数QuickSort将集合中的点按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坐标升序排列，程序如下：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56105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double ClosestPoints(int x[ ], int y[ ], int low, int high)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double d1, d2, d3, d;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mid, i, j, index, px[n], py[n];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(high - low == 1)                                        //只有两个点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return (x[high]-x[low])*(x[high]-x[low])+(y[high]-y[low])*(y[high]-y[low]);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mid = (low + high)/2;                                    //计算中间点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d1 = ClosestPoints(x, y, low, mid);               //递归求解子问题①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d2 = ClosestPoints(x, y, mid, high);              //递归求解子问题②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(d1 &lt;= d2) d = d1;                                      //以下为求解子问题③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else d = d2;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index = 0;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6.4.1  最近对问题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32510" y="880745"/>
            <a:ext cx="10564495" cy="557339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for (i = mid; (i &gt;= low) &amp;&amp; (x[mid] - x[i] &lt; d); i--)         //建立点集合P1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px[index] = x[i]; py[index++] = y[i];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for (i = mid; (i &lt;= high) &amp;&amp; (x[i] - x[mid] &lt; d); i++)        //建立点集合P2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px[index] = x[i]; py[index++] = y[i];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QuickSort(px, py, 0, index-1);                //对集合P按y坐标升序排列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index; i++)                    //依次处理集合P中的点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(j = i + 1; j &lt; index; j++)   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if (py[j] - py[i] &gt;= d)   break;               //超出y坐标的范围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else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   d3 = (x[j]-x[i])*(x[j]-x[i])+(y[j]-y[i])*(y[j]-y[i]);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   if (d3 &lt; d) d = d3;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sqrt(d);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6.4.1  最近对问题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3357880" y="5626100"/>
            <a:ext cx="823976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altLang="zh-CN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5" name="Object 30"/>
          <p:cNvGraphicFramePr>
            <a:graphicFrameLocks noChangeAspect="1"/>
          </p:cNvGraphicFramePr>
          <p:nvPr/>
        </p:nvGraphicFramePr>
        <p:xfrm>
          <a:off x="5193030" y="5452745"/>
          <a:ext cx="4441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17700" imgH="457200" progId="Equation.3">
                  <p:embed/>
                </p:oleObj>
              </mc:Choice>
              <mc:Fallback>
                <p:oleObj r:id="rId2" imgW="1917700" imgH="457200" progId="Equation.3">
                  <p:embed/>
                  <p:pic>
                    <p:nvPicPr>
                      <p:cNvPr id="5" name="Object 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3030" y="5452745"/>
                        <a:ext cx="44418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93343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凸包问题（convex hull problem）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要求为平面上具有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个点的集合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构造最小凸多边形。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1802765"/>
            <a:ext cx="11036935" cy="19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…,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轴坐标升序排列，则最左边的点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和最右边的点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一定是该集合的凸包极点。设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是经过点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的直线，这条直线把集合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分成两个子集：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1是位于直线上侧和直线上的点构成的集合，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2是位于直线下侧和直线上的点构成的集合。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6.4.2  凸包问题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13080" y="3665855"/>
            <a:ext cx="6693535" cy="198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1的凸包由下列线段构成：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为端点的线段构成的下边界，以及由多条线段构成的上边界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上包upper envelope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）。类似地，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2中的多条线段构成的下边界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下包lower envelope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49490" y="3738880"/>
          <a:ext cx="3487420" cy="226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38425" imgH="1714500" progId="Paint.Picture">
                  <p:embed/>
                </p:oleObj>
              </mc:Choice>
              <mc:Fallback>
                <p:oleObj r:id="rId2" imgW="2638425" imgH="171450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9490" y="3738880"/>
                        <a:ext cx="3487420" cy="226631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897255"/>
            <a:ext cx="11036935" cy="26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由此得到凸包问题的分治策略：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（1）划分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是经过最左边的点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和最右边的点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的直线，则直线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分成两个子集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2；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（2）求解子问题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：求集合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的上包和集合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的下包；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（3）合并解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：求解过程中得到凸包的极点，因此，合并步无须执行任何操作。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6.4.2  凸包问题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49490" y="3738880"/>
          <a:ext cx="3487420" cy="226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38425" imgH="1714500" progId="Paint.Picture">
                  <p:embed/>
                </p:oleObj>
              </mc:Choice>
              <mc:Fallback>
                <p:oleObj r:id="rId2" imgW="2638425" imgH="171450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9490" y="3738880"/>
                        <a:ext cx="3487420" cy="226631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1420" y="3737195"/>
          <a:ext cx="3844460" cy="22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09875" imgH="1657350" progId="Paint.Picture">
                  <p:embed/>
                </p:oleObj>
              </mc:Choice>
              <mc:Fallback>
                <p:oleObj r:id="rId4" imgW="2809875" imgH="165735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1420" y="3737195"/>
                        <a:ext cx="3844460" cy="226800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6.1.1  分治法的设计思想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40105" y="991870"/>
            <a:ext cx="10450830" cy="186372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从大量实践中发现，</a:t>
            </a:r>
            <a:r>
              <a:rPr sz="24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在进行问题划分时，</a:t>
            </a:r>
            <a:r>
              <a:rPr lang="zh-CN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遵循以下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启发式</a:t>
            </a:r>
            <a:r>
              <a:rPr lang="zh-CN" sz="24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原则：</a:t>
            </a:r>
          </a:p>
          <a:p>
            <a:pPr indent="0" fontAlgn="auto">
              <a:lnSpc>
                <a:spcPct val="120000"/>
              </a:lnSpc>
            </a:pP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平衡子问题</a:t>
            </a:r>
            <a:r>
              <a:rPr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（balancing sub-problom）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sz="24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子问题的规模最好大致相同。</a:t>
            </a:r>
          </a:p>
          <a:p>
            <a:pPr indent="0" fontAlgn="auto">
              <a:lnSpc>
                <a:spcPct val="120000"/>
              </a:lnSpc>
            </a:pP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各子问题之间相互独立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sz="24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如果各子问题不是独立的，分治法需要重复求解公共的子问题，此时虽然也可以用分治法，但一般用动态规划法较好。</a:t>
            </a:r>
            <a:endParaRPr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03805" y="2891155"/>
          <a:ext cx="5567680" cy="317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52950" imgH="2495550" progId="Paint.Picture">
                  <p:embed/>
                </p:oleObj>
              </mc:Choice>
              <mc:Fallback>
                <p:oleObj r:id="rId2" imgW="4552950" imgH="24955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rcRect l="3902"/>
                      <a:stretch>
                        <a:fillRect/>
                      </a:stretch>
                    </p:blipFill>
                    <p:spPr>
                      <a:xfrm>
                        <a:off x="2503805" y="2891155"/>
                        <a:ext cx="5567680" cy="317563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897255"/>
            <a:ext cx="10849610" cy="240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1，首先找到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1中距离直线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最远的点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中所有在直线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上侧的点构成集合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1,1，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1中所有在直线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上侧的点构成集合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1,2，包含在三角形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之中的点可以不考虑了。递归地继续构造集合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的上包和集合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的上包，然后将求解过程中得到的所有最远距离的点连接起来，就可以得到集合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的上包。点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到直线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的距离为：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6.4.2  凸包问题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1420" y="3737195"/>
          <a:ext cx="3844460" cy="22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09875" imgH="1657350" progId="Paint.Picture">
                  <p:embed/>
                </p:oleObj>
              </mc:Choice>
              <mc:Fallback>
                <p:oleObj r:id="rId2" imgW="2809875" imgH="165735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1420" y="3737195"/>
                        <a:ext cx="3844460" cy="226800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586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60" y="4341495"/>
            <a:ext cx="3128645" cy="1059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68" y="825699"/>
            <a:ext cx="10898512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分治法求解凸包问题的关键是求给定直线的上包和下包，下面给出求直线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的上包算法，求下包算法请读者自行给出。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6.4.2  凸包问题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63015" y="1947545"/>
          <a:ext cx="9648825" cy="374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15200" imgH="2838450" progId="Paint.Picture">
                  <p:embed/>
                </p:oleObj>
              </mc:Choice>
              <mc:Fallback>
                <p:oleObj r:id="rId2" imgW="7315200" imgH="283845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3015" y="1947545"/>
                        <a:ext cx="9648825" cy="374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6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分治法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6-5    拓展与演练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6.5.1  扩展欧几里得算法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82625" y="885190"/>
            <a:ext cx="1088009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6.1</a:t>
            </a:r>
            <a:r>
              <a:rPr 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能整除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能整除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能整除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的任意线性组合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" y="4595495"/>
            <a:ext cx="108267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的最小正线性组合，那么在这个最小正线性组合中，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的值是多少？即当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取何值时，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25" y="1623695"/>
            <a:ext cx="1082675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6.2</a:t>
            </a:r>
            <a:r>
              <a:rPr 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表示自然数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的最大公约数，则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的最小正线性组合。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2065" y="2704465"/>
            <a:ext cx="10281285" cy="1538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的最小正线性组合是在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的所有值中，值最小的正整数。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marL="342900" indent="-342900" algn="just" fontAlgn="auto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charset="0"/>
              <a:buChar char="Ø"/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能够整除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，则对任意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，一定有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能整除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+ 25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 fontAlgn="auto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charset="0"/>
              <a:buChar char="Ø"/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的最大公约数，则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+ 25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的最小正线性组合一定是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28106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6.5.1  扩展欧几里得算法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7215" y="892810"/>
            <a:ext cx="1082675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扩展欧几里得算法是用辗转相除法求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的整数解。在递归执行过程中，每一次辗转相除后变换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的值得到等价的线性组合，在达到递归结束条件求得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gcb(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的值后再依次返回，求得每一个等价线性组合的整数解，最终求得使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成立的整数解。注意，这个整数解可能是负整数。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72565" y="3411220"/>
          <a:ext cx="9279255" cy="222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524625" imgH="1562100" progId="Paint.Picture">
                  <p:embed/>
                </p:oleObj>
              </mc:Choice>
              <mc:Fallback>
                <p:oleObj r:id="rId2" imgW="6524625" imgH="15621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2565" y="3411220"/>
                        <a:ext cx="9279255" cy="222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6.5.1  扩展欧几里得算法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259840" y="972820"/>
            <a:ext cx="10548620" cy="3888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下面推导等价线性组合解之间的关系。</a:t>
            </a: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，得到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（实际上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可以取任意值）；</a:t>
            </a: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 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en-US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gcd(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gcd(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bx'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y'</a:t>
            </a:r>
            <a:endParaRPr lang="zh-CN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整理得</a:t>
            </a:r>
            <a:endParaRPr lang="en-US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bx'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y'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bx'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[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(a/b)×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y'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ay'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(a/b)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y'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685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y'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(a/b)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y'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en-US" sz="2200" b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32510" y="2282825"/>
            <a:ext cx="10564495" cy="359854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ExGcd(int a, int b, int &amp;x, int &amp;y)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d, temp;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if (0 == b) {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x = 1; y = 0; return a;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d = ExGcd(b, a % b, x, y);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temp = x; x = y; y = temp – a / b * y;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d;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6.5.1  扩展欧几里得算法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03250" y="835660"/>
            <a:ext cx="1087056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778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设递归函数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ExGcd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实现扩展欧几里得算法，形参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gcd(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的系数，形参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以传引用形式接收求得的整数解，函数的返回值是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6.5.2  中国剩余定理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585470" y="888365"/>
            <a:ext cx="1072769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《孙子算经》中的问题（简称孙子问题）：有物不知其数，三个一数余二，五个一数余三，七个一数又余二，问该物总数几何？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3155" y="4125595"/>
            <a:ext cx="10182860" cy="1991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孙子问题的关键是从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的公倍数中找一个除以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），从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的公倍数中找一个除以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的公倍数中找一个除以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），然后计算</a:t>
            </a:r>
          </a:p>
          <a:p>
            <a:pPr indent="0" fontAlgn="auto">
              <a:lnSpc>
                <a:spcPct val="120000"/>
              </a:lnSpc>
              <a:spcBef>
                <a:spcPts val="1000"/>
              </a:spcBef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2 +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3 +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2) % (3 × 5 × 7) = 23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631383" y="423174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5470" y="2002790"/>
            <a:ext cx="1072769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孙子算经》中记载的解法是：三三数之，取数七十，与余数二相乘；五五数之，取数二十一，与余数三相乘；七七数之，取数十五，与余数二相乘。将诸乘积相加，然后减去一百零五的倍数，得到结果二十三。孙子问题实际上是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求线性同余方程组的解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，这个求解方法就是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6.5.2  中国剩余定理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31190" y="888365"/>
            <a:ext cx="1066482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6.3</a:t>
            </a:r>
            <a:r>
              <a:rPr 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令线性同余方程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1(mod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除以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的余数等于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的线性组合方程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ax'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ny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互质，则有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597660" y="4551680"/>
            <a:ext cx="816546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 fontAlgn="auto">
              <a:lnSpc>
                <a:spcPct val="120000"/>
              </a:lnSpc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20955" fontAlgn="auto">
              <a:lnSpc>
                <a:spcPct val="120000"/>
              </a:lnSpc>
            </a:pP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b="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0955" fontAlgn="auto">
              <a:lnSpc>
                <a:spcPct val="120000"/>
              </a:lnSpc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" y="1865630"/>
            <a:ext cx="1080452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例如</a:t>
            </a:r>
            <a:r>
              <a:rPr 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：线性同余方程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1(mod 3)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的线性组合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x‘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+ 3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y’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(35, 3)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，解得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x‘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8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x’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8 % 3 = 2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alt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70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190" y="3098165"/>
            <a:ext cx="1066482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个线性同余方程，余数为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，除数为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是线性同余方程组的解，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线性同余方程组如下：</a:t>
            </a:r>
            <a:endParaRPr lang="en-US" sz="2400" b="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20000"/>
              </a:lnSpc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6.5.2  中国剩余定理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236980" y="1433830"/>
            <a:ext cx="9810115" cy="382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算法：中国剩余定理ModsGcd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输入：余数{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}，除数{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输出：线性同余方程组的解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计算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个除数的最小公倍数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× …×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2.1 计算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2.2 调用扩展欧几里得算法求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gcd(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)的解；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2.3 计算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×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2.4 计算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%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返回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的值；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595" y="8464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【算法】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中国剩余定理算法如下：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6.1.2  分治与递归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0105" y="988695"/>
            <a:ext cx="10375900" cy="105029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分治与递归就像一对孪生兄弟，经常同时应用在算法设计之中，</a:t>
            </a:r>
          </a:p>
          <a:p>
            <a:pPr lvl="0" algn="ctr">
              <a:lnSpc>
                <a:spcPct val="120000"/>
              </a:lnSpc>
              <a:buClrTx/>
              <a:buSzTx/>
              <a:buFontTx/>
            </a:pPr>
            <a:r>
              <a:rPr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并由此产生许多高效的算法。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47140" y="4850765"/>
            <a:ext cx="10238105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递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归必须具备以下两个基本要素，才能在有限次计算后得出结果：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sym typeface="+mn-ea"/>
              </a:rPr>
              <a:t>（1）递归出口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：确定递归到何时终止，即递归的结束条件；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sym typeface="+mn-ea"/>
              </a:rPr>
              <a:t>（2）递归体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：确定递归的方式，即原问题是如何分解为子问题的。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Freeform 84"/>
          <p:cNvSpPr/>
          <p:nvPr/>
        </p:nvSpPr>
        <p:spPr bwMode="auto">
          <a:xfrm>
            <a:off x="687263" y="49823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855" y="2891180"/>
            <a:ext cx="10794345" cy="196464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spcBef>
                <a:spcPts val="600"/>
              </a:spcBef>
              <a:defRPr/>
            </a:pP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从静态行文的角度看，在定义一个函数时，若在函数体中出现对函数自身的调用，则称该函数是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递归函数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</a:p>
          <a:p>
            <a:pPr algn="l">
              <a:lnSpc>
                <a:spcPts val="3500"/>
              </a:lnSpc>
              <a:spcBef>
                <a:spcPts val="600"/>
              </a:spcBef>
              <a:defRPr/>
            </a:pP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从动态执行的角度看，在调用一个函数时，若被调用函数尚未结束，又出现对函数自身的调用，则称该调用是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递归调用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sz="2400" u="none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4326" y="3045266"/>
            <a:ext cx="345252" cy="345252"/>
            <a:chOff x="3996715" y="1176468"/>
            <a:chExt cx="345252" cy="345252"/>
          </a:xfrm>
        </p:grpSpPr>
        <p:sp>
          <p:nvSpPr>
            <p:cNvPr id="12" name="Freeform 13"/>
            <p:cNvSpPr/>
            <p:nvPr/>
          </p:nvSpPr>
          <p:spPr bwMode="auto">
            <a:xfrm>
              <a:off x="4020538" y="1176468"/>
              <a:ext cx="321429" cy="323306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3996715" y="1379902"/>
              <a:ext cx="142418" cy="141818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84326" y="3986341"/>
            <a:ext cx="345252" cy="345252"/>
            <a:chOff x="3996715" y="1176468"/>
            <a:chExt cx="345252" cy="345252"/>
          </a:xfrm>
        </p:grpSpPr>
        <p:sp>
          <p:nvSpPr>
            <p:cNvPr id="15" name="Freeform 13"/>
            <p:cNvSpPr/>
            <p:nvPr/>
          </p:nvSpPr>
          <p:spPr bwMode="auto">
            <a:xfrm>
              <a:off x="4020538" y="1176468"/>
              <a:ext cx="321429" cy="323306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996715" y="1379902"/>
              <a:ext cx="142418" cy="141818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170"/>
          <p:cNvSpPr>
            <a:spLocks noChangeArrowheads="1"/>
          </p:cNvSpPr>
          <p:nvPr/>
        </p:nvSpPr>
        <p:spPr bwMode="auto">
          <a:xfrm>
            <a:off x="1233595" y="2228928"/>
            <a:ext cx="3688926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en-US" sz="28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递归函数的定义</a:t>
            </a:r>
            <a:endParaRPr lang="zh-CN" altLang="zh-CN" sz="2800" u="none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Freeform 84"/>
          <p:cNvSpPr/>
          <p:nvPr/>
        </p:nvSpPr>
        <p:spPr bwMode="auto">
          <a:xfrm>
            <a:off x="682602" y="229581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89623"/>
            <a:ext cx="1072769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设变量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表示线性同余方程组的解，数组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b[k]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n[k]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分别存储余数和除数，函数ExGcd求方程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m[i]x + n[i]y = gcd(m[i], n[i])的解，程序如下：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56105"/>
            <a:ext cx="10564495" cy="458851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ModsGcd(int b[ ], int n[ ], int k)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total = 1, a = 0, d, m[k], c[k], x, y;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k; i++)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total = total * n[i];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k; i++)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m[i] = total / n[i];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d = ExGcd(m[i], n[i], x, y);  </a:t>
            </a:r>
            <a:r>
              <a:rPr lang="en-US" altLang="zh-CN" sz="2200" dirty="0" err="1">
                <a:sym typeface="+mn-ea"/>
              </a:rPr>
              <a:t>              //d的值一定是1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c[i] = m[i] * (x % n[i]);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a = (a + c[i] * b[i]) % total;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a;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6.5.2  中国剩余定理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6.1.3  一个简单的例子——汉诺塔问题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489585" y="806133"/>
            <a:ext cx="1093470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有一座宝塔（塔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）上有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64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个金碟，所有碟子按从大到小的次序从塔底堆放至塔顶。紧挨着这座宝塔有另外两个宝塔（塔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B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和塔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），要求把塔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上的碟子移动到塔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上去，其间借助于塔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B </a:t>
            </a:r>
            <a:r>
              <a:rPr lang="zh-CN" altLang="en-US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的帮助。每次只能移动一个碟子，任何时候都不能把一个碟子放在比它小的碟子上面</a:t>
            </a:r>
            <a:r>
              <a:rPr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489797" y="2675891"/>
            <a:ext cx="10345843" cy="18865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对于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个碟子的汉诺塔问题，其操作步骤如下：</a:t>
            </a:r>
          </a:p>
          <a:p>
            <a:pPr algn="l">
              <a:lnSpc>
                <a:spcPts val="3500"/>
              </a:lnSpc>
              <a:defRPr/>
            </a:pP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（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）将塔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上的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-1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个碟子借助塔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先移到塔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B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上；</a:t>
            </a:r>
          </a:p>
          <a:p>
            <a:pPr algn="l">
              <a:lnSpc>
                <a:spcPts val="3500"/>
              </a:lnSpc>
              <a:defRPr/>
            </a:pP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（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）把塔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上剩下的一个碟子移到塔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上；</a:t>
            </a:r>
          </a:p>
          <a:p>
            <a:pPr algn="l">
              <a:lnSpc>
                <a:spcPts val="3500"/>
              </a:lnSpc>
              <a:defRPr/>
            </a:pP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（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）将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-1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个碟子从塔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B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借助塔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移到塔</a:t>
            </a:r>
            <a:r>
              <a:rPr lang="en-US" alt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 </a:t>
            </a:r>
            <a:r>
              <a:rPr lang="zh-CN" alt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6.1.3  一个简单的例子——汉诺塔问题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4900084" y="2503488"/>
            <a:ext cx="20997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rot="5400000" flipH="1">
            <a:off x="5430573" y="2013744"/>
            <a:ext cx="979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7884584" y="2503488"/>
            <a:ext cx="20997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rot="5400000" flipH="1">
            <a:off x="8415073" y="2013744"/>
            <a:ext cx="979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780118" y="2479675"/>
            <a:ext cx="20997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99784" y="259715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5400000" flipH="1">
            <a:off x="2310607" y="1989932"/>
            <a:ext cx="979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60034" y="2279651"/>
            <a:ext cx="1678517" cy="201613"/>
          </a:xfrm>
          <a:prstGeom prst="flowChartTerminator">
            <a:avLst/>
          </a:prstGeom>
          <a:solidFill>
            <a:srgbClr val="B3B3FF"/>
          </a:solidFill>
          <a:ln w="381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619751" y="26209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604251" y="26209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2139951" y="1920876"/>
            <a:ext cx="1341967" cy="360363"/>
            <a:chOff x="782" y="2000"/>
            <a:chExt cx="634" cy="227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782" y="2114"/>
              <a:ext cx="634" cy="113"/>
            </a:xfrm>
            <a:prstGeom prst="flowChartTerminator">
              <a:avLst/>
            </a:prstGeom>
            <a:solidFill>
              <a:srgbClr val="B3B3FF"/>
            </a:solidFill>
            <a:ln w="381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849" y="2000"/>
              <a:ext cx="472" cy="113"/>
            </a:xfrm>
            <a:prstGeom prst="flowChartTerminator">
              <a:avLst/>
            </a:prstGeom>
            <a:solidFill>
              <a:srgbClr val="B3B3FF"/>
            </a:solidFill>
            <a:ln w="381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 flipV="1">
            <a:off x="1766571" y="5225415"/>
            <a:ext cx="20997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503171" y="530161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 rot="5400000" flipH="1">
            <a:off x="2297061" y="4735672"/>
            <a:ext cx="979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4886538" y="5249228"/>
            <a:ext cx="20997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623137" y="53254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rot="5400000" flipH="1">
            <a:off x="5417027" y="4759484"/>
            <a:ext cx="979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871038" y="5249228"/>
            <a:ext cx="20997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607637" y="532542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 rot="5400000" flipH="1">
            <a:off x="8401527" y="4759484"/>
            <a:ext cx="979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  <p:grpSp>
        <p:nvGrpSpPr>
          <p:cNvPr id="17" name="Group 11"/>
          <p:cNvGrpSpPr/>
          <p:nvPr/>
        </p:nvGrpSpPr>
        <p:grpSpPr bwMode="auto">
          <a:xfrm>
            <a:off x="5250605" y="4861878"/>
            <a:ext cx="1341967" cy="360362"/>
            <a:chOff x="782" y="2000"/>
            <a:chExt cx="634" cy="227"/>
          </a:xfrm>
        </p:grpSpPr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782" y="2114"/>
              <a:ext cx="634" cy="113"/>
            </a:xfrm>
            <a:prstGeom prst="flowChartTerminator">
              <a:avLst/>
            </a:prstGeom>
            <a:solidFill>
              <a:srgbClr val="B3B3FF"/>
            </a:solidFill>
            <a:ln w="381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  <p:sp>
          <p:nvSpPr>
            <p:cNvPr id="32" name="AutoShape 13"/>
            <p:cNvSpPr>
              <a:spLocks noChangeArrowheads="1"/>
            </p:cNvSpPr>
            <p:nvPr/>
          </p:nvSpPr>
          <p:spPr bwMode="auto">
            <a:xfrm>
              <a:off x="849" y="2000"/>
              <a:ext cx="472" cy="113"/>
            </a:xfrm>
            <a:prstGeom prst="flowChartTerminator">
              <a:avLst/>
            </a:prstGeom>
            <a:solidFill>
              <a:srgbClr val="B3B3FF"/>
            </a:solidFill>
            <a:ln w="38100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华文行楷" panose="02010800040101010101" charset="-122"/>
                <a:cs typeface="华文行楷" panose="02010800040101010101" charset="-122"/>
              </a:endParaRPr>
            </a:p>
          </p:txBody>
        </p:sp>
      </p:grp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8050954" y="5026978"/>
            <a:ext cx="1678517" cy="201612"/>
          </a:xfrm>
          <a:prstGeom prst="flowChartTerminator">
            <a:avLst/>
          </a:prstGeom>
          <a:solidFill>
            <a:srgbClr val="B3B3FF"/>
          </a:solidFill>
          <a:ln w="38100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2917 C 0.00052 -0.04398 -0.01302 -0.1044 0.02587 -0.11806 C 0.06476 -0.13171 0.19062 -0.13588 0.22917 -0.11134 C 0.26771 -0.08681 0.25156 -0.00046 0.25746 0.028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2222 C 0.00712 -0.04722 -0.03125 -0.1493 0.04357 -0.17199 C 0.1184 -0.19467 0.37222 -0.18727 0.44861 -0.1588 C 0.525 -0.13032 0.4908 -0.0338 0.50191 -0.0009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C 0.00382 -0.02593 -0.01424 -0.13079 0.02292 -0.15556 C 0.06007 -0.18033 0.18628 -0.16968 0.22292 -0.14885 C 0.25955 -0.12801 0.23871 -0.05556 0.24288 -0.03102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-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6.1.3  一个简单的例子——汉诺塔问题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53745"/>
            <a:ext cx="1068768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设函数Hanio实现将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个碟子从塔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借助塔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移到塔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上，字符型形参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A、B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表示塔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A、塔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和塔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44675"/>
            <a:ext cx="10564495" cy="34417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Hanio(int n, char A, char B, char C)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(n == 1)             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cout&lt;&lt;A&lt;&lt;"--&gt;"&lt;&lt;C&lt;&lt;"\t";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else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Hanio(n-1, A, C, B);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cout&lt;&lt;A&lt;&lt;"--&gt;"&lt;&lt;C&lt;&lt;"\t";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Hanio(n-1, B, A, C);    </a:t>
            </a:r>
            <a:r>
              <a:rPr lang="en-US" altLang="zh-CN" sz="2200" dirty="0" err="1">
                <a:sym typeface="+mn-ea"/>
              </a:rPr>
              <a:t>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62594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</a:t>
            </a:r>
            <a:r>
              <a:rPr lang="en-US" altLang="zh-CN" sz="2400" i="1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073746328" name="Object 2150"/>
          <p:cNvGraphicFramePr>
            <a:graphicFrameLocks noChangeAspect="1"/>
          </p:cNvGraphicFramePr>
          <p:nvPr/>
        </p:nvGraphicFramePr>
        <p:xfrm>
          <a:off x="2639695" y="5459730"/>
          <a:ext cx="3778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1300" imgH="393700" progId="">
                  <p:embed/>
                </p:oleObj>
              </mc:Choice>
              <mc:Fallback>
                <p:oleObj r:id="rId2" imgW="1511300" imgH="3937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9695" y="5459730"/>
                        <a:ext cx="37782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6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分治法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6-2    排序问题中的分治法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5477</Words>
  <Application>Microsoft Office PowerPoint</Application>
  <PresentationFormat>宽屏</PresentationFormat>
  <Paragraphs>573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Microsoft YaHei UI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公式</vt:lpstr>
      <vt:lpstr>Bitmap Image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207</cp:revision>
  <dcterms:created xsi:type="dcterms:W3CDTF">2016-09-14T00:58:00Z</dcterms:created>
  <dcterms:modified xsi:type="dcterms:W3CDTF">2022-12-07T04:17:17Z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