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359" r:id="rId3"/>
    <p:sldId id="395" r:id="rId4"/>
    <p:sldId id="398" r:id="rId5"/>
    <p:sldId id="376" r:id="rId6"/>
    <p:sldId id="396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20" r:id="rId34"/>
    <p:sldId id="421" r:id="rId35"/>
    <p:sldId id="422" r:id="rId36"/>
    <p:sldId id="431" r:id="rId37"/>
    <p:sldId id="432" r:id="rId38"/>
    <p:sldId id="433" r:id="rId39"/>
    <p:sldId id="435" r:id="rId40"/>
    <p:sldId id="436" r:id="rId41"/>
    <p:sldId id="438" r:id="rId42"/>
    <p:sldId id="437" r:id="rId43"/>
    <p:sldId id="439" r:id="rId44"/>
    <p:sldId id="440" r:id="rId45"/>
    <p:sldId id="441" r:id="rId46"/>
    <p:sldId id="442" r:id="rId47"/>
    <p:sldId id="443" r:id="rId48"/>
    <p:sldId id="444" r:id="rId49"/>
    <p:sldId id="445" r:id="rId50"/>
    <p:sldId id="446" r:id="rId51"/>
    <p:sldId id="447" r:id="rId52"/>
    <p:sldId id="448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9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3833"/>
    <a:srgbClr val="5A327D"/>
    <a:srgbClr val="285A32"/>
    <a:srgbClr val="404040"/>
    <a:srgbClr val="B42D2D"/>
    <a:srgbClr val="6C6DAE"/>
    <a:srgbClr val="6B3C96"/>
    <a:srgbClr val="547D7D"/>
    <a:srgbClr val="48B3C2"/>
    <a:srgbClr val="51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0"/>
    <p:restoredTop sz="92788" autoAdjust="0"/>
  </p:normalViewPr>
  <p:slideViewPr>
    <p:cSldViewPr snapToGrid="0">
      <p:cViewPr varScale="1">
        <p:scale>
          <a:sx n="90" d="100"/>
          <a:sy n="90" d="100"/>
        </p:scale>
        <p:origin x="72" y="164"/>
      </p:cViewPr>
      <p:guideLst>
        <p:guide orient="horz" pos="2160"/>
        <p:guide pos="38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" y="0"/>
            <a:ext cx="12190954" cy="6858588"/>
          </a:xfrm>
          <a:prstGeom prst="rect">
            <a:avLst/>
          </a:prstGeom>
        </p:spPr>
      </p:pic>
      <p:sp>
        <p:nvSpPr>
          <p:cNvPr id="8" name="Rectangle 4"/>
          <p:cNvSpPr/>
          <p:nvPr userDrawn="1"/>
        </p:nvSpPr>
        <p:spPr>
          <a:xfrm>
            <a:off x="319020" y="734291"/>
            <a:ext cx="11520000" cy="576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 userDrawn="1"/>
        </p:nvSpPr>
        <p:spPr>
          <a:xfrm>
            <a:off x="11057481" y="6403427"/>
            <a:ext cx="648000" cy="180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388439" y="6311241"/>
            <a:ext cx="374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12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031234" y="6341723"/>
            <a:ext cx="481903" cy="2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/>
          <p:cNvSpPr/>
          <p:nvPr userDrawn="1"/>
        </p:nvSpPr>
        <p:spPr>
          <a:xfrm>
            <a:off x="0" y="269523"/>
            <a:ext cx="480767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5"/>
          <p:cNvSpPr/>
          <p:nvPr userDrawn="1"/>
        </p:nvSpPr>
        <p:spPr>
          <a:xfrm>
            <a:off x="522433" y="269523"/>
            <a:ext cx="177538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6"/>
          <p:cNvSpPr/>
          <p:nvPr userDrawn="1"/>
        </p:nvSpPr>
        <p:spPr>
          <a:xfrm>
            <a:off x="734601" y="269523"/>
            <a:ext cx="72000" cy="301004"/>
          </a:xfrm>
          <a:prstGeom prst="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ounded Rectangle 7"/>
          <p:cNvSpPr/>
          <p:nvPr userDrawn="1"/>
        </p:nvSpPr>
        <p:spPr>
          <a:xfrm>
            <a:off x="11752608" y="2205568"/>
            <a:ext cx="180000" cy="2664000"/>
          </a:xfrm>
          <a:prstGeom prst="roundRect">
            <a:avLst/>
          </a:prstGeom>
          <a:solidFill>
            <a:srgbClr val="5A327D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2"/>
          <p:cNvSpPr txBox="1"/>
          <p:nvPr userDrawn="1"/>
        </p:nvSpPr>
        <p:spPr>
          <a:xfrm>
            <a:off x="11762279" y="2105891"/>
            <a:ext cx="153670" cy="287013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pPr algn="ctr"/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算法设计与分析（第 </a:t>
            </a:r>
            <a:r>
              <a:rPr lang="en-US" altLang="zh-CN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10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版）    清华大学出版社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file:///C:\Users\wang\AppData\Local\Temp\wps\INetCache\f5deaa64958175d4e7c01a5e4884699d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file:///C:\Users\wang\AppData\Local\Temp\wps\INetCache\2048b4baabc9c9d87250a76ab6824a3b" TargetMode="External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7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减治法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7-1    概   述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168" y="825699"/>
            <a:ext cx="10898512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折半查找算法用伪代码描述如下：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78560" y="1645285"/>
            <a:ext cx="9483725" cy="3522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算法：折半查找BinSearch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输入：有序序列{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}，待查值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输出：若查找成功，返回记录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的位置，若查找失败，返回失败标志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设置初始查找区间：low = 1；high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测试查找区间［low，high］是否存在，若不存在，则查找失败，返回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0；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取中间点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mid = (low+high)/2; 比较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，有以下三种情况：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3.1 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high = mid - 1；查找在左半区进行，转步骤2； 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3.2 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low = mid + 1；查找在右半区进行，转步骤2；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3.3 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，则查找成功，返回记录在表中位置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mid；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7.2.1  折半查找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875983"/>
            <a:ext cx="11022965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注意到数组下标从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开始，则第</a:t>
            </a:r>
            <a:r>
              <a:rPr lang="en-US"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个元素存储在r[i-1]中，程序如下：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552575"/>
            <a:ext cx="10564495" cy="394589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BinSearch(int r[ ], int n, int k)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mid, low = 0, high = n - 1;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while (low &lt;= high)                        //当查找区间存在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mid = (low + high) / 2;          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if (k &lt; r[mid]) high = mid - 1;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else if (k &gt; r[mid]) low = mid + 1;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else return mid + 1;   </a:t>
            </a:r>
            <a:r>
              <a:rPr lang="en-US" altLang="zh-CN" sz="2200" dirty="0" err="1">
                <a:sym typeface="+mn-ea"/>
              </a:rPr>
              <a:t>                    //查找成功，返回元素序号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return 0;                                  //查找失败，返回0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589280" y="5625943"/>
            <a:ext cx="10093959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【算法分析】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(log</a:t>
            </a:r>
            <a:r>
              <a:rPr lang="en-US" altLang="zh-CN"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1073746328" name="Object 2150"/>
          <p:cNvGraphicFramePr>
            <a:graphicFrameLocks noChangeAspect="1"/>
          </p:cNvGraphicFramePr>
          <p:nvPr/>
        </p:nvGraphicFramePr>
        <p:xfrm>
          <a:off x="2465070" y="5459730"/>
          <a:ext cx="4127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51000" imgH="393700" progId="">
                  <p:embed/>
                </p:oleObj>
              </mc:Choice>
              <mc:Fallback>
                <p:oleObj r:id="rId2" imgW="1651000" imgH="393700" progId="">
                  <p:embed/>
                  <p:pic>
                    <p:nvPicPr>
                      <p:cNvPr id="1073746328" name="Object 21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5070" y="5459730"/>
                        <a:ext cx="41275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7.2.1  折半查找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7.2.2  选择问题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63550" y="810895"/>
            <a:ext cx="10917555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设无序序列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=(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, r</a:t>
            </a:r>
            <a:r>
              <a:rPr altLang="zh-CN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, …,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)，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的第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（1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≤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）小元素定义为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按升序排列后在第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个位置上的元素。给定一个序列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和一个整数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，寻找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的第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小元素的问题称为</a:t>
            </a:r>
            <a:r>
              <a:rPr altLang="zh-CN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选择问题（choice problem）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63550" y="4143033"/>
            <a:ext cx="11042650" cy="230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想法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选定一个轴值对序列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~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进行划分，使得比轴值小的元素都位于轴值的左侧，比轴值大的元素都位于轴值的右侧，假定轴值的最终位置是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，则：</a:t>
            </a:r>
          </a:p>
          <a:p>
            <a:pPr algn="l">
              <a:lnSpc>
                <a:spcPct val="120000"/>
              </a:lnSpc>
            </a:pPr>
            <a:r>
              <a:rPr lang="en-US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altLang="zh-CN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（1）若</a:t>
            </a:r>
            <a:r>
              <a:rPr lang="en-US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altLang="zh-CN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altLang="zh-CN" sz="2400" i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sz="2400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就是第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小元素；</a:t>
            </a:r>
          </a:p>
          <a:p>
            <a:pPr algn="l">
              <a:lnSpc>
                <a:spcPct val="120000"/>
              </a:lnSpc>
            </a:pPr>
            <a:r>
              <a:rPr lang="en-US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altLang="zh-CN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（2）若</a:t>
            </a:r>
            <a:r>
              <a:rPr lang="en-US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altLang="zh-CN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altLang="zh-CN" sz="2400" i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，则第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小元素一定在序列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sz="220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~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sz="2400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sz="220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-1</a:t>
            </a:r>
            <a:r>
              <a:rPr lang="en-US" sz="220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中；</a:t>
            </a:r>
          </a:p>
          <a:p>
            <a:pPr algn="l">
              <a:lnSpc>
                <a:spcPct val="120000"/>
              </a:lnSpc>
            </a:pPr>
            <a:r>
              <a:rPr lang="en-US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     </a:t>
            </a:r>
            <a:r>
              <a:rPr altLang="zh-CN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（3）若</a:t>
            </a:r>
            <a:r>
              <a:rPr lang="en-US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altLang="zh-CN" sz="2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altLang="zh-CN" sz="2400" i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，则第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小元素一定在序列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sz="2400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sz="220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+1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~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sz="2400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altLang="zh-CN" sz="220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65530" y="2304415"/>
          <a:ext cx="9219565" cy="175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38950" imgH="1304925" progId="Paint.Picture">
                  <p:embed/>
                </p:oleObj>
              </mc:Choice>
              <mc:Fallback>
                <p:oleObj r:id="rId2" imgW="6838950" imgH="130492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5530" y="2304415"/>
                        <a:ext cx="9219565" cy="1759585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7.2.2  选择问题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74675" y="855321"/>
            <a:ext cx="1104265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想法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假定轴值的最终位置是</a:t>
            </a:r>
            <a:r>
              <a:rPr lang="en-US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，则：</a:t>
            </a:r>
          </a:p>
          <a:p>
            <a:pPr algn="l">
              <a:lnSpc>
                <a:spcPct val="120000"/>
              </a:lnSpc>
            </a:pP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（1）若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，则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sz="2400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就是第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小元素；</a:t>
            </a:r>
          </a:p>
          <a:p>
            <a:pPr algn="l">
              <a:lnSpc>
                <a:spcPct val="120000"/>
              </a:lnSpc>
            </a:pP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（2）若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&lt;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，则第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小元素一定在序列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sz="220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~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sz="2400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sz="220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-1</a:t>
            </a:r>
            <a:r>
              <a:rPr lang="en-US" sz="220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中；</a:t>
            </a:r>
          </a:p>
          <a:p>
            <a:pPr algn="l">
              <a:lnSpc>
                <a:spcPct val="120000"/>
              </a:lnSpc>
            </a:pP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（3）若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&gt;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，则第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en-US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小元素一定在序列</a:t>
            </a:r>
            <a:r>
              <a:rPr lang="en-US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sz="2400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altLang="zh-CN" sz="220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+1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~ </a:t>
            </a:r>
            <a:r>
              <a:rPr altLang="zh-CN" sz="2400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altLang="zh-CN" sz="2400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sz="2400" i="1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alt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sz="22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。</a:t>
            </a:r>
            <a:endParaRPr altLang="zh-CN" sz="220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124710" y="2806065"/>
          <a:ext cx="7685405" cy="359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15000" imgH="2676525" progId="Paint.Picture">
                  <p:embed/>
                </p:oleObj>
              </mc:Choice>
              <mc:Fallback>
                <p:oleObj r:id="rId2" imgW="5715000" imgH="2676525" progId="Paint.Picture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4710" y="2806065"/>
                        <a:ext cx="7685405" cy="359918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8168" y="825699"/>
            <a:ext cx="10898512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减治法求解选择问题的算法用伪代码描述如下：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78560" y="1645285"/>
            <a:ext cx="8874125" cy="3522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算法：选择问题SelectMink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输入：无序序列{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}，位置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输出：返回第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小的元素值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设置初始查找区间：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为轴值对序列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进行一次划分，得到轴值的位置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将轴值位置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比较，有下列三种情况：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：将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作为结果返回；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（2）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- 1，转步骤2；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（3）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+ 1，转步骤2；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7.2.2  选择问题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753746"/>
            <a:ext cx="1102296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设函数Partition对区间[low, high]进行划分（请参见6.2.2节），函数SelectMinK实现求数组r[n]中第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小元素，程序如下：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30070"/>
            <a:ext cx="10564495" cy="362521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SelectMinK(int r[ ], int low, int high, int k)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  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s;                                       //s为轴值位置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s = Partition(r, low, high);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(s == k)                               //查找成功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return r[s];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if (s &gt; k)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return SelectMinK(r, low, s-1, k); </a:t>
            </a:r>
            <a:r>
              <a:rPr lang="en-US" altLang="zh-CN" sz="2200" dirty="0" err="1">
                <a:sym typeface="+mn-ea"/>
              </a:rPr>
              <a:t>          //在r[low]~r[s-1]中继续查找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else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return SelectMinK(r, s+1, high, k);</a:t>
            </a:r>
            <a:r>
              <a:rPr lang="en-US" altLang="zh-CN" sz="2200" dirty="0" err="1">
                <a:sym typeface="+mn-ea"/>
              </a:rPr>
              <a:t>          //在r[s+1]~r[high]中继续查找</a:t>
            </a:r>
          </a:p>
          <a:p>
            <a: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  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589280" y="5625943"/>
            <a:ext cx="10093959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【算法分析】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1073746328" name="Object 2150"/>
          <p:cNvGraphicFramePr>
            <a:graphicFrameLocks noChangeAspect="1"/>
          </p:cNvGraphicFramePr>
          <p:nvPr/>
        </p:nvGraphicFramePr>
        <p:xfrm>
          <a:off x="2465070" y="5459730"/>
          <a:ext cx="4127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51000" imgH="393700" progId="">
                  <p:embed/>
                </p:oleObj>
              </mc:Choice>
              <mc:Fallback>
                <p:oleObj r:id="rId2" imgW="1651000" imgH="393700" progId="">
                  <p:embed/>
                  <p:pic>
                    <p:nvPicPr>
                      <p:cNvPr id="1073746328" name="Object 215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5070" y="5459730"/>
                        <a:ext cx="41275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7.2.2  选择问题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7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减治法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7-3    排序问题中的减治法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7.3.1  插入排序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63550" y="842645"/>
            <a:ext cx="11042650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altLang="zh-CN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插入排序（insertion sort）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的基本思想是：依次将待排序序列中的每一个记录插入到一个已排好序的序列中，直至全部记录都排好序。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42923" y="5574030"/>
            <a:ext cx="10439402" cy="609398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在插入第 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＞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）个记录时，前面的 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个记录已经排好序 </a:t>
            </a:r>
          </a:p>
        </p:txBody>
      </p:sp>
      <p:grpSp>
        <p:nvGrpSpPr>
          <p:cNvPr id="24" name="Group 10"/>
          <p:cNvGrpSpPr/>
          <p:nvPr/>
        </p:nvGrpSpPr>
        <p:grpSpPr bwMode="auto">
          <a:xfrm>
            <a:off x="3927471" y="2359502"/>
            <a:ext cx="2295525" cy="452437"/>
            <a:chOff x="1831" y="2380"/>
            <a:chExt cx="1446" cy="285"/>
          </a:xfrm>
        </p:grpSpPr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3277" y="2380"/>
              <a:ext cx="0" cy="2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1831" y="2382"/>
              <a:ext cx="1446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831" y="2382"/>
              <a:ext cx="0" cy="283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4"/>
          <p:cNvGrpSpPr/>
          <p:nvPr/>
        </p:nvGrpSpPr>
        <p:grpSpPr bwMode="auto">
          <a:xfrm>
            <a:off x="2336161" y="3251359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/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40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066286" y="2707007"/>
            <a:ext cx="3568900" cy="469940"/>
            <a:chOff x="2066286" y="2502537"/>
            <a:chExt cx="3568900" cy="469940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2524602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" name="Oval 16"/>
            <p:cNvSpPr>
              <a:spLocks noChangeArrowheads="1"/>
            </p:cNvSpPr>
            <p:nvPr/>
          </p:nvSpPr>
          <p:spPr bwMode="auto">
            <a:xfrm>
              <a:off x="27647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580761" y="250253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6169973" y="3267234"/>
            <a:ext cx="3151188" cy="923925"/>
            <a:chOff x="3234" y="2821"/>
            <a:chExt cx="1985" cy="582"/>
          </a:xfrm>
        </p:grpSpPr>
        <p:sp>
          <p:nvSpPr>
            <p:cNvPr id="4" name="AutoShape 8"/>
            <p:cNvSpPr/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2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987411" y="2744947"/>
            <a:ext cx="3514925" cy="432000"/>
            <a:chOff x="5987411" y="2540477"/>
            <a:chExt cx="3514925" cy="432000"/>
          </a:xfrm>
        </p:grpSpPr>
        <p:sp>
          <p:nvSpPr>
            <p:cNvPr id="5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768586" y="255317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034536" y="4556919"/>
            <a:ext cx="4319787" cy="493278"/>
            <a:chOff x="2034536" y="4352449"/>
            <a:chExt cx="4319787" cy="493278"/>
          </a:xfrm>
        </p:grpSpPr>
        <p:sp>
          <p:nvSpPr>
            <p:cNvPr id="41" name="Oval 24"/>
            <p:cNvSpPr>
              <a:spLocks noChangeArrowheads="1"/>
            </p:cNvSpPr>
            <p:nvPr/>
          </p:nvSpPr>
          <p:spPr bwMode="auto">
            <a:xfrm>
              <a:off x="2034536" y="4396264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" name="Oval 25"/>
            <p:cNvSpPr>
              <a:spLocks noChangeArrowheads="1"/>
            </p:cNvSpPr>
            <p:nvPr/>
          </p:nvSpPr>
          <p:spPr bwMode="auto">
            <a:xfrm>
              <a:off x="273303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" name="Oval 26"/>
            <p:cNvSpPr>
              <a:spLocks noChangeArrowheads="1"/>
            </p:cNvSpPr>
            <p:nvPr/>
          </p:nvSpPr>
          <p:spPr bwMode="auto">
            <a:xfrm>
              <a:off x="517143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Oval 27"/>
            <p:cNvSpPr>
              <a:spLocks noChangeArrowheads="1"/>
            </p:cNvSpPr>
            <p:nvPr/>
          </p:nvSpPr>
          <p:spPr bwMode="auto">
            <a:xfrm>
              <a:off x="5922323" y="441372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r'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aseline="-2500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Text Box 28"/>
            <p:cNvSpPr txBox="1">
              <a:spLocks noChangeArrowheads="1"/>
            </p:cNvSpPr>
            <p:nvPr/>
          </p:nvSpPr>
          <p:spPr bwMode="auto">
            <a:xfrm>
              <a:off x="3763323" y="4352449"/>
              <a:ext cx="927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8923" y="4556919"/>
            <a:ext cx="2811663" cy="491690"/>
            <a:chOff x="6658923" y="4352449"/>
            <a:chExt cx="2811663" cy="491690"/>
          </a:xfrm>
        </p:grpSpPr>
        <p:sp>
          <p:nvSpPr>
            <p:cNvPr id="47" name="Oval 30"/>
            <p:cNvSpPr>
              <a:spLocks noChangeArrowheads="1"/>
            </p:cNvSpPr>
            <p:nvPr/>
          </p:nvSpPr>
          <p:spPr bwMode="auto">
            <a:xfrm>
              <a:off x="9038586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Oval 31"/>
            <p:cNvSpPr>
              <a:spLocks noChangeArrowheads="1"/>
            </p:cNvSpPr>
            <p:nvPr/>
          </p:nvSpPr>
          <p:spPr bwMode="auto">
            <a:xfrm>
              <a:off x="6658923" y="4412139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ct val="70000"/>
                </a:lnSpc>
              </a:pPr>
              <a:r>
                <a:rPr kumimoji="1" lang="en-US" altLang="zh-CN" sz="2400" i="1" spc="-7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spc="-7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7728898" y="4352449"/>
              <a:ext cx="9271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……</a:t>
              </a:r>
            </a:p>
          </p:txBody>
        </p:sp>
      </p:grpSp>
      <p:pic>
        <p:nvPicPr>
          <p:cNvPr id="1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6020" y="1399607"/>
            <a:ext cx="1657350" cy="1571625"/>
          </a:xfrm>
          <a:prstGeom prst="rect">
            <a:avLst/>
          </a:prstGeom>
          <a:noFill/>
          <a:ln w="952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7.3.1  插入排序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470535" y="882650"/>
            <a:ext cx="1119251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altLang="zh-CN" sz="24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altLang="zh-CN"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插入排序属于减治法的减一技术，</a:t>
            </a:r>
            <a:r>
              <a:rPr lang="zh-CN"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下面是一个</a:t>
            </a:r>
            <a:r>
              <a:rPr altLang="zh-CN" sz="2400" b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过程示例</a:t>
            </a:r>
            <a:endParaRPr lang="zh-CN" altLang="en-US"/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5673401" y="137762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7863879" y="155762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68640" y="191762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63916" y="162962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78162" y="184562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578162" y="184327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5673401" y="239870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7863879" y="257870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6768640" y="293870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8963916" y="26507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4578162" y="286670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AutoShape 9"/>
          <p:cNvSpPr>
            <a:spLocks noChangeArrowheads="1"/>
          </p:cNvSpPr>
          <p:nvPr/>
        </p:nvSpPr>
        <p:spPr bwMode="auto">
          <a:xfrm>
            <a:off x="6768640" y="340730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3" name="AutoShape 9"/>
          <p:cNvSpPr>
            <a:spLocks noChangeArrowheads="1"/>
          </p:cNvSpPr>
          <p:nvPr/>
        </p:nvSpPr>
        <p:spPr bwMode="auto">
          <a:xfrm>
            <a:off x="7863879" y="358730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AutoShape 9"/>
          <p:cNvSpPr>
            <a:spLocks noChangeArrowheads="1"/>
          </p:cNvSpPr>
          <p:nvPr/>
        </p:nvSpPr>
        <p:spPr bwMode="auto">
          <a:xfrm>
            <a:off x="4578162" y="394730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AutoShape 9"/>
          <p:cNvSpPr>
            <a:spLocks noChangeArrowheads="1"/>
          </p:cNvSpPr>
          <p:nvPr/>
        </p:nvSpPr>
        <p:spPr bwMode="auto">
          <a:xfrm>
            <a:off x="8963916" y="36593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6" name="AutoShape 9"/>
          <p:cNvSpPr>
            <a:spLocks noChangeArrowheads="1"/>
          </p:cNvSpPr>
          <p:nvPr/>
        </p:nvSpPr>
        <p:spPr bwMode="auto">
          <a:xfrm>
            <a:off x="5673401" y="387530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AutoShape 9"/>
          <p:cNvSpPr>
            <a:spLocks noChangeArrowheads="1"/>
          </p:cNvSpPr>
          <p:nvPr/>
        </p:nvSpPr>
        <p:spPr bwMode="auto">
          <a:xfrm>
            <a:off x="7863879" y="4512842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AutoShape 9"/>
          <p:cNvSpPr>
            <a:spLocks noChangeArrowheads="1"/>
          </p:cNvSpPr>
          <p:nvPr/>
        </p:nvSpPr>
        <p:spPr bwMode="auto">
          <a:xfrm>
            <a:off x="6768640" y="469284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AutoShape 9"/>
          <p:cNvSpPr>
            <a:spLocks noChangeArrowheads="1"/>
          </p:cNvSpPr>
          <p:nvPr/>
        </p:nvSpPr>
        <p:spPr bwMode="auto">
          <a:xfrm>
            <a:off x="4578162" y="505284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AutoShape 9"/>
          <p:cNvSpPr>
            <a:spLocks noChangeArrowheads="1"/>
          </p:cNvSpPr>
          <p:nvPr/>
        </p:nvSpPr>
        <p:spPr bwMode="auto">
          <a:xfrm>
            <a:off x="8963916" y="476484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AutoShape 9"/>
          <p:cNvSpPr>
            <a:spLocks noChangeArrowheads="1"/>
          </p:cNvSpPr>
          <p:nvPr/>
        </p:nvSpPr>
        <p:spPr bwMode="auto">
          <a:xfrm>
            <a:off x="5673401" y="498084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AutoShape 9"/>
          <p:cNvSpPr>
            <a:spLocks noChangeArrowheads="1"/>
          </p:cNvSpPr>
          <p:nvPr/>
        </p:nvSpPr>
        <p:spPr bwMode="auto">
          <a:xfrm>
            <a:off x="8963916" y="5610122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AutoShape 9"/>
          <p:cNvSpPr>
            <a:spLocks noChangeArrowheads="1"/>
          </p:cNvSpPr>
          <p:nvPr/>
        </p:nvSpPr>
        <p:spPr bwMode="auto">
          <a:xfrm>
            <a:off x="7863879" y="579012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AutoShape 9"/>
          <p:cNvSpPr>
            <a:spLocks noChangeArrowheads="1"/>
          </p:cNvSpPr>
          <p:nvPr/>
        </p:nvSpPr>
        <p:spPr bwMode="auto">
          <a:xfrm>
            <a:off x="4578162" y="615012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AutoShape 9"/>
          <p:cNvSpPr>
            <a:spLocks noChangeArrowheads="1"/>
          </p:cNvSpPr>
          <p:nvPr/>
        </p:nvSpPr>
        <p:spPr bwMode="auto">
          <a:xfrm>
            <a:off x="6768640" y="586212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AutoShape 9"/>
          <p:cNvSpPr>
            <a:spLocks noChangeArrowheads="1"/>
          </p:cNvSpPr>
          <p:nvPr/>
        </p:nvSpPr>
        <p:spPr bwMode="auto">
          <a:xfrm>
            <a:off x="5673401" y="607812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34440" y="182813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234440" y="285092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234440" y="387371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34440" y="489650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第三趟排序结果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234440" y="591928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第四趟排序结果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</p:childTnLst>
        </p:cTn>
      </p:par>
    </p:tnLst>
    <p:bldLst>
      <p:bldP spid="56" grpId="0" bldLvl="0" animBg="1"/>
      <p:bldP spid="56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73" grpId="0" bldLvl="0" animBg="1"/>
      <p:bldP spid="73" grpId="1" bldLvl="0" animBg="1"/>
      <p:bldP spid="74" grpId="0" bldLvl="0" animBg="1"/>
      <p:bldP spid="75" grpId="0" bldLvl="0" animBg="1"/>
      <p:bldP spid="75" grpId="1" bldLvl="0" animBg="1"/>
      <p:bldP spid="114" grpId="0" bldLvl="0" animBg="1"/>
      <p:bldP spid="114" grpId="1" bldLvl="0" animBg="1"/>
      <p:bldP spid="115" grpId="0" bldLvl="0" animBg="1"/>
      <p:bldP spid="115" grpId="1" bldLvl="0" animBg="1"/>
      <p:bldP spid="116" grpId="0" bldLvl="0" animBg="1"/>
      <p:bldP spid="116" grpId="1" bldLvl="0" animBg="1"/>
      <p:bldP spid="117" grpId="0" bldLvl="0" animBg="1"/>
      <p:bldP spid="117" grpId="1" bldLvl="0" animBg="1"/>
      <p:bldP spid="118" grpId="0" bldLvl="0" animBg="1"/>
      <p:bldP spid="118" grpId="1" bldLvl="0" animBg="1"/>
      <p:bldP spid="122" grpId="0" bldLvl="0" animBg="1"/>
      <p:bldP spid="122" grpId="1" bldLvl="0" animBg="1"/>
      <p:bldP spid="123" grpId="0" bldLvl="0" animBg="1"/>
      <p:bldP spid="123" grpId="1" bldLvl="0" animBg="1"/>
      <p:bldP spid="124" grpId="0" bldLvl="0" animBg="1"/>
      <p:bldP spid="124" grpId="1" bldLvl="0" animBg="1"/>
      <p:bldP spid="125" grpId="0" bldLvl="0" animBg="1"/>
      <p:bldP spid="125" grpId="1" bldLvl="0" animBg="1"/>
      <p:bldP spid="126" grpId="0" bldLvl="0" animBg="1"/>
      <p:bldP spid="126" grpId="1" bldLvl="0" animBg="1"/>
      <p:bldP spid="129" grpId="0" bldLvl="0" animBg="1"/>
      <p:bldP spid="129" grpId="1" bldLvl="0" animBg="1"/>
      <p:bldP spid="130" grpId="0" bldLvl="0" animBg="1"/>
      <p:bldP spid="130" grpId="1" bldLvl="0" animBg="1"/>
      <p:bldP spid="131" grpId="0" bldLvl="0" animBg="1"/>
      <p:bldP spid="131" grpId="1" bldLvl="0" animBg="1"/>
      <p:bldP spid="132" grpId="0" bldLvl="0" animBg="1"/>
      <p:bldP spid="132" grpId="1" bldLvl="0" animBg="1"/>
      <p:bldP spid="133" grpId="0" bldLvl="0" animBg="1"/>
      <p:bldP spid="133" grpId="1" bldLvl="0" animBg="1"/>
      <p:bldP spid="135" grpId="0" bldLvl="0" animBg="1"/>
      <p:bldP spid="135" grpId="1" bldLvl="0" animBg="1"/>
      <p:bldP spid="136" grpId="0" bldLvl="0" animBg="1"/>
      <p:bldP spid="136" grpId="1" bldLvl="0" animBg="1"/>
      <p:bldP spid="137" grpId="0" bldLvl="0" animBg="1"/>
      <p:bldP spid="137" grpId="1" bldLvl="0" animBg="1"/>
      <p:bldP spid="138" grpId="0" bldLvl="0" animBg="1"/>
      <p:bldP spid="138" grpId="1" bldLvl="0" animBg="1"/>
      <p:bldP spid="139" grpId="0" bldLvl="0" animBg="1"/>
      <p:bldP spid="139" grpId="1" bldLvl="0" animBg="1"/>
      <p:bldP spid="17" grpId="0"/>
      <p:bldP spid="141" grpId="0"/>
      <p:bldP spid="142" grpId="0"/>
      <p:bldP spid="143" grpId="0"/>
      <p:bldP spid="1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7.3.1  插入排序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43028" y="2028767"/>
            <a:ext cx="8316634" cy="652486"/>
            <a:chOff x="643028" y="5387917"/>
            <a:chExt cx="8316634" cy="652486"/>
          </a:xfrm>
        </p:grpSpPr>
        <p:sp>
          <p:nvSpPr>
            <p:cNvPr id="5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7696200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如何构造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有序序列？</a:t>
              </a:r>
            </a:p>
          </p:txBody>
        </p:sp>
        <p:grpSp>
          <p:nvGrpSpPr>
            <p:cNvPr id="60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5673401" y="939476"/>
            <a:ext cx="533400" cy="90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7863879" y="11194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6768640" y="14794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8959118" y="11914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18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4578162" y="14074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578162" y="140481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34440" y="138998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4578162" y="3027991"/>
            <a:ext cx="4914356" cy="900000"/>
            <a:chOff x="3482923" y="616488"/>
            <a:chExt cx="4914356" cy="900000"/>
          </a:xfrm>
          <a:solidFill>
            <a:srgbClr val="B4B4C8"/>
          </a:solidFill>
        </p:grpSpPr>
        <p:sp>
          <p:nvSpPr>
            <p:cNvPr id="48" name="AutoShape 9"/>
            <p:cNvSpPr>
              <a:spLocks noChangeArrowheads="1"/>
            </p:cNvSpPr>
            <p:nvPr/>
          </p:nvSpPr>
          <p:spPr bwMode="auto">
            <a:xfrm>
              <a:off x="4578162" y="616488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AutoShape 9"/>
            <p:cNvSpPr>
              <a:spLocks noChangeArrowheads="1"/>
            </p:cNvSpPr>
            <p:nvPr/>
          </p:nvSpPr>
          <p:spPr bwMode="auto">
            <a:xfrm>
              <a:off x="6768640" y="796488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AutoShape 9"/>
            <p:cNvSpPr>
              <a:spLocks noChangeArrowheads="1"/>
            </p:cNvSpPr>
            <p:nvPr/>
          </p:nvSpPr>
          <p:spPr bwMode="auto">
            <a:xfrm>
              <a:off x="5673401" y="1156488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9"/>
            <p:cNvSpPr>
              <a:spLocks noChangeArrowheads="1"/>
            </p:cNvSpPr>
            <p:nvPr/>
          </p:nvSpPr>
          <p:spPr bwMode="auto">
            <a:xfrm>
              <a:off x="7863879" y="868488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AutoShape 9"/>
            <p:cNvSpPr>
              <a:spLocks noChangeArrowheads="1"/>
            </p:cNvSpPr>
            <p:nvPr/>
          </p:nvSpPr>
          <p:spPr bwMode="auto">
            <a:xfrm>
              <a:off x="3482923" y="1084488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4578162" y="349363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578162" y="4125271"/>
            <a:ext cx="4914356" cy="900000"/>
            <a:chOff x="4578162" y="1668456"/>
            <a:chExt cx="4914356" cy="900000"/>
          </a:xfrm>
          <a:solidFill>
            <a:srgbClr val="B4B4C8"/>
          </a:solidFill>
        </p:grpSpPr>
        <p:sp>
          <p:nvSpPr>
            <p:cNvPr id="55" name="AutoShape 9"/>
            <p:cNvSpPr>
              <a:spLocks noChangeArrowheads="1"/>
            </p:cNvSpPr>
            <p:nvPr/>
          </p:nvSpPr>
          <p:spPr bwMode="auto">
            <a:xfrm>
              <a:off x="5673401" y="1668456"/>
              <a:ext cx="533400" cy="90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24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7863879" y="1848456"/>
              <a:ext cx="533400" cy="72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AutoShape 9"/>
            <p:cNvSpPr>
              <a:spLocks noChangeArrowheads="1"/>
            </p:cNvSpPr>
            <p:nvPr/>
          </p:nvSpPr>
          <p:spPr bwMode="auto">
            <a:xfrm>
              <a:off x="6768640" y="2208456"/>
              <a:ext cx="533400" cy="360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10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AutoShape 9"/>
            <p:cNvSpPr>
              <a:spLocks noChangeArrowheads="1"/>
            </p:cNvSpPr>
            <p:nvPr/>
          </p:nvSpPr>
          <p:spPr bwMode="auto">
            <a:xfrm>
              <a:off x="8959118" y="1920456"/>
              <a:ext cx="533400" cy="648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507D7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18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AutoShape 9"/>
            <p:cNvSpPr>
              <a:spLocks noChangeArrowheads="1"/>
            </p:cNvSpPr>
            <p:nvPr/>
          </p:nvSpPr>
          <p:spPr bwMode="auto">
            <a:xfrm>
              <a:off x="4578162" y="2136456"/>
              <a:ext cx="533400" cy="432000"/>
            </a:xfrm>
            <a:prstGeom prst="can">
              <a:avLst>
                <a:gd name="adj" fmla="val 17322"/>
              </a:avLst>
            </a:prstGeom>
            <a:grpFill/>
            <a:ln w="28575">
              <a:solidFill>
                <a:srgbClr val="B42D2D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1" lang="en-US" altLang="zh-CN" sz="24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TextBox 83"/>
          <p:cNvSpPr txBox="1"/>
          <p:nvPr/>
        </p:nvSpPr>
        <p:spPr>
          <a:xfrm>
            <a:off x="960120" y="3478495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960120" y="4577485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3451860" y="464868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7020100" y="5069630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TextBox 9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34561" y="5069677"/>
            <a:ext cx="312420" cy="522721"/>
            <a:chOff x="7020100" y="2689015"/>
            <a:chExt cx="312420" cy="522721"/>
          </a:xfrm>
          <a:solidFill>
            <a:srgbClr val="B4B4C8"/>
          </a:solidFill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 flipV="1">
              <a:off x="7020100" y="2689015"/>
              <a:ext cx="0" cy="449262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TextBox 101"/>
            <p:cNvSpPr txBox="1"/>
            <p:nvPr/>
          </p:nvSpPr>
          <p:spPr>
            <a:xfrm>
              <a:off x="7050580" y="2750071"/>
              <a:ext cx="281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ctangle 113"/>
          <p:cNvSpPr>
            <a:spLocks noChangeArrowheads="1"/>
          </p:cNvSpPr>
          <p:nvPr/>
        </p:nvSpPr>
        <p:spPr bwMode="auto">
          <a:xfrm>
            <a:off x="9782499" y="3335869"/>
            <a:ext cx="1813089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r[0]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的作用</a:t>
            </a:r>
            <a:endParaRPr kumimoji="1"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9858463" y="3937325"/>
            <a:ext cx="1707222" cy="1121177"/>
            <a:chOff x="9109280" y="3553635"/>
            <a:chExt cx="1707222" cy="1121177"/>
          </a:xfrm>
        </p:grpSpPr>
        <p:sp>
          <p:nvSpPr>
            <p:cNvPr id="24" name="Rectangle 117"/>
            <p:cNvSpPr>
              <a:spLocks noChangeArrowheads="1"/>
            </p:cNvSpPr>
            <p:nvPr/>
          </p:nvSpPr>
          <p:spPr bwMode="auto">
            <a:xfrm>
              <a:off x="9109280" y="4155699"/>
              <a:ext cx="170722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暂存单元</a:t>
              </a:r>
            </a:p>
          </p:txBody>
        </p:sp>
        <p:sp>
          <p:nvSpPr>
            <p:cNvPr id="25" name="右箭头 24"/>
            <p:cNvSpPr/>
            <p:nvPr/>
          </p:nvSpPr>
          <p:spPr>
            <a:xfrm rot="5400000">
              <a:off x="9651860" y="367963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41" grpId="0" bldLvl="0" animBg="1"/>
      <p:bldP spid="42" grpId="0" bldLvl="0" animBg="1"/>
      <p:bldP spid="43" grpId="0" bldLvl="0" animBg="1"/>
      <p:bldP spid="44" grpId="0" bldLvl="0" animBg="1"/>
      <p:bldP spid="47" grpId="0" bldLvl="0" animBg="1"/>
      <p:bldP spid="53" grpId="0" bldLvl="0" animBg="1"/>
      <p:bldP spid="13" grpId="0"/>
      <p:bldP spid="85" grpId="0"/>
      <p:bldP spid="14" grpId="0" bldLvl="0" animBg="1"/>
      <p:bldP spid="2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7.1.1  减治法的设计思想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280795" y="926465"/>
            <a:ext cx="10238105" cy="1437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just">
              <a:lnSpc>
                <a:spcPts val="3500"/>
              </a:lnSpc>
              <a:spcBef>
                <a:spcPts val="0"/>
              </a:spcBef>
            </a:pP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减治法（reduce and conquer method）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把一个大问题划分为若干个子问题，但是只需求解其中的一个子问题，也无需对子问题的解进行合并。所以，严格地说，减治法应该是一种</a:t>
            </a:r>
            <a:r>
              <a:rPr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退化了的分治法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</a:p>
        </p:txBody>
      </p:sp>
      <p:sp>
        <p:nvSpPr>
          <p:cNvPr id="19" name="Freeform 84"/>
          <p:cNvSpPr/>
          <p:nvPr/>
        </p:nvSpPr>
        <p:spPr bwMode="auto">
          <a:xfrm>
            <a:off x="720918" y="1058013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7414260" y="2428875"/>
            <a:ext cx="3408680" cy="3867150"/>
            <a:chOff x="11676" y="3825"/>
            <a:chExt cx="5368" cy="6090"/>
          </a:xfrm>
        </p:grpSpPr>
        <p:sp>
          <p:nvSpPr>
            <p:cNvPr id="245765" name="直接连接符 245764"/>
            <p:cNvSpPr/>
            <p:nvPr/>
          </p:nvSpPr>
          <p:spPr>
            <a:xfrm flipH="1">
              <a:off x="13552" y="5042"/>
              <a:ext cx="1156" cy="763"/>
            </a:xfrm>
            <a:prstGeom prst="line">
              <a:avLst/>
            </a:prstGeom>
            <a:ln w="3810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45766" name="椭圆 245765"/>
            <p:cNvSpPr/>
            <p:nvPr/>
          </p:nvSpPr>
          <p:spPr>
            <a:xfrm>
              <a:off x="11794" y="5818"/>
              <a:ext cx="3005" cy="1247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96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子问题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的规模是</a:t>
              </a:r>
              <a:r>
                <a:rPr lang="en-US" altLang="zh-CN" sz="20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/2</a:t>
              </a:r>
            </a:p>
          </p:txBody>
        </p:sp>
        <p:sp>
          <p:nvSpPr>
            <p:cNvPr id="245767" name="直接连接符 245766"/>
            <p:cNvSpPr/>
            <p:nvPr/>
          </p:nvSpPr>
          <p:spPr>
            <a:xfrm flipH="1">
              <a:off x="13293" y="8520"/>
              <a:ext cx="0" cy="789"/>
            </a:xfrm>
            <a:prstGeom prst="line">
              <a:avLst/>
            </a:prstGeom>
            <a:ln w="3810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45768" name="文本框 245767"/>
            <p:cNvSpPr txBox="1"/>
            <p:nvPr/>
          </p:nvSpPr>
          <p:spPr>
            <a:xfrm>
              <a:off x="11676" y="7923"/>
              <a:ext cx="3118" cy="624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0" rIns="36000" bIns="10800"/>
            <a:lstStyle/>
            <a:p>
              <a:pPr algn="ctr" eaLnBrk="0" fontAlgn="auto" hangingPunct="0">
                <a:lnSpc>
                  <a:spcPct val="11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子问题的解</a:t>
              </a:r>
            </a:p>
          </p:txBody>
        </p:sp>
        <p:sp>
          <p:nvSpPr>
            <p:cNvPr id="245769" name="文本框 245768"/>
            <p:cNvSpPr txBox="1"/>
            <p:nvPr/>
          </p:nvSpPr>
          <p:spPr>
            <a:xfrm>
              <a:off x="11676" y="9291"/>
              <a:ext cx="3118" cy="624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36000" tIns="0" rIns="36000" bIns="10800"/>
            <a:lstStyle/>
            <a:p>
              <a:pPr algn="ctr" eaLnBrk="0" fontAlgn="auto" hangingPunct="0">
                <a:lnSpc>
                  <a:spcPct val="110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原问题的解</a:t>
              </a:r>
            </a:p>
          </p:txBody>
        </p:sp>
        <p:sp>
          <p:nvSpPr>
            <p:cNvPr id="245770" name="椭圆 245769"/>
            <p:cNvSpPr/>
            <p:nvPr/>
          </p:nvSpPr>
          <p:spPr>
            <a:xfrm>
              <a:off x="14096" y="3846"/>
              <a:ext cx="2948" cy="1247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algn="ctr" eaLnBrk="0" hangingPunct="0">
                <a:lnSpc>
                  <a:spcPct val="96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原问题</a:t>
              </a:r>
            </a:p>
            <a:p>
              <a:pPr algn="ctr" eaLnBrk="0" hangingPunct="0">
                <a:lnSpc>
                  <a:spcPct val="96000"/>
                </a:lnSpc>
              </a:pPr>
              <a:r>
                <a:rPr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的规模是</a:t>
              </a:r>
              <a:r>
                <a:rPr lang="en-US" altLang="zh-CN" sz="2000" i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en-US" altLang="zh-CN" sz="2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5771" name="直接连接符 245770"/>
            <p:cNvSpPr/>
            <p:nvPr/>
          </p:nvSpPr>
          <p:spPr>
            <a:xfrm flipH="1">
              <a:off x="13318" y="7089"/>
              <a:ext cx="0" cy="821"/>
            </a:xfrm>
            <a:prstGeom prst="line">
              <a:avLst/>
            </a:prstGeom>
            <a:ln w="38100" cap="flat" cmpd="sng">
              <a:solidFill>
                <a:schemeClr val="accent6">
                  <a:lumMod val="50000"/>
                </a:schemeClr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245772" name="直接连接符 245771"/>
            <p:cNvSpPr/>
            <p:nvPr/>
          </p:nvSpPr>
          <p:spPr>
            <a:xfrm>
              <a:off x="15578" y="3825"/>
              <a:ext cx="0" cy="1361"/>
            </a:xfrm>
            <a:prstGeom prst="line">
              <a:avLst/>
            </a:prstGeom>
            <a:ln w="38100" cap="flat" cmpd="sng">
              <a:solidFill>
                <a:srgbClr val="C00000"/>
              </a:solidFill>
              <a:prstDash val="sysDash"/>
              <a:headEnd type="none" w="med" len="med"/>
              <a:tailEnd type="none" w="med" len="med"/>
            </a:ln>
          </p:spPr>
        </p:sp>
      </p:grpSp>
      <p:sp>
        <p:nvSpPr>
          <p:cNvPr id="245773" name="文本框 245772"/>
          <p:cNvSpPr txBox="1"/>
          <p:nvPr/>
        </p:nvSpPr>
        <p:spPr>
          <a:xfrm>
            <a:off x="1280795" y="2426335"/>
            <a:ext cx="5464175" cy="3192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fontAlgn="auto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原问题（规模为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）的解与子问题（规模通常为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/2）的解之间存在某种确定的关系，这种关系通常表现为：</a:t>
            </a:r>
          </a:p>
          <a:p>
            <a:pPr algn="just" fontAlgn="auto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原问题的解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只存在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于其中一个较小规模的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子问题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 fontAlgn="auto">
              <a:lnSpc>
                <a:spcPct val="12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 原问题的解与其中一个较小规模的解之间存在某种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确定的对应关系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Freeform 84"/>
          <p:cNvSpPr/>
          <p:nvPr/>
        </p:nvSpPr>
        <p:spPr bwMode="auto">
          <a:xfrm>
            <a:off x="731078" y="254327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3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875983"/>
            <a:ext cx="11022965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待排序记录序列存储在r[1]~r[n]中，程序如下：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552575"/>
            <a:ext cx="10564495" cy="381508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InsertSort(int r[ ], 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	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j;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2; i &lt;= n; i++)                  //从第2个记录开始执行插入操作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r[0] = r[i];                                      //暂存待插记录，设置哨兵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for (j = i - 1; r[0] &lt; r[j]; j--)           //寻找插入位置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r[j+1] = r[j];                             //记录后移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r[j+1] = r[0];	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7.3.1  插入排序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875983"/>
            <a:ext cx="11022965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待排序记录序列存储在r[1]~r[n]中，程序如下：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552575"/>
            <a:ext cx="10564495" cy="381508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InsertSort(int r[ ], 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	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j;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2; i &lt;= n; i++)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r[0] = r[i];           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for (j = i - 1; r[0] &lt; r[j]; j--)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r[j+1] = r[j];              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r[j+1] = r[0];	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7.3.1  插入排序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6086437" y="1632176"/>
            <a:ext cx="4504878" cy="652486"/>
            <a:chOff x="643028" y="5387917"/>
            <a:chExt cx="4504878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</a:p>
          </p:txBody>
        </p:sp>
        <p:grpSp>
          <p:nvGrpSpPr>
            <p:cNvPr id="47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469140" y="2199871"/>
            <a:ext cx="3411067" cy="498598"/>
            <a:chOff x="6469140" y="2267181"/>
            <a:chExt cx="3411067" cy="498598"/>
          </a:xfrm>
        </p:grpSpPr>
        <p:sp>
          <p:nvSpPr>
            <p:cNvPr id="53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6438004" y="2637968"/>
            <a:ext cx="4580516" cy="498598"/>
            <a:chOff x="6469140" y="2267181"/>
            <a:chExt cx="4580516" cy="498598"/>
          </a:xfrm>
        </p:grpSpPr>
        <p:sp>
          <p:nvSpPr>
            <p:cNvPr id="6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98298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2+3+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6086437" y="3548487"/>
            <a:ext cx="4504878" cy="652486"/>
            <a:chOff x="643028" y="5387917"/>
            <a:chExt cx="4504878" cy="652486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7" name="组合 76"/>
          <p:cNvGrpSpPr/>
          <p:nvPr/>
        </p:nvGrpSpPr>
        <p:grpSpPr>
          <a:xfrm>
            <a:off x="6469140" y="4116182"/>
            <a:ext cx="4122175" cy="498598"/>
            <a:chOff x="6469140" y="2267181"/>
            <a:chExt cx="4122175" cy="498598"/>
          </a:xfrm>
        </p:grpSpPr>
        <p:sp>
          <p:nvSpPr>
            <p:cNvPr id="78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2(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1)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438004" y="4554279"/>
            <a:ext cx="4580516" cy="498598"/>
            <a:chOff x="6469140" y="2267181"/>
            <a:chExt cx="4580516" cy="498598"/>
          </a:xfrm>
        </p:grpSpPr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982984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3+4+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…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  <a:r>
                <a:rPr kumimoji="1"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Freeform 84"/>
            <p:cNvSpPr/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573643" y="5411577"/>
            <a:ext cx="5348605" cy="650875"/>
            <a:chOff x="607943" y="923176"/>
            <a:chExt cx="5348605" cy="650875"/>
          </a:xfrm>
        </p:grpSpPr>
        <p:sp>
          <p:nvSpPr>
            <p:cNvPr id="93" name="Text Box 6"/>
            <p:cNvSpPr txBox="1">
              <a:spLocks noChangeArrowheads="1"/>
            </p:cNvSpPr>
            <p:nvPr/>
          </p:nvSpPr>
          <p:spPr bwMode="auto">
            <a:xfrm>
              <a:off x="1065143" y="923176"/>
              <a:ext cx="4891405" cy="65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平均情况：随机排列，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4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5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78155" y="876300"/>
            <a:ext cx="11042650" cy="186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altLang="zh-CN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堆排序（heap sort）</a:t>
            </a:r>
            <a:r>
              <a:rPr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是利用堆（假设利用大根堆）的特性进行排序的方法，基本思想是：首先将待排序的记录序列构造成一个堆，此时，堆顶记录是堆中所有记录的最大者，将堆顶记录和堆中最后一个记录交换，然后将剩余记录再调整成堆，这样又找出了次大记录，以此类推，直至堆中只有一个记录。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432050" y="2935605"/>
          <a:ext cx="7176135" cy="2658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71975" imgH="1619250" progId="Paint.Picture">
                  <p:embed/>
                </p:oleObj>
              </mc:Choice>
              <mc:Fallback>
                <p:oleObj r:id="rId2" imgW="4371975" imgH="1619250" progId="Paint.Picture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2050" y="2935605"/>
                        <a:ext cx="7176135" cy="265811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42923" y="896446"/>
            <a:ext cx="10825680" cy="562270"/>
            <a:chOff x="556859" y="896446"/>
            <a:chExt cx="10825680" cy="562270"/>
          </a:xfrm>
        </p:grpSpPr>
        <p:grpSp>
          <p:nvGrpSpPr>
            <p:cNvPr id="42" name="Group 67"/>
            <p:cNvGrpSpPr/>
            <p:nvPr/>
          </p:nvGrpSpPr>
          <p:grpSpPr>
            <a:xfrm>
              <a:off x="556859" y="100206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" name="矩形 2"/>
            <p:cNvSpPr/>
            <p:nvPr/>
          </p:nvSpPr>
          <p:spPr>
            <a:xfrm>
              <a:off x="1080299" y="896446"/>
              <a:ext cx="10302240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小根</a:t>
              </a: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每个结点的值都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小于等于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其左右孩子结点的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完全二叉树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42923" y="1506592"/>
            <a:ext cx="10825680" cy="562270"/>
            <a:chOff x="556859" y="2146126"/>
            <a:chExt cx="10825680" cy="562270"/>
          </a:xfrm>
        </p:grpSpPr>
        <p:grpSp>
          <p:nvGrpSpPr>
            <p:cNvPr id="55" name="Group 67"/>
            <p:cNvGrpSpPr/>
            <p:nvPr/>
          </p:nvGrpSpPr>
          <p:grpSpPr>
            <a:xfrm>
              <a:off x="556859" y="225174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6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080299" y="2146126"/>
              <a:ext cx="10302240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大根</a:t>
              </a: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每个结点的值都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于等于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其左右孩子结点的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完全二叉树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42923" y="2127108"/>
            <a:ext cx="10825680" cy="562270"/>
            <a:chOff x="542923" y="3472006"/>
            <a:chExt cx="10825680" cy="562270"/>
          </a:xfrm>
        </p:grpSpPr>
        <p:grpSp>
          <p:nvGrpSpPr>
            <p:cNvPr id="59" name="Group 67"/>
            <p:cNvGrpSpPr/>
            <p:nvPr/>
          </p:nvGrpSpPr>
          <p:grpSpPr>
            <a:xfrm>
              <a:off x="542923" y="353190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6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2" name="矩形 61"/>
            <p:cNvSpPr/>
            <p:nvPr/>
          </p:nvSpPr>
          <p:spPr>
            <a:xfrm>
              <a:off x="1066363" y="3472006"/>
              <a:ext cx="10302240" cy="5622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小根堆和大根</a:t>
              </a: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统称为堆。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7" name="Line 42"/>
          <p:cNvSpPr>
            <a:spLocks noChangeShapeType="1"/>
          </p:cNvSpPr>
          <p:nvPr/>
        </p:nvSpPr>
        <p:spPr bwMode="auto">
          <a:xfrm flipH="1">
            <a:off x="2178578" y="3327189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1" name="Freeform 65"/>
          <p:cNvSpPr/>
          <p:nvPr/>
        </p:nvSpPr>
        <p:spPr bwMode="auto">
          <a:xfrm>
            <a:off x="1170315" y="484579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3" name="Oval 37"/>
          <p:cNvSpPr>
            <a:spLocks noChangeArrowheads="1"/>
          </p:cNvSpPr>
          <p:nvPr/>
        </p:nvSpPr>
        <p:spPr bwMode="auto">
          <a:xfrm>
            <a:off x="3048329" y="298206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37"/>
          <p:cNvSpPr>
            <a:spLocks noChangeArrowheads="1"/>
          </p:cNvSpPr>
          <p:nvPr/>
        </p:nvSpPr>
        <p:spPr bwMode="auto">
          <a:xfrm>
            <a:off x="1822781" y="373469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37"/>
          <p:cNvSpPr>
            <a:spLocks noChangeArrowheads="1"/>
          </p:cNvSpPr>
          <p:nvPr/>
        </p:nvSpPr>
        <p:spPr bwMode="auto">
          <a:xfrm>
            <a:off x="4232921" y="373469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37"/>
          <p:cNvSpPr>
            <a:spLocks noChangeArrowheads="1"/>
          </p:cNvSpPr>
          <p:nvPr/>
        </p:nvSpPr>
        <p:spPr bwMode="auto">
          <a:xfrm>
            <a:off x="1266320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2300100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37"/>
          <p:cNvSpPr>
            <a:spLocks noChangeArrowheads="1"/>
          </p:cNvSpPr>
          <p:nvPr/>
        </p:nvSpPr>
        <p:spPr bwMode="auto">
          <a:xfrm>
            <a:off x="3703807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37"/>
          <p:cNvSpPr>
            <a:spLocks noChangeArrowheads="1"/>
          </p:cNvSpPr>
          <p:nvPr/>
        </p:nvSpPr>
        <p:spPr bwMode="auto">
          <a:xfrm>
            <a:off x="968570" y="52256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37"/>
          <p:cNvSpPr>
            <a:spLocks noChangeArrowheads="1"/>
          </p:cNvSpPr>
          <p:nvPr/>
        </p:nvSpPr>
        <p:spPr bwMode="auto">
          <a:xfrm>
            <a:off x="1515341" y="52256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Oval 37"/>
          <p:cNvSpPr>
            <a:spLocks noChangeArrowheads="1"/>
          </p:cNvSpPr>
          <p:nvPr/>
        </p:nvSpPr>
        <p:spPr bwMode="auto">
          <a:xfrm>
            <a:off x="2047468" y="522568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37"/>
          <p:cNvSpPr>
            <a:spLocks noChangeArrowheads="1"/>
          </p:cNvSpPr>
          <p:nvPr/>
        </p:nvSpPr>
        <p:spPr bwMode="auto">
          <a:xfrm>
            <a:off x="4718696" y="446405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Line 42"/>
          <p:cNvSpPr>
            <a:spLocks noChangeShapeType="1"/>
          </p:cNvSpPr>
          <p:nvPr/>
        </p:nvSpPr>
        <p:spPr bwMode="auto">
          <a:xfrm>
            <a:off x="3418529" y="3322625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3" name="Freeform 44"/>
          <p:cNvSpPr/>
          <p:nvPr/>
        </p:nvSpPr>
        <p:spPr bwMode="auto">
          <a:xfrm flipH="1">
            <a:off x="2152339" y="413989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4" name="Freeform 44"/>
          <p:cNvSpPr/>
          <p:nvPr/>
        </p:nvSpPr>
        <p:spPr bwMode="auto">
          <a:xfrm>
            <a:off x="4031464" y="413300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5" name="Freeform 44"/>
          <p:cNvSpPr/>
          <p:nvPr/>
        </p:nvSpPr>
        <p:spPr bwMode="auto">
          <a:xfrm flipH="1">
            <a:off x="4566132" y="413989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7" name="Freeform 65"/>
          <p:cNvSpPr/>
          <p:nvPr/>
        </p:nvSpPr>
        <p:spPr bwMode="auto">
          <a:xfrm flipH="1">
            <a:off x="1552533" y="48621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28" name="Freeform 65"/>
          <p:cNvSpPr/>
          <p:nvPr/>
        </p:nvSpPr>
        <p:spPr bwMode="auto">
          <a:xfrm>
            <a:off x="2193818" y="48621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39" name="Freeform 44"/>
          <p:cNvSpPr/>
          <p:nvPr/>
        </p:nvSpPr>
        <p:spPr bwMode="auto">
          <a:xfrm>
            <a:off x="1611268" y="413300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7725938" y="3235749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3" name="Freeform 65"/>
          <p:cNvSpPr/>
          <p:nvPr/>
        </p:nvSpPr>
        <p:spPr bwMode="auto">
          <a:xfrm>
            <a:off x="6717675" y="47543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8595689" y="289062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737014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978028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681368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7"/>
          <p:cNvSpPr>
            <a:spLocks noChangeArrowheads="1"/>
          </p:cNvSpPr>
          <p:nvPr/>
        </p:nvSpPr>
        <p:spPr bwMode="auto">
          <a:xfrm>
            <a:off x="784746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9251167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37"/>
          <p:cNvSpPr>
            <a:spLocks noChangeArrowheads="1"/>
          </p:cNvSpPr>
          <p:nvPr/>
        </p:nvSpPr>
        <p:spPr bwMode="auto">
          <a:xfrm>
            <a:off x="6515930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7062701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594828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0266056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42"/>
          <p:cNvSpPr>
            <a:spLocks noChangeShapeType="1"/>
          </p:cNvSpPr>
          <p:nvPr/>
        </p:nvSpPr>
        <p:spPr bwMode="auto">
          <a:xfrm>
            <a:off x="8965889" y="3231185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5" name="Freeform 44"/>
          <p:cNvSpPr/>
          <p:nvPr/>
        </p:nvSpPr>
        <p:spPr bwMode="auto">
          <a:xfrm flipH="1">
            <a:off x="7699699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Freeform 44"/>
          <p:cNvSpPr/>
          <p:nvPr/>
        </p:nvSpPr>
        <p:spPr bwMode="auto">
          <a:xfrm>
            <a:off x="9578824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8" name="Freeform 44"/>
          <p:cNvSpPr/>
          <p:nvPr/>
        </p:nvSpPr>
        <p:spPr bwMode="auto">
          <a:xfrm flipH="1">
            <a:off x="10113492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0" name="Freeform 65"/>
          <p:cNvSpPr/>
          <p:nvPr/>
        </p:nvSpPr>
        <p:spPr bwMode="auto">
          <a:xfrm flipH="1">
            <a:off x="7099893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2" name="Freeform 65"/>
          <p:cNvSpPr/>
          <p:nvPr/>
        </p:nvSpPr>
        <p:spPr bwMode="auto">
          <a:xfrm>
            <a:off x="7741178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3" name="Freeform 44"/>
          <p:cNvSpPr/>
          <p:nvPr/>
        </p:nvSpPr>
        <p:spPr bwMode="auto">
          <a:xfrm>
            <a:off x="7158628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9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67" grpId="0" bldLvl="0" animBg="1"/>
      <p:bldP spid="71" grpId="0" bldLvl="0" animBg="1"/>
      <p:bldP spid="73" grpId="0" bldLvl="0" animBg="1"/>
      <p:bldP spid="73" grpId="1" bldLvl="0" animBg="1"/>
      <p:bldP spid="74" grpId="0" bldLvl="0" animBg="1"/>
      <p:bldP spid="74" grpId="1" bldLvl="0" animBg="1"/>
      <p:bldP spid="75" grpId="0" bldLvl="0" animBg="1"/>
      <p:bldP spid="75" grpId="1" bldLvl="0" animBg="1"/>
      <p:bldP spid="76" grpId="0" bldLvl="0" animBg="1"/>
      <p:bldP spid="76" grpId="1" bldLvl="0" animBg="1"/>
      <p:bldP spid="77" grpId="0" bldLvl="0" animBg="1"/>
      <p:bldP spid="77" grpId="1" bldLvl="0" animBg="1"/>
      <p:bldP spid="78" grpId="0" bldLvl="0" animBg="1"/>
      <p:bldP spid="78" grpId="1" bldLvl="0" animBg="1"/>
      <p:bldP spid="79" grpId="0" bldLvl="0" animBg="1"/>
      <p:bldP spid="79" grpId="1" bldLvl="0" animBg="1"/>
      <p:bldP spid="80" grpId="0" bldLvl="0" animBg="1"/>
      <p:bldP spid="80" grpId="1" bldLvl="0" animBg="1"/>
      <p:bldP spid="81" grpId="0" bldLvl="0" animBg="1"/>
      <p:bldP spid="81" grpId="1" bldLvl="0" animBg="1"/>
      <p:bldP spid="82" grpId="0" bldLvl="0" animBg="1"/>
      <p:bldP spid="82" grpId="1" bldLvl="0" animBg="1"/>
      <p:bldP spid="121" grpId="0" bldLvl="0" animBg="1"/>
      <p:bldP spid="123" grpId="0" bldLvl="0" animBg="1"/>
      <p:bldP spid="124" grpId="0" bldLvl="0" animBg="1"/>
      <p:bldP spid="125" grpId="0" bldLvl="0" animBg="1"/>
      <p:bldP spid="127" grpId="0" bldLvl="0" animBg="1"/>
      <p:bldP spid="128" grpId="0" bldLvl="0" animBg="1"/>
      <p:bldP spid="39" grpId="0" bldLvl="0" animBg="1"/>
      <p:bldP spid="41" grpId="0" bldLvl="0" animBg="1"/>
      <p:bldP spid="43" grpId="0" bldLvl="0" animBg="1"/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47" grpId="0" bldLvl="0" animBg="1"/>
      <p:bldP spid="47" grpId="1" bldLvl="0" animBg="1"/>
      <p:bldP spid="49" grpId="0" bldLvl="0" animBg="1"/>
      <p:bldP spid="49" grpId="1" bldLvl="0" animBg="1"/>
      <p:bldP spid="50" grpId="0" bldLvl="0" animBg="1"/>
      <p:bldP spid="50" grpId="1" bldLvl="0" animBg="1"/>
      <p:bldP spid="51" grpId="0" bldLvl="0" animBg="1"/>
      <p:bldP spid="51" grpId="1" bldLvl="0" animBg="1"/>
      <p:bldP spid="52" grpId="0" bldLvl="0" animBg="1"/>
      <p:bldP spid="52" grpId="1" bldLvl="0" animBg="1"/>
      <p:bldP spid="54" grpId="0" bldLvl="0" animBg="1"/>
      <p:bldP spid="54" grpId="1" bldLvl="0" animBg="1"/>
      <p:bldP spid="63" grpId="0" bldLvl="0" animBg="1"/>
      <p:bldP spid="63" grpId="1" bldLvl="0" animBg="1"/>
      <p:bldP spid="64" grpId="0" bldLvl="0" animBg="1"/>
      <p:bldP spid="65" grpId="0" bldLvl="0" animBg="1"/>
      <p:bldP spid="66" grpId="0" bldLvl="0" animBg="1"/>
      <p:bldP spid="68" grpId="0" bldLvl="0" animBg="1"/>
      <p:bldP spid="70" grpId="0" bldLvl="0" animBg="1"/>
      <p:bldP spid="72" grpId="0" bldLvl="0" animBg="1"/>
      <p:bldP spid="83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sp>
        <p:nvSpPr>
          <p:cNvPr id="2" name="Line 42"/>
          <p:cNvSpPr>
            <a:spLocks noChangeShapeType="1"/>
          </p:cNvSpPr>
          <p:nvPr/>
        </p:nvSpPr>
        <p:spPr bwMode="auto">
          <a:xfrm flipH="1">
            <a:off x="7725938" y="3235749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" name="Freeform 65"/>
          <p:cNvSpPr/>
          <p:nvPr/>
        </p:nvSpPr>
        <p:spPr bwMode="auto">
          <a:xfrm>
            <a:off x="6717675" y="47543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" name="Oval 37"/>
          <p:cNvSpPr>
            <a:spLocks noChangeArrowheads="1"/>
          </p:cNvSpPr>
          <p:nvPr/>
        </p:nvSpPr>
        <p:spPr bwMode="auto">
          <a:xfrm>
            <a:off x="8595689" y="289062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37"/>
          <p:cNvSpPr>
            <a:spLocks noChangeArrowheads="1"/>
          </p:cNvSpPr>
          <p:nvPr/>
        </p:nvSpPr>
        <p:spPr bwMode="auto">
          <a:xfrm>
            <a:off x="737014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37"/>
          <p:cNvSpPr>
            <a:spLocks noChangeArrowheads="1"/>
          </p:cNvSpPr>
          <p:nvPr/>
        </p:nvSpPr>
        <p:spPr bwMode="auto">
          <a:xfrm>
            <a:off x="978028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37"/>
          <p:cNvSpPr>
            <a:spLocks noChangeArrowheads="1"/>
          </p:cNvSpPr>
          <p:nvPr/>
        </p:nvSpPr>
        <p:spPr bwMode="auto">
          <a:xfrm>
            <a:off x="681368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37"/>
          <p:cNvSpPr>
            <a:spLocks noChangeArrowheads="1"/>
          </p:cNvSpPr>
          <p:nvPr/>
        </p:nvSpPr>
        <p:spPr bwMode="auto">
          <a:xfrm>
            <a:off x="784746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37"/>
          <p:cNvSpPr>
            <a:spLocks noChangeArrowheads="1"/>
          </p:cNvSpPr>
          <p:nvPr/>
        </p:nvSpPr>
        <p:spPr bwMode="auto">
          <a:xfrm>
            <a:off x="9251167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37"/>
          <p:cNvSpPr>
            <a:spLocks noChangeArrowheads="1"/>
          </p:cNvSpPr>
          <p:nvPr/>
        </p:nvSpPr>
        <p:spPr bwMode="auto">
          <a:xfrm>
            <a:off x="6515930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37"/>
          <p:cNvSpPr>
            <a:spLocks noChangeArrowheads="1"/>
          </p:cNvSpPr>
          <p:nvPr/>
        </p:nvSpPr>
        <p:spPr bwMode="auto">
          <a:xfrm>
            <a:off x="7062701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37"/>
          <p:cNvSpPr>
            <a:spLocks noChangeArrowheads="1"/>
          </p:cNvSpPr>
          <p:nvPr/>
        </p:nvSpPr>
        <p:spPr bwMode="auto">
          <a:xfrm>
            <a:off x="7594828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37"/>
          <p:cNvSpPr>
            <a:spLocks noChangeArrowheads="1"/>
          </p:cNvSpPr>
          <p:nvPr/>
        </p:nvSpPr>
        <p:spPr bwMode="auto">
          <a:xfrm>
            <a:off x="10266056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>
            <a:off x="8965889" y="3231185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19" name="Freeform 44"/>
          <p:cNvSpPr/>
          <p:nvPr/>
        </p:nvSpPr>
        <p:spPr bwMode="auto">
          <a:xfrm flipH="1">
            <a:off x="7699699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0" name="Freeform 44"/>
          <p:cNvSpPr/>
          <p:nvPr/>
        </p:nvSpPr>
        <p:spPr bwMode="auto">
          <a:xfrm>
            <a:off x="9578824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1" name="Freeform 44"/>
          <p:cNvSpPr/>
          <p:nvPr/>
        </p:nvSpPr>
        <p:spPr bwMode="auto">
          <a:xfrm flipH="1">
            <a:off x="10113492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2" name="Freeform 65"/>
          <p:cNvSpPr/>
          <p:nvPr/>
        </p:nvSpPr>
        <p:spPr bwMode="auto">
          <a:xfrm flipH="1">
            <a:off x="7099893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3" name="Freeform 65"/>
          <p:cNvSpPr/>
          <p:nvPr/>
        </p:nvSpPr>
        <p:spPr bwMode="auto">
          <a:xfrm>
            <a:off x="7741178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4" name="Freeform 44"/>
          <p:cNvSpPr/>
          <p:nvPr/>
        </p:nvSpPr>
        <p:spPr bwMode="auto">
          <a:xfrm>
            <a:off x="7158628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9" name="Rectangle 1119"/>
          <p:cNvSpPr>
            <a:spLocks noChangeArrowheads="1"/>
          </p:cNvSpPr>
          <p:nvPr/>
        </p:nvSpPr>
        <p:spPr bwMode="auto">
          <a:xfrm>
            <a:off x="893172" y="2065343"/>
            <a:ext cx="6054758" cy="46166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）较大值的结点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靠近根结点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，但不绝对。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542923" y="926926"/>
            <a:ext cx="4531997" cy="605294"/>
            <a:chOff x="542923" y="926926"/>
            <a:chExt cx="4531997" cy="605294"/>
          </a:xfrm>
        </p:grpSpPr>
        <p:grpSp>
          <p:nvGrpSpPr>
            <p:cNvPr id="84" name="Group 31"/>
            <p:cNvGrpSpPr/>
            <p:nvPr/>
          </p:nvGrpSpPr>
          <p:grpSpPr>
            <a:xfrm>
              <a:off x="542923" y="10144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9" name="矩形 88"/>
            <p:cNvSpPr/>
            <p:nvPr/>
          </p:nvSpPr>
          <p:spPr>
            <a:xfrm>
              <a:off x="1066363" y="926926"/>
              <a:ext cx="4008557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大根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有什么特点呢？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90" name="Rectangle 1119"/>
          <p:cNvSpPr>
            <a:spLocks noChangeArrowheads="1"/>
          </p:cNvSpPr>
          <p:nvPr/>
        </p:nvSpPr>
        <p:spPr bwMode="auto">
          <a:xfrm>
            <a:off x="893171" y="1563567"/>
            <a:ext cx="7519309" cy="461665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根结点（称为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堆顶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）的值是所有结点的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最大值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542923" y="2717331"/>
            <a:ext cx="5973007" cy="605294"/>
            <a:chOff x="542923" y="926926"/>
            <a:chExt cx="5973007" cy="605294"/>
          </a:xfrm>
        </p:grpSpPr>
        <p:grpSp>
          <p:nvGrpSpPr>
            <p:cNvPr id="92" name="Group 31"/>
            <p:cNvGrpSpPr/>
            <p:nvPr/>
          </p:nvGrpSpPr>
          <p:grpSpPr>
            <a:xfrm>
              <a:off x="542923" y="10144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3" name="矩形 92"/>
            <p:cNvSpPr/>
            <p:nvPr/>
          </p:nvSpPr>
          <p:spPr>
            <a:xfrm>
              <a:off x="1066363" y="926926"/>
              <a:ext cx="5449567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将堆按层序编号，有什么特点？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403942" y="2705630"/>
            <a:ext cx="4518089" cy="2559107"/>
            <a:chOff x="6403942" y="2705630"/>
            <a:chExt cx="4518089" cy="2559107"/>
          </a:xfrm>
        </p:grpSpPr>
        <p:sp>
          <p:nvSpPr>
            <p:cNvPr id="27" name="TextBox 3"/>
            <p:cNvSpPr txBox="1"/>
            <p:nvPr/>
          </p:nvSpPr>
          <p:spPr>
            <a:xfrm>
              <a:off x="9027689" y="2705630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245680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127172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42929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0698056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330877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6616940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987699" y="4895405"/>
              <a:ext cx="37365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7428433" y="4895405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403942" y="4895405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974923" y="3535222"/>
          <a:ext cx="4608469" cy="1277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271200" imgH="10058400" progId="Equation.3">
                  <p:embed/>
                </p:oleObj>
              </mc:Choice>
              <mc:Fallback>
                <p:oleObj name="公式" r:id="rId2" imgW="36271200" imgH="10058400" progId="Equation.3">
                  <p:embed/>
                  <p:pic>
                    <p:nvPicPr>
                      <p:cNvPr id="28" name="对象 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4923" y="3535222"/>
                        <a:ext cx="4608469" cy="1277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69" grpId="0" bldLvl="0" animBg="1"/>
      <p:bldP spid="9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sp>
        <p:nvSpPr>
          <p:cNvPr id="41" name="Line 42"/>
          <p:cNvSpPr>
            <a:spLocks noChangeShapeType="1"/>
          </p:cNvSpPr>
          <p:nvPr/>
        </p:nvSpPr>
        <p:spPr bwMode="auto">
          <a:xfrm flipH="1">
            <a:off x="7725938" y="3235749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3" name="Freeform 65"/>
          <p:cNvSpPr/>
          <p:nvPr/>
        </p:nvSpPr>
        <p:spPr bwMode="auto">
          <a:xfrm>
            <a:off x="6717675" y="475435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8595689" y="289062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37"/>
          <p:cNvSpPr>
            <a:spLocks noChangeArrowheads="1"/>
          </p:cNvSpPr>
          <p:nvPr/>
        </p:nvSpPr>
        <p:spPr bwMode="auto">
          <a:xfrm>
            <a:off x="737014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37"/>
          <p:cNvSpPr>
            <a:spLocks noChangeArrowheads="1"/>
          </p:cNvSpPr>
          <p:nvPr/>
        </p:nvSpPr>
        <p:spPr bwMode="auto">
          <a:xfrm>
            <a:off x="9780281" y="364325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681368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7"/>
          <p:cNvSpPr>
            <a:spLocks noChangeArrowheads="1"/>
          </p:cNvSpPr>
          <p:nvPr/>
        </p:nvSpPr>
        <p:spPr bwMode="auto">
          <a:xfrm>
            <a:off x="7847460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9251167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37"/>
          <p:cNvSpPr>
            <a:spLocks noChangeArrowheads="1"/>
          </p:cNvSpPr>
          <p:nvPr/>
        </p:nvSpPr>
        <p:spPr bwMode="auto">
          <a:xfrm>
            <a:off x="6515930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37"/>
          <p:cNvSpPr>
            <a:spLocks noChangeArrowheads="1"/>
          </p:cNvSpPr>
          <p:nvPr/>
        </p:nvSpPr>
        <p:spPr bwMode="auto">
          <a:xfrm>
            <a:off x="7062701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37"/>
          <p:cNvSpPr>
            <a:spLocks noChangeArrowheads="1"/>
          </p:cNvSpPr>
          <p:nvPr/>
        </p:nvSpPr>
        <p:spPr bwMode="auto">
          <a:xfrm>
            <a:off x="7594828" y="513424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0266056" y="4372615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Line 42"/>
          <p:cNvSpPr>
            <a:spLocks noChangeShapeType="1"/>
          </p:cNvSpPr>
          <p:nvPr/>
        </p:nvSpPr>
        <p:spPr bwMode="auto">
          <a:xfrm>
            <a:off x="8965889" y="3231185"/>
            <a:ext cx="900000" cy="46800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5" name="Freeform 44"/>
          <p:cNvSpPr/>
          <p:nvPr/>
        </p:nvSpPr>
        <p:spPr bwMode="auto">
          <a:xfrm flipH="1">
            <a:off x="7699699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Freeform 44"/>
          <p:cNvSpPr/>
          <p:nvPr/>
        </p:nvSpPr>
        <p:spPr bwMode="auto">
          <a:xfrm>
            <a:off x="9578824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8" name="Freeform 44"/>
          <p:cNvSpPr/>
          <p:nvPr/>
        </p:nvSpPr>
        <p:spPr bwMode="auto">
          <a:xfrm flipH="1">
            <a:off x="10113492" y="404845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0" name="Freeform 65"/>
          <p:cNvSpPr/>
          <p:nvPr/>
        </p:nvSpPr>
        <p:spPr bwMode="auto">
          <a:xfrm flipH="1">
            <a:off x="7099893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2" name="Freeform 65"/>
          <p:cNvSpPr/>
          <p:nvPr/>
        </p:nvSpPr>
        <p:spPr bwMode="auto">
          <a:xfrm>
            <a:off x="7741178" y="4770710"/>
            <a:ext cx="216000" cy="396000"/>
          </a:xfrm>
          <a:custGeom>
            <a:avLst/>
            <a:gdLst>
              <a:gd name="T0" fmla="*/ 119 w 119"/>
              <a:gd name="T1" fmla="*/ 0 h 356"/>
              <a:gd name="T2" fmla="*/ 0 w 119"/>
              <a:gd name="T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19" h="356">
                <a:moveTo>
                  <a:pt x="119" y="0"/>
                </a:moveTo>
                <a:lnTo>
                  <a:pt x="0" y="356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3" name="Freeform 44"/>
          <p:cNvSpPr/>
          <p:nvPr/>
        </p:nvSpPr>
        <p:spPr bwMode="auto">
          <a:xfrm>
            <a:off x="7158628" y="4041563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03942" y="2705630"/>
            <a:ext cx="4518089" cy="2559107"/>
            <a:chOff x="6403942" y="2705630"/>
            <a:chExt cx="4518089" cy="2559107"/>
          </a:xfrm>
        </p:grpSpPr>
        <p:sp>
          <p:nvSpPr>
            <p:cNvPr id="5" name="TextBox 3"/>
            <p:cNvSpPr txBox="1"/>
            <p:nvPr/>
          </p:nvSpPr>
          <p:spPr>
            <a:xfrm>
              <a:off x="9027689" y="2705630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97"/>
            <p:cNvSpPr txBox="1"/>
            <p:nvPr/>
          </p:nvSpPr>
          <p:spPr>
            <a:xfrm>
              <a:off x="7245680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98"/>
            <p:cNvSpPr txBox="1"/>
            <p:nvPr/>
          </p:nvSpPr>
          <p:spPr>
            <a:xfrm>
              <a:off x="10127172" y="3350556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Box 99"/>
            <p:cNvSpPr txBox="1"/>
            <p:nvPr/>
          </p:nvSpPr>
          <p:spPr>
            <a:xfrm>
              <a:off x="9042929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Box 100"/>
            <p:cNvSpPr txBox="1"/>
            <p:nvPr/>
          </p:nvSpPr>
          <p:spPr>
            <a:xfrm>
              <a:off x="10698056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101"/>
            <p:cNvSpPr txBox="1"/>
            <p:nvPr/>
          </p:nvSpPr>
          <p:spPr>
            <a:xfrm>
              <a:off x="8330877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TextBox 102"/>
            <p:cNvSpPr txBox="1"/>
            <p:nvPr/>
          </p:nvSpPr>
          <p:spPr>
            <a:xfrm>
              <a:off x="6616940" y="4187949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103"/>
            <p:cNvSpPr txBox="1"/>
            <p:nvPr/>
          </p:nvSpPr>
          <p:spPr>
            <a:xfrm>
              <a:off x="7987699" y="4895405"/>
              <a:ext cx="37365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104"/>
            <p:cNvSpPr txBox="1"/>
            <p:nvPr/>
          </p:nvSpPr>
          <p:spPr>
            <a:xfrm>
              <a:off x="7428433" y="4895405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105"/>
            <p:cNvSpPr txBox="1"/>
            <p:nvPr/>
          </p:nvSpPr>
          <p:spPr>
            <a:xfrm>
              <a:off x="6403942" y="4895405"/>
              <a:ext cx="22397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42365" y="812994"/>
            <a:ext cx="8193124" cy="605294"/>
            <a:chOff x="542365" y="812994"/>
            <a:chExt cx="8193124" cy="605294"/>
          </a:xfrm>
        </p:grpSpPr>
        <p:sp>
          <p:nvSpPr>
            <p:cNvPr id="38" name="矩形 37"/>
            <p:cNvSpPr/>
            <p:nvPr/>
          </p:nvSpPr>
          <p:spPr>
            <a:xfrm>
              <a:off x="1102150" y="812994"/>
              <a:ext cx="7633339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堆采用顺序存储，则对应一个（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无序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）序列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84"/>
            <p:cNvSpPr/>
            <p:nvPr/>
          </p:nvSpPr>
          <p:spPr bwMode="auto">
            <a:xfrm>
              <a:off x="542365" y="93564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76325" y="1954108"/>
            <a:ext cx="6120000" cy="882332"/>
            <a:chOff x="1076325" y="1816948"/>
            <a:chExt cx="6120000" cy="882332"/>
          </a:xfrm>
        </p:grpSpPr>
        <p:sp>
          <p:nvSpPr>
            <p:cNvPr id="58" name="Text Box 1036"/>
            <p:cNvSpPr txBox="1">
              <a:spLocks noChangeArrowheads="1"/>
            </p:cNvSpPr>
            <p:nvPr/>
          </p:nvSpPr>
          <p:spPr bwMode="auto">
            <a:xfrm>
              <a:off x="1076325" y="2235730"/>
              <a:ext cx="6042134" cy="46355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</p:spPr>
          <p:txBody>
            <a:bodyPr lIns="90000" tIns="0" rIns="0" bIns="0"/>
            <a:lstStyle/>
            <a:p>
              <a:pPr algn="just" eaLnBrk="0" hangingPunct="0">
                <a:lnSpc>
                  <a:spcPts val="3500"/>
                </a:lnSpc>
              </a:pPr>
              <a:r>
                <a:rPr lang="en-US" altLang="zh-CN" sz="2400" kern="0" spc="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50   38   45   32   36   40   28   20   18   28</a:t>
              </a:r>
            </a:p>
          </p:txBody>
        </p:sp>
        <p:sp>
          <p:nvSpPr>
            <p:cNvPr id="59" name="Line 1113"/>
            <p:cNvSpPr>
              <a:spLocks noChangeShapeType="1"/>
            </p:cNvSpPr>
            <p:nvPr/>
          </p:nvSpPr>
          <p:spPr bwMode="auto">
            <a:xfrm>
              <a:off x="1653747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0" name="Line 1114"/>
            <p:cNvSpPr>
              <a:spLocks noChangeShapeType="1"/>
            </p:cNvSpPr>
            <p:nvPr/>
          </p:nvSpPr>
          <p:spPr bwMode="auto">
            <a:xfrm>
              <a:off x="2261819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1" name="Line 1115"/>
            <p:cNvSpPr>
              <a:spLocks noChangeShapeType="1"/>
            </p:cNvSpPr>
            <p:nvPr/>
          </p:nvSpPr>
          <p:spPr bwMode="auto">
            <a:xfrm>
              <a:off x="2869891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2" name="Line 1116"/>
            <p:cNvSpPr>
              <a:spLocks noChangeShapeType="1"/>
            </p:cNvSpPr>
            <p:nvPr/>
          </p:nvSpPr>
          <p:spPr bwMode="auto">
            <a:xfrm>
              <a:off x="3477963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67" name="Line 1117"/>
            <p:cNvSpPr>
              <a:spLocks noChangeShapeType="1"/>
            </p:cNvSpPr>
            <p:nvPr/>
          </p:nvSpPr>
          <p:spPr bwMode="auto">
            <a:xfrm>
              <a:off x="4086035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1" name="Line 1118"/>
            <p:cNvSpPr>
              <a:spLocks noChangeShapeType="1"/>
            </p:cNvSpPr>
            <p:nvPr/>
          </p:nvSpPr>
          <p:spPr bwMode="auto">
            <a:xfrm>
              <a:off x="4694107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3" name="Line 1119"/>
            <p:cNvSpPr>
              <a:spLocks noChangeShapeType="1"/>
            </p:cNvSpPr>
            <p:nvPr/>
          </p:nvSpPr>
          <p:spPr bwMode="auto">
            <a:xfrm>
              <a:off x="5302179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4" name="Line 1120"/>
            <p:cNvSpPr>
              <a:spLocks noChangeShapeType="1"/>
            </p:cNvSpPr>
            <p:nvPr/>
          </p:nvSpPr>
          <p:spPr bwMode="auto">
            <a:xfrm>
              <a:off x="5910251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75" name="Line 1121"/>
            <p:cNvSpPr>
              <a:spLocks noChangeShapeType="1"/>
            </p:cNvSpPr>
            <p:nvPr/>
          </p:nvSpPr>
          <p:spPr bwMode="auto">
            <a:xfrm>
              <a:off x="6518327" y="2235730"/>
              <a:ext cx="0" cy="449263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57" name="Text Box 1123"/>
            <p:cNvSpPr txBox="1">
              <a:spLocks noChangeArrowheads="1"/>
            </p:cNvSpPr>
            <p:nvPr/>
          </p:nvSpPr>
          <p:spPr bwMode="auto">
            <a:xfrm>
              <a:off x="1247084" y="1816948"/>
              <a:ext cx="5949241" cy="369887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</a:rPr>
                <a:t>1      2      3     4      5      6      7      8      9     10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063869" y="3350985"/>
            <a:ext cx="3093091" cy="1092096"/>
            <a:chOff x="3063869" y="3350985"/>
            <a:chExt cx="3093091" cy="1092096"/>
          </a:xfrm>
        </p:grpSpPr>
        <p:sp>
          <p:nvSpPr>
            <p:cNvPr id="42" name="直角上箭头 41"/>
            <p:cNvSpPr/>
            <p:nvPr/>
          </p:nvSpPr>
          <p:spPr>
            <a:xfrm flipH="1">
              <a:off x="3063869" y="3350985"/>
              <a:ext cx="2846381" cy="1092096"/>
            </a:xfrm>
            <a:prstGeom prst="bentUpArrow">
              <a:avLst>
                <a:gd name="adj1" fmla="val 25000"/>
                <a:gd name="adj2" fmla="val 19418"/>
                <a:gd name="adj3" fmla="val 18023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Text Box 1123"/>
            <p:cNvSpPr txBox="1">
              <a:spLocks noChangeArrowheads="1"/>
            </p:cNvSpPr>
            <p:nvPr/>
          </p:nvSpPr>
          <p:spPr bwMode="auto">
            <a:xfrm>
              <a:off x="3533596" y="3382393"/>
              <a:ext cx="2623364" cy="738664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l"/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顺序存储，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以编号作为下标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4" grpId="0" bldLvl="0" animBg="1"/>
      <p:bldP spid="45" grpId="0" bldLvl="0" animBg="1"/>
      <p:bldP spid="46" grpId="0" bldLvl="0" animBg="1"/>
      <p:bldP spid="47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4" grpId="0" bldLvl="0" animBg="1"/>
      <p:bldP spid="63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7793" y="865249"/>
            <a:ext cx="10912687" cy="1025922"/>
            <a:chOff x="547793" y="865249"/>
            <a:chExt cx="10912687" cy="1025922"/>
          </a:xfrm>
        </p:grpSpPr>
        <p:sp>
          <p:nvSpPr>
            <p:cNvPr id="55" name="TextBox 54"/>
            <p:cNvSpPr txBox="1"/>
            <p:nvPr/>
          </p:nvSpPr>
          <p:spPr>
            <a:xfrm>
              <a:off x="1084173" y="865249"/>
              <a:ext cx="1037630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堆调整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：在一棵完全二叉树中，根结点的左右子树均是堆，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调整根结点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使整个完全二叉树成为一个堆的过程。</a:t>
              </a:r>
            </a:p>
          </p:txBody>
        </p:sp>
        <p:grpSp>
          <p:nvGrpSpPr>
            <p:cNvPr id="4" name="Group 67"/>
            <p:cNvGrpSpPr/>
            <p:nvPr/>
          </p:nvGrpSpPr>
          <p:grpSpPr>
            <a:xfrm>
              <a:off x="547793" y="909856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576580" y="1906270"/>
            <a:ext cx="10883265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假设当前要筛选结点的编号为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，堆中最后一个结点的编号为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，且结点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的左右子树均是堆（即rk+1~rn满足堆的条件），算法如下：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784225" y="2945130"/>
            <a:ext cx="7880350" cy="35229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算法：筛选法调整堆SiftHeap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满足堆的条件，待筛选的记录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输出：{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r'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r'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r'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}为大根堆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设置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，分别指向当前要筛选的结点和要筛选结点的左孩子；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已是叶子，则筛选完毕；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否则，将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指向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左右孩子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值较大的结点；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进行比较，有以下两种情况：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3.1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，则完全二叉树已经是堆，筛选完毕；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3.2 否则将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交换；令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，转步骤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继续进行筛选；</a:t>
            </a:r>
          </a:p>
        </p:txBody>
      </p:sp>
      <p:sp>
        <p:nvSpPr>
          <p:cNvPr id="19" name="Line 42"/>
          <p:cNvSpPr>
            <a:spLocks noChangeShapeType="1"/>
          </p:cNvSpPr>
          <p:nvPr/>
        </p:nvSpPr>
        <p:spPr bwMode="auto">
          <a:xfrm flipH="1">
            <a:off x="9633616" y="3943833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0" name="Oval 37"/>
          <p:cNvSpPr>
            <a:spLocks noChangeArrowheads="1"/>
          </p:cNvSpPr>
          <p:nvPr/>
        </p:nvSpPr>
        <p:spPr bwMode="auto">
          <a:xfrm>
            <a:off x="10240047" y="359870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37"/>
          <p:cNvSpPr>
            <a:spLocks noChangeArrowheads="1"/>
          </p:cNvSpPr>
          <p:nvPr/>
        </p:nvSpPr>
        <p:spPr bwMode="auto">
          <a:xfrm>
            <a:off x="9304059" y="43513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37"/>
          <p:cNvSpPr>
            <a:spLocks noChangeArrowheads="1"/>
          </p:cNvSpPr>
          <p:nvPr/>
        </p:nvSpPr>
        <p:spPr bwMode="auto">
          <a:xfrm>
            <a:off x="11211279" y="43513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37"/>
          <p:cNvSpPr>
            <a:spLocks noChangeArrowheads="1"/>
          </p:cNvSpPr>
          <p:nvPr/>
        </p:nvSpPr>
        <p:spPr bwMode="auto">
          <a:xfrm>
            <a:off x="8747598" y="50875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37"/>
          <p:cNvSpPr>
            <a:spLocks noChangeArrowheads="1"/>
          </p:cNvSpPr>
          <p:nvPr/>
        </p:nvSpPr>
        <p:spPr bwMode="auto">
          <a:xfrm>
            <a:off x="9811858" y="50875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44"/>
          <p:cNvSpPr/>
          <p:nvPr/>
        </p:nvSpPr>
        <p:spPr bwMode="auto">
          <a:xfrm flipH="1">
            <a:off x="9633617" y="475653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6" name="Freeform 44"/>
          <p:cNvSpPr/>
          <p:nvPr/>
        </p:nvSpPr>
        <p:spPr bwMode="auto">
          <a:xfrm>
            <a:off x="9092546" y="474964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10635863" y="3954641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8" name="Oval 37"/>
          <p:cNvSpPr>
            <a:spLocks noChangeArrowheads="1"/>
          </p:cNvSpPr>
          <p:nvPr/>
        </p:nvSpPr>
        <p:spPr bwMode="auto">
          <a:xfrm>
            <a:off x="10661418" y="508758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44"/>
          <p:cNvSpPr/>
          <p:nvPr/>
        </p:nvSpPr>
        <p:spPr bwMode="auto">
          <a:xfrm>
            <a:off x="11006366" y="475653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6" grpId="0" bldLvl="0" animBg="1"/>
      <p:bldP spid="27" grpId="0" bldLvl="0" animBg="1"/>
      <p:bldP spid="28" grpId="0" bldLvl="0" animBg="1"/>
      <p:bldP spid="28" grpId="1" bldLvl="0" animBg="1"/>
      <p:bldP spid="29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7793" y="865249"/>
            <a:ext cx="10912687" cy="1025922"/>
            <a:chOff x="547793" y="865249"/>
            <a:chExt cx="10912687" cy="1025922"/>
          </a:xfrm>
        </p:grpSpPr>
        <p:sp>
          <p:nvSpPr>
            <p:cNvPr id="55" name="TextBox 54"/>
            <p:cNvSpPr txBox="1"/>
            <p:nvPr/>
          </p:nvSpPr>
          <p:spPr>
            <a:xfrm>
              <a:off x="1084173" y="865249"/>
              <a:ext cx="10376307" cy="10259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堆调整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：在一棵完全二叉树中，根结点的左右子树均是堆，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调整根结点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使整个完全二叉树成为一个堆的过程。</a:t>
              </a:r>
            </a:p>
          </p:txBody>
        </p:sp>
        <p:grpSp>
          <p:nvGrpSpPr>
            <p:cNvPr id="4" name="Group 67"/>
            <p:cNvGrpSpPr/>
            <p:nvPr/>
          </p:nvGrpSpPr>
          <p:grpSpPr>
            <a:xfrm>
              <a:off x="547793" y="909856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863134" y="3108059"/>
            <a:ext cx="10455487" cy="296491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Sift (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m)      //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最后一个结点的编号为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3554" y="2036981"/>
            <a:ext cx="4648046" cy="512961"/>
            <a:chOff x="533554" y="2143661"/>
            <a:chExt cx="4648046" cy="512961"/>
          </a:xfrm>
        </p:grpSpPr>
        <p:grpSp>
          <p:nvGrpSpPr>
            <p:cNvPr id="12" name="Group 31"/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7" name="TextBox 40"/>
            <p:cNvSpPr txBox="1"/>
            <p:nvPr/>
          </p:nvSpPr>
          <p:spPr>
            <a:xfrm>
              <a:off x="1099413" y="2143661"/>
              <a:ext cx="4082187" cy="51296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如何设计函数接口？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759913" y="2628483"/>
            <a:ext cx="8810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初始建堆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重建堆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均调用此函数，因此，设置形参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863134" y="3239504"/>
            <a:ext cx="10455487" cy="296491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Sift (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m)      //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最后一个结点的编号为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" name="Line 42"/>
          <p:cNvSpPr>
            <a:spLocks noChangeShapeType="1"/>
          </p:cNvSpPr>
          <p:nvPr/>
        </p:nvSpPr>
        <p:spPr bwMode="auto">
          <a:xfrm flipH="1">
            <a:off x="1868836" y="1312393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0" name="Oval 37"/>
          <p:cNvSpPr>
            <a:spLocks noChangeArrowheads="1"/>
          </p:cNvSpPr>
          <p:nvPr/>
        </p:nvSpPr>
        <p:spPr bwMode="auto">
          <a:xfrm>
            <a:off x="2475267" y="96726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37"/>
          <p:cNvSpPr>
            <a:spLocks noChangeArrowheads="1"/>
          </p:cNvSpPr>
          <p:nvPr/>
        </p:nvSpPr>
        <p:spPr bwMode="auto">
          <a:xfrm>
            <a:off x="1539279" y="171990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37"/>
          <p:cNvSpPr>
            <a:spLocks noChangeArrowheads="1"/>
          </p:cNvSpPr>
          <p:nvPr/>
        </p:nvSpPr>
        <p:spPr bwMode="auto">
          <a:xfrm>
            <a:off x="3446499" y="171990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37"/>
          <p:cNvSpPr>
            <a:spLocks noChangeArrowheads="1"/>
          </p:cNvSpPr>
          <p:nvPr/>
        </p:nvSpPr>
        <p:spPr bwMode="auto">
          <a:xfrm>
            <a:off x="982818" y="245614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val 37"/>
          <p:cNvSpPr>
            <a:spLocks noChangeArrowheads="1"/>
          </p:cNvSpPr>
          <p:nvPr/>
        </p:nvSpPr>
        <p:spPr bwMode="auto">
          <a:xfrm>
            <a:off x="2047078" y="245614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44"/>
          <p:cNvSpPr/>
          <p:nvPr/>
        </p:nvSpPr>
        <p:spPr bwMode="auto">
          <a:xfrm flipH="1">
            <a:off x="1868837" y="212509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6" name="Freeform 44"/>
          <p:cNvSpPr/>
          <p:nvPr/>
        </p:nvSpPr>
        <p:spPr bwMode="auto">
          <a:xfrm>
            <a:off x="1327766" y="211820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7" name="Line 42"/>
          <p:cNvSpPr>
            <a:spLocks noChangeShapeType="1"/>
          </p:cNvSpPr>
          <p:nvPr/>
        </p:nvSpPr>
        <p:spPr bwMode="auto">
          <a:xfrm>
            <a:off x="2871083" y="1323201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28" name="Oval 37"/>
          <p:cNvSpPr>
            <a:spLocks noChangeArrowheads="1"/>
          </p:cNvSpPr>
          <p:nvPr/>
        </p:nvSpPr>
        <p:spPr bwMode="auto">
          <a:xfrm>
            <a:off x="2896638" y="2456149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44"/>
          <p:cNvSpPr/>
          <p:nvPr/>
        </p:nvSpPr>
        <p:spPr bwMode="auto">
          <a:xfrm>
            <a:off x="3241586" y="2125097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5789327" y="1328111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31" name="Oval 37"/>
          <p:cNvSpPr>
            <a:spLocks noChangeArrowheads="1"/>
          </p:cNvSpPr>
          <p:nvPr/>
        </p:nvSpPr>
        <p:spPr bwMode="auto">
          <a:xfrm>
            <a:off x="6395758" y="98298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5459770" y="1735621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7366990" y="1735621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4903309" y="247186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5967569" y="247186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 flipH="1">
            <a:off x="5789328" y="2140815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6" name="Freeform 44"/>
          <p:cNvSpPr/>
          <p:nvPr/>
        </p:nvSpPr>
        <p:spPr bwMode="auto">
          <a:xfrm>
            <a:off x="5248257" y="2133925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6791574" y="1338919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6817129" y="247186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reeform 44"/>
          <p:cNvSpPr/>
          <p:nvPr/>
        </p:nvSpPr>
        <p:spPr bwMode="auto">
          <a:xfrm>
            <a:off x="7162077" y="2140815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50" name="右箭头 49"/>
          <p:cNvSpPr/>
          <p:nvPr/>
        </p:nvSpPr>
        <p:spPr>
          <a:xfrm>
            <a:off x="4327309" y="1801097"/>
            <a:ext cx="576000" cy="324000"/>
          </a:xfrm>
          <a:prstGeom prst="rightArrow">
            <a:avLst/>
          </a:prstGeom>
          <a:solidFill>
            <a:srgbClr val="B4B4C8"/>
          </a:solidFill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248277" y="720609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431177" y="1329882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879922" y="3925304"/>
            <a:ext cx="10455487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kumimoji="1"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k, j = 2*i+1;</a:t>
            </a:r>
            <a:endParaRPr kumimoji="1"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14046DF-6654-B0DD-B9F6-7DA16B010382}"/>
              </a:ext>
            </a:extLst>
          </p:cNvPr>
          <p:cNvGrpSpPr/>
          <p:nvPr/>
        </p:nvGrpSpPr>
        <p:grpSpPr>
          <a:xfrm>
            <a:off x="8107834" y="962991"/>
            <a:ext cx="3292450" cy="516041"/>
            <a:chOff x="533554" y="2103929"/>
            <a:chExt cx="3292450" cy="516041"/>
          </a:xfrm>
        </p:grpSpPr>
        <p:grpSp>
          <p:nvGrpSpPr>
            <p:cNvPr id="4" name="Group 31">
              <a:extLst>
                <a:ext uri="{FF2B5EF4-FFF2-40B4-BE49-F238E27FC236}">
                  <a16:creationId xmlns:a16="http://schemas.microsoft.com/office/drawing/2014/main" id="{94A235E2-CC9C-1DCD-09D7-F0E580412049}"/>
                </a:ext>
              </a:extLst>
            </p:cNvPr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" name="Freeform 32">
                <a:extLst>
                  <a:ext uri="{FF2B5EF4-FFF2-40B4-BE49-F238E27FC236}">
                    <a16:creationId xmlns:a16="http://schemas.microsoft.com/office/drawing/2014/main" id="{0A5C11E9-CE68-0258-F0CB-1BABA0944E08}"/>
                  </a:ext>
                </a:extLst>
              </p:cNvPr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33">
                <a:extLst>
                  <a:ext uri="{FF2B5EF4-FFF2-40B4-BE49-F238E27FC236}">
                    <a16:creationId xmlns:a16="http://schemas.microsoft.com/office/drawing/2014/main" id="{544CDF53-B9E6-6F65-B34A-7E2F071DA222}"/>
                  </a:ext>
                </a:extLst>
              </p:cNvPr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34">
                <a:extLst>
                  <a:ext uri="{FF2B5EF4-FFF2-40B4-BE49-F238E27FC236}">
                    <a16:creationId xmlns:a16="http://schemas.microsoft.com/office/drawing/2014/main" id="{CB33D6CC-BA34-647A-353C-2CFF90DBD5A4}"/>
                  </a:ext>
                </a:extLst>
              </p:cNvPr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23">
                <a:extLst>
                  <a:ext uri="{FF2B5EF4-FFF2-40B4-BE49-F238E27FC236}">
                    <a16:creationId xmlns:a16="http://schemas.microsoft.com/office/drawing/2014/main" id="{C891788B-2B3F-D36A-9811-EA83ADE3C0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" name="TextBox 55">
              <a:extLst>
                <a:ext uri="{FF2B5EF4-FFF2-40B4-BE49-F238E27FC236}">
                  <a16:creationId xmlns:a16="http://schemas.microsoft.com/office/drawing/2014/main" id="{D4F9E5F1-FB56-0514-BE53-A9F422527E61}"/>
                </a:ext>
              </a:extLst>
            </p:cNvPr>
            <p:cNvSpPr txBox="1"/>
            <p:nvPr/>
          </p:nvSpPr>
          <p:spPr>
            <a:xfrm>
              <a:off x="1135356" y="2103929"/>
              <a:ext cx="2690648" cy="4699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的关系是？</a:t>
              </a: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95D4F042-75C7-6332-BC70-07A64DB73864}"/>
              </a:ext>
            </a:extLst>
          </p:cNvPr>
          <p:cNvSpPr/>
          <p:nvPr/>
        </p:nvSpPr>
        <p:spPr>
          <a:xfrm>
            <a:off x="8632219" y="1567456"/>
            <a:ext cx="2279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 </a:t>
            </a:r>
            <a:r>
              <a:rPr lang="en-US" altLang="zh-CN" sz="2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的左孩子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7BD3512-E26F-CA85-AD4A-22F91B0D3305}"/>
              </a:ext>
            </a:extLst>
          </p:cNvPr>
          <p:cNvGrpSpPr/>
          <p:nvPr/>
        </p:nvGrpSpPr>
        <p:grpSpPr>
          <a:xfrm>
            <a:off x="8107834" y="2165104"/>
            <a:ext cx="3256508" cy="507045"/>
            <a:chOff x="533554" y="2112925"/>
            <a:chExt cx="3256508" cy="507045"/>
          </a:xfrm>
        </p:grpSpPr>
        <p:grpSp>
          <p:nvGrpSpPr>
            <p:cNvPr id="13" name="Group 31">
              <a:extLst>
                <a:ext uri="{FF2B5EF4-FFF2-40B4-BE49-F238E27FC236}">
                  <a16:creationId xmlns:a16="http://schemas.microsoft.com/office/drawing/2014/main" id="{AAA8D2EF-E5F0-83F1-266E-335F27F21CCC}"/>
                </a:ext>
              </a:extLst>
            </p:cNvPr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8CA9BEB3-711C-040D-4720-20B35C58CB83}"/>
                  </a:ext>
                </a:extLst>
              </p:cNvPr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BF5CE539-5F33-CD94-6432-37D7F78FE73A}"/>
                  </a:ext>
                </a:extLst>
              </p:cNvPr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DCD069C4-9BAB-F7BF-DC4E-8471E1F3EA2A}"/>
                  </a:ext>
                </a:extLst>
              </p:cNvPr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223">
                <a:extLst>
                  <a:ext uri="{FF2B5EF4-FFF2-40B4-BE49-F238E27FC236}">
                    <a16:creationId xmlns:a16="http://schemas.microsoft.com/office/drawing/2014/main" id="{EB0AD7F2-2B49-7031-0BE7-F0EC391EA5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2230FE49-DE1F-D1B2-6FF3-C2DD2E9C8DAA}"/>
                </a:ext>
              </a:extLst>
            </p:cNvPr>
            <p:cNvSpPr txBox="1"/>
            <p:nvPr/>
          </p:nvSpPr>
          <p:spPr>
            <a:xfrm>
              <a:off x="1099414" y="2112925"/>
              <a:ext cx="2690648" cy="4577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数组下标从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开始</a:t>
              </a:r>
            </a:p>
          </p:txBody>
        </p:sp>
      </p:grpSp>
      <p:sp>
        <p:nvSpPr>
          <p:cNvPr id="32" name="矩形 31">
            <a:extLst>
              <a:ext uri="{FF2B5EF4-FFF2-40B4-BE49-F238E27FC236}">
                <a16:creationId xmlns:a16="http://schemas.microsoft.com/office/drawing/2014/main" id="{048D3732-9F81-154D-E900-9D635D831E22}"/>
              </a:ext>
            </a:extLst>
          </p:cNvPr>
          <p:cNvSpPr/>
          <p:nvPr/>
        </p:nvSpPr>
        <p:spPr>
          <a:xfrm>
            <a:off x="8632219" y="2744370"/>
            <a:ext cx="2279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= 2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 </a:t>
            </a:r>
            <a:r>
              <a:rPr lang="en-US" altLang="zh-CN" sz="2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+1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6" grpId="0" bldLvl="0" animBg="1"/>
      <p:bldP spid="27" grpId="0" bldLvl="0" animBg="1"/>
      <p:bldP spid="28" grpId="0" bldLvl="0" animBg="1"/>
      <p:bldP spid="28" grpId="1" bldLvl="0" animBg="1"/>
      <p:bldP spid="29" grpId="0" bldLvl="0" animBg="1"/>
      <p:bldP spid="5" grpId="0" bldLvl="0" animBg="1"/>
      <p:bldP spid="31" grpId="0" bldLvl="0" animBg="1"/>
      <p:bldP spid="31" grpId="1" bldLvl="0" animBg="1"/>
      <p:bldP spid="33" grpId="0" bldLvl="0" animBg="1"/>
      <p:bldP spid="33" grpId="1" bldLvl="0" animBg="1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 bldLvl="0" animBg="1"/>
      <p:bldP spid="46" grpId="0" bldLvl="0" animBg="1"/>
      <p:bldP spid="47" grpId="0" bldLvl="0" animBg="1"/>
      <p:bldP spid="48" grpId="0" bldLvl="0" animBg="1"/>
      <p:bldP spid="48" grpId="1" bldLvl="0" animBg="1"/>
      <p:bldP spid="49" grpId="0" bldLvl="0" animBg="1"/>
      <p:bldP spid="50" grpId="0" bldLvl="0" animBg="1"/>
      <p:bldP spid="51" grpId="0"/>
      <p:bldP spid="51" grpId="1"/>
      <p:bldP spid="52" grpId="0"/>
      <p:bldP spid="52" grpId="1"/>
      <p:bldP spid="61" grpId="0"/>
      <p:bldP spid="61" grpId="1"/>
      <p:bldP spid="11" grpId="0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sp>
        <p:nvSpPr>
          <p:cNvPr id="4" name="矩形 3"/>
          <p:cNvSpPr/>
          <p:nvPr/>
        </p:nvSpPr>
        <p:spPr>
          <a:xfrm>
            <a:off x="863134" y="3239504"/>
            <a:ext cx="10455487" cy="296491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Sift (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m)      //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最后一个结点的编号为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218819" y="5637425"/>
            <a:ext cx="2948840" cy="476309"/>
            <a:chOff x="533554" y="2143661"/>
            <a:chExt cx="2948840" cy="476309"/>
          </a:xfrm>
        </p:grpSpPr>
        <p:grpSp>
          <p:nvGrpSpPr>
            <p:cNvPr id="6" name="Group 31"/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TextBox 55"/>
            <p:cNvSpPr txBox="1"/>
            <p:nvPr/>
          </p:nvSpPr>
          <p:spPr>
            <a:xfrm>
              <a:off x="1099414" y="2143661"/>
              <a:ext cx="2382980" cy="4577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循环条件是？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879922" y="3925304"/>
            <a:ext cx="10455487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kumimoji="1"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k, j = 2*i+1;</a:t>
            </a:r>
            <a:endParaRPr kumimoji="1"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1617163" y="1371978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223594" y="102685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1287606" y="177948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3194826" y="177948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37"/>
          <p:cNvSpPr>
            <a:spLocks noChangeArrowheads="1"/>
          </p:cNvSpPr>
          <p:nvPr/>
        </p:nvSpPr>
        <p:spPr bwMode="auto">
          <a:xfrm>
            <a:off x="731145" y="251573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795405" y="251573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44"/>
          <p:cNvSpPr/>
          <p:nvPr/>
        </p:nvSpPr>
        <p:spPr bwMode="auto">
          <a:xfrm flipH="1">
            <a:off x="1617164" y="218468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5" name="Freeform 44"/>
          <p:cNvSpPr/>
          <p:nvPr/>
        </p:nvSpPr>
        <p:spPr bwMode="auto">
          <a:xfrm>
            <a:off x="1076093" y="217779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Line 42"/>
          <p:cNvSpPr>
            <a:spLocks noChangeShapeType="1"/>
          </p:cNvSpPr>
          <p:nvPr/>
        </p:nvSpPr>
        <p:spPr bwMode="auto">
          <a:xfrm>
            <a:off x="2619410" y="138278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2644965" y="251573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Freeform 44"/>
          <p:cNvSpPr/>
          <p:nvPr/>
        </p:nvSpPr>
        <p:spPr bwMode="auto">
          <a:xfrm>
            <a:off x="2989913" y="218468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 flipH="1">
            <a:off x="5537654" y="138769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6144085" y="104257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Oval 37"/>
          <p:cNvSpPr>
            <a:spLocks noChangeArrowheads="1"/>
          </p:cNvSpPr>
          <p:nvPr/>
        </p:nvSpPr>
        <p:spPr bwMode="auto">
          <a:xfrm>
            <a:off x="5208097" y="179520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Oval 37"/>
          <p:cNvSpPr>
            <a:spLocks noChangeArrowheads="1"/>
          </p:cNvSpPr>
          <p:nvPr/>
        </p:nvSpPr>
        <p:spPr bwMode="auto">
          <a:xfrm>
            <a:off x="7115317" y="179520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Oval 37"/>
          <p:cNvSpPr>
            <a:spLocks noChangeArrowheads="1"/>
          </p:cNvSpPr>
          <p:nvPr/>
        </p:nvSpPr>
        <p:spPr bwMode="auto">
          <a:xfrm>
            <a:off x="4651636" y="253145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37"/>
          <p:cNvSpPr>
            <a:spLocks noChangeArrowheads="1"/>
          </p:cNvSpPr>
          <p:nvPr/>
        </p:nvSpPr>
        <p:spPr bwMode="auto">
          <a:xfrm>
            <a:off x="5715896" y="253145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Freeform 44"/>
          <p:cNvSpPr/>
          <p:nvPr/>
        </p:nvSpPr>
        <p:spPr bwMode="auto">
          <a:xfrm flipH="1">
            <a:off x="5537655" y="220040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6" name="Freeform 44"/>
          <p:cNvSpPr/>
          <p:nvPr/>
        </p:nvSpPr>
        <p:spPr bwMode="auto">
          <a:xfrm>
            <a:off x="4996584" y="219351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7" name="Line 42"/>
          <p:cNvSpPr>
            <a:spLocks noChangeShapeType="1"/>
          </p:cNvSpPr>
          <p:nvPr/>
        </p:nvSpPr>
        <p:spPr bwMode="auto">
          <a:xfrm>
            <a:off x="6539901" y="1398504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8" name="Oval 37"/>
          <p:cNvSpPr>
            <a:spLocks noChangeArrowheads="1"/>
          </p:cNvSpPr>
          <p:nvPr/>
        </p:nvSpPr>
        <p:spPr bwMode="auto">
          <a:xfrm>
            <a:off x="6565456" y="253145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Freeform 44"/>
          <p:cNvSpPr/>
          <p:nvPr/>
        </p:nvSpPr>
        <p:spPr bwMode="auto">
          <a:xfrm>
            <a:off x="6910404" y="220040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0" name="Line 42"/>
          <p:cNvSpPr>
            <a:spLocks noChangeShapeType="1"/>
          </p:cNvSpPr>
          <p:nvPr/>
        </p:nvSpPr>
        <p:spPr bwMode="auto">
          <a:xfrm flipH="1">
            <a:off x="9239174" y="1379917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1" name="Oval 37"/>
          <p:cNvSpPr>
            <a:spLocks noChangeArrowheads="1"/>
          </p:cNvSpPr>
          <p:nvPr/>
        </p:nvSpPr>
        <p:spPr bwMode="auto">
          <a:xfrm>
            <a:off x="9845605" y="103479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37"/>
          <p:cNvSpPr>
            <a:spLocks noChangeArrowheads="1"/>
          </p:cNvSpPr>
          <p:nvPr/>
        </p:nvSpPr>
        <p:spPr bwMode="auto">
          <a:xfrm>
            <a:off x="8909617" y="178742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37"/>
          <p:cNvSpPr>
            <a:spLocks noChangeArrowheads="1"/>
          </p:cNvSpPr>
          <p:nvPr/>
        </p:nvSpPr>
        <p:spPr bwMode="auto">
          <a:xfrm>
            <a:off x="10816837" y="178742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Oval 37"/>
          <p:cNvSpPr>
            <a:spLocks noChangeArrowheads="1"/>
          </p:cNvSpPr>
          <p:nvPr/>
        </p:nvSpPr>
        <p:spPr bwMode="auto">
          <a:xfrm>
            <a:off x="8353156" y="252367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Oval 37"/>
          <p:cNvSpPr>
            <a:spLocks noChangeArrowheads="1"/>
          </p:cNvSpPr>
          <p:nvPr/>
        </p:nvSpPr>
        <p:spPr bwMode="auto">
          <a:xfrm>
            <a:off x="9417416" y="252367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Freeform 44"/>
          <p:cNvSpPr/>
          <p:nvPr/>
        </p:nvSpPr>
        <p:spPr bwMode="auto">
          <a:xfrm flipH="1">
            <a:off x="9239175" y="219262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7" name="Freeform 44"/>
          <p:cNvSpPr/>
          <p:nvPr/>
        </p:nvSpPr>
        <p:spPr bwMode="auto">
          <a:xfrm>
            <a:off x="8698104" y="218573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8" name="Line 42"/>
          <p:cNvSpPr>
            <a:spLocks noChangeShapeType="1"/>
          </p:cNvSpPr>
          <p:nvPr/>
        </p:nvSpPr>
        <p:spPr bwMode="auto">
          <a:xfrm>
            <a:off x="10241421" y="1390725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9" name="Oval 37"/>
          <p:cNvSpPr>
            <a:spLocks noChangeArrowheads="1"/>
          </p:cNvSpPr>
          <p:nvPr/>
        </p:nvSpPr>
        <p:spPr bwMode="auto">
          <a:xfrm>
            <a:off x="10266976" y="252367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Freeform 44"/>
          <p:cNvSpPr/>
          <p:nvPr/>
        </p:nvSpPr>
        <p:spPr bwMode="auto">
          <a:xfrm>
            <a:off x="10611924" y="219262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91" name="右箭头 90"/>
          <p:cNvSpPr/>
          <p:nvPr/>
        </p:nvSpPr>
        <p:spPr>
          <a:xfrm>
            <a:off x="4121132" y="1816011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右箭头 91"/>
          <p:cNvSpPr/>
          <p:nvPr/>
        </p:nvSpPr>
        <p:spPr>
          <a:xfrm>
            <a:off x="7967000" y="1795206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879922" y="4300134"/>
            <a:ext cx="10455487" cy="152862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(j &lt;= m)</a:t>
            </a: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996165" y="787649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179065" y="1396922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995290" y="1571666"/>
            <a:ext cx="367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4437270" y="2287619"/>
            <a:ext cx="367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157115" y="2254829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93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" fill="hold">
                      <p:stCondLst>
                        <p:cond delay="0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23" restart="whenNotActive" fill="hold" evtFilter="cancelBubble" nodeType="interactiveSeq">
                <p:stCondLst>
                  <p:cond evt="onClick" delay="0">
                    <p:tgtEl>
                      <p:spTgt spid="9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4" fill="hold">
                      <p:stCondLst>
                        <p:cond delay="0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8"/>
                  </p:tgtEl>
                </p:cond>
              </p:nextCondLst>
            </p:seq>
          </p:childTnLst>
        </p:cTn>
      </p:par>
    </p:tnLst>
    <p:bldLst>
      <p:bldP spid="12" grpId="0"/>
      <p:bldP spid="39" grpId="0" bldLvl="0" animBg="1"/>
      <p:bldP spid="40" grpId="0" bldLvl="0" animBg="1"/>
      <p:bldP spid="40" grpId="1" bldLvl="0" animBg="1"/>
      <p:bldP spid="41" grpId="0" bldLvl="0" animBg="1"/>
      <p:bldP spid="41" grpId="1" bldLvl="0" animBg="1"/>
      <p:bldP spid="55" grpId="0" bldLvl="0" animBg="1"/>
      <p:bldP spid="55" grpId="1" bldLvl="0" animBg="1"/>
      <p:bldP spid="13" grpId="0" bldLvl="0" animBg="1"/>
      <p:bldP spid="13" grpId="1" bldLvl="0" animBg="1"/>
      <p:bldP spid="63" grpId="0" bldLvl="0" animBg="1"/>
      <p:bldP spid="63" grpId="1" bldLvl="0" animBg="1"/>
      <p:bldP spid="64" grpId="0" bldLvl="0" animBg="1"/>
      <p:bldP spid="65" grpId="0" bldLvl="0" animBg="1"/>
      <p:bldP spid="66" grpId="0" bldLvl="0" animBg="1"/>
      <p:bldP spid="67" grpId="0" bldLvl="0" animBg="1"/>
      <p:bldP spid="67" grpId="1" bldLvl="0" animBg="1"/>
      <p:bldP spid="68" grpId="0" bldLvl="0" animBg="1"/>
      <p:bldP spid="69" grpId="0" bldLvl="0" animBg="1"/>
      <p:bldP spid="70" grpId="0" bldLvl="0" animBg="1"/>
      <p:bldP spid="70" grpId="1" bldLvl="0" animBg="1"/>
      <p:bldP spid="71" grpId="0" bldLvl="0" animBg="1"/>
      <p:bldP spid="71" grpId="1" bldLvl="0" animBg="1"/>
      <p:bldP spid="72" grpId="0" bldLvl="0" animBg="1"/>
      <p:bldP spid="72" grpId="1" bldLvl="0" animBg="1"/>
      <p:bldP spid="73" grpId="0" bldLvl="0" animBg="1"/>
      <p:bldP spid="73" grpId="1" bldLvl="0" animBg="1"/>
      <p:bldP spid="74" grpId="0" bldLvl="0" animBg="1"/>
      <p:bldP spid="74" grpId="1" bldLvl="0" animBg="1"/>
      <p:bldP spid="75" grpId="0" bldLvl="0" animBg="1"/>
      <p:bldP spid="76" grpId="0" bldLvl="0" animBg="1"/>
      <p:bldP spid="77" grpId="0" bldLvl="0" animBg="1"/>
      <p:bldP spid="78" grpId="0" bldLvl="0" animBg="1"/>
      <p:bldP spid="78" grpId="1" bldLvl="0" animBg="1"/>
      <p:bldP spid="79" grpId="0" bldLvl="0" animBg="1"/>
      <p:bldP spid="80" grpId="0" bldLvl="0" animBg="1"/>
      <p:bldP spid="81" grpId="0" bldLvl="0" animBg="1"/>
      <p:bldP spid="81" grpId="1" bldLvl="0" animBg="1"/>
      <p:bldP spid="82" grpId="0" bldLvl="0" animBg="1"/>
      <p:bldP spid="82" grpId="1" bldLvl="0" animBg="1"/>
      <p:bldP spid="83" grpId="0" bldLvl="0" animBg="1"/>
      <p:bldP spid="83" grpId="1" bldLvl="0" animBg="1"/>
      <p:bldP spid="84" grpId="0" bldLvl="0" animBg="1"/>
      <p:bldP spid="84" grpId="1" bldLvl="0" animBg="1"/>
      <p:bldP spid="85" grpId="0" bldLvl="0" animBg="1"/>
      <p:bldP spid="85" grpId="1" bldLvl="0" animBg="1"/>
      <p:bldP spid="86" grpId="0" bldLvl="0" animBg="1"/>
      <p:bldP spid="87" grpId="0" bldLvl="0" animBg="1"/>
      <p:bldP spid="88" grpId="0" bldLvl="0" animBg="1"/>
      <p:bldP spid="89" grpId="0" bldLvl="0" animBg="1"/>
      <p:bldP spid="89" grpId="1" bldLvl="0" animBg="1"/>
      <p:bldP spid="90" grpId="0" bldLvl="0" animBg="1"/>
      <p:bldP spid="91" grpId="0" bldLvl="0" animBg="1"/>
      <p:bldP spid="92" grpId="0" bldLvl="0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  <p:bldP spid="98" grpId="0"/>
      <p:bldP spid="9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7.1.1  减治法的设计思想</a:t>
            </a:r>
          </a:p>
        </p:txBody>
      </p:sp>
      <p:sp>
        <p:nvSpPr>
          <p:cNvPr id="246786" name="文本框 246785"/>
          <p:cNvSpPr txBox="1"/>
          <p:nvPr/>
        </p:nvSpPr>
        <p:spPr>
          <a:xfrm>
            <a:off x="395288" y="1768158"/>
            <a:ext cx="8208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sz="1800" dirty="0">
              <a:latin typeface="Arial" panose="020B0604020202020204" pitchFamily="34" charset="0"/>
            </a:endParaRPr>
          </a:p>
        </p:txBody>
      </p:sp>
      <p:sp>
        <p:nvSpPr>
          <p:cNvPr id="246787" name="文本框 246786"/>
          <p:cNvSpPr txBox="1"/>
          <p:nvPr/>
        </p:nvSpPr>
        <p:spPr>
          <a:xfrm>
            <a:off x="689610" y="873760"/>
            <a:ext cx="86848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</a:rPr>
              <a:t>: 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</a:rPr>
              <a:t>对于给定的整数</a:t>
            </a:r>
            <a:r>
              <a:rPr lang="en-US" altLang="zh-CN" sz="280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</a:rPr>
              <a:t>和非负整数</a:t>
            </a:r>
            <a:r>
              <a:rPr lang="en-US" altLang="zh-CN" sz="280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</a:rPr>
              <a:t>，计算</a:t>
            </a:r>
            <a:r>
              <a:rPr lang="en-US" altLang="zh-CN" sz="280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i="1" baseline="300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  <a:latin typeface="宋体" panose="02010600030101010101" pitchFamily="2" charset="-122"/>
              </a:rPr>
              <a:t>的值</a:t>
            </a:r>
          </a:p>
        </p:txBody>
      </p:sp>
      <p:sp>
        <p:nvSpPr>
          <p:cNvPr id="246788" name="文本框 246787"/>
          <p:cNvSpPr txBox="1"/>
          <p:nvPr/>
        </p:nvSpPr>
        <p:spPr>
          <a:xfrm>
            <a:off x="1393508" y="1738948"/>
            <a:ext cx="6408738" cy="36893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应用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减治技术</a:t>
            </a:r>
            <a:r>
              <a:rPr lang="zh-CN" altLang="en-US" sz="2400" b="1" dirty="0">
                <a:latin typeface="Times New Roman" panose="02020603050405020304" pitchFamily="18" charset="0"/>
              </a:rPr>
              <a:t>得到如下计算方法：</a:t>
            </a:r>
          </a:p>
        </p:txBody>
      </p:sp>
      <p:graphicFrame>
        <p:nvGraphicFramePr>
          <p:cNvPr id="246789" name="对象 246788"/>
          <p:cNvGraphicFramePr/>
          <p:nvPr/>
        </p:nvGraphicFramePr>
        <p:xfrm>
          <a:off x="1854835" y="2240280"/>
          <a:ext cx="6216015" cy="174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98700" imgH="736600" progId="Equation.3">
                  <p:embed/>
                </p:oleObj>
              </mc:Choice>
              <mc:Fallback>
                <p:oleObj r:id="rId2" imgW="2298700" imgH="736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54835" y="2240280"/>
                        <a:ext cx="6216015" cy="174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90" name="对象 246789"/>
          <p:cNvGraphicFramePr/>
          <p:nvPr/>
        </p:nvGraphicFramePr>
        <p:xfrm>
          <a:off x="1854835" y="5135245"/>
          <a:ext cx="548576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39900" imgH="482600" progId="Equation.3">
                  <p:embed/>
                </p:oleObj>
              </mc:Choice>
              <mc:Fallback>
                <p:oleObj r:id="rId4" imgW="1739900" imgH="482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4835" y="5135245"/>
                        <a:ext cx="5485765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791" name="文本框 246790"/>
          <p:cNvSpPr txBox="1"/>
          <p:nvPr/>
        </p:nvSpPr>
        <p:spPr>
          <a:xfrm>
            <a:off x="1393508" y="4328160"/>
            <a:ext cx="61928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应用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分治技术</a:t>
            </a:r>
            <a:r>
              <a:rPr lang="zh-CN" altLang="en-US" sz="2400" b="1" dirty="0">
                <a:latin typeface="Times New Roman" panose="02020603050405020304" pitchFamily="18" charset="0"/>
              </a:rPr>
              <a:t>得到如下计算方法：</a:t>
            </a:r>
          </a:p>
        </p:txBody>
      </p:sp>
      <p:sp>
        <p:nvSpPr>
          <p:cNvPr id="5" name="Freeform 84"/>
          <p:cNvSpPr/>
          <p:nvPr/>
        </p:nvSpPr>
        <p:spPr bwMode="auto">
          <a:xfrm>
            <a:off x="804103" y="174444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Freeform 84"/>
          <p:cNvSpPr/>
          <p:nvPr/>
        </p:nvSpPr>
        <p:spPr bwMode="auto">
          <a:xfrm>
            <a:off x="804103" y="435429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/>
      <p:bldP spid="246788" grpId="0"/>
      <p:bldP spid="246791" grpId="0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sp>
        <p:nvSpPr>
          <p:cNvPr id="3" name="矩形 2"/>
          <p:cNvSpPr/>
          <p:nvPr/>
        </p:nvSpPr>
        <p:spPr>
          <a:xfrm>
            <a:off x="863134" y="3151874"/>
            <a:ext cx="10455487" cy="296491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Sift (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k, 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m)      //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根结点的编号为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k，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最后一个结点的编号为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7578739" y="5549795"/>
            <a:ext cx="3630280" cy="476309"/>
            <a:chOff x="533554" y="2143661"/>
            <a:chExt cx="3630280" cy="476309"/>
          </a:xfrm>
        </p:grpSpPr>
        <p:grpSp>
          <p:nvGrpSpPr>
            <p:cNvPr id="54" name="Group 31"/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099413" y="2143661"/>
              <a:ext cx="3064421" cy="4577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28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为什么和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36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交换？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879922" y="3837674"/>
            <a:ext cx="10455487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</a:t>
            </a:r>
            <a:r>
              <a:rPr kumimoji="1"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k, j = 2*i+1;</a:t>
            </a:r>
            <a:endParaRPr kumimoji="1"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1617163" y="1284348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14" name="Oval 37"/>
          <p:cNvSpPr>
            <a:spLocks noChangeArrowheads="1"/>
          </p:cNvSpPr>
          <p:nvPr/>
        </p:nvSpPr>
        <p:spPr bwMode="auto">
          <a:xfrm>
            <a:off x="2223594" y="93922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37"/>
          <p:cNvSpPr>
            <a:spLocks noChangeArrowheads="1"/>
          </p:cNvSpPr>
          <p:nvPr/>
        </p:nvSpPr>
        <p:spPr bwMode="auto">
          <a:xfrm>
            <a:off x="1287606" y="169185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37"/>
          <p:cNvSpPr>
            <a:spLocks noChangeArrowheads="1"/>
          </p:cNvSpPr>
          <p:nvPr/>
        </p:nvSpPr>
        <p:spPr bwMode="auto">
          <a:xfrm>
            <a:off x="3194826" y="169185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Oval 37"/>
          <p:cNvSpPr>
            <a:spLocks noChangeArrowheads="1"/>
          </p:cNvSpPr>
          <p:nvPr/>
        </p:nvSpPr>
        <p:spPr bwMode="auto">
          <a:xfrm>
            <a:off x="731145" y="24281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37"/>
          <p:cNvSpPr>
            <a:spLocks noChangeArrowheads="1"/>
          </p:cNvSpPr>
          <p:nvPr/>
        </p:nvSpPr>
        <p:spPr bwMode="auto">
          <a:xfrm>
            <a:off x="1795405" y="24281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reeform 44"/>
          <p:cNvSpPr/>
          <p:nvPr/>
        </p:nvSpPr>
        <p:spPr bwMode="auto">
          <a:xfrm flipH="1">
            <a:off x="1617164" y="209705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19" name="Freeform 44"/>
          <p:cNvSpPr/>
          <p:nvPr/>
        </p:nvSpPr>
        <p:spPr bwMode="auto">
          <a:xfrm>
            <a:off x="1076093" y="209016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20" name="Line 42"/>
          <p:cNvSpPr>
            <a:spLocks noChangeShapeType="1"/>
          </p:cNvSpPr>
          <p:nvPr/>
        </p:nvSpPr>
        <p:spPr bwMode="auto">
          <a:xfrm>
            <a:off x="2619410" y="129515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21" name="Oval 37"/>
          <p:cNvSpPr>
            <a:spLocks noChangeArrowheads="1"/>
          </p:cNvSpPr>
          <p:nvPr/>
        </p:nvSpPr>
        <p:spPr bwMode="auto">
          <a:xfrm>
            <a:off x="2644965" y="24281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reeform 44"/>
          <p:cNvSpPr/>
          <p:nvPr/>
        </p:nvSpPr>
        <p:spPr bwMode="auto">
          <a:xfrm>
            <a:off x="2989913" y="209705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23" name="Line 42"/>
          <p:cNvSpPr>
            <a:spLocks noChangeShapeType="1"/>
          </p:cNvSpPr>
          <p:nvPr/>
        </p:nvSpPr>
        <p:spPr bwMode="auto">
          <a:xfrm flipH="1">
            <a:off x="5537654" y="130006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24" name="Oval 37"/>
          <p:cNvSpPr>
            <a:spLocks noChangeArrowheads="1"/>
          </p:cNvSpPr>
          <p:nvPr/>
        </p:nvSpPr>
        <p:spPr bwMode="auto">
          <a:xfrm>
            <a:off x="6144085" y="95494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val 37"/>
          <p:cNvSpPr>
            <a:spLocks noChangeArrowheads="1"/>
          </p:cNvSpPr>
          <p:nvPr/>
        </p:nvSpPr>
        <p:spPr bwMode="auto">
          <a:xfrm>
            <a:off x="5208097" y="170757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 37"/>
          <p:cNvSpPr>
            <a:spLocks noChangeArrowheads="1"/>
          </p:cNvSpPr>
          <p:nvPr/>
        </p:nvSpPr>
        <p:spPr bwMode="auto">
          <a:xfrm>
            <a:off x="7115317" y="170757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 37"/>
          <p:cNvSpPr>
            <a:spLocks noChangeArrowheads="1"/>
          </p:cNvSpPr>
          <p:nvPr/>
        </p:nvSpPr>
        <p:spPr bwMode="auto">
          <a:xfrm>
            <a:off x="4651636" y="244382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37"/>
          <p:cNvSpPr>
            <a:spLocks noChangeArrowheads="1"/>
          </p:cNvSpPr>
          <p:nvPr/>
        </p:nvSpPr>
        <p:spPr bwMode="auto">
          <a:xfrm>
            <a:off x="5715896" y="244382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44"/>
          <p:cNvSpPr/>
          <p:nvPr/>
        </p:nvSpPr>
        <p:spPr bwMode="auto">
          <a:xfrm flipH="1">
            <a:off x="5537655" y="211277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1" name="Freeform 44"/>
          <p:cNvSpPr/>
          <p:nvPr/>
        </p:nvSpPr>
        <p:spPr bwMode="auto">
          <a:xfrm>
            <a:off x="4996584" y="210588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>
            <a:off x="6539901" y="1310874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6565456" y="244382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Freeform 44"/>
          <p:cNvSpPr/>
          <p:nvPr/>
        </p:nvSpPr>
        <p:spPr bwMode="auto">
          <a:xfrm>
            <a:off x="6910404" y="211277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 flipH="1">
            <a:off x="9239174" y="1292287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36" name="Oval 37"/>
          <p:cNvSpPr>
            <a:spLocks noChangeArrowheads="1"/>
          </p:cNvSpPr>
          <p:nvPr/>
        </p:nvSpPr>
        <p:spPr bwMode="auto">
          <a:xfrm>
            <a:off x="9845605" y="94716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8909617" y="169979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10816837" y="169979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37"/>
          <p:cNvSpPr>
            <a:spLocks noChangeArrowheads="1"/>
          </p:cNvSpPr>
          <p:nvPr/>
        </p:nvSpPr>
        <p:spPr bwMode="auto">
          <a:xfrm>
            <a:off x="8353156" y="2436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9417416" y="2436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 44"/>
          <p:cNvSpPr/>
          <p:nvPr/>
        </p:nvSpPr>
        <p:spPr bwMode="auto">
          <a:xfrm flipH="1">
            <a:off x="9239175" y="210499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45" name="Freeform 44"/>
          <p:cNvSpPr/>
          <p:nvPr/>
        </p:nvSpPr>
        <p:spPr bwMode="auto">
          <a:xfrm>
            <a:off x="8698104" y="209810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>
            <a:off x="10241421" y="1303095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10266976" y="2436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Freeform 44"/>
          <p:cNvSpPr/>
          <p:nvPr/>
        </p:nvSpPr>
        <p:spPr bwMode="auto">
          <a:xfrm>
            <a:off x="10611924" y="210499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/>
          </a:p>
        </p:txBody>
      </p:sp>
      <p:sp>
        <p:nvSpPr>
          <p:cNvPr id="49" name="右箭头 48"/>
          <p:cNvSpPr/>
          <p:nvPr/>
        </p:nvSpPr>
        <p:spPr>
          <a:xfrm>
            <a:off x="4121132" y="1728381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>
            <a:off x="7967000" y="1707576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79922" y="4212504"/>
            <a:ext cx="10455487" cy="1528624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(j &lt;= m)</a:t>
            </a: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96165" y="700019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179065" y="1309292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995290" y="1484036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437270" y="2199989"/>
            <a:ext cx="367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8157115" y="2167199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863134" y="4960675"/>
            <a:ext cx="10455487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(j &lt; m &amp;&amp; r[j] &lt; r[j+1]) j++;</a:t>
            </a:r>
            <a:endParaRPr kumimoji="1" lang="zh-CN" altLang="en-US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</p:childTnLst>
        </p:cTn>
      </p:par>
    </p:tnLst>
    <p:bldLst>
      <p:bldP spid="61" grpId="0"/>
      <p:bldP spid="14" grpId="0" bldLvl="0" animBg="1"/>
      <p:bldP spid="15" grpId="0" bldLvl="0" animBg="1"/>
      <p:bldP spid="16" grpId="0" bldLvl="0" animBg="1"/>
      <p:bldP spid="62" grpId="0" bldLvl="0" animBg="1"/>
      <p:bldP spid="17" grpId="0" bldLvl="0" animBg="1"/>
      <p:bldP spid="21" grpId="0" bldLvl="0" animBg="1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33" grpId="0" bldLvl="0" animBg="1"/>
      <p:bldP spid="36" grpId="0" bldLvl="0" animBg="1"/>
      <p:bldP spid="37" grpId="0" bldLvl="0" animBg="1"/>
      <p:bldP spid="38" grpId="0" bldLvl="0" animBg="1"/>
      <p:bldP spid="42" grpId="0" bldLvl="0" animBg="1"/>
      <p:bldP spid="43" grpId="0" bldLvl="0" animBg="1"/>
      <p:bldP spid="47" grpId="0" bldLvl="0" animBg="1"/>
      <p:bldP spid="51" grpId="0"/>
      <p:bldP spid="52" grpId="0"/>
      <p:bldP spid="99" grpId="0"/>
      <p:bldP spid="100" grpId="0"/>
      <p:bldP spid="101" grpId="0"/>
      <p:bldP spid="102" grpId="0"/>
      <p:bldP spid="103" grpId="0"/>
      <p:bldP spid="10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578739" y="5549795"/>
            <a:ext cx="3630280" cy="476309"/>
            <a:chOff x="533554" y="2143661"/>
            <a:chExt cx="3630280" cy="476309"/>
          </a:xfrm>
        </p:grpSpPr>
        <p:grpSp>
          <p:nvGrpSpPr>
            <p:cNvPr id="4" name="Group 31"/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" name="TextBox 55"/>
            <p:cNvSpPr txBox="1"/>
            <p:nvPr/>
          </p:nvSpPr>
          <p:spPr>
            <a:xfrm>
              <a:off x="1099413" y="2143661"/>
              <a:ext cx="3064421" cy="4577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什么时候不用交换？</a:t>
              </a:r>
            </a:p>
          </p:txBody>
        </p:sp>
      </p:grpSp>
      <p:sp>
        <p:nvSpPr>
          <p:cNvPr id="39" name="Line 42"/>
          <p:cNvSpPr>
            <a:spLocks noChangeShapeType="1"/>
          </p:cNvSpPr>
          <p:nvPr/>
        </p:nvSpPr>
        <p:spPr bwMode="auto">
          <a:xfrm flipH="1">
            <a:off x="1617163" y="1284348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0" name="Oval 37"/>
          <p:cNvSpPr>
            <a:spLocks noChangeArrowheads="1"/>
          </p:cNvSpPr>
          <p:nvPr/>
        </p:nvSpPr>
        <p:spPr bwMode="auto">
          <a:xfrm>
            <a:off x="2223594" y="93922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37"/>
          <p:cNvSpPr>
            <a:spLocks noChangeArrowheads="1"/>
          </p:cNvSpPr>
          <p:nvPr/>
        </p:nvSpPr>
        <p:spPr bwMode="auto">
          <a:xfrm>
            <a:off x="1287606" y="169185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37"/>
          <p:cNvSpPr>
            <a:spLocks noChangeArrowheads="1"/>
          </p:cNvSpPr>
          <p:nvPr/>
        </p:nvSpPr>
        <p:spPr bwMode="auto">
          <a:xfrm>
            <a:off x="3194826" y="169185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37"/>
          <p:cNvSpPr>
            <a:spLocks noChangeArrowheads="1"/>
          </p:cNvSpPr>
          <p:nvPr/>
        </p:nvSpPr>
        <p:spPr bwMode="auto">
          <a:xfrm>
            <a:off x="731145" y="24281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Oval 37"/>
          <p:cNvSpPr>
            <a:spLocks noChangeArrowheads="1"/>
          </p:cNvSpPr>
          <p:nvPr/>
        </p:nvSpPr>
        <p:spPr bwMode="auto">
          <a:xfrm>
            <a:off x="1795405" y="24281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Freeform 44"/>
          <p:cNvSpPr/>
          <p:nvPr/>
        </p:nvSpPr>
        <p:spPr bwMode="auto">
          <a:xfrm flipH="1">
            <a:off x="1617164" y="209705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5" name="Freeform 44"/>
          <p:cNvSpPr/>
          <p:nvPr/>
        </p:nvSpPr>
        <p:spPr bwMode="auto">
          <a:xfrm>
            <a:off x="1076093" y="209016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6" name="Line 42"/>
          <p:cNvSpPr>
            <a:spLocks noChangeShapeType="1"/>
          </p:cNvSpPr>
          <p:nvPr/>
        </p:nvSpPr>
        <p:spPr bwMode="auto">
          <a:xfrm>
            <a:off x="2619410" y="129515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7" name="Oval 37"/>
          <p:cNvSpPr>
            <a:spLocks noChangeArrowheads="1"/>
          </p:cNvSpPr>
          <p:nvPr/>
        </p:nvSpPr>
        <p:spPr bwMode="auto">
          <a:xfrm>
            <a:off x="2644965" y="24281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Freeform 44"/>
          <p:cNvSpPr/>
          <p:nvPr/>
        </p:nvSpPr>
        <p:spPr bwMode="auto">
          <a:xfrm>
            <a:off x="2989913" y="209705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863134" y="3102329"/>
            <a:ext cx="10455487" cy="2964914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(j &lt;= m)</a:t>
            </a: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996165" y="700019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179065" y="1309292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8315" y="3848155"/>
            <a:ext cx="10455487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(j &lt; m &amp;&amp; r[j] &lt; r[j+1]) j++;</a:t>
            </a:r>
            <a:endParaRPr kumimoji="1" lang="zh-CN" altLang="en-US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63134" y="4267643"/>
            <a:ext cx="10455487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 (r[</a:t>
            </a:r>
            <a:r>
              <a:rPr kumimoji="1"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r[j]) break;</a:t>
            </a:r>
            <a:endParaRPr kumimoji="1"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55" grpId="0" bldLvl="0" animBg="1"/>
      <p:bldP spid="11" grpId="0" bldLvl="0" animBg="1"/>
      <p:bldP spid="63" grpId="0" bldLvl="0" animBg="1"/>
      <p:bldP spid="67" grpId="0" bldLvl="0" animBg="1"/>
      <p:bldP spid="93" grpId="0" bldLvl="0" animBg="1"/>
      <p:bldP spid="94" grpId="0"/>
      <p:bldP spid="95" grpId="0"/>
      <p:bldP spid="12" grpId="0"/>
      <p:bldP spid="13" grpId="0"/>
      <p:bldP spid="1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7314023" y="5549795"/>
            <a:ext cx="4029442" cy="476309"/>
            <a:chOff x="533554" y="2143661"/>
            <a:chExt cx="4029442" cy="476309"/>
          </a:xfrm>
        </p:grpSpPr>
        <p:grpSp>
          <p:nvGrpSpPr>
            <p:cNvPr id="54" name="Group 31"/>
            <p:cNvGrpSpPr/>
            <p:nvPr/>
          </p:nvGrpSpPr>
          <p:grpSpPr>
            <a:xfrm>
              <a:off x="533554" y="218797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1099413" y="2143661"/>
              <a:ext cx="3463583" cy="4577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交换后如何调整 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j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863134" y="3102329"/>
            <a:ext cx="10455487" cy="3046095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(j &lt;= m)</a:t>
            </a:r>
          </a:p>
          <a:p>
            <a:pPr algn="just">
              <a:lnSpc>
                <a:spcPct val="100000"/>
              </a:lnSpc>
              <a:buSzPct val="85000"/>
            </a:pP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 algn="just">
              <a:lnSpc>
                <a:spcPct val="1000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SzPct val="85000"/>
            </a:pPr>
            <a:endParaRPr kumimoji="1" lang="en-US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08315" y="3848155"/>
            <a:ext cx="10455487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(j &lt; m &amp;&amp; r[j] &lt; r[j+1]) j++;</a:t>
            </a:r>
            <a:endParaRPr kumimoji="1" lang="zh-CN" altLang="en-US" sz="2400" dirty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63134" y="4267643"/>
            <a:ext cx="10455487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if (r[</a:t>
            </a:r>
            <a:r>
              <a:rPr kumimoji="1"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r[j]) break;</a:t>
            </a:r>
            <a:endParaRPr kumimoji="1"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863134" y="4612369"/>
            <a:ext cx="10455487" cy="1168400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else {</a:t>
            </a: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1"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 = r[</a:t>
            </a:r>
            <a:r>
              <a:rPr kumimoji="1"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r[</a:t>
            </a:r>
            <a:r>
              <a:rPr kumimoji="1"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r[j]; r[j] = temp;  </a:t>
            </a:r>
            <a:r>
              <a:rPr kumimoji="1"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j; j = 2*i+1;     </a:t>
            </a:r>
          </a:p>
          <a:p>
            <a:pPr algn="just">
              <a:lnSpc>
                <a:spcPts val="2800"/>
              </a:lnSpc>
              <a:buSzPct val="85000"/>
            </a:pPr>
            <a:r>
              <a:rPr kumimoji="1"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kumimoji="1" lang="zh-CN" altLang="en-US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42"/>
          <p:cNvSpPr>
            <a:spLocks noChangeShapeType="1"/>
          </p:cNvSpPr>
          <p:nvPr/>
        </p:nvSpPr>
        <p:spPr bwMode="auto">
          <a:xfrm flipH="1">
            <a:off x="1617163" y="1284348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5" name="Oval 37"/>
          <p:cNvSpPr>
            <a:spLocks noChangeArrowheads="1"/>
          </p:cNvSpPr>
          <p:nvPr/>
        </p:nvSpPr>
        <p:spPr bwMode="auto">
          <a:xfrm>
            <a:off x="2223594" y="93922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7"/>
          <p:cNvSpPr>
            <a:spLocks noChangeArrowheads="1"/>
          </p:cNvSpPr>
          <p:nvPr/>
        </p:nvSpPr>
        <p:spPr bwMode="auto">
          <a:xfrm>
            <a:off x="1287606" y="169185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7"/>
          <p:cNvSpPr>
            <a:spLocks noChangeArrowheads="1"/>
          </p:cNvSpPr>
          <p:nvPr/>
        </p:nvSpPr>
        <p:spPr bwMode="auto">
          <a:xfrm>
            <a:off x="3194826" y="169185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7"/>
          <p:cNvSpPr>
            <a:spLocks noChangeArrowheads="1"/>
          </p:cNvSpPr>
          <p:nvPr/>
        </p:nvSpPr>
        <p:spPr bwMode="auto">
          <a:xfrm>
            <a:off x="731145" y="24281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7"/>
          <p:cNvSpPr>
            <a:spLocks noChangeArrowheads="1"/>
          </p:cNvSpPr>
          <p:nvPr/>
        </p:nvSpPr>
        <p:spPr bwMode="auto">
          <a:xfrm>
            <a:off x="1795405" y="24281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reeform 44"/>
          <p:cNvSpPr/>
          <p:nvPr/>
        </p:nvSpPr>
        <p:spPr bwMode="auto">
          <a:xfrm flipH="1">
            <a:off x="1617164" y="209705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2" name="Freeform 44"/>
          <p:cNvSpPr/>
          <p:nvPr/>
        </p:nvSpPr>
        <p:spPr bwMode="auto">
          <a:xfrm>
            <a:off x="1076093" y="209016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>
            <a:off x="2619410" y="129515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4" name="Oval 37"/>
          <p:cNvSpPr>
            <a:spLocks noChangeArrowheads="1"/>
          </p:cNvSpPr>
          <p:nvPr/>
        </p:nvSpPr>
        <p:spPr bwMode="auto">
          <a:xfrm>
            <a:off x="2644965" y="242810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Freeform 44"/>
          <p:cNvSpPr/>
          <p:nvPr/>
        </p:nvSpPr>
        <p:spPr bwMode="auto">
          <a:xfrm>
            <a:off x="2989913" y="2097052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6" name="Line 42"/>
          <p:cNvSpPr>
            <a:spLocks noChangeShapeType="1"/>
          </p:cNvSpPr>
          <p:nvPr/>
        </p:nvSpPr>
        <p:spPr bwMode="auto">
          <a:xfrm flipH="1">
            <a:off x="5537654" y="1300066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47" name="Oval 37"/>
          <p:cNvSpPr>
            <a:spLocks noChangeArrowheads="1"/>
          </p:cNvSpPr>
          <p:nvPr/>
        </p:nvSpPr>
        <p:spPr bwMode="auto">
          <a:xfrm>
            <a:off x="6144085" y="95494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37"/>
          <p:cNvSpPr>
            <a:spLocks noChangeArrowheads="1"/>
          </p:cNvSpPr>
          <p:nvPr/>
        </p:nvSpPr>
        <p:spPr bwMode="auto">
          <a:xfrm>
            <a:off x="5208097" y="170757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37"/>
          <p:cNvSpPr>
            <a:spLocks noChangeArrowheads="1"/>
          </p:cNvSpPr>
          <p:nvPr/>
        </p:nvSpPr>
        <p:spPr bwMode="auto">
          <a:xfrm>
            <a:off x="7115317" y="170757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37"/>
          <p:cNvSpPr>
            <a:spLocks noChangeArrowheads="1"/>
          </p:cNvSpPr>
          <p:nvPr/>
        </p:nvSpPr>
        <p:spPr bwMode="auto">
          <a:xfrm>
            <a:off x="4651636" y="244382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37"/>
          <p:cNvSpPr>
            <a:spLocks noChangeArrowheads="1"/>
          </p:cNvSpPr>
          <p:nvPr/>
        </p:nvSpPr>
        <p:spPr bwMode="auto">
          <a:xfrm>
            <a:off x="5715896" y="244382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Freeform 44"/>
          <p:cNvSpPr/>
          <p:nvPr/>
        </p:nvSpPr>
        <p:spPr bwMode="auto">
          <a:xfrm flipH="1">
            <a:off x="5537655" y="211277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1" name="Freeform 44"/>
          <p:cNvSpPr/>
          <p:nvPr/>
        </p:nvSpPr>
        <p:spPr bwMode="auto">
          <a:xfrm>
            <a:off x="4996584" y="210588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69" name="Line 42"/>
          <p:cNvSpPr>
            <a:spLocks noChangeShapeType="1"/>
          </p:cNvSpPr>
          <p:nvPr/>
        </p:nvSpPr>
        <p:spPr bwMode="auto">
          <a:xfrm>
            <a:off x="6539901" y="1310874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0" name="Oval 37"/>
          <p:cNvSpPr>
            <a:spLocks noChangeArrowheads="1"/>
          </p:cNvSpPr>
          <p:nvPr/>
        </p:nvSpPr>
        <p:spPr bwMode="auto">
          <a:xfrm>
            <a:off x="6565456" y="2443822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Freeform 44"/>
          <p:cNvSpPr/>
          <p:nvPr/>
        </p:nvSpPr>
        <p:spPr bwMode="auto">
          <a:xfrm>
            <a:off x="6910404" y="2112770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2" name="Line 42"/>
          <p:cNvSpPr>
            <a:spLocks noChangeShapeType="1"/>
          </p:cNvSpPr>
          <p:nvPr/>
        </p:nvSpPr>
        <p:spPr bwMode="auto">
          <a:xfrm flipH="1">
            <a:off x="9239174" y="1292287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3" name="Oval 37"/>
          <p:cNvSpPr>
            <a:spLocks noChangeArrowheads="1"/>
          </p:cNvSpPr>
          <p:nvPr/>
        </p:nvSpPr>
        <p:spPr bwMode="auto">
          <a:xfrm>
            <a:off x="9845605" y="94716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Oval 37"/>
          <p:cNvSpPr>
            <a:spLocks noChangeArrowheads="1"/>
          </p:cNvSpPr>
          <p:nvPr/>
        </p:nvSpPr>
        <p:spPr bwMode="auto">
          <a:xfrm>
            <a:off x="8909617" y="169979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Oval 37"/>
          <p:cNvSpPr>
            <a:spLocks noChangeArrowheads="1"/>
          </p:cNvSpPr>
          <p:nvPr/>
        </p:nvSpPr>
        <p:spPr bwMode="auto">
          <a:xfrm>
            <a:off x="10816837" y="1699797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Oval 37"/>
          <p:cNvSpPr>
            <a:spLocks noChangeArrowheads="1"/>
          </p:cNvSpPr>
          <p:nvPr/>
        </p:nvSpPr>
        <p:spPr bwMode="auto">
          <a:xfrm>
            <a:off x="8353156" y="2436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37"/>
          <p:cNvSpPr>
            <a:spLocks noChangeArrowheads="1"/>
          </p:cNvSpPr>
          <p:nvPr/>
        </p:nvSpPr>
        <p:spPr bwMode="auto">
          <a:xfrm>
            <a:off x="9417416" y="2436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Freeform 44"/>
          <p:cNvSpPr/>
          <p:nvPr/>
        </p:nvSpPr>
        <p:spPr bwMode="auto">
          <a:xfrm flipH="1">
            <a:off x="9239175" y="210499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79" name="Freeform 44"/>
          <p:cNvSpPr/>
          <p:nvPr/>
        </p:nvSpPr>
        <p:spPr bwMode="auto">
          <a:xfrm>
            <a:off x="8698104" y="209810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0" name="Line 42"/>
          <p:cNvSpPr>
            <a:spLocks noChangeShapeType="1"/>
          </p:cNvSpPr>
          <p:nvPr/>
        </p:nvSpPr>
        <p:spPr bwMode="auto">
          <a:xfrm>
            <a:off x="10241421" y="1303095"/>
            <a:ext cx="636678" cy="463436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1" name="Oval 37"/>
          <p:cNvSpPr>
            <a:spLocks noChangeArrowheads="1"/>
          </p:cNvSpPr>
          <p:nvPr/>
        </p:nvSpPr>
        <p:spPr bwMode="auto">
          <a:xfrm>
            <a:off x="10266976" y="2436043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  <a:effectLst/>
        </p:spPr>
        <p:txBody>
          <a:bodyPr lIns="0" tIns="0" rIns="0" bIns="0"/>
          <a:lstStyle/>
          <a:p>
            <a:pPr algn="ctr">
              <a:lnSpc>
                <a:spcPts val="2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Freeform 44"/>
          <p:cNvSpPr/>
          <p:nvPr/>
        </p:nvSpPr>
        <p:spPr bwMode="auto">
          <a:xfrm>
            <a:off x="10611924" y="2104991"/>
            <a:ext cx="288000" cy="360000"/>
          </a:xfrm>
          <a:custGeom>
            <a:avLst/>
            <a:gdLst>
              <a:gd name="T0" fmla="*/ 259 w 259"/>
              <a:gd name="T1" fmla="*/ 0 h 421"/>
              <a:gd name="T2" fmla="*/ 0 w 259"/>
              <a:gd name="T3" fmla="*/ 421 h 42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59" h="421">
                <a:moveTo>
                  <a:pt x="259" y="0"/>
                </a:moveTo>
                <a:lnTo>
                  <a:pt x="0" y="421"/>
                </a:lnTo>
              </a:path>
            </a:pathLst>
          </a:custGeom>
          <a:noFill/>
          <a:ln w="28575" cmpd="sng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18000"/>
          <a:lstStyle/>
          <a:p>
            <a:pPr algn="ctr">
              <a:lnSpc>
                <a:spcPts val="2500"/>
              </a:lnSpc>
            </a:pPr>
            <a:endParaRPr lang="zh-CN" altLang="en-US" sz="2400">
              <a:solidFill>
                <a:srgbClr val="404040"/>
              </a:solidFill>
            </a:endParaRPr>
          </a:p>
        </p:txBody>
      </p:sp>
      <p:sp>
        <p:nvSpPr>
          <p:cNvPr id="83" name="右箭头 82"/>
          <p:cNvSpPr/>
          <p:nvPr/>
        </p:nvSpPr>
        <p:spPr>
          <a:xfrm>
            <a:off x="4121132" y="1728381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右箭头 83"/>
          <p:cNvSpPr/>
          <p:nvPr/>
        </p:nvSpPr>
        <p:spPr>
          <a:xfrm>
            <a:off x="7967000" y="1707576"/>
            <a:ext cx="576000" cy="324000"/>
          </a:xfrm>
          <a:prstGeom prst="rightArrow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996165" y="700019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79065" y="1309292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995290" y="1484036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4437270" y="2199989"/>
            <a:ext cx="367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8157115" y="2167199"/>
            <a:ext cx="367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</p:childTnLst>
        </p:cTn>
      </p:par>
    </p:tnLst>
    <p:bldLst>
      <p:bldP spid="3" grpId="0" bldLvl="0" animBg="1"/>
      <p:bldP spid="99" grpId="0"/>
      <p:bldP spid="100" grpId="0"/>
      <p:bldP spid="28" grpId="0"/>
      <p:bldP spid="28" grpId="1"/>
      <p:bldP spid="5" grpId="0" bldLvl="0" animBg="1"/>
      <p:bldP spid="31" grpId="0" bldLvl="0" animBg="1"/>
      <p:bldP spid="33" grpId="0" bldLvl="0" animBg="1"/>
      <p:bldP spid="34" grpId="0" bldLvl="0" animBg="1"/>
      <p:bldP spid="35" grpId="0" bldLvl="0" animBg="1"/>
      <p:bldP spid="44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70" grpId="0" bldLvl="0" animBg="1"/>
      <p:bldP spid="73" grpId="0" bldLvl="0" animBg="1"/>
      <p:bldP spid="74" grpId="0" bldLvl="0" animBg="1"/>
      <p:bldP spid="75" grpId="0" bldLvl="0" animBg="1"/>
      <p:bldP spid="76" grpId="0" bldLvl="0" animBg="1"/>
      <p:bldP spid="77" grpId="0" bldLvl="0" animBg="1"/>
      <p:bldP spid="81" grpId="0" bldLvl="0" animBg="1"/>
      <p:bldP spid="85" grpId="0"/>
      <p:bldP spid="86" grpId="0"/>
      <p:bldP spid="87" grpId="0"/>
      <p:bldP spid="88" grpId="0"/>
      <p:bldP spid="8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sp>
        <p:nvSpPr>
          <p:cNvPr id="26" name="AutoShape 9"/>
          <p:cNvSpPr>
            <a:spLocks noChangeArrowheads="1"/>
          </p:cNvSpPr>
          <p:nvPr/>
        </p:nvSpPr>
        <p:spPr bwMode="auto">
          <a:xfrm>
            <a:off x="4788709" y="189690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AutoShape 9"/>
          <p:cNvSpPr>
            <a:spLocks noChangeArrowheads="1"/>
          </p:cNvSpPr>
          <p:nvPr/>
        </p:nvSpPr>
        <p:spPr bwMode="auto">
          <a:xfrm>
            <a:off x="3036812" y="182490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AutoShape 9"/>
          <p:cNvSpPr>
            <a:spLocks noChangeArrowheads="1"/>
          </p:cNvSpPr>
          <p:nvPr/>
        </p:nvSpPr>
        <p:spPr bwMode="auto">
          <a:xfrm>
            <a:off x="3940745" y="175290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>
            <a:off x="6530358" y="168090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AutoShape 9"/>
          <p:cNvSpPr>
            <a:spLocks noChangeArrowheads="1"/>
          </p:cNvSpPr>
          <p:nvPr/>
        </p:nvSpPr>
        <p:spPr bwMode="auto">
          <a:xfrm>
            <a:off x="5667153" y="160890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9981" y="1914228"/>
            <a:ext cx="1605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1863" y="4049235"/>
            <a:ext cx="1605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初始建堆</a:t>
            </a: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2998694" y="373401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3902627" y="380601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4750591" y="402201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5629035" y="387801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6492240" y="395001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067207" y="3390529"/>
            <a:ext cx="2895681" cy="1913990"/>
            <a:chOff x="8403457" y="2737481"/>
            <a:chExt cx="2895681" cy="1913990"/>
          </a:xfrm>
          <a:solidFill>
            <a:srgbClr val="B4B4C8"/>
          </a:solidFill>
        </p:grpSpPr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H="1">
              <a:off x="9289475" y="3082605"/>
              <a:ext cx="636678" cy="463436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2" name="Oval 37"/>
            <p:cNvSpPr>
              <a:spLocks noChangeArrowheads="1"/>
            </p:cNvSpPr>
            <p:nvPr/>
          </p:nvSpPr>
          <p:spPr bwMode="auto">
            <a:xfrm>
              <a:off x="9895906" y="273748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37"/>
            <p:cNvSpPr>
              <a:spLocks noChangeArrowheads="1"/>
            </p:cNvSpPr>
            <p:nvPr/>
          </p:nvSpPr>
          <p:spPr bwMode="auto">
            <a:xfrm>
              <a:off x="8959918" y="349011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10867138" y="349011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37"/>
            <p:cNvSpPr>
              <a:spLocks noChangeArrowheads="1"/>
            </p:cNvSpPr>
            <p:nvPr/>
          </p:nvSpPr>
          <p:spPr bwMode="auto">
            <a:xfrm>
              <a:off x="8403457" y="421947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Oval 37"/>
            <p:cNvSpPr>
              <a:spLocks noChangeArrowheads="1"/>
            </p:cNvSpPr>
            <p:nvPr/>
          </p:nvSpPr>
          <p:spPr bwMode="auto">
            <a:xfrm>
              <a:off x="9467717" y="421947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4"/>
            <p:cNvSpPr/>
            <p:nvPr/>
          </p:nvSpPr>
          <p:spPr bwMode="auto">
            <a:xfrm flipH="1">
              <a:off x="9289476" y="3895309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8" name="Freeform 44"/>
            <p:cNvSpPr/>
            <p:nvPr/>
          </p:nvSpPr>
          <p:spPr bwMode="auto">
            <a:xfrm>
              <a:off x="8748405" y="3888419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10291722" y="3093413"/>
              <a:ext cx="636678" cy="463436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38167" y="5740795"/>
            <a:ext cx="9654847" cy="434046"/>
            <a:chOff x="638167" y="5434090"/>
            <a:chExt cx="9654847" cy="434046"/>
          </a:xfrm>
        </p:grpSpPr>
        <p:grpSp>
          <p:nvGrpSpPr>
            <p:cNvPr id="50" name="Group 31"/>
            <p:cNvGrpSpPr/>
            <p:nvPr/>
          </p:nvGrpSpPr>
          <p:grpSpPr>
            <a:xfrm>
              <a:off x="638167" y="54340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1270857" y="5437249"/>
              <a:ext cx="90221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如何将一个无序序列建成一个大根堆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初始建堆？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067207" y="957233"/>
            <a:ext cx="2895681" cy="1913990"/>
            <a:chOff x="8440254" y="612376"/>
            <a:chExt cx="2895681" cy="1913990"/>
          </a:xfrm>
          <a:solidFill>
            <a:srgbClr val="B4B4C8"/>
          </a:solidFill>
        </p:grpSpPr>
        <p:sp>
          <p:nvSpPr>
            <p:cNvPr id="56" name="Line 42"/>
            <p:cNvSpPr>
              <a:spLocks noChangeShapeType="1"/>
            </p:cNvSpPr>
            <p:nvPr/>
          </p:nvSpPr>
          <p:spPr bwMode="auto">
            <a:xfrm flipH="1">
              <a:off x="9326272" y="957500"/>
              <a:ext cx="636678" cy="463436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57" name="Oval 37"/>
            <p:cNvSpPr>
              <a:spLocks noChangeArrowheads="1"/>
            </p:cNvSpPr>
            <p:nvPr/>
          </p:nvSpPr>
          <p:spPr bwMode="auto">
            <a:xfrm>
              <a:off x="9932703" y="61237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37"/>
            <p:cNvSpPr>
              <a:spLocks noChangeArrowheads="1"/>
            </p:cNvSpPr>
            <p:nvPr/>
          </p:nvSpPr>
          <p:spPr bwMode="auto">
            <a:xfrm>
              <a:off x="8996715" y="136501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Oval 37"/>
            <p:cNvSpPr>
              <a:spLocks noChangeArrowheads="1"/>
            </p:cNvSpPr>
            <p:nvPr/>
          </p:nvSpPr>
          <p:spPr bwMode="auto">
            <a:xfrm>
              <a:off x="10903935" y="1365010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Oval 37"/>
            <p:cNvSpPr>
              <a:spLocks noChangeArrowheads="1"/>
            </p:cNvSpPr>
            <p:nvPr/>
          </p:nvSpPr>
          <p:spPr bwMode="auto">
            <a:xfrm>
              <a:off x="8440254" y="209436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Oval 37"/>
            <p:cNvSpPr>
              <a:spLocks noChangeArrowheads="1"/>
            </p:cNvSpPr>
            <p:nvPr/>
          </p:nvSpPr>
          <p:spPr bwMode="auto">
            <a:xfrm>
              <a:off x="9504514" y="2094366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44"/>
            <p:cNvSpPr/>
            <p:nvPr/>
          </p:nvSpPr>
          <p:spPr bwMode="auto">
            <a:xfrm flipH="1">
              <a:off x="9326273" y="1770204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3" name="Freeform 44"/>
            <p:cNvSpPr/>
            <p:nvPr/>
          </p:nvSpPr>
          <p:spPr bwMode="auto">
            <a:xfrm>
              <a:off x="8785202" y="1763314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/>
            </a:p>
          </p:txBody>
        </p:sp>
        <p:sp>
          <p:nvSpPr>
            <p:cNvPr id="64" name="Line 42"/>
            <p:cNvSpPr>
              <a:spLocks noChangeShapeType="1"/>
            </p:cNvSpPr>
            <p:nvPr/>
          </p:nvSpPr>
          <p:spPr bwMode="auto">
            <a:xfrm>
              <a:off x="10328519" y="968308"/>
              <a:ext cx="636678" cy="463436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26" grpId="0" bldLvl="0" animBg="1"/>
      <p:bldP spid="26" grpId="1" bldLvl="0" animBg="1"/>
      <p:bldP spid="27" grpId="0" bldLvl="0" animBg="1"/>
      <p:bldP spid="27" grpId="1" bldLvl="0" animBg="1"/>
      <p:bldP spid="28" grpId="0" bldLvl="0" animBg="1"/>
      <p:bldP spid="28" grpId="1" bldLvl="0" animBg="1"/>
      <p:bldP spid="29" grpId="0" bldLvl="0" animBg="1"/>
      <p:bldP spid="29" grpId="1" bldLvl="0" animBg="1"/>
      <p:bldP spid="3" grpId="0" bldLvl="0" animBg="1"/>
      <p:bldP spid="3" grpId="1" bldLvl="0" animBg="1"/>
      <p:bldP spid="31" grpId="0"/>
      <p:bldP spid="33" grpId="0"/>
      <p:bldP spid="34" grpId="0" bldLvl="0" animBg="1"/>
      <p:bldP spid="34" grpId="1" bldLvl="0" animBg="1"/>
      <p:bldP spid="35" grpId="0" bldLvl="0" animBg="1"/>
      <p:bldP spid="35" grpId="1" bldLvl="0" animBg="1"/>
      <p:bldP spid="36" grpId="0" bldLvl="0" animBg="1"/>
      <p:bldP spid="36" grpId="1" bldLvl="0" animBg="1"/>
      <p:bldP spid="39" grpId="0" bldLvl="0" animBg="1"/>
      <p:bldP spid="39" grpId="1" bldLvl="0" animBg="1"/>
      <p:bldP spid="40" grpId="0" bldLvl="0" animBg="1"/>
      <p:bldP spid="40" grpId="1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  <p:sp>
        <p:nvSpPr>
          <p:cNvPr id="2" name="AutoShape 9"/>
          <p:cNvSpPr>
            <a:spLocks noChangeArrowheads="1"/>
          </p:cNvSpPr>
          <p:nvPr/>
        </p:nvSpPr>
        <p:spPr bwMode="auto">
          <a:xfrm>
            <a:off x="4788709" y="121364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3036812" y="114164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940745" y="106964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6530358" y="99764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667153" y="92564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Box 30"/>
          <p:cNvSpPr txBox="1"/>
          <p:nvPr/>
        </p:nvSpPr>
        <p:spPr>
          <a:xfrm>
            <a:off x="709981" y="1230968"/>
            <a:ext cx="1605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</a:p>
        </p:txBody>
      </p:sp>
      <p:sp>
        <p:nvSpPr>
          <p:cNvPr id="12" name="TextBox 32"/>
          <p:cNvSpPr txBox="1"/>
          <p:nvPr/>
        </p:nvSpPr>
        <p:spPr>
          <a:xfrm>
            <a:off x="713331" y="2091573"/>
            <a:ext cx="1605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初始建堆</a:t>
            </a:r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3040162" y="177635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3944095" y="184835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4792059" y="206435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AutoShape 9"/>
          <p:cNvSpPr>
            <a:spLocks noChangeArrowheads="1"/>
          </p:cNvSpPr>
          <p:nvPr/>
        </p:nvSpPr>
        <p:spPr bwMode="auto">
          <a:xfrm>
            <a:off x="5670503" y="192035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6533708" y="199235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255434" y="955202"/>
            <a:ext cx="2895681" cy="1913990"/>
            <a:chOff x="8403457" y="2737481"/>
            <a:chExt cx="2895681" cy="1913990"/>
          </a:xfrm>
          <a:solidFill>
            <a:srgbClr val="B4B4C8"/>
          </a:solidFill>
        </p:grpSpPr>
        <p:sp>
          <p:nvSpPr>
            <p:cNvPr id="19" name="Line 42"/>
            <p:cNvSpPr>
              <a:spLocks noChangeShapeType="1"/>
            </p:cNvSpPr>
            <p:nvPr/>
          </p:nvSpPr>
          <p:spPr bwMode="auto">
            <a:xfrm flipH="1">
              <a:off x="9289475" y="3082605"/>
              <a:ext cx="636678" cy="463436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20" name="Oval 37"/>
            <p:cNvSpPr>
              <a:spLocks noChangeArrowheads="1"/>
            </p:cNvSpPr>
            <p:nvPr/>
          </p:nvSpPr>
          <p:spPr bwMode="auto">
            <a:xfrm>
              <a:off x="9895906" y="273748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37"/>
            <p:cNvSpPr>
              <a:spLocks noChangeArrowheads="1"/>
            </p:cNvSpPr>
            <p:nvPr/>
          </p:nvSpPr>
          <p:spPr bwMode="auto">
            <a:xfrm>
              <a:off x="8959918" y="349011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 37"/>
            <p:cNvSpPr>
              <a:spLocks noChangeArrowheads="1"/>
            </p:cNvSpPr>
            <p:nvPr/>
          </p:nvSpPr>
          <p:spPr bwMode="auto">
            <a:xfrm>
              <a:off x="10867138" y="3490115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Oval 37"/>
            <p:cNvSpPr>
              <a:spLocks noChangeArrowheads="1"/>
            </p:cNvSpPr>
            <p:nvPr/>
          </p:nvSpPr>
          <p:spPr bwMode="auto">
            <a:xfrm>
              <a:off x="8403457" y="421947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Oval 37"/>
            <p:cNvSpPr>
              <a:spLocks noChangeArrowheads="1"/>
            </p:cNvSpPr>
            <p:nvPr/>
          </p:nvSpPr>
          <p:spPr bwMode="auto">
            <a:xfrm>
              <a:off x="9467717" y="4219471"/>
              <a:ext cx="432000" cy="432000"/>
            </a:xfrm>
            <a:prstGeom prst="ellipse">
              <a:avLst/>
            </a:prstGeom>
            <a:grpFill/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5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44"/>
            <p:cNvSpPr/>
            <p:nvPr/>
          </p:nvSpPr>
          <p:spPr bwMode="auto">
            <a:xfrm flipH="1">
              <a:off x="9289476" y="3895309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32" name="Freeform 44"/>
            <p:cNvSpPr/>
            <p:nvPr/>
          </p:nvSpPr>
          <p:spPr bwMode="auto">
            <a:xfrm>
              <a:off x="8748405" y="3888419"/>
              <a:ext cx="288000" cy="360000"/>
            </a:xfrm>
            <a:custGeom>
              <a:avLst/>
              <a:gdLst>
                <a:gd name="T0" fmla="*/ 259 w 259"/>
                <a:gd name="T1" fmla="*/ 0 h 421"/>
                <a:gd name="T2" fmla="*/ 0 w 259"/>
                <a:gd name="T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421">
                  <a:moveTo>
                    <a:pt x="259" y="0"/>
                  </a:moveTo>
                  <a:lnTo>
                    <a:pt x="0" y="421"/>
                  </a:lnTo>
                </a:path>
              </a:pathLst>
            </a:custGeom>
            <a:grpFill/>
            <a:ln w="28575" cmpd="sng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10291722" y="3093413"/>
              <a:ext cx="636678" cy="463436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</a:ln>
          </p:spPr>
          <p:txBody>
            <a:bodyPr tIns="18000"/>
            <a:lstStyle/>
            <a:p>
              <a:pPr algn="ctr">
                <a:lnSpc>
                  <a:spcPts val="2500"/>
                </a:lnSpc>
              </a:pPr>
              <a:endParaRPr lang="zh-CN" altLang="en-US" sz="2400">
                <a:solidFill>
                  <a:srgbClr val="40404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38167" y="5682375"/>
            <a:ext cx="9654847" cy="434046"/>
            <a:chOff x="638167" y="5434090"/>
            <a:chExt cx="9654847" cy="434046"/>
          </a:xfrm>
        </p:grpSpPr>
        <p:grpSp>
          <p:nvGrpSpPr>
            <p:cNvPr id="65" name="Group 31"/>
            <p:cNvGrpSpPr/>
            <p:nvPr/>
          </p:nvGrpSpPr>
          <p:grpSpPr>
            <a:xfrm>
              <a:off x="638167" y="543409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0" name="TextBox 54"/>
            <p:cNvSpPr txBox="1"/>
            <p:nvPr/>
          </p:nvSpPr>
          <p:spPr>
            <a:xfrm>
              <a:off x="1270857" y="5437249"/>
              <a:ext cx="9022157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如何处理堆顶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无序区中的最大值？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21485" y="4325267"/>
            <a:ext cx="3355632" cy="981133"/>
            <a:chOff x="521485" y="4076982"/>
            <a:chExt cx="3355632" cy="981133"/>
          </a:xfrm>
        </p:grpSpPr>
        <p:grpSp>
          <p:nvGrpSpPr>
            <p:cNvPr id="72" name="组合 71"/>
            <p:cNvGrpSpPr/>
            <p:nvPr/>
          </p:nvGrpSpPr>
          <p:grpSpPr>
            <a:xfrm>
              <a:off x="521485" y="4076982"/>
              <a:ext cx="2877513" cy="432000"/>
              <a:chOff x="5382567" y="1585985"/>
              <a:chExt cx="2877513" cy="432000"/>
            </a:xfrm>
          </p:grpSpPr>
          <p:grpSp>
            <p:nvGrpSpPr>
              <p:cNvPr id="73" name="Group 109"/>
              <p:cNvGrpSpPr/>
              <p:nvPr/>
            </p:nvGrpSpPr>
            <p:grpSpPr>
              <a:xfrm>
                <a:off x="5382567" y="1585985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74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7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9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1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2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3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4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5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87" name="TextBox 67"/>
              <p:cNvSpPr txBox="1"/>
              <p:nvPr/>
            </p:nvSpPr>
            <p:spPr>
              <a:xfrm>
                <a:off x="6077311" y="1585985"/>
                <a:ext cx="21827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解决办法：</a:t>
                </a:r>
              </a:p>
            </p:txBody>
          </p:sp>
        </p:grpSp>
        <p:sp>
          <p:nvSpPr>
            <p:cNvPr id="88" name="TextBox 81"/>
            <p:cNvSpPr txBox="1"/>
            <p:nvPr/>
          </p:nvSpPr>
          <p:spPr>
            <a:xfrm>
              <a:off x="1187451" y="4688783"/>
              <a:ext cx="268966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交换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r[0]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r[n-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6560620" y="284129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AutoShape 9"/>
          <p:cNvSpPr>
            <a:spLocks noChangeArrowheads="1"/>
          </p:cNvSpPr>
          <p:nvPr/>
        </p:nvSpPr>
        <p:spPr bwMode="auto">
          <a:xfrm>
            <a:off x="3040162" y="305729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TextBox 101"/>
          <p:cNvSpPr txBox="1"/>
          <p:nvPr/>
        </p:nvSpPr>
        <p:spPr>
          <a:xfrm>
            <a:off x="726969" y="3044564"/>
            <a:ext cx="160591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</a:p>
        </p:txBody>
      </p:sp>
      <p:sp>
        <p:nvSpPr>
          <p:cNvPr id="110" name="AutoShape 9"/>
          <p:cNvSpPr>
            <a:spLocks noChangeArrowheads="1"/>
          </p:cNvSpPr>
          <p:nvPr/>
        </p:nvSpPr>
        <p:spPr bwMode="auto">
          <a:xfrm>
            <a:off x="3915227" y="2913297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4763191" y="312929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5641635" y="2985297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45CCCEF-4C11-9B0C-71BC-3E3306A082E5}"/>
              </a:ext>
            </a:extLst>
          </p:cNvPr>
          <p:cNvGrpSpPr/>
          <p:nvPr/>
        </p:nvGrpSpPr>
        <p:grpSpPr>
          <a:xfrm>
            <a:off x="5604636" y="4300450"/>
            <a:ext cx="5946668" cy="1022170"/>
            <a:chOff x="5057881" y="4076982"/>
            <a:chExt cx="5946668" cy="102217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B2A4B67-50A4-7531-B95B-8985758E9883}"/>
                </a:ext>
              </a:extLst>
            </p:cNvPr>
            <p:cNvGrpSpPr/>
            <p:nvPr/>
          </p:nvGrpSpPr>
          <p:grpSpPr>
            <a:xfrm>
              <a:off x="5057881" y="4076982"/>
              <a:ext cx="2877513" cy="432000"/>
              <a:chOff x="5382567" y="1585985"/>
              <a:chExt cx="2877513" cy="432000"/>
            </a:xfrm>
          </p:grpSpPr>
          <p:grpSp>
            <p:nvGrpSpPr>
              <p:cNvPr id="6" name="Group 109">
                <a:extLst>
                  <a:ext uri="{FF2B5EF4-FFF2-40B4-BE49-F238E27FC236}">
                    <a16:creationId xmlns:a16="http://schemas.microsoft.com/office/drawing/2014/main" id="{5362D0A8-798D-802F-207A-D6446FAC39BA}"/>
                  </a:ext>
                </a:extLst>
              </p:cNvPr>
              <p:cNvGrpSpPr/>
              <p:nvPr/>
            </p:nvGrpSpPr>
            <p:grpSpPr>
              <a:xfrm>
                <a:off x="5382567" y="1585985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27" name="Freeform 96">
                  <a:extLst>
                    <a:ext uri="{FF2B5EF4-FFF2-40B4-BE49-F238E27FC236}">
                      <a16:creationId xmlns:a16="http://schemas.microsoft.com/office/drawing/2014/main" id="{68FBBA09-EC8A-9389-CEF0-026D6435CC63}"/>
                    </a:ext>
                  </a:extLst>
                </p:cNvPr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8" name="Freeform 97">
                  <a:extLst>
                    <a:ext uri="{FF2B5EF4-FFF2-40B4-BE49-F238E27FC236}">
                      <a16:creationId xmlns:a16="http://schemas.microsoft.com/office/drawing/2014/main" id="{8AF73802-AFAB-CEC7-B1A0-9C1C6D0AD132}"/>
                    </a:ext>
                  </a:extLst>
                </p:cNvPr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29" name="Freeform 98">
                  <a:extLst>
                    <a:ext uri="{FF2B5EF4-FFF2-40B4-BE49-F238E27FC236}">
                      <a16:creationId xmlns:a16="http://schemas.microsoft.com/office/drawing/2014/main" id="{1D7B60E7-C580-3A11-23CA-2B3AE3C2B972}"/>
                    </a:ext>
                  </a:extLst>
                </p:cNvPr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1" name="Freeform 99">
                  <a:extLst>
                    <a:ext uri="{FF2B5EF4-FFF2-40B4-BE49-F238E27FC236}">
                      <a16:creationId xmlns:a16="http://schemas.microsoft.com/office/drawing/2014/main" id="{7EC3681F-2E06-7864-DB76-C2B8B9AC6E66}"/>
                    </a:ext>
                  </a:extLst>
                </p:cNvPr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3" name="Freeform 100">
                  <a:extLst>
                    <a:ext uri="{FF2B5EF4-FFF2-40B4-BE49-F238E27FC236}">
                      <a16:creationId xmlns:a16="http://schemas.microsoft.com/office/drawing/2014/main" id="{98108E61-237C-E09E-7610-18900561FF09}"/>
                    </a:ext>
                  </a:extLst>
                </p:cNvPr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4" name="Freeform 101">
                  <a:extLst>
                    <a:ext uri="{FF2B5EF4-FFF2-40B4-BE49-F238E27FC236}">
                      <a16:creationId xmlns:a16="http://schemas.microsoft.com/office/drawing/2014/main" id="{9DD21208-A0B4-6CB3-8A8F-80006ADFF255}"/>
                    </a:ext>
                  </a:extLst>
                </p:cNvPr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102">
                  <a:extLst>
                    <a:ext uri="{FF2B5EF4-FFF2-40B4-BE49-F238E27FC236}">
                      <a16:creationId xmlns:a16="http://schemas.microsoft.com/office/drawing/2014/main" id="{B7E9AE66-14A7-E33E-FF98-1D2A015DADE6}"/>
                    </a:ext>
                  </a:extLst>
                </p:cNvPr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6" name="Freeform 103">
                  <a:extLst>
                    <a:ext uri="{FF2B5EF4-FFF2-40B4-BE49-F238E27FC236}">
                      <a16:creationId xmlns:a16="http://schemas.microsoft.com/office/drawing/2014/main" id="{D6B60E6F-4574-B20E-AF0A-31C864A55D43}"/>
                    </a:ext>
                  </a:extLst>
                </p:cNvPr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104">
                  <a:extLst>
                    <a:ext uri="{FF2B5EF4-FFF2-40B4-BE49-F238E27FC236}">
                      <a16:creationId xmlns:a16="http://schemas.microsoft.com/office/drawing/2014/main" id="{E18C2192-FF1B-BF7E-4D39-9E836286F2A1}"/>
                    </a:ext>
                  </a:extLst>
                </p:cNvPr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105">
                  <a:extLst>
                    <a:ext uri="{FF2B5EF4-FFF2-40B4-BE49-F238E27FC236}">
                      <a16:creationId xmlns:a16="http://schemas.microsoft.com/office/drawing/2014/main" id="{544E2F26-A687-F210-70BA-5F94B7B32948}"/>
                    </a:ext>
                  </a:extLst>
                </p:cNvPr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06">
                  <a:extLst>
                    <a:ext uri="{FF2B5EF4-FFF2-40B4-BE49-F238E27FC236}">
                      <a16:creationId xmlns:a16="http://schemas.microsoft.com/office/drawing/2014/main" id="{9F097462-1721-284C-88F0-DB313119F9D0}"/>
                    </a:ext>
                  </a:extLst>
                </p:cNvPr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107">
                  <a:extLst>
                    <a:ext uri="{FF2B5EF4-FFF2-40B4-BE49-F238E27FC236}">
                      <a16:creationId xmlns:a16="http://schemas.microsoft.com/office/drawing/2014/main" id="{EED30916-B237-43BF-65D2-151535C91685}"/>
                    </a:ext>
                  </a:extLst>
                </p:cNvPr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08">
                  <a:extLst>
                    <a:ext uri="{FF2B5EF4-FFF2-40B4-BE49-F238E27FC236}">
                      <a16:creationId xmlns:a16="http://schemas.microsoft.com/office/drawing/2014/main" id="{F2E8D63D-49BB-1859-249B-D9072F096B6B}"/>
                    </a:ext>
                  </a:extLst>
                </p:cNvPr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26" name="TextBox 84">
                <a:extLst>
                  <a:ext uri="{FF2B5EF4-FFF2-40B4-BE49-F238E27FC236}">
                    <a16:creationId xmlns:a16="http://schemas.microsoft.com/office/drawing/2014/main" id="{DFA32BA5-4A89-4BF4-D521-20CF2B46DE75}"/>
                  </a:ext>
                </a:extLst>
              </p:cNvPr>
              <p:cNvSpPr txBox="1"/>
              <p:nvPr/>
            </p:nvSpPr>
            <p:spPr>
              <a:xfrm>
                <a:off x="6077311" y="1585985"/>
                <a:ext cx="21827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算法描述：</a:t>
                </a:r>
              </a:p>
            </p:txBody>
          </p:sp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A6A0DB-7328-BE9D-51B2-8C394B2DD884}"/>
                </a:ext>
              </a:extLst>
            </p:cNvPr>
            <p:cNvSpPr/>
            <p:nvPr/>
          </p:nvSpPr>
          <p:spPr>
            <a:xfrm>
              <a:off x="5781936" y="4647746"/>
              <a:ext cx="5222613" cy="451406"/>
            </a:xfrm>
            <a:prstGeom prst="rect">
              <a:avLst/>
            </a:prstGeom>
            <a:ln>
              <a:solidFill>
                <a:srgbClr val="5C307D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algn="just">
                <a:lnSpc>
                  <a:spcPts val="2800"/>
                </a:lnSpc>
                <a:buSzPct val="85000"/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temp = r[0]; r[0] = r[n-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]; r[n-</a:t>
              </a:r>
              <a:r>
                <a:rPr lang="en-US" altLang="zh-CN" sz="24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] = temp; 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10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7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1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8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1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0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2" grpId="0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7" grpId="0" bldLvl="0" animBg="1"/>
      <p:bldP spid="17" grpId="1" bldLvl="0" animBg="1"/>
      <p:bldP spid="107" grpId="0" bldLvl="0" animBg="1"/>
      <p:bldP spid="107" grpId="1" bldLvl="0" animBg="1"/>
      <p:bldP spid="108" grpId="0" bldLvl="0" animBg="1"/>
      <p:bldP spid="108" grpId="1" bldLvl="0" animBg="1"/>
      <p:bldP spid="109" grpId="0"/>
      <p:bldP spid="110" grpId="0" bldLvl="0" animBg="1"/>
      <p:bldP spid="110" grpId="1" bldLvl="0" animBg="1"/>
      <p:bldP spid="111" grpId="0" bldLvl="0" animBg="1"/>
      <p:bldP spid="111" grpId="1" bldLvl="0" animBg="1"/>
      <p:bldP spid="112" grpId="0" bldLvl="0" animBg="1"/>
      <p:bldP spid="112" grpId="1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797244"/>
            <a:ext cx="11022965" cy="143764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首先将无序序列调整成堆，从编号最大的分支结点直至根结点反复调用筛选算法。第i趟排序后，无序区有n-i个记录，在无序区对应的完全二叉树中，只需筛选根结点即可重新建堆。程序如下：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2351405"/>
            <a:ext cx="10564495" cy="381508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HeapSort(int r[ ], int n) 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temp;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(n-1)/2; i &gt;= 0; i--)         //初始建堆，最后一个分支的下标是(n-1)/2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SiftHeap(r, i, n) ;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1; i &lt;= n-1; i++)               //重复执行移走堆顶及重建堆的操作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temp = r[0]; r[0] = r[n-i]; r[n-i] = temp;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SiftHeap(r, 0, n-i);                 //只需调整根结点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7.3.2  堆排序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7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减治法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7-4    组合问题中的减治法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7.4.1  淘汰赛冠军问题</a:t>
            </a:r>
          </a:p>
        </p:txBody>
      </p:sp>
      <p:sp>
        <p:nvSpPr>
          <p:cNvPr id="264195" name="文本框 264194"/>
          <p:cNvSpPr txBox="1"/>
          <p:nvPr/>
        </p:nvSpPr>
        <p:spPr>
          <a:xfrm>
            <a:off x="604520" y="857250"/>
            <a:ext cx="1079817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400" noProof="0" dirty="0">
                <a:solidFill>
                  <a:srgbClr val="B42D2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sz="2400" noProof="0" dirty="0">
                <a:solidFill>
                  <a:srgbClr val="B42D2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400" noProof="0" dirty="0">
                <a:solidFill>
                  <a:srgbClr val="B42D2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=2</a:t>
            </a:r>
            <a:r>
              <a:rPr lang="en-US" altLang="zh-CN" sz="2400" i="1" baseline="30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个选手进行竞技淘汰赛，最后决出冠军的选手，设计竞技淘汰比赛的过程。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 r:link="rId3"/>
          <a:srcRect l="1945" t="3009" r="2249" b="2417"/>
          <a:stretch>
            <a:fillRect/>
          </a:stretch>
        </p:blipFill>
        <p:spPr>
          <a:xfrm>
            <a:off x="5959475" y="1799590"/>
            <a:ext cx="5443855" cy="4004945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</a:ln>
        </p:spPr>
      </p:pic>
      <p:sp>
        <p:nvSpPr>
          <p:cNvPr id="101" name="文本框 100"/>
          <p:cNvSpPr txBox="1"/>
          <p:nvPr/>
        </p:nvSpPr>
        <p:spPr>
          <a:xfrm>
            <a:off x="604520" y="1862455"/>
            <a:ext cx="4736465" cy="36360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开始时将所有选手分成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组，每组两个选手进行比赛，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被淘汰者不参加以后的比赛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，第一轮比赛后剩余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个选手。再将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个选手分成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/4 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组，每组两个选手进行比赛，……，直至剩余最后两个选手，进行一次比赛即可选出最后的冠军。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800418"/>
            <a:ext cx="11022965" cy="143764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设函数Comp模拟两位选手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mem1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mem2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的比赛，若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mem1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获胜则函数Comp返回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1，否则返回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0，并假定可以在常数时间内完成函数Comp的执行，简单起见，用字符表示选手，设字符数组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r[n]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存储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个选手，程序如下：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949960" y="2463165"/>
            <a:ext cx="10564495" cy="279971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char Game(char r[ ], 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int i, j;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for (i = n/2; i &gt;= 1; i = i/2)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for (j = 0; j &lt; i; j++)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 if (Comp(r[j], r[i+j]) == 0) r[j] = r[i+j];           //胜者存入r[j]中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return r[0];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7.4.1  淘汰赛冠军问题</a:t>
            </a:r>
          </a:p>
        </p:txBody>
      </p: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584200" y="5498465"/>
            <a:ext cx="2425700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【算法分析】</a:t>
            </a:r>
            <a:endParaRPr sz="2400" u="none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5" name="Object 46"/>
          <p:cNvGraphicFramePr>
            <a:graphicFrameLocks noChangeAspect="1"/>
          </p:cNvGraphicFramePr>
          <p:nvPr/>
        </p:nvGraphicFramePr>
        <p:xfrm>
          <a:off x="2573655" y="5400675"/>
          <a:ext cx="521779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73630" imgH="431800" progId="Equation.3">
                  <p:embed/>
                </p:oleObj>
              </mc:Choice>
              <mc:Fallback>
                <p:oleObj r:id="rId2" imgW="2373630" imgH="431800" progId="Equation.3">
                  <p:embed/>
                  <p:pic>
                    <p:nvPicPr>
                      <p:cNvPr id="5" name="Object 4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73655" y="5400675"/>
                        <a:ext cx="5217795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7.4.2  假币问题</a:t>
            </a:r>
          </a:p>
        </p:txBody>
      </p:sp>
      <p:sp>
        <p:nvSpPr>
          <p:cNvPr id="264195" name="文本框 264194"/>
          <p:cNvSpPr txBox="1"/>
          <p:nvPr/>
        </p:nvSpPr>
        <p:spPr>
          <a:xfrm>
            <a:off x="604520" y="857250"/>
            <a:ext cx="1069467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50"/>
              </a:spcBef>
              <a:spcAft>
                <a:spcPts val="0"/>
              </a:spcAft>
            </a:pPr>
            <a:r>
              <a:rPr lang="en-US" altLang="zh-CN" sz="2400" noProof="0" dirty="0">
                <a:solidFill>
                  <a:srgbClr val="B42D2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sz="2400" noProof="0" dirty="0">
                <a:solidFill>
                  <a:srgbClr val="B42D2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sz="2400" noProof="0" dirty="0">
                <a:solidFill>
                  <a:srgbClr val="B42D2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枚外观相同的硬币中，有一枚是假币，并且已知假币较轻。通过一架来任意比较两组硬币，从而得知两组硬币的重量是否相同，或者哪一组更轻一些，假币问题要求设计一个高效的算法来检测出这枚假币。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604520" y="2337435"/>
            <a:ext cx="1069530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最自然的想法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一分为二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，也就是把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枚硬币分成两组，每组有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枚硬币，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时间性能？如果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一分为三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，前两组有</a:t>
            </a:r>
            <a:r>
              <a:rPr lang="en-US" alt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枚</a:t>
            </a:r>
            <a:r>
              <a:rPr lang="zh-CN" sz="24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硬币，其余作为第三组，时间性能？</a:t>
            </a:r>
          </a:p>
        </p:txBody>
      </p:sp>
      <p:graphicFrame>
        <p:nvGraphicFramePr>
          <p:cNvPr id="2" name="Object 47"/>
          <p:cNvGraphicFramePr>
            <a:graphicFrameLocks noChangeAspect="1"/>
          </p:cNvGraphicFramePr>
          <p:nvPr/>
        </p:nvGraphicFramePr>
        <p:xfrm>
          <a:off x="10480675" y="2411730"/>
          <a:ext cx="828000" cy="45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300" imgH="228600" progId="Equation.3">
                  <p:embed/>
                </p:oleObj>
              </mc:Choice>
              <mc:Fallback>
                <p:oleObj r:id="rId2" imgW="368300" imgH="228600" progId="Equation.3">
                  <p:embed/>
                  <p:pic>
                    <p:nvPicPr>
                      <p:cNvPr id="2" name="Object 4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80675" y="2411730"/>
                        <a:ext cx="828000" cy="45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8"/>
          <p:cNvGraphicFramePr>
            <a:graphicFrameLocks noChangeAspect="1"/>
          </p:cNvGraphicFramePr>
          <p:nvPr/>
        </p:nvGraphicFramePr>
        <p:xfrm>
          <a:off x="6812915" y="2882900"/>
          <a:ext cx="76075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5600" imgH="228600" progId="Equation.3">
                  <p:embed/>
                </p:oleObj>
              </mc:Choice>
              <mc:Fallback>
                <p:oleObj r:id="rId4" imgW="355600" imgH="228600" progId="Equation.3">
                  <p:embed/>
                  <p:pic>
                    <p:nvPicPr>
                      <p:cNvPr id="3" name="Object 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2915" y="2882900"/>
                        <a:ext cx="76075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/>
          <p:nvPr/>
        </p:nvPicPr>
        <p:blipFill>
          <a:blip r:embed="rId6" r:link="rId7"/>
          <a:stretch>
            <a:fillRect/>
          </a:stretch>
        </p:blipFill>
        <p:spPr>
          <a:xfrm>
            <a:off x="4098925" y="3919220"/>
            <a:ext cx="3883660" cy="2260600"/>
          </a:xfrm>
          <a:prstGeom prst="rect">
            <a:avLst/>
          </a:prstGeom>
          <a:noFill/>
          <a:ln w="9525">
            <a:solidFill>
              <a:schemeClr val="accent5">
                <a:lumMod val="50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7.1.1  减治法的设计思想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269" y="942501"/>
            <a:ext cx="7917180" cy="521970"/>
            <a:chOff x="1826091" y="4148024"/>
            <a:chExt cx="7917180" cy="52197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4891" y="4148024"/>
              <a:ext cx="7358380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分治法和减治法在时间性能上有什么差别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47811" name="文本框 247810"/>
          <p:cNvSpPr txBox="1"/>
          <p:nvPr/>
        </p:nvSpPr>
        <p:spPr>
          <a:xfrm>
            <a:off x="1263650" y="1695450"/>
            <a:ext cx="105117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应用分治法（例如二分法）得到的算法通常具有如下递推式： </a:t>
            </a:r>
          </a:p>
        </p:txBody>
      </p:sp>
      <p:sp>
        <p:nvSpPr>
          <p:cNvPr id="247816" name="文本框 247815"/>
          <p:cNvSpPr txBox="1"/>
          <p:nvPr/>
        </p:nvSpPr>
        <p:spPr>
          <a:xfrm>
            <a:off x="1263650" y="3974465"/>
            <a:ext cx="102628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应用减治法（例如减半法）得到的算法通常具有如下递推式： </a:t>
            </a:r>
          </a:p>
        </p:txBody>
      </p:sp>
      <p:graphicFrame>
        <p:nvGraphicFramePr>
          <p:cNvPr id="247817" name="对象 247816"/>
          <p:cNvGraphicFramePr/>
          <p:nvPr/>
        </p:nvGraphicFramePr>
        <p:xfrm>
          <a:off x="2097405" y="4835525"/>
          <a:ext cx="434721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87500" imgH="393700" progId="Equation.3">
                  <p:embed/>
                </p:oleObj>
              </mc:Choice>
              <mc:Fallback>
                <p:oleObj r:id="rId2" imgW="1587500" imgH="393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97405" y="4835525"/>
                        <a:ext cx="434721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818" name="对象 247817"/>
          <p:cNvGraphicFramePr/>
          <p:nvPr/>
        </p:nvGraphicFramePr>
        <p:xfrm>
          <a:off x="2097405" y="2555875"/>
          <a:ext cx="5258435" cy="101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66900" imgH="393700" progId="Equation.3">
                  <p:embed/>
                </p:oleObj>
              </mc:Choice>
              <mc:Fallback>
                <p:oleObj r:id="rId4" imgW="1866900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7405" y="2555875"/>
                        <a:ext cx="5258435" cy="1017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reeform 84"/>
          <p:cNvSpPr/>
          <p:nvPr/>
        </p:nvSpPr>
        <p:spPr bwMode="auto">
          <a:xfrm>
            <a:off x="804103" y="174444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84"/>
          <p:cNvSpPr/>
          <p:nvPr/>
        </p:nvSpPr>
        <p:spPr bwMode="auto">
          <a:xfrm>
            <a:off x="804103" y="3974568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/>
      <p:bldP spid="247816" grpId="0"/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9428" y="812999"/>
            <a:ext cx="10898512" cy="97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设函数Coin实现假币问题，通过累加天平两端硬币的重量来模拟天平的操作，算法如下：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56335" y="2049780"/>
            <a:ext cx="8677910" cy="383984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算法：假币问题Coin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输入：硬币所在数组的下标范围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high，硬币的个数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输出：假币在硬币集合中的序号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等于1，则该硬币即为假币，输出对应的序号，算法结束；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计算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组的硬币个数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num1、num2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num3；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add1 = 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组硬币的重量和；add2 = 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组硬币的重量和；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 根据情况执行下述三种操作之一：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4.1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add1&lt;add2，则在第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组硬币中查找；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4.2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add1&gt;add2，则在第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组硬币中查找；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4.3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add1=add2，则在第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组硬币中查找；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7.4.2  假币问题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821692"/>
            <a:ext cx="1102296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设数组a[n]存储n枚硬币的重量，参数low和high表示假币所在的数组下标范围，设变量num1、num2和num3分别存储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组硬币的个数，程序如下：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938020"/>
            <a:ext cx="10564495" cy="415417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int Coin(int a[ ], int low, int high, int n)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int i, num1, num2, num3;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int add1 = 0, add2 = 0;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if (n == 1)                         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return low + 1;                          //返回序号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if (n % 3 == 0)                              //3组硬币的个数相同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num1 = num2 = n / 3;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else                                                //前两组硬币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num1 = num2 = n / 3 + 1;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    num3 = n - num1 - num2;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7.4.2  假币问题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89280" y="821692"/>
            <a:ext cx="1102296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设数组a[n]存储n枚硬币的重量，参数low和high表示假币所在的数组下标范围，设变量num1、num2和num3分别存储3组硬币的个数，程序如下：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938020"/>
            <a:ext cx="10564495" cy="415417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for (i = 0; i &lt; num1; i++)                              //计算第1组硬币的重量和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add1 = add1 + a[low + i];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for (i = num1; i &lt; num1 + num2; i++)          //计算第2组硬币的重量和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add2 = add2 + a[low + i];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</a:t>
            </a: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if (add1 &lt; add2)                                           //在第1组查找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return Coin(a, low, low + num1 - 1, num1);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else if (add1 &gt; add2)                                   //在第2组查找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　    return Coin(a, low + num1, low + num1 + num2 - 1, num2);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else                                                              //在第3组查找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olidFill>
                  <a:srgbClr val="C00000"/>
                </a:solidFill>
                <a:sym typeface="+mn-ea"/>
              </a:rPr>
              <a:t>        return Coin(a, low + num1 + num2, high, num3);</a:t>
            </a:r>
            <a:endParaRPr lang="en-US" altLang="zh-CN" dirty="0" err="1">
              <a:sym typeface="+mn-ea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7.4.2  假币问题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7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减治法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7-5    拓展与演练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7.5.1  两个序列的中位数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516255" y="855345"/>
            <a:ext cx="10915015" cy="230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一个长度为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）的升序序列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，处在第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个位置的数称为序列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中位数（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median number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，例如，序列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1={11, 13, 15, 17, 19}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的中位数是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。两个序列的中位数是所有元素的升序序列的中位数，例如，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2={2, 4, 6, 8, 20}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的中位数是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。现有两个等长升序序列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，试设计一个在时间和空间两方面都尽可能高效的算法，找出两个序列的中位数。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6255" y="3336290"/>
            <a:ext cx="10915015" cy="29692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分别求出序列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的中位数，记为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，有下列三种情况：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：则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即为两个序列的中位数；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：则中位数只能出现在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之间，在序列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中舍弃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之前的元素得到序列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，在序列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中舍弃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之后的元素得到序列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en-US" sz="2200" b="0" i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：则中位数只能出现在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之间，在序列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中舍弃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之后的元素得到序列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，在序列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中舍弃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之前的元素得到序列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重复上述过程，直至两个序列都只有一个元素，则较小者即为所求。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7.5.1  两个序列的中位数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543560" y="913765"/>
            <a:ext cx="1091501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，对于两个序列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={11, 13, 15, 17, 19},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={2, 4, 10, 15, 20}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，求序列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的中位数的过程如下，在求解过程中</a:t>
            </a:r>
            <a:r>
              <a:rPr lang="zh-CN" sz="24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注意保持两个序列的长度相等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32180" y="2030730"/>
          <a:ext cx="10137775" cy="375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486650" imgH="2771775" progId="Paint.Picture">
                  <p:embed/>
                </p:oleObj>
              </mc:Choice>
              <mc:Fallback>
                <p:oleObj r:id="rId2" imgW="7486650" imgH="2771775" progId="Paint.Picture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2180" y="2030730"/>
                        <a:ext cx="10137775" cy="375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59428" y="812999"/>
            <a:ext cx="10898512" cy="534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减治法求解两个序列中位数的算法用伪代码描述如下</a:t>
            </a: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56335" y="1478280"/>
            <a:ext cx="8677910" cy="487934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算法：两个序列中位数SearchMid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输入：两个长度为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的有序序列A和B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的中位数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循环直到序列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均只有一个元素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1.1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的中位数；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=序列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的中位数；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1.3 比较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，执行下面三种情况之一：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1.3.1 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，则返回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，算法结束；</a:t>
            </a:r>
          </a:p>
          <a:p>
            <a:pPr marL="1616075" indent="-161607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1.3.2 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，则在序列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中舍弃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之前的元素，在序列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中舍弃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之后的元素，转步骤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1；</a:t>
            </a:r>
            <a:endParaRPr lang="zh-CN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45285" indent="-1645285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1.3.3 若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，则在序列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中舍弃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之后的元素，在序列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中舍弃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之前的元素，转步骤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返回较小者；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7.5.1  两个序列的中位数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49960" y="1862455"/>
            <a:ext cx="10564495" cy="4492625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int SearchMid(int A[ ], int B[ ], int n)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s1 = 0, e1 = n - 1, s2 = 0, e2 = n-1;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mid1, mid2;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while (s1 &lt; e1 &amp;&amp; s2 &lt; e2)                   //循环直到区间只有一个元素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mid1= (s1 + e1)/2;      mid2 = (s2 + e2)/2;   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if (A[mid1] == B[mid2]) return A[mid1];     //第①种情况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if (A[mid1] &lt; B[mid2]) {                  //第②种情况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if ((s1 + e1) % 2 == 0) s1 = mid1;	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else s1 = mid1 + 1;                    //保证两个子序列的长度相等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e2 = mid2;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}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7.5.1  两个序列的中位数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499745" y="815975"/>
            <a:ext cx="1101407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设下标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表示序列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的上下界，下标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表示序列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的上下界，注意每次舍弃元素后要保证两个序列中剩余元素的个数相等。程序如下：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949960" y="1877695"/>
            <a:ext cx="10564495" cy="381508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else 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</a:t>
            </a: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if ((s2 + e2) % 2 == 0) s2 = mid2;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olidFill>
                  <a:srgbClr val="C00000"/>
                </a:solidFill>
                <a:sym typeface="+mn-ea"/>
              </a:rPr>
              <a:t>            else s2 = mid2 + 1;                   //保证两个子序列的长度相等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e1 = mid1;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if (A[s1] &lt; B[s2])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return A[s1];              //较小者为所求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else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return B[s2];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7.5.1  两个序列的中位数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99745" y="815975"/>
            <a:ext cx="1101407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设下标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表示序列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的上下界，下标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表示序列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的上下界，注意每次舍弃元素后要保证两个序列中剩余元素的个数相等。程序如下：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840067" y="5777337"/>
            <a:ext cx="4504878" cy="650875"/>
            <a:chOff x="643028" y="5387917"/>
            <a:chExt cx="4504878" cy="650875"/>
          </a:xfrm>
        </p:grpSpPr>
        <p:sp>
          <p:nvSpPr>
            <p:cNvPr id="71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0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时间复杂度？</a:t>
              </a:r>
            </a:p>
          </p:txBody>
        </p:sp>
        <p:grpSp>
          <p:nvGrpSpPr>
            <p:cNvPr id="72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7.5.2  topK问题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5140" y="808990"/>
            <a:ext cx="10928985" cy="18637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【问题】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从大批量数据中寻找最大的前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个数据，比如从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万个数据中，寻找最大的前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1000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个数。</a:t>
            </a:r>
            <a:endParaRPr lang="zh-CN" sz="2400" b="1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【想法】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使用优先队列可以很好的解决这个问题。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优先队列（</a:t>
            </a:r>
            <a:r>
              <a:rPr lang="en-US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priority queue</a:t>
            </a:r>
            <a:r>
              <a:rPr lang="zh-CN" sz="240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是按照某种优先级进行排列的队列，通常采用堆来实现。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1980" y="2844800"/>
            <a:ext cx="6422390" cy="2932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首先用前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个数据构建极小优先队列，然后依次取每一个数据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＜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en-US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≤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）与队头元素进行比较：</a:t>
            </a:r>
          </a:p>
          <a:p>
            <a:pPr indent="1206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）大于队头元素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，则将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覆盖队头元素（相当于将队头元素删除）；</a:t>
            </a:r>
          </a:p>
          <a:p>
            <a:pPr indent="1206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sz="2200" b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）小于队头元素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，则将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0" i="1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丢弃掉。</a:t>
            </a:r>
          </a:p>
          <a:p>
            <a:pPr indent="1206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如此操作，直至所有数据都取完，最后极小优先队列中的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个元素就是最大的前</a:t>
            </a:r>
            <a:r>
              <a:rPr lang="en-US" alt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2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个数。</a:t>
            </a:r>
            <a:endParaRPr lang="zh-CN" altLang="en-US" sz="22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374255" y="2990850"/>
          <a:ext cx="4098290" cy="2637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24100" imgH="1495425" progId="Paint.Picture">
                  <p:embed/>
                </p:oleObj>
              </mc:Choice>
              <mc:Fallback>
                <p:oleObj r:id="rId2" imgW="2324100" imgH="1495425" progId="Paint.Picture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74255" y="2990850"/>
                        <a:ext cx="4098290" cy="2637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7.1.2  一个简单的例子——俄式乘法</a:t>
            </a:r>
          </a:p>
        </p:txBody>
      </p:sp>
      <p:sp>
        <p:nvSpPr>
          <p:cNvPr id="2" name="Rectangle 56"/>
          <p:cNvSpPr>
            <a:spLocks noChangeArrowheads="1"/>
          </p:cNvSpPr>
          <p:nvPr/>
        </p:nvSpPr>
        <p:spPr bwMode="auto">
          <a:xfrm>
            <a:off x="504825" y="840740"/>
            <a:ext cx="10746740" cy="1497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tIns="76176" bIns="76176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问题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俄式乘法（russian multiplication）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用来计算两个正整数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的乘积，运算规则：如果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是偶数，计算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/2×2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；如果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是奇数，计算(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-1)/2×2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＋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；当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等于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时，返回</a:t>
            </a:r>
            <a:r>
              <a:rPr lang="en-US"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m </a:t>
            </a:r>
            <a:r>
              <a:rPr sz="2400" u="none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的值。</a:t>
            </a:r>
          </a:p>
        </p:txBody>
      </p:sp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04825" y="3241675"/>
            <a:ext cx="7202805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想法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俄式乘法利用了规模是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的解和规模是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i="1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/2</a:t>
            </a:r>
            <a:r>
              <a:rPr lang="en-US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的解之间的关系，</a:t>
            </a:r>
            <a:r>
              <a:rPr lang="zh-CN"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下面是</a:t>
            </a:r>
            <a:r>
              <a:rPr sz="2400" u="none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计算9×10的例子。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7269" y="2417606"/>
            <a:ext cx="7197526" cy="521970"/>
            <a:chOff x="1826091" y="4148024"/>
            <a:chExt cx="7197526" cy="521970"/>
          </a:xfrm>
        </p:grpSpPr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1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俄式乘法的优点？</a:t>
              </a:r>
            </a:p>
          </p:txBody>
        </p:sp>
        <p:grpSp>
          <p:nvGrpSpPr>
            <p:cNvPr id="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065135" y="2840990"/>
          <a:ext cx="3082290" cy="229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38325" imgH="1371600" progId="Paint.Picture">
                  <p:embed/>
                </p:oleObj>
              </mc:Choice>
              <mc:Fallback>
                <p:oleObj r:id="rId2" imgW="1838325" imgH="1371600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65135" y="2840990"/>
                        <a:ext cx="3082290" cy="2299970"/>
                      </a:xfrm>
                      <a:prstGeom prst="rect">
                        <a:avLst/>
                      </a:prstGeom>
                      <a:ln>
                        <a:solidFill>
                          <a:schemeClr val="accent5">
                            <a:lumMod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7.5.2  topK问题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58165" y="814705"/>
            <a:ext cx="1101344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12065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MaxTopK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个数中找出前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个最大的数，算法如下：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3744369" name="文本框 1073744368"/>
          <p:cNvSpPr txBox="1"/>
          <p:nvPr/>
        </p:nvSpPr>
        <p:spPr>
          <a:xfrm>
            <a:off x="1156335" y="1478280"/>
            <a:ext cx="8677910" cy="305625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square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算法：寻找最大的前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个数MaxTopK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输入：数据a[n]，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输出：最大的前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个数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max[k]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 用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a[0]~a[k-1]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构建极小优先队列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max[k]；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 循环变量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重复执行下述操作：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2.1  如果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a[i]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max[0]，将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a[i]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丢弃，转步骤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取下一个数；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2.2  将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a[i]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覆盖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max[0]；筛选法调整元素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max[0]；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3. 输出数组max[k]；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646430" y="4664075"/>
            <a:ext cx="10768330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【算法分析】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花费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的时间构建极小队列，步骤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是两层嵌套循环，外层循环执行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次，内层循环最坏情况下执行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次，因此，时间复杂度为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)+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)log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sz="2400" b="0" baseline="-2500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7.5.2  topK问题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646430" y="822960"/>
            <a:ext cx="1076833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MaxTopK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中寻找前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个最大数据，数组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max[k]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存储极小优先队列，程序如下：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49960" y="1776730"/>
            <a:ext cx="10564495" cy="496443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void MaxTopK(int a[ ], int n, int k, int max[ ])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int i, j, par, child, temp;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(i = 0; i &lt; k; i++)          //用a[0]~a[k-1]构建极小队列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max[i] = a[i];                //依次将a[i]插入极小队列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for (j = i; j &gt; 0; )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par = (j - 1) / 2;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if (max[j] &gt; max[par]) break;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else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    temp = max[j]; max[j] = max[par]; max[par] = temp;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    j = par;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7.5.2  topK问题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646430" y="822960"/>
            <a:ext cx="1076833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24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【算法实现】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设函数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MaxTopK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中寻找前</a:t>
            </a:r>
            <a:r>
              <a:rPr lang="en-US" alt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0" i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个最大数据，数组</a:t>
            </a:r>
            <a:r>
              <a:rPr lang="en-US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max[k]</a:t>
            </a:r>
            <a:r>
              <a:rPr lang="zh-CN" sz="2400" b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存储极小优先队列，程序如下：</a:t>
            </a:r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49960" y="1776730"/>
            <a:ext cx="10564495" cy="465963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for ( ; i &lt; n; i++)                           //依次取剩余数据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if (a[i] &lt;= max[0]) continue;             //小于第k个最大的数，丢弃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max[0] = a[i]; j = 0; child = 2 * j + 1;     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while (child &lt; k)                      //筛选法调整堆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	if ((child + 1 &lt; k) &amp;&amp; (max[child] &gt; max[child+1])) child++;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	if (max[j] &lt; max[child]) break;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 else {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     temp = max[j]; max[j] = max[child]; max[child] = temp;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     j = child; child = 2 * j + 1;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    }</a:t>
            </a:r>
          </a:p>
          <a:p>
            <a: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2200" dirty="0" err="1"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3"/>
          <p:cNvSpPr>
            <a:spLocks noChangeArrowheads="1"/>
          </p:cNvSpPr>
          <p:nvPr/>
        </p:nvSpPr>
        <p:spPr bwMode="auto">
          <a:xfrm>
            <a:off x="574040" y="753745"/>
            <a:ext cx="10867390" cy="988695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【算法实现】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表达式(n &amp; 1) == 0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判断整数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是否为偶数，表达式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 &gt;&gt; 1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/2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运算，表达式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 &lt;&lt; 1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2×</a:t>
            </a:r>
            <a:r>
              <a:rPr altLang="zh-CN" sz="2400" i="1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altLang="zh-CN" sz="2400" u="none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运算，程序如下：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032510" y="1844675"/>
            <a:ext cx="10564495" cy="341503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int RussMul(int n, int m)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{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if (1 == n)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return m;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if ((n &amp; 1) == 0)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return RussMul(n &gt;&gt; 1, m &lt;&lt; 1);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else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        return RussMul(n - 1 &gt;&gt; 1, m &lt;&lt; 1) + m; 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dirty="0" err="1">
                <a:sym typeface="+mn-ea"/>
              </a:rPr>
              <a:t>}</a:t>
            </a:r>
          </a:p>
        </p:txBody>
      </p:sp>
      <p:sp>
        <p:nvSpPr>
          <p:cNvPr id="2" name="Rectangle 23"/>
          <p:cNvSpPr>
            <a:spLocks noChangeArrowheads="1"/>
          </p:cNvSpPr>
          <p:nvPr/>
        </p:nvSpPr>
        <p:spPr bwMode="auto">
          <a:xfrm>
            <a:off x="589280" y="5625943"/>
            <a:ext cx="10093959" cy="53975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lnSpc>
                <a:spcPts val="3500"/>
              </a:lnSpc>
              <a:defRPr/>
            </a:pPr>
            <a:r>
              <a:rPr lang="zh-CN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【算法分析】</a:t>
            </a:r>
            <a:r>
              <a:rPr lang="en-US" altLang="zh-CN" sz="2400" u="none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                              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(log</a:t>
            </a:r>
            <a:r>
              <a:rPr lang="en-US" altLang="zh-CN" sz="2400" u="none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400" i="1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altLang="zh-CN" sz="2400" u="none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1073746328" name="Object 2150"/>
          <p:cNvGraphicFramePr>
            <a:graphicFrameLocks noChangeAspect="1"/>
          </p:cNvGraphicFramePr>
          <p:nvPr/>
        </p:nvGraphicFramePr>
        <p:xfrm>
          <a:off x="2465070" y="5459730"/>
          <a:ext cx="4127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51000" imgH="393700" progId="">
                  <p:embed/>
                </p:oleObj>
              </mc:Choice>
              <mc:Fallback>
                <p:oleObj r:id="rId2" imgW="1651000" imgH="3937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5070" y="5459730"/>
                        <a:ext cx="4127500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7.1.2  一个简单的例子——俄式乘法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514194" y="2403475"/>
            <a:ext cx="74142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第</a:t>
            </a:r>
            <a:r>
              <a:rPr lang="en-US" altLang="zh-CN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 7 </a:t>
            </a:r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章     减治法</a:t>
            </a:r>
          </a:p>
        </p:txBody>
      </p:sp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2909808" y="4047146"/>
            <a:ext cx="663719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sym typeface="+mn-ea"/>
              </a:rPr>
              <a:t>7-2    查找问题中的减治法</a:t>
            </a:r>
            <a:endParaRPr lang="zh-CN" altLang="en-US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7.2.1  折半查找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463550" y="842645"/>
            <a:ext cx="11042650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问题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应用折半查找方法在一个升序序列中查找值为</a:t>
            </a:r>
            <a:r>
              <a:rPr lang="en-US"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</a:t>
            </a:r>
            <a:r>
              <a:rPr lang="zh-CN"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的元素。若查找成功，返回元素</a:t>
            </a:r>
            <a:r>
              <a:rPr lang="en-US"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 </a:t>
            </a:r>
            <a:r>
              <a:rPr lang="zh-CN"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在序列中的位置，若查找失败，返回失败信息。</a:t>
            </a:r>
            <a:endParaRPr lang="zh-CN" altLang="en-US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32778" name="Group 13"/>
          <p:cNvGrpSpPr/>
          <p:nvPr/>
        </p:nvGrpSpPr>
        <p:grpSpPr>
          <a:xfrm>
            <a:off x="1649413" y="3911600"/>
            <a:ext cx="9448799" cy="2044700"/>
            <a:chOff x="243" y="1871"/>
            <a:chExt cx="5952" cy="1277"/>
          </a:xfrm>
        </p:grpSpPr>
        <p:sp>
          <p:nvSpPr>
            <p:cNvPr id="32780" name="Text Box 5"/>
            <p:cNvSpPr txBox="1"/>
            <p:nvPr/>
          </p:nvSpPr>
          <p:spPr>
            <a:xfrm>
              <a:off x="243" y="2152"/>
              <a:ext cx="4281" cy="99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algn="just"/>
              <a:r>
                <a:rPr lang="zh-CN" altLang="en-US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r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 … …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… … …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</a:p>
            <a:p>
              <a:pPr algn="just"/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&lt;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          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如果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&gt;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</a:p>
            <a:p>
              <a:pPr algn="just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查找左半区  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查找右半区</a:t>
              </a:r>
            </a:p>
          </p:txBody>
        </p:sp>
        <p:sp>
          <p:nvSpPr>
            <p:cNvPr id="32781" name="AutoShape 6"/>
            <p:cNvSpPr/>
            <p:nvPr/>
          </p:nvSpPr>
          <p:spPr>
            <a:xfrm rot="-5400000">
              <a:off x="3382" y="1906"/>
              <a:ext cx="158" cy="1332"/>
            </a:xfrm>
            <a:prstGeom prst="leftBrace">
              <a:avLst>
                <a:gd name="adj1" fmla="val 70253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82" name="AutoShape 7"/>
            <p:cNvSpPr/>
            <p:nvPr/>
          </p:nvSpPr>
          <p:spPr>
            <a:xfrm rot="-5400000">
              <a:off x="1102" y="1832"/>
              <a:ext cx="148" cy="1470"/>
            </a:xfrm>
            <a:prstGeom prst="leftBrace">
              <a:avLst>
                <a:gd name="adj1" fmla="val 82770"/>
                <a:gd name="adj2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32783" name="Text Box 8"/>
            <p:cNvSpPr txBox="1"/>
            <p:nvPr/>
          </p:nvSpPr>
          <p:spPr>
            <a:xfrm>
              <a:off x="2286" y="1871"/>
              <a:ext cx="12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endPara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Line 9"/>
            <p:cNvSpPr/>
            <p:nvPr/>
          </p:nvSpPr>
          <p:spPr>
            <a:xfrm flipH="1">
              <a:off x="2316" y="2045"/>
              <a:ext cx="0" cy="24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stealth" w="lg" len="med"/>
              <a:tailEnd type="stealth" w="lg" len="med"/>
            </a:ln>
          </p:spPr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4464" y="2221"/>
              <a:ext cx="17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07763" dir="189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（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mid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=(1+</a:t>
              </a:r>
              <a:r>
                <a:rPr kumimoji="0" lang="en-US" altLang="zh-CN" sz="28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)/2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463550" y="1762418"/>
            <a:ext cx="11042650" cy="230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189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想法</a:t>
            </a:r>
            <a:r>
              <a:rPr lang="en-US" altLang="zh-CN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折半查找利用序列有序的特点，其查找过程是：取序列的中间元素作为比较对象，若</a:t>
            </a:r>
            <a:r>
              <a:rPr lang="en-US"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 </a:t>
            </a:r>
            <a:r>
              <a:rPr lang="zh-CN"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与中间元素相等，则查找成功；若</a:t>
            </a:r>
            <a:r>
              <a:rPr lang="en-US"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 </a:t>
            </a:r>
            <a:r>
              <a:rPr lang="zh-CN"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小于中间元素，则在中间元素的左半区继续查找；若</a:t>
            </a:r>
            <a:r>
              <a:rPr lang="en-US"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i="1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k </a:t>
            </a:r>
            <a:r>
              <a:rPr lang="zh-CN" altLang="zh-CN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大于中间记录，则在中间元素的右半区继续查找。不断重复上述过程，直到查找成功，或查找区间为空，查找失败。</a:t>
            </a:r>
            <a:endParaRPr lang="zh-CN" altLang="en-US" dirty="0">
              <a:solidFill>
                <a:srgbClr val="404040"/>
              </a:solidFill>
              <a:effectLst/>
              <a:uFillTx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zh-CN" altLang="en-US" dirty="0">
              <a:solidFill>
                <a:srgbClr val="404040"/>
              </a:solidFill>
              <a:effectLst/>
              <a:uFillTx/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840307" y="158713"/>
            <a:ext cx="790745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sz="2800" b="1" spc="300" dirty="0">
                <a:solidFill>
                  <a:srgbClr val="5C307D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  <a:sym typeface="+mn-ea"/>
              </a:rPr>
              <a:t>7.2.1  折半查找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846141" y="2154237"/>
            <a:ext cx="6938963" cy="54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</p:spPr>
        <p:txBody>
          <a:bodyPr lIns="90000" tIns="10800" bIns="10800"/>
          <a:lstStyle/>
          <a:p>
            <a:pPr eaLnBrk="0" hangingPunc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7     14    18    21    23   29    31    35    38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Line 8"/>
          <p:cNvSpPr>
            <a:spLocks noChangeShapeType="1"/>
          </p:cNvSpPr>
          <p:nvPr/>
        </p:nvSpPr>
        <p:spPr bwMode="auto">
          <a:xfrm>
            <a:off x="1506541" y="215423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2195516" y="215423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" name="Line 10"/>
          <p:cNvSpPr>
            <a:spLocks noChangeShapeType="1"/>
          </p:cNvSpPr>
          <p:nvPr/>
        </p:nvSpPr>
        <p:spPr bwMode="auto">
          <a:xfrm>
            <a:off x="2916241" y="215423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3649666" y="215423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4" name="Line 12"/>
          <p:cNvSpPr>
            <a:spLocks noChangeShapeType="1"/>
          </p:cNvSpPr>
          <p:nvPr/>
        </p:nvSpPr>
        <p:spPr bwMode="auto">
          <a:xfrm>
            <a:off x="4267204" y="215423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5" name="Line 13"/>
          <p:cNvSpPr>
            <a:spLocks noChangeShapeType="1"/>
          </p:cNvSpPr>
          <p:nvPr/>
        </p:nvSpPr>
        <p:spPr bwMode="auto">
          <a:xfrm>
            <a:off x="4940304" y="215423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27" name="Line 14"/>
          <p:cNvSpPr>
            <a:spLocks noChangeShapeType="1"/>
          </p:cNvSpPr>
          <p:nvPr/>
        </p:nvSpPr>
        <p:spPr bwMode="auto">
          <a:xfrm>
            <a:off x="5672141" y="215423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7085016" y="2154237"/>
            <a:ext cx="1588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>
            <a:off x="6384929" y="2154237"/>
            <a:ext cx="1587" cy="5400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/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1063629" y="1679575"/>
            <a:ext cx="6788943" cy="377825"/>
          </a:xfrm>
          <a:prstGeom prst="rect">
            <a:avLst/>
          </a:prstGeom>
          <a:noFill/>
          <a:ln>
            <a:noFill/>
          </a:ln>
        </p:spPr>
        <p:txBody>
          <a:bodyPr lIns="54000" tIns="0" bIns="10800"/>
          <a:lstStyle/>
          <a:p>
            <a:pPr algn="just" eaLnBrk="0" hangingPunct="0"/>
            <a:r>
              <a:rPr lang="zh-CN" altLang="en-US" sz="2800" kern="0" spc="-2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0      1      2      3      4      5      6      7      8      9   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46708" y="2716759"/>
            <a:ext cx="590392" cy="733021"/>
            <a:chOff x="2064868" y="2039849"/>
            <a:chExt cx="590392" cy="733021"/>
          </a:xfrm>
        </p:grpSpPr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</a:p>
          </p:txBody>
        </p:sp>
        <p:sp>
          <p:nvSpPr>
            <p:cNvPr id="44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85980" y="2711568"/>
            <a:ext cx="590392" cy="733021"/>
            <a:chOff x="7704140" y="2034658"/>
            <a:chExt cx="590392" cy="733021"/>
          </a:xfrm>
        </p:grpSpPr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690249" y="920838"/>
            <a:ext cx="2138135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：查找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8495667" y="2785559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9]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397219" y="2711568"/>
            <a:ext cx="590392" cy="733021"/>
            <a:chOff x="7749860" y="2034658"/>
            <a:chExt cx="590392" cy="733021"/>
          </a:xfrm>
        </p:grpSpPr>
        <p:sp>
          <p:nvSpPr>
            <p:cNvPr id="50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3678399" y="3525980"/>
            <a:ext cx="590392" cy="733021"/>
            <a:chOff x="7704140" y="2034658"/>
            <a:chExt cx="590392" cy="733021"/>
          </a:xfrm>
        </p:grpSpPr>
        <p:sp>
          <p:nvSpPr>
            <p:cNvPr id="53" name="Text Box 19"/>
            <p:cNvSpPr txBox="1">
              <a:spLocks noChangeArrowheads="1"/>
            </p:cNvSpPr>
            <p:nvPr/>
          </p:nvSpPr>
          <p:spPr bwMode="auto">
            <a:xfrm>
              <a:off x="770414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high</a:t>
              </a:r>
              <a:endPara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8495667" y="3635406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2349816" y="3533742"/>
            <a:ext cx="590392" cy="733021"/>
            <a:chOff x="7749860" y="2034658"/>
            <a:chExt cx="590392" cy="733021"/>
          </a:xfrm>
        </p:grpSpPr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</a:p>
          </p:txBody>
        </p:sp>
        <p:sp>
          <p:nvSpPr>
            <p:cNvPr id="58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059274" y="4454119"/>
            <a:ext cx="590392" cy="733021"/>
            <a:chOff x="2064868" y="2039849"/>
            <a:chExt cx="590392" cy="733021"/>
          </a:xfrm>
        </p:grpSpPr>
        <p:sp>
          <p:nvSpPr>
            <p:cNvPr id="60" name="Text Box 19"/>
            <p:cNvSpPr txBox="1">
              <a:spLocks noChangeArrowheads="1"/>
            </p:cNvSpPr>
            <p:nvPr/>
          </p:nvSpPr>
          <p:spPr bwMode="auto">
            <a:xfrm>
              <a:off x="2064868" y="2339482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low</a:t>
              </a: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V="1">
              <a:off x="2277268" y="2039849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8495667" y="4485253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查找区间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[3, 4]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060862" y="5163690"/>
            <a:ext cx="590392" cy="733021"/>
            <a:chOff x="7749860" y="2034658"/>
            <a:chExt cx="590392" cy="733021"/>
          </a:xfrm>
        </p:grpSpPr>
        <p:sp>
          <p:nvSpPr>
            <p:cNvPr id="64" name="Text Box 19"/>
            <p:cNvSpPr txBox="1">
              <a:spLocks noChangeArrowheads="1"/>
            </p:cNvSpPr>
            <p:nvPr/>
          </p:nvSpPr>
          <p:spPr bwMode="auto">
            <a:xfrm>
              <a:off x="7749860" y="2334291"/>
              <a:ext cx="590392" cy="43338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mid</a:t>
              </a:r>
            </a:p>
          </p:txBody>
        </p:sp>
        <p:sp>
          <p:nvSpPr>
            <p:cNvPr id="65" name="Line 24"/>
            <p:cNvSpPr>
              <a:spLocks noChangeShapeType="1"/>
            </p:cNvSpPr>
            <p:nvPr/>
          </p:nvSpPr>
          <p:spPr bwMode="auto">
            <a:xfrm flipV="1">
              <a:off x="7962260" y="2034658"/>
              <a:ext cx="0" cy="36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8495667" y="5292857"/>
            <a:ext cx="250761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ldLvl="0" animBg="1"/>
      <p:bldP spid="55" grpId="0" bldLvl="0" animBg="1"/>
      <p:bldP spid="62" grpId="0" bldLvl="0" animBg="1"/>
      <p:bldP spid="66" grpId="0" bldLvl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5531</Words>
  <Application>Microsoft Office PowerPoint</Application>
  <PresentationFormat>宽屏</PresentationFormat>
  <Paragraphs>746</Paragraphs>
  <Slides>52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Microsoft YaHei UI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Equation.3</vt:lpstr>
      <vt:lpstr>Bitmap Image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红梅</cp:lastModifiedBy>
  <cp:revision>210</cp:revision>
  <dcterms:created xsi:type="dcterms:W3CDTF">2016-09-14T00:58:00Z</dcterms:created>
  <dcterms:modified xsi:type="dcterms:W3CDTF">2022-12-07T04:17:48Z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CB4A30E5C60440B7B7DF55F81D96FDE3</vt:lpwstr>
  </property>
</Properties>
</file>