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359" r:id="rId3"/>
    <p:sldId id="376" r:id="rId4"/>
    <p:sldId id="396" r:id="rId5"/>
    <p:sldId id="397" r:id="rId6"/>
    <p:sldId id="398" r:id="rId7"/>
    <p:sldId id="399" r:id="rId8"/>
    <p:sldId id="400" r:id="rId9"/>
    <p:sldId id="417" r:id="rId10"/>
    <p:sldId id="418" r:id="rId11"/>
    <p:sldId id="419" r:id="rId12"/>
    <p:sldId id="420" r:id="rId13"/>
    <p:sldId id="402" r:id="rId14"/>
    <p:sldId id="421" r:id="rId15"/>
    <p:sldId id="401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833"/>
    <a:srgbClr val="5A327D"/>
    <a:srgbClr val="285A32"/>
    <a:srgbClr val="404040"/>
    <a:srgbClr val="B42D2D"/>
    <a:srgbClr val="6C6DAE"/>
    <a:srgbClr val="6B3C96"/>
    <a:srgbClr val="547D7D"/>
    <a:srgbClr val="48B3C2"/>
    <a:srgbClr val="51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2788" autoAdjust="0"/>
  </p:normalViewPr>
  <p:slideViewPr>
    <p:cSldViewPr snapToGrid="0">
      <p:cViewPr varScale="1">
        <p:scale>
          <a:sx n="90" d="100"/>
          <a:sy n="90" d="100"/>
        </p:scale>
        <p:origin x="72" y="164"/>
      </p:cViewPr>
      <p:guideLst>
        <p:guide orient="horz" pos="2160"/>
        <p:guide pos="3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734291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1057481" y="6403427"/>
            <a:ext cx="648000" cy="180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388439" y="6311241"/>
            <a:ext cx="374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31234" y="6341723"/>
            <a:ext cx="481903" cy="2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/>
          <p:nvPr userDrawn="1"/>
        </p:nvSpPr>
        <p:spPr>
          <a:xfrm>
            <a:off x="0" y="269523"/>
            <a:ext cx="480767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5"/>
          <p:cNvSpPr/>
          <p:nvPr userDrawn="1"/>
        </p:nvSpPr>
        <p:spPr>
          <a:xfrm>
            <a:off x="522433" y="269523"/>
            <a:ext cx="177538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6"/>
          <p:cNvSpPr/>
          <p:nvPr userDrawn="1"/>
        </p:nvSpPr>
        <p:spPr>
          <a:xfrm>
            <a:off x="734601" y="269523"/>
            <a:ext cx="72000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7"/>
          <p:cNvSpPr/>
          <p:nvPr userDrawn="1"/>
        </p:nvSpPr>
        <p:spPr>
          <a:xfrm>
            <a:off x="11752608" y="2205568"/>
            <a:ext cx="180000" cy="2664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2"/>
          <p:cNvSpPr txBox="1"/>
          <p:nvPr userDrawn="1"/>
        </p:nvSpPr>
        <p:spPr>
          <a:xfrm>
            <a:off x="11762279" y="2105891"/>
            <a:ext cx="153670" cy="28701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算法设计与分析（第 </a:t>
            </a:r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版）    清华大学出版社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ang\AppData\Local\Temp\wps\INetCache\728e8b3d2e705f83e6c3a6a3f0a9ffd5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Users\wang\AppData\Local\Temp\wps\INetCache\a7090b2205c7b5b4d2c1eeea460ea739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ang\AppData\Local\Temp\wps\INetCache\2a49e03c2d9d2f86c793f3ed7ae92ad3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ang\AppData\Local\Temp\wps\INetCache\834e9a8cb4f20140a61db6cf0145b5f7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ang\AppData\Local\Temp\wps\INetCache\75a08cb456a18fc8d43b854caf20a942" TargetMode="External"/><Relationship Id="rId4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ang\AppData\Local\Temp\wps\INetCache\14dfa2ac68c10feff0e8c8eff3c00980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8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贪心法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8-1    概   述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97560"/>
            <a:ext cx="1102296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数组arc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[n][n]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存储图中各边的代价，变量TSPLength存储回路长度，edgeCount存储集合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中边的个数，flag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[n]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表示某顶点是否在路径中，程序如下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00860"/>
            <a:ext cx="10564495" cy="304609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TSPLength += min;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flag[v] = 1; edgeCount++;             //将顶点加入路径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cout&lt;&lt;u&lt;&lt;"--&gt;"&lt;&lt;v&lt;&lt;endl;           //输出经过的路径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u = v;                                               //下一次从顶点v出发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cout&lt;&lt;v&lt;&lt;"--&gt;"&lt;&lt;w&lt;&lt;endl;            //输出最后的回边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return TSPLength + arc[u][w];          //返回回路长度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8.2.1  TSP问题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8.2.2  图着色问题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44830" y="807720"/>
            <a:ext cx="10886440" cy="104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图着色问题（graph coloring </a:t>
            </a:r>
            <a:r>
              <a:rPr sz="2400" u="none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problem）</a:t>
            </a:r>
            <a:r>
              <a:rPr sz="2400" u="none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求</a:t>
            </a:r>
            <a:r>
              <a:rPr sz="2400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无向连通图</a:t>
            </a:r>
            <a:r>
              <a:rPr sz="2400" i="1" dirty="0" err="1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G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=(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,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的最小色数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，使得用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种颜色对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中的顶点着色，可使任意两个相邻顶点着不同颜色。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4830" y="1824990"/>
            <a:ext cx="1088580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假定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个颜色的集合为{1, 2, …,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}。一种显然的贪心策略是选择一种颜色，用该颜色为尽可能多的顶点着色。</a:t>
            </a:r>
          </a:p>
        </p:txBody>
      </p:sp>
      <p:grpSp>
        <p:nvGrpSpPr>
          <p:cNvPr id="265230" name="组合 265229"/>
          <p:cNvGrpSpPr/>
          <p:nvPr/>
        </p:nvGrpSpPr>
        <p:grpSpPr>
          <a:xfrm>
            <a:off x="6957695" y="2901950"/>
            <a:ext cx="4426585" cy="1894205"/>
            <a:chOff x="569" y="2026"/>
            <a:chExt cx="2097" cy="746"/>
          </a:xfrm>
        </p:grpSpPr>
        <p:sp>
          <p:nvSpPr>
            <p:cNvPr id="265231" name="椭圆 265230"/>
            <p:cNvSpPr/>
            <p:nvPr/>
          </p:nvSpPr>
          <p:spPr>
            <a:xfrm>
              <a:off x="569" y="2295"/>
              <a:ext cx="199" cy="16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5232" name="椭圆 265231"/>
            <p:cNvSpPr/>
            <p:nvPr/>
          </p:nvSpPr>
          <p:spPr>
            <a:xfrm>
              <a:off x="1241" y="2301"/>
              <a:ext cx="199" cy="160"/>
            </a:xfrm>
            <a:prstGeom prst="ellipse">
              <a:avLst/>
            </a:prstGeom>
            <a:solidFill>
              <a:srgbClr val="0563C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5233" name="直接连接符 265232"/>
            <p:cNvSpPr/>
            <p:nvPr/>
          </p:nvSpPr>
          <p:spPr>
            <a:xfrm>
              <a:off x="780" y="2378"/>
              <a:ext cx="45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5234" name="椭圆 265233"/>
            <p:cNvSpPr/>
            <p:nvPr/>
          </p:nvSpPr>
          <p:spPr>
            <a:xfrm>
              <a:off x="1869" y="2026"/>
              <a:ext cx="199" cy="16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5235" name="椭圆 265234"/>
            <p:cNvSpPr/>
            <p:nvPr/>
          </p:nvSpPr>
          <p:spPr>
            <a:xfrm>
              <a:off x="1851" y="2612"/>
              <a:ext cx="199" cy="16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65236" name="椭圆 265235"/>
            <p:cNvSpPr/>
            <p:nvPr/>
          </p:nvSpPr>
          <p:spPr>
            <a:xfrm>
              <a:off x="2467" y="2330"/>
              <a:ext cx="199" cy="16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65237" name="直接连接符 265236"/>
            <p:cNvSpPr/>
            <p:nvPr/>
          </p:nvSpPr>
          <p:spPr>
            <a:xfrm flipV="1">
              <a:off x="1434" y="2132"/>
              <a:ext cx="442" cy="2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5238" name="直接连接符 265237"/>
            <p:cNvSpPr/>
            <p:nvPr/>
          </p:nvSpPr>
          <p:spPr>
            <a:xfrm>
              <a:off x="1434" y="2426"/>
              <a:ext cx="429" cy="2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5239" name="直接连接符 265238"/>
            <p:cNvSpPr/>
            <p:nvPr/>
          </p:nvSpPr>
          <p:spPr>
            <a:xfrm flipV="1">
              <a:off x="2050" y="2479"/>
              <a:ext cx="460" cy="2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5240" name="直接连接符 265239"/>
            <p:cNvSpPr/>
            <p:nvPr/>
          </p:nvSpPr>
          <p:spPr>
            <a:xfrm flipH="1" flipV="1">
              <a:off x="2068" y="2122"/>
              <a:ext cx="436" cy="2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5241" name="文本框 265240"/>
          <p:cNvSpPr txBox="1"/>
          <p:nvPr/>
        </p:nvSpPr>
        <p:spPr>
          <a:xfrm>
            <a:off x="1259205" y="4605655"/>
            <a:ext cx="6529705" cy="3606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考虑顶点顺序为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得到近似解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65242" name="文本框 265241"/>
          <p:cNvSpPr txBox="1"/>
          <p:nvPr/>
        </p:nvSpPr>
        <p:spPr>
          <a:xfrm>
            <a:off x="1258888" y="3009583"/>
            <a:ext cx="59753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考虑顶点顺序为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</a:rPr>
              <a:t>得到最优解</a:t>
            </a:r>
          </a:p>
        </p:txBody>
      </p:sp>
      <p:sp>
        <p:nvSpPr>
          <p:cNvPr id="50" name="Freeform 84"/>
          <p:cNvSpPr/>
          <p:nvPr/>
        </p:nvSpPr>
        <p:spPr bwMode="auto">
          <a:xfrm>
            <a:off x="772160" y="3063875"/>
            <a:ext cx="431800" cy="360045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84"/>
          <p:cNvSpPr/>
          <p:nvPr/>
        </p:nvSpPr>
        <p:spPr bwMode="auto">
          <a:xfrm>
            <a:off x="772160" y="4592955"/>
            <a:ext cx="431800" cy="360045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C8BCF2-AF73-E827-39D8-03ACC4142BA1}"/>
              </a:ext>
            </a:extLst>
          </p:cNvPr>
          <p:cNvGrpSpPr/>
          <p:nvPr/>
        </p:nvGrpSpPr>
        <p:grpSpPr>
          <a:xfrm>
            <a:off x="4964430" y="4502785"/>
            <a:ext cx="4348480" cy="1938020"/>
            <a:chOff x="2958" y="2042"/>
            <a:chExt cx="2097" cy="74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6A502AA-5700-BA29-7236-B6139224B986}"/>
                </a:ext>
              </a:extLst>
            </p:cNvPr>
            <p:cNvSpPr/>
            <p:nvPr/>
          </p:nvSpPr>
          <p:spPr>
            <a:xfrm>
              <a:off x="4259" y="2042"/>
              <a:ext cx="199" cy="1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5D61BEB-6CBC-B616-BBF3-C660C4355E32}"/>
                </a:ext>
              </a:extLst>
            </p:cNvPr>
            <p:cNvSpPr/>
            <p:nvPr/>
          </p:nvSpPr>
          <p:spPr>
            <a:xfrm>
              <a:off x="4240" y="2628"/>
              <a:ext cx="199" cy="1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1007B9A-8CDB-EA7B-AB6D-E821D3F12FA9}"/>
                </a:ext>
              </a:extLst>
            </p:cNvPr>
            <p:cNvSpPr/>
            <p:nvPr/>
          </p:nvSpPr>
          <p:spPr>
            <a:xfrm>
              <a:off x="4856" y="2346"/>
              <a:ext cx="199" cy="16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" name="直接连接符 8">
              <a:extLst>
                <a:ext uri="{FF2B5EF4-FFF2-40B4-BE49-F238E27FC236}">
                  <a16:creationId xmlns:a16="http://schemas.microsoft.com/office/drawing/2014/main" id="{C165EBAE-8AD2-36B0-DE9A-3568E847EC01}"/>
                </a:ext>
              </a:extLst>
            </p:cNvPr>
            <p:cNvSpPr/>
            <p:nvPr/>
          </p:nvSpPr>
          <p:spPr>
            <a:xfrm flipV="1">
              <a:off x="3823" y="2148"/>
              <a:ext cx="442" cy="2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直接连接符 9">
              <a:extLst>
                <a:ext uri="{FF2B5EF4-FFF2-40B4-BE49-F238E27FC236}">
                  <a16:creationId xmlns:a16="http://schemas.microsoft.com/office/drawing/2014/main" id="{36C7A9EB-90F2-4428-1051-33ECE8B7D1F7}"/>
                </a:ext>
              </a:extLst>
            </p:cNvPr>
            <p:cNvSpPr/>
            <p:nvPr/>
          </p:nvSpPr>
          <p:spPr>
            <a:xfrm>
              <a:off x="3823" y="2442"/>
              <a:ext cx="429" cy="2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直接连接符 10">
              <a:extLst>
                <a:ext uri="{FF2B5EF4-FFF2-40B4-BE49-F238E27FC236}">
                  <a16:creationId xmlns:a16="http://schemas.microsoft.com/office/drawing/2014/main" id="{2507B42E-9A02-FAE7-CADD-126925B10E85}"/>
                </a:ext>
              </a:extLst>
            </p:cNvPr>
            <p:cNvSpPr/>
            <p:nvPr/>
          </p:nvSpPr>
          <p:spPr>
            <a:xfrm flipV="1">
              <a:off x="4439" y="2495"/>
              <a:ext cx="461" cy="2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" name="直接连接符 11">
              <a:extLst>
                <a:ext uri="{FF2B5EF4-FFF2-40B4-BE49-F238E27FC236}">
                  <a16:creationId xmlns:a16="http://schemas.microsoft.com/office/drawing/2014/main" id="{E443C2F6-24F2-CE92-A14C-C39617060E55}"/>
                </a:ext>
              </a:extLst>
            </p:cNvPr>
            <p:cNvSpPr/>
            <p:nvPr/>
          </p:nvSpPr>
          <p:spPr>
            <a:xfrm flipH="1" flipV="1">
              <a:off x="4458" y="2138"/>
              <a:ext cx="435" cy="2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139F1CA-219D-EDF4-AC85-E2B89D19FC47}"/>
                </a:ext>
              </a:extLst>
            </p:cNvPr>
            <p:cNvSpPr/>
            <p:nvPr/>
          </p:nvSpPr>
          <p:spPr>
            <a:xfrm>
              <a:off x="2958" y="2311"/>
              <a:ext cx="199" cy="160"/>
            </a:xfrm>
            <a:prstGeom prst="ellipse">
              <a:avLst/>
            </a:prstGeom>
            <a:solidFill>
              <a:srgbClr val="99FF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EA7BF5A-F2DE-7717-2895-5C040B295CF2}"/>
                </a:ext>
              </a:extLst>
            </p:cNvPr>
            <p:cNvSpPr/>
            <p:nvPr/>
          </p:nvSpPr>
          <p:spPr>
            <a:xfrm>
              <a:off x="3630" y="2317"/>
              <a:ext cx="199" cy="160"/>
            </a:xfrm>
            <a:prstGeom prst="ellipse">
              <a:avLst/>
            </a:prstGeom>
            <a:solidFill>
              <a:srgbClr val="0563C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" name="直接连接符 14">
              <a:extLst>
                <a:ext uri="{FF2B5EF4-FFF2-40B4-BE49-F238E27FC236}">
                  <a16:creationId xmlns:a16="http://schemas.microsoft.com/office/drawing/2014/main" id="{0E4B2357-DB90-848E-345B-90FADF6D38C9}"/>
                </a:ext>
              </a:extLst>
            </p:cNvPr>
            <p:cNvSpPr/>
            <p:nvPr/>
          </p:nvSpPr>
          <p:spPr>
            <a:xfrm>
              <a:off x="3170" y="2394"/>
              <a:ext cx="4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241" grpId="0"/>
      <p:bldP spid="265242" grpId="0"/>
      <p:bldP spid="50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8.2.2  图着色问题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44830" y="758190"/>
            <a:ext cx="10828655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顶点的编号从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到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，当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是奇数时，顶点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与除了顶点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+1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之外的其他所有编号为偶数的顶点邻接，当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是偶数时，顶点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与除了顶点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-1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之外的其他所有编号为奇数的顶点邻接，这样的图称为</a:t>
            </a: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二部图（bipartite graph）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073747232" name="组合 1073747231"/>
          <p:cNvGrpSpPr/>
          <p:nvPr/>
        </p:nvGrpSpPr>
        <p:grpSpPr>
          <a:xfrm>
            <a:off x="3034665" y="2891790"/>
            <a:ext cx="5181600" cy="1907540"/>
            <a:chOff x="3543" y="1359"/>
            <a:chExt cx="3664" cy="1343"/>
          </a:xfrm>
        </p:grpSpPr>
        <p:sp>
          <p:nvSpPr>
            <p:cNvPr id="1073747233" name="椭圆 1073747232"/>
            <p:cNvSpPr/>
            <p:nvPr/>
          </p:nvSpPr>
          <p:spPr>
            <a:xfrm>
              <a:off x="3543" y="1363"/>
              <a:ext cx="267" cy="257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4" name="椭圆 1073747233"/>
            <p:cNvSpPr/>
            <p:nvPr/>
          </p:nvSpPr>
          <p:spPr>
            <a:xfrm>
              <a:off x="5759" y="1361"/>
              <a:ext cx="267" cy="256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5" name="椭圆 1073747234"/>
            <p:cNvSpPr/>
            <p:nvPr/>
          </p:nvSpPr>
          <p:spPr>
            <a:xfrm>
              <a:off x="4610" y="1359"/>
              <a:ext cx="267" cy="256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6" name="椭圆 1073747235"/>
            <p:cNvSpPr/>
            <p:nvPr/>
          </p:nvSpPr>
          <p:spPr>
            <a:xfrm>
              <a:off x="6940" y="1363"/>
              <a:ext cx="267" cy="257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7" name="椭圆 1073747236"/>
            <p:cNvSpPr/>
            <p:nvPr/>
          </p:nvSpPr>
          <p:spPr>
            <a:xfrm>
              <a:off x="3543" y="2446"/>
              <a:ext cx="267" cy="256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563C1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8" name="椭圆 1073747237"/>
            <p:cNvSpPr/>
            <p:nvPr/>
          </p:nvSpPr>
          <p:spPr>
            <a:xfrm>
              <a:off x="5759" y="2444"/>
              <a:ext cx="267" cy="256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563C1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9" name="椭圆 1073747238"/>
            <p:cNvSpPr/>
            <p:nvPr/>
          </p:nvSpPr>
          <p:spPr>
            <a:xfrm>
              <a:off x="4610" y="2442"/>
              <a:ext cx="267" cy="256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563C1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40" name="椭圆 1073747239"/>
            <p:cNvSpPr/>
            <p:nvPr/>
          </p:nvSpPr>
          <p:spPr>
            <a:xfrm>
              <a:off x="6940" y="2446"/>
              <a:ext cx="267" cy="256"/>
            </a:xfrm>
            <a:prstGeom prst="ellipse">
              <a:avLst/>
            </a:prstGeom>
            <a:noFill/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563C1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41" name="直接连接符 1073747240"/>
            <p:cNvSpPr/>
            <p:nvPr/>
          </p:nvSpPr>
          <p:spPr>
            <a:xfrm>
              <a:off x="3755" y="1604"/>
              <a:ext cx="890" cy="869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2" name="直接连接符 1073747241"/>
            <p:cNvSpPr/>
            <p:nvPr/>
          </p:nvSpPr>
          <p:spPr>
            <a:xfrm>
              <a:off x="3781" y="1569"/>
              <a:ext cx="2019" cy="896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3" name="直接连接符 1073747242"/>
            <p:cNvSpPr/>
            <p:nvPr/>
          </p:nvSpPr>
          <p:spPr>
            <a:xfrm>
              <a:off x="3806" y="1532"/>
              <a:ext cx="3166" cy="943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4" name="直接连接符 1073747243"/>
            <p:cNvSpPr/>
            <p:nvPr/>
          </p:nvSpPr>
          <p:spPr>
            <a:xfrm flipH="1">
              <a:off x="3721" y="1577"/>
              <a:ext cx="924" cy="88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5" name="直接连接符 1073747244"/>
            <p:cNvSpPr/>
            <p:nvPr/>
          </p:nvSpPr>
          <p:spPr>
            <a:xfrm>
              <a:off x="4790" y="1604"/>
              <a:ext cx="1087" cy="834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6" name="直接连接符 1073747245"/>
            <p:cNvSpPr/>
            <p:nvPr/>
          </p:nvSpPr>
          <p:spPr>
            <a:xfrm>
              <a:off x="4859" y="1559"/>
              <a:ext cx="2156" cy="89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7" name="直接连接符 1073747246"/>
            <p:cNvSpPr/>
            <p:nvPr/>
          </p:nvSpPr>
          <p:spPr>
            <a:xfrm flipV="1">
              <a:off x="3781" y="1569"/>
              <a:ext cx="2010" cy="922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8" name="直接连接符 1073747247"/>
            <p:cNvSpPr/>
            <p:nvPr/>
          </p:nvSpPr>
          <p:spPr>
            <a:xfrm flipV="1">
              <a:off x="3798" y="1559"/>
              <a:ext cx="3165" cy="969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9" name="直接连接符 1073747248"/>
            <p:cNvSpPr/>
            <p:nvPr/>
          </p:nvSpPr>
          <p:spPr>
            <a:xfrm flipH="1">
              <a:off x="4790" y="1604"/>
              <a:ext cx="1053" cy="85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50" name="直接连接符 1073747249"/>
            <p:cNvSpPr/>
            <p:nvPr/>
          </p:nvSpPr>
          <p:spPr>
            <a:xfrm>
              <a:off x="5971" y="1585"/>
              <a:ext cx="1095" cy="853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51" name="直接连接符 1073747250"/>
            <p:cNvSpPr/>
            <p:nvPr/>
          </p:nvSpPr>
          <p:spPr>
            <a:xfrm flipH="1">
              <a:off x="5954" y="1601"/>
              <a:ext cx="1061" cy="856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52" name="直接连接符 1073747251"/>
            <p:cNvSpPr/>
            <p:nvPr/>
          </p:nvSpPr>
          <p:spPr>
            <a:xfrm flipH="1">
              <a:off x="4867" y="1593"/>
              <a:ext cx="2113" cy="917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8.2.2  图着色问题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44830" y="758190"/>
            <a:ext cx="10828655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顶点的编号从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到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，当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是奇数时，顶点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与除了顶点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+1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之外的其他所有编号为偶数的顶点邻接，当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是偶数时，顶点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与除了顶点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-1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之外的其他所有编号为奇数的顶点邻接，这样的图称为</a:t>
            </a: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二部图（bipartite graph）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5241" name="文本框 265240"/>
          <p:cNvSpPr txBox="1"/>
          <p:nvPr/>
        </p:nvSpPr>
        <p:spPr>
          <a:xfrm>
            <a:off x="1259205" y="3021330"/>
            <a:ext cx="7899400" cy="3606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考虑顶点顺序为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…,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得到的解是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65242" name="文本框 265241"/>
          <p:cNvSpPr txBox="1"/>
          <p:nvPr/>
        </p:nvSpPr>
        <p:spPr>
          <a:xfrm>
            <a:off x="1259205" y="2308860"/>
            <a:ext cx="97370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考虑顶点顺序为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 3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-1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得到最优解</a:t>
            </a:r>
            <a:r>
              <a:rPr lang="en-US" altLang="zh-CN" sz="2400" dirty="0">
                <a:latin typeface="Times New Roman" panose="02020603050405020304" pitchFamily="18" charset="0"/>
              </a:rPr>
              <a:t> 2</a:t>
            </a:r>
          </a:p>
        </p:txBody>
      </p:sp>
      <p:sp>
        <p:nvSpPr>
          <p:cNvPr id="50" name="Freeform 84"/>
          <p:cNvSpPr/>
          <p:nvPr/>
        </p:nvSpPr>
        <p:spPr bwMode="auto">
          <a:xfrm>
            <a:off x="772160" y="2362835"/>
            <a:ext cx="431800" cy="360045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84"/>
          <p:cNvSpPr/>
          <p:nvPr/>
        </p:nvSpPr>
        <p:spPr bwMode="auto">
          <a:xfrm>
            <a:off x="772160" y="3008630"/>
            <a:ext cx="431800" cy="360045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73747232" name="组合 1073747231"/>
          <p:cNvGrpSpPr/>
          <p:nvPr/>
        </p:nvGrpSpPr>
        <p:grpSpPr>
          <a:xfrm>
            <a:off x="784225" y="3844925"/>
            <a:ext cx="5181600" cy="1907540"/>
            <a:chOff x="3543" y="1359"/>
            <a:chExt cx="3664" cy="1343"/>
          </a:xfrm>
        </p:grpSpPr>
        <p:sp>
          <p:nvSpPr>
            <p:cNvPr id="1073747233" name="椭圆 1073747232"/>
            <p:cNvSpPr/>
            <p:nvPr/>
          </p:nvSpPr>
          <p:spPr>
            <a:xfrm>
              <a:off x="3543" y="1363"/>
              <a:ext cx="267" cy="257"/>
            </a:xfrm>
            <a:prstGeom prst="ellipse">
              <a:avLst/>
            </a:prstGeom>
            <a:solidFill>
              <a:srgbClr val="99FF33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4" name="椭圆 1073747233"/>
            <p:cNvSpPr/>
            <p:nvPr/>
          </p:nvSpPr>
          <p:spPr>
            <a:xfrm>
              <a:off x="5759" y="1361"/>
              <a:ext cx="267" cy="256"/>
            </a:xfrm>
            <a:prstGeom prst="ellipse">
              <a:avLst/>
            </a:prstGeom>
            <a:solidFill>
              <a:srgbClr val="99FF33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5" name="椭圆 1073747234"/>
            <p:cNvSpPr/>
            <p:nvPr/>
          </p:nvSpPr>
          <p:spPr>
            <a:xfrm>
              <a:off x="4610" y="1359"/>
              <a:ext cx="267" cy="256"/>
            </a:xfrm>
            <a:prstGeom prst="ellipse">
              <a:avLst/>
            </a:prstGeom>
            <a:solidFill>
              <a:srgbClr val="99FF33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6" name="椭圆 1073747235"/>
            <p:cNvSpPr/>
            <p:nvPr/>
          </p:nvSpPr>
          <p:spPr>
            <a:xfrm>
              <a:off x="6940" y="1363"/>
              <a:ext cx="267" cy="257"/>
            </a:xfrm>
            <a:prstGeom prst="ellipse">
              <a:avLst/>
            </a:prstGeom>
            <a:solidFill>
              <a:srgbClr val="99FF33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7" name="椭圆 1073747236"/>
            <p:cNvSpPr/>
            <p:nvPr/>
          </p:nvSpPr>
          <p:spPr>
            <a:xfrm>
              <a:off x="3543" y="2446"/>
              <a:ext cx="267" cy="256"/>
            </a:xfrm>
            <a:prstGeom prst="ellipse">
              <a:avLst/>
            </a:prstGeom>
            <a:solidFill>
              <a:srgbClr val="0563C1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8" name="椭圆 1073747237"/>
            <p:cNvSpPr/>
            <p:nvPr/>
          </p:nvSpPr>
          <p:spPr>
            <a:xfrm>
              <a:off x="5759" y="2444"/>
              <a:ext cx="267" cy="256"/>
            </a:xfrm>
            <a:prstGeom prst="ellipse">
              <a:avLst/>
            </a:prstGeom>
            <a:solidFill>
              <a:srgbClr val="0563C1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39" name="椭圆 1073747238"/>
            <p:cNvSpPr/>
            <p:nvPr/>
          </p:nvSpPr>
          <p:spPr>
            <a:xfrm>
              <a:off x="4610" y="2442"/>
              <a:ext cx="267" cy="256"/>
            </a:xfrm>
            <a:prstGeom prst="ellipse">
              <a:avLst/>
            </a:prstGeom>
            <a:solidFill>
              <a:srgbClr val="0563C1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40" name="椭圆 1073747239"/>
            <p:cNvSpPr/>
            <p:nvPr/>
          </p:nvSpPr>
          <p:spPr>
            <a:xfrm>
              <a:off x="6940" y="2446"/>
              <a:ext cx="267" cy="256"/>
            </a:xfrm>
            <a:prstGeom prst="ellipse">
              <a:avLst/>
            </a:prstGeom>
            <a:solidFill>
              <a:srgbClr val="0563C1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7241" name="直接连接符 1073747240"/>
            <p:cNvSpPr/>
            <p:nvPr/>
          </p:nvSpPr>
          <p:spPr>
            <a:xfrm>
              <a:off x="3755" y="1604"/>
              <a:ext cx="890" cy="869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2" name="直接连接符 1073747241"/>
            <p:cNvSpPr/>
            <p:nvPr/>
          </p:nvSpPr>
          <p:spPr>
            <a:xfrm>
              <a:off x="3781" y="1569"/>
              <a:ext cx="2019" cy="896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3" name="直接连接符 1073747242"/>
            <p:cNvSpPr/>
            <p:nvPr/>
          </p:nvSpPr>
          <p:spPr>
            <a:xfrm>
              <a:off x="3806" y="1532"/>
              <a:ext cx="3166" cy="943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4" name="直接连接符 1073747243"/>
            <p:cNvSpPr/>
            <p:nvPr/>
          </p:nvSpPr>
          <p:spPr>
            <a:xfrm flipH="1">
              <a:off x="3721" y="1577"/>
              <a:ext cx="924" cy="88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5" name="直接连接符 1073747244"/>
            <p:cNvSpPr/>
            <p:nvPr/>
          </p:nvSpPr>
          <p:spPr>
            <a:xfrm>
              <a:off x="4790" y="1604"/>
              <a:ext cx="1087" cy="834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6" name="直接连接符 1073747245"/>
            <p:cNvSpPr/>
            <p:nvPr/>
          </p:nvSpPr>
          <p:spPr>
            <a:xfrm>
              <a:off x="4859" y="1559"/>
              <a:ext cx="2156" cy="89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7" name="直接连接符 1073747246"/>
            <p:cNvSpPr/>
            <p:nvPr/>
          </p:nvSpPr>
          <p:spPr>
            <a:xfrm flipV="1">
              <a:off x="3781" y="1569"/>
              <a:ext cx="2010" cy="922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8" name="直接连接符 1073747247"/>
            <p:cNvSpPr/>
            <p:nvPr/>
          </p:nvSpPr>
          <p:spPr>
            <a:xfrm flipV="1">
              <a:off x="3798" y="1559"/>
              <a:ext cx="3165" cy="969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49" name="直接连接符 1073747248"/>
            <p:cNvSpPr/>
            <p:nvPr/>
          </p:nvSpPr>
          <p:spPr>
            <a:xfrm flipH="1">
              <a:off x="4790" y="1604"/>
              <a:ext cx="1053" cy="85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50" name="直接连接符 1073747249"/>
            <p:cNvSpPr/>
            <p:nvPr/>
          </p:nvSpPr>
          <p:spPr>
            <a:xfrm>
              <a:off x="5971" y="1585"/>
              <a:ext cx="1095" cy="853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51" name="直接连接符 1073747250"/>
            <p:cNvSpPr/>
            <p:nvPr/>
          </p:nvSpPr>
          <p:spPr>
            <a:xfrm flipH="1">
              <a:off x="5954" y="1601"/>
              <a:ext cx="1061" cy="856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7252" name="直接连接符 1073747251"/>
            <p:cNvSpPr/>
            <p:nvPr/>
          </p:nvSpPr>
          <p:spPr>
            <a:xfrm flipH="1">
              <a:off x="4867" y="1593"/>
              <a:ext cx="2113" cy="917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6" name="组合 25"/>
          <p:cNvGrpSpPr/>
          <p:nvPr/>
        </p:nvGrpSpPr>
        <p:grpSpPr>
          <a:xfrm>
            <a:off x="6192520" y="3844925"/>
            <a:ext cx="5181600" cy="1907540"/>
            <a:chOff x="3543" y="1359"/>
            <a:chExt cx="3664" cy="1343"/>
          </a:xfrm>
        </p:grpSpPr>
        <p:sp>
          <p:nvSpPr>
            <p:cNvPr id="27" name="椭圆 26"/>
            <p:cNvSpPr/>
            <p:nvPr/>
          </p:nvSpPr>
          <p:spPr>
            <a:xfrm>
              <a:off x="3543" y="1363"/>
              <a:ext cx="267" cy="257"/>
            </a:xfrm>
            <a:prstGeom prst="ellipse">
              <a:avLst/>
            </a:prstGeom>
            <a:solidFill>
              <a:srgbClr val="99FF33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759" y="1361"/>
              <a:ext cx="267" cy="256"/>
            </a:xfrm>
            <a:prstGeom prst="ellipse">
              <a:avLst/>
            </a:prstGeom>
            <a:solidFill>
              <a:srgbClr val="5A327D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610" y="1359"/>
              <a:ext cx="267" cy="256"/>
            </a:xfrm>
            <a:prstGeom prst="ellipse">
              <a:avLst/>
            </a:prstGeom>
            <a:solidFill>
              <a:srgbClr val="0563C1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940" y="1363"/>
              <a:ext cx="267" cy="2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543" y="2446"/>
              <a:ext cx="267" cy="256"/>
            </a:xfrm>
            <a:prstGeom prst="ellipse">
              <a:avLst/>
            </a:prstGeom>
            <a:solidFill>
              <a:srgbClr val="99FF33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759" y="2444"/>
              <a:ext cx="267" cy="256"/>
            </a:xfrm>
            <a:prstGeom prst="ellipse">
              <a:avLst/>
            </a:prstGeom>
            <a:solidFill>
              <a:srgbClr val="5A327D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610" y="2442"/>
              <a:ext cx="267" cy="256"/>
            </a:xfrm>
            <a:prstGeom prst="ellipse">
              <a:avLst/>
            </a:prstGeom>
            <a:solidFill>
              <a:srgbClr val="0563C1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940" y="2446"/>
              <a:ext cx="267" cy="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square" lIns="0" tIns="0" rIns="0" bIns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直接连接符 35"/>
            <p:cNvSpPr/>
            <p:nvPr/>
          </p:nvSpPr>
          <p:spPr>
            <a:xfrm>
              <a:off x="3755" y="1604"/>
              <a:ext cx="890" cy="869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" name="直接连接符 36"/>
            <p:cNvSpPr/>
            <p:nvPr/>
          </p:nvSpPr>
          <p:spPr>
            <a:xfrm>
              <a:off x="3781" y="1569"/>
              <a:ext cx="2019" cy="896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直接连接符 37"/>
            <p:cNvSpPr/>
            <p:nvPr/>
          </p:nvSpPr>
          <p:spPr>
            <a:xfrm>
              <a:off x="3806" y="1532"/>
              <a:ext cx="3166" cy="943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直接连接符 38"/>
            <p:cNvSpPr/>
            <p:nvPr/>
          </p:nvSpPr>
          <p:spPr>
            <a:xfrm flipH="1">
              <a:off x="3721" y="1577"/>
              <a:ext cx="924" cy="88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直接连接符 39"/>
            <p:cNvSpPr/>
            <p:nvPr/>
          </p:nvSpPr>
          <p:spPr>
            <a:xfrm>
              <a:off x="4790" y="1604"/>
              <a:ext cx="1087" cy="834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" name="直接连接符 40"/>
            <p:cNvSpPr/>
            <p:nvPr/>
          </p:nvSpPr>
          <p:spPr>
            <a:xfrm>
              <a:off x="4859" y="1559"/>
              <a:ext cx="2156" cy="89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直接连接符 41"/>
            <p:cNvSpPr/>
            <p:nvPr/>
          </p:nvSpPr>
          <p:spPr>
            <a:xfrm flipV="1">
              <a:off x="3781" y="1569"/>
              <a:ext cx="2010" cy="922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" name="直接连接符 42"/>
            <p:cNvSpPr/>
            <p:nvPr/>
          </p:nvSpPr>
          <p:spPr>
            <a:xfrm flipV="1">
              <a:off x="3798" y="1559"/>
              <a:ext cx="3165" cy="969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直接连接符 43"/>
            <p:cNvSpPr/>
            <p:nvPr/>
          </p:nvSpPr>
          <p:spPr>
            <a:xfrm flipH="1">
              <a:off x="4790" y="1604"/>
              <a:ext cx="1053" cy="85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" name="直接连接符 44"/>
            <p:cNvSpPr/>
            <p:nvPr/>
          </p:nvSpPr>
          <p:spPr>
            <a:xfrm>
              <a:off x="5971" y="1585"/>
              <a:ext cx="1095" cy="853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" name="直接连接符 45"/>
            <p:cNvSpPr/>
            <p:nvPr/>
          </p:nvSpPr>
          <p:spPr>
            <a:xfrm flipH="1">
              <a:off x="5954" y="1601"/>
              <a:ext cx="1061" cy="856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" name="直接连接符 46"/>
            <p:cNvSpPr/>
            <p:nvPr/>
          </p:nvSpPr>
          <p:spPr>
            <a:xfrm flipH="1">
              <a:off x="4867" y="1593"/>
              <a:ext cx="2113" cy="917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1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265" y="851535"/>
            <a:ext cx="1110996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设数组color[n]表示顶点的着色情况，算法如下：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511300"/>
            <a:ext cx="9853930" cy="3814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算法：贪心法求解图着色问题ColorGraph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输入：无向连通图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输出：最小色数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所有顶点置未着色状态；颜色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循环直到所有顶点均着色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2.1 取下一种颜色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2.2 循环变量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依次考察所有顶点：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2.2.1 若顶点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已着色，则转步骤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2.2，考察下一个顶点;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2.2.2 若顶点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着颜色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不冲突，则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color[i] 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输出各顶点的着色；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8.2.2  图着色问题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56565" y="5441315"/>
            <a:ext cx="1090676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算法ColorGraph需要试探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种颜色，每种颜色需要对所有顶点进行冲突测试，设无向图有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个顶点，则算法的时间复杂度是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97560"/>
            <a:ext cx="1082040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设数组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arc[n][n]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存储图中各边的代价，数组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color[n]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表示各顶点的着色情况，变量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flag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表示图中是否有尚未涂色的顶点，程序如下：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747072"/>
            <a:ext cx="10564495" cy="4752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int ColorGraph(int arc[100][100] , int n, int color[ ])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int i, j, k = 0, flag = 1;           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while (flag == 1)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k++; flag = 0;                      //取下一种颜色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for (i = 0; i &lt; n; i++)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if (color[i] != 0) continue;           //顶点i已着色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color[i] = k;                                //顶点i着颜色k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</a:t>
            </a: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for (j = 0; j &lt; n; j++)         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olidFill>
                  <a:srgbClr val="C00000"/>
                </a:solidFill>
                <a:sym typeface="+mn-ea"/>
              </a:rPr>
              <a:t>                if (arc[i][j] == 1 &amp;&amp; color[i] == color[j]) break;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if (j &lt; n) {  color[i] = 0; flag = 1; }            //发生冲突，取消涂色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return k;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8.2.2  图着色问题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322713" y="3032939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15861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2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77184" y="1051826"/>
            <a:ext cx="10911896" cy="523220"/>
            <a:chOff x="3501590" y="1376282"/>
            <a:chExt cx="10911896" cy="523220"/>
          </a:xfrm>
        </p:grpSpPr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4033894" y="1376282"/>
              <a:ext cx="103795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连通图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的生成树是包含全部顶点的一个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极小连通子图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8" name="Line 11"/>
          <p:cNvSpPr>
            <a:spLocks noChangeShapeType="1"/>
          </p:cNvSpPr>
          <p:nvPr/>
        </p:nvSpPr>
        <p:spPr bwMode="auto">
          <a:xfrm flipH="1">
            <a:off x="10287110" y="1560829"/>
            <a:ext cx="64135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" name="Line 12"/>
          <p:cNvSpPr>
            <a:spLocks noChangeShapeType="1"/>
          </p:cNvSpPr>
          <p:nvPr/>
        </p:nvSpPr>
        <p:spPr bwMode="auto">
          <a:xfrm flipH="1" flipV="1">
            <a:off x="9556860" y="1651316"/>
            <a:ext cx="13716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H="1" flipV="1">
            <a:off x="8794860" y="1741804"/>
            <a:ext cx="21336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739425" y="1865926"/>
            <a:ext cx="2514917" cy="744416"/>
            <a:chOff x="6739425" y="1820206"/>
            <a:chExt cx="2514917" cy="744416"/>
          </a:xfrm>
        </p:grpSpPr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6739425" y="2107422"/>
              <a:ext cx="2179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含有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条边</a:t>
              </a:r>
            </a:p>
          </p:txBody>
        </p:sp>
        <p:sp>
          <p:nvSpPr>
            <p:cNvPr id="67" name="圆角右箭头 66"/>
            <p:cNvSpPr/>
            <p:nvPr/>
          </p:nvSpPr>
          <p:spPr>
            <a:xfrm flipH="1" flipV="1">
              <a:off x="8446622" y="1820206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78989" y="1865926"/>
            <a:ext cx="2841943" cy="1015663"/>
            <a:chOff x="3678989" y="1820206"/>
            <a:chExt cx="2841943" cy="1015663"/>
          </a:xfrm>
        </p:grpSpPr>
        <p:sp>
          <p:nvSpPr>
            <p:cNvPr id="63" name="Text Box 16"/>
            <p:cNvSpPr txBox="1">
              <a:spLocks noChangeArrowheads="1"/>
            </p:cNvSpPr>
            <p:nvPr/>
          </p:nvSpPr>
          <p:spPr bwMode="auto">
            <a:xfrm>
              <a:off x="3678989" y="1820206"/>
              <a:ext cx="2582863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多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构成回路</a:t>
              </a:r>
            </a:p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少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sz="2400" dirty="0">
                  <a:solidFill>
                    <a:schemeClr val="tx1"/>
                  </a:solidFill>
                  <a:ea typeface="宋体" panose="02010600030101010101" pitchFamily="2" charset="-122"/>
                </a:rPr>
                <a:t>不连通</a:t>
              </a:r>
            </a:p>
          </p:txBody>
        </p:sp>
        <p:sp>
          <p:nvSpPr>
            <p:cNvPr id="68" name="右大括号 67"/>
            <p:cNvSpPr/>
            <p:nvPr/>
          </p:nvSpPr>
          <p:spPr>
            <a:xfrm>
              <a:off x="6325236" y="2019732"/>
              <a:ext cx="195696" cy="64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670945" y="367328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115861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8974481" y="367328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9698" y="4034858"/>
            <a:ext cx="1719526" cy="1967888"/>
            <a:chOff x="1348697" y="4042673"/>
            <a:chExt cx="1719526" cy="1967888"/>
          </a:xfrm>
          <a:solidFill>
            <a:srgbClr val="B4B4BE"/>
          </a:solidFill>
        </p:grpSpPr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1863113" y="557856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2636223" y="557856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7"/>
            <p:cNvSpPr/>
            <p:nvPr/>
          </p:nvSpPr>
          <p:spPr bwMode="auto">
            <a:xfrm>
              <a:off x="1671376" y="4421768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2248383" y="47910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7"/>
            <p:cNvSpPr>
              <a:spLocks noChangeArrowheads="1"/>
            </p:cNvSpPr>
            <p:nvPr/>
          </p:nvSpPr>
          <p:spPr bwMode="auto">
            <a:xfrm>
              <a:off x="1348697" y="47910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1785903" y="4042673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17"/>
            <p:cNvSpPr/>
            <p:nvPr/>
          </p:nvSpPr>
          <p:spPr bwMode="auto">
            <a:xfrm flipV="1">
              <a:off x="2123823" y="4426685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8" name="Freeform 17"/>
            <p:cNvSpPr/>
            <p:nvPr/>
          </p:nvSpPr>
          <p:spPr bwMode="auto">
            <a:xfrm>
              <a:off x="2150656" y="5189151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9" name="Freeform 17"/>
            <p:cNvSpPr/>
            <p:nvPr/>
          </p:nvSpPr>
          <p:spPr bwMode="auto">
            <a:xfrm flipV="1">
              <a:off x="2603103" y="5194068"/>
              <a:ext cx="216000" cy="38449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39698" y="1710528"/>
            <a:ext cx="1716069" cy="2128761"/>
            <a:chOff x="1039698" y="1710528"/>
            <a:chExt cx="1716069" cy="2128761"/>
          </a:xfrm>
          <a:solidFill>
            <a:srgbClr val="B4B4BE"/>
          </a:solidFill>
        </p:grpSpPr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1046019" y="255834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1686012" y="17105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val 7"/>
            <p:cNvSpPr>
              <a:spLocks noChangeArrowheads="1"/>
            </p:cNvSpPr>
            <p:nvPr/>
          </p:nvSpPr>
          <p:spPr bwMode="auto">
            <a:xfrm>
              <a:off x="2323767" y="255834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1039698" y="340728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1684893" y="255834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21"/>
            <p:cNvSpPr>
              <a:spLocks noChangeShapeType="1"/>
            </p:cNvSpPr>
            <p:nvPr/>
          </p:nvSpPr>
          <p:spPr bwMode="auto">
            <a:xfrm flipH="1">
              <a:off x="1900893" y="2144233"/>
              <a:ext cx="1119" cy="43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424896" y="2102583"/>
              <a:ext cx="360000" cy="50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 flipH="1">
              <a:off x="1260900" y="2982137"/>
              <a:ext cx="1119" cy="43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0" name="Freeform 17"/>
            <p:cNvSpPr/>
            <p:nvPr/>
          </p:nvSpPr>
          <p:spPr bwMode="auto">
            <a:xfrm flipV="1">
              <a:off x="2065743" y="2087343"/>
              <a:ext cx="360000" cy="50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59" grpId="0" bldLvl="0" animBg="1"/>
      <p:bldP spid="6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77184" y="1051826"/>
            <a:ext cx="10088936" cy="523220"/>
            <a:chOff x="3501590" y="1376282"/>
            <a:chExt cx="10088936" cy="523220"/>
          </a:xfrm>
        </p:grpSpPr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4033894" y="1376282"/>
              <a:ext cx="9556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生成树的代价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：在无向连通网中，生成树上各边的权值之和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777184" y="1813826"/>
            <a:ext cx="10088936" cy="523220"/>
            <a:chOff x="3501590" y="1376282"/>
            <a:chExt cx="10088936" cy="523220"/>
          </a:xfrm>
        </p:grpSpPr>
        <p:sp>
          <p:nvSpPr>
            <p:cNvPr id="94" name="Rectangle 13"/>
            <p:cNvSpPr>
              <a:spLocks noChangeArrowheads="1"/>
            </p:cNvSpPr>
            <p:nvPr/>
          </p:nvSpPr>
          <p:spPr bwMode="auto">
            <a:xfrm>
              <a:off x="4033894" y="1376282"/>
              <a:ext cx="9556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最小生成树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：在无向连通网中，代价最小的生成树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862634" y="2795250"/>
            <a:ext cx="2830470" cy="2386056"/>
            <a:chOff x="726390" y="3282834"/>
            <a:chExt cx="2830470" cy="2386056"/>
          </a:xfrm>
        </p:grpSpPr>
        <p:sp>
          <p:nvSpPr>
            <p:cNvPr id="129" name="Oval 7"/>
            <p:cNvSpPr>
              <a:spLocks noChangeArrowheads="1"/>
            </p:cNvSpPr>
            <p:nvPr/>
          </p:nvSpPr>
          <p:spPr bwMode="auto">
            <a:xfrm>
              <a:off x="726390" y="355731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>
              <a:off x="1165810" y="3762101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1" name="Oval 7"/>
            <p:cNvSpPr>
              <a:spLocks noChangeArrowheads="1"/>
            </p:cNvSpPr>
            <p:nvPr/>
          </p:nvSpPr>
          <p:spPr bwMode="auto">
            <a:xfrm>
              <a:off x="2675524" y="355731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Freeform 17"/>
            <p:cNvSpPr/>
            <p:nvPr/>
          </p:nvSpPr>
          <p:spPr bwMode="auto">
            <a:xfrm>
              <a:off x="1135013" y="4828266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3" name="Line 20"/>
            <p:cNvSpPr>
              <a:spLocks noChangeShapeType="1"/>
            </p:cNvSpPr>
            <p:nvPr/>
          </p:nvSpPr>
          <p:spPr bwMode="auto">
            <a:xfrm>
              <a:off x="2113866" y="4828902"/>
              <a:ext cx="593724" cy="55403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4" name="Line 21"/>
            <p:cNvSpPr>
              <a:spLocks noChangeShapeType="1"/>
            </p:cNvSpPr>
            <p:nvPr/>
          </p:nvSpPr>
          <p:spPr bwMode="auto">
            <a:xfrm>
              <a:off x="945466" y="4006259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5" name="Oval 7"/>
            <p:cNvSpPr>
              <a:spLocks noChangeArrowheads="1"/>
            </p:cNvSpPr>
            <p:nvPr/>
          </p:nvSpPr>
          <p:spPr bwMode="auto">
            <a:xfrm>
              <a:off x="2675524" y="5236890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val 7"/>
            <p:cNvSpPr>
              <a:spLocks noChangeArrowheads="1"/>
            </p:cNvSpPr>
            <p:nvPr/>
          </p:nvSpPr>
          <p:spPr bwMode="auto">
            <a:xfrm>
              <a:off x="726390" y="5236890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1727586" y="446441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>
              <a:off x="2891524" y="4006259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9" name="Freeform 17"/>
            <p:cNvSpPr/>
            <p:nvPr/>
          </p:nvSpPr>
          <p:spPr bwMode="auto">
            <a:xfrm>
              <a:off x="2098626" y="3918891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990660" y="3282834"/>
              <a:ext cx="2566200" cy="2195513"/>
              <a:chOff x="1231721" y="3462973"/>
              <a:chExt cx="2566200" cy="2195513"/>
            </a:xfrm>
          </p:grpSpPr>
          <p:sp>
            <p:nvSpPr>
              <p:cNvPr id="141" name="Text Box 67"/>
              <p:cNvSpPr txBox="1">
                <a:spLocks noChangeArrowheads="1"/>
              </p:cNvSpPr>
              <p:nvPr/>
            </p:nvSpPr>
            <p:spPr bwMode="auto">
              <a:xfrm>
                <a:off x="1984971" y="3462973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2" name="Text Box 68"/>
              <p:cNvSpPr txBox="1">
                <a:spLocks noChangeArrowheads="1"/>
              </p:cNvSpPr>
              <p:nvPr/>
            </p:nvSpPr>
            <p:spPr bwMode="auto">
              <a:xfrm>
                <a:off x="2635798" y="4239896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3" name="Text Box 69"/>
              <p:cNvSpPr txBox="1">
                <a:spLocks noChangeArrowheads="1"/>
              </p:cNvSpPr>
              <p:nvPr/>
            </p:nvSpPr>
            <p:spPr bwMode="auto">
              <a:xfrm>
                <a:off x="1644885" y="5139373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44" name="Text Box 70"/>
              <p:cNvSpPr txBox="1">
                <a:spLocks noChangeArrowheads="1"/>
              </p:cNvSpPr>
              <p:nvPr/>
            </p:nvSpPr>
            <p:spPr bwMode="auto">
              <a:xfrm>
                <a:off x="1231721" y="4590098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45" name="Text Box 68"/>
              <p:cNvSpPr txBox="1">
                <a:spLocks noChangeArrowheads="1"/>
              </p:cNvSpPr>
              <p:nvPr/>
            </p:nvSpPr>
            <p:spPr bwMode="auto">
              <a:xfrm>
                <a:off x="3190572" y="4590098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46" name="Text Box 68"/>
              <p:cNvSpPr txBox="1">
                <a:spLocks noChangeArrowheads="1"/>
              </p:cNvSpPr>
              <p:nvPr/>
            </p:nvSpPr>
            <p:spPr bwMode="auto">
              <a:xfrm>
                <a:off x="2617129" y="4895374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4584884" y="2795250"/>
            <a:ext cx="2952389" cy="2996564"/>
            <a:chOff x="4584884" y="2795250"/>
            <a:chExt cx="2952389" cy="2996564"/>
          </a:xfrm>
        </p:grpSpPr>
        <p:sp>
          <p:nvSpPr>
            <p:cNvPr id="164" name="Text Box 68"/>
            <p:cNvSpPr txBox="1">
              <a:spLocks noChangeArrowheads="1"/>
            </p:cNvSpPr>
            <p:nvPr/>
          </p:nvSpPr>
          <p:spPr bwMode="auto">
            <a:xfrm>
              <a:off x="6929924" y="3922375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584884" y="2795250"/>
              <a:ext cx="2830470" cy="2996564"/>
              <a:chOff x="4584884" y="2795250"/>
              <a:chExt cx="2830470" cy="2996564"/>
            </a:xfrm>
          </p:grpSpPr>
          <p:sp>
            <p:nvSpPr>
              <p:cNvPr id="148" name="Oval 7"/>
              <p:cNvSpPr>
                <a:spLocks noChangeArrowheads="1"/>
              </p:cNvSpPr>
              <p:nvPr/>
            </p:nvSpPr>
            <p:spPr bwMode="auto">
              <a:xfrm>
                <a:off x="4706803" y="306973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16"/>
              <p:cNvSpPr>
                <a:spLocks noChangeShapeType="1"/>
              </p:cNvSpPr>
              <p:nvPr/>
            </p:nvSpPr>
            <p:spPr bwMode="auto">
              <a:xfrm>
                <a:off x="5146223" y="3274517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0" name="Oval 7"/>
              <p:cNvSpPr>
                <a:spLocks noChangeArrowheads="1"/>
              </p:cNvSpPr>
              <p:nvPr/>
            </p:nvSpPr>
            <p:spPr bwMode="auto">
              <a:xfrm>
                <a:off x="6655937" y="306973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Line 21"/>
              <p:cNvSpPr>
                <a:spLocks noChangeShapeType="1"/>
              </p:cNvSpPr>
              <p:nvPr/>
            </p:nvSpPr>
            <p:spPr bwMode="auto">
              <a:xfrm>
                <a:off x="4925879" y="3518675"/>
                <a:ext cx="0" cy="12065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4" name="Oval 7"/>
              <p:cNvSpPr>
                <a:spLocks noChangeArrowheads="1"/>
              </p:cNvSpPr>
              <p:nvPr/>
            </p:nvSpPr>
            <p:spPr bwMode="auto">
              <a:xfrm>
                <a:off x="6655937" y="4749306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7"/>
              <p:cNvSpPr>
                <a:spLocks noChangeArrowheads="1"/>
              </p:cNvSpPr>
              <p:nvPr/>
            </p:nvSpPr>
            <p:spPr bwMode="auto">
              <a:xfrm>
                <a:off x="4706803" y="4749306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Oval 7"/>
              <p:cNvSpPr>
                <a:spLocks noChangeArrowheads="1"/>
              </p:cNvSpPr>
              <p:nvPr/>
            </p:nvSpPr>
            <p:spPr bwMode="auto">
              <a:xfrm>
                <a:off x="5707999" y="3976827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Line 21"/>
              <p:cNvSpPr>
                <a:spLocks noChangeShapeType="1"/>
              </p:cNvSpPr>
              <p:nvPr/>
            </p:nvSpPr>
            <p:spPr bwMode="auto">
              <a:xfrm>
                <a:off x="6871937" y="3518675"/>
                <a:ext cx="0" cy="12065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58" name="Freeform 17"/>
              <p:cNvSpPr/>
              <p:nvPr/>
            </p:nvSpPr>
            <p:spPr bwMode="auto">
              <a:xfrm>
                <a:off x="6079039" y="3431307"/>
                <a:ext cx="648000" cy="612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60" name="Text Box 67"/>
              <p:cNvSpPr txBox="1">
                <a:spLocks noChangeArrowheads="1"/>
              </p:cNvSpPr>
              <p:nvPr/>
            </p:nvSpPr>
            <p:spPr bwMode="auto">
              <a:xfrm>
                <a:off x="5724323" y="2795250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6375150" y="3572173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63" name="Text Box 70"/>
              <p:cNvSpPr txBox="1">
                <a:spLocks noChangeArrowheads="1"/>
              </p:cNvSpPr>
              <p:nvPr/>
            </p:nvSpPr>
            <p:spPr bwMode="auto">
              <a:xfrm>
                <a:off x="4971073" y="3922375"/>
                <a:ext cx="607349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85" name="Text Box 68"/>
              <p:cNvSpPr txBox="1">
                <a:spLocks noChangeArrowheads="1"/>
              </p:cNvSpPr>
              <p:nvPr/>
            </p:nvSpPr>
            <p:spPr bwMode="auto">
              <a:xfrm>
                <a:off x="4584884" y="5330149"/>
                <a:ext cx="283047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生成树的代价：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20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8168641" y="2795250"/>
            <a:ext cx="2950032" cy="2996564"/>
            <a:chOff x="8168641" y="2795250"/>
            <a:chExt cx="2950032" cy="2996564"/>
          </a:xfrm>
        </p:grpSpPr>
        <p:sp>
          <p:nvSpPr>
            <p:cNvPr id="167" name="Oval 7"/>
            <p:cNvSpPr>
              <a:spLocks noChangeArrowheads="1"/>
            </p:cNvSpPr>
            <p:nvPr/>
          </p:nvSpPr>
          <p:spPr bwMode="auto">
            <a:xfrm>
              <a:off x="8288203" y="3069730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Line 16"/>
            <p:cNvSpPr>
              <a:spLocks noChangeShapeType="1"/>
            </p:cNvSpPr>
            <p:nvPr/>
          </p:nvSpPr>
          <p:spPr bwMode="auto">
            <a:xfrm>
              <a:off x="8727623" y="3274517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10237337" y="3069730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Line 20"/>
            <p:cNvSpPr>
              <a:spLocks noChangeShapeType="1"/>
            </p:cNvSpPr>
            <p:nvPr/>
          </p:nvSpPr>
          <p:spPr bwMode="auto">
            <a:xfrm>
              <a:off x="9675679" y="4341318"/>
              <a:ext cx="593724" cy="55403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2" name="Line 21"/>
            <p:cNvSpPr>
              <a:spLocks noChangeShapeType="1"/>
            </p:cNvSpPr>
            <p:nvPr/>
          </p:nvSpPr>
          <p:spPr bwMode="auto">
            <a:xfrm>
              <a:off x="8507279" y="3518675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3" name="Oval 7"/>
            <p:cNvSpPr>
              <a:spLocks noChangeArrowheads="1"/>
            </p:cNvSpPr>
            <p:nvPr/>
          </p:nvSpPr>
          <p:spPr bwMode="auto">
            <a:xfrm>
              <a:off x="10237337" y="474930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Oval 7"/>
            <p:cNvSpPr>
              <a:spLocks noChangeArrowheads="1"/>
            </p:cNvSpPr>
            <p:nvPr/>
          </p:nvSpPr>
          <p:spPr bwMode="auto">
            <a:xfrm>
              <a:off x="8288203" y="474930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Oval 7"/>
            <p:cNvSpPr>
              <a:spLocks noChangeArrowheads="1"/>
            </p:cNvSpPr>
            <p:nvPr/>
          </p:nvSpPr>
          <p:spPr bwMode="auto">
            <a:xfrm>
              <a:off x="9289399" y="397682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Line 21"/>
            <p:cNvSpPr>
              <a:spLocks noChangeShapeType="1"/>
            </p:cNvSpPr>
            <p:nvPr/>
          </p:nvSpPr>
          <p:spPr bwMode="auto">
            <a:xfrm>
              <a:off x="10453337" y="3518675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9305723" y="2795250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8552473" y="3922375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3" name="Text Box 68"/>
            <p:cNvSpPr txBox="1">
              <a:spLocks noChangeArrowheads="1"/>
            </p:cNvSpPr>
            <p:nvPr/>
          </p:nvSpPr>
          <p:spPr bwMode="auto">
            <a:xfrm>
              <a:off x="10511324" y="3922375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84" name="Text Box 68"/>
            <p:cNvSpPr txBox="1">
              <a:spLocks noChangeArrowheads="1"/>
            </p:cNvSpPr>
            <p:nvPr/>
          </p:nvSpPr>
          <p:spPr bwMode="auto">
            <a:xfrm>
              <a:off x="9937881" y="4227651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6" name="Text Box 68"/>
            <p:cNvSpPr txBox="1">
              <a:spLocks noChangeArrowheads="1"/>
            </p:cNvSpPr>
            <p:nvPr/>
          </p:nvSpPr>
          <p:spPr bwMode="auto">
            <a:xfrm>
              <a:off x="8168641" y="5330149"/>
              <a:ext cx="27127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生成树的代价：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44830" y="827405"/>
            <a:ext cx="10994390" cy="5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=(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是一个无向连通网，求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的最小生成树。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4830" y="1390650"/>
            <a:ext cx="10993755" cy="188658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最小生成树问题的贪心策略可以采用最近顶点策略</a:t>
            </a:r>
            <a:r>
              <a:rPr 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Prim算法</a:t>
            </a:r>
            <a:r>
              <a:rPr 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任选一个顶点，并以此建立生成树的根结点，每一步的贪心选择把不在生成树的最近顶点添加到生成树中。它使生成树以一种自然的方式生长，即从任意顶点开始，每一步为这棵树添加一个分枝，直到生成树中包含全部顶点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 r:link="rId3"/>
          <a:srcRect t="14919" b="15405"/>
          <a:stretch>
            <a:fillRect/>
          </a:stretch>
        </p:blipFill>
        <p:spPr>
          <a:xfrm>
            <a:off x="2738755" y="3489960"/>
            <a:ext cx="5234305" cy="250253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03174" y="2808999"/>
            <a:ext cx="10197473" cy="370332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输入：无向连通网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输出：最小生成树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TE)</a:t>
            </a:r>
          </a:p>
          <a:p>
            <a:pPr marL="457200" marR="0" lvl="1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初始化：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{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TE={ }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  <a:p>
            <a:pPr marL="457200" marR="0" lvl="1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2.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重复下述操作直到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2.1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中寻找最短边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，且满足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2.2 </a:t>
            </a:r>
            <a:r>
              <a:rPr kumimoji="0" lang="es-E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s-E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0" lang="es-E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es-E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{</a:t>
            </a:r>
            <a:r>
              <a:rPr kumimoji="0" lang="es-E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s-E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0" lang="zh-CN" altLang="es-E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E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2.3 TE = TE + {(</a:t>
            </a:r>
            <a:r>
              <a:rPr kumimoji="0" lang="es-E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s-E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s-ES" altLang="zh-CN" sz="24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s-ES" altLang="zh-CN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</a:t>
            </a:r>
            <a:r>
              <a:rPr kumimoji="0" lang="zh-CN" altLang="es-E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13"/>
          <p:cNvGrpSpPr/>
          <p:nvPr/>
        </p:nvGrpSpPr>
        <p:grpSpPr bwMode="auto">
          <a:xfrm>
            <a:off x="703734" y="1720571"/>
            <a:ext cx="7540632" cy="3787775"/>
            <a:chOff x="316" y="896"/>
            <a:chExt cx="4750" cy="2386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16" y="896"/>
              <a:ext cx="4299" cy="33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关键：是如何找到连接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的最短边 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143" y="3282"/>
              <a:ext cx="3923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769010" y="1459523"/>
            <a:ext cx="1008996" cy="1101984"/>
            <a:chOff x="2387716" y="1472340"/>
            <a:chExt cx="1008996" cy="1101984"/>
          </a:xfrm>
        </p:grpSpPr>
        <p:sp>
          <p:nvSpPr>
            <p:cNvPr id="54" name="椭圆 53"/>
            <p:cNvSpPr/>
            <p:nvPr/>
          </p:nvSpPr>
          <p:spPr>
            <a:xfrm>
              <a:off x="2495716" y="1472340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387716" y="1999038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162629" y="1596810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822157" y="1852536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2682189" y="2466324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288712" y="2203344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603716" y="1567180"/>
              <a:ext cx="233939" cy="308360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2450026" y="1580340"/>
              <a:ext cx="92184" cy="41901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912706" y="1952858"/>
              <a:ext cx="383512" cy="281482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2736183" y="1950520"/>
              <a:ext cx="115017" cy="499820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2930157" y="1673574"/>
              <a:ext cx="247484" cy="20196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10450708" y="1534675"/>
            <a:ext cx="882913" cy="931992"/>
            <a:chOff x="5100410" y="1671476"/>
            <a:chExt cx="882913" cy="931992"/>
          </a:xfrm>
        </p:grpSpPr>
        <p:sp>
          <p:nvSpPr>
            <p:cNvPr id="67" name="椭圆 66"/>
            <p:cNvSpPr/>
            <p:nvPr/>
          </p:nvSpPr>
          <p:spPr>
            <a:xfrm>
              <a:off x="5208410" y="1671476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100410" y="2198174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5875323" y="1795946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5534851" y="2051672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5722442" y="2495468"/>
              <a:ext cx="108000" cy="108000"/>
            </a:xfrm>
            <a:prstGeom prst="ellipse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316410" y="1766316"/>
              <a:ext cx="233939" cy="308360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162720" y="1779476"/>
              <a:ext cx="92184" cy="41901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609902" y="2151994"/>
              <a:ext cx="141193" cy="35848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642851" y="1872710"/>
              <a:ext cx="247484" cy="201966"/>
            </a:xfrm>
            <a:prstGeom prst="line">
              <a:avLst/>
            </a:prstGeom>
            <a:ln w="38100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8450213" y="1321023"/>
            <a:ext cx="23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647061" y="1275015"/>
            <a:ext cx="23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506619" y="2152035"/>
            <a:ext cx="23319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v'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614512" y="795353"/>
            <a:ext cx="1379471" cy="1974271"/>
            <a:chOff x="2233218" y="808170"/>
            <a:chExt cx="1379471" cy="1974271"/>
          </a:xfrm>
        </p:grpSpPr>
        <p:sp>
          <p:nvSpPr>
            <p:cNvPr id="7" name="椭圆 6"/>
            <p:cNvSpPr/>
            <p:nvPr/>
          </p:nvSpPr>
          <p:spPr>
            <a:xfrm>
              <a:off x="2233218" y="1162441"/>
              <a:ext cx="1296000" cy="1620000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40612" y="808170"/>
              <a:ext cx="127207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顶点集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203222" y="795352"/>
            <a:ext cx="1302304" cy="1974272"/>
            <a:chOff x="4821928" y="808169"/>
            <a:chExt cx="1302304" cy="1974272"/>
          </a:xfrm>
        </p:grpSpPr>
        <p:sp>
          <p:nvSpPr>
            <p:cNvPr id="53" name="椭圆 52"/>
            <p:cNvSpPr/>
            <p:nvPr/>
          </p:nvSpPr>
          <p:spPr>
            <a:xfrm>
              <a:off x="4821928" y="1162441"/>
              <a:ext cx="1296000" cy="1620000"/>
            </a:xfrm>
            <a:prstGeom prst="ellipse">
              <a:avLst/>
            </a:prstGeom>
            <a:noFill/>
            <a:ln w="381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2155" y="808169"/>
              <a:ext cx="127207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顶点集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dirty="0"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2" name="直接连接符 91"/>
          <p:cNvCxnSpPr/>
          <p:nvPr/>
        </p:nvCxnSpPr>
        <p:spPr>
          <a:xfrm flipV="1">
            <a:off x="8651923" y="1588675"/>
            <a:ext cx="1906785" cy="49318"/>
          </a:xfrm>
          <a:prstGeom prst="straightConnector1">
            <a:avLst/>
          </a:prstGeom>
          <a:ln w="19050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1"/>
          <p:cNvCxnSpPr/>
          <p:nvPr/>
        </p:nvCxnSpPr>
        <p:spPr>
          <a:xfrm>
            <a:off x="8636107" y="1676177"/>
            <a:ext cx="1814601" cy="439196"/>
          </a:xfrm>
          <a:prstGeom prst="straightConnector1">
            <a:avLst/>
          </a:prstGeom>
          <a:ln w="57150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384884" y="1322074"/>
            <a:ext cx="4722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</p:childTnLst>
        </p:cTn>
      </p:par>
    </p:tnLst>
    <p:bldLst>
      <p:bldP spid="5" grpId="0" bldLvl="0" animBg="1"/>
      <p:bldP spid="79" grpId="0"/>
      <p:bldP spid="81" grpId="0"/>
      <p:bldP spid="82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8.1.1  贪心法的设计思想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0795" y="926465"/>
            <a:ext cx="10238105" cy="98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贪心法（greedy method）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把一个复杂问题分解为一系列较为简单的局部最优选择，每一步选择都是对当前解的一个扩展，直至获得问题的完整解。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5773" name="文本框 245772"/>
          <p:cNvSpPr txBox="1"/>
          <p:nvPr/>
        </p:nvSpPr>
        <p:spPr>
          <a:xfrm>
            <a:off x="1280795" y="2143760"/>
            <a:ext cx="1023874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贪心法的典型应用是求解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最优化问题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，而且对许多问题都能得到整体最优解，即使不能得到整体最优解，通常也是最优解的很好近似。</a:t>
            </a:r>
          </a:p>
        </p:txBody>
      </p:sp>
      <p:sp>
        <p:nvSpPr>
          <p:cNvPr id="3" name="Freeform 84"/>
          <p:cNvSpPr/>
          <p:nvPr/>
        </p:nvSpPr>
        <p:spPr bwMode="auto">
          <a:xfrm>
            <a:off x="731078" y="226070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81430" y="3416300"/>
            <a:ext cx="578040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应用贪心法的关键是确定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贪心选择策略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，这种贪心策略只是根据当前信息作出最好的选择，不去考虑在后面看来这种选择是否合理。</a:t>
            </a:r>
          </a:p>
        </p:txBody>
      </p:sp>
      <p:sp>
        <p:nvSpPr>
          <p:cNvPr id="7" name="Freeform 84"/>
          <p:cNvSpPr/>
          <p:nvPr/>
        </p:nvSpPr>
        <p:spPr bwMode="auto">
          <a:xfrm>
            <a:off x="731713" y="353324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7535545" y="3547745"/>
            <a:ext cx="4177665" cy="2013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3" grpId="0"/>
      <p:bldP spid="3" grpId="0" animBg="1"/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8167" y="960608"/>
            <a:ext cx="3477948" cy="2640093"/>
            <a:chOff x="629619" y="1013518"/>
            <a:chExt cx="3477948" cy="2640093"/>
          </a:xfrm>
          <a:noFill/>
        </p:grpSpPr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1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22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3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26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249" name="Text Box 3"/>
          <p:cNvSpPr txBox="1">
            <a:spLocks noChangeArrowheads="1"/>
          </p:cNvSpPr>
          <p:nvPr/>
        </p:nvSpPr>
        <p:spPr bwMode="auto">
          <a:xfrm>
            <a:off x="4200301" y="1561574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endParaRPr lang="en-US" altLang="zh-CN" sz="2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)34,(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)46,(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)∞,(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)∞,(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)19} </a:t>
            </a:r>
          </a:p>
        </p:txBody>
      </p:sp>
      <p:grpSp>
        <p:nvGrpSpPr>
          <p:cNvPr id="257" name="组合 256"/>
          <p:cNvGrpSpPr/>
          <p:nvPr/>
        </p:nvGrpSpPr>
        <p:grpSpPr>
          <a:xfrm>
            <a:off x="638167" y="3654286"/>
            <a:ext cx="3477948" cy="2640093"/>
            <a:chOff x="629619" y="1013518"/>
            <a:chExt cx="3477948" cy="2640093"/>
          </a:xfrm>
          <a:noFill/>
        </p:grpSpPr>
        <p:sp>
          <p:nvSpPr>
            <p:cNvPr id="25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6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8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6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8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9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0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1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2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3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284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85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286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287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88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289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290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291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292" name="Text Box 3"/>
          <p:cNvSpPr txBox="1">
            <a:spLocks noChangeArrowheads="1"/>
          </p:cNvSpPr>
          <p:nvPr/>
        </p:nvSpPr>
        <p:spPr bwMode="auto">
          <a:xfrm>
            <a:off x="4200301" y="3938627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第一次迭代：</a:t>
            </a:r>
            <a:endParaRPr lang="en-US" altLang="zh-CN" sz="2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)34,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)25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)25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)26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}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0256520" y="3461776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6537960" y="5831898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ldLvl="0" animBg="1"/>
      <p:bldP spid="29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638167" y="949813"/>
            <a:ext cx="3477948" cy="2640093"/>
            <a:chOff x="629619" y="1013518"/>
            <a:chExt cx="3477948" cy="2640093"/>
          </a:xfrm>
          <a:noFill/>
        </p:grpSpPr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85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86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87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8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9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28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200301" y="1550779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第二次迭代：</a:t>
            </a:r>
            <a:endParaRPr lang="en-US" altLang="zh-CN" sz="2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2600" dirty="0">
                <a:latin typeface="Times New Roman" panose="02020603050405020304" pitchFamily="18" charset="0"/>
              </a:rPr>
              <a:t> 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</a:rPr>
              <a:t>)34,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)17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, 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)26} 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638167" y="3643491"/>
            <a:ext cx="3477948" cy="2640093"/>
            <a:chOff x="629619" y="1013518"/>
            <a:chExt cx="3477948" cy="2640093"/>
          </a:xfrm>
          <a:noFill/>
        </p:grpSpPr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1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48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50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2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53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4200301" y="3927832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第三次迭代：</a:t>
            </a:r>
            <a:endParaRPr lang="en-US" altLang="zh-CN" sz="2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)34,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)26} 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6614160" y="3450981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598920" y="5821104"/>
            <a:ext cx="12954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6522721" y="1550779"/>
            <a:ext cx="5220000" cy="101566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第一次迭代：</a:t>
            </a:r>
            <a:endParaRPr lang="en-US" altLang="zh-CN" sz="2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)34,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)25, 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)26}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55" grpId="0" bldLvl="0" animBg="1"/>
      <p:bldP spid="5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8167" y="951083"/>
            <a:ext cx="3477948" cy="2640093"/>
            <a:chOff x="629619" y="1013518"/>
            <a:chExt cx="3477948" cy="2640093"/>
          </a:xfrm>
          <a:noFill/>
        </p:grpSpPr>
        <p:sp>
          <p:nvSpPr>
            <p:cNvPr id="3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1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22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3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89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26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249" name="Text Box 3"/>
          <p:cNvSpPr txBox="1">
            <a:spLocks noChangeArrowheads="1"/>
          </p:cNvSpPr>
          <p:nvPr/>
        </p:nvSpPr>
        <p:spPr bwMode="auto">
          <a:xfrm>
            <a:off x="4200301" y="1552049"/>
            <a:ext cx="7612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第四次迭代：</a:t>
            </a:r>
            <a:endParaRPr lang="en-US" altLang="zh-CN" sz="2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</a:t>
            </a:r>
            <a:r>
              <a:rPr lang="en-US" altLang="zh-CN" sz="2600" dirty="0">
                <a:latin typeface="Times New Roman" panose="02020603050405020304" pitchFamily="18" charset="0"/>
              </a:rPr>
              <a:t> ={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solidFill>
                  <a:srgbClr val="B42D2D"/>
                </a:solidFill>
                <a:latin typeface="Times New Roman" panose="02020603050405020304" pitchFamily="18" charset="0"/>
              </a:rPr>
              <a:t>)12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</a:rPr>
              <a:t>}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273068" y="3642752"/>
            <a:ext cx="3440214" cy="2640093"/>
            <a:chOff x="629619" y="1013518"/>
            <a:chExt cx="3440214" cy="2640093"/>
          </a:xfrm>
          <a:noFill/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4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5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6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97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98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99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38167" y="3644761"/>
            <a:ext cx="3477948" cy="2640093"/>
            <a:chOff x="629619" y="1013518"/>
            <a:chExt cx="3477948" cy="2640093"/>
          </a:xfrm>
          <a:noFill/>
        </p:grpSpPr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629619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>
              <a:off x="1656733" y="3468091"/>
              <a:ext cx="13680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2135525" y="1013518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 17"/>
            <p:cNvSpPr/>
            <p:nvPr/>
          </p:nvSpPr>
          <p:spPr bwMode="auto">
            <a:xfrm>
              <a:off x="986511" y="131540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1231066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3637833" y="185127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3028233" y="322161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7"/>
            <p:cNvSpPr/>
            <p:nvPr/>
          </p:nvSpPr>
          <p:spPr bwMode="auto">
            <a:xfrm>
              <a:off x="1561018" y="2552383"/>
              <a:ext cx="720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2135525" y="21460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Freeform 17"/>
            <p:cNvSpPr/>
            <p:nvPr/>
          </p:nvSpPr>
          <p:spPr bwMode="auto">
            <a:xfrm flipV="1">
              <a:off x="2548292" y="1300164"/>
              <a:ext cx="1149014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2" name="Freeform 17"/>
            <p:cNvSpPr/>
            <p:nvPr/>
          </p:nvSpPr>
          <p:spPr bwMode="auto">
            <a:xfrm flipV="1">
              <a:off x="887798" y="2270369"/>
              <a:ext cx="504000" cy="951241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3" name="Freeform 17"/>
            <p:cNvSpPr/>
            <p:nvPr/>
          </p:nvSpPr>
          <p:spPr bwMode="auto">
            <a:xfrm>
              <a:off x="3330713" y="2305286"/>
              <a:ext cx="468000" cy="93156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4" name="Freeform 17"/>
            <p:cNvSpPr/>
            <p:nvPr/>
          </p:nvSpPr>
          <p:spPr bwMode="auto">
            <a:xfrm flipV="1">
              <a:off x="1072581" y="2067272"/>
              <a:ext cx="1062943" cy="294764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5" name="Freeform 17"/>
            <p:cNvSpPr/>
            <p:nvPr/>
          </p:nvSpPr>
          <p:spPr bwMode="auto">
            <a:xfrm flipV="1">
              <a:off x="2443537" y="2537143"/>
              <a:ext cx="684000" cy="720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6" name="Freeform 17"/>
            <p:cNvSpPr/>
            <p:nvPr/>
          </p:nvSpPr>
          <p:spPr bwMode="auto">
            <a:xfrm>
              <a:off x="2567525" y="2130796"/>
              <a:ext cx="1070308" cy="25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7" name="Text Box 68"/>
            <p:cNvSpPr txBox="1">
              <a:spLocks noChangeArrowheads="1"/>
            </p:cNvSpPr>
            <p:nvPr/>
          </p:nvSpPr>
          <p:spPr bwMode="auto">
            <a:xfrm>
              <a:off x="124210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34</a:t>
              </a:r>
            </a:p>
          </p:txBody>
        </p:sp>
        <p:sp>
          <p:nvSpPr>
            <p:cNvPr id="118" name="Text Box 68"/>
            <p:cNvSpPr txBox="1">
              <a:spLocks noChangeArrowheads="1"/>
            </p:cNvSpPr>
            <p:nvPr/>
          </p:nvSpPr>
          <p:spPr bwMode="auto">
            <a:xfrm>
              <a:off x="2994253" y="1189880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19" name="Text Box 68"/>
            <p:cNvSpPr txBox="1">
              <a:spLocks noChangeArrowheads="1"/>
            </p:cNvSpPr>
            <p:nvPr/>
          </p:nvSpPr>
          <p:spPr bwMode="auto">
            <a:xfrm>
              <a:off x="143373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19</a:t>
              </a:r>
            </a:p>
          </p:txBody>
        </p:sp>
        <p:sp>
          <p:nvSpPr>
            <p:cNvPr id="120" name="Text Box 68"/>
            <p:cNvSpPr txBox="1">
              <a:spLocks noChangeArrowheads="1"/>
            </p:cNvSpPr>
            <p:nvPr/>
          </p:nvSpPr>
          <p:spPr bwMode="auto">
            <a:xfrm>
              <a:off x="2850602" y="1792435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26</a:t>
              </a:r>
            </a:p>
          </p:txBody>
        </p:sp>
        <p:sp>
          <p:nvSpPr>
            <p:cNvPr id="121" name="Text Box 68"/>
            <p:cNvSpPr txBox="1">
              <a:spLocks noChangeArrowheads="1"/>
            </p:cNvSpPr>
            <p:nvPr/>
          </p:nvSpPr>
          <p:spPr bwMode="auto">
            <a:xfrm>
              <a:off x="140699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22" name="Text Box 68"/>
            <p:cNvSpPr txBox="1">
              <a:spLocks noChangeArrowheads="1"/>
            </p:cNvSpPr>
            <p:nvPr/>
          </p:nvSpPr>
          <p:spPr bwMode="auto">
            <a:xfrm>
              <a:off x="2823862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23" name="Text Box 68"/>
            <p:cNvSpPr txBox="1">
              <a:spLocks noChangeArrowheads="1"/>
            </p:cNvSpPr>
            <p:nvPr/>
          </p:nvSpPr>
          <p:spPr bwMode="auto">
            <a:xfrm>
              <a:off x="63554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46</a:t>
              </a:r>
            </a:p>
          </p:txBody>
        </p:sp>
        <p:sp>
          <p:nvSpPr>
            <p:cNvPr id="124" name="Text Box 68"/>
            <p:cNvSpPr txBox="1">
              <a:spLocks noChangeArrowheads="1"/>
            </p:cNvSpPr>
            <p:nvPr/>
          </p:nvSpPr>
          <p:spPr bwMode="auto">
            <a:xfrm>
              <a:off x="3500218" y="2606596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38</a:t>
              </a:r>
            </a:p>
          </p:txBody>
        </p:sp>
        <p:sp>
          <p:nvSpPr>
            <p:cNvPr id="125" name="Text Box 68"/>
            <p:cNvSpPr txBox="1">
              <a:spLocks noChangeArrowheads="1"/>
            </p:cNvSpPr>
            <p:nvPr/>
          </p:nvSpPr>
          <p:spPr bwMode="auto">
            <a:xfrm>
              <a:off x="2047850" y="3068261"/>
              <a:ext cx="607349" cy="4616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127" name="Text Box 3"/>
          <p:cNvSpPr txBox="1">
            <a:spLocks noChangeArrowheads="1"/>
          </p:cNvSpPr>
          <p:nvPr/>
        </p:nvSpPr>
        <p:spPr bwMode="auto">
          <a:xfrm>
            <a:off x="7517893" y="1552049"/>
            <a:ext cx="3314647" cy="1938992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第三次迭代：</a:t>
            </a:r>
            <a:endParaRPr lang="en-US" altLang="zh-CN" sz="2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6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sz="2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0" hangingPunct="0">
              <a:lnSpc>
                <a:spcPts val="36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cost={(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)34</a:t>
            </a:r>
            <a:endParaRPr lang="en-US" altLang="zh-CN" sz="26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bldLvl="0" animBg="1"/>
      <p:bldP spid="12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699127" y="1049652"/>
            <a:ext cx="9816473" cy="523220"/>
            <a:chOff x="638167" y="1013457"/>
            <a:chExt cx="9816473" cy="523220"/>
          </a:xfrm>
        </p:grpSpPr>
        <p:grpSp>
          <p:nvGrpSpPr>
            <p:cNvPr id="136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7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92320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如何存储候选最短边集（连接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的候选最短边）？</a:t>
              </a:r>
            </a:p>
          </p:txBody>
        </p:sp>
      </p:grpSp>
      <p:sp>
        <p:nvSpPr>
          <p:cNvPr id="142" name="Rectangle 42"/>
          <p:cNvSpPr>
            <a:spLocks noChangeArrowheads="1"/>
          </p:cNvSpPr>
          <p:nvPr/>
        </p:nvSpPr>
        <p:spPr bwMode="auto">
          <a:xfrm>
            <a:off x="1283526" y="2354483"/>
            <a:ext cx="8453438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adjvex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表示候选最短边的邻接点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表示候选最短边的权值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51928" y="2439673"/>
            <a:ext cx="8163560" cy="1455584"/>
            <a:chOff x="2751928" y="4498978"/>
            <a:chExt cx="8163560" cy="1455584"/>
          </a:xfrm>
        </p:grpSpPr>
        <p:grpSp>
          <p:nvGrpSpPr>
            <p:cNvPr id="6" name="组合 5"/>
            <p:cNvGrpSpPr/>
            <p:nvPr/>
          </p:nvGrpSpPr>
          <p:grpSpPr>
            <a:xfrm>
              <a:off x="7531198" y="4498978"/>
              <a:ext cx="2723316" cy="812800"/>
              <a:chOff x="1654342" y="4971095"/>
              <a:chExt cx="2723316" cy="812800"/>
            </a:xfrm>
          </p:grpSpPr>
          <p:grpSp>
            <p:nvGrpSpPr>
              <p:cNvPr id="7" name="Group 2"/>
              <p:cNvGrpSpPr/>
              <p:nvPr/>
            </p:nvGrpSpPr>
            <p:grpSpPr bwMode="auto">
              <a:xfrm>
                <a:off x="1952811" y="4971095"/>
                <a:ext cx="2424847" cy="812800"/>
                <a:chOff x="2973" y="4498"/>
                <a:chExt cx="2540" cy="673"/>
              </a:xfrm>
              <a:noFill/>
            </p:grpSpPr>
            <p:sp>
              <p:nvSpPr>
                <p:cNvPr id="1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973" y="4498"/>
                  <a:ext cx="2540" cy="67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ts val="35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24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adjvex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[</a:t>
                  </a:r>
                  <a:r>
                    <a:rPr kumimoji="0" lang="en-US" altLang="zh-CN" sz="24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 = j             </a:t>
                  </a:r>
                </a:p>
                <a:p>
                  <a:pPr marL="0" marR="0" lvl="0" indent="0" algn="just" defTabSz="914400" rtl="0" eaLnBrk="1" fontAlgn="base" latinLnBrk="0" hangingPunct="1">
                    <a:lnSpc>
                      <a:spcPts val="35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24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lowcost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[</a:t>
                  </a:r>
                  <a:r>
                    <a:rPr kumimoji="0" lang="en-US" altLang="zh-CN" sz="24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i</a:t>
                  </a:r>
                  <a:r>
                    <a:rPr kumimoji="0" lang="en-US" altLang="zh-CN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] = w</a:t>
                  </a:r>
                  <a:endPara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3" name="右大括号 142"/>
              <p:cNvSpPr/>
              <p:nvPr/>
            </p:nvSpPr>
            <p:spPr>
              <a:xfrm flipH="1">
                <a:off x="1654342" y="5100320"/>
                <a:ext cx="195696" cy="648000"/>
              </a:xfrm>
              <a:prstGeom prst="rightBrace">
                <a:avLst>
                  <a:gd name="adj1" fmla="val 16840"/>
                  <a:gd name="adj2" fmla="val 50000"/>
                </a:avLst>
              </a:prstGeom>
              <a:ln w="25400">
                <a:solidFill>
                  <a:srgbClr val="50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2751928" y="5494187"/>
              <a:ext cx="816356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含义是：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候选最短边（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）的权值为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，其中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144" name="Text Box 3"/>
          <p:cNvSpPr txBox="1">
            <a:spLocks noChangeArrowheads="1"/>
          </p:cNvSpPr>
          <p:nvPr/>
        </p:nvSpPr>
        <p:spPr bwMode="auto">
          <a:xfrm>
            <a:off x="1470894" y="1516116"/>
            <a:ext cx="8266069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600"/>
              </a:lnSpc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{(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)34,(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)46,(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)∞,(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)∞,(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)19}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40281" y="4154294"/>
            <a:ext cx="5227319" cy="1699117"/>
            <a:chOff x="2240281" y="2656964"/>
            <a:chExt cx="5227319" cy="1699117"/>
          </a:xfrm>
        </p:grpSpPr>
        <p:sp>
          <p:nvSpPr>
            <p:cNvPr id="28" name="Line 78"/>
            <p:cNvSpPr>
              <a:spLocks noChangeShapeType="1"/>
            </p:cNvSpPr>
            <p:nvPr/>
          </p:nvSpPr>
          <p:spPr bwMode="auto">
            <a:xfrm>
              <a:off x="4813936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9" name="Text Box 77"/>
            <p:cNvSpPr txBox="1">
              <a:spLocks noChangeArrowheads="1"/>
            </p:cNvSpPr>
            <p:nvPr/>
          </p:nvSpPr>
          <p:spPr bwMode="auto">
            <a:xfrm>
              <a:off x="4309746" y="3172778"/>
              <a:ext cx="3157854" cy="477054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0    0    0    0    0    0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79"/>
            <p:cNvSpPr>
              <a:spLocks noChangeShapeType="1"/>
            </p:cNvSpPr>
            <p:nvPr/>
          </p:nvSpPr>
          <p:spPr bwMode="auto">
            <a:xfrm>
              <a:off x="5347812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1" name="Line 80"/>
            <p:cNvSpPr>
              <a:spLocks noChangeShapeType="1"/>
            </p:cNvSpPr>
            <p:nvPr/>
          </p:nvSpPr>
          <p:spPr bwMode="auto">
            <a:xfrm>
              <a:off x="5881688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2" name="Rectangle 81"/>
            <p:cNvSpPr>
              <a:spLocks noChangeArrowheads="1"/>
            </p:cNvSpPr>
            <p:nvPr/>
          </p:nvSpPr>
          <p:spPr bwMode="auto">
            <a:xfrm>
              <a:off x="2240281" y="3131821"/>
              <a:ext cx="18754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err="1">
                  <a:latin typeface="Times New Roman" panose="02020603050405020304" pitchFamily="18" charset="0"/>
                </a:rPr>
                <a:t>adjvex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[n]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Box 23"/>
            <p:cNvSpPr txBox="1"/>
            <p:nvPr/>
          </p:nvSpPr>
          <p:spPr>
            <a:xfrm>
              <a:off x="4393090" y="2656964"/>
              <a:ext cx="30745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0    1    2    3    4    5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80"/>
            <p:cNvSpPr>
              <a:spLocks noChangeShapeType="1"/>
            </p:cNvSpPr>
            <p:nvPr/>
          </p:nvSpPr>
          <p:spPr bwMode="auto">
            <a:xfrm>
              <a:off x="6415564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5" name="Line 80"/>
            <p:cNvSpPr>
              <a:spLocks noChangeShapeType="1"/>
            </p:cNvSpPr>
            <p:nvPr/>
          </p:nvSpPr>
          <p:spPr bwMode="auto">
            <a:xfrm>
              <a:off x="6949441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6" name="Line 78"/>
            <p:cNvSpPr>
              <a:spLocks noChangeShapeType="1"/>
            </p:cNvSpPr>
            <p:nvPr/>
          </p:nvSpPr>
          <p:spPr bwMode="auto">
            <a:xfrm>
              <a:off x="4813936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7" name="Text Box 77"/>
            <p:cNvSpPr txBox="1">
              <a:spLocks noChangeArrowheads="1"/>
            </p:cNvSpPr>
            <p:nvPr/>
          </p:nvSpPr>
          <p:spPr bwMode="auto">
            <a:xfrm>
              <a:off x="4309746" y="3873818"/>
              <a:ext cx="3157854" cy="477054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0   34  46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∞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∞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19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79"/>
            <p:cNvSpPr>
              <a:spLocks noChangeShapeType="1"/>
            </p:cNvSpPr>
            <p:nvPr/>
          </p:nvSpPr>
          <p:spPr bwMode="auto">
            <a:xfrm>
              <a:off x="5347812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39" name="Line 80"/>
            <p:cNvSpPr>
              <a:spLocks noChangeShapeType="1"/>
            </p:cNvSpPr>
            <p:nvPr/>
          </p:nvSpPr>
          <p:spPr bwMode="auto">
            <a:xfrm>
              <a:off x="5881688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0" name="Rectangle 81"/>
            <p:cNvSpPr>
              <a:spLocks noChangeArrowheads="1"/>
            </p:cNvSpPr>
            <p:nvPr/>
          </p:nvSpPr>
          <p:spPr bwMode="auto">
            <a:xfrm>
              <a:off x="2240281" y="3832861"/>
              <a:ext cx="20869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err="1">
                  <a:latin typeface="Times New Roman" panose="02020603050405020304" pitchFamily="18" charset="0"/>
                </a:rPr>
                <a:t>lowcost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[n]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Line 80"/>
            <p:cNvSpPr>
              <a:spLocks noChangeShapeType="1"/>
            </p:cNvSpPr>
            <p:nvPr/>
          </p:nvSpPr>
          <p:spPr bwMode="auto">
            <a:xfrm>
              <a:off x="6415564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2" name="Line 80"/>
            <p:cNvSpPr>
              <a:spLocks noChangeShapeType="1"/>
            </p:cNvSpPr>
            <p:nvPr/>
          </p:nvSpPr>
          <p:spPr bwMode="auto">
            <a:xfrm>
              <a:off x="6949441" y="387381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44847" y="808618"/>
            <a:ext cx="1003517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初始时，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[v] = 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，表示将顶点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加入集合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76225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v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edge[v][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44847" y="3757664"/>
            <a:ext cx="10517513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每一次迭代，设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[n]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中的最小权值是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[j]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令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lowcost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 = 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，表示将顶点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加入集合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中；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44846" y="1800274"/>
            <a:ext cx="1015175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600"/>
              </a:lnSpc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{(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)0, 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)34, 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)46, 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)∞, 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)∞, 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)19} 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44846" y="2389066"/>
            <a:ext cx="1025843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600"/>
              </a:lnSpc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{(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)0, 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)34,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)25, (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)25, (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</a:rPr>
              <a:t>)26,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rPr>
              <a:t>)0}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68054" y="5225726"/>
            <a:ext cx="8005523" cy="1011447"/>
            <a:chOff x="1768054" y="4997126"/>
            <a:chExt cx="8005523" cy="1011447"/>
          </a:xfrm>
        </p:grpSpPr>
        <p:grpSp>
          <p:nvGrpSpPr>
            <p:cNvPr id="15" name="组合 14"/>
            <p:cNvGrpSpPr/>
            <p:nvPr/>
          </p:nvGrpSpPr>
          <p:grpSpPr>
            <a:xfrm>
              <a:off x="1768054" y="4997126"/>
              <a:ext cx="6487226" cy="1011447"/>
              <a:chOff x="1480918" y="4434520"/>
              <a:chExt cx="6487226" cy="1011447"/>
            </a:xfrm>
          </p:grpSpPr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1768054" y="4434520"/>
                <a:ext cx="6200090" cy="101144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lowcost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= min{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lowcost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], edge[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][j]}</a:t>
                </a:r>
              </a:p>
              <a:p>
                <a:pPr algn="just" fontAlgn="base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adjvex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 = j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（如果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edge[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][j] &lt;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lowcost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" name="右大括号 9"/>
              <p:cNvSpPr/>
              <p:nvPr/>
            </p:nvSpPr>
            <p:spPr>
              <a:xfrm flipH="1">
                <a:off x="1480918" y="4703606"/>
                <a:ext cx="195696" cy="648000"/>
              </a:xfrm>
              <a:prstGeom prst="rightBrace">
                <a:avLst>
                  <a:gd name="adj1" fmla="val 16840"/>
                  <a:gd name="adj2" fmla="val 50000"/>
                </a:avLst>
              </a:prstGeom>
              <a:ln w="25400">
                <a:solidFill>
                  <a:srgbClr val="507D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7477756" y="5254159"/>
              <a:ext cx="2295821" cy="497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indent="276225" fontAlgn="base">
                <a:lnSpc>
                  <a:spcPts val="35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0≤ 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≤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44847" y="4758069"/>
            <a:ext cx="10517513" cy="49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由于顶点 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从集合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进入集合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，候选最短边集发生变化，需要更新：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16281" y="3131821"/>
            <a:ext cx="10797539" cy="523220"/>
            <a:chOff x="716281" y="3131821"/>
            <a:chExt cx="10797539" cy="523220"/>
          </a:xfrm>
        </p:grpSpPr>
        <p:sp>
          <p:nvSpPr>
            <p:cNvPr id="20" name="Line 78"/>
            <p:cNvSpPr>
              <a:spLocks noChangeShapeType="1"/>
            </p:cNvSpPr>
            <p:nvPr/>
          </p:nvSpPr>
          <p:spPr bwMode="auto">
            <a:xfrm>
              <a:off x="3289936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1" name="Text Box 77"/>
            <p:cNvSpPr txBox="1">
              <a:spLocks noChangeArrowheads="1"/>
            </p:cNvSpPr>
            <p:nvPr/>
          </p:nvSpPr>
          <p:spPr bwMode="auto">
            <a:xfrm>
              <a:off x="2785746" y="3172778"/>
              <a:ext cx="3157854" cy="477054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0    0    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5    5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79"/>
            <p:cNvSpPr>
              <a:spLocks noChangeShapeType="1"/>
            </p:cNvSpPr>
            <p:nvPr/>
          </p:nvSpPr>
          <p:spPr bwMode="auto">
            <a:xfrm>
              <a:off x="3823812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3" name="Line 80"/>
            <p:cNvSpPr>
              <a:spLocks noChangeShapeType="1"/>
            </p:cNvSpPr>
            <p:nvPr/>
          </p:nvSpPr>
          <p:spPr bwMode="auto">
            <a:xfrm>
              <a:off x="4357688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4" name="Rectangle 81"/>
            <p:cNvSpPr>
              <a:spLocks noChangeArrowheads="1"/>
            </p:cNvSpPr>
            <p:nvPr/>
          </p:nvSpPr>
          <p:spPr bwMode="auto">
            <a:xfrm>
              <a:off x="716281" y="3131821"/>
              <a:ext cx="18754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err="1">
                  <a:latin typeface="Times New Roman" panose="02020603050405020304" pitchFamily="18" charset="0"/>
                </a:rPr>
                <a:t>adjvex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[n]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4891564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7" name="Line 80"/>
            <p:cNvSpPr>
              <a:spLocks noChangeShapeType="1"/>
            </p:cNvSpPr>
            <p:nvPr/>
          </p:nvSpPr>
          <p:spPr bwMode="auto">
            <a:xfrm>
              <a:off x="5425441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25" name="Line 78"/>
            <p:cNvSpPr>
              <a:spLocks noChangeShapeType="1"/>
            </p:cNvSpPr>
            <p:nvPr/>
          </p:nvSpPr>
          <p:spPr bwMode="auto">
            <a:xfrm>
              <a:off x="8860156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3" name="Text Box 77"/>
            <p:cNvSpPr txBox="1">
              <a:spLocks noChangeArrowheads="1"/>
            </p:cNvSpPr>
            <p:nvPr/>
          </p:nvSpPr>
          <p:spPr bwMode="auto">
            <a:xfrm>
              <a:off x="8355966" y="3172778"/>
              <a:ext cx="3157854" cy="477054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0   34  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25  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25  26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79"/>
            <p:cNvSpPr>
              <a:spLocks noChangeShapeType="1"/>
            </p:cNvSpPr>
            <p:nvPr/>
          </p:nvSpPr>
          <p:spPr bwMode="auto">
            <a:xfrm>
              <a:off x="9394032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5" name="Line 80"/>
            <p:cNvSpPr>
              <a:spLocks noChangeShapeType="1"/>
            </p:cNvSpPr>
            <p:nvPr/>
          </p:nvSpPr>
          <p:spPr bwMode="auto">
            <a:xfrm>
              <a:off x="9927908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6" name="Rectangle 81"/>
            <p:cNvSpPr>
              <a:spLocks noChangeArrowheads="1"/>
            </p:cNvSpPr>
            <p:nvPr/>
          </p:nvSpPr>
          <p:spPr bwMode="auto">
            <a:xfrm>
              <a:off x="6286501" y="3131821"/>
              <a:ext cx="20869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dirty="0" err="1">
                  <a:latin typeface="Times New Roman" panose="02020603050405020304" pitchFamily="18" charset="0"/>
                </a:rPr>
                <a:t>lowcost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[n]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=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Line 80"/>
            <p:cNvSpPr>
              <a:spLocks noChangeShapeType="1"/>
            </p:cNvSpPr>
            <p:nvPr/>
          </p:nvSpPr>
          <p:spPr bwMode="auto">
            <a:xfrm>
              <a:off x="10461784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  <p:sp>
          <p:nvSpPr>
            <p:cNvPr id="48" name="Line 80"/>
            <p:cNvSpPr>
              <a:spLocks noChangeShapeType="1"/>
            </p:cNvSpPr>
            <p:nvPr/>
          </p:nvSpPr>
          <p:spPr bwMode="auto">
            <a:xfrm>
              <a:off x="10995661" y="3172778"/>
              <a:ext cx="0" cy="468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ts val="2800"/>
                </a:lnSpc>
              </a:pPr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  <p:bldP spid="1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265" y="851535"/>
            <a:ext cx="1110996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设图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采用代价矩阵存储，起始顶点是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，Prim算法如下：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511300"/>
            <a:ext cx="9853930" cy="3814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算法：Prim算法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输入：无向连通网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)，起始点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输出：最小生成树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初始化数组adjvex[n]和lowcost[n]；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}; 输出顶点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重复执行下列操作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3.1 在lowcost中选取最短边，取adjvex中对应的顶点序号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3.2 输出顶点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和对应的权值；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3.3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3.4 调整数组adjvex[n]和lowcost[n]；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10845" y="5441315"/>
            <a:ext cx="1110996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的时间开销是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)，步骤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次，内嵌两个循环，时间开销是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)，因此，Prim算法的时间复杂度为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97560"/>
            <a:ext cx="1102296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设数组arc[n][n]存储图中各边的代价，函数Prim实现从顶点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开始构造最小生成树并返回生成树的代价，程序如下：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00860"/>
            <a:ext cx="10564495" cy="455422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Prim(int arc[100][100], int n, int w)  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   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j, k, min, minDist = 0, lowcost[n], adjvex[n];     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for (i = 0; i &lt; n; i++)                               //初始化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{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lowcost[i] = arc[w][i]; adjvex[i] = w;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}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lowcost[w] = 0;                                //将顶点w加入集合U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n - 1; i++)       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min = 100;                                  //假设权值均小于100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(j = 0; j &lt; n; j++)                           //寻找最短边的邻接点k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{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if ((lowcost[j] != 0) &amp;&amp; (lowcost[j] &lt; min)) { min = lowcost[j]; k = j; }</a:t>
            </a:r>
          </a:p>
          <a:p>
            <a: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97560"/>
            <a:ext cx="1102296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设数组arc[n][n]存储图中各边的代价，函数Prim实现从顶点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开始构造最小生成树并返回生成树的代价，程序如下：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00860"/>
            <a:ext cx="10564495" cy="34766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cout&lt;&lt;adjvex[k]&lt;&lt;"--"&lt;&lt;k&lt;&lt;endl;                //输出最小生成树的边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minDist = minDist + lowcost[k];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lowcost[k] = 0;                                //将顶点k加入集合U中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for (j = 0; j &lt; n; j++)                            //调整数组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if (arc[k][j] &lt; lowcost[j])  { lowcost[j] = arc[k][j]; adjvex[j] = k;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minDist;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8.2.3  最小生成树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8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贪心法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8-3    组合问题中的贪心法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8.3.1  背包问题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44830" y="840740"/>
            <a:ext cx="10822305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给定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个物品和一个容量为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的背包，物品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≤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≤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）的重量是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，其价值为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背包问题（knapsack problem）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是如何选择装入背包的物品，使得装入背包中物品的总价值最大。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4830" y="2324100"/>
            <a:ext cx="6758305" cy="188658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至少有三种看似合理的贪心策略：</a:t>
            </a:r>
          </a:p>
          <a:p>
            <a:pPr algn="l">
              <a:lnSpc>
                <a:spcPts val="3500"/>
              </a:lnSpc>
              <a:defRPr/>
            </a:pP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（1）选择价值最大的物品。</a:t>
            </a:r>
          </a:p>
          <a:p>
            <a:pPr algn="l">
              <a:lnSpc>
                <a:spcPts val="3500"/>
              </a:lnSpc>
              <a:defRPr/>
            </a:pP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（2）选择重量最轻的物品。</a:t>
            </a:r>
          </a:p>
          <a:p>
            <a:pPr algn="l">
              <a:lnSpc>
                <a:spcPts val="3500"/>
              </a:lnSpc>
              <a:defRPr/>
            </a:pP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（3）选择单位重量价值最大的物品。</a:t>
            </a:r>
          </a:p>
        </p:txBody>
      </p:sp>
      <p:pic>
        <p:nvPicPr>
          <p:cNvPr id="248834" name="图片 24883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3175" y="2324100"/>
            <a:ext cx="3364865" cy="3609340"/>
          </a:xfrm>
          <a:prstGeom prst="rect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8.1.2  一个简单的例子——付款问题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44830" y="840740"/>
            <a:ext cx="10994390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假设有面值为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5元、2元、1元、5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角、2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角、1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角的货币，需要找给顾客4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元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角现金，</a:t>
            </a: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付款问题（payment problem）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要求找到一个付款方案，使得付出的货币张数最少。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4830" y="2321560"/>
            <a:ext cx="1099375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付款问题的贪心选择策略是，在不超过应付款金额的条件下，选择面值最大的货币。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1641475" y="3317240"/>
            <a:ext cx="7136765" cy="5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元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角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--&gt; 2 </a:t>
            </a:r>
            <a:r>
              <a:rPr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元</a:t>
            </a:r>
            <a:r>
              <a:rPr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--&gt; 2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--&gt; 5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角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--&gt; 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角：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最优解</a:t>
            </a:r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1610995" y="4959350"/>
            <a:ext cx="8979535" cy="5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元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角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--&gt; 3 </a:t>
            </a:r>
            <a:r>
              <a:rPr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元</a:t>
            </a:r>
            <a:r>
              <a:rPr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--&gt; 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元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--&gt; 5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角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--&gt; 1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角：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近似最优解</a:t>
            </a:r>
          </a:p>
        </p:txBody>
      </p:sp>
      <p:sp>
        <p:nvSpPr>
          <p:cNvPr id="15" name="Rectangle 56"/>
          <p:cNvSpPr>
            <a:spLocks noChangeArrowheads="1"/>
          </p:cNvSpPr>
          <p:nvPr/>
        </p:nvSpPr>
        <p:spPr bwMode="auto">
          <a:xfrm>
            <a:off x="1610995" y="5619750"/>
            <a:ext cx="7136765" cy="5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元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角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--&gt; 3 </a:t>
            </a:r>
            <a:r>
              <a:rPr lang="zh-CN" alt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元</a:t>
            </a:r>
            <a:r>
              <a:rPr lang="en-US" altLang="zh-CN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--&gt; 8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角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--&gt; 8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角：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最优解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763867" y="4161897"/>
            <a:ext cx="10628630" cy="573515"/>
            <a:chOff x="643028" y="5387917"/>
            <a:chExt cx="10628630" cy="573515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23" y="5387917"/>
              <a:ext cx="10008235" cy="570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一定是最优解吗？</a:t>
              </a:r>
              <a:r>
                <a:rPr sz="2400" dirty="0"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假设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面值为</a:t>
              </a: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元、1</a:t>
              </a: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元、8</a:t>
              </a: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角、5</a:t>
              </a: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角、1</a:t>
              </a: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角，</a:t>
              </a:r>
              <a:r>
                <a:rPr 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+mn-ea"/>
                </a:rPr>
                <a:t>情况如何？</a:t>
              </a: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bldLvl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8.3.1  背包问题</a:t>
            </a:r>
          </a:p>
        </p:txBody>
      </p:sp>
      <p:pic>
        <p:nvPicPr>
          <p:cNvPr id="249858" name="图片 249857"/>
          <p:cNvPicPr/>
          <p:nvPr/>
        </p:nvPicPr>
        <p:blipFill>
          <a:blip r:embed="rId2"/>
          <a:srcRect r="68832"/>
          <a:stretch>
            <a:fillRect/>
          </a:stretch>
        </p:blipFill>
        <p:spPr>
          <a:xfrm>
            <a:off x="898525" y="1012825"/>
            <a:ext cx="2726690" cy="535495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</p:pic>
      <p:pic>
        <p:nvPicPr>
          <p:cNvPr id="4" name="图片 3"/>
          <p:cNvPicPr/>
          <p:nvPr/>
        </p:nvPicPr>
        <p:blipFill>
          <a:blip r:embed="rId2"/>
          <a:srcRect l="34587" r="33222"/>
          <a:stretch>
            <a:fillRect/>
          </a:stretch>
        </p:blipFill>
        <p:spPr>
          <a:xfrm>
            <a:off x="4264660" y="1012825"/>
            <a:ext cx="2816225" cy="535495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</p:pic>
      <p:pic>
        <p:nvPicPr>
          <p:cNvPr id="5" name="图片 4"/>
          <p:cNvPicPr/>
          <p:nvPr/>
        </p:nvPicPr>
        <p:blipFill>
          <a:blip r:embed="rId2"/>
          <a:srcRect l="66959"/>
          <a:stretch>
            <a:fillRect/>
          </a:stretch>
        </p:blipFill>
        <p:spPr>
          <a:xfrm>
            <a:off x="7720330" y="1012825"/>
            <a:ext cx="2890520" cy="535495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265" y="851535"/>
            <a:ext cx="1090676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设背包容量为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，物品重量为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)，价值为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)，解为(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)，其中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0（1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）表示物品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没有装入背包</a:t>
            </a:r>
            <a:r>
              <a:rPr 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2022475"/>
            <a:ext cx="9853930" cy="41973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算法：贪心法求解背包问题KnapSack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输入：背包容量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，物品重量(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)，价值(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改变序列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的排列顺序，使其按单位重量价值降序排列；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将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）初始化为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0；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考虑单位重量价值最大的物品：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1；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循环直到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4.1 将第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个物品放入背包：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1；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4.2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4.3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++；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5. 最后装入的物品：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8.3.1  背包问题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97560"/>
            <a:ext cx="1102296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个物品的重量存放在数组w[n]中，价值存放在数组v[n]中，问题的解存放在数组x[n]，简单起见，假设物品已按单位重量降序排列，程序如下：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00860"/>
            <a:ext cx="10564495" cy="458851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double KnapSack(int w[ ], int v[ ], int n, int C)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double x[n] = {0}, maxValue = 0;         //物品可部分装入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(i = 0; w[i] &lt; C; i++)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x[i] = 1;                                   //将物品i装入背包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maxValue += v[i];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C = C - w[i];                                //背包剩余容量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x[i] = (double)C/w[i];                           //物品i装入一部分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maxValue += x[i] * v[i];</a:t>
            </a:r>
            <a:endParaRPr lang="en-US" altLang="zh-CN" sz="2200" dirty="0" err="1">
              <a:sym typeface="+mn-ea"/>
            </a:endParaRP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maxValue;                               //返回背包获得的价值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8.3.1  背包问题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8.3.2  活动安排问题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44830" y="810260"/>
            <a:ext cx="10978515" cy="284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设有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个活动的集合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={1, 2, …,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}，其中每个活动都要求使用同一资源，而在同一时间只有一个活动能使用这个资源。每个活动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≤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≤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）都有一个要求使用该资源的起始时间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和一个结束时间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，且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&lt;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。如果选择了活动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，则它在半开时间区间[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)内占用资源。若区间[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)与区间[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400" i="1" u="none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)不相交，则称活动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与活动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j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是相容的。</a:t>
            </a: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活动安排问题（activity arrangement problem）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要求在所给的活动集合中选出个数最多的相容活动。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4830" y="3734118"/>
            <a:ext cx="6392545" cy="188658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至少有两种看似合理的贪心策略</a:t>
            </a:r>
            <a:r>
              <a:rPr 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能够安排尽量多的活动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  <a:p>
            <a:pPr algn="l">
              <a:lnSpc>
                <a:spcPts val="3500"/>
              </a:lnSpc>
              <a:defRPr/>
            </a:pP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（1）最早开始时间。</a:t>
            </a:r>
          </a:p>
          <a:p>
            <a:pPr algn="l">
              <a:lnSpc>
                <a:spcPts val="3500"/>
              </a:lnSpc>
              <a:defRPr/>
            </a:pP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（2）最早结束时间。</a:t>
            </a: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7275195" y="3291205"/>
            <a:ext cx="4138930" cy="2857500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8.3.2  活动安排问题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3130" y="1374140"/>
          <a:ext cx="935736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00875" imgH="3819525" progId="Paint.Picture">
                  <p:embed/>
                </p:oleObj>
              </mc:Choice>
              <mc:Fallback>
                <p:oleObj r:id="rId2" imgW="7000875" imgH="3819525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3130" y="1374140"/>
                        <a:ext cx="9357360" cy="510540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60240" y="29210"/>
          <a:ext cx="7687945" cy="163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67500" imgH="1419225" progId="Paint.Picture">
                  <p:embed/>
                </p:oleObj>
              </mc:Choice>
              <mc:Fallback>
                <p:oleObj r:id="rId4" imgW="6667500" imgH="1419225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0240" y="29210"/>
                        <a:ext cx="7687945" cy="163703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265" y="851535"/>
            <a:ext cx="1110996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设有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个活动等待安排，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表示活动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的起始时间，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表示活动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的结束时间（1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存放选定的活动，算法如下：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2022475"/>
            <a:ext cx="9853930" cy="31019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算法：活动安排问题ActiveManage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个活动的开始时间{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}和结束时间{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输出：选定的活动集合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对{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}按非减序排序，同时相应地调整{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最优解中包含活动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={1}；j = 1；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2~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依次考察每一个活动：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3.1 如果(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，则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}；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3.2  i++;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8.3.2  活动安排问题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41020" y="5226685"/>
            <a:ext cx="1087501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算法分析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将活动按结束时间从小到大排序，时间代价是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)，步骤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依次考察每一个活动，时间代价是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)，因此，时间复杂度为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97560"/>
            <a:ext cx="1083564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简单起见，假设数组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s[n]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f[n]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已按结束时间非降序排列，数组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B[n]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存储安排的活动，若活动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可以安排，则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B[i] = 1，程序如下。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00860"/>
            <a:ext cx="10564495" cy="483108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ActiveManage(int s[ ], int f[ ], int B[ ], 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j, count;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B[0] = 1; j = 0; count = 1;               // j </a:t>
            </a:r>
            <a:r>
              <a:rPr lang="zh-CN" altLang="en-US" sz="2200" dirty="0" err="1">
                <a:sym typeface="+mn-ea"/>
              </a:rPr>
              <a:t>表示</a:t>
            </a:r>
            <a:r>
              <a:rPr lang="en-US" altLang="zh-CN" sz="2200" dirty="0" err="1">
                <a:sym typeface="+mn-ea"/>
              </a:rPr>
              <a:t>目前安排的最后一个活动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1; i &lt; n; i++)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if (s[i] &gt;= f[j])                             //活动i与活动j相容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{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B[i] = 1; count++;   j = i;                 //安排活动i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else B[i] = 0;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return count;                          //返回已安排的活动个数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8.3.2  活动安排问题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8.3.3  埃及分数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44830" y="796290"/>
            <a:ext cx="10869295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古埃及人只用分子为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的分数，在表示一个真分数时，将其分解为若干个埃及分数之和，例如：7/8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表示为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1/2 + 1/3 + 1/24。</a:t>
            </a: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埃及分数问题（Egypt fraction）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要求把一个真分数表示为最少的埃及分数之和的形式。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4830" y="2280920"/>
            <a:ext cx="10869295" cy="188658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一个真分数的埃及分数表示不是唯一的，显然，贪心策略是选择真分数包含的最大埃及分数，以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7/8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为例，7/8 &gt; 1/2，则1/2是第一次贪心选择的结果；7/8 - 1/2 = 3/8 &gt; 1/3，则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1/3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是第二次贪心选择的结果；3/8 - 1/3 = 1/24，则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1/24是第三次贪心选择的结果，即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7/8 = 1/2 + 1/3 + 1/24。</a:t>
            </a: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2" r:link="rId3"/>
          <a:srcRect t="28061" b="38209"/>
          <a:stretch>
            <a:fillRect/>
          </a:stretch>
        </p:blipFill>
        <p:spPr>
          <a:xfrm>
            <a:off x="6076315" y="4601845"/>
            <a:ext cx="4823460" cy="1569720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4" r:link="rId5"/>
          <a:srcRect t="22173" r="1959" b="21007"/>
          <a:stretch>
            <a:fillRect/>
          </a:stretch>
        </p:blipFill>
        <p:spPr>
          <a:xfrm>
            <a:off x="1106170" y="4405630"/>
            <a:ext cx="4513580" cy="1962150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8.3.3  埃及分数</a:t>
            </a:r>
          </a:p>
        </p:txBody>
      </p:sp>
      <p:sp>
        <p:nvSpPr>
          <p:cNvPr id="284676" name="文本框 284675"/>
          <p:cNvSpPr txBox="1"/>
          <p:nvPr/>
        </p:nvSpPr>
        <p:spPr>
          <a:xfrm>
            <a:off x="825500" y="935355"/>
            <a:ext cx="10039350" cy="5408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</a:rPr>
              <a:t>设真分数为</a:t>
            </a:r>
            <a:r>
              <a:rPr lang="en-US" altLang="zh-CN" sz="2400">
                <a:latin typeface="Times New Roman" panose="02020603050405020304" pitchFamily="18" charset="0"/>
              </a:rPr>
              <a:t>A/B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除以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的整数部分为</a:t>
            </a:r>
            <a:r>
              <a:rPr lang="en-US" altLang="zh-CN" sz="240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，余数为</a:t>
            </a:r>
            <a:r>
              <a:rPr lang="en-US" altLang="zh-CN" sz="240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，则有下式成立：</a:t>
            </a:r>
            <a:endParaRPr lang="zh-CN" altLang="pt-BR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zh-CN" sz="2400" dirty="0">
                <a:latin typeface="Times New Roman" panose="02020603050405020304" pitchFamily="18" charset="0"/>
              </a:rPr>
              <a:t>             B = A × C + 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pt-BR" sz="2400" dirty="0">
                <a:latin typeface="Times New Roman" panose="02020603050405020304" pitchFamily="18" charset="0"/>
              </a:rPr>
              <a:t>即：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zh-CN" sz="2400" dirty="0">
                <a:latin typeface="Times New Roman" panose="02020603050405020304" pitchFamily="18" charset="0"/>
              </a:rPr>
              <a:t>          </a:t>
            </a:r>
            <a:r>
              <a:rPr lang="en-US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zh-CN" sz="2400" dirty="0">
                <a:latin typeface="Times New Roman" panose="02020603050405020304" pitchFamily="18" charset="0"/>
              </a:rPr>
              <a:t>  B/A = C + D/A &lt; C + 1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pt-BR" sz="2400" dirty="0">
                <a:latin typeface="Times New Roman" panose="02020603050405020304" pitchFamily="18" charset="0"/>
              </a:rPr>
              <a:t>则：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zh-CN" sz="2400" dirty="0">
                <a:latin typeface="Times New Roman" panose="02020603050405020304" pitchFamily="18" charset="0"/>
              </a:rPr>
              <a:t>         </a:t>
            </a:r>
            <a:r>
              <a:rPr lang="en-US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zh-CN" sz="2400" dirty="0">
                <a:latin typeface="Times New Roman" panose="02020603050405020304" pitchFamily="18" charset="0"/>
              </a:rPr>
              <a:t>   A/B &gt; 1/(C + 1)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pt-BR" sz="2400" dirty="0">
                <a:latin typeface="Times New Roman" panose="02020603050405020304" pitchFamily="18" charset="0"/>
              </a:rPr>
              <a:t>即</a:t>
            </a:r>
            <a:r>
              <a:rPr lang="pt-BR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1/(C + 1) </a:t>
            </a:r>
            <a:r>
              <a:rPr lang="zh-CN" altLang="pt-BR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即为真分数</a:t>
            </a:r>
            <a:r>
              <a:rPr lang="pt-BR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A/B</a:t>
            </a:r>
            <a:r>
              <a:rPr lang="zh-CN" altLang="pt-BR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包含的最大埃及分数</a:t>
            </a:r>
            <a:r>
              <a:rPr lang="zh-CN" altLang="pt-BR" sz="2400" dirty="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pt-BR" sz="2400" dirty="0">
                <a:latin typeface="Times New Roman" panose="02020603050405020304" pitchFamily="18" charset="0"/>
              </a:rPr>
              <a:t>设</a:t>
            </a:r>
            <a:r>
              <a:rPr lang="pt-BR" altLang="zh-CN" sz="2400" dirty="0">
                <a:latin typeface="Times New Roman" panose="02020603050405020304" pitchFamily="18" charset="0"/>
              </a:rPr>
              <a:t>E = C + 1</a:t>
            </a:r>
            <a:r>
              <a:rPr lang="zh-CN" altLang="pt-BR" sz="2400" dirty="0">
                <a:latin typeface="Times New Roman" panose="02020603050405020304" pitchFamily="18" charset="0"/>
              </a:rPr>
              <a:t>，由于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zh-CN" sz="2400" dirty="0">
                <a:latin typeface="Times New Roman" panose="02020603050405020304" pitchFamily="18" charset="0"/>
              </a:rPr>
              <a:t>       </a:t>
            </a:r>
            <a:r>
              <a:rPr lang="en-US" altLang="pt-BR" sz="2400" dirty="0">
                <a:latin typeface="Times New Roman" panose="02020603050405020304" pitchFamily="18" charset="0"/>
              </a:rPr>
              <a:t>  </a:t>
            </a:r>
            <a:r>
              <a:rPr lang="pt-BR" altLang="zh-CN" sz="2400" dirty="0">
                <a:latin typeface="Times New Roman" panose="02020603050405020304" pitchFamily="18" charset="0"/>
              </a:rPr>
              <a:t>    A/B – 1/E = ((A×E) – B)/(B×E)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Times New Roman" panose="02020603050405020304" pitchFamily="18" charset="0"/>
              </a:rPr>
              <a:t>则真分数减去最大埃及分数后，得到真分数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Times New Roman" panose="02020603050405020304" pitchFamily="18" charset="0"/>
              </a:rPr>
              <a:t>       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pt-BR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((A×E) – B)/B×E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pt-BR" sz="2400" dirty="0">
                <a:latin typeface="Times New Roman" panose="02020603050405020304" pitchFamily="18" charset="0"/>
              </a:rPr>
              <a:t>该真分数可能存在公因子，需要化简。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265" y="851535"/>
            <a:ext cx="11109960" cy="61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设函数EgyptFraction实现埃及分数问题，算法如下：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671955"/>
            <a:ext cx="9853930" cy="31019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算法：埃及分数EgyptFraction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输入：真分数的分子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和分母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输出：最少的埃及分数之和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输出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E;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求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的最大公约数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不为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1，则将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同时除以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1，则输出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，算法结束；否则转步骤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重复执行；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41020" y="4876165"/>
            <a:ext cx="1081278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算法分析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假设真分数是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，考虑最坏情况，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表示为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1/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之和，则对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的分解要执行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次，因此，时间复杂度为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)。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8.3.3  埃及分数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97560"/>
            <a:ext cx="1102296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设数组money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[6]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存储货币面值，为避免进行实数运算，将货币的面值扩大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10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倍，然后按面值从大到小依次试探。程序如下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00860"/>
            <a:ext cx="10564495" cy="45847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PayMoney(double sum)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int money[6] = {50, 20, 10, 5, 2, 1},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, count = 0, n </a:t>
            </a:r>
            <a:r>
              <a:rPr lang="en-US" altLang="zh-CN" sz="2200">
                <a:sym typeface="+mn-ea"/>
              </a:rPr>
              <a:t>= sum * 10;</a:t>
            </a:r>
            <a:endParaRPr lang="en-US" altLang="zh-CN" sz="2200" dirty="0">
              <a:sym typeface="+mn-ea"/>
            </a:endParaRP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while (n &gt; 0)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(i = 0; i &lt; 6; i++)                     /*选取不超过sum的最大面值依次试探*/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{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if (n &gt;= money[i])  {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    count++;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    n = n - money[i];        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    break;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}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 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count; </a:t>
            </a:r>
          </a:p>
          <a:p>
            <a: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8.1.2  一个简单的例子——付款问题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97560"/>
            <a:ext cx="1102233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函数EgyptFraction在执行过程中需要调用函数CommFactor求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的最大公约数并对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进行化简，程序如下：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00860"/>
            <a:ext cx="10564495" cy="490982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EgyptFraction(int A, int B)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          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E, R;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cout&lt;&lt;A&lt;&lt;"/"&lt;&lt;B&lt;&lt;" = ";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do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E = B/A + 1;                                             //求真分数A/B包含的最大埃及分数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cout&lt;&lt;"1/"&lt;&lt;E&lt;&lt;" + ";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A = A * E - B;    B = B * E;    </a:t>
            </a:r>
            <a:r>
              <a:rPr lang="en-US" altLang="zh-CN" sz="2200" dirty="0" err="1">
                <a:sym typeface="+mn-ea"/>
              </a:rPr>
              <a:t>                 //计算A/B – 1/E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 = CommFactor(A, B);                          //求A和B的最大公约数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if (R &gt; 1)  {  A = A/R; B = B/R;   }</a:t>
            </a:r>
            <a:r>
              <a:rPr lang="en-US" altLang="zh-CN" sz="2200" dirty="0" err="1">
                <a:sym typeface="+mn-ea"/>
              </a:rPr>
              <a:t>          //将A/B化简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 while (A &gt; 1);       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cout&lt;&lt;"1/"&lt;&lt;B&lt;&lt;endl;                                //输出最后一个埃及分数1/B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return;             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8.3.3  埃及分数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8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贪心法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8-4    拓展与演练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8.4.1  贪心法的正确性证明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231265" y="943610"/>
            <a:ext cx="9890760" cy="2715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可以用贪心法求解最优解的问题一般具有两个重要的性质：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）最优子结构性质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optimal substructure property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）：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一个问题的最优解包含其子问题的最优解，也称此问题满足最优性原理。</a:t>
            </a:r>
          </a:p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在分析问题是否具有最优子结构性质时，通常先假设由问题的最优解导出的子问题的解不是最优的，然后证明在这个假设下可以构造出比原问题的最优解更好的解，从而导致矛盾。</a:t>
            </a:r>
            <a:endParaRPr lang="zh-CN" altLang="en-US" sz="2200" b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31265" y="3867150"/>
            <a:ext cx="9890760" cy="19431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）贪心选择性质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greedy selection property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）：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问题的整体最优解可以通过一系列局部最优的选择，即贪心选择来得到。</a:t>
            </a:r>
          </a:p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2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贪心法通常以自顶向下的方式做出一系列的贪心选择，每作一次贪心选择就将问题简化为规模更小的子问题。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8.4.1  贪心法的正确性证明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0245" y="865505"/>
            <a:ext cx="10826750" cy="3500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证明贪心法求解背包问题获得的解是整体最优解。</a:t>
            </a: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背包问题的贪心策略是选择单位重量价值最大的物品，设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=(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…, 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是找到的解。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不失一般性，假设物品按其单位重量价值降序排列，即：</a:t>
            </a: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≥…≥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如果所有的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，显然解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是最优的。否则，设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是满足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&lt;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的最小下标，根据贪心策略，当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；当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，即解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…, 1,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0, …, 0)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的形式，并且满足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6435" y="4972050"/>
            <a:ext cx="108267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460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</a:rPr>
              <a:t>此时背包获得的价值为</a:t>
            </a: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53"/>
          <p:cNvGraphicFramePr>
            <a:graphicFrameLocks noChangeAspect="1"/>
          </p:cNvGraphicFramePr>
          <p:nvPr/>
        </p:nvGraphicFramePr>
        <p:xfrm>
          <a:off x="4674235" y="4160520"/>
          <a:ext cx="17240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5965" imgH="431800" progId="Equation.3">
                  <p:embed/>
                </p:oleObj>
              </mc:Choice>
              <mc:Fallback>
                <p:oleObj r:id="rId2" imgW="735965" imgH="431800" progId="Equation.3">
                  <p:embed/>
                  <p:pic>
                    <p:nvPicPr>
                      <p:cNvPr id="4" name="Object 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4235" y="4160520"/>
                        <a:ext cx="172402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4"/>
          <p:cNvGraphicFramePr>
            <a:graphicFrameLocks noChangeAspect="1"/>
          </p:cNvGraphicFramePr>
          <p:nvPr/>
        </p:nvGraphicFramePr>
        <p:xfrm>
          <a:off x="4674235" y="5506085"/>
          <a:ext cx="1909445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26465" imgH="431800" progId="Equation.3">
                  <p:embed/>
                </p:oleObj>
              </mc:Choice>
              <mc:Fallback>
                <p:oleObj r:id="rId4" imgW="926465" imgH="431800" progId="Equation.3">
                  <p:embed/>
                  <p:pic>
                    <p:nvPicPr>
                      <p:cNvPr id="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4235" y="5506085"/>
                        <a:ext cx="1909445" cy="822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8.4.1  贪心法的正确性证明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0245" y="865505"/>
            <a:ext cx="108267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证明贪心法求解背包问题获得的解是整体最优解。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2750" y="1569720"/>
            <a:ext cx="108267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是某个整体最优解，显然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" y="2303145"/>
            <a:ext cx="1082675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，则一定存在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≤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），对于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≤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。此时，有以下两种情况：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 i="1" baseline="-25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130" y="4276725"/>
            <a:ext cx="108267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 i="1" baseline="-25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55"/>
          <p:cNvGraphicFramePr>
            <a:graphicFrameLocks noChangeAspect="1"/>
          </p:cNvGraphicFramePr>
          <p:nvPr/>
        </p:nvGraphicFramePr>
        <p:xfrm>
          <a:off x="6751320" y="1417955"/>
          <a:ext cx="165227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8665" imgH="431800" progId="Equation.3">
                  <p:embed/>
                </p:oleObj>
              </mc:Choice>
              <mc:Fallback>
                <p:oleObj r:id="rId2" imgW="748665" imgH="431800" progId="Equation.3">
                  <p:embed/>
                  <p:pic>
                    <p:nvPicPr>
                      <p:cNvPr id="3" name="Object 5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51320" y="1417955"/>
                        <a:ext cx="165227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/>
        </p:nvGraphicFramePr>
        <p:xfrm>
          <a:off x="3539490" y="3079750"/>
          <a:ext cx="573913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49830" imgH="431800" progId="Equation.3">
                  <p:embed/>
                </p:oleObj>
              </mc:Choice>
              <mc:Fallback>
                <p:oleObj r:id="rId4" imgW="2449830" imgH="431800" progId="Equation.3">
                  <p:embed/>
                  <p:pic>
                    <p:nvPicPr>
                      <p:cNvPr id="7" name="Object 5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39490" y="3079750"/>
                        <a:ext cx="573913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7"/>
          <p:cNvGraphicFramePr>
            <a:graphicFrameLocks noChangeAspect="1"/>
          </p:cNvGraphicFramePr>
          <p:nvPr/>
        </p:nvGraphicFramePr>
        <p:xfrm>
          <a:off x="3554095" y="4086225"/>
          <a:ext cx="4626610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66265" imgH="431800" progId="Equation.3">
                  <p:embed/>
                </p:oleObj>
              </mc:Choice>
              <mc:Fallback>
                <p:oleObj r:id="rId6" imgW="1866265" imgH="431800" progId="Equation.3">
                  <p:embed/>
                  <p:pic>
                    <p:nvPicPr>
                      <p:cNvPr id="9" name="Object 5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54095" y="4086225"/>
                        <a:ext cx="4626610" cy="944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82625" y="5346065"/>
            <a:ext cx="108267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762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）可知，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，因此，解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是整体最优解。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8.4.2  田忌赛马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558165" y="932180"/>
            <a:ext cx="1081405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田忌和齐王赛马，他们各有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匹马，每次双方各派出一匹马进行赛跑，获胜的一方记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分，失败的一方记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，平局不计分，假设每匹马只能出场一次，每匹马有个速度值，比赛中速度快的马一定会获胜。田忌知道所有马的速度值，且田忌可以安排每轮赛跑双方出场的马，问田忌如何安排马的出场次序，使得最后获胜的比分最大？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 r:link="rId3"/>
          <a:srcRect l="6680"/>
          <a:stretch>
            <a:fillRect/>
          </a:stretch>
        </p:blipFill>
        <p:spPr>
          <a:xfrm>
            <a:off x="5955030" y="2940050"/>
            <a:ext cx="3583940" cy="3353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8.4.2  田忌赛马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558165" y="932180"/>
            <a:ext cx="11002010" cy="5143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贪心法求解田忌赛马的贪心策略是保证每一场赛跑都是最优方案，分别考虑如下情况：</a:t>
            </a:r>
          </a:p>
          <a:p>
            <a:pPr indent="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）田忌最快的马比齐王最快的马快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，则拿两匹最快的马进行赛跑，因为田忌最快的马一定能赢一场，此时选齐王最快的马是最优的。</a:t>
            </a:r>
          </a:p>
          <a:p>
            <a:pPr indent="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）田忌最快的马比齐王最快的马慢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，则拿田忌最慢的马和齐王最快的马进行赛跑，因为齐王最快的马一定能赢一场，此时选田忌最慢的马是最优的。</a:t>
            </a:r>
          </a:p>
          <a:p>
            <a:pPr indent="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）田忌最快的马与齐王最快的马速度相等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，考虑以下两种情况：</a:t>
            </a:r>
          </a:p>
          <a:p>
            <a:pPr indent="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①田忌最慢的马比齐王最慢的马要快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，则拿两匹最慢的马进行赛跑，因为齐王最慢的马一定会输一场，此时田忌选最慢的马一定是最优的。</a:t>
            </a:r>
          </a:p>
          <a:p>
            <a:pPr indent="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②否则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，用田忌最慢的马与齐王最快的马赛跑，因为田忌最慢的马一定不能赢一场，而齐王最快的马一定不会输一场，此时选田忌最慢的马一定是最优的。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8.4.2  田忌赛马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9745" y="828675"/>
            <a:ext cx="1089850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存储田忌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匹马的速度，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存储齐王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匹马的速度，简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单起见，数组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t[n]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q[n]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均按速度升序排列，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[left1, right1]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[left2, right2]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分别表示双方尚未赛跑的马，程序如下：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32510" y="2239010"/>
            <a:ext cx="10564495" cy="415417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TianjiHorse(int t[ ], int q[ ], 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count = 0, left1, right1, left2, right2;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left1 = left2 = 0;  right1 = right2 = n - 1;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while (left1 &lt;= right1)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if (t[right1] &gt; q[right2])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count++; right1--; right2--;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else if (t[right1] &lt; q[right2])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    count--; left1++; right2--;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8.4.2  田忌赛马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9745" y="828675"/>
            <a:ext cx="1089850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存储田忌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匹马的速度，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存储齐王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匹马的速度，简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单起见，数组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t[n]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q[n]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均按速度升序排列，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[left1, right1]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[left2, right2]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分别表示双方尚未赛跑的马，程序如下：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32510" y="2239010"/>
            <a:ext cx="10564495" cy="415417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else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if (t[left1] &gt; q[left2])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   count++; left1++; left2++;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else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       if (t[left1] &lt; q[right2]) count--;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       left1++; right2--;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count;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8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贪心法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8-2    图问题中的贪心法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8.2.1  TSP问题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44830" y="807720"/>
            <a:ext cx="10838180" cy="104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TSP问题（traveling salesman problem）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是指旅行家要旅行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个城市，要求各个城市经历且仅经历一次然后回到出发城市，并要求所走的路程最短。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44830" y="1824990"/>
            <a:ext cx="10912064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TSP问题的贪心策略可以采用最近邻点策略：从任意城市出发，每次在没有到过的城市中选择最近的一个，直至经过了所有城市，最后回到出发城市。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22145" y="2922905"/>
          <a:ext cx="6517640" cy="355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53175" imgH="3467100" progId="Paint.Picture">
                  <p:embed/>
                </p:oleObj>
              </mc:Choice>
              <mc:Fallback>
                <p:oleObj r:id="rId2" imgW="6353175" imgH="346710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2145" y="2922905"/>
                        <a:ext cx="6517640" cy="355663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265" y="851535"/>
            <a:ext cx="1093851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表示顶点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到顶点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的代价（1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存储图的顶点，集合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存储经过的边，出发顶点是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2022475"/>
            <a:ext cx="9853930" cy="3814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算法：最近邻点策略求解TSP问题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输入：无向带权图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)，出发顶点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输出：回路长度TSPLength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初始化：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{ }; TSPLength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循环直到集合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3.1 查找与顶点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邻接的最小代价边(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)并且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+{(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)};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}; TSPLength = TSPLength +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，转步骤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继续求解；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输出TSPLength +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uw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8.2.1  TSP问题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8.2.1  TSP问题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22145" y="2580005"/>
          <a:ext cx="7117715" cy="388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53175" imgH="3467100" progId="Paint.Picture">
                  <p:embed/>
                </p:oleObj>
              </mc:Choice>
              <mc:Fallback>
                <p:oleObj r:id="rId2" imgW="6353175" imgH="346710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2145" y="2580005"/>
                        <a:ext cx="7117715" cy="388429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69265" y="851535"/>
            <a:ext cx="10922635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算法分析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算法共进行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次贪心选择，每一次选择都需要查找满足贪心条件的最短边，因此时间复杂度为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50899" y="1961589"/>
            <a:ext cx="7927975" cy="493993"/>
            <a:chOff x="638167" y="1013457"/>
            <a:chExt cx="7927975" cy="493993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367" y="1013457"/>
              <a:ext cx="7343775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如果增大边(2, 1)的代价，总代价？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816488"/>
            <a:ext cx="11128743" cy="950838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数组arc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[n][n]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存储图中各边的代价，变量TSPLength存储回路长度，edgeCount存储集合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中边的个数，flag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[n]</a:t>
            </a:r>
            <a:r>
              <a:rPr sz="240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表示某顶点是否在路径中，程序如下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00860"/>
            <a:ext cx="10564495" cy="452310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TSP(int arc[100][100], int n, int w)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edgeCount = 0, TSPLength = 0, min, u, v, j, flag[n] = {0};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u = w; flag[w] = 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while (edgeCount &lt; n-1)                //循环直到边数等于n-1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min = 100;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for (j = 0; j &lt; n; j++)                  //求arc[u]中的最小值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    if ((flag[j] == 0) &amp;&amp; (arc[u][j] != 0) &amp;&amp; (arc[u][j] &lt; min))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    {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         v = j; min = arc[u][j];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    }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8.2.1  TSP问题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5419</Words>
  <Application>Microsoft Office PowerPoint</Application>
  <PresentationFormat>宽屏</PresentationFormat>
  <Paragraphs>612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Microsoft YaHei UI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Bitmap Image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红梅</cp:lastModifiedBy>
  <cp:revision>214</cp:revision>
  <dcterms:created xsi:type="dcterms:W3CDTF">2016-09-14T00:58:00Z</dcterms:created>
  <dcterms:modified xsi:type="dcterms:W3CDTF">2022-12-07T04:18:11Z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CB4A30E5C60440B7B7DF55F81D96FDE3</vt:lpwstr>
  </property>
</Properties>
</file>