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359" r:id="rId3"/>
    <p:sldId id="397" r:id="rId4"/>
    <p:sldId id="398" r:id="rId5"/>
    <p:sldId id="399" r:id="rId6"/>
    <p:sldId id="376" r:id="rId7"/>
    <p:sldId id="401" r:id="rId8"/>
    <p:sldId id="402" r:id="rId9"/>
    <p:sldId id="403" r:id="rId10"/>
    <p:sldId id="396" r:id="rId11"/>
    <p:sldId id="400" r:id="rId12"/>
    <p:sldId id="404" r:id="rId13"/>
    <p:sldId id="405" r:id="rId14"/>
    <p:sldId id="406" r:id="rId15"/>
    <p:sldId id="407" r:id="rId16"/>
    <p:sldId id="408" r:id="rId17"/>
    <p:sldId id="410" r:id="rId18"/>
    <p:sldId id="409" r:id="rId19"/>
    <p:sldId id="411" r:id="rId20"/>
    <p:sldId id="412" r:id="rId21"/>
    <p:sldId id="413" r:id="rId22"/>
    <p:sldId id="414" r:id="rId23"/>
    <p:sldId id="415" r:id="rId24"/>
    <p:sldId id="416" r:id="rId25"/>
    <p:sldId id="417" r:id="rId26"/>
    <p:sldId id="419" r:id="rId27"/>
    <p:sldId id="418" r:id="rId28"/>
    <p:sldId id="420" r:id="rId29"/>
    <p:sldId id="421" r:id="rId30"/>
    <p:sldId id="422" r:id="rId31"/>
    <p:sldId id="423" r:id="rId32"/>
    <p:sldId id="433" r:id="rId33"/>
    <p:sldId id="431" r:id="rId34"/>
    <p:sldId id="432" r:id="rId35"/>
    <p:sldId id="434" r:id="rId36"/>
    <p:sldId id="435" r:id="rId37"/>
    <p:sldId id="436" r:id="rId38"/>
    <p:sldId id="437" r:id="rId39"/>
    <p:sldId id="438" r:id="rId40"/>
    <p:sldId id="439" r:id="rId41"/>
    <p:sldId id="440" r:id="rId42"/>
    <p:sldId id="441" r:id="rId43"/>
    <p:sldId id="442" r:id="rId44"/>
    <p:sldId id="443" r:id="rId45"/>
    <p:sldId id="444" r:id="rId46"/>
    <p:sldId id="445" r:id="rId47"/>
    <p:sldId id="446" r:id="rId48"/>
    <p:sldId id="447" r:id="rId49"/>
    <p:sldId id="448" r:id="rId50"/>
    <p:sldId id="449" r:id="rId51"/>
    <p:sldId id="450" r:id="rId52"/>
    <p:sldId id="451" r:id="rId53"/>
    <p:sldId id="458" r:id="rId54"/>
    <p:sldId id="459" r:id="rId55"/>
    <p:sldId id="460" r:id="rId56"/>
    <p:sldId id="461"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3833"/>
    <a:srgbClr val="5A327D"/>
    <a:srgbClr val="285A32"/>
    <a:srgbClr val="404040"/>
    <a:srgbClr val="B42D2D"/>
    <a:srgbClr val="6C6DAE"/>
    <a:srgbClr val="6B3C96"/>
    <a:srgbClr val="547D7D"/>
    <a:srgbClr val="48B3C2"/>
    <a:srgbClr val="515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70"/>
    <p:restoredTop sz="92788" autoAdjust="0"/>
  </p:normalViewPr>
  <p:slideViewPr>
    <p:cSldViewPr snapToGrid="0">
      <p:cViewPr varScale="1">
        <p:scale>
          <a:sx n="90" d="100"/>
          <a:sy n="90" d="100"/>
        </p:scale>
        <p:origin x="72" y="164"/>
      </p:cViewPr>
      <p:guideLst>
        <p:guide orient="horz" pos="2160"/>
        <p:guide pos="3893"/>
      </p:guideLst>
    </p:cSldViewPr>
  </p:slideViewPr>
  <p:notesTextViewPr>
    <p:cViewPr>
      <p:scale>
        <a:sx n="1" d="1"/>
        <a:sy n="1" d="1"/>
      </p:scale>
      <p:origin x="0" y="0"/>
    </p:cViewPr>
  </p:notesTextViewPr>
  <p:sorterViewPr>
    <p:cViewPr>
      <p:scale>
        <a:sx n="125" d="100"/>
        <a:sy n="125" d="100"/>
      </p:scale>
      <p:origin x="0" y="-228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8" name="Rectangle 4"/>
          <p:cNvSpPr/>
          <p:nvPr userDrawn="1"/>
        </p:nvSpPr>
        <p:spPr>
          <a:xfrm>
            <a:off x="319020" y="734291"/>
            <a:ext cx="11520000" cy="576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11057481" y="6403427"/>
            <a:ext cx="648000" cy="180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0" name="Slide Number Placeholder 5"/>
          <p:cNvSpPr txBox="1"/>
          <p:nvPr userDrawn="1"/>
        </p:nvSpPr>
        <p:spPr>
          <a:xfrm>
            <a:off x="11388439" y="6311241"/>
            <a:ext cx="374479"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1200" smtClean="0">
                <a:solidFill>
                  <a:schemeClr val="bg1"/>
                </a:solidFill>
                <a:latin typeface="Times New Roman" panose="02020603050405020304" pitchFamily="18" charset="0"/>
                <a:cs typeface="Times New Roman" panose="02020603050405020304" pitchFamily="18" charset="0"/>
              </a:rPr>
              <a:t>‹#›</a:t>
            </a:fld>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userDrawn="1"/>
        </p:nvSpPr>
        <p:spPr>
          <a:xfrm>
            <a:off x="11031234" y="6341723"/>
            <a:ext cx="481903" cy="280751"/>
          </a:xfrm>
          <a:prstGeom prst="rect">
            <a:avLst/>
          </a:prstGeom>
          <a:noFill/>
        </p:spPr>
        <p:txBody>
          <a:bodyPr wrap="square" rtlCol="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 </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4" name="Rectangle 4"/>
          <p:cNvSpPr/>
          <p:nvPr userDrawn="1"/>
        </p:nvSpPr>
        <p:spPr>
          <a:xfrm>
            <a:off x="0" y="269523"/>
            <a:ext cx="480767"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5"/>
          <p:cNvSpPr/>
          <p:nvPr userDrawn="1"/>
        </p:nvSpPr>
        <p:spPr>
          <a:xfrm>
            <a:off x="522433" y="269523"/>
            <a:ext cx="177538"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6"/>
          <p:cNvSpPr/>
          <p:nvPr userDrawn="1"/>
        </p:nvSpPr>
        <p:spPr>
          <a:xfrm>
            <a:off x="734601" y="269523"/>
            <a:ext cx="72000"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p:cNvSpPr/>
          <p:nvPr userDrawn="1"/>
        </p:nvSpPr>
        <p:spPr>
          <a:xfrm>
            <a:off x="11752608" y="2205568"/>
            <a:ext cx="180000" cy="2664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2"/>
          <p:cNvSpPr txBox="1"/>
          <p:nvPr userDrawn="1"/>
        </p:nvSpPr>
        <p:spPr>
          <a:xfrm>
            <a:off x="11762279" y="2105891"/>
            <a:ext cx="153670" cy="2870133"/>
          </a:xfrm>
          <a:prstGeom prst="rect">
            <a:avLst/>
          </a:prstGeom>
          <a:noFill/>
        </p:spPr>
        <p:txBody>
          <a:bodyPr vert="eaVert" wrap="square" lIns="0" tIns="0" rIns="0" bIns="0" rtlCol="0">
            <a:spAutoFit/>
          </a:bodyPr>
          <a:lstStyle/>
          <a:p>
            <a:pPr algn="ctr"/>
            <a:r>
              <a:rPr lang="zh-CN" altLang="en-US" sz="1000" kern="1200" dirty="0">
                <a:solidFill>
                  <a:schemeClr val="bg1"/>
                </a:solidFill>
                <a:latin typeface="微软雅黑" panose="020B0503020204020204" pitchFamily="34" charset="-122"/>
                <a:ea typeface="微软雅黑" panose="020B0503020204020204" pitchFamily="34" charset="-122"/>
                <a:cs typeface="+mn-cs"/>
              </a:rPr>
              <a:t>算法设计与分析（第 </a:t>
            </a:r>
            <a:r>
              <a:rPr lang="en-US" altLang="zh-CN" sz="1000" kern="1200" dirty="0">
                <a:solidFill>
                  <a:schemeClr val="bg1"/>
                </a:solidFill>
                <a:latin typeface="微软雅黑" panose="020B0503020204020204" pitchFamily="34" charset="-122"/>
                <a:ea typeface="微软雅黑" panose="020B0503020204020204" pitchFamily="34" charset="-122"/>
                <a:cs typeface="+mn-cs"/>
              </a:rPr>
              <a:t>3</a:t>
            </a:r>
            <a:r>
              <a:rPr lang="zh-CN" altLang="en-US" sz="1000" kern="1200" dirty="0">
                <a:solidFill>
                  <a:schemeClr val="bg1"/>
                </a:solidFill>
                <a:latin typeface="微软雅黑" panose="020B0503020204020204" pitchFamily="34" charset="-122"/>
                <a:ea typeface="微软雅黑" panose="020B0503020204020204" pitchFamily="34" charset="-122"/>
                <a:cs typeface="+mn-cs"/>
              </a:rPr>
              <a:t> 版）    清华大学出版社</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file:///C:\Users\wang\AppData\Local\Temp\wps\INetCache\a610aa950970b68f3d0597f67093428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oleObject" Target="../embeddings/oleObject29.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35.bin"/><Relationship Id="rId4" Type="http://schemas.openxmlformats.org/officeDocument/2006/relationships/image" Target="../media/image3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39.bin"/><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5.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5.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48.bin"/><Relationship Id="rId4" Type="http://schemas.openxmlformats.org/officeDocument/2006/relationships/image" Target="../media/image46.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9.w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9.wmf"/><Relationship Id="rId4" Type="http://schemas.openxmlformats.org/officeDocument/2006/relationships/oleObject" Target="../embeddings/oleObject11.bin"/><Relationship Id="rId9"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9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动态规划法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9-1    概   述</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3"/>
          <p:cNvSpPr>
            <a:spLocks noChangeArrowheads="1"/>
          </p:cNvSpPr>
          <p:nvPr/>
        </p:nvSpPr>
        <p:spPr bwMode="auto">
          <a:xfrm>
            <a:off x="574040" y="797560"/>
            <a:ext cx="11022965" cy="98869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设二维数组a[m][n]存储</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m</a:t>
            </a:r>
            <a:r>
              <a:rPr sz="2400" u="none">
                <a:solidFill>
                  <a:srgbClr val="000000"/>
                </a:solidFill>
                <a:latin typeface="Times New Roman" panose="02020603050405020304" pitchFamily="18" charset="0"/>
                <a:ea typeface="微软雅黑" panose="020B0503020204020204" pitchFamily="34" charset="-122"/>
              </a:rPr>
              <a:t>×</a:t>
            </a:r>
            <a:r>
              <a:rPr sz="2400" i="1" u="none">
                <a:solidFill>
                  <a:srgbClr val="000000"/>
                </a:solidFill>
                <a:latin typeface="Times New Roman" panose="02020603050405020304" pitchFamily="18" charset="0"/>
                <a:ea typeface="微软雅黑" panose="020B0503020204020204" pitchFamily="34" charset="-122"/>
              </a:rPr>
              <a:t>n</a:t>
            </a:r>
            <a:r>
              <a:rPr lang="en-US" sz="2400" i="1"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网格，dist[m][n]存储网格的最短路径长度，path[m][n]存储每个网格的决策，注意数组下标从</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0</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开始，程序如下：</a:t>
            </a:r>
          </a:p>
        </p:txBody>
      </p:sp>
      <p:sp>
        <p:nvSpPr>
          <p:cNvPr id="100" name="文本框 99"/>
          <p:cNvSpPr txBox="1"/>
          <p:nvPr/>
        </p:nvSpPr>
        <p:spPr>
          <a:xfrm>
            <a:off x="1032510" y="1859280"/>
            <a:ext cx="10564495" cy="4154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MinPath(int a[100][100], int m, int n)</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dist[m][n], path[m][n], i, j;</a:t>
            </a:r>
          </a:p>
          <a:p>
            <a:pPr lvl="0" algn="l">
              <a:lnSpc>
                <a:spcPct val="100000"/>
              </a:lnSpc>
              <a:spcBef>
                <a:spcPts val="0"/>
              </a:spcBef>
              <a:spcAft>
                <a:spcPts val="0"/>
              </a:spcAft>
              <a:buClrTx/>
              <a:buSzTx/>
              <a:buFontTx/>
            </a:pPr>
            <a:r>
              <a:rPr lang="en-US" altLang="zh-CN" sz="2200" dirty="0" err="1">
                <a:sym typeface="+mn-ea"/>
              </a:rPr>
              <a:t>    dist[0][0] = a[0][0]; path[0][0] = 0;</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for (j = 1; j &lt; n; j++)                     //填写第0行</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dist[0][j] = dist[0][j-1] + a[0][j]; path[0][j] = 1;</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for (i = 1; i &lt; m; i++)                     //填写第0列</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dist[i][0] = dist[i-1][0] + a[i][0]; path[i][0] = 0;</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 </a:t>
            </a:r>
          </a:p>
        </p:txBody>
      </p:sp>
      <p:sp>
        <p:nvSpPr>
          <p:cNvPr id="2"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9.1.3  一个简单的例子——网格上的最短路径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1859280"/>
            <a:ext cx="10564495" cy="449262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    for (i = 1; i &lt; m; i++)                                //填写每一行</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for (j = 1; j &lt; n; j++)</a:t>
            </a:r>
          </a:p>
          <a:p>
            <a:pPr lvl="0" algn="l">
              <a:lnSpc>
                <a:spcPct val="100000"/>
              </a:lnSpc>
              <a:spcBef>
                <a:spcPts val="0"/>
              </a:spcBef>
              <a:spcAft>
                <a:spcPts val="0"/>
              </a:spcAft>
              <a:buClrTx/>
              <a:buSzTx/>
              <a:buFontTx/>
            </a:pPr>
            <a:r>
              <a:rPr lang="en-US" altLang="zh-CN" sz="2200" dirty="0" err="1">
                <a:solidFill>
                  <a:srgbClr val="C00000"/>
                </a:solidFill>
                <a:sym typeface="+mn-ea"/>
              </a:rPr>
              <a:t>	if (dist[i-1][j] &lt; dist[i][j-1]) { dist[i][j] = dist[i-1][j] + a[i][j]; path[i][j] = 0; }</a:t>
            </a:r>
          </a:p>
          <a:p>
            <a:pPr lvl="0" algn="l">
              <a:lnSpc>
                <a:spcPct val="100000"/>
              </a:lnSpc>
              <a:spcBef>
                <a:spcPts val="0"/>
              </a:spcBef>
              <a:spcAft>
                <a:spcPts val="0"/>
              </a:spcAft>
              <a:buClrTx/>
              <a:buSzTx/>
              <a:buFontTx/>
            </a:pPr>
            <a:r>
              <a:rPr lang="en-US" altLang="zh-CN" sz="2200" dirty="0" err="1">
                <a:solidFill>
                  <a:srgbClr val="C00000"/>
                </a:solidFill>
                <a:sym typeface="+mn-ea"/>
              </a:rPr>
              <a:t>             else { dist[i][j] = dist[i][j-1] + a[i][j]; path[i][j] = 1;  }</a:t>
            </a:r>
          </a:p>
          <a:p>
            <a:pPr lvl="0" algn="l">
              <a:lnSpc>
                <a:spcPct val="100000"/>
              </a:lnSpc>
              <a:spcBef>
                <a:spcPts val="0"/>
              </a:spcBef>
              <a:spcAft>
                <a:spcPts val="0"/>
              </a:spcAft>
              <a:buClrTx/>
              <a:buSzTx/>
              <a:buFontTx/>
            </a:pPr>
            <a:r>
              <a:rPr lang="en-US" altLang="zh-CN" sz="2200" dirty="0" err="1">
                <a:sym typeface="+mn-ea"/>
              </a:rPr>
              <a:t>    for (i = m - 1, j = n - 1; i &gt; 0 || j &gt; 0; )        //回溯求最优解</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cout&lt;&lt;a[i][j]&lt;&lt;"&lt;--";</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if (path[i][j] == 0) i--;</a:t>
            </a:r>
          </a:p>
          <a:p>
            <a:pPr lvl="0" algn="l">
              <a:lnSpc>
                <a:spcPct val="100000"/>
              </a:lnSpc>
              <a:spcBef>
                <a:spcPts val="0"/>
              </a:spcBef>
              <a:spcAft>
                <a:spcPts val="0"/>
              </a:spcAft>
              <a:buClrTx/>
              <a:buSzTx/>
              <a:buFontTx/>
            </a:pPr>
            <a:r>
              <a:rPr lang="en-US" altLang="zh-CN" sz="2200" dirty="0" err="1">
                <a:solidFill>
                  <a:schemeClr val="accent6">
                    <a:lumMod val="75000"/>
                  </a:schemeClr>
                </a:solidFill>
                <a:sym typeface="+mn-ea"/>
              </a:rPr>
              <a:t>        else j--;</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cout&lt;&lt;a[0][0];</a:t>
            </a:r>
          </a:p>
          <a:p>
            <a:pPr lvl="0" algn="l">
              <a:lnSpc>
                <a:spcPct val="100000"/>
              </a:lnSpc>
              <a:spcBef>
                <a:spcPts val="0"/>
              </a:spcBef>
              <a:spcAft>
                <a:spcPts val="0"/>
              </a:spcAft>
              <a:buClrTx/>
              <a:buSzTx/>
              <a:buFontTx/>
            </a:pPr>
            <a:r>
              <a:rPr lang="en-US" altLang="zh-CN" sz="2200" dirty="0" err="1">
                <a:sym typeface="+mn-ea"/>
              </a:rPr>
              <a:t>    return dist[m-1][n-1];                      //返回最优值</a:t>
            </a:r>
          </a:p>
          <a:p>
            <a:pPr lvl="0" algn="l">
              <a:lnSpc>
                <a:spcPct val="100000"/>
              </a:lnSpc>
              <a:spcBef>
                <a:spcPts val="0"/>
              </a:spcBef>
              <a:spcAft>
                <a:spcPts val="0"/>
              </a:spcAft>
              <a:buClrTx/>
              <a:buSzTx/>
              <a:buFontTx/>
            </a:pPr>
            <a:r>
              <a:rPr lang="en-US" altLang="zh-CN" sz="2200" dirty="0" err="1">
                <a:sym typeface="+mn-ea"/>
              </a:rPr>
              <a:t>}</a:t>
            </a:r>
          </a:p>
        </p:txBody>
      </p:sp>
      <p:sp>
        <p:nvSpPr>
          <p:cNvPr id="2"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9.1.3  一个简单的例子——网格上的最短路径</a:t>
            </a:r>
          </a:p>
        </p:txBody>
      </p:sp>
      <p:sp>
        <p:nvSpPr>
          <p:cNvPr id="4" name="Rectangle 23"/>
          <p:cNvSpPr>
            <a:spLocks noChangeArrowheads="1"/>
          </p:cNvSpPr>
          <p:nvPr/>
        </p:nvSpPr>
        <p:spPr bwMode="auto">
          <a:xfrm>
            <a:off x="574040" y="797560"/>
            <a:ext cx="11022965" cy="98869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设二维数组a[m][n]存储</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m</a:t>
            </a:r>
            <a:r>
              <a:rPr sz="2400" u="none">
                <a:solidFill>
                  <a:srgbClr val="000000"/>
                </a:solidFill>
                <a:latin typeface="Times New Roman" panose="02020603050405020304" pitchFamily="18" charset="0"/>
                <a:ea typeface="微软雅黑" panose="020B0503020204020204" pitchFamily="34" charset="-122"/>
              </a:rPr>
              <a:t>×</a:t>
            </a:r>
            <a:r>
              <a:rPr sz="2400" i="1" u="none">
                <a:solidFill>
                  <a:srgbClr val="000000"/>
                </a:solidFill>
                <a:latin typeface="Times New Roman" panose="02020603050405020304" pitchFamily="18" charset="0"/>
                <a:ea typeface="微软雅黑" panose="020B0503020204020204" pitchFamily="34" charset="-122"/>
              </a:rPr>
              <a:t>n</a:t>
            </a:r>
            <a:r>
              <a:rPr lang="en-US" sz="2400" i="1"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网格，dist[m][n]存储网格的最短路径长度，path[m][n]存储每个网格的决策，注意数组下标从</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0</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开始，程序如下：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9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动态规划法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9-2    组合问题中的动态规划法</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9.2.1  最长公共子序列</a:t>
            </a:r>
          </a:p>
        </p:txBody>
      </p:sp>
      <p:sp>
        <p:nvSpPr>
          <p:cNvPr id="3" name="Rectangle 56"/>
          <p:cNvSpPr>
            <a:spLocks noChangeArrowheads="1"/>
          </p:cNvSpPr>
          <p:nvPr/>
        </p:nvSpPr>
        <p:spPr bwMode="auto">
          <a:xfrm>
            <a:off x="1133474" y="840740"/>
            <a:ext cx="10141585" cy="149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sz="2400" dirty="0">
                <a:solidFill>
                  <a:srgbClr val="C00000"/>
                </a:solidFill>
                <a:latin typeface="Times New Roman" panose="02020603050405020304" pitchFamily="18" charset="0"/>
                <a:ea typeface="微软雅黑" panose="020B0503020204020204" pitchFamily="34" charset="-122"/>
                <a:sym typeface="+mn-ea"/>
              </a:rPr>
              <a:t>子序列（subsequence）</a:t>
            </a:r>
            <a:r>
              <a:rPr lang="zh-CN" sz="2400" dirty="0">
                <a:solidFill>
                  <a:srgbClr val="C00000"/>
                </a:solidFill>
                <a:latin typeface="Times New Roman" panose="02020603050405020304" pitchFamily="18" charset="0"/>
                <a:ea typeface="微软雅黑" panose="020B0503020204020204" pitchFamily="34" charset="-122"/>
                <a:sym typeface="+mn-ea"/>
              </a:rPr>
              <a:t>：</a:t>
            </a:r>
            <a:r>
              <a:rPr sz="2400" u="none" dirty="0" err="1">
                <a:latin typeface="Times New Roman" panose="02020603050405020304" pitchFamily="18" charset="0"/>
                <a:ea typeface="微软雅黑" panose="020B0503020204020204" pitchFamily="34" charset="-122"/>
              </a:rPr>
              <a:t>给定序列</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X</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x</a:t>
            </a:r>
            <a:r>
              <a:rPr sz="2400" u="none" baseline="-25000" dirty="0">
                <a:latin typeface="Times New Roman" panose="02020603050405020304" pitchFamily="18" charset="0"/>
                <a:ea typeface="微软雅黑" panose="020B0503020204020204" pitchFamily="34" charset="-122"/>
              </a:rPr>
              <a:t>1</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x</a:t>
            </a:r>
            <a:r>
              <a:rPr sz="2400" u="none" baseline="-25000" dirty="0">
                <a:latin typeface="Times New Roman" panose="02020603050405020304" pitchFamily="18" charset="0"/>
                <a:ea typeface="微软雅黑" panose="020B0503020204020204" pitchFamily="34" charset="-122"/>
              </a:rPr>
              <a:t>2</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x</a:t>
            </a:r>
            <a:r>
              <a:rPr sz="2400" i="1" u="none" baseline="-25000" dirty="0">
                <a:latin typeface="Times New Roman" panose="02020603050405020304" pitchFamily="18" charset="0"/>
                <a:ea typeface="微软雅黑" panose="020B0503020204020204" pitchFamily="34" charset="-122"/>
              </a:rPr>
              <a:t>m</a:t>
            </a:r>
            <a:r>
              <a:rPr sz="2400" u="none" dirty="0">
                <a:latin typeface="Times New Roman" panose="02020603050405020304" pitchFamily="18" charset="0"/>
                <a:ea typeface="微软雅黑" panose="020B0503020204020204" pitchFamily="34" charset="-122"/>
              </a:rPr>
              <a:t>)和序列</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Z</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z</a:t>
            </a:r>
            <a:r>
              <a:rPr sz="2400" u="none" baseline="-25000" dirty="0">
                <a:latin typeface="Times New Roman" panose="02020603050405020304" pitchFamily="18" charset="0"/>
                <a:ea typeface="微软雅黑" panose="020B0503020204020204" pitchFamily="34" charset="-122"/>
              </a:rPr>
              <a:t>1</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z</a:t>
            </a:r>
            <a:r>
              <a:rPr sz="2400" u="none" baseline="-25000" dirty="0">
                <a:latin typeface="Times New Roman" panose="02020603050405020304" pitchFamily="18" charset="0"/>
                <a:ea typeface="微软雅黑" panose="020B0503020204020204" pitchFamily="34" charset="-122"/>
              </a:rPr>
              <a:t>2</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z</a:t>
            </a:r>
            <a:r>
              <a:rPr sz="2400" i="1" u="none" baseline="-25000" dirty="0">
                <a:latin typeface="Times New Roman" panose="02020603050405020304" pitchFamily="18" charset="0"/>
                <a:ea typeface="微软雅黑" panose="020B0503020204020204" pitchFamily="34" charset="-122"/>
              </a:rPr>
              <a:t>k</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Z</a:t>
            </a:r>
            <a:r>
              <a:rPr lang="en-US" sz="2400" i="1"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是</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X</a:t>
            </a:r>
            <a:r>
              <a:rPr lang="en-US" sz="2400" i="1"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的</a:t>
            </a:r>
            <a:r>
              <a:rPr sz="2400" dirty="0">
                <a:latin typeface="Times New Roman" panose="02020603050405020304" pitchFamily="18" charset="0"/>
                <a:ea typeface="微软雅黑" panose="020B0503020204020204" pitchFamily="34" charset="-122"/>
                <a:sym typeface="+mn-ea"/>
              </a:rPr>
              <a:t>子序列</a:t>
            </a:r>
            <a:r>
              <a:rPr sz="2400" u="none" dirty="0">
                <a:latin typeface="Times New Roman" panose="02020603050405020304" pitchFamily="18" charset="0"/>
                <a:ea typeface="微软雅黑" panose="020B0503020204020204" pitchFamily="34" charset="-122"/>
              </a:rPr>
              <a:t>当且仅当存在一个递增下标序列(</a:t>
            </a:r>
            <a:r>
              <a:rPr sz="2400" i="1" u="none" dirty="0">
                <a:latin typeface="Times New Roman" panose="02020603050405020304" pitchFamily="18" charset="0"/>
                <a:ea typeface="微软雅黑" panose="020B0503020204020204" pitchFamily="34" charset="-122"/>
              </a:rPr>
              <a:t>i</a:t>
            </a:r>
            <a:r>
              <a:rPr sz="2400" u="none" baseline="-25000" dirty="0">
                <a:latin typeface="Times New Roman" panose="02020603050405020304" pitchFamily="18" charset="0"/>
                <a:ea typeface="微软雅黑" panose="020B0503020204020204" pitchFamily="34" charset="-122"/>
              </a:rPr>
              <a:t>1</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sz="2400" u="none" baseline="-25000" dirty="0">
                <a:latin typeface="Times New Roman" panose="02020603050405020304" pitchFamily="18" charset="0"/>
                <a:ea typeface="微软雅黑" panose="020B0503020204020204" pitchFamily="34" charset="-122"/>
              </a:rPr>
              <a:t>2</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sz="2400" i="1" u="none" baseline="-25000" dirty="0">
                <a:latin typeface="Times New Roman" panose="02020603050405020304" pitchFamily="18" charset="0"/>
                <a:ea typeface="微软雅黑" panose="020B0503020204020204" pitchFamily="34" charset="-122"/>
              </a:rPr>
              <a:t>k</a:t>
            </a:r>
            <a:r>
              <a:rPr sz="2400" u="none" dirty="0">
                <a:latin typeface="Times New Roman" panose="02020603050405020304" pitchFamily="18" charset="0"/>
                <a:ea typeface="微软雅黑" panose="020B0503020204020204" pitchFamily="34" charset="-122"/>
              </a:rPr>
              <a:t>)，使得对于所有</a:t>
            </a:r>
            <a:r>
              <a:rPr sz="2400" i="1" u="none" dirty="0">
                <a:latin typeface="Times New Roman" panose="02020603050405020304" pitchFamily="18" charset="0"/>
                <a:ea typeface="微软雅黑" panose="020B0503020204020204" pitchFamily="34" charset="-122"/>
              </a:rPr>
              <a:t>j</a:t>
            </a:r>
            <a:r>
              <a:rPr sz="2400" u="none" dirty="0">
                <a:latin typeface="Times New Roman" panose="02020603050405020304" pitchFamily="18" charset="0"/>
                <a:ea typeface="微软雅黑" panose="020B0503020204020204" pitchFamily="34" charset="-122"/>
              </a:rPr>
              <a:t>=1, 2, …, </a:t>
            </a:r>
            <a:r>
              <a:rPr sz="2400" i="1" u="none" dirty="0" err="1">
                <a:latin typeface="Times New Roman" panose="02020603050405020304" pitchFamily="18" charset="0"/>
                <a:ea typeface="微软雅黑" panose="020B0503020204020204" pitchFamily="34" charset="-122"/>
              </a:rPr>
              <a:t>k</a:t>
            </a:r>
            <a:r>
              <a:rPr sz="2400" u="none" dirty="0" err="1">
                <a:latin typeface="Times New Roman" panose="02020603050405020304" pitchFamily="18" charset="0"/>
                <a:ea typeface="微软雅黑" panose="020B0503020204020204" pitchFamily="34" charset="-122"/>
              </a:rPr>
              <a:t>，有</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sz="2400" i="1" u="none" baseline="-25000" dirty="0">
                <a:latin typeface="Times New Roman" panose="02020603050405020304" pitchFamily="18" charset="0"/>
                <a:ea typeface="微软雅黑" panose="020B0503020204020204" pitchFamily="34" charset="-122"/>
              </a:rPr>
              <a:t>j</a:t>
            </a:r>
            <a:r>
              <a:rPr lang="en-US" sz="2400" i="1" u="none" baseline="-25000"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m</a:t>
            </a:r>
            <a:r>
              <a:rPr sz="2400" u="none" dirty="0">
                <a:latin typeface="Times New Roman" panose="02020603050405020304" pitchFamily="18" charset="0"/>
                <a:ea typeface="微软雅黑" panose="020B0503020204020204" pitchFamily="34" charset="-122"/>
              </a:rPr>
              <a:t>）。</a:t>
            </a:r>
          </a:p>
        </p:txBody>
      </p:sp>
      <p:sp>
        <p:nvSpPr>
          <p:cNvPr id="5" name="Freeform 84"/>
          <p:cNvSpPr/>
          <p:nvPr/>
        </p:nvSpPr>
        <p:spPr bwMode="auto">
          <a:xfrm>
            <a:off x="640908" y="99768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Rectangle 56"/>
          <p:cNvSpPr>
            <a:spLocks noChangeArrowheads="1"/>
          </p:cNvSpPr>
          <p:nvPr/>
        </p:nvSpPr>
        <p:spPr bwMode="auto">
          <a:xfrm>
            <a:off x="1133475" y="3263900"/>
            <a:ext cx="10141585" cy="104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sz="2400" dirty="0">
                <a:solidFill>
                  <a:srgbClr val="C00000"/>
                </a:solidFill>
                <a:latin typeface="Times New Roman" panose="02020603050405020304" pitchFamily="18" charset="0"/>
                <a:ea typeface="微软雅黑" panose="020B0503020204020204" pitchFamily="34" charset="-122"/>
                <a:sym typeface="+mn-ea"/>
              </a:rPr>
              <a:t>公共子序列（public subsequence）</a:t>
            </a:r>
            <a:r>
              <a:rPr lang="zh-CN" sz="2400" dirty="0">
                <a:solidFill>
                  <a:srgbClr val="C00000"/>
                </a:solidFill>
                <a:latin typeface="Times New Roman" panose="02020603050405020304" pitchFamily="18" charset="0"/>
                <a:ea typeface="微软雅黑" panose="020B0503020204020204" pitchFamily="34" charset="-122"/>
                <a:sym typeface="+mn-ea"/>
              </a:rPr>
              <a:t>：</a:t>
            </a:r>
            <a:r>
              <a:rPr sz="2400" dirty="0">
                <a:latin typeface="Times New Roman" panose="02020603050405020304" pitchFamily="18" charset="0"/>
                <a:ea typeface="微软雅黑" panose="020B0503020204020204" pitchFamily="34" charset="-122"/>
              </a:rPr>
              <a:t>给定两个序列</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X</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和</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Y</a:t>
            </a:r>
            <a:r>
              <a:rPr sz="2400" dirty="0">
                <a:latin typeface="Times New Roman" panose="02020603050405020304" pitchFamily="18" charset="0"/>
                <a:ea typeface="微软雅黑" panose="020B0503020204020204" pitchFamily="34" charset="-122"/>
              </a:rPr>
              <a:t>，当序列</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Z</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既是</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X</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的子序列又是</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Y</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的子序列时，称</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Z</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是序列</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X</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和</a:t>
            </a:r>
            <a:r>
              <a:rPr lang="en-US" sz="2400" dirty="0">
                <a:latin typeface="Times New Roman" panose="02020603050405020304" pitchFamily="18" charset="0"/>
                <a:ea typeface="微软雅黑" panose="020B0503020204020204" pitchFamily="34" charset="-122"/>
              </a:rPr>
              <a:t> </a:t>
            </a:r>
            <a:r>
              <a:rPr sz="2400" i="1" dirty="0">
                <a:latin typeface="Times New Roman" panose="02020603050405020304" pitchFamily="18" charset="0"/>
                <a:ea typeface="微软雅黑" panose="020B0503020204020204" pitchFamily="34" charset="-122"/>
              </a:rPr>
              <a:t>Y</a:t>
            </a:r>
            <a:r>
              <a:rPr lang="en-US" sz="2400" i="1" dirty="0">
                <a:latin typeface="Times New Roman" panose="02020603050405020304" pitchFamily="18" charset="0"/>
                <a:ea typeface="微软雅黑" panose="020B0503020204020204" pitchFamily="34" charset="-122"/>
              </a:rPr>
              <a:t> </a:t>
            </a:r>
            <a:r>
              <a:rPr sz="2400" dirty="0">
                <a:latin typeface="Times New Roman" panose="02020603050405020304" pitchFamily="18" charset="0"/>
                <a:ea typeface="微软雅黑" panose="020B0503020204020204" pitchFamily="34" charset="-122"/>
              </a:rPr>
              <a:t>的</a:t>
            </a:r>
            <a:r>
              <a:rPr sz="2400" dirty="0">
                <a:latin typeface="Times New Roman" panose="02020603050405020304" pitchFamily="18" charset="0"/>
                <a:ea typeface="微软雅黑" panose="020B0503020204020204" pitchFamily="34" charset="-122"/>
                <a:sym typeface="+mn-ea"/>
              </a:rPr>
              <a:t>公共子序列</a:t>
            </a:r>
            <a:r>
              <a:rPr sz="2400" dirty="0">
                <a:latin typeface="Times New Roman" panose="02020603050405020304" pitchFamily="18" charset="0"/>
                <a:ea typeface="微软雅黑" panose="020B0503020204020204" pitchFamily="34" charset="-122"/>
              </a:rPr>
              <a:t>。</a:t>
            </a:r>
          </a:p>
        </p:txBody>
      </p:sp>
      <p:sp>
        <p:nvSpPr>
          <p:cNvPr id="7" name="Freeform 84"/>
          <p:cNvSpPr/>
          <p:nvPr/>
        </p:nvSpPr>
        <p:spPr bwMode="auto">
          <a:xfrm>
            <a:off x="640908" y="342465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1" name="Rectangle 56"/>
          <p:cNvSpPr>
            <a:spLocks noChangeArrowheads="1"/>
          </p:cNvSpPr>
          <p:nvPr/>
        </p:nvSpPr>
        <p:spPr bwMode="auto">
          <a:xfrm>
            <a:off x="544830" y="4250690"/>
            <a:ext cx="10883265" cy="104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问题</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C00000"/>
                </a:solidFill>
                <a:latin typeface="Times New Roman" panose="02020603050405020304" pitchFamily="18" charset="0"/>
                <a:ea typeface="微软雅黑" panose="020B0503020204020204" pitchFamily="34" charset="-122"/>
              </a:rPr>
              <a:t>最长公共子序列问题（longest public subsequence problem）</a:t>
            </a:r>
            <a:r>
              <a:rPr sz="2400" u="none" dirty="0">
                <a:latin typeface="Times New Roman" panose="02020603050405020304" pitchFamily="18" charset="0"/>
                <a:ea typeface="微软雅黑" panose="020B0503020204020204" pitchFamily="34" charset="-122"/>
              </a:rPr>
              <a:t>就是在</a:t>
            </a:r>
            <a:r>
              <a:rPr lang="zh-CN" sz="2400" u="none" dirty="0">
                <a:latin typeface="Times New Roman" panose="02020603050405020304" pitchFamily="18" charset="0"/>
                <a:ea typeface="微软雅黑" panose="020B0503020204020204" pitchFamily="34" charset="-122"/>
              </a:rPr>
              <a:t>两个</a:t>
            </a:r>
            <a:r>
              <a:rPr sz="2400" u="none" dirty="0">
                <a:latin typeface="Times New Roman" panose="02020603050405020304" pitchFamily="18" charset="0"/>
                <a:ea typeface="微软雅黑" panose="020B0503020204020204" pitchFamily="34" charset="-122"/>
              </a:rPr>
              <a:t>序列</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X</a:t>
            </a:r>
            <a:r>
              <a:rPr lang="en-US" sz="2400" i="1"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和</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Y</a:t>
            </a:r>
            <a:r>
              <a:rPr lang="en-US" sz="2400" i="1"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中查找长度最长的公共子序列。</a:t>
            </a:r>
          </a:p>
        </p:txBody>
      </p:sp>
      <p:sp>
        <p:nvSpPr>
          <p:cNvPr id="102" name="文本框 101"/>
          <p:cNvSpPr txBox="1"/>
          <p:nvPr/>
        </p:nvSpPr>
        <p:spPr>
          <a:xfrm>
            <a:off x="840740" y="5328920"/>
            <a:ext cx="10586720" cy="977265"/>
          </a:xfrm>
          <a:prstGeom prst="rect">
            <a:avLst/>
          </a:prstGeom>
          <a:noFill/>
          <a:ln w="9525">
            <a:noFill/>
          </a:ln>
        </p:spPr>
        <p:txBody>
          <a:bodyPr wrap="square">
            <a:spAutoFit/>
          </a:bodyPr>
          <a:lstStyle/>
          <a:p>
            <a:pPr marL="594995" indent="-594995" algn="just" fontAlgn="auto">
              <a:lnSpc>
                <a:spcPct val="120000"/>
              </a:lnSpc>
            </a:pPr>
            <a:r>
              <a:rPr lang="zh-CN" sz="2400" b="0" dirty="0">
                <a:solidFill>
                  <a:schemeClr val="accent5">
                    <a:lumMod val="50000"/>
                  </a:schemeClr>
                </a:solidFill>
                <a:ea typeface="宋体" panose="02010600030101010101" pitchFamily="2" charset="-122"/>
              </a:rPr>
              <a:t>例：</a:t>
            </a:r>
            <a:r>
              <a:rPr lang="zh-CN" sz="2400" b="0" dirty="0">
                <a:ea typeface="宋体" panose="02010600030101010101" pitchFamily="2" charset="-122"/>
              </a:rPr>
              <a:t>序列</a:t>
            </a:r>
            <a:r>
              <a:rPr lang="en-US" sz="2400" b="0" i="1" dirty="0">
                <a:latin typeface="Times New Roman" panose="02020603050405020304" pitchFamily="18" charset="0"/>
              </a:rPr>
              <a:t>X</a:t>
            </a:r>
            <a:r>
              <a:rPr lang="en-US" sz="2400" b="0" dirty="0">
                <a:latin typeface="Times New Roman" panose="02020603050405020304" pitchFamily="18" charset="0"/>
              </a:rPr>
              <a:t>=(</a:t>
            </a:r>
            <a:r>
              <a:rPr lang="en-US" sz="2400" b="0" i="1" dirty="0">
                <a:latin typeface="Times New Roman" panose="02020603050405020304" pitchFamily="18" charset="0"/>
              </a:rPr>
              <a:t>a</a:t>
            </a:r>
            <a:r>
              <a:rPr lang="en-US" sz="2400" b="0" dirty="0">
                <a:latin typeface="Times New Roman" panose="02020603050405020304" pitchFamily="18" charset="0"/>
              </a:rPr>
              <a:t>, </a:t>
            </a:r>
            <a:r>
              <a:rPr lang="en-US" sz="2400" b="0" i="1" dirty="0">
                <a:latin typeface="Times New Roman" panose="02020603050405020304" pitchFamily="18" charset="0"/>
              </a:rPr>
              <a:t>b</a:t>
            </a:r>
            <a:r>
              <a:rPr lang="en-US" sz="2400" b="0" dirty="0">
                <a:latin typeface="Times New Roman" panose="02020603050405020304" pitchFamily="18" charset="0"/>
              </a:rPr>
              <a:t>, </a:t>
            </a:r>
            <a:r>
              <a:rPr lang="en-US" sz="2400" b="0" i="1" dirty="0">
                <a:latin typeface="Times New Roman" panose="02020603050405020304" pitchFamily="18" charset="0"/>
              </a:rPr>
              <a:t>c</a:t>
            </a:r>
            <a:r>
              <a:rPr lang="en-US" sz="2400" b="0" dirty="0">
                <a:latin typeface="Times New Roman" panose="02020603050405020304" pitchFamily="18" charset="0"/>
              </a:rPr>
              <a:t>, </a:t>
            </a:r>
            <a:r>
              <a:rPr lang="en-US" sz="2400" b="0" i="1" dirty="0">
                <a:latin typeface="Times New Roman" panose="02020603050405020304" pitchFamily="18" charset="0"/>
              </a:rPr>
              <a:t>b</a:t>
            </a:r>
            <a:r>
              <a:rPr lang="en-US" sz="2400" b="0" dirty="0">
                <a:latin typeface="Times New Roman" panose="02020603050405020304" pitchFamily="18" charset="0"/>
              </a:rPr>
              <a:t>, </a:t>
            </a:r>
            <a:r>
              <a:rPr lang="en-US" sz="2400" b="0" i="1" dirty="0">
                <a:latin typeface="Times New Roman" panose="02020603050405020304" pitchFamily="18" charset="0"/>
              </a:rPr>
              <a:t>d</a:t>
            </a:r>
            <a:r>
              <a:rPr lang="en-US" sz="2400" b="0" dirty="0">
                <a:latin typeface="Times New Roman" panose="02020603050405020304" pitchFamily="18" charset="0"/>
              </a:rPr>
              <a:t>)</a:t>
            </a:r>
            <a:r>
              <a:rPr lang="zh-CN" sz="2400" b="0" dirty="0">
                <a:ea typeface="宋体" panose="02010600030101010101" pitchFamily="2" charset="-122"/>
              </a:rPr>
              <a:t>，</a:t>
            </a:r>
            <a:r>
              <a:rPr lang="en-US" sz="2400" b="0" i="1" dirty="0">
                <a:latin typeface="Times New Roman" panose="02020603050405020304" pitchFamily="18" charset="0"/>
              </a:rPr>
              <a:t>Y</a:t>
            </a:r>
            <a:r>
              <a:rPr lang="en-US" sz="2400" b="0" dirty="0">
                <a:latin typeface="Times New Roman" panose="02020603050405020304" pitchFamily="18" charset="0"/>
              </a:rPr>
              <a:t>=(</a:t>
            </a:r>
            <a:r>
              <a:rPr lang="en-US" sz="2400" b="0" i="1" dirty="0">
                <a:latin typeface="Times New Roman" panose="02020603050405020304" pitchFamily="18" charset="0"/>
              </a:rPr>
              <a:t>a</a:t>
            </a:r>
            <a:r>
              <a:rPr lang="en-US" sz="2400" b="0" dirty="0">
                <a:latin typeface="Times New Roman" panose="02020603050405020304" pitchFamily="18" charset="0"/>
              </a:rPr>
              <a:t>, </a:t>
            </a:r>
            <a:r>
              <a:rPr lang="en-US" sz="2400" b="0" i="1" dirty="0">
                <a:latin typeface="Times New Roman" panose="02020603050405020304" pitchFamily="18" charset="0"/>
              </a:rPr>
              <a:t>c</a:t>
            </a:r>
            <a:r>
              <a:rPr lang="en-US" sz="2400" b="0" dirty="0">
                <a:latin typeface="Times New Roman" panose="02020603050405020304" pitchFamily="18" charset="0"/>
              </a:rPr>
              <a:t>, </a:t>
            </a:r>
            <a:r>
              <a:rPr lang="en-US" sz="2400" b="0" i="1" dirty="0">
                <a:latin typeface="Times New Roman" panose="02020603050405020304" pitchFamily="18" charset="0"/>
              </a:rPr>
              <a:t>b</a:t>
            </a:r>
            <a:r>
              <a:rPr lang="en-US" sz="2400" b="0" dirty="0">
                <a:latin typeface="Times New Roman" panose="02020603050405020304" pitchFamily="18" charset="0"/>
              </a:rPr>
              <a:t>, </a:t>
            </a:r>
            <a:r>
              <a:rPr lang="en-US" sz="2400" b="0" i="1" dirty="0">
                <a:latin typeface="Times New Roman" panose="02020603050405020304" pitchFamily="18" charset="0"/>
              </a:rPr>
              <a:t>b</a:t>
            </a:r>
            <a:r>
              <a:rPr lang="en-US" sz="2400" b="0" dirty="0">
                <a:latin typeface="Times New Roman" panose="02020603050405020304" pitchFamily="18" charset="0"/>
              </a:rPr>
              <a:t>, </a:t>
            </a:r>
            <a:r>
              <a:rPr lang="en-US" sz="2400" b="0" i="1" dirty="0">
                <a:latin typeface="Times New Roman" panose="02020603050405020304" pitchFamily="18" charset="0"/>
              </a:rPr>
              <a:t>a</a:t>
            </a:r>
            <a:r>
              <a:rPr lang="en-US" sz="2400" b="0" dirty="0">
                <a:latin typeface="Times New Roman" panose="02020603050405020304" pitchFamily="18" charset="0"/>
              </a:rPr>
              <a:t>, </a:t>
            </a:r>
            <a:r>
              <a:rPr lang="en-US" sz="2400" b="0" i="1" dirty="0">
                <a:latin typeface="Times New Roman" panose="02020603050405020304" pitchFamily="18" charset="0"/>
              </a:rPr>
              <a:t>d</a:t>
            </a:r>
            <a:r>
              <a:rPr lang="en-US" sz="2400" b="0" dirty="0">
                <a:latin typeface="Times New Roman" panose="02020603050405020304" pitchFamily="18" charset="0"/>
              </a:rPr>
              <a:t>)</a:t>
            </a:r>
            <a:r>
              <a:rPr lang="zh-CN" sz="2400" b="0" dirty="0">
                <a:ea typeface="宋体" panose="02010600030101010101" pitchFamily="2" charset="-122"/>
              </a:rPr>
              <a:t>，序列</a:t>
            </a:r>
            <a:r>
              <a:rPr lang="en-US" sz="2400" b="0" dirty="0">
                <a:latin typeface="Times New Roman" panose="02020603050405020304" pitchFamily="18" charset="0"/>
              </a:rPr>
              <a:t>(</a:t>
            </a:r>
            <a:r>
              <a:rPr lang="en-US" sz="2400" b="0" i="1" dirty="0">
                <a:latin typeface="Times New Roman" panose="02020603050405020304" pitchFamily="18" charset="0"/>
              </a:rPr>
              <a:t>a</a:t>
            </a:r>
            <a:r>
              <a:rPr lang="en-US" sz="2400" b="0" dirty="0">
                <a:latin typeface="Times New Roman" panose="02020603050405020304" pitchFamily="18" charset="0"/>
              </a:rPr>
              <a:t>, </a:t>
            </a:r>
            <a:r>
              <a:rPr lang="en-US" sz="2400" b="0" i="1" dirty="0">
                <a:latin typeface="Times New Roman" panose="02020603050405020304" pitchFamily="18" charset="0"/>
              </a:rPr>
              <a:t>c</a:t>
            </a:r>
            <a:r>
              <a:rPr lang="en-US" sz="2400" b="0" dirty="0">
                <a:latin typeface="Times New Roman" panose="02020603050405020304" pitchFamily="18" charset="0"/>
              </a:rPr>
              <a:t>, </a:t>
            </a:r>
            <a:r>
              <a:rPr lang="en-US" sz="2400" b="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d</a:t>
            </a:r>
            <a:r>
              <a:rPr lang="en-US" sz="2400" b="0" dirty="0">
                <a:latin typeface="Times New Roman" panose="02020603050405020304" pitchFamily="18" charset="0"/>
              </a:rPr>
              <a:t>)</a:t>
            </a:r>
            <a:r>
              <a:rPr lang="zh-CN" sz="2400" b="0" dirty="0">
                <a:ea typeface="宋体" panose="02010600030101010101" pitchFamily="2" charset="-122"/>
              </a:rPr>
              <a:t>是序列</a:t>
            </a:r>
            <a:r>
              <a:rPr lang="en-US" altLang="zh-CN" sz="2400" b="0" dirty="0">
                <a:ea typeface="宋体" panose="02010600030101010101" pitchFamily="2" charset="-122"/>
              </a:rPr>
              <a:t> </a:t>
            </a:r>
            <a:r>
              <a:rPr lang="en-US" sz="2400" b="0" i="1" dirty="0">
                <a:latin typeface="Times New Roman" panose="02020603050405020304" pitchFamily="18" charset="0"/>
              </a:rPr>
              <a:t>X </a:t>
            </a:r>
            <a:r>
              <a:rPr lang="zh-CN" sz="2400" b="0" dirty="0">
                <a:ea typeface="宋体" panose="02010600030101010101" pitchFamily="2" charset="-122"/>
              </a:rPr>
              <a:t>和</a:t>
            </a:r>
            <a:r>
              <a:rPr lang="en-US" altLang="zh-CN" sz="2400" b="0" dirty="0">
                <a:ea typeface="宋体" panose="02010600030101010101" pitchFamily="2" charset="-122"/>
              </a:rPr>
              <a:t> </a:t>
            </a:r>
            <a:r>
              <a:rPr lang="en-US" sz="2400" b="0" i="1" dirty="0">
                <a:latin typeface="Times New Roman" panose="02020603050405020304" pitchFamily="18" charset="0"/>
              </a:rPr>
              <a:t>Y </a:t>
            </a:r>
            <a:r>
              <a:rPr lang="zh-CN" sz="2400" b="0" dirty="0">
                <a:ea typeface="宋体" panose="02010600030101010101" pitchFamily="2" charset="-122"/>
              </a:rPr>
              <a:t>的一个长度为</a:t>
            </a:r>
            <a:r>
              <a:rPr lang="en-US" altLang="zh-CN" sz="2400" b="0" dirty="0">
                <a:ea typeface="宋体" panose="02010600030101010101" pitchFamily="2" charset="-122"/>
              </a:rPr>
              <a:t> </a:t>
            </a:r>
            <a:r>
              <a:rPr lang="en-US" sz="2400" b="0" dirty="0">
                <a:latin typeface="Times New Roman" panose="02020603050405020304" pitchFamily="18" charset="0"/>
              </a:rPr>
              <a:t>4 </a:t>
            </a:r>
            <a:r>
              <a:rPr lang="zh-CN" sz="2400" b="0" dirty="0">
                <a:ea typeface="宋体" panose="02010600030101010101" pitchFamily="2" charset="-122"/>
              </a:rPr>
              <a:t>的</a:t>
            </a:r>
            <a:r>
              <a:rPr lang="zh-CN" altLang="en-US" sz="2400" b="0" dirty="0">
                <a:ea typeface="宋体" panose="02010600030101010101" pitchFamily="2" charset="-122"/>
              </a:rPr>
              <a:t>最长</a:t>
            </a:r>
            <a:r>
              <a:rPr lang="zh-CN" sz="2400" b="0" dirty="0">
                <a:ea typeface="宋体" panose="02010600030101010101" pitchFamily="2" charset="-122"/>
              </a:rPr>
              <a:t>公共子序列。</a:t>
            </a:r>
            <a:endParaRPr lang="zh-CN" altLang="en-US" sz="2400" dirty="0"/>
          </a:p>
        </p:txBody>
      </p:sp>
      <p:sp>
        <p:nvSpPr>
          <p:cNvPr id="12" name="文本框 11"/>
          <p:cNvSpPr txBox="1"/>
          <p:nvPr/>
        </p:nvSpPr>
        <p:spPr>
          <a:xfrm>
            <a:off x="840105" y="2338070"/>
            <a:ext cx="10588625" cy="977265"/>
          </a:xfrm>
          <a:prstGeom prst="rect">
            <a:avLst/>
          </a:prstGeom>
          <a:noFill/>
          <a:ln w="9525">
            <a:noFill/>
          </a:ln>
        </p:spPr>
        <p:txBody>
          <a:bodyPr wrap="square">
            <a:spAutoFit/>
          </a:bodyPr>
          <a:lstStyle/>
          <a:p>
            <a:pPr marL="595630" indent="-595630" algn="just" fontAlgn="auto">
              <a:lnSpc>
                <a:spcPct val="120000"/>
              </a:lnSpc>
            </a:pPr>
            <a:r>
              <a:rPr lang="zh-CN" sz="2400" b="0">
                <a:solidFill>
                  <a:schemeClr val="accent5">
                    <a:lumMod val="50000"/>
                  </a:schemeClr>
                </a:solidFill>
                <a:latin typeface="Times New Roman" panose="02020603050405020304" pitchFamily="18" charset="0"/>
                <a:ea typeface="宋体" panose="02010600030101010101" pitchFamily="2" charset="-122"/>
                <a:cs typeface="Times New Roman" panose="02020603050405020304" pitchFamily="18" charset="0"/>
              </a:rPr>
              <a:t>例：</a:t>
            </a:r>
            <a:r>
              <a:rPr lang="zh-CN" sz="2400" b="0">
                <a:latin typeface="Times New Roman" panose="02020603050405020304" pitchFamily="18" charset="0"/>
                <a:ea typeface="宋体" panose="02010600030101010101" pitchFamily="2" charset="-122"/>
                <a:cs typeface="Times New Roman" panose="02020603050405020304" pitchFamily="18" charset="0"/>
              </a:rPr>
              <a:t>序列</a:t>
            </a:r>
            <a:r>
              <a:rPr sz="2400" b="0" i="1" dirty="0">
                <a:latin typeface="Times New Roman" panose="02020603050405020304" pitchFamily="18" charset="0"/>
                <a:ea typeface="微软雅黑" panose="020B0503020204020204" pitchFamily="34" charset="-122"/>
              </a:rPr>
              <a:t>X</a:t>
            </a:r>
            <a:r>
              <a:rPr lang="zh-CN" sz="2400" b="0">
                <a:latin typeface="Times New Roman" panose="02020603050405020304" pitchFamily="18" charset="0"/>
                <a:ea typeface="宋体" panose="02010600030101010101" pitchFamily="2" charset="-122"/>
                <a:cs typeface="Times New Roman" panose="02020603050405020304" pitchFamily="18" charset="0"/>
              </a:rPr>
              <a:t>=(</a:t>
            </a:r>
            <a:r>
              <a:rPr sz="2400" b="0" i="1" dirty="0">
                <a:latin typeface="Times New Roman" panose="02020603050405020304" pitchFamily="18" charset="0"/>
                <a:ea typeface="微软雅黑" panose="020B0503020204020204" pitchFamily="34" charset="-122"/>
              </a:rPr>
              <a:t>a</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b</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c</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b, d</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a, b</a:t>
            </a:r>
            <a:r>
              <a:rPr lang="zh-CN" sz="2400" b="0">
                <a:latin typeface="Times New Roman" panose="02020603050405020304" pitchFamily="18" charset="0"/>
                <a:ea typeface="宋体" panose="02010600030101010101" pitchFamily="2" charset="-122"/>
                <a:cs typeface="Times New Roman" panose="02020603050405020304" pitchFamily="18" charset="0"/>
              </a:rPr>
              <a:t>)，序列(</a:t>
            </a:r>
            <a:r>
              <a:rPr sz="2400" b="0" i="1" dirty="0">
                <a:latin typeface="Times New Roman" panose="02020603050405020304" pitchFamily="18" charset="0"/>
                <a:ea typeface="微软雅黑" panose="020B0503020204020204" pitchFamily="34" charset="-122"/>
              </a:rPr>
              <a:t>b</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c</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d</a:t>
            </a:r>
            <a:r>
              <a:rPr 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b</a:t>
            </a:r>
            <a:r>
              <a:rPr lang="zh-CN" sz="2400" b="0">
                <a:latin typeface="Times New Roman" panose="02020603050405020304" pitchFamily="18" charset="0"/>
                <a:ea typeface="宋体" panose="02010600030101010101" pitchFamily="2" charset="-122"/>
                <a:cs typeface="Times New Roman" panose="02020603050405020304" pitchFamily="18" charset="0"/>
              </a:rPr>
              <a:t>)是</a:t>
            </a:r>
            <a:r>
              <a:rPr lang="en-US" altLang="zh-CN" sz="2400" b="0">
                <a:latin typeface="Times New Roman" panose="02020603050405020304" pitchFamily="18" charset="0"/>
                <a:ea typeface="宋体" panose="02010600030101010101" pitchFamily="2" charset="-122"/>
                <a:cs typeface="Times New Roman" panose="02020603050405020304" pitchFamily="18" charset="0"/>
              </a:rPr>
              <a:t> </a:t>
            </a:r>
            <a:r>
              <a:rPr sz="2400" b="0" i="1" dirty="0">
                <a:latin typeface="Times New Roman" panose="02020603050405020304" pitchFamily="18" charset="0"/>
                <a:ea typeface="微软雅黑" panose="020B0503020204020204" pitchFamily="34" charset="-122"/>
              </a:rPr>
              <a:t>X</a:t>
            </a:r>
            <a:r>
              <a:rPr lang="en-US" sz="2400" b="0" i="1" dirty="0">
                <a:latin typeface="Times New Roman" panose="02020603050405020304" pitchFamily="18" charset="0"/>
                <a:ea typeface="微软雅黑" panose="020B0503020204020204" pitchFamily="34" charset="-122"/>
              </a:rPr>
              <a:t> </a:t>
            </a:r>
            <a:r>
              <a:rPr lang="zh-CN" sz="2400" b="0">
                <a:latin typeface="Times New Roman" panose="02020603050405020304" pitchFamily="18" charset="0"/>
                <a:ea typeface="宋体" panose="02010600030101010101" pitchFamily="2" charset="-122"/>
                <a:cs typeface="Times New Roman" panose="02020603050405020304" pitchFamily="18" charset="0"/>
              </a:rPr>
              <a:t>的一个长度为</a:t>
            </a:r>
            <a:r>
              <a:rPr lang="en-US" altLang="zh-CN" sz="2400" b="0">
                <a:latin typeface="Times New Roman" panose="02020603050405020304" pitchFamily="18" charset="0"/>
                <a:ea typeface="宋体" panose="02010600030101010101" pitchFamily="2" charset="-122"/>
                <a:cs typeface="Times New Roman" panose="02020603050405020304" pitchFamily="18" charset="0"/>
              </a:rPr>
              <a:t> </a:t>
            </a:r>
            <a:r>
              <a:rPr lang="zh-CN" sz="2400" b="0">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b="0">
                <a:latin typeface="Times New Roman" panose="02020603050405020304" pitchFamily="18" charset="0"/>
                <a:ea typeface="宋体" panose="02010600030101010101" pitchFamily="2" charset="-122"/>
                <a:cs typeface="Times New Roman" panose="02020603050405020304" pitchFamily="18" charset="0"/>
              </a:rPr>
              <a:t> </a:t>
            </a:r>
            <a:r>
              <a:rPr lang="zh-CN" sz="2400" b="0">
                <a:latin typeface="Times New Roman" panose="02020603050405020304" pitchFamily="18" charset="0"/>
                <a:ea typeface="宋体" panose="02010600030101010101" pitchFamily="2" charset="-122"/>
                <a:cs typeface="Times New Roman" panose="02020603050405020304" pitchFamily="18" charset="0"/>
              </a:rPr>
              <a:t>的子序列，相应的递增下标序列为(2, 3, 5, 7)。</a:t>
            </a:r>
          </a:p>
        </p:txBody>
      </p:sp>
      <p:sp>
        <p:nvSpPr>
          <p:cNvPr id="2" name="Rectangle 2">
            <a:extLst>
              <a:ext uri="{FF2B5EF4-FFF2-40B4-BE49-F238E27FC236}">
                <a16:creationId xmlns:a16="http://schemas.microsoft.com/office/drawing/2014/main" id="{02CE9784-D10A-4945-74B4-666E2A57449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86E934E3-7278-4848-7DBF-3BCD3A845D9E}"/>
              </a:ext>
            </a:extLst>
          </p:cNvPr>
          <p:cNvGraphicFramePr>
            <a:graphicFrameLocks noChangeAspect="1"/>
          </p:cNvGraphicFramePr>
          <p:nvPr>
            <p:extLst>
              <p:ext uri="{D42A27DB-BD31-4B8C-83A1-F6EECF244321}">
                <p14:modId xmlns:p14="http://schemas.microsoft.com/office/powerpoint/2010/main" val="3499434739"/>
              </p:ext>
            </p:extLst>
          </p:nvPr>
        </p:nvGraphicFramePr>
        <p:xfrm>
          <a:off x="3419395" y="1833058"/>
          <a:ext cx="699247" cy="505012"/>
        </p:xfrm>
        <a:graphic>
          <a:graphicData uri="http://schemas.openxmlformats.org/presentationml/2006/ole">
            <mc:AlternateContent xmlns:mc="http://schemas.openxmlformats.org/markup-compatibility/2006">
              <mc:Choice xmlns:v="urn:schemas-microsoft-com:vml" Requires="v">
                <p:oleObj r:id="rId3" imgW="469492" imgH="253780" progId="Equation.DSMT4">
                  <p:embed/>
                </p:oleObj>
              </mc:Choice>
              <mc:Fallback>
                <p:oleObj r:id="rId3" imgW="469492" imgH="253780" progId="Equation.DSMT4">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395" y="1833058"/>
                        <a:ext cx="699247" cy="50501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11" grpId="0" bldLvl="0" animBg="1"/>
      <p:bldP spid="1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9.2.1  最长公共子序列</a:t>
            </a:r>
          </a:p>
        </p:txBody>
      </p:sp>
      <p:sp>
        <p:nvSpPr>
          <p:cNvPr id="2" name="Rectangle 23"/>
          <p:cNvSpPr>
            <a:spLocks noChangeArrowheads="1"/>
          </p:cNvSpPr>
          <p:nvPr/>
        </p:nvSpPr>
        <p:spPr bwMode="auto">
          <a:xfrm>
            <a:off x="598805" y="885190"/>
            <a:ext cx="10822940"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L</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)表示序列</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X=</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x</a:t>
            </a:r>
            <a:r>
              <a:rPr sz="2400" u="none" baseline="-25000" dirty="0">
                <a:solidFill>
                  <a:srgbClr val="000000"/>
                </a:solidFill>
                <a:latin typeface="Times New Roman" panose="02020603050405020304" pitchFamily="18" charset="0"/>
                <a:ea typeface="微软雅黑" panose="020B0503020204020204" pitchFamily="34" charset="-122"/>
              </a:rPr>
              <a:t>1</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x</a:t>
            </a:r>
            <a:r>
              <a:rPr sz="2400" u="none" baseline="-25000" dirty="0">
                <a:solidFill>
                  <a:srgbClr val="000000"/>
                </a:solidFill>
                <a:latin typeface="Times New Roman" panose="02020603050405020304" pitchFamily="18" charset="0"/>
                <a:ea typeface="微软雅黑" panose="020B0503020204020204" pitchFamily="34" charset="-122"/>
              </a:rPr>
              <a:t>2</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x</a:t>
            </a:r>
            <a:r>
              <a:rPr sz="2400" i="1" u="none" baseline="-25000"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}和</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Y=</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y</a:t>
            </a:r>
            <a:r>
              <a:rPr sz="2400" u="none" baseline="-25000" dirty="0">
                <a:solidFill>
                  <a:srgbClr val="000000"/>
                </a:solidFill>
                <a:latin typeface="Times New Roman" panose="02020603050405020304" pitchFamily="18" charset="0"/>
                <a:ea typeface="微软雅黑" panose="020B0503020204020204" pitchFamily="34" charset="-122"/>
              </a:rPr>
              <a:t>1</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y</a:t>
            </a:r>
            <a:r>
              <a:rPr sz="2400" u="none" baseline="-25000" dirty="0">
                <a:solidFill>
                  <a:srgbClr val="000000"/>
                </a:solidFill>
                <a:latin typeface="Times New Roman" panose="02020603050405020304" pitchFamily="18" charset="0"/>
                <a:ea typeface="微软雅黑" panose="020B0503020204020204" pitchFamily="34" charset="-122"/>
              </a:rPr>
              <a:t>2</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y</a:t>
            </a:r>
            <a:r>
              <a:rPr sz="2400" i="1" u="none" baseline="-25000" dirty="0">
                <a:solidFill>
                  <a:srgbClr val="000000"/>
                </a:solidFill>
                <a:latin typeface="Times New Roman" panose="02020603050405020304" pitchFamily="18" charset="0"/>
                <a:ea typeface="微软雅黑" panose="020B0503020204020204" pitchFamily="34" charset="-122"/>
              </a:rPr>
              <a:t>n</a:t>
            </a:r>
            <a:r>
              <a:rPr sz="2400" i="1" u="none" dirty="0">
                <a:solidFill>
                  <a:srgbClr val="000000"/>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的最长公共子序列的长度</a:t>
            </a:r>
            <a:r>
              <a:rPr lang="zh-CN" sz="2400" u="none" dirty="0">
                <a:solidFill>
                  <a:srgbClr val="000000"/>
                </a:solidFill>
                <a:latin typeface="Times New Roman" panose="02020603050405020304" pitchFamily="18" charset="0"/>
                <a:ea typeface="微软雅黑" panose="020B0503020204020204" pitchFamily="34" charset="-122"/>
              </a:rPr>
              <a:t>。</a:t>
            </a:r>
          </a:p>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考虑初始子问题</a:t>
            </a:r>
            <a:r>
              <a:rPr sz="2400" u="none" dirty="0">
                <a:solidFill>
                  <a:srgbClr val="000000"/>
                </a:solidFill>
                <a:latin typeface="Times New Roman" panose="02020603050405020304" pitchFamily="18" charset="0"/>
                <a:ea typeface="微软雅黑" panose="020B0503020204020204" pitchFamily="34" charset="-122"/>
              </a:rPr>
              <a:t>，序列</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X</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和</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Y</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至少有一个空序列，显然有下式：</a:t>
            </a:r>
          </a:p>
        </p:txBody>
      </p:sp>
      <p:graphicFrame>
        <p:nvGraphicFramePr>
          <p:cNvPr id="4" name="对象 3"/>
          <p:cNvGraphicFramePr>
            <a:graphicFrameLocks noChangeAspect="1"/>
          </p:cNvGraphicFramePr>
          <p:nvPr/>
        </p:nvGraphicFramePr>
        <p:xfrm>
          <a:off x="2360295" y="2578735"/>
          <a:ext cx="6970395" cy="502920"/>
        </p:xfrm>
        <a:graphic>
          <a:graphicData uri="http://schemas.openxmlformats.org/presentationml/2006/ole">
            <mc:AlternateContent xmlns:mc="http://schemas.openxmlformats.org/markup-compatibility/2006">
              <mc:Choice xmlns:v="urn:schemas-microsoft-com:vml" Requires="v">
                <p:oleObj r:id="rId3" imgW="4352925" imgH="314325" progId="Paint.Picture">
                  <p:embed/>
                </p:oleObj>
              </mc:Choice>
              <mc:Fallback>
                <p:oleObj r:id="rId3" imgW="4352925" imgH="314325" progId="Paint.Picture">
                  <p:embed/>
                  <p:pic>
                    <p:nvPicPr>
                      <p:cNvPr id="4" name="对象 3"/>
                      <p:cNvPicPr/>
                      <p:nvPr/>
                    </p:nvPicPr>
                    <p:blipFill>
                      <a:blip r:embed="rId4"/>
                      <a:stretch>
                        <a:fillRect/>
                      </a:stretch>
                    </p:blipFill>
                    <p:spPr>
                      <a:xfrm>
                        <a:off x="2360295" y="2578735"/>
                        <a:ext cx="6970395" cy="502920"/>
                      </a:xfrm>
                      <a:prstGeom prst="rect">
                        <a:avLst/>
                      </a:prstGeom>
                    </p:spPr>
                  </p:pic>
                </p:oleObj>
              </mc:Fallback>
            </mc:AlternateContent>
          </a:graphicData>
        </a:graphic>
      </p:graphicFrame>
      <p:sp>
        <p:nvSpPr>
          <p:cNvPr id="9" name="Rectangle 23"/>
          <p:cNvSpPr>
            <a:spLocks noChangeArrowheads="1"/>
          </p:cNvSpPr>
          <p:nvPr/>
        </p:nvSpPr>
        <p:spPr bwMode="auto">
          <a:xfrm>
            <a:off x="598805" y="3251835"/>
            <a:ext cx="10822940"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考虑重叠子问题</a:t>
            </a:r>
            <a:r>
              <a:rPr sz="2400" u="none" dirty="0">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L</a:t>
            </a:r>
            <a:r>
              <a:rPr sz="2400" u="none" dirty="0">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i</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m</a:t>
            </a:r>
            <a:r>
              <a:rPr sz="2400" u="none" dirty="0">
                <a:latin typeface="Times New Roman" panose="02020603050405020304" pitchFamily="18" charset="0"/>
                <a:ea typeface="微软雅黑" panose="020B0503020204020204" pitchFamily="34" charset="-122"/>
              </a:rPr>
              <a:t>, 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）表示子序列</a:t>
            </a:r>
            <a:r>
              <a:rPr lang="en-US" sz="2400" u="none" dirty="0">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X</a:t>
            </a:r>
            <a:r>
              <a:rPr sz="2400" i="1" u="none" baseline="-25000" dirty="0">
                <a:solidFill>
                  <a:srgbClr val="000000"/>
                </a:solidFill>
                <a:latin typeface="Times New Roman" panose="02020603050405020304" pitchFamily="18" charset="0"/>
                <a:ea typeface="微软雅黑" panose="020B0503020204020204" pitchFamily="34" charset="-122"/>
              </a:rPr>
              <a:t>i</a:t>
            </a:r>
            <a:r>
              <a:rPr lang="en-US" sz="2400" i="1" u="none" baseline="-25000" dirty="0">
                <a:solidFill>
                  <a:srgbClr val="000000"/>
                </a:solidFill>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和</a:t>
            </a:r>
            <a:r>
              <a:rPr lang="en-US" sz="2400" u="none" dirty="0">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Y</a:t>
            </a:r>
            <a:r>
              <a:rPr sz="2400" i="1" u="none" baseline="-25000" dirty="0">
                <a:solidFill>
                  <a:srgbClr val="000000"/>
                </a:solidFill>
                <a:latin typeface="Times New Roman" panose="02020603050405020304" pitchFamily="18" charset="0"/>
                <a:ea typeface="微软雅黑" panose="020B0503020204020204" pitchFamily="34" charset="-122"/>
              </a:rPr>
              <a:t>j</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的最长公共子序列的长度，存在以下两种情况：</a:t>
            </a:r>
            <a:r>
              <a:rPr sz="2400" dirty="0">
                <a:solidFill>
                  <a:srgbClr val="C00000"/>
                </a:solidFill>
                <a:latin typeface="Times New Roman" panose="02020603050405020304" pitchFamily="18" charset="0"/>
                <a:ea typeface="微软雅黑" panose="020B0503020204020204" pitchFamily="34" charset="-122"/>
                <a:sym typeface="+mn-ea"/>
              </a:rPr>
              <a:t>（1）</a:t>
            </a:r>
            <a:r>
              <a:rPr sz="2400" i="1" dirty="0">
                <a:solidFill>
                  <a:srgbClr val="C00000"/>
                </a:solidFill>
                <a:latin typeface="Times New Roman" panose="02020603050405020304" pitchFamily="18" charset="0"/>
                <a:ea typeface="微软雅黑" panose="020B0503020204020204" pitchFamily="34" charset="-122"/>
                <a:sym typeface="+mn-ea"/>
              </a:rPr>
              <a:t>x</a:t>
            </a:r>
            <a:r>
              <a:rPr sz="2400" i="1" baseline="-25000" dirty="0">
                <a:solidFill>
                  <a:srgbClr val="C00000"/>
                </a:solidFill>
                <a:latin typeface="Times New Roman" panose="02020603050405020304" pitchFamily="18" charset="0"/>
                <a:ea typeface="微软雅黑" panose="020B0503020204020204" pitchFamily="34" charset="-122"/>
                <a:sym typeface="+mn-ea"/>
              </a:rPr>
              <a:t>i</a:t>
            </a:r>
            <a:r>
              <a:rPr sz="2400" i="1" dirty="0">
                <a:solidFill>
                  <a:srgbClr val="C00000"/>
                </a:solidFill>
                <a:latin typeface="Times New Roman" panose="02020603050405020304" pitchFamily="18" charset="0"/>
                <a:ea typeface="微软雅黑" panose="020B0503020204020204" pitchFamily="34" charset="-122"/>
                <a:sym typeface="+mn-ea"/>
              </a:rPr>
              <a:t> </a:t>
            </a:r>
            <a:r>
              <a:rPr sz="2400" dirty="0">
                <a:solidFill>
                  <a:srgbClr val="C00000"/>
                </a:solidFill>
                <a:latin typeface="Times New Roman" panose="02020603050405020304" pitchFamily="18" charset="0"/>
                <a:ea typeface="微软雅黑" panose="020B0503020204020204" pitchFamily="34" charset="-122"/>
                <a:sym typeface="+mn-ea"/>
              </a:rPr>
              <a:t>= </a:t>
            </a:r>
            <a:r>
              <a:rPr sz="2400" i="1" dirty="0">
                <a:solidFill>
                  <a:srgbClr val="C00000"/>
                </a:solidFill>
                <a:latin typeface="Times New Roman" panose="02020603050405020304" pitchFamily="18" charset="0"/>
                <a:ea typeface="微软雅黑" panose="020B0503020204020204" pitchFamily="34" charset="-122"/>
                <a:sym typeface="+mn-ea"/>
              </a:rPr>
              <a:t>y</a:t>
            </a:r>
            <a:r>
              <a:rPr sz="2400" i="1" baseline="-25000" dirty="0">
                <a:solidFill>
                  <a:srgbClr val="C00000"/>
                </a:solidFill>
                <a:latin typeface="Times New Roman" panose="02020603050405020304" pitchFamily="18" charset="0"/>
                <a:ea typeface="微软雅黑" panose="020B0503020204020204" pitchFamily="34" charset="-122"/>
                <a:sym typeface="+mn-ea"/>
              </a:rPr>
              <a:t>j</a:t>
            </a:r>
            <a:r>
              <a:rPr sz="2400" dirty="0">
                <a:solidFill>
                  <a:srgbClr val="C00000"/>
                </a:solidFill>
                <a:latin typeface="Times New Roman" panose="02020603050405020304" pitchFamily="18" charset="0"/>
                <a:ea typeface="微软雅黑" panose="020B0503020204020204" pitchFamily="34" charset="-122"/>
                <a:sym typeface="+mn-ea"/>
              </a:rPr>
              <a:t>；（2）</a:t>
            </a:r>
            <a:r>
              <a:rPr sz="2400" i="1" dirty="0">
                <a:solidFill>
                  <a:srgbClr val="C00000"/>
                </a:solidFill>
                <a:latin typeface="Times New Roman" panose="02020603050405020304" pitchFamily="18" charset="0"/>
                <a:ea typeface="微软雅黑" panose="020B0503020204020204" pitchFamily="34" charset="-122"/>
                <a:sym typeface="+mn-ea"/>
              </a:rPr>
              <a:t>x</a:t>
            </a:r>
            <a:r>
              <a:rPr sz="2400" i="1" baseline="-25000" dirty="0">
                <a:solidFill>
                  <a:srgbClr val="C00000"/>
                </a:solidFill>
                <a:latin typeface="Times New Roman" panose="02020603050405020304" pitchFamily="18" charset="0"/>
                <a:ea typeface="微软雅黑" panose="020B0503020204020204" pitchFamily="34" charset="-122"/>
                <a:sym typeface="+mn-ea"/>
              </a:rPr>
              <a:t>i</a:t>
            </a:r>
            <a:r>
              <a:rPr sz="2400" dirty="0">
                <a:solidFill>
                  <a:srgbClr val="C00000"/>
                </a:solidFill>
                <a:latin typeface="Times New Roman" panose="02020603050405020304" pitchFamily="18" charset="0"/>
                <a:ea typeface="微软雅黑" panose="020B0503020204020204" pitchFamily="34" charset="-122"/>
                <a:sym typeface="+mn-ea"/>
              </a:rPr>
              <a:t>≠</a:t>
            </a:r>
            <a:r>
              <a:rPr sz="2400" i="1" dirty="0">
                <a:solidFill>
                  <a:srgbClr val="C00000"/>
                </a:solidFill>
                <a:latin typeface="Times New Roman" panose="02020603050405020304" pitchFamily="18" charset="0"/>
                <a:ea typeface="微软雅黑" panose="020B0503020204020204" pitchFamily="34" charset="-122"/>
                <a:sym typeface="+mn-ea"/>
              </a:rPr>
              <a:t>y</a:t>
            </a:r>
            <a:r>
              <a:rPr sz="2400" i="1" baseline="-25000" dirty="0">
                <a:solidFill>
                  <a:srgbClr val="C00000"/>
                </a:solidFill>
                <a:latin typeface="Times New Roman" panose="02020603050405020304" pitchFamily="18" charset="0"/>
                <a:ea typeface="微软雅黑" panose="020B0503020204020204" pitchFamily="34" charset="-122"/>
                <a:sym typeface="+mn-ea"/>
              </a:rPr>
              <a:t>j</a:t>
            </a:r>
            <a:r>
              <a:rPr sz="2400" dirty="0">
                <a:solidFill>
                  <a:srgbClr val="C00000"/>
                </a:solidFill>
                <a:latin typeface="Times New Roman" panose="02020603050405020304" pitchFamily="18" charset="0"/>
                <a:ea typeface="微软雅黑" panose="020B0503020204020204" pitchFamily="34" charset="-122"/>
                <a:sym typeface="+mn-ea"/>
              </a:rPr>
              <a:t>。</a:t>
            </a:r>
            <a:endParaRPr sz="2400" u="none" dirty="0">
              <a:latin typeface="Times New Roman" panose="02020603050405020304" pitchFamily="18" charset="0"/>
              <a:ea typeface="微软雅黑" panose="020B0503020204020204" pitchFamily="34" charset="-122"/>
            </a:endParaRPr>
          </a:p>
          <a:p>
            <a:pPr algn="l">
              <a:lnSpc>
                <a:spcPts val="3500"/>
              </a:lnSpc>
              <a:defRPr/>
            </a:pPr>
            <a:r>
              <a:rPr sz="2400" u="none" dirty="0">
                <a:latin typeface="Times New Roman" panose="02020603050405020304" pitchFamily="18" charset="0"/>
                <a:ea typeface="微软雅黑" panose="020B0503020204020204" pitchFamily="34" charset="-122"/>
              </a:rPr>
              <a:t>则有如下动态规划函数：</a:t>
            </a:r>
          </a:p>
        </p:txBody>
      </p:sp>
      <p:graphicFrame>
        <p:nvGraphicFramePr>
          <p:cNvPr id="3" name="Object 142"/>
          <p:cNvGraphicFramePr>
            <a:graphicFrameLocks noChangeAspect="1"/>
          </p:cNvGraphicFramePr>
          <p:nvPr/>
        </p:nvGraphicFramePr>
        <p:xfrm>
          <a:off x="2042160" y="4895850"/>
          <a:ext cx="6706235" cy="1229360"/>
        </p:xfrm>
        <a:graphic>
          <a:graphicData uri="http://schemas.openxmlformats.org/presentationml/2006/ole">
            <mc:AlternateContent xmlns:mc="http://schemas.openxmlformats.org/markup-compatibility/2006">
              <mc:Choice xmlns:v="urn:schemas-microsoft-com:vml" Requires="v">
                <p:oleObj r:id="rId5" imgW="2425700" imgH="444500" progId="Equation.KSEE3">
                  <p:embed/>
                </p:oleObj>
              </mc:Choice>
              <mc:Fallback>
                <p:oleObj r:id="rId5" imgW="2425700" imgH="444500" progId="Equation.KSEE3">
                  <p:embed/>
                  <p:pic>
                    <p:nvPicPr>
                      <p:cNvPr id="3" name="Object 142"/>
                      <p:cNvPicPr/>
                      <p:nvPr/>
                    </p:nvPicPr>
                    <p:blipFill>
                      <a:blip r:embed="rId6"/>
                      <a:stretch>
                        <a:fillRect/>
                      </a:stretch>
                    </p:blipFill>
                    <p:spPr>
                      <a:xfrm>
                        <a:off x="2042160" y="4895850"/>
                        <a:ext cx="6706235" cy="122936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9.2.1  最长公共子序列</a:t>
            </a:r>
          </a:p>
        </p:txBody>
      </p:sp>
      <p:graphicFrame>
        <p:nvGraphicFramePr>
          <p:cNvPr id="3" name="Object 63"/>
          <p:cNvGraphicFramePr>
            <a:graphicFrameLocks noChangeAspect="1"/>
          </p:cNvGraphicFramePr>
          <p:nvPr/>
        </p:nvGraphicFramePr>
        <p:xfrm>
          <a:off x="2278380" y="2922905"/>
          <a:ext cx="7105650" cy="1668145"/>
        </p:xfrm>
        <a:graphic>
          <a:graphicData uri="http://schemas.openxmlformats.org/presentationml/2006/ole">
            <mc:AlternateContent xmlns:mc="http://schemas.openxmlformats.org/markup-compatibility/2006">
              <mc:Choice xmlns:v="urn:schemas-microsoft-com:vml" Requires="v">
                <p:oleObj r:id="rId3" imgW="2870200" imgH="787400" progId="Equation.3">
                  <p:embed/>
                </p:oleObj>
              </mc:Choice>
              <mc:Fallback>
                <p:oleObj r:id="rId3" imgW="2870200" imgH="787400" progId="Equation.3">
                  <p:embed/>
                  <p:pic>
                    <p:nvPicPr>
                      <p:cNvPr id="3" name="Object 63"/>
                      <p:cNvPicPr/>
                      <p:nvPr/>
                    </p:nvPicPr>
                    <p:blipFill>
                      <a:blip r:embed="rId4"/>
                      <a:stretch>
                        <a:fillRect/>
                      </a:stretch>
                    </p:blipFill>
                    <p:spPr>
                      <a:xfrm>
                        <a:off x="2278380" y="2922905"/>
                        <a:ext cx="7105650" cy="1668145"/>
                      </a:xfrm>
                      <a:prstGeom prst="rect">
                        <a:avLst/>
                      </a:prstGeom>
                      <a:noFill/>
                      <a:ln w="38100">
                        <a:noFill/>
                        <a:miter/>
                      </a:ln>
                    </p:spPr>
                  </p:pic>
                </p:oleObj>
              </mc:Fallback>
            </mc:AlternateContent>
          </a:graphicData>
        </a:graphic>
      </p:graphicFrame>
      <p:sp>
        <p:nvSpPr>
          <p:cNvPr id="4" name="Rectangle 23">
            <a:extLst>
              <a:ext uri="{FF2B5EF4-FFF2-40B4-BE49-F238E27FC236}">
                <a16:creationId xmlns:a16="http://schemas.microsoft.com/office/drawing/2014/main" id="{063BD7A4-8446-BC19-C778-7E75308B20E1}"/>
              </a:ext>
            </a:extLst>
          </p:cNvPr>
          <p:cNvSpPr>
            <a:spLocks noChangeArrowheads="1"/>
          </p:cNvSpPr>
          <p:nvPr/>
        </p:nvSpPr>
        <p:spPr bwMode="auto">
          <a:xfrm>
            <a:off x="598805" y="925241"/>
            <a:ext cx="10881141" cy="1399679"/>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dirty="0">
                <a:solidFill>
                  <a:srgbClr val="000000"/>
                </a:solidFill>
                <a:latin typeface="Times New Roman" panose="02020603050405020304" pitchFamily="18" charset="0"/>
                <a:ea typeface="微软雅黑" panose="020B0503020204020204" pitchFamily="34" charset="-122"/>
                <a:sym typeface="+mn-ea"/>
              </a:rPr>
              <a:t>设</a:t>
            </a:r>
            <a:r>
              <a:rPr sz="2400" i="1" dirty="0">
                <a:solidFill>
                  <a:srgbClr val="000000"/>
                </a:solidFill>
                <a:latin typeface="Times New Roman" panose="02020603050405020304" pitchFamily="18" charset="0"/>
                <a:ea typeface="微软雅黑" panose="020B0503020204020204" pitchFamily="34" charset="-122"/>
                <a:sym typeface="+mn-ea"/>
              </a:rPr>
              <a:t>L</a:t>
            </a:r>
            <a:r>
              <a:rPr sz="2400" dirty="0">
                <a:solidFill>
                  <a:srgbClr val="000000"/>
                </a:solidFill>
                <a:latin typeface="Times New Roman" panose="02020603050405020304" pitchFamily="18" charset="0"/>
                <a:ea typeface="微软雅黑" panose="020B0503020204020204" pitchFamily="34" charset="-122"/>
                <a:sym typeface="+mn-ea"/>
              </a:rPr>
              <a:t>(</a:t>
            </a:r>
            <a:r>
              <a:rPr sz="2400" i="1" dirty="0">
                <a:solidFill>
                  <a:srgbClr val="000000"/>
                </a:solidFill>
                <a:latin typeface="Times New Roman" panose="02020603050405020304" pitchFamily="18" charset="0"/>
                <a:ea typeface="微软雅黑" panose="020B0503020204020204" pitchFamily="34" charset="-122"/>
                <a:sym typeface="+mn-ea"/>
              </a:rPr>
              <a:t>m</a:t>
            </a:r>
            <a:r>
              <a:rPr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n</a:t>
            </a:r>
            <a:r>
              <a:rPr sz="2400" dirty="0">
                <a:solidFill>
                  <a:srgbClr val="000000"/>
                </a:solidFill>
                <a:latin typeface="Times New Roman" panose="02020603050405020304" pitchFamily="18" charset="0"/>
                <a:ea typeface="微软雅黑" panose="020B0503020204020204" pitchFamily="34" charset="-122"/>
                <a:sym typeface="+mn-ea"/>
              </a:rPr>
              <a:t>)表示序列</a:t>
            </a:r>
            <a:r>
              <a:rPr lang="en-US"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X=</a:t>
            </a:r>
            <a:r>
              <a:rPr sz="2400" dirty="0">
                <a:solidFill>
                  <a:srgbClr val="000000"/>
                </a:solidFill>
                <a:latin typeface="Times New Roman" panose="02020603050405020304" pitchFamily="18" charset="0"/>
                <a:ea typeface="微软雅黑" panose="020B0503020204020204" pitchFamily="34" charset="-122"/>
                <a:sym typeface="+mn-ea"/>
              </a:rPr>
              <a:t>{</a:t>
            </a:r>
            <a:r>
              <a:rPr sz="2400" i="1" dirty="0">
                <a:solidFill>
                  <a:srgbClr val="000000"/>
                </a:solidFill>
                <a:latin typeface="Times New Roman" panose="02020603050405020304" pitchFamily="18" charset="0"/>
                <a:ea typeface="微软雅黑" panose="020B0503020204020204" pitchFamily="34" charset="-122"/>
                <a:sym typeface="+mn-ea"/>
              </a:rPr>
              <a:t>x</a:t>
            </a:r>
            <a:r>
              <a:rPr sz="2400" baseline="-25000" dirty="0">
                <a:solidFill>
                  <a:srgbClr val="000000"/>
                </a:solidFill>
                <a:latin typeface="Times New Roman" panose="02020603050405020304" pitchFamily="18" charset="0"/>
                <a:ea typeface="微软雅黑" panose="020B0503020204020204" pitchFamily="34" charset="-122"/>
                <a:sym typeface="+mn-ea"/>
              </a:rPr>
              <a:t>1</a:t>
            </a:r>
            <a:r>
              <a:rPr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x</a:t>
            </a:r>
            <a:r>
              <a:rPr sz="2400" baseline="-25000" dirty="0">
                <a:solidFill>
                  <a:srgbClr val="000000"/>
                </a:solidFill>
                <a:latin typeface="Times New Roman" panose="02020603050405020304" pitchFamily="18" charset="0"/>
                <a:ea typeface="微软雅黑" panose="020B0503020204020204" pitchFamily="34" charset="-122"/>
                <a:sym typeface="+mn-ea"/>
              </a:rPr>
              <a:t>2</a:t>
            </a:r>
            <a:r>
              <a:rPr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x</a:t>
            </a:r>
            <a:r>
              <a:rPr sz="2400" i="1" baseline="-25000" dirty="0">
                <a:solidFill>
                  <a:srgbClr val="000000"/>
                </a:solidFill>
                <a:latin typeface="Times New Roman" panose="02020603050405020304" pitchFamily="18" charset="0"/>
                <a:ea typeface="微软雅黑" panose="020B0503020204020204" pitchFamily="34" charset="-122"/>
                <a:sym typeface="+mn-ea"/>
              </a:rPr>
              <a:t>m</a:t>
            </a:r>
            <a:r>
              <a:rPr sz="2400" dirty="0">
                <a:solidFill>
                  <a:srgbClr val="000000"/>
                </a:solidFill>
                <a:latin typeface="Times New Roman" panose="02020603050405020304" pitchFamily="18" charset="0"/>
                <a:ea typeface="微软雅黑" panose="020B0503020204020204" pitchFamily="34" charset="-122"/>
                <a:sym typeface="+mn-ea"/>
              </a:rPr>
              <a:t>}和</a:t>
            </a:r>
            <a:r>
              <a:rPr lang="en-US"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Y=</a:t>
            </a:r>
            <a:r>
              <a:rPr sz="2400" dirty="0">
                <a:solidFill>
                  <a:srgbClr val="000000"/>
                </a:solidFill>
                <a:latin typeface="Times New Roman" panose="02020603050405020304" pitchFamily="18" charset="0"/>
                <a:ea typeface="微软雅黑" panose="020B0503020204020204" pitchFamily="34" charset="-122"/>
                <a:sym typeface="+mn-ea"/>
              </a:rPr>
              <a:t>{</a:t>
            </a:r>
            <a:r>
              <a:rPr sz="2400" i="1" dirty="0">
                <a:solidFill>
                  <a:srgbClr val="000000"/>
                </a:solidFill>
                <a:latin typeface="Times New Roman" panose="02020603050405020304" pitchFamily="18" charset="0"/>
                <a:ea typeface="微软雅黑" panose="020B0503020204020204" pitchFamily="34" charset="-122"/>
                <a:sym typeface="+mn-ea"/>
              </a:rPr>
              <a:t>y</a:t>
            </a:r>
            <a:r>
              <a:rPr sz="2400" baseline="-25000" dirty="0">
                <a:solidFill>
                  <a:srgbClr val="000000"/>
                </a:solidFill>
                <a:latin typeface="Times New Roman" panose="02020603050405020304" pitchFamily="18" charset="0"/>
                <a:ea typeface="微软雅黑" panose="020B0503020204020204" pitchFamily="34" charset="-122"/>
                <a:sym typeface="+mn-ea"/>
              </a:rPr>
              <a:t>1</a:t>
            </a:r>
            <a:r>
              <a:rPr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y</a:t>
            </a:r>
            <a:r>
              <a:rPr sz="2400" baseline="-25000" dirty="0">
                <a:solidFill>
                  <a:srgbClr val="000000"/>
                </a:solidFill>
                <a:latin typeface="Times New Roman" panose="02020603050405020304" pitchFamily="18" charset="0"/>
                <a:ea typeface="微软雅黑" panose="020B0503020204020204" pitchFamily="34" charset="-122"/>
                <a:sym typeface="+mn-ea"/>
              </a:rPr>
              <a:t>2</a:t>
            </a:r>
            <a:r>
              <a:rPr sz="2400" dirty="0">
                <a:solidFill>
                  <a:srgbClr val="000000"/>
                </a:solidFill>
                <a:latin typeface="Times New Roman" panose="02020603050405020304" pitchFamily="18" charset="0"/>
                <a:ea typeface="微软雅黑" panose="020B0503020204020204" pitchFamily="34" charset="-122"/>
                <a:sym typeface="+mn-ea"/>
              </a:rPr>
              <a:t>,…, </a:t>
            </a:r>
            <a:r>
              <a:rPr sz="2400" i="1" dirty="0">
                <a:solidFill>
                  <a:srgbClr val="000000"/>
                </a:solidFill>
                <a:latin typeface="Times New Roman" panose="02020603050405020304" pitchFamily="18" charset="0"/>
                <a:ea typeface="微软雅黑" panose="020B0503020204020204" pitchFamily="34" charset="-122"/>
                <a:sym typeface="+mn-ea"/>
              </a:rPr>
              <a:t>y</a:t>
            </a:r>
            <a:r>
              <a:rPr sz="2400" i="1" baseline="-25000" dirty="0">
                <a:solidFill>
                  <a:srgbClr val="000000"/>
                </a:solidFill>
                <a:latin typeface="Times New Roman" panose="02020603050405020304" pitchFamily="18" charset="0"/>
                <a:ea typeface="微软雅黑" panose="020B0503020204020204" pitchFamily="34" charset="-122"/>
                <a:sym typeface="+mn-ea"/>
              </a:rPr>
              <a:t>n</a:t>
            </a:r>
            <a:r>
              <a:rPr sz="2400" i="1" dirty="0">
                <a:solidFill>
                  <a:srgbClr val="000000"/>
                </a:solidFill>
                <a:latin typeface="Times New Roman" panose="02020603050405020304" pitchFamily="18" charset="0"/>
                <a:ea typeface="微软雅黑" panose="020B0503020204020204" pitchFamily="34" charset="-122"/>
                <a:sym typeface="+mn-ea"/>
              </a:rPr>
              <a:t>}</a:t>
            </a:r>
            <a:r>
              <a:rPr sz="2400" dirty="0" err="1">
                <a:solidFill>
                  <a:srgbClr val="000000"/>
                </a:solidFill>
                <a:latin typeface="Times New Roman" panose="02020603050405020304" pitchFamily="18" charset="0"/>
                <a:ea typeface="微软雅黑" panose="020B0503020204020204" pitchFamily="34" charset="-122"/>
                <a:sym typeface="+mn-ea"/>
              </a:rPr>
              <a:t>的最长公共子序列的长度</a:t>
            </a:r>
            <a:r>
              <a:rPr lang="zh-CN" sz="2400" dirty="0">
                <a:solidFill>
                  <a:srgbClr val="000000"/>
                </a:solidFill>
                <a:latin typeface="Times New Roman" panose="02020603050405020304" pitchFamily="18" charset="0"/>
                <a:ea typeface="微软雅黑" panose="020B0503020204020204" pitchFamily="34" charset="-122"/>
                <a:sym typeface="+mn-ea"/>
              </a:rPr>
              <a:t>。</a:t>
            </a:r>
            <a:r>
              <a:rPr sz="2400" u="none" dirty="0" err="1">
                <a:latin typeface="Times New Roman" panose="02020603050405020304" pitchFamily="18" charset="0"/>
                <a:ea typeface="微软雅黑" panose="020B0503020204020204" pitchFamily="34" charset="-122"/>
              </a:rPr>
              <a:t>为了得到</a:t>
            </a:r>
            <a:r>
              <a:rPr sz="2400" u="none" dirty="0" err="1">
                <a:solidFill>
                  <a:srgbClr val="C00000"/>
                </a:solidFill>
                <a:latin typeface="Times New Roman" panose="02020603050405020304" pitchFamily="18" charset="0"/>
                <a:ea typeface="微软雅黑" panose="020B0503020204020204" pitchFamily="34" charset="-122"/>
              </a:rPr>
              <a:t>序列</a:t>
            </a:r>
            <a:r>
              <a:rPr lang="en-US" sz="2400" u="none" dirty="0">
                <a:solidFill>
                  <a:srgbClr val="C00000"/>
                </a:solidFill>
                <a:latin typeface="Times New Roman" panose="02020603050405020304" pitchFamily="18" charset="0"/>
                <a:ea typeface="微软雅黑" panose="020B0503020204020204" pitchFamily="34" charset="-122"/>
              </a:rPr>
              <a:t> </a:t>
            </a:r>
            <a:r>
              <a:rPr sz="2400" i="1" u="none" dirty="0">
                <a:solidFill>
                  <a:srgbClr val="C00000"/>
                </a:solidFill>
                <a:latin typeface="Times New Roman" panose="02020603050405020304" pitchFamily="18" charset="0"/>
                <a:ea typeface="微软雅黑" panose="020B0503020204020204" pitchFamily="34" charset="-122"/>
              </a:rPr>
              <a:t>X</a:t>
            </a:r>
            <a:r>
              <a:rPr lang="en-US" sz="2400" i="1" u="none" dirty="0">
                <a:solidFill>
                  <a:srgbClr val="C00000"/>
                </a:solidFill>
                <a:latin typeface="Times New Roman" panose="02020603050405020304" pitchFamily="18" charset="0"/>
                <a:ea typeface="微软雅黑" panose="020B0503020204020204" pitchFamily="34" charset="-122"/>
              </a:rPr>
              <a:t> </a:t>
            </a:r>
            <a:r>
              <a:rPr sz="2400" u="none" dirty="0">
                <a:solidFill>
                  <a:srgbClr val="C00000"/>
                </a:solidFill>
                <a:latin typeface="Times New Roman" panose="02020603050405020304" pitchFamily="18" charset="0"/>
                <a:ea typeface="微软雅黑" panose="020B0503020204020204" pitchFamily="34" charset="-122"/>
              </a:rPr>
              <a:t>和</a:t>
            </a:r>
            <a:r>
              <a:rPr lang="en-US" sz="2400" u="none" dirty="0">
                <a:solidFill>
                  <a:srgbClr val="C00000"/>
                </a:solidFill>
                <a:latin typeface="Times New Roman" panose="02020603050405020304" pitchFamily="18" charset="0"/>
                <a:ea typeface="微软雅黑" panose="020B0503020204020204" pitchFamily="34" charset="-122"/>
              </a:rPr>
              <a:t> </a:t>
            </a:r>
            <a:r>
              <a:rPr sz="2400" i="1" u="none" dirty="0">
                <a:solidFill>
                  <a:srgbClr val="C00000"/>
                </a:solidFill>
                <a:latin typeface="Times New Roman" panose="02020603050405020304" pitchFamily="18" charset="0"/>
                <a:ea typeface="微软雅黑" panose="020B0503020204020204" pitchFamily="34" charset="-122"/>
              </a:rPr>
              <a:t>Y</a:t>
            </a:r>
            <a:r>
              <a:rPr lang="en-US" sz="2400" i="1" u="none" dirty="0">
                <a:solidFill>
                  <a:srgbClr val="C00000"/>
                </a:solidFill>
                <a:latin typeface="Times New Roman" panose="02020603050405020304" pitchFamily="18" charset="0"/>
                <a:ea typeface="微软雅黑" panose="020B0503020204020204" pitchFamily="34" charset="-122"/>
              </a:rPr>
              <a:t> </a:t>
            </a:r>
            <a:r>
              <a:rPr sz="2400" u="none" dirty="0">
                <a:solidFill>
                  <a:srgbClr val="C00000"/>
                </a:solidFill>
                <a:latin typeface="Times New Roman" panose="02020603050405020304" pitchFamily="18" charset="0"/>
                <a:ea typeface="微软雅黑" panose="020B0503020204020204" pitchFamily="34" charset="-122"/>
              </a:rPr>
              <a:t>对应的最长公共子序列</a:t>
            </a:r>
            <a:r>
              <a:rPr sz="2400" u="none" dirty="0">
                <a:latin typeface="Times New Roman" panose="02020603050405020304" pitchFamily="18" charset="0"/>
                <a:ea typeface="微软雅黑" panose="020B0503020204020204" pitchFamily="34" charset="-122"/>
              </a:rPr>
              <a:t>，设</a:t>
            </a:r>
            <a:r>
              <a:rPr sz="2400" i="1" u="none" dirty="0">
                <a:latin typeface="Times New Roman" panose="02020603050405020304" pitchFamily="18" charset="0"/>
                <a:ea typeface="微软雅黑" panose="020B0503020204020204" pitchFamily="34" charset="-122"/>
              </a:rPr>
              <a:t>S</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m</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)记载求解过程中的决策，其中</a:t>
            </a:r>
            <a:r>
              <a:rPr sz="2400" i="1" u="none" dirty="0">
                <a:latin typeface="Times New Roman" panose="02020603050405020304" pitchFamily="18" charset="0"/>
                <a:ea typeface="微软雅黑" panose="020B0503020204020204" pitchFamily="34" charset="-122"/>
              </a:rPr>
              <a:t>S</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j</a:t>
            </a:r>
            <a:r>
              <a:rPr sz="2400" u="none" dirty="0">
                <a:latin typeface="Times New Roman" panose="02020603050405020304" pitchFamily="18" charset="0"/>
                <a:ea typeface="微软雅黑" panose="020B0503020204020204" pitchFamily="34" charset="-122"/>
              </a:rPr>
              <a:t>)表示在计算</a:t>
            </a:r>
            <a:r>
              <a:rPr sz="2400" i="1" u="none" dirty="0">
                <a:latin typeface="Times New Roman" panose="02020603050405020304" pitchFamily="18" charset="0"/>
                <a:ea typeface="微软雅黑" panose="020B0503020204020204" pitchFamily="34" charset="-122"/>
              </a:rPr>
              <a:t>L</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j</a:t>
            </a:r>
            <a:r>
              <a:rPr sz="2400" u="none" dirty="0">
                <a:latin typeface="Times New Roman" panose="02020603050405020304" pitchFamily="18" charset="0"/>
                <a:ea typeface="微软雅黑" panose="020B0503020204020204" pitchFamily="34" charset="-122"/>
              </a:rPr>
              <a:t>)时的决策，并且有：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9.2.1  最长公共子序列</a:t>
            </a:r>
          </a:p>
        </p:txBody>
      </p:sp>
      <p:graphicFrame>
        <p:nvGraphicFramePr>
          <p:cNvPr id="6" name="对象 5"/>
          <p:cNvGraphicFramePr>
            <a:graphicFrameLocks noChangeAspect="1"/>
          </p:cNvGraphicFramePr>
          <p:nvPr/>
        </p:nvGraphicFramePr>
        <p:xfrm>
          <a:off x="667385" y="1992630"/>
          <a:ext cx="10856595" cy="4006850"/>
        </p:xfrm>
        <a:graphic>
          <a:graphicData uri="http://schemas.openxmlformats.org/presentationml/2006/ole">
            <mc:AlternateContent xmlns:mc="http://schemas.openxmlformats.org/markup-compatibility/2006">
              <mc:Choice xmlns:v="urn:schemas-microsoft-com:vml" Requires="v">
                <p:oleObj r:id="rId3" imgW="7743825" imgH="2857500" progId="Paint.Picture">
                  <p:embed/>
                </p:oleObj>
              </mc:Choice>
              <mc:Fallback>
                <p:oleObj r:id="rId3" imgW="7743825" imgH="2857500" progId="Paint.Picture">
                  <p:embed/>
                  <p:pic>
                    <p:nvPicPr>
                      <p:cNvPr id="6" name="对象 5"/>
                      <p:cNvPicPr/>
                      <p:nvPr/>
                    </p:nvPicPr>
                    <p:blipFill>
                      <a:blip r:embed="rId4"/>
                      <a:stretch>
                        <a:fillRect/>
                      </a:stretch>
                    </p:blipFill>
                    <p:spPr>
                      <a:xfrm>
                        <a:off x="667385" y="1992630"/>
                        <a:ext cx="10856595" cy="4006850"/>
                      </a:xfrm>
                      <a:prstGeom prst="rect">
                        <a:avLst/>
                      </a:prstGeom>
                    </p:spPr>
                  </p:pic>
                </p:oleObj>
              </mc:Fallback>
            </mc:AlternateContent>
          </a:graphicData>
        </a:graphic>
      </p:graphicFrame>
      <p:sp>
        <p:nvSpPr>
          <p:cNvPr id="102" name="文本框 101"/>
          <p:cNvSpPr txBox="1"/>
          <p:nvPr/>
        </p:nvSpPr>
        <p:spPr>
          <a:xfrm>
            <a:off x="606425" y="854710"/>
            <a:ext cx="10856595" cy="977265"/>
          </a:xfrm>
          <a:prstGeom prst="rect">
            <a:avLst/>
          </a:prstGeom>
          <a:noFill/>
          <a:ln w="9525">
            <a:noFill/>
          </a:ln>
        </p:spPr>
        <p:txBody>
          <a:bodyPr wrap="square">
            <a:spAutoFit/>
          </a:bodyPr>
          <a:lstStyle/>
          <a:p>
            <a:pPr marL="909320" indent="-909320">
              <a:lnSpc>
                <a:spcPct val="120000"/>
              </a:lnSpc>
              <a:spcBef>
                <a:spcPts val="0"/>
              </a:spcBef>
              <a:spcAft>
                <a:spcPts val="0"/>
              </a:spcAft>
            </a:pPr>
            <a:r>
              <a:rPr lang="zh-CN" sz="2400" b="0">
                <a:solidFill>
                  <a:schemeClr val="accent5">
                    <a:lumMod val="50000"/>
                  </a:schemeClr>
                </a:solidFill>
                <a:ea typeface="宋体" panose="02010600030101010101" pitchFamily="2" charset="-122"/>
              </a:rPr>
              <a:t>例如：序列</a:t>
            </a:r>
            <a:r>
              <a:rPr lang="en-US" sz="2400" b="0" i="1">
                <a:solidFill>
                  <a:schemeClr val="accent5">
                    <a:lumMod val="50000"/>
                  </a:schemeClr>
                </a:solidFill>
                <a:latin typeface="Times New Roman" panose="02020603050405020304" pitchFamily="18" charset="0"/>
              </a:rPr>
              <a:t>X</a:t>
            </a:r>
            <a:r>
              <a:rPr lang="en-US" sz="2400" b="0">
                <a:solidFill>
                  <a:schemeClr val="accent5">
                    <a:lumMod val="50000"/>
                  </a:schemeClr>
                </a:solidFill>
                <a:latin typeface="Times New Roman" panose="02020603050405020304" pitchFamily="18" charset="0"/>
              </a:rPr>
              <a:t>=(</a:t>
            </a:r>
            <a:r>
              <a:rPr lang="en-US" sz="2400" b="0" i="1">
                <a:solidFill>
                  <a:schemeClr val="accent5">
                    <a:lumMod val="50000"/>
                  </a:schemeClr>
                </a:solidFill>
                <a:latin typeface="Times New Roman" panose="02020603050405020304" pitchFamily="18" charset="0"/>
              </a:rPr>
              <a:t>a</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c</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d</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a:t>
            </a:r>
            <a:r>
              <a:rPr lang="zh-CN" sz="2400" b="0">
                <a:solidFill>
                  <a:schemeClr val="accent5">
                    <a:lumMod val="50000"/>
                  </a:schemeClr>
                </a:solidFill>
                <a:ea typeface="宋体" panose="02010600030101010101" pitchFamily="2" charset="-122"/>
              </a:rPr>
              <a:t>，</a:t>
            </a:r>
            <a:r>
              <a:rPr lang="en-US" sz="2400" b="0" i="1">
                <a:solidFill>
                  <a:schemeClr val="accent5">
                    <a:lumMod val="50000"/>
                  </a:schemeClr>
                </a:solidFill>
                <a:latin typeface="Times New Roman" panose="02020603050405020304" pitchFamily="18" charset="0"/>
              </a:rPr>
              <a:t>Y</a:t>
            </a:r>
            <a:r>
              <a:rPr lang="en-US" sz="2400" b="0">
                <a:solidFill>
                  <a:schemeClr val="accent5">
                    <a:lumMod val="50000"/>
                  </a:schemeClr>
                </a:solidFill>
                <a:latin typeface="Times New Roman" panose="02020603050405020304" pitchFamily="18" charset="0"/>
              </a:rPr>
              <a:t>=(</a:t>
            </a:r>
            <a:r>
              <a:rPr lang="en-US" sz="2400" b="0" i="1">
                <a:solidFill>
                  <a:schemeClr val="accent5">
                    <a:lumMod val="50000"/>
                  </a:schemeClr>
                </a:solidFill>
                <a:latin typeface="Times New Roman" panose="02020603050405020304" pitchFamily="18" charset="0"/>
              </a:rPr>
              <a:t>a</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c</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a</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a:t>
            </a:r>
            <a:r>
              <a:rPr lang="en-US" sz="2400" b="0" i="1">
                <a:solidFill>
                  <a:schemeClr val="accent5">
                    <a:lumMod val="50000"/>
                  </a:schemeClr>
                </a:solidFill>
                <a:latin typeface="宋体" panose="02010600030101010101" pitchFamily="2" charset="-122"/>
              </a:rPr>
              <a:t> </a:t>
            </a:r>
            <a:r>
              <a:rPr lang="en-US" sz="2400" b="0" i="1">
                <a:solidFill>
                  <a:schemeClr val="accent5">
                    <a:lumMod val="50000"/>
                  </a:schemeClr>
                </a:solidFill>
                <a:latin typeface="Times New Roman" panose="02020603050405020304" pitchFamily="18" charset="0"/>
              </a:rPr>
              <a:t>d</a:t>
            </a:r>
            <a:r>
              <a:rPr lang="en-US" sz="2400" b="0">
                <a:solidFill>
                  <a:schemeClr val="accent5">
                    <a:lumMod val="50000"/>
                  </a:schemeClr>
                </a:solidFill>
                <a:latin typeface="Times New Roman" panose="02020603050405020304" pitchFamily="18" charset="0"/>
              </a:rPr>
              <a:t>,</a:t>
            </a:r>
            <a:r>
              <a:rPr lang="en-US" sz="2400" b="0" i="1">
                <a:solidFill>
                  <a:schemeClr val="accent5">
                    <a:lumMod val="50000"/>
                  </a:schemeClr>
                </a:solidFill>
                <a:latin typeface="宋体" panose="02010600030101010101" pitchFamily="2" charset="-122"/>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 </a:t>
            </a:r>
            <a:r>
              <a:rPr lang="en-US" sz="2400" b="0" i="1">
                <a:solidFill>
                  <a:schemeClr val="accent5">
                    <a:lumMod val="50000"/>
                  </a:schemeClr>
                </a:solidFill>
                <a:latin typeface="Times New Roman" panose="02020603050405020304" pitchFamily="18" charset="0"/>
              </a:rPr>
              <a:t>b</a:t>
            </a:r>
            <a:r>
              <a:rPr lang="en-US" sz="2400" b="0">
                <a:solidFill>
                  <a:schemeClr val="accent5">
                    <a:lumMod val="50000"/>
                  </a:schemeClr>
                </a:solidFill>
                <a:latin typeface="Times New Roman" panose="02020603050405020304" pitchFamily="18" charset="0"/>
              </a:rPr>
              <a:t>)</a:t>
            </a:r>
            <a:r>
              <a:rPr lang="zh-CN" sz="2400" b="0">
                <a:solidFill>
                  <a:schemeClr val="accent5">
                    <a:lumMod val="50000"/>
                  </a:schemeClr>
                </a:solidFill>
                <a:ea typeface="宋体" panose="02010600030101010101" pitchFamily="2" charset="-122"/>
              </a:rPr>
              <a:t>，动态规划法求解最长公共子序列的过程如下。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3"/>
          <p:cNvSpPr>
            <a:spLocks noChangeArrowheads="1"/>
          </p:cNvSpPr>
          <p:nvPr/>
        </p:nvSpPr>
        <p:spPr bwMode="auto">
          <a:xfrm>
            <a:off x="574040" y="741045"/>
            <a:ext cx="10835640"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设字符数组x[m+1]存储序列</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X</a:t>
            </a:r>
            <a:r>
              <a:rPr sz="2400" u="none">
                <a:solidFill>
                  <a:srgbClr val="000000"/>
                </a:solidFill>
                <a:latin typeface="Times New Roman" panose="02020603050405020304" pitchFamily="18" charset="0"/>
                <a:ea typeface="微软雅黑" panose="020B0503020204020204" pitchFamily="34" charset="-122"/>
              </a:rPr>
              <a:t>，字符数组y[n+1]存储序列</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Y</a:t>
            </a:r>
            <a:r>
              <a:rPr sz="2400" u="none">
                <a:solidFill>
                  <a:srgbClr val="000000"/>
                </a:solidFill>
                <a:latin typeface="Times New Roman" panose="02020603050405020304" pitchFamily="18" charset="0"/>
                <a:ea typeface="微软雅黑" panose="020B0503020204020204" pitchFamily="34" charset="-122"/>
              </a:rPr>
              <a:t>，均从下标</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1</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开始存放，字符数组z[k]存储最长公共子序列，数组L[m+1][n+1]存储最长公共子序列的长度，S[m+1][n+1]存储相应的状态，程序如下：</a:t>
            </a:r>
          </a:p>
        </p:txBody>
      </p:sp>
      <p:sp>
        <p:nvSpPr>
          <p:cNvPr id="100" name="文本框 99"/>
          <p:cNvSpPr txBox="1"/>
          <p:nvPr/>
        </p:nvSpPr>
        <p:spPr>
          <a:xfrm>
            <a:off x="1032510" y="2255520"/>
            <a:ext cx="10564495" cy="4154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CommonOrder(char x[ ], int m, char y[ ], int n, char z[ ])</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i, j, k, L[m+1][n+1], S[m+1][n+1];</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   for (j = 0; j &lt;= n; j++)              //初始化第0行</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L[0][j] = 0;</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for (i = 0; i &lt;= m; i++)             //初始化第0列</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L[i][0] = 0;</a:t>
            </a:r>
          </a:p>
          <a:p>
            <a:pPr lvl="0" algn="l">
              <a:lnSpc>
                <a:spcPct val="100000"/>
              </a:lnSpc>
              <a:spcBef>
                <a:spcPts val="0"/>
              </a:spcBef>
              <a:spcAft>
                <a:spcPts val="0"/>
              </a:spcAft>
              <a:buClrTx/>
              <a:buSzTx/>
              <a:buFontTx/>
            </a:pPr>
            <a:r>
              <a:rPr lang="en-US" altLang="zh-CN" sz="2200" dirty="0" err="1">
                <a:sym typeface="+mn-ea"/>
              </a:rPr>
              <a:t>    for (i = 1; i &lt;= m; i++)                          //填写每一 行</a:t>
            </a:r>
          </a:p>
          <a:p>
            <a:pPr lvl="0" algn="l">
              <a:lnSpc>
                <a:spcPct val="100000"/>
              </a:lnSpc>
              <a:spcBef>
                <a:spcPts val="0"/>
              </a:spcBef>
              <a:spcAft>
                <a:spcPts val="0"/>
              </a:spcAft>
              <a:buClrTx/>
              <a:buSzTx/>
              <a:buFontTx/>
            </a:pPr>
            <a:r>
              <a:rPr lang="en-US" altLang="zh-CN" sz="2200" dirty="0" err="1">
                <a:sym typeface="+mn-ea"/>
              </a:rPr>
              <a:t>        for (j = 1; j &lt;= n; j++)</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if (x[i] == y[j]) { L[i][j] = L[i-1][j-1] + 1; S[i][j] = 1; }</a:t>
            </a:r>
          </a:p>
          <a:p>
            <a:pPr lvl="0" algn="l">
              <a:lnSpc>
                <a:spcPct val="100000"/>
              </a:lnSpc>
              <a:spcBef>
                <a:spcPts val="0"/>
              </a:spcBef>
              <a:spcAft>
                <a:spcPts val="0"/>
              </a:spcAft>
              <a:buClrTx/>
              <a:buSzTx/>
              <a:buFontTx/>
            </a:pPr>
            <a:r>
              <a:rPr lang="en-US" altLang="zh-CN" sz="2200" dirty="0" err="1">
                <a:solidFill>
                  <a:srgbClr val="C00000"/>
                </a:solidFill>
                <a:sym typeface="+mn-ea"/>
              </a:rPr>
              <a:t>            else if (L[i][j-1] &gt;= L[i-1][j]) { L[i][j] = L[i][j-1]; S[i][j] = 2; }</a:t>
            </a:r>
          </a:p>
          <a:p>
            <a:pPr lvl="0" algn="l">
              <a:lnSpc>
                <a:spcPct val="100000"/>
              </a:lnSpc>
              <a:spcBef>
                <a:spcPts val="0"/>
              </a:spcBef>
              <a:spcAft>
                <a:spcPts val="0"/>
              </a:spcAft>
              <a:buClrTx/>
              <a:buSzTx/>
              <a:buFontTx/>
            </a:pPr>
            <a:r>
              <a:rPr lang="en-US" altLang="zh-CN" sz="2200" dirty="0" err="1">
                <a:solidFill>
                  <a:srgbClr val="C00000"/>
                </a:solidFill>
                <a:sym typeface="+mn-ea"/>
              </a:rPr>
              <a:t>            else {L[i][j] = L[i-1][j]; S[i][j] = 3; }</a:t>
            </a:r>
          </a:p>
        </p:txBody>
      </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9.2.1  最长公共子序列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2255520"/>
            <a:ext cx="10564495" cy="3138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    i = m; j = n; k = L[m][n];               //回溯，得到公共子序列</a:t>
            </a:r>
          </a:p>
          <a:p>
            <a:pPr lvl="0" algn="l">
              <a:lnSpc>
                <a:spcPct val="100000"/>
              </a:lnSpc>
              <a:spcBef>
                <a:spcPts val="0"/>
              </a:spcBef>
              <a:spcAft>
                <a:spcPts val="0"/>
              </a:spcAft>
              <a:buClrTx/>
              <a:buSzTx/>
              <a:buFontTx/>
            </a:pPr>
            <a:r>
              <a:rPr lang="en-US" altLang="zh-CN" sz="2200" dirty="0" err="1">
                <a:sym typeface="+mn-ea"/>
              </a:rPr>
              <a:t>    while (i &gt; 0 &amp;&amp; j &gt; 0)</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if (S[i][j] == 1) { z[--k] = x[i]; --i; --j; }</a:t>
            </a:r>
          </a:p>
          <a:p>
            <a:pPr lvl="0" algn="l">
              <a:lnSpc>
                <a:spcPct val="100000"/>
              </a:lnSpc>
              <a:spcBef>
                <a:spcPts val="0"/>
              </a:spcBef>
              <a:spcAft>
                <a:spcPts val="0"/>
              </a:spcAft>
              <a:buClrTx/>
              <a:buSzTx/>
              <a:buFontTx/>
            </a:pPr>
            <a:r>
              <a:rPr lang="en-US" altLang="zh-CN" sz="2200" dirty="0" err="1">
                <a:solidFill>
                  <a:srgbClr val="C00000"/>
                </a:solidFill>
                <a:sym typeface="+mn-ea"/>
              </a:rPr>
              <a:t>        else if (S[i][j] == 2) --j;</a:t>
            </a:r>
          </a:p>
          <a:p>
            <a:pPr lvl="0" algn="l">
              <a:lnSpc>
                <a:spcPct val="100000"/>
              </a:lnSpc>
              <a:spcBef>
                <a:spcPts val="0"/>
              </a:spcBef>
              <a:spcAft>
                <a:spcPts val="0"/>
              </a:spcAft>
              <a:buClrTx/>
              <a:buSzTx/>
              <a:buFontTx/>
            </a:pPr>
            <a:r>
              <a:rPr lang="en-US" altLang="zh-CN" sz="2200" dirty="0" err="1">
                <a:solidFill>
                  <a:srgbClr val="C00000"/>
                </a:solidFill>
                <a:sym typeface="+mn-ea"/>
              </a:rPr>
              <a:t>        else --i;</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return L[m][n];                           //返回公共子序列长度</a:t>
            </a:r>
          </a:p>
          <a:p>
            <a:pPr lvl="0" algn="l">
              <a:lnSpc>
                <a:spcPct val="100000"/>
              </a:lnSpc>
              <a:spcBef>
                <a:spcPts val="0"/>
              </a:spcBef>
              <a:spcAft>
                <a:spcPts val="0"/>
              </a:spcAft>
              <a:buClrTx/>
              <a:buSzTx/>
              <a:buFontTx/>
            </a:pPr>
            <a:r>
              <a:rPr lang="en-US" altLang="zh-CN" sz="2200" dirty="0" err="1">
                <a:sym typeface="+mn-ea"/>
              </a:rPr>
              <a:t>}</a:t>
            </a:r>
          </a:p>
        </p:txBody>
      </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9.2.1  最长公共子序列</a:t>
            </a:r>
          </a:p>
        </p:txBody>
      </p:sp>
      <p:sp>
        <p:nvSpPr>
          <p:cNvPr id="102" name="文本框 101"/>
          <p:cNvSpPr txBox="1"/>
          <p:nvPr/>
        </p:nvSpPr>
        <p:spPr>
          <a:xfrm>
            <a:off x="564515" y="5610225"/>
            <a:ext cx="6355080" cy="460375"/>
          </a:xfrm>
          <a:prstGeom prst="rect">
            <a:avLst/>
          </a:prstGeom>
          <a:noFill/>
          <a:ln w="9525">
            <a:noFill/>
          </a:ln>
        </p:spPr>
        <p:txBody>
          <a:bodyPr wrap="square">
            <a:spAutoFit/>
          </a:bodyPr>
          <a:lstStyle/>
          <a:p>
            <a:pPr indent="0"/>
            <a:r>
              <a:rPr lang="zh-CN" altLang="zh-CN" sz="2400" dirty="0">
                <a:solidFill>
                  <a:srgbClr val="B42D2D"/>
                </a:solidFill>
                <a:latin typeface="Times New Roman" panose="02020603050405020304" pitchFamily="18" charset="0"/>
                <a:ea typeface="微软雅黑" panose="020B0503020204020204" pitchFamily="34" charset="-122"/>
              </a:rPr>
              <a:t>【算法分析】</a:t>
            </a:r>
            <a:r>
              <a:rPr lang="en-US" sz="2400" b="0" i="1">
                <a:latin typeface="Times New Roman" panose="02020603050405020304" pitchFamily="18" charset="0"/>
              </a:rPr>
              <a:t>k</a:t>
            </a:r>
            <a:r>
              <a:rPr lang="en-US" sz="2400" b="0">
                <a:latin typeface="宋体" panose="02010600030101010101" pitchFamily="2" charset="-122"/>
              </a:rPr>
              <a:t>≤</a:t>
            </a:r>
            <a:r>
              <a:rPr lang="en-US" sz="2400" b="0">
                <a:latin typeface="Times New Roman" panose="02020603050405020304" pitchFamily="18" charset="0"/>
              </a:rPr>
              <a:t>min{</a:t>
            </a:r>
            <a:r>
              <a:rPr lang="en-US" sz="2400" b="0" i="1">
                <a:latin typeface="Times New Roman" panose="02020603050405020304" pitchFamily="18" charset="0"/>
              </a:rPr>
              <a:t>m</a:t>
            </a:r>
            <a:r>
              <a:rPr lang="en-US" sz="2400" b="0">
                <a:latin typeface="Times New Roman" panose="02020603050405020304" pitchFamily="18" charset="0"/>
              </a:rPr>
              <a:t>, </a:t>
            </a:r>
            <a:r>
              <a:rPr lang="en-US" sz="2400" b="0" i="1">
                <a:latin typeface="Times New Roman" panose="02020603050405020304" pitchFamily="18" charset="0"/>
              </a:rPr>
              <a:t>n</a:t>
            </a:r>
            <a:r>
              <a:rPr lang="en-US" sz="2400" b="0">
                <a:latin typeface="Times New Roman" panose="02020603050405020304" pitchFamily="18" charset="0"/>
              </a:rPr>
              <a:t>}</a:t>
            </a:r>
            <a:r>
              <a:rPr lang="zh-CN" sz="2400" b="0">
                <a:ea typeface="宋体" panose="02010600030101010101" pitchFamily="2" charset="-122"/>
              </a:rPr>
              <a:t>，</a:t>
            </a:r>
            <a:r>
              <a:rPr lang="en-US" sz="2400" b="0" i="1">
                <a:latin typeface="Times New Roman" panose="02020603050405020304" pitchFamily="18" charset="0"/>
              </a:rPr>
              <a:t>O</a:t>
            </a:r>
            <a:r>
              <a:rPr lang="en-US" sz="2400" b="0">
                <a:latin typeface="Times New Roman" panose="02020603050405020304" pitchFamily="18" charset="0"/>
              </a:rPr>
              <a:t>(</a:t>
            </a:r>
            <a:r>
              <a:rPr lang="en-US" sz="2400" b="0" i="1">
                <a:latin typeface="Times New Roman" panose="02020603050405020304" pitchFamily="18" charset="0"/>
              </a:rPr>
              <a:t>m</a:t>
            </a:r>
            <a:r>
              <a:rPr lang="en-US" sz="2400" b="0">
                <a:latin typeface="宋体" panose="02010600030101010101" pitchFamily="2" charset="-122"/>
              </a:rPr>
              <a:t>×</a:t>
            </a:r>
            <a:r>
              <a:rPr lang="en-US" sz="2400" b="0" i="1">
                <a:latin typeface="Times New Roman" panose="02020603050405020304" pitchFamily="18" charset="0"/>
              </a:rPr>
              <a:t>n</a:t>
            </a:r>
            <a:r>
              <a:rPr lang="en-US" sz="2400" b="0">
                <a:latin typeface="Times New Roman" panose="02020603050405020304" pitchFamily="18" charset="0"/>
              </a:rPr>
              <a:t>)</a:t>
            </a:r>
            <a:r>
              <a:rPr lang="zh-CN" sz="2400" b="0">
                <a:ea typeface="宋体" panose="02010600030101010101" pitchFamily="2" charset="-122"/>
              </a:rPr>
              <a:t>。</a:t>
            </a:r>
            <a:endParaRPr lang="zh-CN" altLang="en-US" sz="2400"/>
          </a:p>
        </p:txBody>
      </p:sp>
      <p:sp>
        <p:nvSpPr>
          <p:cNvPr id="2" name="Rectangle 23"/>
          <p:cNvSpPr>
            <a:spLocks noChangeArrowheads="1"/>
          </p:cNvSpPr>
          <p:nvPr/>
        </p:nvSpPr>
        <p:spPr bwMode="auto">
          <a:xfrm>
            <a:off x="574040" y="741045"/>
            <a:ext cx="10835640"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设字符数组x[m+1]存储序列</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X</a:t>
            </a:r>
            <a:r>
              <a:rPr sz="2400" u="none">
                <a:solidFill>
                  <a:srgbClr val="000000"/>
                </a:solidFill>
                <a:latin typeface="Times New Roman" panose="02020603050405020304" pitchFamily="18" charset="0"/>
                <a:ea typeface="微软雅黑" panose="020B0503020204020204" pitchFamily="34" charset="-122"/>
              </a:rPr>
              <a:t>，字符数组y[n+1]存储序列</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Y</a:t>
            </a:r>
            <a:r>
              <a:rPr sz="2400" u="none">
                <a:solidFill>
                  <a:srgbClr val="000000"/>
                </a:solidFill>
                <a:latin typeface="Times New Roman" panose="02020603050405020304" pitchFamily="18" charset="0"/>
                <a:ea typeface="微软雅黑" panose="020B0503020204020204" pitchFamily="34" charset="-122"/>
              </a:rPr>
              <a:t>，均从下标</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1</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开始存放，字符数组z[k]存储最长公共子序列，数组L[m+1][n+1]存储最长公共子序列的长度，S[m+1][n+1]存储相应的状态，程序如下：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9.2.2  0/1背包问题</a:t>
            </a:r>
          </a:p>
        </p:txBody>
      </p:sp>
      <p:sp>
        <p:nvSpPr>
          <p:cNvPr id="2" name="Rectangle 56"/>
          <p:cNvSpPr>
            <a:spLocks noChangeArrowheads="1"/>
          </p:cNvSpPr>
          <p:nvPr/>
        </p:nvSpPr>
        <p:spPr bwMode="auto">
          <a:xfrm>
            <a:off x="544830" y="841375"/>
            <a:ext cx="10836275" cy="149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问题</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latin typeface="Times New Roman" panose="02020603050405020304" pitchFamily="18" charset="0"/>
                <a:ea typeface="微软雅黑" panose="020B0503020204020204" pitchFamily="34" charset="-122"/>
              </a:rPr>
              <a:t>给定</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lang="en-US" sz="2400" u="none" dirty="0">
                <a:latin typeface="Times New Roman" panose="02020603050405020304" pitchFamily="18" charset="0"/>
                <a:ea typeface="微软雅黑" panose="020B0503020204020204" pitchFamily="34" charset="-122"/>
              </a:rPr>
              <a:t> </a:t>
            </a:r>
            <a:r>
              <a:rPr lang="zh-CN" sz="2400" u="none" dirty="0">
                <a:latin typeface="Times New Roman" panose="02020603050405020304" pitchFamily="18" charset="0"/>
                <a:ea typeface="微软雅黑" panose="020B0503020204020204" pitchFamily="34" charset="-122"/>
              </a:rPr>
              <a:t>个</a:t>
            </a:r>
            <a:r>
              <a:rPr sz="2400" u="none" dirty="0">
                <a:latin typeface="Times New Roman" panose="02020603050405020304" pitchFamily="18" charset="0"/>
                <a:ea typeface="微软雅黑" panose="020B0503020204020204" pitchFamily="34" charset="-122"/>
              </a:rPr>
              <a:t>物品和一个背包，物品</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的重量是</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w</a:t>
            </a:r>
            <a:r>
              <a:rPr sz="2400" i="1" u="none" baseline="-25000"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，价值为</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v</a:t>
            </a:r>
            <a:r>
              <a:rPr sz="2400" i="1" u="none" baseline="-25000"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，背包容量为</a:t>
            </a:r>
            <a:r>
              <a:rPr sz="2400" i="1" u="none" dirty="0">
                <a:latin typeface="Times New Roman" panose="02020603050405020304" pitchFamily="18" charset="0"/>
                <a:ea typeface="微软雅黑" panose="020B0503020204020204" pitchFamily="34" charset="-122"/>
              </a:rPr>
              <a:t>C</a:t>
            </a:r>
            <a:r>
              <a:rPr sz="2400" u="none" dirty="0">
                <a:latin typeface="Times New Roman" panose="02020603050405020304" pitchFamily="18" charset="0"/>
                <a:ea typeface="微软雅黑" panose="020B0503020204020204" pitchFamily="34" charset="-122"/>
              </a:rPr>
              <a:t>，物品</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只有两种选择：装入背包或不装入背包，</a:t>
            </a:r>
            <a:r>
              <a:rPr sz="2400" u="none" dirty="0">
                <a:solidFill>
                  <a:srgbClr val="C00000"/>
                </a:solidFill>
                <a:latin typeface="Times New Roman" panose="02020603050405020304" pitchFamily="18" charset="0"/>
                <a:ea typeface="微软雅黑" panose="020B0503020204020204" pitchFamily="34" charset="-122"/>
              </a:rPr>
              <a:t>0/1背包问题（0/1 knapsack problem）</a:t>
            </a:r>
            <a:r>
              <a:rPr sz="2400" u="none" dirty="0">
                <a:latin typeface="Times New Roman" panose="02020603050405020304" pitchFamily="18" charset="0"/>
                <a:ea typeface="微软雅黑" panose="020B0503020204020204" pitchFamily="34" charset="-122"/>
              </a:rPr>
              <a:t>是如何选择装入背包的物品，使得装入背包中物品的总价值最大？</a:t>
            </a:r>
          </a:p>
        </p:txBody>
      </p:sp>
      <p:sp>
        <p:nvSpPr>
          <p:cNvPr id="3" name="Rectangle 23"/>
          <p:cNvSpPr>
            <a:spLocks noChangeArrowheads="1"/>
          </p:cNvSpPr>
          <p:nvPr/>
        </p:nvSpPr>
        <p:spPr bwMode="auto">
          <a:xfrm>
            <a:off x="553720" y="2370455"/>
            <a:ext cx="7009765" cy="233553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V</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C</a:t>
            </a:r>
            <a:r>
              <a:rPr sz="2400" u="none" dirty="0">
                <a:solidFill>
                  <a:srgbClr val="000000"/>
                </a:solidFill>
                <a:latin typeface="Times New Roman" panose="02020603050405020304" pitchFamily="18" charset="0"/>
                <a:ea typeface="微软雅黑" panose="020B0503020204020204" pitchFamily="34" charset="-122"/>
              </a:rPr>
              <a:t>)表示将</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个物品装入容量为</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C</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的背包获得的最大价值</a:t>
            </a:r>
            <a:r>
              <a:rPr lang="zh-CN" sz="2400" u="none" dirty="0">
                <a:solidFill>
                  <a:srgbClr val="000000"/>
                </a:solidFill>
                <a:latin typeface="Times New Roman" panose="02020603050405020304" pitchFamily="18" charset="0"/>
                <a:ea typeface="微软雅黑" panose="020B0503020204020204" pitchFamily="34" charset="-122"/>
              </a:rPr>
              <a:t>。</a:t>
            </a:r>
          </a:p>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考虑初始子问题</a:t>
            </a:r>
            <a:r>
              <a:rPr sz="2400" u="none" dirty="0">
                <a:solidFill>
                  <a:srgbClr val="000000"/>
                </a:solidFill>
                <a:latin typeface="Times New Roman" panose="02020603050405020304" pitchFamily="18" charset="0"/>
                <a:ea typeface="微软雅黑" panose="020B0503020204020204" pitchFamily="34" charset="-122"/>
              </a:rPr>
              <a:t>，把</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i</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个物品装入容量为</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0</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的背包和把</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0</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个物品装入容量为</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的背包，得到的价值均为</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0，即：</a:t>
            </a:r>
          </a:p>
        </p:txBody>
      </p:sp>
      <p:pic>
        <p:nvPicPr>
          <p:cNvPr id="208899" name="图片 208898"/>
          <p:cNvPicPr>
            <a:picLocks noChangeAspect="1"/>
          </p:cNvPicPr>
          <p:nvPr/>
        </p:nvPicPr>
        <p:blipFill>
          <a:blip r:embed="rId2"/>
          <a:stretch>
            <a:fillRect/>
          </a:stretch>
        </p:blipFill>
        <p:spPr>
          <a:xfrm>
            <a:off x="8183245" y="2499360"/>
            <a:ext cx="3063875" cy="3199765"/>
          </a:xfrm>
          <a:prstGeom prst="rect">
            <a:avLst/>
          </a:prstGeom>
          <a:noFill/>
          <a:ln w="38100" cap="flat" cmpd="sng">
            <a:solidFill>
              <a:schemeClr val="hlink"/>
            </a:solidFill>
            <a:prstDash val="solid"/>
            <a:miter/>
            <a:headEnd type="none" w="med" len="med"/>
            <a:tailEnd type="none" w="med" len="med"/>
          </a:ln>
        </p:spPr>
      </p:pic>
      <p:graphicFrame>
        <p:nvGraphicFramePr>
          <p:cNvPr id="6" name="对象 5"/>
          <p:cNvGraphicFramePr>
            <a:graphicFrameLocks noChangeAspect="1"/>
          </p:cNvGraphicFramePr>
          <p:nvPr/>
        </p:nvGraphicFramePr>
        <p:xfrm>
          <a:off x="1147445" y="5165725"/>
          <a:ext cx="6416675" cy="600710"/>
        </p:xfrm>
        <a:graphic>
          <a:graphicData uri="http://schemas.openxmlformats.org/presentationml/2006/ole">
            <mc:AlternateContent xmlns:mc="http://schemas.openxmlformats.org/markup-compatibility/2006">
              <mc:Choice xmlns:v="urn:schemas-microsoft-com:vml" Requires="v">
                <p:oleObj r:id="rId3" imgW="3971925" imgH="371475" progId="Paint.Picture">
                  <p:embed/>
                </p:oleObj>
              </mc:Choice>
              <mc:Fallback>
                <p:oleObj r:id="rId3" imgW="3971925" imgH="371475" progId="Paint.Picture">
                  <p:embed/>
                  <p:pic>
                    <p:nvPicPr>
                      <p:cNvPr id="6" name="对象 5"/>
                      <p:cNvPicPr/>
                      <p:nvPr/>
                    </p:nvPicPr>
                    <p:blipFill>
                      <a:blip r:embed="rId4"/>
                      <a:stretch>
                        <a:fillRect/>
                      </a:stretch>
                    </p:blipFill>
                    <p:spPr>
                      <a:xfrm>
                        <a:off x="1147445" y="5165725"/>
                        <a:ext cx="6416675" cy="60071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9.1.1  多阶段决策过程</a:t>
            </a:r>
          </a:p>
        </p:txBody>
      </p:sp>
      <p:sp>
        <p:nvSpPr>
          <p:cNvPr id="2" name="Text Box 5"/>
          <p:cNvSpPr txBox="1">
            <a:spLocks noChangeArrowheads="1"/>
          </p:cNvSpPr>
          <p:nvPr/>
        </p:nvSpPr>
        <p:spPr bwMode="auto">
          <a:xfrm>
            <a:off x="1280795" y="926465"/>
            <a:ext cx="10238105" cy="143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gn="just">
              <a:lnSpc>
                <a:spcPts val="3500"/>
              </a:lnSpc>
              <a:spcBef>
                <a:spcPts val="0"/>
              </a:spcBef>
            </a:pPr>
            <a:r>
              <a:rPr sz="2400" dirty="0">
                <a:solidFill>
                  <a:srgbClr val="C00000"/>
                </a:solidFill>
                <a:latin typeface="Times New Roman" panose="02020603050405020304" pitchFamily="18" charset="0"/>
                <a:cs typeface="Times New Roman" panose="02020603050405020304" pitchFamily="18" charset="0"/>
                <a:sym typeface="+mn-ea"/>
              </a:rPr>
              <a:t>动态规划（dynamic programming）</a:t>
            </a:r>
            <a:r>
              <a:rPr sz="2400" dirty="0">
                <a:latin typeface="Times New Roman" panose="02020603050405020304" pitchFamily="18" charset="0"/>
                <a:cs typeface="Times New Roman" panose="02020603050405020304" pitchFamily="18" charset="0"/>
                <a:sym typeface="+mn-ea"/>
              </a:rPr>
              <a:t>是</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20</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世纪</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50</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年代美国数学家贝尔曼（Richard Bellman）为研究</a:t>
            </a:r>
            <a:r>
              <a:rPr sz="2400" dirty="0">
                <a:solidFill>
                  <a:srgbClr val="C00000"/>
                </a:solidFill>
                <a:latin typeface="Times New Roman" panose="02020603050405020304" pitchFamily="18" charset="0"/>
                <a:cs typeface="Times New Roman" panose="02020603050405020304" pitchFamily="18" charset="0"/>
                <a:sym typeface="+mn-ea"/>
              </a:rPr>
              <a:t>最优控制问题</a:t>
            </a:r>
            <a:r>
              <a:rPr sz="2400" dirty="0">
                <a:latin typeface="Times New Roman" panose="02020603050405020304" pitchFamily="18" charset="0"/>
                <a:cs typeface="Times New Roman" panose="02020603050405020304" pitchFamily="18" charset="0"/>
                <a:sym typeface="+mn-ea"/>
              </a:rPr>
              <a:t>而提出，在计算机科学领域，动态规划法成为一种通用的算法设计技术用来求解</a:t>
            </a:r>
            <a:r>
              <a:rPr sz="2400" dirty="0">
                <a:solidFill>
                  <a:srgbClr val="C00000"/>
                </a:solidFill>
                <a:latin typeface="Times New Roman" panose="02020603050405020304" pitchFamily="18" charset="0"/>
                <a:cs typeface="Times New Roman" panose="02020603050405020304" pitchFamily="18" charset="0"/>
                <a:sym typeface="+mn-ea"/>
              </a:rPr>
              <a:t>多阶段决策最优化问题</a:t>
            </a:r>
            <a:r>
              <a:rPr sz="2400" dirty="0">
                <a:latin typeface="Times New Roman" panose="02020603050405020304" pitchFamily="18" charset="0"/>
                <a:cs typeface="Times New Roman" panose="02020603050405020304" pitchFamily="18" charset="0"/>
                <a:sym typeface="+mn-ea"/>
              </a:rPr>
              <a:t>。</a:t>
            </a:r>
          </a:p>
        </p:txBody>
      </p:sp>
      <p:sp>
        <p:nvSpPr>
          <p:cNvPr id="19" name="Freeform 84"/>
          <p:cNvSpPr/>
          <p:nvPr/>
        </p:nvSpPr>
        <p:spPr bwMode="auto">
          <a:xfrm>
            <a:off x="72091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pic>
        <p:nvPicPr>
          <p:cNvPr id="101" name="图片 100"/>
          <p:cNvPicPr>
            <a:picLocks noChangeAspect="1"/>
          </p:cNvPicPr>
          <p:nvPr/>
        </p:nvPicPr>
        <p:blipFill>
          <a:blip r:embed="rId3" r:link="rId4"/>
          <a:srcRect l="10776" t="3240" r="2876" b="14816"/>
          <a:stretch>
            <a:fillRect/>
          </a:stretch>
        </p:blipFill>
        <p:spPr>
          <a:xfrm>
            <a:off x="345440" y="4207510"/>
            <a:ext cx="3070225" cy="2259330"/>
          </a:xfrm>
          <a:prstGeom prst="rect">
            <a:avLst/>
          </a:prstGeom>
          <a:noFill/>
          <a:ln w="9525">
            <a:solidFill>
              <a:schemeClr val="accent1"/>
            </a:solidFill>
          </a:ln>
        </p:spPr>
      </p:pic>
      <p:sp>
        <p:nvSpPr>
          <p:cNvPr id="8" name="Text Box 5"/>
          <p:cNvSpPr txBox="1">
            <a:spLocks noChangeArrowheads="1"/>
          </p:cNvSpPr>
          <p:nvPr/>
        </p:nvSpPr>
        <p:spPr bwMode="auto">
          <a:xfrm>
            <a:off x="1276350" y="2397125"/>
            <a:ext cx="10238105" cy="143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gn="just">
              <a:lnSpc>
                <a:spcPts val="3500"/>
              </a:lnSpc>
              <a:spcBef>
                <a:spcPts val="0"/>
              </a:spcBef>
            </a:pPr>
            <a:r>
              <a:rPr sz="2400" dirty="0">
                <a:solidFill>
                  <a:srgbClr val="C00000"/>
                </a:solidFill>
                <a:latin typeface="Times New Roman" panose="02020603050405020304" pitchFamily="18" charset="0"/>
                <a:cs typeface="Times New Roman" panose="02020603050405020304" pitchFamily="18" charset="0"/>
                <a:sym typeface="+mn-ea"/>
              </a:rPr>
              <a:t>最优化问题（optimization problem）</a:t>
            </a:r>
            <a:r>
              <a:rPr lang="zh-CN" sz="2400" dirty="0">
                <a:latin typeface="Times New Roman" panose="02020603050405020304" pitchFamily="18" charset="0"/>
                <a:cs typeface="Times New Roman" panose="02020603050405020304" pitchFamily="18" charset="0"/>
                <a:sym typeface="+mn-ea"/>
              </a:rPr>
              <a:t>：</a:t>
            </a:r>
            <a:r>
              <a:rPr sz="2400" dirty="0">
                <a:latin typeface="Times New Roman" panose="02020603050405020304" pitchFamily="18" charset="0"/>
                <a:cs typeface="Times New Roman" panose="02020603050405020304" pitchFamily="18" charset="0"/>
                <a:sym typeface="+mn-ea"/>
              </a:rPr>
              <a:t>有</a:t>
            </a:r>
            <a:r>
              <a:rPr lang="en-US" sz="2400" dirty="0">
                <a:latin typeface="Times New Roman" panose="02020603050405020304" pitchFamily="18" charset="0"/>
                <a:cs typeface="Times New Roman" panose="02020603050405020304" pitchFamily="18" charset="0"/>
                <a:sym typeface="+mn-ea"/>
              </a:rPr>
              <a:t> </a:t>
            </a:r>
            <a:r>
              <a:rPr sz="2400" i="1" dirty="0">
                <a:latin typeface="Times New Roman" panose="02020603050405020304" pitchFamily="18" charset="0"/>
                <a:cs typeface="Times New Roman" panose="02020603050405020304" pitchFamily="18" charset="0"/>
                <a:sym typeface="+mn-ea"/>
              </a:rPr>
              <a:t>n</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个输入，问题的解由这</a:t>
            </a:r>
            <a:r>
              <a:rPr lang="en-US" sz="2400" dirty="0">
                <a:latin typeface="Times New Roman" panose="02020603050405020304" pitchFamily="18" charset="0"/>
                <a:cs typeface="Times New Roman" panose="02020603050405020304" pitchFamily="18" charset="0"/>
                <a:sym typeface="+mn-ea"/>
              </a:rPr>
              <a:t> </a:t>
            </a:r>
            <a:r>
              <a:rPr sz="2400" i="1" dirty="0">
                <a:latin typeface="Times New Roman" panose="02020603050405020304" pitchFamily="18" charset="0"/>
                <a:cs typeface="Times New Roman" panose="02020603050405020304" pitchFamily="18" charset="0"/>
                <a:sym typeface="+mn-ea"/>
              </a:rPr>
              <a:t>n</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个输入的一个子集组成，这个子集必须满足某些事先给定的</a:t>
            </a:r>
            <a:r>
              <a:rPr sz="2400" dirty="0">
                <a:solidFill>
                  <a:srgbClr val="C00000"/>
                </a:solidFill>
                <a:latin typeface="Times New Roman" panose="02020603050405020304" pitchFamily="18" charset="0"/>
                <a:cs typeface="Times New Roman" panose="02020603050405020304" pitchFamily="18" charset="0"/>
                <a:sym typeface="+mn-ea"/>
              </a:rPr>
              <a:t>约束条件（constraint condition）</a:t>
            </a:r>
            <a:r>
              <a:rPr sz="2400" dirty="0">
                <a:latin typeface="Times New Roman" panose="02020603050405020304" pitchFamily="18" charset="0"/>
                <a:cs typeface="Times New Roman" panose="02020603050405020304" pitchFamily="18" charset="0"/>
                <a:sym typeface="+mn-ea"/>
              </a:rPr>
              <a:t>，满足约束条件的解称为问题的</a:t>
            </a:r>
            <a:r>
              <a:rPr sz="2400" dirty="0">
                <a:solidFill>
                  <a:srgbClr val="C00000"/>
                </a:solidFill>
                <a:latin typeface="Times New Roman" panose="02020603050405020304" pitchFamily="18" charset="0"/>
                <a:cs typeface="Times New Roman" panose="02020603050405020304" pitchFamily="18" charset="0"/>
                <a:sym typeface="+mn-ea"/>
              </a:rPr>
              <a:t>可行解（feasible solution）</a:t>
            </a:r>
            <a:r>
              <a:rPr sz="2400" dirty="0">
                <a:latin typeface="Times New Roman" panose="02020603050405020304" pitchFamily="18" charset="0"/>
                <a:cs typeface="Times New Roman" panose="02020603050405020304" pitchFamily="18" charset="0"/>
                <a:sym typeface="+mn-ea"/>
              </a:rPr>
              <a:t>。</a:t>
            </a:r>
          </a:p>
        </p:txBody>
      </p:sp>
      <p:sp>
        <p:nvSpPr>
          <p:cNvPr id="9" name="Freeform 84"/>
          <p:cNvSpPr/>
          <p:nvPr/>
        </p:nvSpPr>
        <p:spPr bwMode="auto">
          <a:xfrm>
            <a:off x="716473" y="252867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 name="Text Box 5"/>
          <p:cNvSpPr txBox="1">
            <a:spLocks noChangeArrowheads="1"/>
          </p:cNvSpPr>
          <p:nvPr/>
        </p:nvSpPr>
        <p:spPr bwMode="auto">
          <a:xfrm>
            <a:off x="3674745" y="3761740"/>
            <a:ext cx="7843520" cy="2335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gn="just">
              <a:lnSpc>
                <a:spcPts val="3500"/>
              </a:lnSpc>
              <a:spcBef>
                <a:spcPts val="0"/>
              </a:spcBef>
            </a:pPr>
            <a:r>
              <a:rPr sz="2400" dirty="0">
                <a:latin typeface="Times New Roman" panose="02020603050405020304" pitchFamily="18" charset="0"/>
                <a:cs typeface="Times New Roman" panose="02020603050405020304" pitchFamily="18" charset="0"/>
                <a:sym typeface="+mn-ea"/>
              </a:rPr>
              <a:t>为了衡量可行解的优劣，通常以函数的形式给出一定的评价标准，这些标准函数称为</a:t>
            </a:r>
            <a:r>
              <a:rPr sz="2400" dirty="0">
                <a:solidFill>
                  <a:srgbClr val="C00000"/>
                </a:solidFill>
                <a:latin typeface="Times New Roman" panose="02020603050405020304" pitchFamily="18" charset="0"/>
                <a:cs typeface="Times New Roman" panose="02020603050405020304" pitchFamily="18" charset="0"/>
                <a:sym typeface="+mn-ea"/>
              </a:rPr>
              <a:t>目标函数（objective function，也称评价函数）</a:t>
            </a:r>
            <a:r>
              <a:rPr sz="2400" dirty="0">
                <a:latin typeface="Times New Roman" panose="02020603050405020304" pitchFamily="18" charset="0"/>
                <a:cs typeface="Times New Roman" panose="02020603050405020304" pitchFamily="18" charset="0"/>
                <a:sym typeface="+mn-ea"/>
              </a:rPr>
              <a:t>，目标函数的极值（极大或极小）称为</a:t>
            </a:r>
            <a:r>
              <a:rPr sz="2400" dirty="0">
                <a:solidFill>
                  <a:srgbClr val="C00000"/>
                </a:solidFill>
                <a:latin typeface="Times New Roman" panose="02020603050405020304" pitchFamily="18" charset="0"/>
                <a:cs typeface="Times New Roman" panose="02020603050405020304" pitchFamily="18" charset="0"/>
                <a:sym typeface="+mn-ea"/>
              </a:rPr>
              <a:t>最优值（optimal value）</a:t>
            </a:r>
            <a:r>
              <a:rPr sz="2400" dirty="0">
                <a:latin typeface="Times New Roman" panose="02020603050405020304" pitchFamily="18" charset="0"/>
                <a:cs typeface="Times New Roman" panose="02020603050405020304" pitchFamily="18" charset="0"/>
                <a:sym typeface="+mn-ea"/>
              </a:rPr>
              <a:t>，使目标函数取得极值的可行解称为</a:t>
            </a:r>
            <a:r>
              <a:rPr sz="2400" dirty="0">
                <a:solidFill>
                  <a:srgbClr val="C00000"/>
                </a:solidFill>
                <a:latin typeface="Times New Roman" panose="02020603050405020304" pitchFamily="18" charset="0"/>
                <a:cs typeface="Times New Roman" panose="02020603050405020304" pitchFamily="18" charset="0"/>
                <a:sym typeface="+mn-ea"/>
              </a:rPr>
              <a:t>最优解（optimal solution）</a:t>
            </a:r>
            <a:r>
              <a:rPr lang="zh-CN" sz="2400" dirty="0">
                <a:latin typeface="Times New Roman" panose="02020603050405020304" pitchFamily="18" charset="0"/>
                <a:cs typeface="Times New Roman" panose="02020603050405020304" pitchFamily="18"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animBg="1"/>
      <p:bldP spid="10"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9.2.2  0/1背包问题</a:t>
            </a:r>
          </a:p>
        </p:txBody>
      </p:sp>
      <p:sp>
        <p:nvSpPr>
          <p:cNvPr id="3" name="Rectangle 23"/>
          <p:cNvSpPr>
            <a:spLocks noChangeArrowheads="1"/>
          </p:cNvSpPr>
          <p:nvPr/>
        </p:nvSpPr>
        <p:spPr bwMode="auto">
          <a:xfrm>
            <a:off x="553720" y="802640"/>
            <a:ext cx="10868025" cy="413067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V</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C</a:t>
            </a:r>
            <a:r>
              <a:rPr sz="2400" u="none" dirty="0">
                <a:solidFill>
                  <a:srgbClr val="000000"/>
                </a:solidFill>
                <a:latin typeface="Times New Roman" panose="02020603050405020304" pitchFamily="18" charset="0"/>
                <a:ea typeface="微软雅黑" panose="020B0503020204020204" pitchFamily="34" charset="-122"/>
              </a:rPr>
              <a:t>)表示将</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个物品装入容量为</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C</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的背包获得的最大价值</a:t>
            </a:r>
            <a:r>
              <a:rPr lang="zh-CN" sz="2400" u="none" dirty="0">
                <a:solidFill>
                  <a:srgbClr val="000000"/>
                </a:solidFill>
                <a:latin typeface="Times New Roman" panose="02020603050405020304" pitchFamily="18" charset="0"/>
                <a:ea typeface="微软雅黑" panose="020B0503020204020204" pitchFamily="34" charset="-122"/>
              </a:rPr>
              <a:t>。</a:t>
            </a:r>
          </a:p>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考虑重叠子问题</a:t>
            </a:r>
            <a:r>
              <a:rPr sz="2400" u="none" dirty="0">
                <a:latin typeface="Times New Roman" panose="02020603050405020304" pitchFamily="18" charset="0"/>
                <a:ea typeface="微软雅黑" panose="020B0503020204020204" pitchFamily="34" charset="-122"/>
              </a:rPr>
              <a:t>，设</a:t>
            </a:r>
            <a:r>
              <a:rPr sz="2400" i="1" u="none" dirty="0">
                <a:latin typeface="Times New Roman" panose="02020603050405020304" pitchFamily="18" charset="0"/>
                <a:ea typeface="微软雅黑" panose="020B0503020204020204" pitchFamily="34" charset="-122"/>
              </a:rPr>
              <a:t>V</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j</a:t>
            </a:r>
            <a:r>
              <a:rPr sz="2400" u="none" dirty="0">
                <a:latin typeface="Times New Roman" panose="02020603050405020304" pitchFamily="18" charset="0"/>
                <a:ea typeface="微软雅黑" panose="020B0503020204020204" pitchFamily="34" charset="-122"/>
              </a:rPr>
              <a:t>)表示将</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）个物品装入容量为</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j</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j</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C</a:t>
            </a:r>
            <a:r>
              <a:rPr sz="2400" u="none" dirty="0">
                <a:latin typeface="Times New Roman" panose="02020603050405020304" pitchFamily="18" charset="0"/>
                <a:ea typeface="微软雅黑" panose="020B0503020204020204" pitchFamily="34" charset="-122"/>
              </a:rPr>
              <a:t>）的背包获得的最大价值，在决策</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x</a:t>
            </a:r>
            <a:r>
              <a:rPr sz="2400" i="1" u="none" baseline="-25000" dirty="0">
                <a:latin typeface="Times New Roman" panose="02020603050405020304" pitchFamily="18" charset="0"/>
                <a:ea typeface="微软雅黑" panose="020B0503020204020204" pitchFamily="34" charset="-122"/>
              </a:rPr>
              <a:t>i</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时，已经确定了(</a:t>
            </a:r>
            <a:r>
              <a:rPr sz="2400" i="1" u="none" dirty="0">
                <a:latin typeface="Times New Roman" panose="02020603050405020304" pitchFamily="18" charset="0"/>
                <a:ea typeface="微软雅黑" panose="020B0503020204020204" pitchFamily="34" charset="-122"/>
              </a:rPr>
              <a:t>x</a:t>
            </a:r>
            <a:r>
              <a:rPr sz="2400" u="none" baseline="-25000" dirty="0">
                <a:latin typeface="Times New Roman" panose="02020603050405020304" pitchFamily="18" charset="0"/>
                <a:ea typeface="微软雅黑" panose="020B0503020204020204" pitchFamily="34" charset="-122"/>
              </a:rPr>
              <a:t>1</a:t>
            </a:r>
            <a:r>
              <a:rPr sz="2400" u="none" dirty="0">
                <a:latin typeface="Times New Roman" panose="02020603050405020304" pitchFamily="18" charset="0"/>
                <a:ea typeface="微软雅黑" panose="020B0503020204020204" pitchFamily="34" charset="-122"/>
              </a:rPr>
              <a:t>, …, </a:t>
            </a:r>
            <a:r>
              <a:rPr sz="2400" i="1" u="none" dirty="0">
                <a:latin typeface="Times New Roman" panose="02020603050405020304" pitchFamily="18" charset="0"/>
                <a:ea typeface="微软雅黑" panose="020B0503020204020204" pitchFamily="34" charset="-122"/>
              </a:rPr>
              <a:t>x</a:t>
            </a:r>
            <a:r>
              <a:rPr sz="2400" i="1" u="none" baseline="-25000" dirty="0">
                <a:latin typeface="Times New Roman" panose="02020603050405020304" pitchFamily="18" charset="0"/>
                <a:ea typeface="微软雅黑" panose="020B0503020204020204" pitchFamily="34" charset="-122"/>
              </a:rPr>
              <a:t>i</a:t>
            </a:r>
            <a:r>
              <a:rPr sz="2400" u="none" baseline="-25000" dirty="0">
                <a:latin typeface="Times New Roman" panose="02020603050405020304" pitchFamily="18" charset="0"/>
                <a:ea typeface="微软雅黑" panose="020B0503020204020204" pitchFamily="34" charset="-122"/>
              </a:rPr>
              <a:t>-1</a:t>
            </a:r>
            <a:r>
              <a:rPr sz="2400" u="none" dirty="0">
                <a:latin typeface="Times New Roman" panose="02020603050405020304" pitchFamily="18" charset="0"/>
                <a:ea typeface="微软雅黑" panose="020B0503020204020204" pitchFamily="34" charset="-122"/>
              </a:rPr>
              <a:t>)，有以下两种情况：</a:t>
            </a:r>
          </a:p>
          <a:p>
            <a:pPr algn="l">
              <a:lnSpc>
                <a:spcPts val="3500"/>
              </a:lnSpc>
              <a:defRPr/>
            </a:pPr>
            <a:r>
              <a:rPr sz="2400" u="none" dirty="0">
                <a:latin typeface="Times New Roman" panose="02020603050405020304" pitchFamily="18" charset="0"/>
                <a:ea typeface="微软雅黑" panose="020B0503020204020204" pitchFamily="34" charset="-122"/>
              </a:rPr>
              <a:t>（1）背包容量</a:t>
            </a:r>
            <a:r>
              <a:rPr sz="2400" u="none" dirty="0">
                <a:solidFill>
                  <a:srgbClr val="C00000"/>
                </a:solidFill>
                <a:latin typeface="Times New Roman" panose="02020603050405020304" pitchFamily="18" charset="0"/>
                <a:ea typeface="微软雅黑" panose="020B0503020204020204" pitchFamily="34" charset="-122"/>
              </a:rPr>
              <a:t>不足以装入</a:t>
            </a:r>
            <a:r>
              <a:rPr sz="2400" u="none" dirty="0">
                <a:latin typeface="Times New Roman" panose="02020603050405020304" pitchFamily="18" charset="0"/>
                <a:ea typeface="微软雅黑" panose="020B0503020204020204" pitchFamily="34" charset="-122"/>
              </a:rPr>
              <a:t>物品</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a:t>
            </a:r>
          </a:p>
          <a:p>
            <a:pPr algn="l">
              <a:lnSpc>
                <a:spcPts val="3500"/>
              </a:lnSpc>
              <a:defRPr/>
            </a:pPr>
            <a:r>
              <a:rPr sz="2400" u="none" dirty="0">
                <a:latin typeface="Times New Roman" panose="02020603050405020304" pitchFamily="18" charset="0"/>
                <a:ea typeface="微软雅黑" panose="020B0503020204020204" pitchFamily="34" charset="-122"/>
              </a:rPr>
              <a:t>（2）背包容量</a:t>
            </a:r>
            <a:r>
              <a:rPr lang="zh-CN" sz="2400" u="none" dirty="0">
                <a:solidFill>
                  <a:srgbClr val="C00000"/>
                </a:solidFill>
                <a:latin typeface="Times New Roman" panose="02020603050405020304" pitchFamily="18" charset="0"/>
                <a:ea typeface="微软雅黑" panose="020B0503020204020204" pitchFamily="34" charset="-122"/>
              </a:rPr>
              <a:t>能够</a:t>
            </a:r>
            <a:r>
              <a:rPr sz="2400" u="none" dirty="0">
                <a:solidFill>
                  <a:srgbClr val="C00000"/>
                </a:solidFill>
                <a:latin typeface="Times New Roman" panose="02020603050405020304" pitchFamily="18" charset="0"/>
                <a:ea typeface="微软雅黑" panose="020B0503020204020204" pitchFamily="34" charset="-122"/>
              </a:rPr>
              <a:t>装入</a:t>
            </a:r>
            <a:r>
              <a:rPr sz="2400" u="none" dirty="0">
                <a:latin typeface="Times New Roman" panose="02020603050405020304" pitchFamily="18" charset="0"/>
                <a:ea typeface="微软雅黑" panose="020B0503020204020204" pitchFamily="34" charset="-122"/>
              </a:rPr>
              <a:t>物品</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sz="2400" u="none" dirty="0">
                <a:latin typeface="Times New Roman" panose="02020603050405020304" pitchFamily="18" charset="0"/>
                <a:ea typeface="微软雅黑" panose="020B0503020204020204" pitchFamily="34" charset="-122"/>
              </a:rPr>
              <a:t>，此时有两种选择：</a:t>
            </a:r>
          </a:p>
          <a:p>
            <a:pPr algn="l">
              <a:lnSpc>
                <a:spcPts val="3500"/>
              </a:lnSpc>
              <a:defRPr/>
            </a:pPr>
            <a:r>
              <a:rPr lang="en-US" sz="2400" u="none" dirty="0">
                <a:latin typeface="Times New Roman" panose="02020603050405020304" pitchFamily="18" charset="0"/>
                <a:ea typeface="微软雅黑" panose="020B0503020204020204" pitchFamily="34" charset="-122"/>
              </a:rPr>
              <a:t>        </a:t>
            </a:r>
            <a:r>
              <a:rPr lang="en-US" sz="2400" u="none" dirty="0">
                <a:solidFill>
                  <a:srgbClr val="C00000"/>
                </a:solidFill>
                <a:latin typeface="Times New Roman" panose="02020603050405020304" pitchFamily="18" charset="0"/>
                <a:ea typeface="微软雅黑" panose="020B0503020204020204" pitchFamily="34" charset="-122"/>
              </a:rPr>
              <a:t> </a:t>
            </a:r>
            <a:r>
              <a:rPr sz="2400" u="none" dirty="0">
                <a:solidFill>
                  <a:srgbClr val="C00000"/>
                </a:solidFill>
                <a:latin typeface="Times New Roman" panose="02020603050405020304" pitchFamily="18" charset="0"/>
                <a:ea typeface="微软雅黑" panose="020B0503020204020204" pitchFamily="34" charset="-122"/>
              </a:rPr>
              <a:t>① 把第</a:t>
            </a:r>
            <a:r>
              <a:rPr lang="en-US" sz="2400" u="none" dirty="0">
                <a:solidFill>
                  <a:srgbClr val="C00000"/>
                </a:solidFill>
                <a:latin typeface="Times New Roman" panose="02020603050405020304" pitchFamily="18" charset="0"/>
                <a:ea typeface="微软雅黑" panose="020B0503020204020204" pitchFamily="34" charset="-122"/>
              </a:rPr>
              <a:t> </a:t>
            </a:r>
            <a:r>
              <a:rPr sz="2400" i="1" u="none" dirty="0">
                <a:solidFill>
                  <a:srgbClr val="C00000"/>
                </a:solidFill>
                <a:latin typeface="Times New Roman" panose="02020603050405020304" pitchFamily="18" charset="0"/>
                <a:ea typeface="微软雅黑" panose="020B0503020204020204" pitchFamily="34" charset="-122"/>
              </a:rPr>
              <a:t>i</a:t>
            </a:r>
            <a:r>
              <a:rPr lang="en-US" sz="2400" u="none" dirty="0">
                <a:solidFill>
                  <a:srgbClr val="C00000"/>
                </a:solidFill>
                <a:latin typeface="Times New Roman" panose="02020603050405020304" pitchFamily="18" charset="0"/>
                <a:ea typeface="微软雅黑" panose="020B0503020204020204" pitchFamily="34" charset="-122"/>
              </a:rPr>
              <a:t> </a:t>
            </a:r>
            <a:r>
              <a:rPr sz="2400" u="none" dirty="0">
                <a:solidFill>
                  <a:srgbClr val="C00000"/>
                </a:solidFill>
                <a:latin typeface="Times New Roman" panose="02020603050405020304" pitchFamily="18" charset="0"/>
                <a:ea typeface="微软雅黑" panose="020B0503020204020204" pitchFamily="34" charset="-122"/>
              </a:rPr>
              <a:t>个物品装入背包；</a:t>
            </a:r>
          </a:p>
          <a:p>
            <a:pPr algn="l">
              <a:lnSpc>
                <a:spcPts val="3500"/>
              </a:lnSpc>
              <a:defRPr/>
            </a:pPr>
            <a:r>
              <a:rPr lang="en-US" sz="2400" u="none" dirty="0">
                <a:solidFill>
                  <a:srgbClr val="C00000"/>
                </a:solidFill>
                <a:latin typeface="Times New Roman" panose="02020603050405020304" pitchFamily="18" charset="0"/>
                <a:ea typeface="微软雅黑" panose="020B0503020204020204" pitchFamily="34" charset="-122"/>
              </a:rPr>
              <a:t>         </a:t>
            </a:r>
            <a:r>
              <a:rPr sz="2400" u="none" dirty="0">
                <a:solidFill>
                  <a:srgbClr val="C00000"/>
                </a:solidFill>
                <a:latin typeface="Times New Roman" panose="02020603050405020304" pitchFamily="18" charset="0"/>
                <a:ea typeface="微软雅黑" panose="020B0503020204020204" pitchFamily="34" charset="-122"/>
              </a:rPr>
              <a:t>② 第</a:t>
            </a:r>
            <a:r>
              <a:rPr lang="en-US" sz="2400" u="none" dirty="0">
                <a:solidFill>
                  <a:srgbClr val="C00000"/>
                </a:solidFill>
                <a:latin typeface="Times New Roman" panose="02020603050405020304" pitchFamily="18" charset="0"/>
                <a:ea typeface="微软雅黑" panose="020B0503020204020204" pitchFamily="34" charset="-122"/>
              </a:rPr>
              <a:t> </a:t>
            </a:r>
            <a:r>
              <a:rPr sz="2400" i="1" u="none" dirty="0">
                <a:solidFill>
                  <a:srgbClr val="C00000"/>
                </a:solidFill>
                <a:latin typeface="Times New Roman" panose="02020603050405020304" pitchFamily="18" charset="0"/>
                <a:ea typeface="微软雅黑" panose="020B0503020204020204" pitchFamily="34" charset="-122"/>
              </a:rPr>
              <a:t>i</a:t>
            </a:r>
            <a:r>
              <a:rPr lang="en-US" sz="2400" u="none" dirty="0">
                <a:solidFill>
                  <a:srgbClr val="C00000"/>
                </a:solidFill>
                <a:latin typeface="Times New Roman" panose="02020603050405020304" pitchFamily="18" charset="0"/>
                <a:ea typeface="微软雅黑" panose="020B0503020204020204" pitchFamily="34" charset="-122"/>
              </a:rPr>
              <a:t> </a:t>
            </a:r>
            <a:r>
              <a:rPr sz="2400" u="none" dirty="0">
                <a:solidFill>
                  <a:srgbClr val="C00000"/>
                </a:solidFill>
                <a:latin typeface="Times New Roman" panose="02020603050405020304" pitchFamily="18" charset="0"/>
                <a:ea typeface="微软雅黑" panose="020B0503020204020204" pitchFamily="34" charset="-122"/>
              </a:rPr>
              <a:t>个物品不装入背包。</a:t>
            </a:r>
          </a:p>
          <a:p>
            <a:pPr algn="l">
              <a:lnSpc>
                <a:spcPts val="3500"/>
              </a:lnSpc>
              <a:defRPr/>
            </a:pP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显然，取二者中价值较大者作为把前</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i</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个物品装入容量为</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j</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的背包获得的最优值。得到如下递推式：</a:t>
            </a:r>
          </a:p>
        </p:txBody>
      </p:sp>
      <p:graphicFrame>
        <p:nvGraphicFramePr>
          <p:cNvPr id="2" name="Object 143"/>
          <p:cNvGraphicFramePr>
            <a:graphicFrameLocks noChangeAspect="1"/>
          </p:cNvGraphicFramePr>
          <p:nvPr/>
        </p:nvGraphicFramePr>
        <p:xfrm>
          <a:off x="2116455" y="5055235"/>
          <a:ext cx="7929245" cy="1168400"/>
        </p:xfrm>
        <a:graphic>
          <a:graphicData uri="http://schemas.openxmlformats.org/presentationml/2006/ole">
            <mc:AlternateContent xmlns:mc="http://schemas.openxmlformats.org/markup-compatibility/2006">
              <mc:Choice xmlns:v="urn:schemas-microsoft-com:vml" Requires="v">
                <p:oleObj r:id="rId2" imgW="2844800" imgH="419100" progId="Equation.KSEE3">
                  <p:embed/>
                </p:oleObj>
              </mc:Choice>
              <mc:Fallback>
                <p:oleObj r:id="rId2" imgW="2844800" imgH="419100" progId="Equation.KSEE3">
                  <p:embed/>
                  <p:pic>
                    <p:nvPicPr>
                      <p:cNvPr id="2" name="Object 143"/>
                      <p:cNvPicPr/>
                      <p:nvPr/>
                    </p:nvPicPr>
                    <p:blipFill>
                      <a:blip r:embed="rId3"/>
                      <a:stretch>
                        <a:fillRect/>
                      </a:stretch>
                    </p:blipFill>
                    <p:spPr>
                      <a:xfrm>
                        <a:off x="2116455" y="5055235"/>
                        <a:ext cx="7929245" cy="116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9.2.2  0/1背包问题</a:t>
            </a:r>
          </a:p>
        </p:txBody>
      </p:sp>
      <p:sp>
        <p:nvSpPr>
          <p:cNvPr id="3" name="Rectangle 23"/>
          <p:cNvSpPr>
            <a:spLocks noChangeArrowheads="1"/>
          </p:cNvSpPr>
          <p:nvPr/>
        </p:nvSpPr>
        <p:spPr bwMode="auto">
          <a:xfrm>
            <a:off x="553720" y="801370"/>
            <a:ext cx="10868025" cy="233553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V</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C</a:t>
            </a:r>
            <a:r>
              <a:rPr sz="2400" u="none" dirty="0">
                <a:solidFill>
                  <a:srgbClr val="000000"/>
                </a:solidFill>
                <a:latin typeface="Times New Roman" panose="02020603050405020304" pitchFamily="18" charset="0"/>
                <a:ea typeface="微软雅黑" panose="020B0503020204020204" pitchFamily="34" charset="-122"/>
              </a:rPr>
              <a:t>)表示将</a:t>
            </a:r>
            <a:r>
              <a:rPr lang="en-US" sz="2400" u="none" dirty="0">
                <a:solidFill>
                  <a:srgbClr val="000000"/>
                </a:solidFill>
                <a:latin typeface="Times New Roman" panose="02020603050405020304" pitchFamily="18" charset="0"/>
                <a:ea typeface="微软雅黑" panose="020B0503020204020204" pitchFamily="34" charset="-122"/>
              </a:rPr>
              <a:t> </a:t>
            </a:r>
            <a:r>
              <a:rPr sz="2400" i="1" dirty="0">
                <a:solidFill>
                  <a:srgbClr val="000000"/>
                </a:solidFill>
                <a:latin typeface="Times New Roman" panose="02020603050405020304" pitchFamily="18" charset="0"/>
                <a:ea typeface="微软雅黑" panose="020B0503020204020204" pitchFamily="34" charset="-122"/>
              </a:rPr>
              <a:t>n</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个物品装入容量为</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C</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的背包获得的最大价值</a:t>
            </a:r>
            <a:r>
              <a:rPr lang="zh-CN" sz="2400" u="none" dirty="0">
                <a:solidFill>
                  <a:srgbClr val="000000"/>
                </a:solidFill>
                <a:latin typeface="Times New Roman" panose="02020603050405020304" pitchFamily="18" charset="0"/>
                <a:ea typeface="微软雅黑" panose="020B0503020204020204" pitchFamily="34" charset="-122"/>
              </a:rPr>
              <a:t>。</a:t>
            </a:r>
          </a:p>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为了确定装入背包的具体物品</a:t>
            </a:r>
            <a:r>
              <a:rPr sz="2400" u="none" dirty="0">
                <a:latin typeface="Times New Roman" panose="02020603050405020304" pitchFamily="18" charset="0"/>
                <a:ea typeface="微软雅黑" panose="020B0503020204020204" pitchFamily="34" charset="-122"/>
              </a:rPr>
              <a:t>，从</a:t>
            </a:r>
            <a:r>
              <a:rPr sz="2400" i="1" u="none" dirty="0">
                <a:latin typeface="Times New Roman" panose="02020603050405020304" pitchFamily="18" charset="0"/>
                <a:ea typeface="微软雅黑" panose="020B0503020204020204" pitchFamily="34" charset="-122"/>
              </a:rPr>
              <a:t>V</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C</a:t>
            </a:r>
            <a:r>
              <a:rPr sz="2400" u="none" dirty="0">
                <a:latin typeface="Times New Roman" panose="02020603050405020304" pitchFamily="18" charset="0"/>
                <a:ea typeface="微软雅黑" panose="020B0503020204020204" pitchFamily="34" charset="-122"/>
              </a:rPr>
              <a:t>)开始进行回溯，如果</a:t>
            </a:r>
            <a:r>
              <a:rPr sz="2400" i="1" u="none" dirty="0">
                <a:latin typeface="Times New Roman" panose="02020603050405020304" pitchFamily="18" charset="0"/>
                <a:ea typeface="微软雅黑" panose="020B0503020204020204" pitchFamily="34" charset="-122"/>
              </a:rPr>
              <a:t>V</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C</a:t>
            </a:r>
            <a:r>
              <a:rPr sz="2400" u="none" dirty="0">
                <a:latin typeface="Times New Roman" panose="02020603050405020304" pitchFamily="18" charset="0"/>
                <a:ea typeface="微软雅黑" panose="020B0503020204020204" pitchFamily="34" charset="-122"/>
              </a:rPr>
              <a:t>)&gt;</a:t>
            </a:r>
            <a:r>
              <a:rPr sz="2400" i="1" u="none" dirty="0">
                <a:latin typeface="Times New Roman" panose="02020603050405020304" pitchFamily="18" charset="0"/>
                <a:ea typeface="微软雅黑" panose="020B0503020204020204" pitchFamily="34" charset="-122"/>
              </a:rPr>
              <a:t>V</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C</a:t>
            </a:r>
            <a:r>
              <a:rPr sz="2400" u="none" dirty="0">
                <a:latin typeface="Times New Roman" panose="02020603050405020304" pitchFamily="18" charset="0"/>
                <a:ea typeface="微软雅黑" panose="020B0503020204020204" pitchFamily="34" charset="-122"/>
              </a:rPr>
              <a:t>)，表明第</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个物品被装入背包，前</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个物品被装入容量为</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C</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w</a:t>
            </a:r>
            <a:r>
              <a:rPr sz="2400" i="1" u="none" baseline="-25000" dirty="0">
                <a:latin typeface="Times New Roman" panose="02020603050405020304" pitchFamily="18" charset="0"/>
                <a:ea typeface="微软雅黑" panose="020B0503020204020204" pitchFamily="34" charset="-122"/>
              </a:rPr>
              <a:t>n</a:t>
            </a:r>
            <a:r>
              <a:rPr lang="en-US" sz="2400" i="1" u="none" baseline="-25000"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的背包中；否则，第</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个物品没有被装入背包，前</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个物品被装入容量为</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C</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的背包中。依此类推，直至确定第</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1</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个物品是否被装入背包。由此，得到如下函数：</a:t>
            </a:r>
          </a:p>
        </p:txBody>
      </p:sp>
      <p:graphicFrame>
        <p:nvGraphicFramePr>
          <p:cNvPr id="2" name="Object 65"/>
          <p:cNvGraphicFramePr>
            <a:graphicFrameLocks noChangeAspect="1"/>
          </p:cNvGraphicFramePr>
          <p:nvPr/>
        </p:nvGraphicFramePr>
        <p:xfrm>
          <a:off x="2425700" y="3303270"/>
          <a:ext cx="6480810" cy="1125220"/>
        </p:xfrm>
        <a:graphic>
          <a:graphicData uri="http://schemas.openxmlformats.org/presentationml/2006/ole">
            <mc:AlternateContent xmlns:mc="http://schemas.openxmlformats.org/markup-compatibility/2006">
              <mc:Choice xmlns:v="urn:schemas-microsoft-com:vml" Requires="v">
                <p:oleObj r:id="rId2" imgW="2603500" imgH="482600" progId="Equation.3">
                  <p:embed/>
                </p:oleObj>
              </mc:Choice>
              <mc:Fallback>
                <p:oleObj r:id="rId2" imgW="2603500" imgH="482600" progId="Equation.3">
                  <p:embed/>
                  <p:pic>
                    <p:nvPicPr>
                      <p:cNvPr id="2" name="Object 65"/>
                      <p:cNvPicPr/>
                      <p:nvPr/>
                    </p:nvPicPr>
                    <p:blipFill>
                      <a:blip r:embed="rId3"/>
                      <a:stretch>
                        <a:fillRect/>
                      </a:stretch>
                    </p:blipFill>
                    <p:spPr>
                      <a:xfrm>
                        <a:off x="2425700" y="3303270"/>
                        <a:ext cx="6480810" cy="11252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9.2.2  0/1背包问题</a:t>
            </a:r>
          </a:p>
        </p:txBody>
      </p:sp>
      <p:sp>
        <p:nvSpPr>
          <p:cNvPr id="102" name="文本框 101"/>
          <p:cNvSpPr txBox="1"/>
          <p:nvPr/>
        </p:nvSpPr>
        <p:spPr>
          <a:xfrm>
            <a:off x="704850" y="853440"/>
            <a:ext cx="1091819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5</a:t>
            </a:r>
            <a:r>
              <a:rPr lang="zh-CN"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个物品的重量分别是</a:t>
            </a:r>
            <a:r>
              <a:rPr lang="en-US"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 2, 6, 5, 4}</a:t>
            </a:r>
            <a:r>
              <a:rPr lang="zh-CN"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，价值分别为</a:t>
            </a:r>
            <a:r>
              <a:rPr lang="en-US"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{6, 3, 5, 4, 6}</a:t>
            </a:r>
            <a:r>
              <a:rPr lang="zh-CN"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，背包的容量为</a:t>
            </a:r>
            <a:r>
              <a:rPr lang="en-US"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10</a:t>
            </a:r>
            <a:r>
              <a:rPr lang="zh-CN"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，动态规划法求解</a:t>
            </a:r>
            <a:r>
              <a:rPr lang="en-US"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背包问题的过程如下：</a:t>
            </a:r>
            <a:endParaRPr lang="zh-CN" altLang="en-US" sz="2400" b="0"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对象 4"/>
          <p:cNvGraphicFramePr>
            <a:graphicFrameLocks noChangeAspect="1"/>
          </p:cNvGraphicFramePr>
          <p:nvPr/>
        </p:nvGraphicFramePr>
        <p:xfrm>
          <a:off x="1255395" y="1896745"/>
          <a:ext cx="9690735" cy="2980055"/>
        </p:xfrm>
        <a:graphic>
          <a:graphicData uri="http://schemas.openxmlformats.org/presentationml/2006/ole">
            <mc:AlternateContent xmlns:mc="http://schemas.openxmlformats.org/markup-compatibility/2006">
              <mc:Choice xmlns:v="urn:schemas-microsoft-com:vml" Requires="v">
                <p:oleObj r:id="rId2" imgW="7248525" imgH="2228850" progId="Paint.Picture">
                  <p:embed/>
                </p:oleObj>
              </mc:Choice>
              <mc:Fallback>
                <p:oleObj r:id="rId2" imgW="7248525" imgH="2228850" progId="Paint.Picture">
                  <p:embed/>
                  <p:pic>
                    <p:nvPicPr>
                      <p:cNvPr id="5" name="对象 4"/>
                      <p:cNvPicPr/>
                      <p:nvPr/>
                    </p:nvPicPr>
                    <p:blipFill>
                      <a:blip r:embed="rId3"/>
                      <a:stretch>
                        <a:fillRect/>
                      </a:stretch>
                    </p:blipFill>
                    <p:spPr>
                      <a:xfrm>
                        <a:off x="1255395" y="1896745"/>
                        <a:ext cx="9690735" cy="2980055"/>
                      </a:xfrm>
                      <a:prstGeom prst="rect">
                        <a:avLst/>
                      </a:prstGeom>
                    </p:spPr>
                  </p:pic>
                </p:oleObj>
              </mc:Fallback>
            </mc:AlternateContent>
          </a:graphicData>
        </a:graphic>
      </p:graphicFrame>
      <p:sp>
        <p:nvSpPr>
          <p:cNvPr id="7" name="Rectangle 23"/>
          <p:cNvSpPr>
            <a:spLocks noChangeArrowheads="1"/>
          </p:cNvSpPr>
          <p:nvPr/>
        </p:nvSpPr>
        <p:spPr bwMode="auto">
          <a:xfrm>
            <a:off x="574040" y="4977765"/>
            <a:ext cx="10757535"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n</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个物品的重量存储在数组w[n+1]中，价值存储在数组v[n+1]中，均从下标</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1</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开始存放，背包容量为</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C</a:t>
            </a:r>
            <a:r>
              <a:rPr sz="2400" u="none">
                <a:solidFill>
                  <a:srgbClr val="000000"/>
                </a:solidFill>
                <a:latin typeface="Times New Roman" panose="02020603050405020304" pitchFamily="18" charset="0"/>
                <a:ea typeface="微软雅黑" panose="020B0503020204020204" pitchFamily="34" charset="-122"/>
              </a:rPr>
              <a:t>，数组V[n+1][C+1]存放迭代结果，数组x[n+1]存储装入背包的物品，程序如下：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868680"/>
            <a:ext cx="10564495" cy="550799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KnapSack(int w[ ], int v[ ], int n, int C, int x[ ])</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i, j, V[n+1][C+1];</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for (j = 0; j &lt;= C; j++)             //初始化第0行</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V[0][j] = 0;</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for (i = 0; i &lt;= n; i++)             //初始化第0列</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V[i][0] = 0;</a:t>
            </a:r>
          </a:p>
          <a:p>
            <a:pPr lvl="0" algn="l">
              <a:lnSpc>
                <a:spcPct val="100000"/>
              </a:lnSpc>
              <a:spcBef>
                <a:spcPts val="0"/>
              </a:spcBef>
              <a:spcAft>
                <a:spcPts val="0"/>
              </a:spcAft>
              <a:buClrTx/>
              <a:buSzTx/>
              <a:buFontTx/>
            </a:pPr>
            <a:r>
              <a:rPr lang="en-US" altLang="zh-CN" sz="2200" dirty="0" err="1">
                <a:sym typeface="+mn-ea"/>
              </a:rPr>
              <a:t>    for (i = 1; i &lt;= n; i++)             //填写每一行</a:t>
            </a:r>
          </a:p>
          <a:p>
            <a:pPr lvl="0" algn="l">
              <a:lnSpc>
                <a:spcPct val="100000"/>
              </a:lnSpc>
              <a:spcBef>
                <a:spcPts val="0"/>
              </a:spcBef>
              <a:spcAft>
                <a:spcPts val="0"/>
              </a:spcAft>
              <a:buClrTx/>
              <a:buSzTx/>
              <a:buFontTx/>
            </a:pPr>
            <a:r>
              <a:rPr lang="en-US" altLang="zh-CN" sz="2200" dirty="0" err="1">
                <a:sym typeface="+mn-ea"/>
              </a:rPr>
              <a:t>        for (j = 1; j &lt;= C; j++)</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if (j &lt; w[i]) V[i][j] = V[i-1][j];</a:t>
            </a:r>
          </a:p>
          <a:p>
            <a:pPr lvl="0" algn="l">
              <a:lnSpc>
                <a:spcPct val="100000"/>
              </a:lnSpc>
              <a:spcBef>
                <a:spcPts val="0"/>
              </a:spcBef>
              <a:spcAft>
                <a:spcPts val="0"/>
              </a:spcAft>
              <a:buClrTx/>
              <a:buSzTx/>
              <a:buFontTx/>
            </a:pPr>
            <a:r>
              <a:rPr lang="en-US" altLang="zh-CN" sz="2200" dirty="0" err="1">
                <a:solidFill>
                  <a:srgbClr val="C00000"/>
                </a:solidFill>
                <a:sym typeface="+mn-ea"/>
              </a:rPr>
              <a:t>            else V[i][j] = max(V[i-1][j], V[i-1][j-w[i]]+v[i]);</a:t>
            </a:r>
          </a:p>
          <a:p>
            <a:pPr lvl="0" algn="l">
              <a:lnSpc>
                <a:spcPct val="100000"/>
              </a:lnSpc>
              <a:spcBef>
                <a:spcPts val="0"/>
              </a:spcBef>
              <a:spcAft>
                <a:spcPts val="0"/>
              </a:spcAft>
              <a:buClrTx/>
              <a:buSzTx/>
              <a:buFontTx/>
            </a:pPr>
            <a:r>
              <a:rPr lang="en-US" altLang="zh-CN" sz="2200" dirty="0" err="1">
                <a:sym typeface="+mn-ea"/>
              </a:rPr>
              <a:t>    for (i = n, j = C; i &gt; 0; i--)                 //求装入背包的物品</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if (V[i][j] &gt; V[i-1][j]) { x[i] = 1; j = j - w[i]; }</a:t>
            </a:r>
          </a:p>
          <a:p>
            <a:pPr lvl="0" algn="l">
              <a:lnSpc>
                <a:spcPct val="100000"/>
              </a:lnSpc>
              <a:spcBef>
                <a:spcPts val="0"/>
              </a:spcBef>
              <a:spcAft>
                <a:spcPts val="0"/>
              </a:spcAft>
              <a:buClrTx/>
              <a:buSzTx/>
              <a:buFontTx/>
            </a:pPr>
            <a:r>
              <a:rPr lang="en-US" altLang="zh-CN" sz="2200" dirty="0" err="1">
                <a:solidFill>
                  <a:schemeClr val="accent6">
                    <a:lumMod val="75000"/>
                  </a:schemeClr>
                </a:solidFill>
                <a:sym typeface="+mn-ea"/>
              </a:rPr>
              <a:t>        else x[i] = 0;</a:t>
            </a:r>
          </a:p>
          <a:p>
            <a:pPr lvl="0" algn="l">
              <a:lnSpc>
                <a:spcPct val="100000"/>
              </a:lnSpc>
              <a:spcBef>
                <a:spcPts val="0"/>
              </a:spcBef>
              <a:spcAft>
                <a:spcPts val="0"/>
              </a:spcAft>
              <a:buClrTx/>
              <a:buSzTx/>
              <a:buFontTx/>
            </a:pPr>
            <a:r>
              <a:rPr lang="en-US" altLang="zh-CN" sz="2200" dirty="0" err="1">
                <a:sym typeface="+mn-ea"/>
              </a:rPr>
              <a:t>    return V[n][C];           </a:t>
            </a:r>
          </a:p>
          <a:p>
            <a:pPr lvl="0" algn="l">
              <a:lnSpc>
                <a:spcPct val="100000"/>
              </a:lnSpc>
              <a:spcBef>
                <a:spcPts val="0"/>
              </a:spcBef>
              <a:spcAft>
                <a:spcPts val="0"/>
              </a:spcAft>
              <a:buClrTx/>
              <a:buSzTx/>
              <a:buFontTx/>
            </a:pPr>
            <a:r>
              <a:rPr lang="en-US" altLang="zh-CN" sz="2200" dirty="0" err="1">
                <a:sym typeface="+mn-ea"/>
              </a:rPr>
              <a:t>}</a:t>
            </a:r>
          </a:p>
        </p:txBody>
      </p:sp>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9.2.2  0/1背包问题</a:t>
            </a:r>
          </a:p>
        </p:txBody>
      </p:sp>
      <p:sp>
        <p:nvSpPr>
          <p:cNvPr id="7" name="Rectangle 23"/>
          <p:cNvSpPr>
            <a:spLocks noChangeArrowheads="1"/>
          </p:cNvSpPr>
          <p:nvPr/>
        </p:nvSpPr>
        <p:spPr bwMode="auto">
          <a:xfrm>
            <a:off x="5158105" y="5806440"/>
            <a:ext cx="5458460" cy="53975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【算法分析】</a:t>
            </a:r>
            <a:r>
              <a:rPr lang="zh-CN" altLang="zh-CN" sz="2400" u="none" dirty="0">
                <a:solidFill>
                  <a:schemeClr val="tx1"/>
                </a:solidFill>
                <a:latin typeface="Times New Roman" panose="02020603050405020304" pitchFamily="18" charset="0"/>
                <a:ea typeface="微软雅黑" panose="020B0503020204020204" pitchFamily="34" charset="-122"/>
              </a:rPr>
              <a:t>时间复杂度为</a:t>
            </a:r>
            <a:r>
              <a:rPr lang="zh-CN" altLang="zh-CN" sz="2400" i="1" u="none" dirty="0">
                <a:solidFill>
                  <a:schemeClr val="tx1"/>
                </a:solidFill>
                <a:latin typeface="Times New Roman" panose="02020603050405020304" pitchFamily="18" charset="0"/>
                <a:ea typeface="微软雅黑" panose="020B0503020204020204" pitchFamily="34" charset="-122"/>
              </a:rPr>
              <a:t>O</a:t>
            </a:r>
            <a:r>
              <a:rPr lang="zh-CN" altLang="zh-CN" sz="2400" u="none" dirty="0">
                <a:solidFill>
                  <a:schemeClr val="tx1"/>
                </a:solidFill>
                <a:latin typeface="Times New Roman" panose="02020603050405020304" pitchFamily="18" charset="0"/>
                <a:ea typeface="微软雅黑" panose="020B0503020204020204" pitchFamily="34" charset="-122"/>
              </a:rPr>
              <a:t>(</a:t>
            </a:r>
            <a:r>
              <a:rPr lang="zh-CN" altLang="zh-CN" sz="2400" i="1" u="none" dirty="0">
                <a:solidFill>
                  <a:schemeClr val="tx1"/>
                </a:solidFill>
                <a:latin typeface="Times New Roman" panose="02020603050405020304" pitchFamily="18" charset="0"/>
                <a:ea typeface="微软雅黑" panose="020B0503020204020204" pitchFamily="34" charset="-122"/>
              </a:rPr>
              <a:t>n</a:t>
            </a:r>
            <a:r>
              <a:rPr lang="zh-CN" altLang="zh-CN" sz="2400" u="none" dirty="0">
                <a:solidFill>
                  <a:schemeClr val="tx1"/>
                </a:solidFill>
                <a:latin typeface="Times New Roman" panose="02020603050405020304" pitchFamily="18" charset="0"/>
                <a:ea typeface="微软雅黑" panose="020B0503020204020204" pitchFamily="34" charset="-122"/>
              </a:rPr>
              <a:t>×</a:t>
            </a:r>
            <a:r>
              <a:rPr lang="zh-CN" altLang="zh-CN" sz="2400" i="1" u="none" dirty="0">
                <a:solidFill>
                  <a:schemeClr val="tx1"/>
                </a:solidFill>
                <a:latin typeface="Times New Roman" panose="02020603050405020304" pitchFamily="18" charset="0"/>
                <a:ea typeface="微软雅黑" panose="020B0503020204020204" pitchFamily="34" charset="-122"/>
              </a:rPr>
              <a:t>C</a:t>
            </a:r>
            <a:r>
              <a:rPr lang="zh-CN" altLang="zh-CN" sz="2400" u="none" dirty="0">
                <a:solidFill>
                  <a:schemeClr val="tx1"/>
                </a:solidFill>
                <a:latin typeface="Times New Roman" panose="02020603050405020304" pitchFamily="18" charset="0"/>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9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动态规划法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9-3    图问题中的动态规划法</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9.3.1  多段图的最短路径</a:t>
            </a:r>
          </a:p>
        </p:txBody>
      </p:sp>
      <p:sp>
        <p:nvSpPr>
          <p:cNvPr id="5" name="Freeform 84"/>
          <p:cNvSpPr/>
          <p:nvPr/>
        </p:nvSpPr>
        <p:spPr bwMode="auto">
          <a:xfrm>
            <a:off x="640908" y="99768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163955" y="880745"/>
            <a:ext cx="1017333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ea typeface="宋体" panose="02010600030101010101" pitchFamily="2" charset="-122"/>
                <a:sym typeface="+mn-ea"/>
              </a:rPr>
              <a:t>多段图</a:t>
            </a:r>
            <a:r>
              <a:rPr lang="zh-CN" sz="2400">
                <a:solidFill>
                  <a:srgbClr val="C00000"/>
                </a:solidFill>
                <a:ea typeface="宋体" panose="02010600030101010101" pitchFamily="2" charset="-122"/>
                <a:sym typeface="+mn-ea"/>
              </a:rPr>
              <a:t>（</a:t>
            </a:r>
            <a:r>
              <a:rPr lang="en-US" sz="2400">
                <a:solidFill>
                  <a:srgbClr val="C00000"/>
                </a:solidFill>
                <a:latin typeface="Times New Roman" panose="02020603050405020304" pitchFamily="18" charset="0"/>
                <a:sym typeface="+mn-ea"/>
              </a:rPr>
              <a:t>multi-segment graph</a:t>
            </a:r>
            <a:r>
              <a:rPr lang="zh-CN" sz="2400">
                <a:solidFill>
                  <a:srgbClr val="C00000"/>
                </a:solidFill>
                <a:ea typeface="宋体" panose="02010600030101010101" pitchFamily="2" charset="-122"/>
                <a:sym typeface="+mn-ea"/>
              </a:rPr>
              <a:t>）</a:t>
            </a:r>
            <a:r>
              <a:rPr lang="zh-CN" sz="2400">
                <a:ea typeface="宋体" panose="02010600030101010101" pitchFamily="2" charset="-122"/>
                <a:sym typeface="+mn-ea"/>
              </a:rPr>
              <a:t>：</a:t>
            </a:r>
            <a:r>
              <a:rPr lang="zh-CN" sz="2400" b="0">
                <a:ea typeface="宋体" panose="02010600030101010101" pitchFamily="2" charset="-122"/>
              </a:rPr>
              <a:t>设图</a:t>
            </a:r>
            <a:r>
              <a:rPr lang="en-US" sz="2400" b="0" i="1">
                <a:latin typeface="Times New Roman" panose="02020603050405020304" pitchFamily="18" charset="0"/>
              </a:rPr>
              <a:t>G</a:t>
            </a:r>
            <a:r>
              <a:rPr lang="en-US" sz="2400" b="0">
                <a:latin typeface="Times New Roman" panose="02020603050405020304" pitchFamily="18" charset="0"/>
              </a:rPr>
              <a:t>=(</a:t>
            </a:r>
            <a:r>
              <a:rPr lang="en-US" sz="2400" b="0" i="1">
                <a:latin typeface="Times New Roman" panose="02020603050405020304" pitchFamily="18" charset="0"/>
              </a:rPr>
              <a:t>V</a:t>
            </a:r>
            <a:r>
              <a:rPr lang="en-US" sz="2400" b="0">
                <a:latin typeface="Times New Roman" panose="02020603050405020304" pitchFamily="18" charset="0"/>
              </a:rPr>
              <a:t>, </a:t>
            </a:r>
            <a:r>
              <a:rPr lang="en-US" sz="2400" b="0" i="1">
                <a:latin typeface="Times New Roman" panose="02020603050405020304" pitchFamily="18" charset="0"/>
              </a:rPr>
              <a:t>E</a:t>
            </a:r>
            <a:r>
              <a:rPr lang="en-US" sz="2400" b="0">
                <a:latin typeface="Times New Roman" panose="02020603050405020304" pitchFamily="18" charset="0"/>
              </a:rPr>
              <a:t>)</a:t>
            </a:r>
            <a:r>
              <a:rPr lang="zh-CN" sz="2400" b="0">
                <a:ea typeface="宋体" panose="02010600030101010101" pitchFamily="2" charset="-122"/>
              </a:rPr>
              <a:t>是一个带权有向图，顶点集合</a:t>
            </a:r>
            <a:r>
              <a:rPr lang="en-US" altLang="zh-CN" sz="2400" b="0">
                <a:ea typeface="宋体" panose="02010600030101010101" pitchFamily="2" charset="-122"/>
              </a:rPr>
              <a:t> </a:t>
            </a:r>
            <a:r>
              <a:rPr lang="en-US" sz="2400" b="0" i="1">
                <a:latin typeface="Times New Roman" panose="02020603050405020304" pitchFamily="18" charset="0"/>
              </a:rPr>
              <a:t>V </a:t>
            </a:r>
            <a:r>
              <a:rPr lang="zh-CN" sz="2400" b="0">
                <a:ea typeface="宋体" panose="02010600030101010101" pitchFamily="2" charset="-122"/>
              </a:rPr>
              <a:t>划分成</a:t>
            </a:r>
            <a:r>
              <a:rPr lang="en-US" altLang="zh-CN" sz="2400" b="0">
                <a:ea typeface="宋体" panose="02010600030101010101" pitchFamily="2" charset="-122"/>
              </a:rPr>
              <a:t> </a:t>
            </a:r>
            <a:r>
              <a:rPr lang="en-US" sz="2400" b="0" i="1">
                <a:latin typeface="Times New Roman" panose="02020603050405020304" pitchFamily="18" charset="0"/>
              </a:rPr>
              <a:t>k </a:t>
            </a:r>
            <a:r>
              <a:rPr lang="zh-CN" sz="2400" b="0">
                <a:ea typeface="宋体" panose="02010600030101010101" pitchFamily="2" charset="-122"/>
              </a:rPr>
              <a:t>个互不相交的子集</a:t>
            </a:r>
            <a:r>
              <a:rPr lang="en-US" altLang="zh-CN" sz="2400" b="0">
                <a:ea typeface="宋体" panose="02010600030101010101" pitchFamily="2" charset="-122"/>
              </a:rPr>
              <a:t> </a:t>
            </a:r>
            <a:r>
              <a:rPr lang="en-US" sz="2400" b="0" i="1">
                <a:latin typeface="Times New Roman" panose="02020603050405020304" pitchFamily="18" charset="0"/>
              </a:rPr>
              <a:t>V</a:t>
            </a:r>
            <a:r>
              <a:rPr lang="en-US" sz="2400" b="0" i="1" baseline="-25000">
                <a:latin typeface="Times New Roman" panose="02020603050405020304" pitchFamily="18" charset="0"/>
              </a:rPr>
              <a:t>i</a:t>
            </a:r>
            <a:r>
              <a:rPr lang="zh-CN" sz="2400" b="0">
                <a:ea typeface="宋体" panose="02010600030101010101" pitchFamily="2" charset="-122"/>
              </a:rPr>
              <a:t>（</a:t>
            </a:r>
            <a:r>
              <a:rPr lang="en-US" sz="2400" b="0">
                <a:latin typeface="Times New Roman" panose="02020603050405020304" pitchFamily="18" charset="0"/>
              </a:rPr>
              <a:t>2</a:t>
            </a:r>
            <a:r>
              <a:rPr lang="en-US" sz="2400" b="0">
                <a:latin typeface="宋体" panose="02010600030101010101" pitchFamily="2" charset="-122"/>
              </a:rPr>
              <a:t>≤</a:t>
            </a:r>
            <a:r>
              <a:rPr lang="en-US" sz="2400" b="0" i="1">
                <a:latin typeface="Times New Roman" panose="02020603050405020304" pitchFamily="18" charset="0"/>
              </a:rPr>
              <a:t>k</a:t>
            </a:r>
            <a:r>
              <a:rPr lang="en-US" sz="2400" b="0">
                <a:latin typeface="宋体" panose="02010600030101010101" pitchFamily="2" charset="-122"/>
              </a:rPr>
              <a:t>≤</a:t>
            </a:r>
            <a:r>
              <a:rPr lang="en-US" sz="2400" b="0" i="1">
                <a:latin typeface="Times New Roman" panose="02020603050405020304" pitchFamily="18" charset="0"/>
              </a:rPr>
              <a:t>n</a:t>
            </a:r>
            <a:r>
              <a:rPr lang="en-US" sz="2400" b="0">
                <a:latin typeface="Times New Roman" panose="02020603050405020304" pitchFamily="18" charset="0"/>
              </a:rPr>
              <a:t>, 1</a:t>
            </a:r>
            <a:r>
              <a:rPr lang="en-US" sz="2400" b="0">
                <a:latin typeface="宋体" panose="02010600030101010101" pitchFamily="2" charset="-122"/>
              </a:rPr>
              <a:t>≤</a:t>
            </a:r>
            <a:r>
              <a:rPr lang="en-US" sz="2400" b="0" i="1">
                <a:latin typeface="Times New Roman" panose="02020603050405020304" pitchFamily="18" charset="0"/>
              </a:rPr>
              <a:t>i</a:t>
            </a:r>
            <a:r>
              <a:rPr lang="en-US" sz="2400" b="0">
                <a:latin typeface="宋体" panose="02010600030101010101" pitchFamily="2" charset="-122"/>
              </a:rPr>
              <a:t>≤</a:t>
            </a:r>
            <a:r>
              <a:rPr lang="en-US" sz="2400" b="0" i="1">
                <a:latin typeface="Times New Roman" panose="02020603050405020304" pitchFamily="18" charset="0"/>
              </a:rPr>
              <a:t>k</a:t>
            </a:r>
            <a:r>
              <a:rPr lang="zh-CN" sz="2400" b="0">
                <a:ea typeface="宋体" panose="02010600030101010101" pitchFamily="2" charset="-122"/>
              </a:rPr>
              <a:t>），使得</a:t>
            </a:r>
            <a:r>
              <a:rPr lang="en-US" altLang="zh-CN" sz="2400" b="0">
                <a:ea typeface="宋体" panose="02010600030101010101" pitchFamily="2" charset="-122"/>
              </a:rPr>
              <a:t> </a:t>
            </a:r>
            <a:r>
              <a:rPr lang="en-US" sz="2400" b="0" i="1">
                <a:latin typeface="Times New Roman" panose="02020603050405020304" pitchFamily="18" charset="0"/>
              </a:rPr>
              <a:t>E </a:t>
            </a:r>
            <a:r>
              <a:rPr lang="zh-CN" sz="2400" b="0">
                <a:ea typeface="宋体" panose="02010600030101010101" pitchFamily="2" charset="-122"/>
              </a:rPr>
              <a:t>中任何一条边</a:t>
            </a:r>
            <a:r>
              <a:rPr lang="en-US" sz="2400" b="0">
                <a:latin typeface="Times New Roman" panose="02020603050405020304" pitchFamily="18" charset="0"/>
              </a:rPr>
              <a:t>(</a:t>
            </a:r>
            <a:r>
              <a:rPr lang="en-US" sz="2400" b="0" i="1">
                <a:latin typeface="Times New Roman" panose="02020603050405020304" pitchFamily="18" charset="0"/>
              </a:rPr>
              <a:t>u</a:t>
            </a:r>
            <a:r>
              <a:rPr lang="en-US" sz="2400" b="0">
                <a:latin typeface="Times New Roman" panose="02020603050405020304" pitchFamily="18" charset="0"/>
              </a:rPr>
              <a:t>, </a:t>
            </a:r>
            <a:r>
              <a:rPr lang="en-US" sz="2400" b="0" i="1">
                <a:latin typeface="Times New Roman" panose="02020603050405020304" pitchFamily="18" charset="0"/>
              </a:rPr>
              <a:t>v</a:t>
            </a:r>
            <a:r>
              <a:rPr lang="en-US" sz="2400" b="0">
                <a:latin typeface="Times New Roman" panose="02020603050405020304" pitchFamily="18" charset="0"/>
              </a:rPr>
              <a:t>)</a:t>
            </a:r>
            <a:r>
              <a:rPr lang="zh-CN" sz="2400" b="0">
                <a:ea typeface="宋体" panose="02010600030101010101" pitchFamily="2" charset="-122"/>
              </a:rPr>
              <a:t>，必有</a:t>
            </a:r>
            <a:r>
              <a:rPr lang="en-US" altLang="zh-CN" sz="2400" b="0">
                <a:ea typeface="宋体" panose="02010600030101010101" pitchFamily="2" charset="-122"/>
              </a:rPr>
              <a:t> </a:t>
            </a:r>
            <a:r>
              <a:rPr lang="en-US" sz="2400" b="0" i="1">
                <a:latin typeface="Times New Roman" panose="02020603050405020304" pitchFamily="18" charset="0"/>
              </a:rPr>
              <a:t>u</a:t>
            </a:r>
            <a:r>
              <a:rPr lang="en-US" sz="2400" b="0">
                <a:latin typeface="宋体" panose="02010600030101010101" pitchFamily="2" charset="-122"/>
              </a:rPr>
              <a:t>∈</a:t>
            </a:r>
            <a:r>
              <a:rPr lang="en-US" sz="2400" b="0" i="1">
                <a:latin typeface="Times New Roman" panose="02020603050405020304" pitchFamily="18" charset="0"/>
              </a:rPr>
              <a:t>V</a:t>
            </a:r>
            <a:r>
              <a:rPr lang="en-US" sz="2400" b="0" i="1" baseline="-25000">
                <a:latin typeface="Times New Roman" panose="02020603050405020304" pitchFamily="18" charset="0"/>
              </a:rPr>
              <a:t>i</a:t>
            </a:r>
            <a:r>
              <a:rPr lang="zh-CN" sz="2400" b="0">
                <a:ea typeface="宋体" panose="02010600030101010101" pitchFamily="2" charset="-122"/>
              </a:rPr>
              <a:t>，</a:t>
            </a:r>
            <a:r>
              <a:rPr lang="en-US" sz="2400" b="0" i="1">
                <a:latin typeface="Times New Roman" panose="02020603050405020304" pitchFamily="18" charset="0"/>
              </a:rPr>
              <a:t>v</a:t>
            </a:r>
            <a:r>
              <a:rPr lang="en-US" sz="2400" b="0">
                <a:latin typeface="宋体" panose="02010600030101010101" pitchFamily="2" charset="-122"/>
              </a:rPr>
              <a:t>∈</a:t>
            </a:r>
            <a:r>
              <a:rPr lang="en-US" sz="2400" b="0" i="1">
                <a:latin typeface="Times New Roman" panose="02020603050405020304" pitchFamily="18" charset="0"/>
              </a:rPr>
              <a:t>V</a:t>
            </a:r>
            <a:r>
              <a:rPr lang="en-US" sz="2400" b="0" i="1" baseline="-25000">
                <a:latin typeface="Times New Roman" panose="02020603050405020304" pitchFamily="18" charset="0"/>
              </a:rPr>
              <a:t>i+m</a:t>
            </a:r>
            <a:r>
              <a:rPr lang="zh-CN" sz="2400" b="0">
                <a:ea typeface="宋体" panose="02010600030101010101" pitchFamily="2" charset="-122"/>
              </a:rPr>
              <a:t>（</a:t>
            </a:r>
            <a:r>
              <a:rPr lang="en-US" sz="2400" b="0">
                <a:latin typeface="Times New Roman" panose="02020603050405020304" pitchFamily="18" charset="0"/>
              </a:rPr>
              <a:t>1</a:t>
            </a:r>
            <a:r>
              <a:rPr lang="en-US" sz="2400" b="0">
                <a:latin typeface="宋体" panose="02010600030101010101" pitchFamily="2" charset="-122"/>
              </a:rPr>
              <a:t>≤</a:t>
            </a:r>
            <a:r>
              <a:rPr lang="en-US" sz="2400" b="0" i="1">
                <a:latin typeface="Times New Roman" panose="02020603050405020304" pitchFamily="18" charset="0"/>
              </a:rPr>
              <a:t>i</a:t>
            </a:r>
            <a:r>
              <a:rPr lang="zh-CN" sz="2400" b="0">
                <a:ea typeface="宋体" panose="02010600030101010101" pitchFamily="2" charset="-122"/>
              </a:rPr>
              <a:t>＜</a:t>
            </a:r>
            <a:r>
              <a:rPr lang="en-US" sz="2400" b="0" i="1">
                <a:latin typeface="Times New Roman" panose="02020603050405020304" pitchFamily="18" charset="0"/>
              </a:rPr>
              <a:t>k</a:t>
            </a:r>
            <a:r>
              <a:rPr lang="en-US" sz="2400" b="0">
                <a:latin typeface="Times New Roman" panose="02020603050405020304" pitchFamily="18" charset="0"/>
              </a:rPr>
              <a:t>,</a:t>
            </a:r>
            <a:r>
              <a:rPr lang="en-US" sz="2400" b="0" i="1">
                <a:latin typeface="宋体" panose="02010600030101010101" pitchFamily="2" charset="-122"/>
              </a:rPr>
              <a:t> </a:t>
            </a:r>
            <a:r>
              <a:rPr lang="en-US" sz="2400" b="0">
                <a:latin typeface="Times New Roman" panose="02020603050405020304" pitchFamily="18" charset="0"/>
              </a:rPr>
              <a:t>1</a:t>
            </a:r>
            <a:r>
              <a:rPr lang="zh-CN" sz="2400" b="0">
                <a:ea typeface="宋体" panose="02010600030101010101" pitchFamily="2" charset="-122"/>
              </a:rPr>
              <a:t>＜</a:t>
            </a:r>
            <a:r>
              <a:rPr lang="en-US" sz="2400" b="0" i="1">
                <a:latin typeface="Times New Roman" panose="02020603050405020304" pitchFamily="18" charset="0"/>
              </a:rPr>
              <a:t>i</a:t>
            </a:r>
            <a:r>
              <a:rPr lang="en-US" sz="2400" b="0">
                <a:latin typeface="Times New Roman" panose="02020603050405020304" pitchFamily="18" charset="0"/>
              </a:rPr>
              <a:t>+</a:t>
            </a:r>
            <a:r>
              <a:rPr lang="en-US" sz="2400" b="0" i="1">
                <a:latin typeface="Times New Roman" panose="02020603050405020304" pitchFamily="18" charset="0"/>
              </a:rPr>
              <a:t>m</a:t>
            </a:r>
            <a:r>
              <a:rPr lang="en-US" sz="2400" b="0">
                <a:latin typeface="宋体" panose="02010600030101010101" pitchFamily="2" charset="-122"/>
              </a:rPr>
              <a:t>≤</a:t>
            </a:r>
            <a:r>
              <a:rPr lang="en-US" sz="2400" b="0" i="1">
                <a:latin typeface="Times New Roman" panose="02020603050405020304" pitchFamily="18" charset="0"/>
              </a:rPr>
              <a:t>k</a:t>
            </a:r>
            <a:r>
              <a:rPr lang="zh-CN" sz="2400" b="0">
                <a:ea typeface="宋体" panose="02010600030101010101" pitchFamily="2" charset="-122"/>
              </a:rPr>
              <a:t>），称</a:t>
            </a:r>
            <a:r>
              <a:rPr lang="en-US" altLang="zh-CN" sz="2400" b="0">
                <a:ea typeface="宋体" panose="02010600030101010101" pitchFamily="2" charset="-122"/>
              </a:rPr>
              <a:t> </a:t>
            </a:r>
            <a:r>
              <a:rPr lang="en-US" sz="2400" b="0" i="1">
                <a:latin typeface="Times New Roman" panose="02020603050405020304" pitchFamily="18" charset="0"/>
              </a:rPr>
              <a:t>s</a:t>
            </a:r>
            <a:r>
              <a:rPr lang="en-US" sz="2400" b="0">
                <a:latin typeface="宋体" panose="02010600030101010101" pitchFamily="2" charset="-122"/>
              </a:rPr>
              <a:t>∈</a:t>
            </a:r>
            <a:r>
              <a:rPr lang="en-US" sz="2400" b="0" i="1">
                <a:latin typeface="Times New Roman" panose="02020603050405020304" pitchFamily="18" charset="0"/>
              </a:rPr>
              <a:t>V</a:t>
            </a:r>
            <a:r>
              <a:rPr lang="en-US" sz="2400" b="0" baseline="-25000">
                <a:latin typeface="Times New Roman" panose="02020603050405020304" pitchFamily="18" charset="0"/>
              </a:rPr>
              <a:t>1 </a:t>
            </a:r>
            <a:r>
              <a:rPr lang="zh-CN" sz="2400" b="0">
                <a:ea typeface="宋体" panose="02010600030101010101" pitchFamily="2" charset="-122"/>
              </a:rPr>
              <a:t>为源点，</a:t>
            </a:r>
            <a:r>
              <a:rPr lang="en-US" sz="2400" b="0" i="1">
                <a:latin typeface="Times New Roman" panose="02020603050405020304" pitchFamily="18" charset="0"/>
              </a:rPr>
              <a:t>t</a:t>
            </a:r>
            <a:r>
              <a:rPr lang="en-US" sz="2400" b="0">
                <a:latin typeface="宋体" panose="02010600030101010101" pitchFamily="2" charset="-122"/>
              </a:rPr>
              <a:t>∈</a:t>
            </a:r>
            <a:r>
              <a:rPr lang="en-US" sz="2400" b="0" i="1">
                <a:latin typeface="Times New Roman" panose="02020603050405020304" pitchFamily="18" charset="0"/>
              </a:rPr>
              <a:t>V</a:t>
            </a:r>
            <a:r>
              <a:rPr lang="en-US" sz="2400" b="0" i="1" baseline="-25000">
                <a:latin typeface="Times New Roman" panose="02020603050405020304" pitchFamily="18" charset="0"/>
              </a:rPr>
              <a:t>k </a:t>
            </a:r>
            <a:r>
              <a:rPr lang="zh-CN" sz="2400" b="0">
                <a:ea typeface="宋体" panose="02010600030101010101" pitchFamily="2" charset="-122"/>
              </a:rPr>
              <a:t>为终点。</a:t>
            </a:r>
            <a:endParaRPr lang="zh-CN" altLang="en-US" sz="2400"/>
          </a:p>
        </p:txBody>
      </p:sp>
      <p:graphicFrame>
        <p:nvGraphicFramePr>
          <p:cNvPr id="22" name="对象 21"/>
          <p:cNvGraphicFramePr>
            <a:graphicFrameLocks noChangeAspect="1"/>
          </p:cNvGraphicFramePr>
          <p:nvPr/>
        </p:nvGraphicFramePr>
        <p:xfrm>
          <a:off x="2637155" y="2836545"/>
          <a:ext cx="6569710" cy="3292475"/>
        </p:xfrm>
        <a:graphic>
          <a:graphicData uri="http://schemas.openxmlformats.org/presentationml/2006/ole">
            <mc:AlternateContent xmlns:mc="http://schemas.openxmlformats.org/markup-compatibility/2006">
              <mc:Choice xmlns:v="urn:schemas-microsoft-com:vml" Requires="v">
                <p:oleObj r:id="rId3" imgW="4162425" imgH="2085975" progId="Paint.Picture">
                  <p:embed/>
                </p:oleObj>
              </mc:Choice>
              <mc:Fallback>
                <p:oleObj r:id="rId3" imgW="4162425" imgH="2085975" progId="Paint.Picture">
                  <p:embed/>
                  <p:pic>
                    <p:nvPicPr>
                      <p:cNvPr id="22" name="对象 21"/>
                      <p:cNvPicPr/>
                      <p:nvPr/>
                    </p:nvPicPr>
                    <p:blipFill>
                      <a:blip r:embed="rId4"/>
                      <a:stretch>
                        <a:fillRect/>
                      </a:stretch>
                    </p:blipFill>
                    <p:spPr>
                      <a:xfrm>
                        <a:off x="2637155" y="2836545"/>
                        <a:ext cx="6569710" cy="3292475"/>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9.3.1  多段图的最短路径</a:t>
            </a:r>
          </a:p>
        </p:txBody>
      </p:sp>
      <p:sp>
        <p:nvSpPr>
          <p:cNvPr id="11" name="Rectangle 56"/>
          <p:cNvSpPr>
            <a:spLocks noChangeArrowheads="1"/>
          </p:cNvSpPr>
          <p:nvPr/>
        </p:nvSpPr>
        <p:spPr bwMode="auto">
          <a:xfrm>
            <a:off x="544830" y="867410"/>
            <a:ext cx="10863580" cy="104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问题</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C00000"/>
                </a:solidFill>
                <a:latin typeface="Times New Roman" panose="02020603050405020304" pitchFamily="18" charset="0"/>
                <a:ea typeface="微软雅黑" panose="020B0503020204020204" pitchFamily="34" charset="-122"/>
              </a:rPr>
              <a:t>多段图的最短路径问题（multi-segment graph shortest path problem）</a:t>
            </a:r>
            <a:r>
              <a:rPr lang="zh-CN" sz="2400" u="none" dirty="0">
                <a:solidFill>
                  <a:schemeClr val="tx1"/>
                </a:solidFill>
                <a:latin typeface="Times New Roman" panose="02020603050405020304" pitchFamily="18" charset="0"/>
                <a:ea typeface="微软雅黑" panose="020B0503020204020204" pitchFamily="34" charset="-122"/>
              </a:rPr>
              <a:t>在多段图中，</a:t>
            </a:r>
            <a:r>
              <a:rPr sz="2400" u="none" dirty="0">
                <a:latin typeface="Times New Roman" panose="02020603050405020304" pitchFamily="18" charset="0"/>
                <a:ea typeface="微软雅黑" panose="020B0503020204020204" pitchFamily="34" charset="-122"/>
              </a:rPr>
              <a:t>求从源点到终点的最小代价路径。</a:t>
            </a:r>
          </a:p>
        </p:txBody>
      </p:sp>
      <p:sp>
        <p:nvSpPr>
          <p:cNvPr id="195587" name="文本框 195586"/>
          <p:cNvSpPr txBox="1"/>
          <p:nvPr/>
        </p:nvSpPr>
        <p:spPr>
          <a:xfrm>
            <a:off x="605155" y="2743200"/>
            <a:ext cx="5410835" cy="1938020"/>
          </a:xfrm>
          <a:prstGeom prst="rect">
            <a:avLst/>
          </a:prstGeom>
          <a:noFill/>
          <a:ln w="28575">
            <a:solidFill>
              <a:schemeClr val="accent6">
                <a:lumMod val="50000"/>
              </a:schemeClr>
            </a:solidFill>
          </a:ln>
        </p:spPr>
        <p:txBody>
          <a:bodyPr wrap="square">
            <a:spAutoFit/>
          </a:bodyPr>
          <a:lstStyle/>
          <a:p>
            <a:pPr algn="just">
              <a:spcBef>
                <a:spcPct val="50000"/>
              </a:spcBef>
            </a:pPr>
            <a:r>
              <a:rPr lang="en-US" altLang="zh-CN" sz="2400">
                <a:latin typeface="Times New Roman" panose="02020603050405020304" pitchFamily="18" charset="0"/>
                <a:cs typeface="Times New Roman" panose="02020603050405020304" pitchFamily="18" charset="0"/>
              </a:rPr>
              <a:t>W</a:t>
            </a:r>
            <a:r>
              <a:rPr lang="zh-CN" altLang="en-US" sz="2400" dirty="0">
                <a:latin typeface="Times New Roman" panose="02020603050405020304" pitchFamily="18" charset="0"/>
                <a:cs typeface="Times New Roman" panose="02020603050405020304" pitchFamily="18" charset="0"/>
              </a:rPr>
              <a:t>先生每天驾车去公司上班。</a:t>
            </a:r>
            <a:r>
              <a:rPr lang="en-US" altLang="zh-CN" sz="2400">
                <a:latin typeface="Times New Roman" panose="02020603050405020304" pitchFamily="18" charset="0"/>
                <a:cs typeface="Times New Roman" panose="02020603050405020304" pitchFamily="18" charset="0"/>
              </a:rPr>
              <a:t>W</a:t>
            </a:r>
            <a:r>
              <a:rPr lang="zh-CN" altLang="en-US" sz="2400" dirty="0">
                <a:latin typeface="Times New Roman" panose="02020603050405020304" pitchFamily="18" charset="0"/>
                <a:cs typeface="Times New Roman" panose="02020603050405020304" pitchFamily="18" charset="0"/>
              </a:rPr>
              <a:t>先生的住所位于</a:t>
            </a:r>
            <a:r>
              <a:rPr lang="en-US" altLang="zh-CN" sz="2400">
                <a:solidFill>
                  <a:srgbClr val="C00000"/>
                </a:solidFill>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，公司位于</a:t>
            </a:r>
            <a:r>
              <a:rPr lang="en-US" altLang="zh-CN" sz="2400">
                <a:solidFill>
                  <a:srgbClr val="C00000"/>
                </a:solidFill>
                <a:latin typeface="Times New Roman" panose="02020603050405020304" pitchFamily="18" charset="0"/>
                <a:cs typeface="Times New Roman" panose="02020603050405020304" pitchFamily="18" charset="0"/>
              </a:rPr>
              <a:t>F</a:t>
            </a:r>
            <a:r>
              <a:rPr lang="zh-CN" altLang="en-US" sz="2400" dirty="0">
                <a:latin typeface="Times New Roman" panose="02020603050405020304" pitchFamily="18" charset="0"/>
                <a:cs typeface="Times New Roman" panose="02020603050405020304" pitchFamily="18" charset="0"/>
              </a:rPr>
              <a:t>，线段代表公路，交叉点代表路口，线段上的数字代表两路口之间的平均行驶时间。请为</a:t>
            </a:r>
            <a:r>
              <a:rPr lang="en-US" altLang="zh-CN" sz="2400">
                <a:latin typeface="Times New Roman" panose="02020603050405020304" pitchFamily="18" charset="0"/>
                <a:cs typeface="Times New Roman" panose="02020603050405020304" pitchFamily="18" charset="0"/>
              </a:rPr>
              <a:t>W</a:t>
            </a:r>
            <a:r>
              <a:rPr lang="zh-CN" altLang="en-US" sz="2400" dirty="0">
                <a:latin typeface="Times New Roman" panose="02020603050405020304" pitchFamily="18" charset="0"/>
                <a:cs typeface="Times New Roman" panose="02020603050405020304" pitchFamily="18" charset="0"/>
              </a:rPr>
              <a:t>先生确定一条最省时的上班路线。</a:t>
            </a:r>
          </a:p>
        </p:txBody>
      </p:sp>
      <p:grpSp>
        <p:nvGrpSpPr>
          <p:cNvPr id="21" name="组合 20"/>
          <p:cNvGrpSpPr/>
          <p:nvPr/>
        </p:nvGrpSpPr>
        <p:grpSpPr>
          <a:xfrm>
            <a:off x="6275070" y="2285365"/>
            <a:ext cx="5273040" cy="3020695"/>
            <a:chOff x="10251" y="4674"/>
            <a:chExt cx="8304" cy="4757"/>
          </a:xfrm>
        </p:grpSpPr>
        <p:sp>
          <p:nvSpPr>
            <p:cNvPr id="195614" name="直接连接符 195613"/>
            <p:cNvSpPr/>
            <p:nvPr/>
          </p:nvSpPr>
          <p:spPr>
            <a:xfrm flipV="1">
              <a:off x="10673" y="7319"/>
              <a:ext cx="0" cy="1579"/>
            </a:xfrm>
            <a:prstGeom prst="line">
              <a:avLst/>
            </a:prstGeom>
            <a:ln w="28575" cap="flat" cmpd="sng">
              <a:solidFill>
                <a:schemeClr val="accent6">
                  <a:lumMod val="50000"/>
                </a:schemeClr>
              </a:solidFill>
              <a:prstDash val="solid"/>
              <a:headEnd type="none" w="med" len="med"/>
              <a:tailEnd type="triangle" w="med" len="med"/>
            </a:ln>
          </p:spPr>
        </p:sp>
        <p:sp>
          <p:nvSpPr>
            <p:cNvPr id="195615" name="直接连接符 195614"/>
            <p:cNvSpPr/>
            <p:nvPr/>
          </p:nvSpPr>
          <p:spPr>
            <a:xfrm flipV="1">
              <a:off x="12907" y="7358"/>
              <a:ext cx="0" cy="1500"/>
            </a:xfrm>
            <a:prstGeom prst="line">
              <a:avLst/>
            </a:prstGeom>
            <a:ln w="28575" cap="flat" cmpd="sng">
              <a:solidFill>
                <a:schemeClr val="accent6">
                  <a:lumMod val="50000"/>
                </a:schemeClr>
              </a:solidFill>
              <a:prstDash val="solid"/>
              <a:headEnd type="none" w="med" len="med"/>
              <a:tailEnd type="triangle" w="med" len="med"/>
            </a:ln>
          </p:spPr>
        </p:sp>
        <p:sp>
          <p:nvSpPr>
            <p:cNvPr id="195616" name="直接连接符 195615"/>
            <p:cNvSpPr/>
            <p:nvPr/>
          </p:nvSpPr>
          <p:spPr>
            <a:xfrm flipV="1">
              <a:off x="15162" y="7370"/>
              <a:ext cx="0" cy="1500"/>
            </a:xfrm>
            <a:prstGeom prst="line">
              <a:avLst/>
            </a:prstGeom>
            <a:ln w="28575" cap="flat" cmpd="sng">
              <a:solidFill>
                <a:schemeClr val="accent6">
                  <a:lumMod val="50000"/>
                </a:schemeClr>
              </a:solidFill>
              <a:prstDash val="solid"/>
              <a:headEnd type="none" w="med" len="med"/>
              <a:tailEnd type="triangle" w="med" len="med"/>
            </a:ln>
          </p:spPr>
        </p:sp>
        <p:sp>
          <p:nvSpPr>
            <p:cNvPr id="195617" name="直接连接符 195616"/>
            <p:cNvSpPr/>
            <p:nvPr/>
          </p:nvSpPr>
          <p:spPr>
            <a:xfrm flipV="1">
              <a:off x="17841" y="7322"/>
              <a:ext cx="0" cy="1500"/>
            </a:xfrm>
            <a:prstGeom prst="line">
              <a:avLst/>
            </a:prstGeom>
            <a:ln w="38100" cap="flat" cmpd="sng">
              <a:solidFill>
                <a:schemeClr val="accent6">
                  <a:lumMod val="50000"/>
                </a:schemeClr>
              </a:solidFill>
              <a:prstDash val="solid"/>
              <a:headEnd type="none" w="med" len="med"/>
              <a:tailEnd type="triangle" w="med" len="med"/>
            </a:ln>
          </p:spPr>
        </p:sp>
        <p:grpSp>
          <p:nvGrpSpPr>
            <p:cNvPr id="8" name="组合 7"/>
            <p:cNvGrpSpPr/>
            <p:nvPr/>
          </p:nvGrpSpPr>
          <p:grpSpPr>
            <a:xfrm>
              <a:off x="10811" y="5071"/>
              <a:ext cx="6836" cy="0"/>
              <a:chOff x="10811" y="5071"/>
              <a:chExt cx="6836" cy="0"/>
            </a:xfrm>
          </p:grpSpPr>
          <p:sp>
            <p:nvSpPr>
              <p:cNvPr id="195622" name="直接连接符 195621"/>
              <p:cNvSpPr/>
              <p:nvPr/>
            </p:nvSpPr>
            <p:spPr>
              <a:xfrm>
                <a:off x="10811" y="5071"/>
                <a:ext cx="1928" cy="0"/>
              </a:xfrm>
              <a:prstGeom prst="line">
                <a:avLst/>
              </a:prstGeom>
              <a:ln w="38100" cap="flat" cmpd="sng">
                <a:solidFill>
                  <a:schemeClr val="accent6">
                    <a:lumMod val="50000"/>
                  </a:schemeClr>
                </a:solidFill>
                <a:prstDash val="solid"/>
                <a:headEnd type="none" w="med" len="med"/>
                <a:tailEnd type="triangle" w="med" len="med"/>
              </a:ln>
            </p:spPr>
          </p:sp>
          <p:sp>
            <p:nvSpPr>
              <p:cNvPr id="195624" name="直接连接符 195623"/>
              <p:cNvSpPr/>
              <p:nvPr/>
            </p:nvSpPr>
            <p:spPr>
              <a:xfrm>
                <a:off x="13043" y="5071"/>
                <a:ext cx="1928" cy="0"/>
              </a:xfrm>
              <a:prstGeom prst="line">
                <a:avLst/>
              </a:prstGeom>
              <a:ln w="38100" cap="flat" cmpd="sng">
                <a:solidFill>
                  <a:schemeClr val="accent6">
                    <a:lumMod val="50000"/>
                  </a:schemeClr>
                </a:solidFill>
                <a:prstDash val="solid"/>
                <a:headEnd type="none" w="med" len="med"/>
                <a:tailEnd type="triangle" w="med" len="med"/>
              </a:ln>
            </p:spPr>
          </p:sp>
          <p:sp>
            <p:nvSpPr>
              <p:cNvPr id="195626" name="直接连接符 195625"/>
              <p:cNvSpPr/>
              <p:nvPr/>
            </p:nvSpPr>
            <p:spPr>
              <a:xfrm>
                <a:off x="15323" y="5071"/>
                <a:ext cx="2324" cy="0"/>
              </a:xfrm>
              <a:prstGeom prst="line">
                <a:avLst/>
              </a:prstGeom>
              <a:ln w="38100" cap="flat" cmpd="sng">
                <a:solidFill>
                  <a:schemeClr val="accent6">
                    <a:lumMod val="50000"/>
                  </a:schemeClr>
                </a:solidFill>
                <a:prstDash val="solid"/>
                <a:headEnd type="none" w="med" len="med"/>
                <a:tailEnd type="triangle" w="med" len="med"/>
              </a:ln>
            </p:spPr>
          </p:sp>
        </p:grpSp>
        <p:grpSp>
          <p:nvGrpSpPr>
            <p:cNvPr id="4" name="组合 3"/>
            <p:cNvGrpSpPr/>
            <p:nvPr/>
          </p:nvGrpSpPr>
          <p:grpSpPr>
            <a:xfrm>
              <a:off x="10697" y="5112"/>
              <a:ext cx="7144" cy="1702"/>
              <a:chOff x="10697" y="5112"/>
              <a:chExt cx="7144" cy="2210"/>
            </a:xfrm>
          </p:grpSpPr>
          <p:sp>
            <p:nvSpPr>
              <p:cNvPr id="195621" name="直接连接符 195620"/>
              <p:cNvSpPr/>
              <p:nvPr/>
            </p:nvSpPr>
            <p:spPr>
              <a:xfrm flipV="1">
                <a:off x="10697" y="5332"/>
                <a:ext cx="0" cy="1973"/>
              </a:xfrm>
              <a:prstGeom prst="line">
                <a:avLst/>
              </a:prstGeom>
              <a:ln w="38100" cap="flat" cmpd="sng">
                <a:solidFill>
                  <a:schemeClr val="accent6">
                    <a:lumMod val="50000"/>
                  </a:schemeClr>
                </a:solidFill>
                <a:prstDash val="solid"/>
                <a:headEnd type="none" w="med" len="med"/>
                <a:tailEnd type="triangle" w="med" len="med"/>
              </a:ln>
            </p:spPr>
          </p:sp>
          <p:sp>
            <p:nvSpPr>
              <p:cNvPr id="195623" name="直接连接符 195622"/>
              <p:cNvSpPr/>
              <p:nvPr/>
            </p:nvSpPr>
            <p:spPr>
              <a:xfrm flipV="1">
                <a:off x="12930" y="5253"/>
                <a:ext cx="0" cy="2052"/>
              </a:xfrm>
              <a:prstGeom prst="line">
                <a:avLst/>
              </a:prstGeom>
              <a:ln w="38100" cap="flat" cmpd="sng">
                <a:solidFill>
                  <a:schemeClr val="accent6">
                    <a:lumMod val="50000"/>
                  </a:schemeClr>
                </a:solidFill>
                <a:prstDash val="solid"/>
                <a:headEnd type="none" w="med" len="med"/>
                <a:tailEnd type="triangle" w="med" len="med"/>
              </a:ln>
            </p:spPr>
          </p:sp>
          <p:sp>
            <p:nvSpPr>
              <p:cNvPr id="195625" name="直接连接符 195624"/>
              <p:cNvSpPr/>
              <p:nvPr/>
            </p:nvSpPr>
            <p:spPr>
              <a:xfrm flipV="1">
                <a:off x="15162" y="5191"/>
                <a:ext cx="0" cy="2131"/>
              </a:xfrm>
              <a:prstGeom prst="line">
                <a:avLst/>
              </a:prstGeom>
              <a:ln w="38100" cap="flat" cmpd="sng">
                <a:solidFill>
                  <a:schemeClr val="accent6">
                    <a:lumMod val="50000"/>
                  </a:schemeClr>
                </a:solidFill>
                <a:prstDash val="solid"/>
                <a:headEnd type="none" w="med" len="med"/>
                <a:tailEnd type="triangle" w="med" len="med"/>
              </a:ln>
            </p:spPr>
          </p:sp>
          <p:sp>
            <p:nvSpPr>
              <p:cNvPr id="195627" name="直接连接符 195626"/>
              <p:cNvSpPr/>
              <p:nvPr/>
            </p:nvSpPr>
            <p:spPr>
              <a:xfrm flipV="1">
                <a:off x="17841" y="5112"/>
                <a:ext cx="0" cy="2131"/>
              </a:xfrm>
              <a:prstGeom prst="line">
                <a:avLst/>
              </a:prstGeom>
              <a:ln w="38100" cap="flat" cmpd="sng">
                <a:solidFill>
                  <a:schemeClr val="accent6">
                    <a:lumMod val="50000"/>
                  </a:schemeClr>
                </a:solidFill>
                <a:prstDash val="solid"/>
                <a:headEnd type="none" w="med" len="med"/>
                <a:tailEnd type="triangle" w="med" len="med"/>
              </a:ln>
            </p:spPr>
          </p:sp>
        </p:grpSp>
        <p:sp>
          <p:nvSpPr>
            <p:cNvPr id="195628" name="文本框 195627"/>
            <p:cNvSpPr txBox="1"/>
            <p:nvPr/>
          </p:nvSpPr>
          <p:spPr>
            <a:xfrm>
              <a:off x="10323" y="8707"/>
              <a:ext cx="8012" cy="725"/>
            </a:xfrm>
            <a:prstGeom prst="rect">
              <a:avLst/>
            </a:prstGeom>
            <a:noFill/>
            <a:ln w="9525" cap="flat" cmpd="sng">
              <a:noFill/>
              <a:prstDash val="solid"/>
              <a:miter/>
              <a:headEnd type="none" w="med" len="med"/>
              <a:tailEnd type="none" w="med" len="med"/>
            </a:ln>
          </p:spPr>
          <p:txBody>
            <a:bodyPr wrap="square">
              <a:spAutoFit/>
            </a:bodyPr>
            <a:lstStyle/>
            <a:p>
              <a:pPr>
                <a:spcBef>
                  <a:spcPct val="50000"/>
                </a:spcBef>
              </a:pPr>
              <a:r>
                <a:rPr lang="en-US" altLang="zh-CN" sz="2400">
                  <a:solidFill>
                    <a:srgbClr val="990000"/>
                  </a:solidFill>
                  <a:effectLst>
                    <a:outerShdw blurRad="38100" dist="38100" dir="2700000">
                      <a:srgbClr val="C0C0C0"/>
                    </a:outerShdw>
                  </a:effectLst>
                  <a:latin typeface="Times New Roman" panose="02020603050405020304" pitchFamily="18" charset="0"/>
                </a:rPr>
                <a:t>A</a:t>
              </a:r>
              <a:r>
                <a:rPr lang="en-US" altLang="zh-CN" sz="2400">
                  <a:solidFill>
                    <a:srgbClr val="000099"/>
                  </a:solidFill>
                  <a:effectLst>
                    <a:outerShdw blurRad="38100" dist="38100" dir="2700000">
                      <a:srgbClr val="C0C0C0"/>
                    </a:outerShdw>
                  </a:effectLst>
                  <a:latin typeface="Times New Roman" panose="02020603050405020304" pitchFamily="18" charset="0"/>
                </a:rPr>
                <a:t>     3        B1      4      C1        3       D1</a:t>
              </a:r>
              <a:endParaRPr lang="en-US" altLang="zh-CN" sz="2400" b="0">
                <a:solidFill>
                  <a:srgbClr val="000099"/>
                </a:solidFill>
                <a:latin typeface="Times New Roman" panose="02020603050405020304" pitchFamily="18" charset="0"/>
              </a:endParaRPr>
            </a:p>
          </p:txBody>
        </p:sp>
        <p:sp>
          <p:nvSpPr>
            <p:cNvPr id="195629" name="文本框 195628"/>
            <p:cNvSpPr txBox="1"/>
            <p:nvPr/>
          </p:nvSpPr>
          <p:spPr>
            <a:xfrm>
              <a:off x="10251" y="7842"/>
              <a:ext cx="8304" cy="725"/>
            </a:xfrm>
            <a:prstGeom prst="rect">
              <a:avLst/>
            </a:prstGeom>
            <a:noFill/>
            <a:ln w="9525">
              <a:noFill/>
            </a:ln>
          </p:spPr>
          <p:txBody>
            <a:bodyPr>
              <a:spAutoFit/>
            </a:bodyPr>
            <a:lstStyle/>
            <a:p>
              <a:pPr>
                <a:spcBef>
                  <a:spcPct val="50000"/>
                </a:spcBef>
              </a:pPr>
              <a:r>
                <a:rPr lang="en-US" altLang="zh-CN" sz="2400">
                  <a:solidFill>
                    <a:srgbClr val="000099"/>
                  </a:solidFill>
                  <a:effectLst>
                    <a:outerShdw blurRad="38100" dist="38100" dir="2700000">
                      <a:srgbClr val="C0C0C0"/>
                    </a:outerShdw>
                  </a:effectLst>
                  <a:latin typeface="Times New Roman" panose="02020603050405020304" pitchFamily="18" charset="0"/>
                </a:rPr>
                <a:t>4                5                 3                    2</a:t>
              </a:r>
            </a:p>
          </p:txBody>
        </p:sp>
        <p:sp>
          <p:nvSpPr>
            <p:cNvPr id="195630" name="文本框 195629"/>
            <p:cNvSpPr txBox="1"/>
            <p:nvPr/>
          </p:nvSpPr>
          <p:spPr>
            <a:xfrm>
              <a:off x="10299" y="6682"/>
              <a:ext cx="8036" cy="725"/>
            </a:xfrm>
            <a:prstGeom prst="rect">
              <a:avLst/>
            </a:prstGeom>
            <a:noFill/>
            <a:ln w="9525">
              <a:noFill/>
            </a:ln>
          </p:spPr>
          <p:txBody>
            <a:bodyPr>
              <a:spAutoFit/>
            </a:bodyPr>
            <a:lstStyle/>
            <a:p>
              <a:pPr>
                <a:spcBef>
                  <a:spcPct val="50000"/>
                </a:spcBef>
              </a:pPr>
              <a:r>
                <a:rPr lang="en-US" altLang="zh-CN" sz="2400">
                  <a:solidFill>
                    <a:srgbClr val="000099"/>
                  </a:solidFill>
                  <a:effectLst>
                    <a:outerShdw blurRad="38100" dist="38100" dir="2700000">
                      <a:srgbClr val="C0C0C0"/>
                    </a:outerShdw>
                  </a:effectLst>
                  <a:latin typeface="Times New Roman" panose="02020603050405020304" pitchFamily="18" charset="0"/>
                </a:rPr>
                <a:t>B2     2       C2     3      D2       100     E1</a:t>
              </a:r>
            </a:p>
          </p:txBody>
        </p:sp>
        <p:sp>
          <p:nvSpPr>
            <p:cNvPr id="195631" name="文本框 195630"/>
            <p:cNvSpPr txBox="1"/>
            <p:nvPr/>
          </p:nvSpPr>
          <p:spPr>
            <a:xfrm>
              <a:off x="10251" y="5900"/>
              <a:ext cx="8215" cy="725"/>
            </a:xfrm>
            <a:prstGeom prst="rect">
              <a:avLst/>
            </a:prstGeom>
            <a:noFill/>
            <a:ln w="9525">
              <a:noFill/>
            </a:ln>
          </p:spPr>
          <p:txBody>
            <a:bodyPr>
              <a:spAutoFit/>
            </a:bodyPr>
            <a:lstStyle/>
            <a:p>
              <a:pPr>
                <a:spcBef>
                  <a:spcPct val="50000"/>
                </a:spcBef>
              </a:pPr>
              <a:r>
                <a:rPr lang="en-US" altLang="zh-CN" sz="2400">
                  <a:solidFill>
                    <a:srgbClr val="000099"/>
                  </a:solidFill>
                  <a:effectLst>
                    <a:outerShdw blurRad="38100" dist="38100" dir="2700000">
                      <a:srgbClr val="C0C0C0"/>
                    </a:outerShdw>
                  </a:effectLst>
                  <a:latin typeface="Times New Roman" panose="02020603050405020304" pitchFamily="18" charset="0"/>
                </a:rPr>
                <a:t>1                2                 3                    4</a:t>
              </a:r>
              <a:endParaRPr lang="en-US" altLang="zh-CN" sz="2400" b="0">
                <a:solidFill>
                  <a:srgbClr val="000099"/>
                </a:solidFill>
                <a:effectLst>
                  <a:outerShdw blurRad="38100" dist="38100" dir="2700000">
                    <a:srgbClr val="C0C0C0"/>
                  </a:outerShdw>
                </a:effectLst>
                <a:latin typeface="Times New Roman" panose="02020603050405020304" pitchFamily="18" charset="0"/>
              </a:endParaRPr>
            </a:p>
          </p:txBody>
        </p:sp>
        <p:sp>
          <p:nvSpPr>
            <p:cNvPr id="195632" name="文本框 195631"/>
            <p:cNvSpPr txBox="1"/>
            <p:nvPr/>
          </p:nvSpPr>
          <p:spPr>
            <a:xfrm>
              <a:off x="10310" y="4674"/>
              <a:ext cx="7768" cy="725"/>
            </a:xfrm>
            <a:prstGeom prst="rect">
              <a:avLst/>
            </a:prstGeom>
            <a:noFill/>
            <a:ln w="9525">
              <a:noFill/>
            </a:ln>
          </p:spPr>
          <p:txBody>
            <a:bodyPr>
              <a:spAutoFit/>
            </a:bodyPr>
            <a:lstStyle/>
            <a:p>
              <a:pPr>
                <a:spcBef>
                  <a:spcPct val="50000"/>
                </a:spcBef>
              </a:pPr>
              <a:r>
                <a:rPr lang="en-US" altLang="zh-CN" sz="2400">
                  <a:solidFill>
                    <a:srgbClr val="000099"/>
                  </a:solidFill>
                  <a:effectLst>
                    <a:outerShdw blurRad="38100" dist="38100" dir="2700000">
                      <a:srgbClr val="C0C0C0"/>
                    </a:outerShdw>
                  </a:effectLst>
                  <a:latin typeface="Times New Roman" panose="02020603050405020304" pitchFamily="18" charset="0"/>
                </a:rPr>
                <a:t>C3      4      D3      5      E2       2         </a:t>
              </a:r>
              <a:r>
                <a:rPr lang="en-US" altLang="zh-CN" sz="2400">
                  <a:solidFill>
                    <a:srgbClr val="990000"/>
                  </a:solidFill>
                  <a:effectLst>
                    <a:outerShdw blurRad="38100" dist="38100" dir="2700000">
                      <a:srgbClr val="C0C0C0"/>
                    </a:outerShdw>
                  </a:effectLst>
                  <a:latin typeface="Times New Roman" panose="02020603050405020304" pitchFamily="18" charset="0"/>
                </a:rPr>
                <a:t>F</a:t>
              </a:r>
            </a:p>
          </p:txBody>
        </p:sp>
        <p:grpSp>
          <p:nvGrpSpPr>
            <p:cNvPr id="9" name="组合 8"/>
            <p:cNvGrpSpPr/>
            <p:nvPr/>
          </p:nvGrpSpPr>
          <p:grpSpPr>
            <a:xfrm>
              <a:off x="10819" y="7095"/>
              <a:ext cx="6836" cy="0"/>
              <a:chOff x="10811" y="5071"/>
              <a:chExt cx="6836" cy="0"/>
            </a:xfrm>
          </p:grpSpPr>
          <p:sp>
            <p:nvSpPr>
              <p:cNvPr id="10" name="直接连接符 9"/>
              <p:cNvSpPr/>
              <p:nvPr/>
            </p:nvSpPr>
            <p:spPr>
              <a:xfrm>
                <a:off x="10811" y="5071"/>
                <a:ext cx="1928" cy="0"/>
              </a:xfrm>
              <a:prstGeom prst="line">
                <a:avLst/>
              </a:prstGeom>
              <a:ln w="38100" cap="flat" cmpd="sng">
                <a:solidFill>
                  <a:schemeClr val="accent6">
                    <a:lumMod val="50000"/>
                  </a:schemeClr>
                </a:solidFill>
                <a:prstDash val="solid"/>
                <a:headEnd type="none" w="med" len="med"/>
                <a:tailEnd type="triangle" w="med" len="med"/>
              </a:ln>
            </p:spPr>
          </p:sp>
          <p:sp>
            <p:nvSpPr>
              <p:cNvPr id="13" name="直接连接符 12"/>
              <p:cNvSpPr/>
              <p:nvPr/>
            </p:nvSpPr>
            <p:spPr>
              <a:xfrm>
                <a:off x="13043" y="5071"/>
                <a:ext cx="1928" cy="0"/>
              </a:xfrm>
              <a:prstGeom prst="line">
                <a:avLst/>
              </a:prstGeom>
              <a:ln w="38100" cap="flat" cmpd="sng">
                <a:solidFill>
                  <a:schemeClr val="accent6">
                    <a:lumMod val="50000"/>
                  </a:schemeClr>
                </a:solidFill>
                <a:prstDash val="solid"/>
                <a:headEnd type="none" w="med" len="med"/>
                <a:tailEnd type="triangle" w="med" len="med"/>
              </a:ln>
            </p:spPr>
          </p:sp>
          <p:sp>
            <p:nvSpPr>
              <p:cNvPr id="14" name="直接连接符 13"/>
              <p:cNvSpPr/>
              <p:nvPr/>
            </p:nvSpPr>
            <p:spPr>
              <a:xfrm>
                <a:off x="15323" y="5071"/>
                <a:ext cx="2324" cy="0"/>
              </a:xfrm>
              <a:prstGeom prst="line">
                <a:avLst/>
              </a:prstGeom>
              <a:ln w="38100" cap="flat" cmpd="sng">
                <a:solidFill>
                  <a:schemeClr val="accent6">
                    <a:lumMod val="50000"/>
                  </a:schemeClr>
                </a:solidFill>
                <a:prstDash val="solid"/>
                <a:headEnd type="none" w="med" len="med"/>
                <a:tailEnd type="triangle" w="med" len="med"/>
              </a:ln>
            </p:spPr>
          </p:sp>
        </p:grpSp>
        <p:grpSp>
          <p:nvGrpSpPr>
            <p:cNvPr id="17" name="组合 16"/>
            <p:cNvGrpSpPr/>
            <p:nvPr/>
          </p:nvGrpSpPr>
          <p:grpSpPr>
            <a:xfrm>
              <a:off x="10827" y="9095"/>
              <a:ext cx="6836" cy="0"/>
              <a:chOff x="10811" y="5071"/>
              <a:chExt cx="6836" cy="0"/>
            </a:xfrm>
          </p:grpSpPr>
          <p:sp>
            <p:nvSpPr>
              <p:cNvPr id="18" name="直接连接符 17"/>
              <p:cNvSpPr/>
              <p:nvPr/>
            </p:nvSpPr>
            <p:spPr>
              <a:xfrm>
                <a:off x="10811" y="5071"/>
                <a:ext cx="1928" cy="0"/>
              </a:xfrm>
              <a:prstGeom prst="line">
                <a:avLst/>
              </a:prstGeom>
              <a:ln w="38100" cap="flat" cmpd="sng">
                <a:solidFill>
                  <a:schemeClr val="accent6">
                    <a:lumMod val="50000"/>
                  </a:schemeClr>
                </a:solidFill>
                <a:prstDash val="solid"/>
                <a:headEnd type="none" w="med" len="med"/>
                <a:tailEnd type="triangle" w="med" len="med"/>
              </a:ln>
            </p:spPr>
          </p:sp>
          <p:sp>
            <p:nvSpPr>
              <p:cNvPr id="19" name="直接连接符 18"/>
              <p:cNvSpPr/>
              <p:nvPr/>
            </p:nvSpPr>
            <p:spPr>
              <a:xfrm>
                <a:off x="13043" y="5071"/>
                <a:ext cx="1928" cy="0"/>
              </a:xfrm>
              <a:prstGeom prst="line">
                <a:avLst/>
              </a:prstGeom>
              <a:ln w="38100" cap="flat" cmpd="sng">
                <a:solidFill>
                  <a:schemeClr val="accent6">
                    <a:lumMod val="50000"/>
                  </a:schemeClr>
                </a:solidFill>
                <a:prstDash val="solid"/>
                <a:headEnd type="none" w="med" len="med"/>
                <a:tailEnd type="triangle" w="med" len="med"/>
              </a:ln>
            </p:spPr>
          </p:sp>
          <p:sp>
            <p:nvSpPr>
              <p:cNvPr id="20" name="直接连接符 19"/>
              <p:cNvSpPr/>
              <p:nvPr/>
            </p:nvSpPr>
            <p:spPr>
              <a:xfrm>
                <a:off x="15323" y="5071"/>
                <a:ext cx="2324" cy="0"/>
              </a:xfrm>
              <a:prstGeom prst="line">
                <a:avLst/>
              </a:prstGeom>
              <a:ln w="38100" cap="flat" cmpd="sng">
                <a:solidFill>
                  <a:schemeClr val="accent6">
                    <a:lumMod val="50000"/>
                  </a:schemeClr>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5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9.3.1  多段图的最短路径</a:t>
            </a:r>
          </a:p>
        </p:txBody>
      </p:sp>
      <p:sp>
        <p:nvSpPr>
          <p:cNvPr id="102" name="文本框 101"/>
          <p:cNvSpPr txBox="1"/>
          <p:nvPr/>
        </p:nvSpPr>
        <p:spPr>
          <a:xfrm>
            <a:off x="490855" y="849630"/>
            <a:ext cx="11252200" cy="1420495"/>
          </a:xfrm>
          <a:prstGeom prst="rect">
            <a:avLst/>
          </a:prstGeom>
          <a:noFill/>
          <a:ln w="9525">
            <a:noFill/>
          </a:ln>
        </p:spPr>
        <p:txBody>
          <a:bodyPr wrap="square">
            <a:spAutoFit/>
          </a:bodyPr>
          <a:lstStyle/>
          <a:p>
            <a:pPr indent="9525" algn="just">
              <a:lnSpc>
                <a:spcPct val="120000"/>
              </a:lnSpc>
              <a:spcBef>
                <a:spcPts val="0"/>
              </a:spcBef>
              <a:spcAft>
                <a:spcPts val="0"/>
              </a:spcAft>
            </a:pPr>
            <a:r>
              <a:rPr lang="en-US" altLang="zh-CN" sz="2400" dirty="0">
                <a:solidFill>
                  <a:srgbClr val="B42D2D"/>
                </a:solidFill>
                <a:latin typeface="Times New Roman" panose="02020603050405020304" pitchFamily="18" charset="0"/>
                <a:ea typeface="微软雅黑" panose="020B0503020204020204" pitchFamily="34" charset="-122"/>
                <a:sym typeface="+mn-ea"/>
              </a:rPr>
              <a:t>【</a:t>
            </a:r>
            <a:r>
              <a:rPr lang="zh-CN" altLang="en-US" sz="2400" dirty="0">
                <a:solidFill>
                  <a:srgbClr val="B42D2D"/>
                </a:solidFill>
                <a:latin typeface="Times New Roman" panose="02020603050405020304" pitchFamily="18" charset="0"/>
                <a:ea typeface="微软雅黑" panose="020B0503020204020204" pitchFamily="34" charset="-122"/>
                <a:sym typeface="+mn-ea"/>
              </a:rPr>
              <a:t>想法</a:t>
            </a:r>
            <a:r>
              <a:rPr lang="en-US" altLang="zh-CN" sz="2400" dirty="0">
                <a:solidFill>
                  <a:srgbClr val="B42D2D"/>
                </a:solidFill>
                <a:latin typeface="Times New Roman" panose="02020603050405020304" pitchFamily="18" charset="0"/>
                <a:ea typeface="微软雅黑" panose="020B0503020204020204" pitchFamily="34" charset="-122"/>
                <a:sym typeface="+mn-ea"/>
              </a:rPr>
              <a:t>】</a:t>
            </a:r>
            <a:r>
              <a:rPr lang="zh-CN" sz="2400" b="0" dirty="0">
                <a:ea typeface="宋体" panose="02010600030101010101" pitchFamily="2" charset="-122"/>
              </a:rPr>
              <a:t>设</a:t>
            </a:r>
            <a:r>
              <a:rPr lang="en-US" sz="2400" b="0" i="1" dirty="0">
                <a:latin typeface="Times New Roman" panose="02020603050405020304" pitchFamily="18" charset="0"/>
              </a:rPr>
              <a:t>d</a:t>
            </a:r>
            <a:r>
              <a:rPr lang="en-US" sz="2400" b="0" dirty="0">
                <a:latin typeface="Times New Roman" panose="02020603050405020304" pitchFamily="18" charset="0"/>
              </a:rPr>
              <a:t>(</a:t>
            </a:r>
            <a:r>
              <a:rPr lang="en-US" sz="2400" b="0" i="1" dirty="0">
                <a:latin typeface="Times New Roman" panose="02020603050405020304" pitchFamily="18" charset="0"/>
              </a:rPr>
              <a:t>s</a:t>
            </a:r>
            <a:r>
              <a:rPr lang="en-US" sz="2400" b="0" dirty="0">
                <a:latin typeface="Times New Roman" panose="02020603050405020304" pitchFamily="18" charset="0"/>
              </a:rPr>
              <a:t>, </a:t>
            </a:r>
            <a:r>
              <a:rPr lang="en-US" sz="2400" b="0" i="1" dirty="0">
                <a:latin typeface="Times New Roman" panose="02020603050405020304" pitchFamily="18" charset="0"/>
              </a:rPr>
              <a:t>t</a:t>
            </a:r>
            <a:r>
              <a:rPr lang="en-US" sz="2400" b="0" dirty="0">
                <a:latin typeface="Times New Roman" panose="02020603050405020304" pitchFamily="18" charset="0"/>
              </a:rPr>
              <a:t>)</a:t>
            </a:r>
            <a:r>
              <a:rPr lang="zh-CN" sz="2400" b="0" dirty="0">
                <a:ea typeface="宋体" panose="02010600030101010101" pitchFamily="2" charset="-122"/>
              </a:rPr>
              <a:t>表示从源点</a:t>
            </a:r>
            <a:r>
              <a:rPr lang="en-US" altLang="zh-CN" sz="2400" b="0" dirty="0">
                <a:ea typeface="宋体" panose="02010600030101010101" pitchFamily="2" charset="-122"/>
              </a:rPr>
              <a:t> </a:t>
            </a:r>
            <a:r>
              <a:rPr lang="en-US" sz="2400" b="0" i="1" dirty="0">
                <a:latin typeface="Times New Roman" panose="02020603050405020304" pitchFamily="18" charset="0"/>
              </a:rPr>
              <a:t>s </a:t>
            </a:r>
            <a:r>
              <a:rPr lang="zh-CN" sz="2400" b="0" dirty="0">
                <a:ea typeface="宋体" panose="02010600030101010101" pitchFamily="2" charset="-122"/>
              </a:rPr>
              <a:t>到终点</a:t>
            </a:r>
            <a:r>
              <a:rPr lang="en-US" altLang="zh-CN" sz="2400" b="0" dirty="0">
                <a:ea typeface="宋体" panose="02010600030101010101" pitchFamily="2" charset="-122"/>
              </a:rPr>
              <a:t> </a:t>
            </a:r>
            <a:r>
              <a:rPr lang="en-US" sz="2400" b="0" i="1" dirty="0">
                <a:latin typeface="Times New Roman" panose="02020603050405020304" pitchFamily="18" charset="0"/>
              </a:rPr>
              <a:t>t </a:t>
            </a:r>
            <a:r>
              <a:rPr lang="zh-CN" sz="2400" b="0" dirty="0">
                <a:ea typeface="宋体" panose="02010600030101010101" pitchFamily="2" charset="-122"/>
              </a:rPr>
              <a:t>的最短路径长度，</a:t>
            </a:r>
            <a:r>
              <a:rPr lang="en-US" sz="2400" b="0" i="1" dirty="0" err="1">
                <a:latin typeface="Times New Roman" panose="02020603050405020304" pitchFamily="18" charset="0"/>
              </a:rPr>
              <a:t>c</a:t>
            </a:r>
            <a:r>
              <a:rPr lang="en-US" sz="2400" b="0" i="1" baseline="-25000" dirty="0" err="1">
                <a:latin typeface="Times New Roman" panose="02020603050405020304" pitchFamily="18" charset="0"/>
              </a:rPr>
              <a:t>uv</a:t>
            </a:r>
            <a:r>
              <a:rPr lang="en-US" sz="2400" b="0" i="1" baseline="-25000" dirty="0">
                <a:latin typeface="Times New Roman" panose="02020603050405020304" pitchFamily="18" charset="0"/>
              </a:rPr>
              <a:t> </a:t>
            </a:r>
            <a:r>
              <a:rPr lang="zh-CN" sz="2400" b="0" dirty="0">
                <a:ea typeface="宋体" panose="02010600030101010101" pitchFamily="2" charset="-122"/>
              </a:rPr>
              <a:t>表示边</a:t>
            </a:r>
            <a:r>
              <a:rPr lang="en-US" sz="2400" b="0" dirty="0">
                <a:latin typeface="Times New Roman" panose="02020603050405020304" pitchFamily="18" charset="0"/>
              </a:rPr>
              <a:t>&lt;</a:t>
            </a:r>
            <a:r>
              <a:rPr lang="en-US" sz="2400" b="0" i="1" dirty="0">
                <a:latin typeface="Times New Roman" panose="02020603050405020304" pitchFamily="18" charset="0"/>
              </a:rPr>
              <a:t>u</a:t>
            </a:r>
            <a:r>
              <a:rPr lang="en-US" sz="2400" b="0" dirty="0">
                <a:latin typeface="Times New Roman" panose="02020603050405020304" pitchFamily="18" charset="0"/>
              </a:rPr>
              <a:t>, </a:t>
            </a:r>
            <a:r>
              <a:rPr lang="en-US" sz="2400" b="0" i="1" dirty="0">
                <a:latin typeface="Times New Roman" panose="02020603050405020304" pitchFamily="18" charset="0"/>
              </a:rPr>
              <a:t>v</a:t>
            </a:r>
            <a:r>
              <a:rPr lang="en-US" sz="2400" b="0" dirty="0">
                <a:latin typeface="Times New Roman" panose="02020603050405020304" pitchFamily="18" charset="0"/>
              </a:rPr>
              <a:t>&gt;</a:t>
            </a:r>
            <a:r>
              <a:rPr lang="zh-CN" sz="2400" b="0" dirty="0">
                <a:ea typeface="宋体" panose="02010600030101010101" pitchFamily="2" charset="-122"/>
              </a:rPr>
              <a:t>上的权值。</a:t>
            </a:r>
          </a:p>
          <a:p>
            <a:pPr indent="9525" algn="just">
              <a:lnSpc>
                <a:spcPct val="120000"/>
              </a:lnSpc>
              <a:spcBef>
                <a:spcPts val="0"/>
              </a:spcBef>
              <a:spcAft>
                <a:spcPts val="0"/>
              </a:spcAft>
            </a:pPr>
            <a:r>
              <a:rPr lang="zh-CN" sz="2400" b="0" dirty="0">
                <a:solidFill>
                  <a:srgbClr val="C00000"/>
                </a:solidFill>
                <a:ea typeface="宋体" panose="02010600030101010101" pitchFamily="2" charset="-122"/>
              </a:rPr>
              <a:t>考虑初始子问题</a:t>
            </a:r>
            <a:r>
              <a:rPr lang="en-US" sz="2400" b="0" i="1" dirty="0">
                <a:latin typeface="Times New Roman" panose="02020603050405020304" pitchFamily="18" charset="0"/>
              </a:rPr>
              <a:t>d</a:t>
            </a:r>
            <a:r>
              <a:rPr lang="en-US" sz="2400" b="0" dirty="0">
                <a:latin typeface="Times New Roman" panose="02020603050405020304" pitchFamily="18" charset="0"/>
              </a:rPr>
              <a:t>(</a:t>
            </a:r>
            <a:r>
              <a:rPr lang="en-US" sz="2400" b="0" i="1" dirty="0">
                <a:latin typeface="Times New Roman" panose="02020603050405020304" pitchFamily="18" charset="0"/>
              </a:rPr>
              <a:t>s</a:t>
            </a:r>
            <a:r>
              <a:rPr lang="en-US" sz="2400" b="0" dirty="0">
                <a:latin typeface="Times New Roman" panose="02020603050405020304" pitchFamily="18" charset="0"/>
              </a:rPr>
              <a:t>, </a:t>
            </a:r>
            <a:r>
              <a:rPr lang="en-US" sz="2400" b="0" i="1" dirty="0">
                <a:latin typeface="Times New Roman" panose="02020603050405020304" pitchFamily="18" charset="0"/>
              </a:rPr>
              <a:t>v</a:t>
            </a:r>
            <a:r>
              <a:rPr lang="en-US" sz="2400" b="0" dirty="0">
                <a:latin typeface="Times New Roman" panose="02020603050405020304" pitchFamily="18" charset="0"/>
              </a:rPr>
              <a:t>)</a:t>
            </a:r>
            <a:r>
              <a:rPr lang="zh-CN" sz="2400" b="0" dirty="0">
                <a:ea typeface="宋体" panose="02010600030101010101" pitchFamily="2" charset="-122"/>
              </a:rPr>
              <a:t>，</a:t>
            </a:r>
            <a:r>
              <a:rPr lang="en-US" altLang="zh-CN" sz="2400" b="0" dirty="0">
                <a:latin typeface="Times New Roman" panose="02020603050405020304" pitchFamily="18" charset="0"/>
              </a:rPr>
              <a:t> &lt;</a:t>
            </a:r>
            <a:r>
              <a:rPr lang="en-US" altLang="zh-CN" sz="2400" b="0" i="1" dirty="0">
                <a:latin typeface="Times New Roman" panose="02020603050405020304" pitchFamily="18" charset="0"/>
              </a:rPr>
              <a:t>s</a:t>
            </a:r>
            <a:r>
              <a:rPr lang="en-US" altLang="zh-CN" sz="2400" b="0" dirty="0">
                <a:latin typeface="Times New Roman" panose="02020603050405020304" pitchFamily="18" charset="0"/>
              </a:rPr>
              <a:t>, </a:t>
            </a:r>
            <a:r>
              <a:rPr lang="en-US" altLang="zh-CN" sz="2400" b="0" i="1" dirty="0">
                <a:latin typeface="Times New Roman" panose="02020603050405020304" pitchFamily="18" charset="0"/>
              </a:rPr>
              <a:t>v</a:t>
            </a:r>
            <a:r>
              <a:rPr lang="en-US" altLang="zh-CN" sz="2400" b="0" dirty="0">
                <a:latin typeface="Times New Roman" panose="02020603050405020304" pitchFamily="18" charset="0"/>
              </a:rPr>
              <a:t>&gt; ∈ </a:t>
            </a:r>
            <a:r>
              <a:rPr lang="en-US" altLang="zh-CN" sz="2400" i="1" dirty="0">
                <a:latin typeface="Times New Roman" panose="02020603050405020304" pitchFamily="18" charset="0"/>
              </a:rPr>
              <a:t>E</a:t>
            </a:r>
            <a:r>
              <a:rPr lang="zh-CN" altLang="en-US" sz="2400" b="0" dirty="0">
                <a:ea typeface="宋体" panose="02010600030101010101" pitchFamily="2" charset="-122"/>
              </a:rPr>
              <a:t>，</a:t>
            </a:r>
            <a:r>
              <a:rPr lang="zh-CN" sz="2400" b="0" dirty="0">
                <a:ea typeface="宋体" panose="02010600030101010101" pitchFamily="2" charset="-122"/>
              </a:rPr>
              <a:t>显然</a:t>
            </a:r>
            <a:r>
              <a:rPr lang="en-US" sz="2400" b="0" i="1" dirty="0">
                <a:latin typeface="Times New Roman" panose="02020603050405020304" pitchFamily="18" charset="0"/>
              </a:rPr>
              <a:t>d</a:t>
            </a:r>
            <a:r>
              <a:rPr lang="en-US" sz="2400" b="0" dirty="0">
                <a:latin typeface="Times New Roman" panose="02020603050405020304" pitchFamily="18" charset="0"/>
              </a:rPr>
              <a:t>(</a:t>
            </a:r>
            <a:r>
              <a:rPr lang="en-US" sz="2400" b="0" i="1" dirty="0">
                <a:latin typeface="Times New Roman" panose="02020603050405020304" pitchFamily="18" charset="0"/>
              </a:rPr>
              <a:t>s</a:t>
            </a:r>
            <a:r>
              <a:rPr lang="en-US" sz="2400" b="0" dirty="0">
                <a:latin typeface="Times New Roman" panose="02020603050405020304" pitchFamily="18" charset="0"/>
              </a:rPr>
              <a:t>, </a:t>
            </a:r>
            <a:r>
              <a:rPr lang="en-US" sz="2400" b="0" i="1" dirty="0">
                <a:latin typeface="Times New Roman" panose="02020603050405020304" pitchFamily="18" charset="0"/>
              </a:rPr>
              <a:t>v</a:t>
            </a:r>
            <a:r>
              <a:rPr lang="en-US" sz="2400" b="0" dirty="0">
                <a:latin typeface="Times New Roman" panose="02020603050405020304" pitchFamily="18" charset="0"/>
              </a:rPr>
              <a:t>)=</a:t>
            </a:r>
            <a:r>
              <a:rPr lang="en-US" altLang="zh-CN" sz="2400" b="0" i="1" dirty="0">
                <a:latin typeface="Times New Roman" panose="02020603050405020304" pitchFamily="18" charset="0"/>
              </a:rPr>
              <a:t> c</a:t>
            </a:r>
            <a:r>
              <a:rPr lang="en-US" altLang="zh-CN" sz="2400" b="0" i="1" baseline="-25000" dirty="0">
                <a:latin typeface="Times New Roman" panose="02020603050405020304" pitchFamily="18" charset="0"/>
              </a:rPr>
              <a:t>sv</a:t>
            </a:r>
            <a:r>
              <a:rPr lang="zh-CN" sz="2400" b="0" dirty="0">
                <a:ea typeface="宋体" panose="02010600030101010101" pitchFamily="2" charset="-122"/>
              </a:rPr>
              <a:t>。</a:t>
            </a:r>
          </a:p>
          <a:p>
            <a:pPr indent="9525" algn="just">
              <a:lnSpc>
                <a:spcPct val="120000"/>
              </a:lnSpc>
              <a:spcBef>
                <a:spcPts val="0"/>
              </a:spcBef>
              <a:spcAft>
                <a:spcPts val="0"/>
              </a:spcAft>
            </a:pPr>
            <a:r>
              <a:rPr lang="zh-CN" sz="2400" b="0" dirty="0">
                <a:solidFill>
                  <a:srgbClr val="C00000"/>
                </a:solidFill>
                <a:ea typeface="宋体" panose="02010600030101010101" pitchFamily="2" charset="-122"/>
              </a:rPr>
              <a:t>考虑重叠子问题</a:t>
            </a:r>
            <a:r>
              <a:rPr lang="zh-CN" sz="2400" b="0" dirty="0">
                <a:ea typeface="宋体" panose="02010600030101010101" pitchFamily="2" charset="-122"/>
              </a:rPr>
              <a:t>，设</a:t>
            </a:r>
            <a:r>
              <a:rPr lang="en-US" sz="2400" b="0" i="1" dirty="0">
                <a:latin typeface="Times New Roman" panose="02020603050405020304" pitchFamily="18" charset="0"/>
              </a:rPr>
              <a:t>d</a:t>
            </a:r>
            <a:r>
              <a:rPr lang="en-US" sz="2400" b="0" dirty="0">
                <a:latin typeface="Times New Roman" panose="02020603050405020304" pitchFamily="18" charset="0"/>
              </a:rPr>
              <a:t>(</a:t>
            </a:r>
            <a:r>
              <a:rPr lang="en-US" sz="2400" b="0" i="1" dirty="0">
                <a:latin typeface="Times New Roman" panose="02020603050405020304" pitchFamily="18" charset="0"/>
              </a:rPr>
              <a:t>s</a:t>
            </a:r>
            <a:r>
              <a:rPr lang="en-US" sz="2400" b="0" dirty="0">
                <a:latin typeface="Times New Roman" panose="02020603050405020304" pitchFamily="18" charset="0"/>
              </a:rPr>
              <a:t>, </a:t>
            </a:r>
            <a:r>
              <a:rPr lang="en-US" sz="2400" b="0" i="1" dirty="0">
                <a:latin typeface="Times New Roman" panose="02020603050405020304" pitchFamily="18" charset="0"/>
              </a:rPr>
              <a:t>v</a:t>
            </a:r>
            <a:r>
              <a:rPr lang="en-US" sz="2400" b="0" dirty="0">
                <a:latin typeface="Times New Roman" panose="02020603050405020304" pitchFamily="18" charset="0"/>
              </a:rPr>
              <a:t>)</a:t>
            </a:r>
            <a:r>
              <a:rPr lang="zh-CN" sz="2400" b="0" dirty="0">
                <a:ea typeface="宋体" panose="02010600030101010101" pitchFamily="2" charset="-122"/>
              </a:rPr>
              <a:t>表示源点</a:t>
            </a:r>
            <a:r>
              <a:rPr lang="en-US" altLang="zh-CN" sz="2400" b="0" dirty="0">
                <a:ea typeface="宋体" panose="02010600030101010101" pitchFamily="2" charset="-122"/>
              </a:rPr>
              <a:t> </a:t>
            </a:r>
            <a:r>
              <a:rPr lang="en-US" sz="2400" b="0" i="1" dirty="0">
                <a:latin typeface="Times New Roman" panose="02020603050405020304" pitchFamily="18" charset="0"/>
              </a:rPr>
              <a:t>s </a:t>
            </a:r>
            <a:r>
              <a:rPr lang="zh-CN" sz="2400" b="0" dirty="0">
                <a:ea typeface="宋体" panose="02010600030101010101" pitchFamily="2" charset="-122"/>
              </a:rPr>
              <a:t>到顶点</a:t>
            </a:r>
            <a:r>
              <a:rPr lang="en-US" altLang="zh-CN" sz="2400" b="0" dirty="0">
                <a:ea typeface="宋体" panose="02010600030101010101" pitchFamily="2" charset="-122"/>
              </a:rPr>
              <a:t> </a:t>
            </a:r>
            <a:r>
              <a:rPr lang="en-US" sz="2400" b="0" i="1" dirty="0">
                <a:latin typeface="Times New Roman" panose="02020603050405020304" pitchFamily="18" charset="0"/>
              </a:rPr>
              <a:t>v </a:t>
            </a:r>
            <a:r>
              <a:rPr lang="zh-CN" sz="2400" b="0" dirty="0">
                <a:ea typeface="宋体" panose="02010600030101010101" pitchFamily="2" charset="-122"/>
              </a:rPr>
              <a:t>的最短路径长度，显然有下式成立：</a:t>
            </a:r>
            <a:endParaRPr lang="zh-CN" altLang="en-US" sz="2400" dirty="0"/>
          </a:p>
        </p:txBody>
      </p:sp>
      <p:graphicFrame>
        <p:nvGraphicFramePr>
          <p:cNvPr id="7" name="对象 6"/>
          <p:cNvGraphicFramePr>
            <a:graphicFrameLocks noChangeAspect="1"/>
          </p:cNvGraphicFramePr>
          <p:nvPr/>
        </p:nvGraphicFramePr>
        <p:xfrm>
          <a:off x="1893570" y="2378075"/>
          <a:ext cx="5650230" cy="622300"/>
        </p:xfrm>
        <a:graphic>
          <a:graphicData uri="http://schemas.openxmlformats.org/presentationml/2006/ole">
            <mc:AlternateContent xmlns:mc="http://schemas.openxmlformats.org/markup-compatibility/2006">
              <mc:Choice xmlns:v="urn:schemas-microsoft-com:vml" Requires="v">
                <p:oleObj r:id="rId3" imgW="3457575" imgH="381000" progId="Paint.Picture">
                  <p:embed/>
                </p:oleObj>
              </mc:Choice>
              <mc:Fallback>
                <p:oleObj r:id="rId3" imgW="3457575" imgH="381000" progId="Paint.Picture">
                  <p:embed/>
                  <p:pic>
                    <p:nvPicPr>
                      <p:cNvPr id="7" name="对象 6"/>
                      <p:cNvPicPr/>
                      <p:nvPr/>
                    </p:nvPicPr>
                    <p:blipFill>
                      <a:blip r:embed="rId4"/>
                      <a:stretch>
                        <a:fillRect/>
                      </a:stretch>
                    </p:blipFill>
                    <p:spPr>
                      <a:xfrm>
                        <a:off x="1893570" y="2378075"/>
                        <a:ext cx="5650230" cy="622300"/>
                      </a:xfrm>
                      <a:prstGeom prst="rect">
                        <a:avLst/>
                      </a:prstGeom>
                      <a:ln>
                        <a:solidFill>
                          <a:schemeClr val="accent6">
                            <a:lumMod val="50000"/>
                          </a:schemeClr>
                        </a:solidFill>
                      </a:ln>
                    </p:spPr>
                  </p:pic>
                </p:oleObj>
              </mc:Fallback>
            </mc:AlternateContent>
          </a:graphicData>
        </a:graphic>
      </p:graphicFrame>
      <p:sp>
        <p:nvSpPr>
          <p:cNvPr id="249860" name="文本框 249859"/>
          <p:cNvSpPr txBox="1"/>
          <p:nvPr/>
        </p:nvSpPr>
        <p:spPr>
          <a:xfrm>
            <a:off x="754380" y="3155315"/>
            <a:ext cx="10784840" cy="1568450"/>
          </a:xfrm>
          <a:prstGeom prst="rect">
            <a:avLst/>
          </a:prstGeom>
          <a:noFill/>
          <a:ln w="9525">
            <a:noFill/>
          </a:ln>
        </p:spPr>
        <p:txBody>
          <a:bodyPr wrap="square">
            <a:spAutoFit/>
          </a:bodyPr>
          <a:lstStyle/>
          <a:p>
            <a:r>
              <a:rPr lang="zh-CN" altLang="en-US" sz="2400" dirty="0">
                <a:latin typeface="Times New Roman" panose="02020603050405020304" pitchFamily="18" charset="0"/>
              </a:rPr>
              <a:t>首先求解初始子问题，可直接获得：</a:t>
            </a:r>
            <a:endParaRPr lang="zh-CN" altLang="en-US" sz="2400" i="1" dirty="0">
              <a:latin typeface="Times New Roman" panose="02020603050405020304" pitchFamily="18" charset="0"/>
            </a:endParaRPr>
          </a:p>
          <a:p>
            <a:r>
              <a:rPr lang="en-US" altLang="zh-CN" sz="2400" i="1" dirty="0">
                <a:latin typeface="Times New Roman" panose="02020603050405020304" pitchFamily="18" charset="0"/>
              </a:rPr>
              <a:t>d</a:t>
            </a:r>
            <a:r>
              <a:rPr lang="en-US" altLang="zh-CN" sz="2400" dirty="0">
                <a:latin typeface="Times New Roman" panose="02020603050405020304" pitchFamily="18" charset="0"/>
              </a:rPr>
              <a:t>(0, 1)=</a:t>
            </a:r>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01</a:t>
            </a:r>
            <a:r>
              <a:rPr lang="zh-CN" altLang="en-US" sz="2400" dirty="0">
                <a:latin typeface="Times New Roman" panose="02020603050405020304" pitchFamily="18" charset="0"/>
              </a:rPr>
              <a:t>＝</a:t>
            </a:r>
            <a:r>
              <a:rPr lang="en-US" altLang="zh-CN" sz="2400" dirty="0">
                <a:latin typeface="Times New Roman" panose="02020603050405020304" pitchFamily="18" charset="0"/>
              </a:rPr>
              <a:t>4(0→1)</a:t>
            </a:r>
            <a:endParaRPr lang="en-US" altLang="zh-CN" sz="2400" i="1" dirty="0">
              <a:latin typeface="Times New Roman" panose="02020603050405020304" pitchFamily="18" charset="0"/>
            </a:endParaRPr>
          </a:p>
          <a:p>
            <a:r>
              <a:rPr lang="en-US" altLang="zh-CN" sz="2400" i="1" dirty="0">
                <a:latin typeface="Times New Roman" panose="02020603050405020304" pitchFamily="18" charset="0"/>
              </a:rPr>
              <a:t>d</a:t>
            </a:r>
            <a:r>
              <a:rPr lang="en-US" altLang="zh-CN" sz="2400" dirty="0">
                <a:latin typeface="Times New Roman" panose="02020603050405020304" pitchFamily="18" charset="0"/>
              </a:rPr>
              <a:t>(0, 2)=</a:t>
            </a:r>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02</a:t>
            </a:r>
            <a:r>
              <a:rPr lang="zh-CN" altLang="en-US" sz="2400" dirty="0">
                <a:latin typeface="Times New Roman" panose="02020603050405020304" pitchFamily="18" charset="0"/>
              </a:rPr>
              <a:t>＝</a:t>
            </a:r>
            <a:r>
              <a:rPr lang="en-US" altLang="zh-CN" sz="2400" dirty="0">
                <a:latin typeface="Times New Roman" panose="02020603050405020304" pitchFamily="18" charset="0"/>
              </a:rPr>
              <a:t>2(0→2)</a:t>
            </a:r>
            <a:endParaRPr lang="en-US" altLang="zh-CN" sz="2400" i="1" dirty="0">
              <a:latin typeface="Times New Roman" panose="02020603050405020304" pitchFamily="18" charset="0"/>
            </a:endParaRPr>
          </a:p>
          <a:p>
            <a:r>
              <a:rPr lang="en-US" altLang="zh-CN" sz="2400" i="1" dirty="0">
                <a:latin typeface="Times New Roman" panose="02020603050405020304" pitchFamily="18" charset="0"/>
              </a:rPr>
              <a:t>d</a:t>
            </a:r>
            <a:r>
              <a:rPr lang="en-US" altLang="zh-CN" sz="2400" dirty="0">
                <a:latin typeface="Times New Roman" panose="02020603050405020304" pitchFamily="18" charset="0"/>
              </a:rPr>
              <a:t>(0, 3)=</a:t>
            </a:r>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03</a:t>
            </a:r>
            <a:r>
              <a:rPr lang="zh-CN" altLang="en-US" sz="2400" dirty="0">
                <a:latin typeface="Times New Roman" panose="02020603050405020304" pitchFamily="18" charset="0"/>
              </a:rPr>
              <a:t>＝</a:t>
            </a:r>
            <a:r>
              <a:rPr lang="en-US" altLang="zh-CN" sz="2400" dirty="0">
                <a:latin typeface="Times New Roman" panose="02020603050405020304" pitchFamily="18" charset="0"/>
              </a:rPr>
              <a:t>3(0→3)</a:t>
            </a:r>
            <a:endParaRPr lang="zh-CN" altLang="en-US" sz="2400" dirty="0">
              <a:latin typeface="Times New Roman" panose="02020603050405020304" pitchFamily="18" charset="0"/>
            </a:endParaRPr>
          </a:p>
        </p:txBody>
      </p:sp>
      <p:graphicFrame>
        <p:nvGraphicFramePr>
          <p:cNvPr id="22" name="对象 21"/>
          <p:cNvGraphicFramePr>
            <a:graphicFrameLocks noChangeAspect="1"/>
          </p:cNvGraphicFramePr>
          <p:nvPr/>
        </p:nvGraphicFramePr>
        <p:xfrm>
          <a:off x="7553325" y="2379980"/>
          <a:ext cx="4189730" cy="2099945"/>
        </p:xfrm>
        <a:graphic>
          <a:graphicData uri="http://schemas.openxmlformats.org/presentationml/2006/ole">
            <mc:AlternateContent xmlns:mc="http://schemas.openxmlformats.org/markup-compatibility/2006">
              <mc:Choice xmlns:v="urn:schemas-microsoft-com:vml" Requires="v">
                <p:oleObj r:id="rId5" imgW="4162425" imgH="2085975" progId="Paint.Picture">
                  <p:embed/>
                </p:oleObj>
              </mc:Choice>
              <mc:Fallback>
                <p:oleObj r:id="rId5" imgW="4162425" imgH="2085975" progId="Paint.Picture">
                  <p:embed/>
                  <p:pic>
                    <p:nvPicPr>
                      <p:cNvPr id="22" name="对象 21"/>
                      <p:cNvPicPr/>
                      <p:nvPr/>
                    </p:nvPicPr>
                    <p:blipFill>
                      <a:blip r:embed="rId6"/>
                      <a:stretch>
                        <a:fillRect/>
                      </a:stretch>
                    </p:blipFill>
                    <p:spPr>
                      <a:xfrm>
                        <a:off x="7553325" y="2379980"/>
                        <a:ext cx="4189730" cy="2099945"/>
                      </a:xfrm>
                      <a:prstGeom prst="rect">
                        <a:avLst/>
                      </a:prstGeom>
                      <a:ln>
                        <a:solidFill>
                          <a:schemeClr val="accent6">
                            <a:lumMod val="50000"/>
                          </a:schemeClr>
                        </a:solidFill>
                      </a:ln>
                    </p:spPr>
                  </p:pic>
                </p:oleObj>
              </mc:Fallback>
            </mc:AlternateContent>
          </a:graphicData>
        </a:graphic>
      </p:graphicFrame>
      <p:sp>
        <p:nvSpPr>
          <p:cNvPr id="2" name="文本框 1"/>
          <p:cNvSpPr txBox="1"/>
          <p:nvPr/>
        </p:nvSpPr>
        <p:spPr>
          <a:xfrm>
            <a:off x="754380" y="4739005"/>
            <a:ext cx="10784840" cy="1568450"/>
          </a:xfrm>
          <a:prstGeom prst="rect">
            <a:avLst/>
          </a:prstGeom>
          <a:noFill/>
          <a:ln w="9525">
            <a:noFill/>
          </a:ln>
        </p:spPr>
        <p:txBody>
          <a:bodyPr wrap="square">
            <a:spAutoFit/>
          </a:bodyPr>
          <a:lstStyle/>
          <a:p>
            <a:r>
              <a:rPr lang="zh-CN" altLang="en-US" sz="2400" dirty="0">
                <a:latin typeface="Times New Roman" panose="02020603050405020304" pitchFamily="18" charset="0"/>
              </a:rPr>
              <a:t>再求解下一个阶段的子问题，有：</a:t>
            </a:r>
            <a:endParaRPr lang="zh-CN" altLang="en-US" sz="2400" i="1" dirty="0">
              <a:latin typeface="Times New Roman" panose="02020603050405020304" pitchFamily="18" charset="0"/>
            </a:endParaRPr>
          </a:p>
          <a:p>
            <a:r>
              <a:rPr lang="en-US" altLang="zh-CN" sz="2400" i="1">
                <a:latin typeface="Times New Roman" panose="02020603050405020304" pitchFamily="18" charset="0"/>
              </a:rPr>
              <a:t>d</a:t>
            </a:r>
            <a:r>
              <a:rPr lang="en-US" altLang="zh-CN" sz="2400">
                <a:latin typeface="Times New Roman" panose="02020603050405020304" pitchFamily="18" charset="0"/>
              </a:rPr>
              <a:t>(0, 4)=min{</a:t>
            </a:r>
            <a:r>
              <a:rPr lang="en-US" altLang="zh-CN" sz="2400" i="1">
                <a:latin typeface="Times New Roman" panose="02020603050405020304" pitchFamily="18" charset="0"/>
              </a:rPr>
              <a:t>d</a:t>
            </a:r>
            <a:r>
              <a:rPr lang="en-US" altLang="zh-CN" sz="2400">
                <a:latin typeface="Times New Roman" panose="02020603050405020304" pitchFamily="18" charset="0"/>
              </a:rPr>
              <a:t>(0, 1)+</a:t>
            </a:r>
            <a:r>
              <a:rPr lang="en-US" altLang="zh-CN" sz="2400" i="1">
                <a:latin typeface="Times New Roman" panose="02020603050405020304" pitchFamily="18" charset="0"/>
              </a:rPr>
              <a:t>c</a:t>
            </a:r>
            <a:r>
              <a:rPr lang="en-US" altLang="zh-CN" sz="2400" baseline="-25000">
                <a:latin typeface="Times New Roman" panose="02020603050405020304" pitchFamily="18" charset="0"/>
              </a:rPr>
              <a:t>14</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2)+</a:t>
            </a:r>
            <a:r>
              <a:rPr lang="en-US" altLang="zh-CN" sz="2400" i="1">
                <a:latin typeface="Times New Roman" panose="02020603050405020304" pitchFamily="18" charset="0"/>
              </a:rPr>
              <a:t>c</a:t>
            </a:r>
            <a:r>
              <a:rPr lang="en-US" altLang="zh-CN" sz="2400" baseline="-25000">
                <a:latin typeface="Times New Roman" panose="02020603050405020304" pitchFamily="18" charset="0"/>
              </a:rPr>
              <a:t>24</a:t>
            </a:r>
            <a:r>
              <a:rPr lang="en-US" altLang="zh-CN" sz="2400">
                <a:latin typeface="Times New Roman" panose="02020603050405020304" pitchFamily="18" charset="0"/>
              </a:rPr>
              <a:t>}=min{4+9, 2+6}=8(2→4)</a:t>
            </a:r>
            <a:endParaRPr lang="en-US" altLang="zh-CN" sz="2400" i="1">
              <a:latin typeface="Times New Roman" panose="02020603050405020304" pitchFamily="18" charset="0"/>
            </a:endParaRPr>
          </a:p>
          <a:p>
            <a:r>
              <a:rPr lang="en-US" altLang="zh-CN" sz="2400" i="1">
                <a:latin typeface="Times New Roman" panose="02020603050405020304" pitchFamily="18" charset="0"/>
              </a:rPr>
              <a:t>d</a:t>
            </a:r>
            <a:r>
              <a:rPr lang="en-US" altLang="zh-CN" sz="2400">
                <a:latin typeface="Times New Roman" panose="02020603050405020304" pitchFamily="18" charset="0"/>
              </a:rPr>
              <a:t>(0, 5)=min{</a:t>
            </a:r>
            <a:r>
              <a:rPr lang="en-US" altLang="zh-CN" sz="2400" i="1">
                <a:latin typeface="Times New Roman" panose="02020603050405020304" pitchFamily="18" charset="0"/>
              </a:rPr>
              <a:t>d</a:t>
            </a:r>
            <a:r>
              <a:rPr lang="en-US" altLang="zh-CN" sz="2400">
                <a:latin typeface="Times New Roman" panose="02020603050405020304" pitchFamily="18" charset="0"/>
              </a:rPr>
              <a:t>(0, 1)+</a:t>
            </a:r>
            <a:r>
              <a:rPr lang="en-US" altLang="zh-CN" sz="2400" i="1">
                <a:latin typeface="Times New Roman" panose="02020603050405020304" pitchFamily="18" charset="0"/>
              </a:rPr>
              <a:t>c</a:t>
            </a:r>
            <a:r>
              <a:rPr lang="en-US" altLang="zh-CN" sz="2400" baseline="-25000">
                <a:latin typeface="Times New Roman" panose="02020603050405020304" pitchFamily="18" charset="0"/>
              </a:rPr>
              <a:t>15</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2)+</a:t>
            </a:r>
            <a:r>
              <a:rPr lang="en-US" altLang="zh-CN" sz="2400" i="1">
                <a:latin typeface="Times New Roman" panose="02020603050405020304" pitchFamily="18" charset="0"/>
              </a:rPr>
              <a:t>c</a:t>
            </a:r>
            <a:r>
              <a:rPr lang="en-US" altLang="zh-CN" sz="2400" baseline="-25000">
                <a:latin typeface="Times New Roman" panose="02020603050405020304" pitchFamily="18" charset="0"/>
              </a:rPr>
              <a:t>25</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3)+</a:t>
            </a:r>
            <a:r>
              <a:rPr lang="en-US" altLang="zh-CN" sz="2400" i="1">
                <a:latin typeface="Times New Roman" panose="02020603050405020304" pitchFamily="18" charset="0"/>
              </a:rPr>
              <a:t>c</a:t>
            </a:r>
            <a:r>
              <a:rPr lang="en-US" altLang="zh-CN" sz="2400" baseline="-25000">
                <a:latin typeface="Times New Roman" panose="02020603050405020304" pitchFamily="18" charset="0"/>
              </a:rPr>
              <a:t>35</a:t>
            </a:r>
            <a:r>
              <a:rPr lang="en-US" altLang="zh-CN" sz="2400">
                <a:latin typeface="Times New Roman" panose="02020603050405020304" pitchFamily="18" charset="0"/>
              </a:rPr>
              <a:t>}=min{4+8, 2+7, 3+4}=7(3→5)</a:t>
            </a:r>
            <a:endParaRPr lang="en-US" altLang="zh-CN" sz="2400" i="1">
              <a:latin typeface="Times New Roman" panose="02020603050405020304" pitchFamily="18" charset="0"/>
            </a:endParaRPr>
          </a:p>
          <a:p>
            <a:r>
              <a:rPr lang="en-US" altLang="zh-CN" sz="2400" i="1">
                <a:latin typeface="Times New Roman" panose="02020603050405020304" pitchFamily="18" charset="0"/>
              </a:rPr>
              <a:t>d</a:t>
            </a:r>
            <a:r>
              <a:rPr lang="en-US" altLang="zh-CN" sz="2400">
                <a:latin typeface="Times New Roman" panose="02020603050405020304" pitchFamily="18" charset="0"/>
              </a:rPr>
              <a:t>(0, 6)=min{</a:t>
            </a:r>
            <a:r>
              <a:rPr lang="en-US" altLang="zh-CN" sz="2400" i="1">
                <a:latin typeface="Times New Roman" panose="02020603050405020304" pitchFamily="18" charset="0"/>
              </a:rPr>
              <a:t>d</a:t>
            </a:r>
            <a:r>
              <a:rPr lang="en-US" altLang="zh-CN" sz="2400">
                <a:latin typeface="Times New Roman" panose="02020603050405020304" pitchFamily="18" charset="0"/>
              </a:rPr>
              <a:t>(0, 2)+</a:t>
            </a:r>
            <a:r>
              <a:rPr lang="en-US" altLang="zh-CN" sz="2400" i="1">
                <a:latin typeface="Times New Roman" panose="02020603050405020304" pitchFamily="18" charset="0"/>
              </a:rPr>
              <a:t>c</a:t>
            </a:r>
            <a:r>
              <a:rPr lang="en-US" altLang="zh-CN" sz="2400" baseline="-25000">
                <a:latin typeface="Times New Roman" panose="02020603050405020304" pitchFamily="18" charset="0"/>
              </a:rPr>
              <a:t>26</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3)+</a:t>
            </a:r>
            <a:r>
              <a:rPr lang="en-US" altLang="zh-CN" sz="2400" i="1">
                <a:latin typeface="Times New Roman" panose="02020603050405020304" pitchFamily="18" charset="0"/>
              </a:rPr>
              <a:t>c</a:t>
            </a:r>
            <a:r>
              <a:rPr lang="en-US" altLang="zh-CN" sz="2400" baseline="-25000">
                <a:latin typeface="Times New Roman" panose="02020603050405020304" pitchFamily="18" charset="0"/>
              </a:rPr>
              <a:t>36</a:t>
            </a:r>
            <a:r>
              <a:rPr lang="en-US" altLang="zh-CN" sz="2400">
                <a:latin typeface="Times New Roman" panose="02020603050405020304" pitchFamily="18" charset="0"/>
              </a:rPr>
              <a:t>}=min{2+8, 3+7}=10(2→6)</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9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9.3.1  多段图的最短路径</a:t>
            </a:r>
          </a:p>
        </p:txBody>
      </p:sp>
      <p:sp>
        <p:nvSpPr>
          <p:cNvPr id="102" name="文本框 101"/>
          <p:cNvSpPr txBox="1"/>
          <p:nvPr/>
        </p:nvSpPr>
        <p:spPr>
          <a:xfrm>
            <a:off x="490855" y="849630"/>
            <a:ext cx="11048365" cy="1420495"/>
          </a:xfrm>
          <a:prstGeom prst="rect">
            <a:avLst/>
          </a:prstGeom>
          <a:noFill/>
          <a:ln w="9525">
            <a:noFill/>
          </a:ln>
        </p:spPr>
        <p:txBody>
          <a:bodyPr wrap="square">
            <a:spAutoFit/>
          </a:bodyPr>
          <a:lstStyle/>
          <a:p>
            <a:pPr indent="9525">
              <a:lnSpc>
                <a:spcPct val="120000"/>
              </a:lnSpc>
              <a:spcBef>
                <a:spcPts val="0"/>
              </a:spcBef>
              <a:spcAft>
                <a:spcPts val="0"/>
              </a:spcAft>
            </a:pPr>
            <a:r>
              <a:rPr lang="en-US" altLang="zh-CN" sz="2400" dirty="0">
                <a:solidFill>
                  <a:srgbClr val="B42D2D"/>
                </a:solidFill>
                <a:latin typeface="Times New Roman" panose="02020603050405020304" pitchFamily="18" charset="0"/>
                <a:ea typeface="微软雅黑" panose="020B0503020204020204" pitchFamily="34" charset="-122"/>
                <a:sym typeface="+mn-ea"/>
              </a:rPr>
              <a:t>【</a:t>
            </a:r>
            <a:r>
              <a:rPr lang="zh-CN" altLang="en-US" sz="2400" dirty="0">
                <a:solidFill>
                  <a:srgbClr val="B42D2D"/>
                </a:solidFill>
                <a:latin typeface="Times New Roman" panose="02020603050405020304" pitchFamily="18" charset="0"/>
                <a:ea typeface="微软雅黑" panose="020B0503020204020204" pitchFamily="34" charset="-122"/>
                <a:sym typeface="+mn-ea"/>
              </a:rPr>
              <a:t>想法</a:t>
            </a:r>
            <a:r>
              <a:rPr lang="en-US" altLang="zh-CN" sz="2400" dirty="0">
                <a:solidFill>
                  <a:srgbClr val="B42D2D"/>
                </a:solidFill>
                <a:latin typeface="Times New Roman" panose="02020603050405020304" pitchFamily="18" charset="0"/>
                <a:ea typeface="微软雅黑" panose="020B0503020204020204" pitchFamily="34" charset="-122"/>
                <a:sym typeface="+mn-ea"/>
              </a:rPr>
              <a:t>】</a:t>
            </a:r>
            <a:r>
              <a:rPr lang="zh-CN" sz="2400" b="0" dirty="0">
                <a:ea typeface="宋体" panose="02010600030101010101" pitchFamily="2" charset="-122"/>
              </a:rPr>
              <a:t>设</a:t>
            </a:r>
            <a:r>
              <a:rPr lang="en-US" sz="2400" b="0" i="1" dirty="0">
                <a:latin typeface="Times New Roman" panose="02020603050405020304" pitchFamily="18" charset="0"/>
              </a:rPr>
              <a:t>d</a:t>
            </a:r>
            <a:r>
              <a:rPr lang="en-US" sz="2400" b="0" dirty="0">
                <a:latin typeface="Times New Roman" panose="02020603050405020304" pitchFamily="18" charset="0"/>
              </a:rPr>
              <a:t>(</a:t>
            </a:r>
            <a:r>
              <a:rPr lang="en-US" sz="2400" b="0" i="1" dirty="0">
                <a:latin typeface="Times New Roman" panose="02020603050405020304" pitchFamily="18" charset="0"/>
              </a:rPr>
              <a:t>s</a:t>
            </a:r>
            <a:r>
              <a:rPr lang="en-US" sz="2400" b="0" dirty="0">
                <a:latin typeface="Times New Roman" panose="02020603050405020304" pitchFamily="18" charset="0"/>
              </a:rPr>
              <a:t>, </a:t>
            </a:r>
            <a:r>
              <a:rPr lang="en-US" sz="2400" b="0" i="1" dirty="0">
                <a:latin typeface="Times New Roman" panose="02020603050405020304" pitchFamily="18" charset="0"/>
              </a:rPr>
              <a:t>t</a:t>
            </a:r>
            <a:r>
              <a:rPr lang="en-US" sz="2400" b="0" dirty="0">
                <a:latin typeface="Times New Roman" panose="02020603050405020304" pitchFamily="18" charset="0"/>
              </a:rPr>
              <a:t>)</a:t>
            </a:r>
            <a:r>
              <a:rPr lang="zh-CN" sz="2400" b="0" dirty="0">
                <a:ea typeface="宋体" panose="02010600030101010101" pitchFamily="2" charset="-122"/>
              </a:rPr>
              <a:t>表示从源点</a:t>
            </a:r>
            <a:r>
              <a:rPr lang="en-US" altLang="zh-CN" sz="2400" b="0" dirty="0">
                <a:ea typeface="宋体" panose="02010600030101010101" pitchFamily="2" charset="-122"/>
              </a:rPr>
              <a:t> </a:t>
            </a:r>
            <a:r>
              <a:rPr lang="en-US" sz="2400" b="0" i="1" dirty="0">
                <a:latin typeface="Times New Roman" panose="02020603050405020304" pitchFamily="18" charset="0"/>
              </a:rPr>
              <a:t>s </a:t>
            </a:r>
            <a:r>
              <a:rPr lang="zh-CN" sz="2400" b="0" dirty="0">
                <a:ea typeface="宋体" panose="02010600030101010101" pitchFamily="2" charset="-122"/>
              </a:rPr>
              <a:t>到终点</a:t>
            </a:r>
            <a:r>
              <a:rPr lang="en-US" altLang="zh-CN" sz="2400" b="0" dirty="0">
                <a:ea typeface="宋体" panose="02010600030101010101" pitchFamily="2" charset="-122"/>
              </a:rPr>
              <a:t> </a:t>
            </a:r>
            <a:r>
              <a:rPr lang="en-US" sz="2400" b="0" i="1" dirty="0">
                <a:latin typeface="Times New Roman" panose="02020603050405020304" pitchFamily="18" charset="0"/>
              </a:rPr>
              <a:t>t </a:t>
            </a:r>
            <a:r>
              <a:rPr lang="zh-CN" sz="2400" b="0" dirty="0">
                <a:ea typeface="宋体" panose="02010600030101010101" pitchFamily="2" charset="-122"/>
              </a:rPr>
              <a:t>的最短路径长度，</a:t>
            </a:r>
            <a:r>
              <a:rPr lang="en-US" sz="2400" b="0" i="1" dirty="0" err="1">
                <a:latin typeface="Times New Roman" panose="02020603050405020304" pitchFamily="18" charset="0"/>
              </a:rPr>
              <a:t>c</a:t>
            </a:r>
            <a:r>
              <a:rPr lang="en-US" sz="2400" b="0" i="1" baseline="-25000" dirty="0" err="1">
                <a:latin typeface="Times New Roman" panose="02020603050405020304" pitchFamily="18" charset="0"/>
              </a:rPr>
              <a:t>uv</a:t>
            </a:r>
            <a:r>
              <a:rPr lang="zh-CN" sz="2400" b="0" dirty="0">
                <a:ea typeface="宋体" panose="02010600030101010101" pitchFamily="2" charset="-122"/>
              </a:rPr>
              <a:t>表示边</a:t>
            </a:r>
            <a:r>
              <a:rPr lang="en-US" sz="2400" b="0" dirty="0">
                <a:latin typeface="Times New Roman" panose="02020603050405020304" pitchFamily="18" charset="0"/>
              </a:rPr>
              <a:t>&lt;</a:t>
            </a:r>
            <a:r>
              <a:rPr lang="en-US" sz="2400" b="0" i="1" dirty="0">
                <a:latin typeface="Times New Roman" panose="02020603050405020304" pitchFamily="18" charset="0"/>
              </a:rPr>
              <a:t>u</a:t>
            </a:r>
            <a:r>
              <a:rPr lang="en-US" sz="2400" b="0" dirty="0">
                <a:latin typeface="Times New Roman" panose="02020603050405020304" pitchFamily="18" charset="0"/>
              </a:rPr>
              <a:t>, </a:t>
            </a:r>
            <a:r>
              <a:rPr lang="en-US" sz="2400" b="0" i="1" dirty="0">
                <a:latin typeface="Times New Roman" panose="02020603050405020304" pitchFamily="18" charset="0"/>
              </a:rPr>
              <a:t>v</a:t>
            </a:r>
            <a:r>
              <a:rPr lang="en-US" sz="2400" b="0" dirty="0">
                <a:latin typeface="Times New Roman" panose="02020603050405020304" pitchFamily="18" charset="0"/>
              </a:rPr>
              <a:t>&gt;</a:t>
            </a:r>
            <a:r>
              <a:rPr lang="zh-CN" sz="2400" b="0" dirty="0">
                <a:ea typeface="宋体" panose="02010600030101010101" pitchFamily="2" charset="-122"/>
              </a:rPr>
              <a:t>上的权值。</a:t>
            </a:r>
          </a:p>
          <a:p>
            <a:pPr indent="9525" algn="just">
              <a:lnSpc>
                <a:spcPct val="120000"/>
              </a:lnSpc>
              <a:spcBef>
                <a:spcPts val="0"/>
              </a:spcBef>
              <a:spcAft>
                <a:spcPts val="0"/>
              </a:spcAft>
            </a:pPr>
            <a:r>
              <a:rPr lang="zh-CN" sz="2400" b="0" dirty="0">
                <a:solidFill>
                  <a:srgbClr val="C00000"/>
                </a:solidFill>
                <a:ea typeface="宋体" panose="02010600030101010101" pitchFamily="2" charset="-122"/>
              </a:rPr>
              <a:t>考虑初始子问题</a:t>
            </a:r>
            <a:r>
              <a:rPr lang="en-US" altLang="zh-CN" sz="2400" b="0" i="1" dirty="0">
                <a:latin typeface="Times New Roman" panose="02020603050405020304" pitchFamily="18" charset="0"/>
              </a:rPr>
              <a:t>d</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s</a:t>
            </a:r>
            <a:r>
              <a:rPr lang="en-US" altLang="zh-CN" sz="2400" b="0" dirty="0">
                <a:latin typeface="Times New Roman" panose="02020603050405020304" pitchFamily="18" charset="0"/>
              </a:rPr>
              <a:t>, </a:t>
            </a:r>
            <a:r>
              <a:rPr lang="en-US" altLang="zh-CN" sz="2400" b="0" i="1" dirty="0">
                <a:latin typeface="Times New Roman" panose="02020603050405020304" pitchFamily="18" charset="0"/>
              </a:rPr>
              <a:t>v</a:t>
            </a:r>
            <a:r>
              <a:rPr lang="en-US" altLang="zh-CN" sz="2400" b="0" dirty="0">
                <a:latin typeface="Times New Roman" panose="02020603050405020304" pitchFamily="18" charset="0"/>
              </a:rPr>
              <a:t>)</a:t>
            </a:r>
            <a:r>
              <a:rPr lang="zh-CN" altLang="zh-CN" sz="2400" b="0" dirty="0">
                <a:ea typeface="宋体" panose="02010600030101010101" pitchFamily="2" charset="-122"/>
              </a:rPr>
              <a:t>，</a:t>
            </a:r>
            <a:r>
              <a:rPr lang="en-US" altLang="zh-CN" sz="2400" b="0" dirty="0">
                <a:latin typeface="Times New Roman" panose="02020603050405020304" pitchFamily="18" charset="0"/>
              </a:rPr>
              <a:t> &lt;</a:t>
            </a:r>
            <a:r>
              <a:rPr lang="en-US" altLang="zh-CN" sz="2400" b="0" i="1" dirty="0">
                <a:latin typeface="Times New Roman" panose="02020603050405020304" pitchFamily="18" charset="0"/>
              </a:rPr>
              <a:t>s</a:t>
            </a:r>
            <a:r>
              <a:rPr lang="en-US" altLang="zh-CN" sz="2400" b="0" dirty="0">
                <a:latin typeface="Times New Roman" panose="02020603050405020304" pitchFamily="18" charset="0"/>
              </a:rPr>
              <a:t>, </a:t>
            </a:r>
            <a:r>
              <a:rPr lang="en-US" altLang="zh-CN" sz="2400" b="0" i="1" dirty="0">
                <a:latin typeface="Times New Roman" panose="02020603050405020304" pitchFamily="18" charset="0"/>
              </a:rPr>
              <a:t>v</a:t>
            </a:r>
            <a:r>
              <a:rPr lang="en-US" altLang="zh-CN" sz="2400" b="0" dirty="0">
                <a:latin typeface="Times New Roman" panose="02020603050405020304" pitchFamily="18" charset="0"/>
              </a:rPr>
              <a:t>&gt; ∈ </a:t>
            </a:r>
            <a:r>
              <a:rPr lang="en-US" altLang="zh-CN" sz="2400" i="1" dirty="0">
                <a:latin typeface="Times New Roman" panose="02020603050405020304" pitchFamily="18" charset="0"/>
              </a:rPr>
              <a:t>E</a:t>
            </a:r>
            <a:r>
              <a:rPr lang="zh-CN" altLang="en-US" sz="2400" b="0" dirty="0">
                <a:ea typeface="宋体" panose="02010600030101010101" pitchFamily="2" charset="-122"/>
              </a:rPr>
              <a:t>，</a:t>
            </a:r>
            <a:r>
              <a:rPr lang="zh-CN" altLang="zh-CN" sz="2400" b="0" dirty="0">
                <a:ea typeface="宋体" panose="02010600030101010101" pitchFamily="2" charset="-122"/>
              </a:rPr>
              <a:t>显然</a:t>
            </a:r>
            <a:r>
              <a:rPr lang="en-US" altLang="zh-CN" sz="2400" b="0" i="1" dirty="0">
                <a:latin typeface="Times New Roman" panose="02020603050405020304" pitchFamily="18" charset="0"/>
              </a:rPr>
              <a:t>d</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s</a:t>
            </a:r>
            <a:r>
              <a:rPr lang="en-US" altLang="zh-CN" sz="2400" b="0" dirty="0">
                <a:latin typeface="Times New Roman" panose="02020603050405020304" pitchFamily="18" charset="0"/>
              </a:rPr>
              <a:t>, </a:t>
            </a:r>
            <a:r>
              <a:rPr lang="en-US" altLang="zh-CN" sz="2400" b="0" i="1" dirty="0">
                <a:latin typeface="Times New Roman" panose="02020603050405020304" pitchFamily="18" charset="0"/>
              </a:rPr>
              <a:t>v</a:t>
            </a:r>
            <a:r>
              <a:rPr lang="en-US" altLang="zh-CN" sz="2400" b="0" dirty="0">
                <a:latin typeface="Times New Roman" panose="02020603050405020304" pitchFamily="18" charset="0"/>
              </a:rPr>
              <a:t>)=</a:t>
            </a:r>
            <a:r>
              <a:rPr lang="en-US" altLang="zh-CN" sz="2400" b="0" i="1" dirty="0">
                <a:latin typeface="Times New Roman" panose="02020603050405020304" pitchFamily="18" charset="0"/>
              </a:rPr>
              <a:t> c</a:t>
            </a:r>
            <a:r>
              <a:rPr lang="en-US" altLang="zh-CN" sz="2400" b="0" i="1" baseline="-25000" dirty="0">
                <a:latin typeface="Times New Roman" panose="02020603050405020304" pitchFamily="18" charset="0"/>
              </a:rPr>
              <a:t>sv</a:t>
            </a:r>
            <a:r>
              <a:rPr lang="zh-CN" altLang="zh-CN" sz="2400" b="0" dirty="0">
                <a:ea typeface="宋体" panose="02010600030101010101" pitchFamily="2" charset="-122"/>
              </a:rPr>
              <a:t>。</a:t>
            </a:r>
          </a:p>
          <a:p>
            <a:pPr indent="9525">
              <a:lnSpc>
                <a:spcPct val="120000"/>
              </a:lnSpc>
              <a:spcBef>
                <a:spcPts val="0"/>
              </a:spcBef>
              <a:spcAft>
                <a:spcPts val="0"/>
              </a:spcAft>
            </a:pPr>
            <a:r>
              <a:rPr lang="zh-CN" sz="2400" b="0" dirty="0">
                <a:solidFill>
                  <a:srgbClr val="C00000"/>
                </a:solidFill>
                <a:ea typeface="宋体" panose="02010600030101010101" pitchFamily="2" charset="-122"/>
              </a:rPr>
              <a:t>考虑重叠子问题</a:t>
            </a:r>
            <a:r>
              <a:rPr lang="zh-CN" sz="2400" b="0" dirty="0">
                <a:ea typeface="宋体" panose="02010600030101010101" pitchFamily="2" charset="-122"/>
              </a:rPr>
              <a:t>，设</a:t>
            </a:r>
            <a:r>
              <a:rPr lang="en-US" sz="2400" b="0" i="1" dirty="0">
                <a:latin typeface="Times New Roman" panose="02020603050405020304" pitchFamily="18" charset="0"/>
              </a:rPr>
              <a:t>d</a:t>
            </a:r>
            <a:r>
              <a:rPr lang="en-US" sz="2400" b="0" dirty="0">
                <a:latin typeface="Times New Roman" panose="02020603050405020304" pitchFamily="18" charset="0"/>
              </a:rPr>
              <a:t>(</a:t>
            </a:r>
            <a:r>
              <a:rPr lang="en-US" sz="2400" b="0" i="1" dirty="0">
                <a:latin typeface="Times New Roman" panose="02020603050405020304" pitchFamily="18" charset="0"/>
              </a:rPr>
              <a:t>s</a:t>
            </a:r>
            <a:r>
              <a:rPr lang="en-US" sz="2400" b="0" dirty="0">
                <a:latin typeface="Times New Roman" panose="02020603050405020304" pitchFamily="18" charset="0"/>
              </a:rPr>
              <a:t>, </a:t>
            </a:r>
            <a:r>
              <a:rPr lang="en-US" sz="2400" b="0" i="1" dirty="0">
                <a:latin typeface="Times New Roman" panose="02020603050405020304" pitchFamily="18" charset="0"/>
              </a:rPr>
              <a:t>v</a:t>
            </a:r>
            <a:r>
              <a:rPr lang="en-US" sz="2400" b="0" dirty="0">
                <a:latin typeface="Times New Roman" panose="02020603050405020304" pitchFamily="18" charset="0"/>
              </a:rPr>
              <a:t>)</a:t>
            </a:r>
            <a:r>
              <a:rPr lang="zh-CN" sz="2400" b="0" dirty="0">
                <a:ea typeface="宋体" panose="02010600030101010101" pitchFamily="2" charset="-122"/>
              </a:rPr>
              <a:t>表示源点</a:t>
            </a:r>
            <a:r>
              <a:rPr lang="en-US" sz="2400" b="0" i="1" dirty="0">
                <a:latin typeface="Times New Roman" panose="02020603050405020304" pitchFamily="18" charset="0"/>
              </a:rPr>
              <a:t>s</a:t>
            </a:r>
            <a:r>
              <a:rPr lang="zh-CN" sz="2400" b="0" dirty="0">
                <a:ea typeface="宋体" panose="02010600030101010101" pitchFamily="2" charset="-122"/>
              </a:rPr>
              <a:t>到顶点</a:t>
            </a:r>
            <a:r>
              <a:rPr lang="en-US" sz="2400" b="0" i="1" dirty="0">
                <a:latin typeface="Times New Roman" panose="02020603050405020304" pitchFamily="18" charset="0"/>
              </a:rPr>
              <a:t>v</a:t>
            </a:r>
            <a:r>
              <a:rPr lang="zh-CN" sz="2400" b="0" dirty="0">
                <a:ea typeface="宋体" panose="02010600030101010101" pitchFamily="2" charset="-122"/>
              </a:rPr>
              <a:t>的最短路径长度，显然有下式成立：</a:t>
            </a:r>
            <a:endParaRPr lang="zh-CN" altLang="en-US" sz="2400" dirty="0"/>
          </a:p>
        </p:txBody>
      </p:sp>
      <p:graphicFrame>
        <p:nvGraphicFramePr>
          <p:cNvPr id="7" name="对象 6"/>
          <p:cNvGraphicFramePr>
            <a:graphicFrameLocks noChangeAspect="1"/>
          </p:cNvGraphicFramePr>
          <p:nvPr/>
        </p:nvGraphicFramePr>
        <p:xfrm>
          <a:off x="1893570" y="2439035"/>
          <a:ext cx="5650230" cy="622300"/>
        </p:xfrm>
        <a:graphic>
          <a:graphicData uri="http://schemas.openxmlformats.org/presentationml/2006/ole">
            <mc:AlternateContent xmlns:mc="http://schemas.openxmlformats.org/markup-compatibility/2006">
              <mc:Choice xmlns:v="urn:schemas-microsoft-com:vml" Requires="v">
                <p:oleObj r:id="rId3" imgW="3457575" imgH="381000" progId="Paint.Picture">
                  <p:embed/>
                </p:oleObj>
              </mc:Choice>
              <mc:Fallback>
                <p:oleObj r:id="rId3" imgW="3457575" imgH="381000" progId="Paint.Picture">
                  <p:embed/>
                  <p:pic>
                    <p:nvPicPr>
                      <p:cNvPr id="7" name="对象 6"/>
                      <p:cNvPicPr/>
                      <p:nvPr/>
                    </p:nvPicPr>
                    <p:blipFill>
                      <a:blip r:embed="rId4"/>
                      <a:stretch>
                        <a:fillRect/>
                      </a:stretch>
                    </p:blipFill>
                    <p:spPr>
                      <a:xfrm>
                        <a:off x="1893570" y="2439035"/>
                        <a:ext cx="5650230" cy="622300"/>
                      </a:xfrm>
                      <a:prstGeom prst="rect">
                        <a:avLst/>
                      </a:prstGeom>
                      <a:ln>
                        <a:solidFill>
                          <a:schemeClr val="accent6">
                            <a:lumMod val="50000"/>
                          </a:schemeClr>
                        </a:solidFill>
                      </a:ln>
                    </p:spPr>
                  </p:pic>
                </p:oleObj>
              </mc:Fallback>
            </mc:AlternateContent>
          </a:graphicData>
        </a:graphic>
      </p:graphicFrame>
      <p:sp>
        <p:nvSpPr>
          <p:cNvPr id="249860" name="文本框 249859"/>
          <p:cNvSpPr txBox="1"/>
          <p:nvPr/>
        </p:nvSpPr>
        <p:spPr>
          <a:xfrm>
            <a:off x="739140" y="3292475"/>
            <a:ext cx="10784840" cy="1420495"/>
          </a:xfrm>
          <a:prstGeom prst="rect">
            <a:avLst/>
          </a:prstGeom>
          <a:noFill/>
          <a:ln w="9525">
            <a:noFill/>
          </a:ln>
        </p:spPr>
        <p:txBody>
          <a:bodyPr wrap="square">
            <a:spAutoFit/>
          </a:bodyPr>
          <a:lstStyle/>
          <a:p>
            <a:pPr>
              <a:lnSpc>
                <a:spcPct val="120000"/>
              </a:lnSpc>
              <a:spcBef>
                <a:spcPts val="0"/>
              </a:spcBef>
              <a:spcAft>
                <a:spcPts val="0"/>
              </a:spcAft>
            </a:pPr>
            <a:r>
              <a:rPr lang="zh-CN" altLang="en-US" sz="2400" dirty="0">
                <a:latin typeface="Times New Roman" panose="02020603050405020304" pitchFamily="18" charset="0"/>
              </a:rPr>
              <a:t>再求解下一个阶段的子问题，有：</a:t>
            </a:r>
            <a:endParaRPr lang="zh-CN" altLang="en-US" sz="2400" i="1" dirty="0">
              <a:latin typeface="Times New Roman" panose="02020603050405020304" pitchFamily="18" charset="0"/>
            </a:endParaRPr>
          </a:p>
          <a:p>
            <a:pPr>
              <a:lnSpc>
                <a:spcPct val="12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(0, 7)=min{</a:t>
            </a:r>
            <a:r>
              <a:rPr lang="en-US" altLang="zh-CN" sz="2400" i="1">
                <a:latin typeface="Times New Roman" panose="02020603050405020304" pitchFamily="18" charset="0"/>
              </a:rPr>
              <a:t>d</a:t>
            </a:r>
            <a:r>
              <a:rPr lang="en-US" altLang="zh-CN" sz="2400">
                <a:latin typeface="Times New Roman" panose="02020603050405020304" pitchFamily="18" charset="0"/>
              </a:rPr>
              <a:t>(0, 4)+</a:t>
            </a:r>
            <a:r>
              <a:rPr lang="en-US" altLang="zh-CN" sz="2400" i="1">
                <a:latin typeface="Times New Roman" panose="02020603050405020304" pitchFamily="18" charset="0"/>
              </a:rPr>
              <a:t>c</a:t>
            </a:r>
            <a:r>
              <a:rPr lang="en-US" altLang="zh-CN" sz="2400" baseline="-25000">
                <a:latin typeface="Times New Roman" panose="02020603050405020304" pitchFamily="18" charset="0"/>
              </a:rPr>
              <a:t>47</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5)+</a:t>
            </a:r>
            <a:r>
              <a:rPr lang="en-US" altLang="zh-CN" sz="2400" i="1">
                <a:latin typeface="Times New Roman" panose="02020603050405020304" pitchFamily="18" charset="0"/>
              </a:rPr>
              <a:t>c</a:t>
            </a:r>
            <a:r>
              <a:rPr lang="en-US" altLang="zh-CN" sz="2400" baseline="-25000">
                <a:latin typeface="Times New Roman" panose="02020603050405020304" pitchFamily="18" charset="0"/>
              </a:rPr>
              <a:t>57</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6)+</a:t>
            </a:r>
            <a:r>
              <a:rPr lang="en-US" altLang="zh-CN" sz="2400" i="1">
                <a:latin typeface="Times New Roman" panose="02020603050405020304" pitchFamily="18" charset="0"/>
              </a:rPr>
              <a:t>c</a:t>
            </a:r>
            <a:r>
              <a:rPr lang="en-US" altLang="zh-CN" sz="2400" baseline="-25000">
                <a:latin typeface="Times New Roman" panose="02020603050405020304" pitchFamily="18" charset="0"/>
              </a:rPr>
              <a:t>67</a:t>
            </a:r>
            <a:r>
              <a:rPr lang="en-US" altLang="zh-CN" sz="2400">
                <a:latin typeface="Times New Roman" panose="02020603050405020304" pitchFamily="18" charset="0"/>
              </a:rPr>
              <a:t>}=min{8+5, 7+8, 10+6}</a:t>
            </a:r>
            <a:r>
              <a:rPr lang="en-US" altLang="zh-CN" sz="2400">
                <a:latin typeface="Times New Roman" panose="02020603050405020304" pitchFamily="18" charset="0"/>
                <a:sym typeface="+mn-ea"/>
              </a:rPr>
              <a:t> =13(4→7)</a:t>
            </a:r>
            <a:endParaRPr lang="en-US" altLang="zh-CN" sz="2400">
              <a:latin typeface="Times New Roman" panose="02020603050405020304" pitchFamily="18" charset="0"/>
            </a:endParaRPr>
          </a:p>
          <a:p>
            <a:pPr>
              <a:lnSpc>
                <a:spcPct val="12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(0, 8)=min{</a:t>
            </a:r>
            <a:r>
              <a:rPr lang="en-US" altLang="zh-CN" sz="2400" i="1">
                <a:latin typeface="Times New Roman" panose="02020603050405020304" pitchFamily="18" charset="0"/>
              </a:rPr>
              <a:t>d</a:t>
            </a:r>
            <a:r>
              <a:rPr lang="en-US" altLang="zh-CN" sz="2400">
                <a:latin typeface="Times New Roman" panose="02020603050405020304" pitchFamily="18" charset="0"/>
              </a:rPr>
              <a:t>(0, 4)+</a:t>
            </a:r>
            <a:r>
              <a:rPr lang="en-US" altLang="zh-CN" sz="2400" i="1">
                <a:latin typeface="Times New Roman" panose="02020603050405020304" pitchFamily="18" charset="0"/>
              </a:rPr>
              <a:t>c</a:t>
            </a:r>
            <a:r>
              <a:rPr lang="en-US" altLang="zh-CN" sz="2400">
                <a:latin typeface="Times New Roman" panose="02020603050405020304" pitchFamily="18" charset="0"/>
              </a:rPr>
              <a:t>48, </a:t>
            </a:r>
            <a:r>
              <a:rPr lang="en-US" altLang="zh-CN" sz="2400" i="1">
                <a:latin typeface="Times New Roman" panose="02020603050405020304" pitchFamily="18" charset="0"/>
              </a:rPr>
              <a:t>d</a:t>
            </a:r>
            <a:r>
              <a:rPr lang="en-US" altLang="zh-CN" sz="2400">
                <a:latin typeface="Times New Roman" panose="02020603050405020304" pitchFamily="18" charset="0"/>
              </a:rPr>
              <a:t>(0, 5)+</a:t>
            </a:r>
            <a:r>
              <a:rPr lang="en-US" altLang="zh-CN" sz="2400" i="1">
                <a:latin typeface="Times New Roman" panose="02020603050405020304" pitchFamily="18" charset="0"/>
              </a:rPr>
              <a:t>c</a:t>
            </a:r>
            <a:r>
              <a:rPr lang="en-US" altLang="zh-CN" sz="2400" baseline="-25000">
                <a:latin typeface="Times New Roman" panose="02020603050405020304" pitchFamily="18" charset="0"/>
              </a:rPr>
              <a:t>58</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6)+</a:t>
            </a:r>
            <a:r>
              <a:rPr lang="en-US" altLang="zh-CN" sz="2400" i="1">
                <a:latin typeface="Times New Roman" panose="02020603050405020304" pitchFamily="18" charset="0"/>
              </a:rPr>
              <a:t>c</a:t>
            </a:r>
            <a:r>
              <a:rPr lang="en-US" altLang="zh-CN" sz="2400" baseline="-25000">
                <a:latin typeface="Times New Roman" panose="02020603050405020304" pitchFamily="18" charset="0"/>
              </a:rPr>
              <a:t>68</a:t>
            </a:r>
            <a:r>
              <a:rPr lang="en-US" altLang="zh-CN" sz="2400">
                <a:latin typeface="Times New Roman" panose="02020603050405020304" pitchFamily="18" charset="0"/>
              </a:rPr>
              <a:t>}=min{8+6, 7+6, 10+5}</a:t>
            </a:r>
            <a:r>
              <a:rPr lang="en-US" altLang="zh-CN" sz="2400">
                <a:latin typeface="Times New Roman" panose="02020603050405020304" pitchFamily="18" charset="0"/>
                <a:sym typeface="+mn-ea"/>
              </a:rPr>
              <a:t>=13(5→8)</a:t>
            </a:r>
            <a:r>
              <a:rPr lang="en-US" altLang="zh-CN" sz="2400">
                <a:latin typeface="Times New Roman" panose="02020603050405020304" pitchFamily="18" charset="0"/>
              </a:rPr>
              <a:t>         </a:t>
            </a:r>
            <a:endParaRPr lang="zh-CN" altLang="en-US" sz="2400" dirty="0">
              <a:latin typeface="Times New Roman" panose="02020603050405020304" pitchFamily="18" charset="0"/>
            </a:endParaRPr>
          </a:p>
        </p:txBody>
      </p:sp>
      <p:graphicFrame>
        <p:nvGraphicFramePr>
          <p:cNvPr id="22" name="对象 21"/>
          <p:cNvGraphicFramePr>
            <a:graphicFrameLocks noChangeAspect="1"/>
          </p:cNvGraphicFramePr>
          <p:nvPr/>
        </p:nvGraphicFramePr>
        <p:xfrm>
          <a:off x="7562850" y="963930"/>
          <a:ext cx="4189730" cy="2099945"/>
        </p:xfrm>
        <a:graphic>
          <a:graphicData uri="http://schemas.openxmlformats.org/presentationml/2006/ole">
            <mc:AlternateContent xmlns:mc="http://schemas.openxmlformats.org/markup-compatibility/2006">
              <mc:Choice xmlns:v="urn:schemas-microsoft-com:vml" Requires="v">
                <p:oleObj r:id="rId5" imgW="4162425" imgH="2085975" progId="Paint.Picture">
                  <p:embed/>
                </p:oleObj>
              </mc:Choice>
              <mc:Fallback>
                <p:oleObj r:id="rId5" imgW="4162425" imgH="2085975" progId="Paint.Picture">
                  <p:embed/>
                  <p:pic>
                    <p:nvPicPr>
                      <p:cNvPr id="22" name="对象 21"/>
                      <p:cNvPicPr/>
                      <p:nvPr/>
                    </p:nvPicPr>
                    <p:blipFill>
                      <a:blip r:embed="rId6"/>
                      <a:stretch>
                        <a:fillRect/>
                      </a:stretch>
                    </p:blipFill>
                    <p:spPr>
                      <a:xfrm>
                        <a:off x="7562850" y="963930"/>
                        <a:ext cx="4189730" cy="2099945"/>
                      </a:xfrm>
                      <a:prstGeom prst="rect">
                        <a:avLst/>
                      </a:prstGeom>
                      <a:ln>
                        <a:solidFill>
                          <a:schemeClr val="accent6">
                            <a:lumMod val="50000"/>
                          </a:schemeClr>
                        </a:solidFill>
                      </a:ln>
                    </p:spPr>
                  </p:pic>
                </p:oleObj>
              </mc:Fallback>
            </mc:AlternateContent>
          </a:graphicData>
        </a:graphic>
      </p:graphicFrame>
      <p:sp>
        <p:nvSpPr>
          <p:cNvPr id="2" name="文本框 1"/>
          <p:cNvSpPr txBox="1"/>
          <p:nvPr/>
        </p:nvSpPr>
        <p:spPr>
          <a:xfrm>
            <a:off x="739140" y="4773295"/>
            <a:ext cx="10784840" cy="1420495"/>
          </a:xfrm>
          <a:prstGeom prst="rect">
            <a:avLst/>
          </a:prstGeom>
          <a:noFill/>
          <a:ln w="9525">
            <a:noFill/>
          </a:ln>
        </p:spPr>
        <p:txBody>
          <a:bodyPr wrap="square">
            <a:spAutoFit/>
          </a:bodyPr>
          <a:lstStyle/>
          <a:p>
            <a:pPr>
              <a:lnSpc>
                <a:spcPct val="120000"/>
              </a:lnSpc>
              <a:spcBef>
                <a:spcPts val="0"/>
              </a:spcBef>
              <a:spcAft>
                <a:spcPts val="0"/>
              </a:spcAft>
            </a:pPr>
            <a:r>
              <a:rPr lang="zh-CN" altLang="en-US" sz="2400" dirty="0">
                <a:latin typeface="Times New Roman" panose="02020603050405020304" pitchFamily="18" charset="0"/>
              </a:rPr>
              <a:t>直到最后一个阶段，有：</a:t>
            </a:r>
            <a:endParaRPr lang="zh-CN" altLang="en-US" sz="2400" i="1" dirty="0">
              <a:latin typeface="Times New Roman" panose="02020603050405020304" pitchFamily="18" charset="0"/>
            </a:endParaRPr>
          </a:p>
          <a:p>
            <a:pPr>
              <a:lnSpc>
                <a:spcPct val="12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(0, 9)=min{</a:t>
            </a:r>
            <a:r>
              <a:rPr lang="en-US" altLang="zh-CN" sz="2400" i="1">
                <a:latin typeface="Times New Roman" panose="02020603050405020304" pitchFamily="18" charset="0"/>
              </a:rPr>
              <a:t>d</a:t>
            </a:r>
            <a:r>
              <a:rPr lang="en-US" altLang="zh-CN" sz="2400">
                <a:latin typeface="Times New Roman" panose="02020603050405020304" pitchFamily="18" charset="0"/>
              </a:rPr>
              <a:t>(0, 7)+</a:t>
            </a:r>
            <a:r>
              <a:rPr lang="en-US" altLang="zh-CN" sz="2400" i="1">
                <a:latin typeface="Times New Roman" panose="02020603050405020304" pitchFamily="18" charset="0"/>
              </a:rPr>
              <a:t>c</a:t>
            </a:r>
            <a:r>
              <a:rPr lang="en-US" altLang="zh-CN" sz="2400" baseline="-25000">
                <a:latin typeface="Times New Roman" panose="02020603050405020304" pitchFamily="18" charset="0"/>
              </a:rPr>
              <a:t>79</a:t>
            </a:r>
            <a:r>
              <a:rPr lang="en-US" altLang="zh-CN" sz="2400">
                <a:latin typeface="Times New Roman" panose="02020603050405020304" pitchFamily="18" charset="0"/>
              </a:rPr>
              <a:t>, </a:t>
            </a:r>
            <a:r>
              <a:rPr lang="en-US" altLang="zh-CN" sz="2400" i="1">
                <a:latin typeface="Times New Roman" panose="02020603050405020304" pitchFamily="18" charset="0"/>
              </a:rPr>
              <a:t>d</a:t>
            </a:r>
            <a:r>
              <a:rPr lang="en-US" altLang="zh-CN" sz="2400">
                <a:latin typeface="Times New Roman" panose="02020603050405020304" pitchFamily="18" charset="0"/>
              </a:rPr>
              <a:t>(0, 8)+</a:t>
            </a:r>
            <a:r>
              <a:rPr lang="en-US" altLang="zh-CN" sz="2400" i="1">
                <a:latin typeface="Times New Roman" panose="02020603050405020304" pitchFamily="18" charset="0"/>
              </a:rPr>
              <a:t>c</a:t>
            </a:r>
            <a:r>
              <a:rPr lang="en-US" altLang="zh-CN" sz="2400" baseline="-25000">
                <a:latin typeface="Times New Roman" panose="02020603050405020304" pitchFamily="18" charset="0"/>
              </a:rPr>
              <a:t>89</a:t>
            </a:r>
            <a:r>
              <a:rPr lang="en-US" altLang="zh-CN" sz="2400">
                <a:latin typeface="Times New Roman" panose="02020603050405020304" pitchFamily="18" charset="0"/>
              </a:rPr>
              <a:t>}=min{13+7, 13+3}=16(8→9)</a:t>
            </a:r>
          </a:p>
          <a:p>
            <a:pPr>
              <a:lnSpc>
                <a:spcPct val="120000"/>
              </a:lnSpc>
              <a:spcBef>
                <a:spcPts val="0"/>
              </a:spcBef>
              <a:spcAft>
                <a:spcPts val="0"/>
              </a:spcAft>
            </a:pPr>
            <a:r>
              <a:rPr lang="zh-CN" altLang="en-US" sz="2400" dirty="0">
                <a:latin typeface="Times New Roman" panose="02020603050405020304" pitchFamily="18" charset="0"/>
              </a:rPr>
              <a:t>再将状态进行回溯，得到最短路径</a:t>
            </a:r>
            <a:r>
              <a:rPr lang="en-US" altLang="zh-CN" sz="2400">
                <a:latin typeface="Times New Roman" panose="02020603050405020304" pitchFamily="18" charset="0"/>
              </a:rPr>
              <a:t>0→3→5→8→9</a:t>
            </a:r>
            <a:r>
              <a:rPr lang="zh-CN" altLang="en-US" sz="2400" dirty="0">
                <a:latin typeface="Times New Roman" panose="02020603050405020304" pitchFamily="18" charset="0"/>
              </a:rPr>
              <a:t>，最短路径长度</a:t>
            </a:r>
            <a:r>
              <a:rPr lang="en-US" altLang="zh-CN" sz="2400">
                <a:latin typeface="Times New Roman" panose="02020603050405020304" pitchFamily="18" charset="0"/>
              </a:rPr>
              <a:t>16</a:t>
            </a:r>
            <a:r>
              <a:rPr lang="zh-CN" altLang="en-US" sz="24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3"/>
          <p:cNvSpPr>
            <a:spLocks noChangeArrowheads="1"/>
          </p:cNvSpPr>
          <p:nvPr/>
        </p:nvSpPr>
        <p:spPr bwMode="auto">
          <a:xfrm>
            <a:off x="574040" y="740728"/>
            <a:ext cx="11022965"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多段图采用代价矩阵arc[n][n]存储，数组cost[n]存储最短路径长度，cost[j]表示从源点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s</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到顶点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j</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的最短路径长度，数组path[n]记录状态转移，path[j]表示从源点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s</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到顶点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j</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的路径上顶点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j</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的前一个顶点，程序如下：</a:t>
            </a:r>
          </a:p>
        </p:txBody>
      </p:sp>
      <p:sp>
        <p:nvSpPr>
          <p:cNvPr id="100" name="文本框 99"/>
          <p:cNvSpPr txBox="1"/>
          <p:nvPr/>
        </p:nvSpPr>
        <p:spPr>
          <a:xfrm>
            <a:off x="1032510" y="2255520"/>
            <a:ext cx="10564495" cy="4154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ShortestPath(int arc[100][100], int n)</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i, j, cost[n], path[n];</a:t>
            </a:r>
          </a:p>
          <a:p>
            <a:pPr lvl="0" algn="l">
              <a:lnSpc>
                <a:spcPct val="100000"/>
              </a:lnSpc>
              <a:spcBef>
                <a:spcPts val="0"/>
              </a:spcBef>
              <a:spcAft>
                <a:spcPts val="0"/>
              </a:spcAft>
              <a:buClrTx/>
              <a:buSzTx/>
              <a:buFontTx/>
            </a:pPr>
            <a:r>
              <a:rPr lang="en-US" altLang="zh-CN" sz="2200" dirty="0" err="1">
                <a:sym typeface="+mn-ea"/>
              </a:rPr>
              <a:t>    cost[0] = 0; path[0] = -1;         //顶点0为源点</a:t>
            </a:r>
          </a:p>
          <a:p>
            <a:pPr lvl="0" algn="l">
              <a:lnSpc>
                <a:spcPct val="100000"/>
              </a:lnSpc>
              <a:spcBef>
                <a:spcPts val="0"/>
              </a:spcBef>
              <a:spcAft>
                <a:spcPts val="0"/>
              </a:spcAft>
              <a:buClrTx/>
              <a:buSzTx/>
              <a:buFontTx/>
            </a:pPr>
            <a:r>
              <a:rPr lang="en-US" altLang="zh-CN" sz="2200" dirty="0" err="1">
                <a:sym typeface="+mn-ea"/>
              </a:rPr>
              <a:t>    for (j = 1; j &lt; n; j++)               //执行填表工作</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cost[j] = 1000;                                //假定权值最大不超过1000</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for (i = 0; i &lt; j; i++)                        //考察所有入边</a:t>
            </a:r>
          </a:p>
          <a:p>
            <a:pPr lvl="0" algn="l">
              <a:lnSpc>
                <a:spcPct val="100000"/>
              </a:lnSpc>
              <a:spcBef>
                <a:spcPts val="0"/>
              </a:spcBef>
              <a:spcAft>
                <a:spcPts val="0"/>
              </a:spcAft>
              <a:buClrTx/>
              <a:buSzTx/>
              <a:buFontTx/>
            </a:pPr>
            <a:r>
              <a:rPr lang="en-US" altLang="zh-CN" sz="2200" dirty="0" err="1">
                <a:solidFill>
                  <a:schemeClr val="accent6">
                    <a:lumMod val="75000"/>
                  </a:schemeClr>
                </a:solidFill>
                <a:sym typeface="+mn-ea"/>
              </a:rPr>
              <a:t>	if (cost[i] + arc[i][j] &lt; cost[j])  {</a:t>
            </a:r>
          </a:p>
          <a:p>
            <a:pPr lvl="0" algn="l">
              <a:lnSpc>
                <a:spcPct val="100000"/>
              </a:lnSpc>
              <a:spcBef>
                <a:spcPts val="0"/>
              </a:spcBef>
              <a:spcAft>
                <a:spcPts val="0"/>
              </a:spcAft>
              <a:buClrTx/>
              <a:buSzTx/>
              <a:buFontTx/>
            </a:pPr>
            <a:r>
              <a:rPr lang="en-US" altLang="zh-CN" sz="2200" dirty="0" err="1">
                <a:solidFill>
                  <a:schemeClr val="accent6">
                    <a:lumMod val="75000"/>
                  </a:schemeClr>
                </a:solidFill>
                <a:sym typeface="+mn-ea"/>
              </a:rPr>
              <a:t>                 cost[j] = cost[i] + arc[i][j];   path[j] = i;</a:t>
            </a:r>
          </a:p>
          <a:p>
            <a:pPr lvl="0" algn="l">
              <a:lnSpc>
                <a:spcPct val="100000"/>
              </a:lnSpc>
              <a:spcBef>
                <a:spcPts val="0"/>
              </a:spcBef>
              <a:spcAft>
                <a:spcPts val="0"/>
              </a:spcAft>
              <a:buClrTx/>
              <a:buSzTx/>
              <a:buFontTx/>
            </a:pPr>
            <a:r>
              <a:rPr lang="en-US" altLang="zh-CN" sz="2200" dirty="0" err="1">
                <a:solidFill>
                  <a:schemeClr val="accent6">
                    <a:lumMod val="75000"/>
                  </a:schemeClr>
                </a:solidFill>
                <a:sym typeface="+mn-ea"/>
              </a:rPr>
              <a:t>	}</a:t>
            </a:r>
          </a:p>
          <a:p>
            <a:pPr lvl="0" algn="l">
              <a:lnSpc>
                <a:spcPct val="100000"/>
              </a:lnSpc>
              <a:spcBef>
                <a:spcPts val="0"/>
              </a:spcBef>
              <a:spcAft>
                <a:spcPts val="0"/>
              </a:spcAft>
              <a:buClrTx/>
              <a:buSzTx/>
              <a:buFontTx/>
            </a:pPr>
            <a:r>
              <a:rPr lang="en-US" altLang="zh-CN" sz="2200" dirty="0" err="1">
                <a:sym typeface="+mn-ea"/>
              </a:rPr>
              <a:t>    }</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9.3.1  多段图的最短路径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9.1.1  多阶段决策过程</a:t>
            </a:r>
          </a:p>
        </p:txBody>
      </p:sp>
      <p:sp>
        <p:nvSpPr>
          <p:cNvPr id="240645" name="文本框 240644"/>
          <p:cNvSpPr txBox="1"/>
          <p:nvPr/>
        </p:nvSpPr>
        <p:spPr>
          <a:xfrm>
            <a:off x="605790" y="835025"/>
            <a:ext cx="10677525" cy="1420495"/>
          </a:xfrm>
          <a:prstGeom prst="rect">
            <a:avLst/>
          </a:prstGeom>
          <a:noFill/>
          <a:ln w="9525">
            <a:noFill/>
          </a:ln>
        </p:spPr>
        <p:txBody>
          <a:bodyPr wrap="square">
            <a:spAutoFit/>
          </a:bodyPr>
          <a:lstStyle/>
          <a:p>
            <a:pPr algn="just">
              <a:lnSpc>
                <a:spcPct val="120000"/>
              </a:lnSpc>
              <a:spcBef>
                <a:spcPts val="50"/>
              </a:spcBef>
              <a:spcAft>
                <a:spcPts val="0"/>
              </a:spcAft>
            </a:pPr>
            <a:r>
              <a:rPr lang="zh-CN" altLang="en-US" sz="2400" dirty="0">
                <a:solidFill>
                  <a:schemeClr val="accent5">
                    <a:lumMod val="50000"/>
                  </a:schemeClr>
                </a:solidFill>
                <a:latin typeface="Times New Roman" panose="02020603050405020304" pitchFamily="18" charset="0"/>
              </a:rPr>
              <a:t>例：</a:t>
            </a:r>
            <a:r>
              <a:rPr lang="en-US" altLang="zh-CN" sz="2400" dirty="0">
                <a:solidFill>
                  <a:schemeClr val="accent5">
                    <a:lumMod val="50000"/>
                  </a:schemeClr>
                </a:solidFill>
                <a:latin typeface="Times New Roman" panose="02020603050405020304" pitchFamily="18" charset="0"/>
              </a:rPr>
              <a:t> </a:t>
            </a:r>
            <a:r>
              <a:rPr lang="zh-CN" altLang="en-US" sz="2400" dirty="0">
                <a:solidFill>
                  <a:schemeClr val="accent5">
                    <a:lumMod val="50000"/>
                  </a:schemeClr>
                </a:solidFill>
                <a:latin typeface="Times New Roman" panose="02020603050405020304" pitchFamily="18" charset="0"/>
              </a:rPr>
              <a:t>在</a:t>
            </a:r>
            <a:r>
              <a:rPr lang="en-US" altLang="zh-CN" sz="2400">
                <a:solidFill>
                  <a:schemeClr val="accent5">
                    <a:lumMod val="50000"/>
                  </a:schemeClr>
                </a:solidFill>
                <a:latin typeface="Times New Roman" panose="02020603050405020304" pitchFamily="18" charset="0"/>
              </a:rPr>
              <a:t>0/1</a:t>
            </a:r>
            <a:r>
              <a:rPr lang="zh-CN" altLang="en-US" sz="2400" dirty="0">
                <a:solidFill>
                  <a:schemeClr val="accent5">
                    <a:lumMod val="50000"/>
                  </a:schemeClr>
                </a:solidFill>
                <a:latin typeface="Times New Roman" panose="02020603050405020304" pitchFamily="18" charset="0"/>
              </a:rPr>
              <a:t>背包问题中</a:t>
            </a:r>
            <a:r>
              <a:rPr lang="zh-CN" altLang="en-US" sz="2400" dirty="0">
                <a:latin typeface="Times New Roman" panose="02020603050405020304" pitchFamily="18" charset="0"/>
              </a:rPr>
              <a:t>，物品</a:t>
            </a:r>
            <a:r>
              <a:rPr lang="en-US" altLang="zh-CN" sz="2400" dirty="0">
                <a:latin typeface="Times New Roman" panose="02020603050405020304" pitchFamily="18" charset="0"/>
              </a:rPr>
              <a:t> </a:t>
            </a:r>
            <a:r>
              <a:rPr lang="en-US" altLang="zh-CN" sz="2400" i="1">
                <a:latin typeface="Times New Roman" panose="02020603050405020304" pitchFamily="18" charset="0"/>
              </a:rPr>
              <a:t>i </a:t>
            </a:r>
            <a:r>
              <a:rPr lang="zh-CN" altLang="en-US" sz="2400" dirty="0">
                <a:latin typeface="Times New Roman" panose="02020603050405020304" pitchFamily="18" charset="0"/>
              </a:rPr>
              <a:t>或者被装入背包，或者不被装入背包，设</a:t>
            </a:r>
            <a:r>
              <a:rPr lang="en-US" altLang="zh-CN" sz="2400" dirty="0">
                <a:latin typeface="Times New Roman" panose="02020603050405020304" pitchFamily="18" charset="0"/>
              </a:rPr>
              <a:t> </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i </a:t>
            </a:r>
            <a:r>
              <a:rPr lang="zh-CN" altLang="en-US" sz="2400" dirty="0">
                <a:latin typeface="Times New Roman" panose="02020603050405020304" pitchFamily="18" charset="0"/>
              </a:rPr>
              <a:t>表示物品</a:t>
            </a:r>
            <a:r>
              <a:rPr lang="en-US" altLang="zh-CN" sz="2400" dirty="0">
                <a:latin typeface="Times New Roman" panose="02020603050405020304" pitchFamily="18" charset="0"/>
              </a:rPr>
              <a:t> </a:t>
            </a:r>
            <a:r>
              <a:rPr lang="en-US" altLang="zh-CN" sz="2400" i="1">
                <a:latin typeface="Times New Roman" panose="02020603050405020304" pitchFamily="18" charset="0"/>
              </a:rPr>
              <a:t>i </a:t>
            </a:r>
            <a:r>
              <a:rPr lang="zh-CN" altLang="en-US" sz="2400" dirty="0">
                <a:latin typeface="Times New Roman" panose="02020603050405020304" pitchFamily="18" charset="0"/>
              </a:rPr>
              <a:t>装入背包的情况，则当</a:t>
            </a:r>
            <a:r>
              <a:rPr lang="en-US" altLang="zh-CN" sz="2400" dirty="0">
                <a:latin typeface="Times New Roman" panose="02020603050405020304" pitchFamily="18" charset="0"/>
              </a:rPr>
              <a:t> </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=0 </a:t>
            </a:r>
            <a:r>
              <a:rPr lang="zh-CN" altLang="en-US" sz="2400" dirty="0">
                <a:latin typeface="Times New Roman" panose="02020603050405020304" pitchFamily="18" charset="0"/>
              </a:rPr>
              <a:t>时，表示物品</a:t>
            </a:r>
            <a:r>
              <a:rPr lang="en-US" altLang="zh-CN" sz="2400" dirty="0">
                <a:latin typeface="Times New Roman" panose="02020603050405020304" pitchFamily="18" charset="0"/>
              </a:rPr>
              <a:t> </a:t>
            </a:r>
            <a:r>
              <a:rPr lang="en-US" altLang="zh-CN" sz="2400" i="1">
                <a:latin typeface="Times New Roman" panose="02020603050405020304" pitchFamily="18" charset="0"/>
              </a:rPr>
              <a:t>i </a:t>
            </a:r>
            <a:r>
              <a:rPr lang="zh-CN" altLang="en-US" sz="2400" dirty="0">
                <a:latin typeface="Times New Roman" panose="02020603050405020304" pitchFamily="18" charset="0"/>
              </a:rPr>
              <a:t>没有被装入背包，</a:t>
            </a:r>
            <a:r>
              <a:rPr lang="en-US" altLang="zh-CN" sz="2400" i="1">
                <a:latin typeface="Times New Roman" panose="02020603050405020304" pitchFamily="18" charset="0"/>
              </a:rPr>
              <a:t>x</a:t>
            </a:r>
            <a:r>
              <a:rPr lang="en-US" altLang="zh-CN" sz="2400" i="1" baseline="-25000">
                <a:latin typeface="Times New Roman" panose="02020603050405020304" pitchFamily="18" charset="0"/>
              </a:rPr>
              <a:t>i</a:t>
            </a:r>
            <a:r>
              <a:rPr lang="en-US" altLang="zh-CN" sz="2400">
                <a:latin typeface="Times New Roman" panose="02020603050405020304" pitchFamily="18" charset="0"/>
              </a:rPr>
              <a:t>=1 </a:t>
            </a:r>
            <a:r>
              <a:rPr lang="zh-CN" altLang="en-US" sz="2400" dirty="0">
                <a:latin typeface="Times New Roman" panose="02020603050405020304" pitchFamily="18" charset="0"/>
              </a:rPr>
              <a:t>时，表示物品</a:t>
            </a:r>
            <a:r>
              <a:rPr lang="en-US" altLang="zh-CN" sz="2400" dirty="0">
                <a:latin typeface="Times New Roman" panose="02020603050405020304" pitchFamily="18" charset="0"/>
              </a:rPr>
              <a:t> </a:t>
            </a:r>
            <a:r>
              <a:rPr lang="en-US" altLang="zh-CN" sz="2400" i="1">
                <a:latin typeface="Times New Roman" panose="02020603050405020304" pitchFamily="18" charset="0"/>
              </a:rPr>
              <a:t>i </a:t>
            </a:r>
            <a:r>
              <a:rPr lang="zh-CN" altLang="en-US" sz="2400" dirty="0">
                <a:latin typeface="Times New Roman" panose="02020603050405020304" pitchFamily="18" charset="0"/>
              </a:rPr>
              <a:t>被装入背包。根据问题的要求，有如下约束条件和目标函数：</a:t>
            </a:r>
          </a:p>
        </p:txBody>
      </p:sp>
      <p:graphicFrame>
        <p:nvGraphicFramePr>
          <p:cNvPr id="240647" name="对象 240646"/>
          <p:cNvGraphicFramePr/>
          <p:nvPr/>
        </p:nvGraphicFramePr>
        <p:xfrm>
          <a:off x="2806700" y="2322195"/>
          <a:ext cx="2380615" cy="1273810"/>
        </p:xfrm>
        <a:graphic>
          <a:graphicData uri="http://schemas.openxmlformats.org/presentationml/2006/ole">
            <mc:AlternateContent xmlns:mc="http://schemas.openxmlformats.org/markup-compatibility/2006">
              <mc:Choice xmlns:v="urn:schemas-microsoft-com:vml" Requires="v">
                <p:oleObj r:id="rId3" imgW="1332865" imgH="635000" progId="Equation.3">
                  <p:embed/>
                </p:oleObj>
              </mc:Choice>
              <mc:Fallback>
                <p:oleObj r:id="rId3" imgW="1332865" imgH="635000" progId="Equation.3">
                  <p:embed/>
                  <p:pic>
                    <p:nvPicPr>
                      <p:cNvPr id="0" name="图片 3078"/>
                      <p:cNvPicPr/>
                      <p:nvPr/>
                    </p:nvPicPr>
                    <p:blipFill>
                      <a:blip r:embed="rId4"/>
                      <a:stretch>
                        <a:fillRect/>
                      </a:stretch>
                    </p:blipFill>
                    <p:spPr>
                      <a:xfrm>
                        <a:off x="2806700" y="2322195"/>
                        <a:ext cx="2380615" cy="1273810"/>
                      </a:xfrm>
                      <a:prstGeom prst="rect">
                        <a:avLst/>
                      </a:prstGeom>
                      <a:noFill/>
                      <a:ln w="38100">
                        <a:noFill/>
                        <a:miter/>
                      </a:ln>
                    </p:spPr>
                  </p:pic>
                </p:oleObj>
              </mc:Fallback>
            </mc:AlternateContent>
          </a:graphicData>
        </a:graphic>
      </p:graphicFrame>
      <p:graphicFrame>
        <p:nvGraphicFramePr>
          <p:cNvPr id="240650" name="对象 240649"/>
          <p:cNvGraphicFramePr/>
          <p:nvPr/>
        </p:nvGraphicFramePr>
        <p:xfrm>
          <a:off x="6743700" y="2531110"/>
          <a:ext cx="1407795" cy="879475"/>
        </p:xfrm>
        <a:graphic>
          <a:graphicData uri="http://schemas.openxmlformats.org/presentationml/2006/ole">
            <mc:AlternateContent xmlns:mc="http://schemas.openxmlformats.org/markup-compatibility/2006">
              <mc:Choice xmlns:v="urn:schemas-microsoft-com:vml" Requires="v">
                <p:oleObj r:id="rId5" imgW="735965" imgH="431800" progId="Equation.3">
                  <p:embed/>
                </p:oleObj>
              </mc:Choice>
              <mc:Fallback>
                <p:oleObj r:id="rId5" imgW="735965" imgH="431800" progId="Equation.3">
                  <p:embed/>
                  <p:pic>
                    <p:nvPicPr>
                      <p:cNvPr id="0" name="图片 3079"/>
                      <p:cNvPicPr/>
                      <p:nvPr/>
                    </p:nvPicPr>
                    <p:blipFill>
                      <a:blip r:embed="rId6"/>
                      <a:stretch>
                        <a:fillRect/>
                      </a:stretch>
                    </p:blipFill>
                    <p:spPr>
                      <a:xfrm>
                        <a:off x="6743700" y="2531110"/>
                        <a:ext cx="1407795" cy="879475"/>
                      </a:xfrm>
                      <a:prstGeom prst="rect">
                        <a:avLst/>
                      </a:prstGeom>
                      <a:noFill/>
                      <a:ln w="38100">
                        <a:noFill/>
                        <a:miter/>
                      </a:ln>
                    </p:spPr>
                  </p:pic>
                </p:oleObj>
              </mc:Fallback>
            </mc:AlternateContent>
          </a:graphicData>
        </a:graphic>
      </p:graphicFrame>
      <p:sp>
        <p:nvSpPr>
          <p:cNvPr id="179203" name="文本框 179202"/>
          <p:cNvSpPr txBox="1"/>
          <p:nvPr/>
        </p:nvSpPr>
        <p:spPr>
          <a:xfrm>
            <a:off x="1132205" y="3733165"/>
            <a:ext cx="10311130" cy="2306320"/>
          </a:xfrm>
          <a:prstGeom prst="rect">
            <a:avLst/>
          </a:prstGeom>
          <a:noFill/>
          <a:ln w="9525">
            <a:noFill/>
          </a:ln>
        </p:spPr>
        <p:txBody>
          <a:bodyPr wrap="square">
            <a:spAutoFit/>
          </a:bodyPr>
          <a:lstStyle/>
          <a:p>
            <a:pPr algn="just" fontAlgn="auto">
              <a:lnSpc>
                <a:spcPct val="120000"/>
              </a:lnSpc>
              <a:spcBef>
                <a:spcPts val="0"/>
              </a:spcBef>
            </a:pPr>
            <a:r>
              <a:rPr lang="zh-CN" altLang="en-US" sz="2400" dirty="0">
                <a:solidFill>
                  <a:srgbClr val="C00000"/>
                </a:solidFill>
                <a:latin typeface="宋体" panose="02010600030101010101" pitchFamily="2" charset="-122"/>
                <a:sym typeface="+mn-ea"/>
              </a:rPr>
              <a:t>多阶段决策过程</a:t>
            </a:r>
            <a:r>
              <a:rPr lang="zh-CN" altLang="en-US" sz="2400" dirty="0">
                <a:latin typeface="宋体" panose="02010600030101010101" pitchFamily="2" charset="-122"/>
                <a:sym typeface="+mn-ea"/>
              </a:rPr>
              <a:t>：一个决策序列在不断变化的状态中产生的过程。</a:t>
            </a:r>
            <a:r>
              <a:rPr lang="zh-CN" altLang="en-US" sz="2400" dirty="0">
                <a:latin typeface="宋体" panose="02010600030101010101" pitchFamily="2" charset="-122"/>
              </a:rPr>
              <a:t>具有</a:t>
            </a:r>
            <a:r>
              <a:rPr lang="en-US" altLang="zh-CN" sz="2400" i="1">
                <a:latin typeface="Times New Roman" panose="02020603050405020304" pitchFamily="18" charset="0"/>
              </a:rPr>
              <a:t>n</a:t>
            </a:r>
            <a:r>
              <a:rPr lang="zh-CN" altLang="en-US" sz="2400" dirty="0">
                <a:latin typeface="宋体" panose="02010600030101010101" pitchFamily="2" charset="-122"/>
              </a:rPr>
              <a:t>个输入的最优化问题，其求解过程划分为若干个阶段，每一阶段的决策仅依赖于前一阶段的状态，由决策所采取的动作使状态发生转移，成为下一阶段决策的依据。</a:t>
            </a:r>
          </a:p>
          <a:p>
            <a:pPr algn="just" fontAlgn="auto">
              <a:lnSpc>
                <a:spcPct val="120000"/>
              </a:lnSpc>
              <a:spcBef>
                <a:spcPts val="0"/>
              </a:spcBef>
            </a:pPr>
            <a:r>
              <a:rPr lang="zh-CN" altLang="en-US" sz="2400" dirty="0">
                <a:latin typeface="宋体" panose="02010600030101010101" pitchFamily="2" charset="-122"/>
              </a:rPr>
              <a:t> </a:t>
            </a:r>
            <a:endParaRPr lang="zh-CN" altLang="en-US" sz="2400">
              <a:latin typeface="宋体" panose="02010600030101010101" pitchFamily="2" charset="-122"/>
            </a:endParaRPr>
          </a:p>
        </p:txBody>
      </p:sp>
      <p:grpSp>
        <p:nvGrpSpPr>
          <p:cNvPr id="2" name="组合 1"/>
          <p:cNvGrpSpPr/>
          <p:nvPr/>
        </p:nvGrpSpPr>
        <p:grpSpPr>
          <a:xfrm>
            <a:off x="2455545" y="5593715"/>
            <a:ext cx="6577965" cy="570230"/>
            <a:chOff x="3867" y="8953"/>
            <a:chExt cx="10359" cy="898"/>
          </a:xfrm>
        </p:grpSpPr>
        <p:sp>
          <p:nvSpPr>
            <p:cNvPr id="179205" name="椭圆 179204"/>
            <p:cNvSpPr/>
            <p:nvPr/>
          </p:nvSpPr>
          <p:spPr>
            <a:xfrm>
              <a:off x="13340" y="9153"/>
              <a:ext cx="886" cy="699"/>
            </a:xfrm>
            <a:prstGeom prst="ellipse">
              <a:avLst/>
            </a:prstGeom>
            <a:solidFill>
              <a:schemeClr val="accent5">
                <a:lumMod val="60000"/>
                <a:lumOff val="40000"/>
              </a:schemeClr>
            </a:solidFill>
            <a:ln w="9525" cap="flat" cmpd="sng">
              <a:solidFill>
                <a:srgbClr val="000000"/>
              </a:solidFill>
              <a:prstDash val="solid"/>
              <a:headEnd type="none" w="med" len="med"/>
              <a:tailEnd type="none" w="med" len="med"/>
            </a:ln>
          </p:spPr>
          <p:txBody>
            <a:bodyPr/>
            <a:lstStyle/>
            <a:p>
              <a:pPr fontAlgn="auto">
                <a:lnSpc>
                  <a:spcPts val="2000"/>
                </a:lnSpc>
              </a:pPr>
              <a:endParaRPr lang="zh-CN" altLang="en-US" sz="2400"/>
            </a:p>
          </p:txBody>
        </p:sp>
        <p:sp>
          <p:nvSpPr>
            <p:cNvPr id="179206" name="椭圆 179205"/>
            <p:cNvSpPr/>
            <p:nvPr/>
          </p:nvSpPr>
          <p:spPr>
            <a:xfrm>
              <a:off x="11056" y="9132"/>
              <a:ext cx="886" cy="699"/>
            </a:xfrm>
            <a:prstGeom prst="ellipse">
              <a:avLst/>
            </a:prstGeom>
            <a:solidFill>
              <a:schemeClr val="accent5">
                <a:lumMod val="60000"/>
                <a:lumOff val="40000"/>
              </a:schemeClr>
            </a:solidFill>
            <a:ln w="9525" cap="flat" cmpd="sng">
              <a:solidFill>
                <a:srgbClr val="000000"/>
              </a:solidFill>
              <a:prstDash val="solid"/>
              <a:headEnd type="none" w="med" len="med"/>
              <a:tailEnd type="none" w="med" len="med"/>
            </a:ln>
          </p:spPr>
          <p:txBody>
            <a:bodyPr/>
            <a:lstStyle/>
            <a:p>
              <a:pPr fontAlgn="auto">
                <a:lnSpc>
                  <a:spcPts val="2000"/>
                </a:lnSpc>
              </a:pPr>
              <a:endParaRPr lang="zh-CN" altLang="en-US" sz="2400"/>
            </a:p>
          </p:txBody>
        </p:sp>
        <p:sp>
          <p:nvSpPr>
            <p:cNvPr id="179207" name="椭圆 179206"/>
            <p:cNvSpPr/>
            <p:nvPr/>
          </p:nvSpPr>
          <p:spPr>
            <a:xfrm>
              <a:off x="7860" y="9064"/>
              <a:ext cx="886" cy="697"/>
            </a:xfrm>
            <a:prstGeom prst="ellipse">
              <a:avLst/>
            </a:prstGeom>
            <a:solidFill>
              <a:schemeClr val="accent5">
                <a:lumMod val="60000"/>
                <a:lumOff val="40000"/>
              </a:schemeClr>
            </a:solidFill>
            <a:ln w="9525" cap="flat" cmpd="sng">
              <a:solidFill>
                <a:srgbClr val="000000"/>
              </a:solidFill>
              <a:prstDash val="solid"/>
              <a:headEnd type="none" w="med" len="med"/>
              <a:tailEnd type="none" w="med" len="med"/>
            </a:ln>
          </p:spPr>
          <p:txBody>
            <a:bodyPr/>
            <a:lstStyle/>
            <a:p>
              <a:pPr fontAlgn="auto">
                <a:lnSpc>
                  <a:spcPts val="2000"/>
                </a:lnSpc>
              </a:pPr>
              <a:endParaRPr lang="zh-CN" altLang="en-US" sz="2400"/>
            </a:p>
          </p:txBody>
        </p:sp>
        <p:sp>
          <p:nvSpPr>
            <p:cNvPr id="179208" name="椭圆 179207"/>
            <p:cNvSpPr/>
            <p:nvPr/>
          </p:nvSpPr>
          <p:spPr>
            <a:xfrm>
              <a:off x="5807" y="9143"/>
              <a:ext cx="886" cy="699"/>
            </a:xfrm>
            <a:prstGeom prst="ellipse">
              <a:avLst/>
            </a:prstGeom>
            <a:solidFill>
              <a:schemeClr val="accent5">
                <a:lumMod val="60000"/>
                <a:lumOff val="40000"/>
              </a:schemeClr>
            </a:solidFill>
            <a:ln w="9525" cap="flat" cmpd="sng">
              <a:solidFill>
                <a:srgbClr val="000000"/>
              </a:solidFill>
              <a:prstDash val="solid"/>
              <a:headEnd type="none" w="med" len="med"/>
              <a:tailEnd type="none" w="med" len="med"/>
            </a:ln>
          </p:spPr>
          <p:txBody>
            <a:bodyPr/>
            <a:lstStyle/>
            <a:p>
              <a:pPr fontAlgn="auto">
                <a:lnSpc>
                  <a:spcPts val="2000"/>
                </a:lnSpc>
              </a:pPr>
              <a:endParaRPr lang="zh-CN" altLang="en-US" sz="2400"/>
            </a:p>
          </p:txBody>
        </p:sp>
        <p:sp>
          <p:nvSpPr>
            <p:cNvPr id="179209" name="椭圆 179208"/>
            <p:cNvSpPr/>
            <p:nvPr/>
          </p:nvSpPr>
          <p:spPr>
            <a:xfrm>
              <a:off x="3867" y="9064"/>
              <a:ext cx="886" cy="697"/>
            </a:xfrm>
            <a:prstGeom prst="ellipse">
              <a:avLst/>
            </a:prstGeom>
            <a:solidFill>
              <a:schemeClr val="accent5">
                <a:lumMod val="60000"/>
                <a:lumOff val="40000"/>
              </a:schemeClr>
            </a:solidFill>
            <a:ln w="9525" cap="flat" cmpd="sng">
              <a:solidFill>
                <a:srgbClr val="000000"/>
              </a:solidFill>
              <a:prstDash val="solid"/>
              <a:headEnd type="none" w="med" len="med"/>
              <a:tailEnd type="none" w="med" len="med"/>
            </a:ln>
          </p:spPr>
          <p:txBody>
            <a:bodyPr/>
            <a:lstStyle/>
            <a:p>
              <a:pPr fontAlgn="auto">
                <a:lnSpc>
                  <a:spcPts val="2000"/>
                </a:lnSpc>
              </a:pPr>
              <a:endParaRPr sz="2400" b="0" dirty="0">
                <a:latin typeface="Arial" panose="020B0604020202020204" pitchFamily="34" charset="0"/>
              </a:endParaRPr>
            </a:p>
          </p:txBody>
        </p:sp>
        <p:sp>
          <p:nvSpPr>
            <p:cNvPr id="179210" name="文本框 179209"/>
            <p:cNvSpPr txBox="1"/>
            <p:nvPr/>
          </p:nvSpPr>
          <p:spPr>
            <a:xfrm>
              <a:off x="4041" y="9239"/>
              <a:ext cx="463" cy="451"/>
            </a:xfrm>
            <a:prstGeom prst="rect">
              <a:avLst/>
            </a:prstGeom>
            <a:noFill/>
            <a:ln w="9525">
              <a:noFill/>
            </a:ln>
          </p:spPr>
          <p:txBody>
            <a:bodyPr lIns="0" tIns="0" rIns="0" bIns="0"/>
            <a:lstStyle/>
            <a:p>
              <a:pPr algn="just" eaLnBrk="0" fontAlgn="auto" hangingPunct="0">
                <a:lnSpc>
                  <a:spcPts val="2000"/>
                </a:lnSpc>
              </a:pPr>
              <a:r>
                <a:rPr lang="en-US" altLang="zh-CN" sz="2400" i="1">
                  <a:latin typeface="Times New Roman" panose="02020603050405020304" pitchFamily="18" charset="0"/>
                </a:rPr>
                <a:t>S</a:t>
              </a:r>
              <a:r>
                <a:rPr lang="en-US" altLang="zh-CN" sz="2400" baseline="-25000">
                  <a:latin typeface="Times New Roman" panose="02020603050405020304" pitchFamily="18" charset="0"/>
                </a:rPr>
                <a:t>0</a:t>
              </a:r>
              <a:endParaRPr lang="en-US" altLang="zh-CN" sz="2400">
                <a:latin typeface="Times New Roman" panose="02020603050405020304" pitchFamily="18" charset="0"/>
              </a:endParaRPr>
            </a:p>
          </p:txBody>
        </p:sp>
        <p:sp>
          <p:nvSpPr>
            <p:cNvPr id="179211" name="直接连接符 179210"/>
            <p:cNvSpPr/>
            <p:nvPr/>
          </p:nvSpPr>
          <p:spPr>
            <a:xfrm flipV="1">
              <a:off x="4755" y="9462"/>
              <a:ext cx="1034" cy="2"/>
            </a:xfrm>
            <a:prstGeom prst="line">
              <a:avLst/>
            </a:prstGeom>
            <a:ln w="38100" cap="flat" cmpd="sng">
              <a:solidFill>
                <a:srgbClr val="C00000"/>
              </a:solidFill>
              <a:prstDash val="solid"/>
              <a:miter lim="800000"/>
              <a:headEnd type="none" w="med" len="med"/>
              <a:tailEnd type="stealth" w="lg" len="lg"/>
            </a:ln>
          </p:spPr>
        </p:sp>
        <p:sp>
          <p:nvSpPr>
            <p:cNvPr id="179212" name="文本框 179211"/>
            <p:cNvSpPr txBox="1"/>
            <p:nvPr/>
          </p:nvSpPr>
          <p:spPr>
            <a:xfrm>
              <a:off x="5009" y="8953"/>
              <a:ext cx="486" cy="559"/>
            </a:xfrm>
            <a:prstGeom prst="rect">
              <a:avLst/>
            </a:prstGeom>
            <a:noFill/>
            <a:ln w="9525">
              <a:noFill/>
            </a:ln>
          </p:spPr>
          <p:txBody>
            <a:bodyPr lIns="0" tIns="0" rIns="0" bIns="0"/>
            <a:lstStyle/>
            <a:p>
              <a:pPr algn="just" eaLnBrk="0" fontAlgn="auto" hangingPunct="0">
                <a:lnSpc>
                  <a:spcPts val="2000"/>
                </a:lnSpc>
              </a:pPr>
              <a:r>
                <a:rPr lang="en-US" altLang="zh-CN" sz="2400" i="1">
                  <a:solidFill>
                    <a:srgbClr val="000099"/>
                  </a:solidFill>
                  <a:latin typeface="Times New Roman" panose="02020603050405020304" pitchFamily="18" charset="0"/>
                </a:rPr>
                <a:t>P</a:t>
              </a:r>
              <a:r>
                <a:rPr lang="en-US" altLang="zh-CN" sz="2400" baseline="-25000">
                  <a:solidFill>
                    <a:srgbClr val="000099"/>
                  </a:solidFill>
                  <a:latin typeface="Times New Roman" panose="02020603050405020304" pitchFamily="18" charset="0"/>
                </a:rPr>
                <a:t>1</a:t>
              </a:r>
              <a:endParaRPr lang="en-US" altLang="zh-CN" sz="2400">
                <a:solidFill>
                  <a:srgbClr val="000099"/>
                </a:solidFill>
                <a:latin typeface="Times New Roman" panose="02020603050405020304" pitchFamily="18" charset="0"/>
              </a:endParaRPr>
            </a:p>
          </p:txBody>
        </p:sp>
        <p:sp>
          <p:nvSpPr>
            <p:cNvPr id="179213" name="直接连接符 179212"/>
            <p:cNvSpPr/>
            <p:nvPr/>
          </p:nvSpPr>
          <p:spPr>
            <a:xfrm flipV="1">
              <a:off x="6667" y="9485"/>
              <a:ext cx="1135" cy="2"/>
            </a:xfrm>
            <a:prstGeom prst="line">
              <a:avLst/>
            </a:prstGeom>
            <a:ln w="38100" cap="flat" cmpd="sng">
              <a:solidFill>
                <a:srgbClr val="C00000"/>
              </a:solidFill>
              <a:prstDash val="solid"/>
              <a:miter lim="800000"/>
              <a:headEnd type="none" w="med" len="med"/>
              <a:tailEnd type="stealth" w="lg" len="lg"/>
            </a:ln>
          </p:spPr>
        </p:sp>
        <p:sp>
          <p:nvSpPr>
            <p:cNvPr id="179214" name="文本框 179213"/>
            <p:cNvSpPr txBox="1"/>
            <p:nvPr/>
          </p:nvSpPr>
          <p:spPr>
            <a:xfrm>
              <a:off x="6995" y="8968"/>
              <a:ext cx="486" cy="559"/>
            </a:xfrm>
            <a:prstGeom prst="rect">
              <a:avLst/>
            </a:prstGeom>
            <a:noFill/>
            <a:ln w="9525">
              <a:noFill/>
            </a:ln>
          </p:spPr>
          <p:txBody>
            <a:bodyPr lIns="0" tIns="0" rIns="0" bIns="0"/>
            <a:lstStyle/>
            <a:p>
              <a:pPr algn="just" eaLnBrk="0" fontAlgn="auto" hangingPunct="0">
                <a:lnSpc>
                  <a:spcPts val="2000"/>
                </a:lnSpc>
              </a:pPr>
              <a:r>
                <a:rPr lang="en-US" altLang="zh-CN" sz="2400" i="1">
                  <a:solidFill>
                    <a:srgbClr val="000099"/>
                  </a:solidFill>
                  <a:latin typeface="Times New Roman" panose="02020603050405020304" pitchFamily="18" charset="0"/>
                </a:rPr>
                <a:t>P</a:t>
              </a:r>
              <a:r>
                <a:rPr lang="en-US" altLang="zh-CN" sz="2400" baseline="-25000">
                  <a:solidFill>
                    <a:srgbClr val="000099"/>
                  </a:solidFill>
                  <a:latin typeface="Times New Roman" panose="02020603050405020304" pitchFamily="18" charset="0"/>
                </a:rPr>
                <a:t>2</a:t>
              </a:r>
              <a:endParaRPr lang="en-US" altLang="zh-CN" sz="2400">
                <a:solidFill>
                  <a:srgbClr val="000099"/>
                </a:solidFill>
                <a:latin typeface="Times New Roman" panose="02020603050405020304" pitchFamily="18" charset="0"/>
              </a:endParaRPr>
            </a:p>
          </p:txBody>
        </p:sp>
        <p:sp>
          <p:nvSpPr>
            <p:cNvPr id="179215" name="直接连接符 179214"/>
            <p:cNvSpPr/>
            <p:nvPr/>
          </p:nvSpPr>
          <p:spPr>
            <a:xfrm flipV="1">
              <a:off x="8768" y="9485"/>
              <a:ext cx="2275" cy="2"/>
            </a:xfrm>
            <a:prstGeom prst="line">
              <a:avLst/>
            </a:prstGeom>
            <a:ln w="38100" cap="flat" cmpd="sng">
              <a:solidFill>
                <a:srgbClr val="FF0000"/>
              </a:solidFill>
              <a:prstDash val="dash"/>
              <a:headEnd type="none" w="med" len="med"/>
              <a:tailEnd type="stealth" w="sm" len="med"/>
            </a:ln>
          </p:spPr>
        </p:sp>
        <p:sp>
          <p:nvSpPr>
            <p:cNvPr id="179216" name="直接连接符 179215"/>
            <p:cNvSpPr/>
            <p:nvPr/>
          </p:nvSpPr>
          <p:spPr>
            <a:xfrm flipV="1">
              <a:off x="11972" y="9485"/>
              <a:ext cx="1349" cy="2"/>
            </a:xfrm>
            <a:prstGeom prst="line">
              <a:avLst/>
            </a:prstGeom>
            <a:ln w="38100" cap="flat" cmpd="sng">
              <a:solidFill>
                <a:srgbClr val="C00000"/>
              </a:solidFill>
              <a:prstDash val="solid"/>
              <a:miter lim="800000"/>
              <a:headEnd type="none" w="med" len="med"/>
              <a:tailEnd type="stealth" w="lg" len="lg"/>
            </a:ln>
          </p:spPr>
        </p:sp>
        <p:sp>
          <p:nvSpPr>
            <p:cNvPr id="179217" name="文本框 179216"/>
            <p:cNvSpPr txBox="1"/>
            <p:nvPr/>
          </p:nvSpPr>
          <p:spPr>
            <a:xfrm>
              <a:off x="12367" y="8957"/>
              <a:ext cx="486" cy="559"/>
            </a:xfrm>
            <a:prstGeom prst="rect">
              <a:avLst/>
            </a:prstGeom>
            <a:noFill/>
            <a:ln w="9525">
              <a:noFill/>
            </a:ln>
          </p:spPr>
          <p:txBody>
            <a:bodyPr lIns="0" tIns="0" rIns="0" bIns="0"/>
            <a:lstStyle/>
            <a:p>
              <a:pPr algn="just" eaLnBrk="0" fontAlgn="auto" hangingPunct="0">
                <a:lnSpc>
                  <a:spcPts val="2000"/>
                </a:lnSpc>
              </a:pPr>
              <a:r>
                <a:rPr lang="en-US" altLang="zh-CN" sz="2400" i="1" err="1">
                  <a:solidFill>
                    <a:srgbClr val="000099"/>
                  </a:solidFill>
                  <a:latin typeface="Times New Roman" panose="02020603050405020304" pitchFamily="18" charset="0"/>
                </a:rPr>
                <a:t>P</a:t>
              </a:r>
              <a:r>
                <a:rPr lang="en-US" altLang="zh-CN" sz="2400" i="1" baseline="-25000" err="1">
                  <a:solidFill>
                    <a:srgbClr val="000099"/>
                  </a:solidFill>
                  <a:latin typeface="Times New Roman" panose="02020603050405020304" pitchFamily="18" charset="0"/>
                </a:rPr>
                <a:t>n</a:t>
              </a:r>
              <a:endParaRPr lang="en-US" altLang="zh-CN" sz="2400">
                <a:solidFill>
                  <a:srgbClr val="000099"/>
                </a:solidFill>
                <a:latin typeface="Times New Roman" panose="02020603050405020304" pitchFamily="18" charset="0"/>
              </a:endParaRPr>
            </a:p>
          </p:txBody>
        </p:sp>
        <p:sp>
          <p:nvSpPr>
            <p:cNvPr id="179219" name="文本框 179218"/>
            <p:cNvSpPr txBox="1"/>
            <p:nvPr/>
          </p:nvSpPr>
          <p:spPr>
            <a:xfrm>
              <a:off x="6016" y="9293"/>
              <a:ext cx="463" cy="450"/>
            </a:xfrm>
            <a:prstGeom prst="rect">
              <a:avLst/>
            </a:prstGeom>
            <a:noFill/>
            <a:ln w="9525">
              <a:noFill/>
            </a:ln>
          </p:spPr>
          <p:txBody>
            <a:bodyPr lIns="0" tIns="0" rIns="0" bIns="0"/>
            <a:lstStyle/>
            <a:p>
              <a:pPr algn="just" eaLnBrk="0" fontAlgn="auto" hangingPunct="0">
                <a:lnSpc>
                  <a:spcPts val="2000"/>
                </a:lnSpc>
              </a:pPr>
              <a:r>
                <a:rPr lang="en-US" altLang="zh-CN" sz="2400" i="1">
                  <a:latin typeface="Times New Roman" panose="02020603050405020304" pitchFamily="18" charset="0"/>
                </a:rPr>
                <a:t>S</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179220" name="文本框 179219"/>
            <p:cNvSpPr txBox="1"/>
            <p:nvPr/>
          </p:nvSpPr>
          <p:spPr>
            <a:xfrm>
              <a:off x="8089" y="9258"/>
              <a:ext cx="465" cy="450"/>
            </a:xfrm>
            <a:prstGeom prst="rect">
              <a:avLst/>
            </a:prstGeom>
            <a:noFill/>
            <a:ln w="9525">
              <a:noFill/>
            </a:ln>
          </p:spPr>
          <p:txBody>
            <a:bodyPr lIns="0" tIns="0" rIns="0" bIns="0"/>
            <a:lstStyle/>
            <a:p>
              <a:pPr algn="just" eaLnBrk="0" fontAlgn="auto" hangingPunct="0">
                <a:lnSpc>
                  <a:spcPts val="2000"/>
                </a:lnSpc>
              </a:pPr>
              <a:r>
                <a:rPr lang="en-US" altLang="zh-CN" sz="2400" i="1">
                  <a:latin typeface="Times New Roman" panose="02020603050405020304" pitchFamily="18" charset="0"/>
                </a:rPr>
                <a:t>S</a:t>
              </a:r>
              <a:r>
                <a:rPr lang="en-US" altLang="zh-CN" sz="2400" baseline="-25000">
                  <a:latin typeface="Times New Roman" panose="02020603050405020304" pitchFamily="18" charset="0"/>
                </a:rPr>
                <a:t>2</a:t>
              </a:r>
              <a:endParaRPr lang="en-US" altLang="zh-CN" sz="2400">
                <a:latin typeface="Times New Roman" panose="02020603050405020304" pitchFamily="18" charset="0"/>
              </a:endParaRPr>
            </a:p>
          </p:txBody>
        </p:sp>
        <p:sp>
          <p:nvSpPr>
            <p:cNvPr id="179221" name="文本框 179220"/>
            <p:cNvSpPr txBox="1"/>
            <p:nvPr/>
          </p:nvSpPr>
          <p:spPr>
            <a:xfrm>
              <a:off x="11171" y="9328"/>
              <a:ext cx="694" cy="430"/>
            </a:xfrm>
            <a:prstGeom prst="rect">
              <a:avLst/>
            </a:prstGeom>
            <a:noFill/>
            <a:ln w="9525">
              <a:noFill/>
            </a:ln>
          </p:spPr>
          <p:txBody>
            <a:bodyPr lIns="0" tIns="0" rIns="0" bIns="0"/>
            <a:lstStyle/>
            <a:p>
              <a:pPr algn="just" eaLnBrk="0" fontAlgn="auto" hangingPunct="0">
                <a:lnSpc>
                  <a:spcPts val="2000"/>
                </a:lnSpc>
              </a:pPr>
              <a:r>
                <a:rPr lang="en-US" altLang="zh-CN" sz="2400" i="1">
                  <a:latin typeface="Times New Roman" panose="02020603050405020304" pitchFamily="18" charset="0"/>
                </a:rPr>
                <a:t>S</a:t>
              </a:r>
              <a:r>
                <a:rPr lang="en-US" altLang="zh-CN" sz="2400" i="1" baseline="-25000">
                  <a:latin typeface="Times New Roman" panose="02020603050405020304" pitchFamily="18" charset="0"/>
                </a:rPr>
                <a:t>n</a:t>
              </a:r>
              <a:r>
                <a:rPr lang="en-US" altLang="zh-CN" sz="2400" baseline="-25000">
                  <a:latin typeface="Times New Roman" panose="02020603050405020304" pitchFamily="18" charset="0"/>
                </a:rPr>
                <a:t>-1</a:t>
              </a:r>
              <a:endParaRPr lang="en-US" altLang="zh-CN" sz="2400">
                <a:latin typeface="Times New Roman" panose="02020603050405020304" pitchFamily="18" charset="0"/>
              </a:endParaRPr>
            </a:p>
          </p:txBody>
        </p:sp>
        <p:sp>
          <p:nvSpPr>
            <p:cNvPr id="179222" name="文本框 179221"/>
            <p:cNvSpPr txBox="1"/>
            <p:nvPr/>
          </p:nvSpPr>
          <p:spPr>
            <a:xfrm>
              <a:off x="13496" y="9295"/>
              <a:ext cx="463" cy="450"/>
            </a:xfrm>
            <a:prstGeom prst="rect">
              <a:avLst/>
            </a:prstGeom>
            <a:noFill/>
            <a:ln w="9525">
              <a:noFill/>
            </a:ln>
          </p:spPr>
          <p:txBody>
            <a:bodyPr lIns="0" tIns="0" rIns="0" bIns="0"/>
            <a:lstStyle/>
            <a:p>
              <a:pPr algn="just" eaLnBrk="0" fontAlgn="auto" hangingPunct="0">
                <a:lnSpc>
                  <a:spcPts val="2000"/>
                </a:lnSpc>
              </a:pPr>
              <a:r>
                <a:rPr lang="en-US" altLang="zh-CN" sz="2400" i="1" err="1">
                  <a:latin typeface="Times New Roman" panose="02020603050405020304" pitchFamily="18" charset="0"/>
                </a:rPr>
                <a:t>S</a:t>
              </a:r>
              <a:r>
                <a:rPr lang="en-US" altLang="zh-CN" sz="2400" i="1" baseline="-25000" err="1">
                  <a:latin typeface="Times New Roman" panose="02020603050405020304" pitchFamily="18" charset="0"/>
                </a:rPr>
                <a:t>n</a:t>
              </a:r>
              <a:endParaRPr lang="en-US" altLang="zh-CN" sz="2400">
                <a:latin typeface="Times New Roman" panose="02020603050405020304" pitchFamily="18" charset="0"/>
              </a:endParaRPr>
            </a:p>
          </p:txBody>
        </p:sp>
      </p:grpSp>
      <p:sp>
        <p:nvSpPr>
          <p:cNvPr id="3" name="Freeform 84"/>
          <p:cNvSpPr/>
          <p:nvPr/>
        </p:nvSpPr>
        <p:spPr bwMode="auto">
          <a:xfrm>
            <a:off x="716473" y="382724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p:bldP spid="3"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2255520"/>
            <a:ext cx="10564495" cy="279971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    cout&lt;&lt;--n;                                      //输出终点</a:t>
            </a:r>
          </a:p>
          <a:p>
            <a:pPr lvl="0" algn="l">
              <a:lnSpc>
                <a:spcPct val="100000"/>
              </a:lnSpc>
              <a:spcBef>
                <a:spcPts val="0"/>
              </a:spcBef>
              <a:spcAft>
                <a:spcPts val="0"/>
              </a:spcAft>
              <a:buClrTx/>
              <a:buSzTx/>
              <a:buFontTx/>
            </a:pPr>
            <a:r>
              <a:rPr lang="en-US" altLang="zh-CN" sz="2200" dirty="0" err="1">
                <a:sym typeface="+mn-ea"/>
              </a:rPr>
              <a:t>    for (i = n; path[i] &gt;= 0; )                 //依次输出path[i]</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cout&lt;&lt;"&lt;-"&lt;&lt;path[i];</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  i = path[i];     </a:t>
            </a:r>
            <a:r>
              <a:rPr lang="en-US" altLang="zh-CN" sz="2200" dirty="0" err="1">
                <a:sym typeface="+mn-ea"/>
              </a:rPr>
              <a:t>                 //求得路径上顶点i的前一个顶点</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return cost[n-1];                   //返回最短路径长度</a:t>
            </a:r>
          </a:p>
          <a:p>
            <a:pPr lvl="0" algn="l">
              <a:lnSpc>
                <a:spcPct val="100000"/>
              </a:lnSpc>
              <a:spcBef>
                <a:spcPts val="0"/>
              </a:spcBef>
              <a:spcAft>
                <a:spcPts val="0"/>
              </a:spcAft>
              <a:buClrTx/>
              <a:buSzTx/>
              <a:buFontTx/>
            </a:pPr>
            <a:r>
              <a:rPr lang="en-US" altLang="zh-CN" sz="2200" dirty="0" err="1">
                <a:sym typeface="+mn-ea"/>
              </a:rPr>
              <a:t>}</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9.3.1  多段图的最短路径</a:t>
            </a:r>
          </a:p>
        </p:txBody>
      </p:sp>
      <p:sp>
        <p:nvSpPr>
          <p:cNvPr id="102" name="文本框 101"/>
          <p:cNvSpPr txBox="1"/>
          <p:nvPr/>
        </p:nvSpPr>
        <p:spPr>
          <a:xfrm>
            <a:off x="564515" y="5229225"/>
            <a:ext cx="11184890" cy="977265"/>
          </a:xfrm>
          <a:prstGeom prst="rect">
            <a:avLst/>
          </a:prstGeom>
          <a:noFill/>
          <a:ln w="9525">
            <a:noFill/>
          </a:ln>
        </p:spPr>
        <p:txBody>
          <a:bodyPr wrap="square">
            <a:spAutoFit/>
          </a:bodyPr>
          <a:lstStyle/>
          <a:p>
            <a:pPr indent="0">
              <a:lnSpc>
                <a:spcPct val="120000"/>
              </a:lnSpc>
              <a:spcBef>
                <a:spcPts val="0"/>
              </a:spcBef>
              <a:spcAft>
                <a:spcPts val="0"/>
              </a:spcAft>
            </a:pP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【算法分析】</a:t>
            </a:r>
            <a:r>
              <a:rPr sz="2400" b="0">
                <a:latin typeface="Times New Roman" panose="02020603050405020304" pitchFamily="18" charset="0"/>
                <a:cs typeface="Times New Roman" panose="02020603050405020304" pitchFamily="18" charset="0"/>
              </a:rPr>
              <a:t>第一个循环依次计算从源点到各个顶点的最短路径长度，执行次数为</a:t>
            </a:r>
            <a:r>
              <a:rPr sz="2400" i="1">
                <a:latin typeface="Times New Roman" panose="02020603050405020304" pitchFamily="18" charset="0"/>
                <a:cs typeface="Times New Roman" panose="02020603050405020304" pitchFamily="18" charset="0"/>
                <a:sym typeface="+mn-ea"/>
              </a:rPr>
              <a:t>O</a:t>
            </a:r>
            <a:r>
              <a:rPr sz="2400">
                <a:latin typeface="Times New Roman" panose="02020603050405020304" pitchFamily="18" charset="0"/>
                <a:cs typeface="Times New Roman" panose="02020603050405020304" pitchFamily="18" charset="0"/>
                <a:sym typeface="+mn-ea"/>
              </a:rPr>
              <a:t>(</a:t>
            </a:r>
            <a:r>
              <a:rPr sz="2400" i="1">
                <a:latin typeface="Times New Roman" panose="02020603050405020304" pitchFamily="18" charset="0"/>
                <a:cs typeface="Times New Roman" panose="02020603050405020304" pitchFamily="18" charset="0"/>
                <a:sym typeface="+mn-ea"/>
              </a:rPr>
              <a:t>n</a:t>
            </a:r>
            <a:r>
              <a:rPr sz="2400" baseline="30000">
                <a:latin typeface="Times New Roman" panose="02020603050405020304" pitchFamily="18" charset="0"/>
                <a:cs typeface="Times New Roman" panose="02020603050405020304" pitchFamily="18" charset="0"/>
                <a:sym typeface="+mn-ea"/>
              </a:rPr>
              <a:t>2</a:t>
            </a:r>
            <a:r>
              <a:rPr sz="2400">
                <a:latin typeface="Times New Roman" panose="02020603050405020304" pitchFamily="18" charset="0"/>
                <a:cs typeface="Times New Roman" panose="02020603050405020304" pitchFamily="18" charset="0"/>
                <a:sym typeface="+mn-ea"/>
              </a:rPr>
              <a:t>)</a:t>
            </a:r>
            <a:r>
              <a:rPr sz="2400" b="0">
                <a:latin typeface="Times New Roman" panose="02020603050405020304" pitchFamily="18" charset="0"/>
                <a:cs typeface="Times New Roman" panose="02020603050405020304" pitchFamily="18" charset="0"/>
              </a:rPr>
              <a:t>。第二个循环时间性能是</a:t>
            </a:r>
            <a:r>
              <a:rPr sz="2400" b="0" i="1">
                <a:latin typeface="Times New Roman" panose="02020603050405020304" pitchFamily="18" charset="0"/>
                <a:cs typeface="Times New Roman" panose="02020603050405020304" pitchFamily="18" charset="0"/>
              </a:rPr>
              <a:t>O</a:t>
            </a:r>
            <a:r>
              <a:rPr sz="2400" b="0">
                <a:latin typeface="Times New Roman" panose="02020603050405020304" pitchFamily="18" charset="0"/>
                <a:cs typeface="Times New Roman" panose="02020603050405020304" pitchFamily="18" charset="0"/>
              </a:rPr>
              <a:t>(</a:t>
            </a:r>
            <a:r>
              <a:rPr sz="2400" b="0" i="1">
                <a:latin typeface="Times New Roman" panose="02020603050405020304" pitchFamily="18" charset="0"/>
                <a:cs typeface="Times New Roman" panose="02020603050405020304" pitchFamily="18" charset="0"/>
              </a:rPr>
              <a:t>k</a:t>
            </a:r>
            <a:r>
              <a:rPr sz="2400" b="0">
                <a:latin typeface="Times New Roman" panose="02020603050405020304" pitchFamily="18" charset="0"/>
                <a:cs typeface="Times New Roman" panose="02020603050405020304" pitchFamily="18" charset="0"/>
              </a:rPr>
              <a:t>)。所以，算法的时间复杂度为</a:t>
            </a:r>
            <a:r>
              <a:rPr sz="2400" b="0" i="1">
                <a:latin typeface="Times New Roman" panose="02020603050405020304" pitchFamily="18" charset="0"/>
                <a:cs typeface="Times New Roman" panose="02020603050405020304" pitchFamily="18" charset="0"/>
              </a:rPr>
              <a:t>O</a:t>
            </a:r>
            <a:r>
              <a:rPr sz="2400" b="0">
                <a:latin typeface="Times New Roman" panose="02020603050405020304" pitchFamily="18" charset="0"/>
                <a:cs typeface="Times New Roman" panose="02020603050405020304" pitchFamily="18" charset="0"/>
              </a:rPr>
              <a:t>(</a:t>
            </a:r>
            <a:r>
              <a:rPr sz="2400" b="0" i="1">
                <a:latin typeface="Times New Roman" panose="02020603050405020304" pitchFamily="18" charset="0"/>
                <a:cs typeface="Times New Roman" panose="02020603050405020304" pitchFamily="18" charset="0"/>
              </a:rPr>
              <a:t>n</a:t>
            </a:r>
            <a:r>
              <a:rPr sz="2400" b="0" baseline="30000">
                <a:latin typeface="Times New Roman" panose="02020603050405020304" pitchFamily="18" charset="0"/>
                <a:cs typeface="Times New Roman" panose="02020603050405020304" pitchFamily="18" charset="0"/>
              </a:rPr>
              <a:t>2</a:t>
            </a:r>
            <a:r>
              <a:rPr sz="2400" b="0">
                <a:latin typeface="Times New Roman" panose="02020603050405020304" pitchFamily="18" charset="0"/>
                <a:cs typeface="Times New Roman" panose="02020603050405020304" pitchFamily="18" charset="0"/>
              </a:rPr>
              <a:t>)。</a:t>
            </a:r>
          </a:p>
        </p:txBody>
      </p:sp>
      <p:sp>
        <p:nvSpPr>
          <p:cNvPr id="4" name="Rectangle 23"/>
          <p:cNvSpPr>
            <a:spLocks noChangeArrowheads="1"/>
          </p:cNvSpPr>
          <p:nvPr/>
        </p:nvSpPr>
        <p:spPr bwMode="auto">
          <a:xfrm>
            <a:off x="574040" y="740728"/>
            <a:ext cx="11022965" cy="143764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多段图采用代价矩阵arc[n][n]存储，数组cost[n]存储最短路径长度，cost[j]表示从源点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s</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到顶点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j</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的最短路径长度，数组path[n]记录状态转移，path[j]表示从源点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s</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到顶点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j</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的路径上顶点</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j</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的前一个顶点，程序如下：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9.3.2  TSP问题</a:t>
            </a:r>
          </a:p>
        </p:txBody>
      </p:sp>
      <p:sp>
        <p:nvSpPr>
          <p:cNvPr id="2" name="Rectangle 56"/>
          <p:cNvSpPr>
            <a:spLocks noChangeArrowheads="1"/>
          </p:cNvSpPr>
          <p:nvPr/>
        </p:nvSpPr>
        <p:spPr bwMode="auto">
          <a:xfrm>
            <a:off x="544830" y="807720"/>
            <a:ext cx="10892790" cy="104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问题</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C00000"/>
                </a:solidFill>
                <a:latin typeface="Times New Roman" panose="02020603050405020304" pitchFamily="18" charset="0"/>
                <a:ea typeface="微软雅黑" panose="020B0503020204020204" pitchFamily="34" charset="-122"/>
              </a:rPr>
              <a:t>TSP问题（traveling salesman problem）</a:t>
            </a:r>
            <a:r>
              <a:rPr sz="2400" u="none" dirty="0">
                <a:latin typeface="Times New Roman" panose="02020603050405020304" pitchFamily="18" charset="0"/>
                <a:ea typeface="微软雅黑" panose="020B0503020204020204" pitchFamily="34" charset="-122"/>
              </a:rPr>
              <a:t>是指旅行家要旅行</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n</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个城市，要求各个城市经历且仅经历一次然后回到出发城市，并要求所走的路程最短。</a:t>
            </a:r>
          </a:p>
        </p:txBody>
      </p:sp>
      <p:sp>
        <p:nvSpPr>
          <p:cNvPr id="5" name="文本框 4"/>
          <p:cNvSpPr txBox="1"/>
          <p:nvPr/>
        </p:nvSpPr>
        <p:spPr>
          <a:xfrm>
            <a:off x="544830" y="1825625"/>
            <a:ext cx="10904220" cy="1863725"/>
          </a:xfrm>
          <a:prstGeom prst="rect">
            <a:avLst/>
          </a:prstGeom>
          <a:noFill/>
          <a:ln w="9525">
            <a:noFill/>
          </a:ln>
        </p:spPr>
        <p:txBody>
          <a:bodyPr wrap="square">
            <a:spAutoFit/>
          </a:bodyPr>
          <a:lstStyle/>
          <a:p>
            <a:pPr indent="12065"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假设从顶点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出发，令</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出发经过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中各个顶点一次且仅一次，最后回到出发点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的最短路径长度。设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uv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表示边</a:t>
            </a:r>
            <a:r>
              <a:rPr lang="en-US" sz="2400" b="0">
                <a:latin typeface="Times New Roman" panose="02020603050405020304" pitchFamily="18" charset="0"/>
                <a:ea typeface="微软雅黑" panose="020B0503020204020204" pitchFamily="34" charset="-122"/>
                <a:cs typeface="Times New Roman" panose="02020603050405020304" pitchFamily="18" charset="0"/>
              </a:rPr>
              <a:t>&lt;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u</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&gt;</a:t>
            </a:r>
            <a:r>
              <a:rPr lang="zh-CN" sz="2400" b="0">
                <a:latin typeface="Times New Roman" panose="02020603050405020304" pitchFamily="18" charset="0"/>
                <a:ea typeface="微软雅黑" panose="020B0503020204020204" pitchFamily="34" charset="-122"/>
                <a:cs typeface="Times New Roman" panose="02020603050405020304" pitchFamily="18" charset="0"/>
              </a:rPr>
              <a:t>上的权值，</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考虑初始子问题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，回到出发点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之前只经过一个顶点，设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回到顶点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，显然有：</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p:cNvGraphicFramePr>
            <a:graphicFrameLocks noChangeAspect="1"/>
          </p:cNvGraphicFramePr>
          <p:nvPr/>
        </p:nvGraphicFramePr>
        <p:xfrm>
          <a:off x="3150870" y="3655695"/>
          <a:ext cx="4874895" cy="711200"/>
        </p:xfrm>
        <a:graphic>
          <a:graphicData uri="http://schemas.openxmlformats.org/presentationml/2006/ole">
            <mc:AlternateContent xmlns:mc="http://schemas.openxmlformats.org/markup-compatibility/2006">
              <mc:Choice xmlns:v="urn:schemas-microsoft-com:vml" Requires="v">
                <p:oleObj r:id="rId2" imgW="2809875" imgH="409575" progId="Paint.Picture">
                  <p:embed/>
                </p:oleObj>
              </mc:Choice>
              <mc:Fallback>
                <p:oleObj r:id="rId2" imgW="2809875" imgH="409575" progId="Paint.Picture">
                  <p:embed/>
                  <p:pic>
                    <p:nvPicPr>
                      <p:cNvPr id="6" name="对象 5"/>
                      <p:cNvPicPr/>
                      <p:nvPr/>
                    </p:nvPicPr>
                    <p:blipFill>
                      <a:blip r:embed="rId3"/>
                      <a:stretch>
                        <a:fillRect/>
                      </a:stretch>
                    </p:blipFill>
                    <p:spPr>
                      <a:xfrm>
                        <a:off x="3150870" y="3655695"/>
                        <a:ext cx="4874895" cy="711200"/>
                      </a:xfrm>
                      <a:prstGeom prst="rect">
                        <a:avLst/>
                      </a:prstGeom>
                    </p:spPr>
                  </p:pic>
                </p:oleObj>
              </mc:Fallback>
            </mc:AlternateContent>
          </a:graphicData>
        </a:graphic>
      </p:graphicFrame>
      <p:sp>
        <p:nvSpPr>
          <p:cNvPr id="8" name="文本框 7"/>
          <p:cNvSpPr txBox="1"/>
          <p:nvPr/>
        </p:nvSpPr>
        <p:spPr>
          <a:xfrm>
            <a:off x="544830" y="4363720"/>
            <a:ext cx="10892790"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考虑重叠子问题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出发经过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V'</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中各个顶点一次且仅一次，最后回到出发点</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的最短路径长度，则：</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nvGraphicFramePr>
        <p:xfrm>
          <a:off x="1115060" y="5392420"/>
          <a:ext cx="9763760" cy="799465"/>
        </p:xfrm>
        <a:graphic>
          <a:graphicData uri="http://schemas.openxmlformats.org/presentationml/2006/ole">
            <mc:AlternateContent xmlns:mc="http://schemas.openxmlformats.org/markup-compatibility/2006">
              <mc:Choice xmlns:v="urn:schemas-microsoft-com:vml" Requires="v">
                <p:oleObj r:id="rId4" imgW="5695950" imgH="466725" progId="Paint.Picture">
                  <p:embed/>
                </p:oleObj>
              </mc:Choice>
              <mc:Fallback>
                <p:oleObj r:id="rId4" imgW="5695950" imgH="466725" progId="Paint.Picture">
                  <p:embed/>
                  <p:pic>
                    <p:nvPicPr>
                      <p:cNvPr id="9" name="对象 8"/>
                      <p:cNvPicPr/>
                      <p:nvPr/>
                    </p:nvPicPr>
                    <p:blipFill>
                      <a:blip r:embed="rId5"/>
                      <a:stretch>
                        <a:fillRect/>
                      </a:stretch>
                    </p:blipFill>
                    <p:spPr>
                      <a:xfrm>
                        <a:off x="1115060" y="5392420"/>
                        <a:ext cx="9763760" cy="7994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9.3.2  TSP问题</a:t>
            </a:r>
          </a:p>
        </p:txBody>
      </p:sp>
      <p:sp>
        <p:nvSpPr>
          <p:cNvPr id="252932" name="文本框 252931"/>
          <p:cNvSpPr txBox="1"/>
          <p:nvPr/>
        </p:nvSpPr>
        <p:spPr>
          <a:xfrm>
            <a:off x="737235" y="882650"/>
            <a:ext cx="11180445" cy="1529715"/>
          </a:xfrm>
          <a:prstGeom prst="rect">
            <a:avLst/>
          </a:prstGeom>
          <a:noFill/>
          <a:ln w="9525">
            <a:noFill/>
          </a:ln>
        </p:spPr>
        <p:txBody>
          <a:bodyPr wrap="square">
            <a:spAutoFit/>
          </a:bodyPr>
          <a:lstStyle/>
          <a:p>
            <a:pPr>
              <a:lnSpc>
                <a:spcPct val="130000"/>
              </a:lnSpc>
              <a:spcBef>
                <a:spcPts val="0"/>
              </a:spcBef>
              <a:spcAft>
                <a:spcPts val="0"/>
              </a:spcAft>
            </a:pPr>
            <a:r>
              <a:rPr lang="zh-CN" altLang="en-US" sz="2400" dirty="0">
                <a:latin typeface="Times New Roman" panose="02020603050405020304" pitchFamily="18" charset="0"/>
              </a:rPr>
              <a:t>首先计算初始子问题，可以直接获得：</a:t>
            </a:r>
          </a:p>
          <a:p>
            <a:pPr>
              <a:lnSpc>
                <a:spcPct val="13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(1, { })= </a:t>
            </a:r>
            <a:r>
              <a:rPr lang="en-US" altLang="zh-CN" sz="2400" i="1">
                <a:latin typeface="Times New Roman" panose="02020603050405020304" pitchFamily="18" charset="0"/>
              </a:rPr>
              <a:t>c</a:t>
            </a:r>
            <a:r>
              <a:rPr lang="en-US" altLang="zh-CN" sz="2400" baseline="-25000">
                <a:latin typeface="Times New Roman" panose="02020603050405020304" pitchFamily="18" charset="0"/>
              </a:rPr>
              <a:t>10</a:t>
            </a:r>
            <a:r>
              <a:rPr lang="en-US" altLang="zh-CN" sz="2400">
                <a:latin typeface="Times New Roman" panose="02020603050405020304" pitchFamily="18" charset="0"/>
              </a:rPr>
              <a:t> =5(1→0);</a:t>
            </a:r>
          </a:p>
          <a:p>
            <a:pPr>
              <a:lnSpc>
                <a:spcPct val="13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(2, { })=</a:t>
            </a:r>
            <a:r>
              <a:rPr lang="en-US" altLang="zh-CN" sz="2400" i="1">
                <a:latin typeface="Times New Roman" panose="02020603050405020304" pitchFamily="18" charset="0"/>
              </a:rPr>
              <a:t> c</a:t>
            </a:r>
            <a:r>
              <a:rPr lang="en-US" altLang="zh-CN" sz="2400" baseline="-25000">
                <a:latin typeface="Times New Roman" panose="02020603050405020304" pitchFamily="18" charset="0"/>
              </a:rPr>
              <a:t>20</a:t>
            </a:r>
            <a:r>
              <a:rPr lang="en-US" altLang="zh-CN" sz="2400">
                <a:latin typeface="Times New Roman" panose="02020603050405020304" pitchFamily="18" charset="0"/>
              </a:rPr>
              <a:t> =6(2→0);</a:t>
            </a:r>
            <a:r>
              <a:rPr lang="en-US" altLang="zh-CN" sz="2400" i="1">
                <a:latin typeface="Times New Roman" panose="02020603050405020304" pitchFamily="18" charset="0"/>
              </a:rPr>
              <a:t>d</a:t>
            </a:r>
            <a:r>
              <a:rPr lang="en-US" altLang="zh-CN" sz="2400">
                <a:latin typeface="Times New Roman" panose="02020603050405020304" pitchFamily="18" charset="0"/>
              </a:rPr>
              <a:t>(3, { })=</a:t>
            </a:r>
            <a:r>
              <a:rPr lang="en-US" altLang="zh-CN" sz="2400" i="1">
                <a:latin typeface="Times New Roman" panose="02020603050405020304" pitchFamily="18" charset="0"/>
              </a:rPr>
              <a:t> c</a:t>
            </a:r>
            <a:r>
              <a:rPr lang="en-US" altLang="zh-CN" sz="2400" baseline="-25000">
                <a:latin typeface="Times New Roman" panose="02020603050405020304" pitchFamily="18" charset="0"/>
              </a:rPr>
              <a:t>30 </a:t>
            </a:r>
            <a:r>
              <a:rPr lang="en-US" altLang="zh-CN" sz="2400">
                <a:latin typeface="Times New Roman" panose="02020603050405020304" pitchFamily="18" charset="0"/>
              </a:rPr>
              <a:t>=3(3→0)</a:t>
            </a:r>
            <a:endParaRPr lang="zh-CN" altLang="en-US" sz="2400" dirty="0">
              <a:latin typeface="Times New Roman" panose="02020603050405020304" pitchFamily="18" charset="0"/>
            </a:endParaRPr>
          </a:p>
        </p:txBody>
      </p:sp>
      <p:sp>
        <p:nvSpPr>
          <p:cNvPr id="252936" name="双括号 252935"/>
          <p:cNvSpPr/>
          <p:nvPr/>
        </p:nvSpPr>
        <p:spPr>
          <a:xfrm>
            <a:off x="9935845" y="770890"/>
            <a:ext cx="1757363" cy="1511300"/>
          </a:xfrm>
          <a:prstGeom prst="bracketPair">
            <a:avLst>
              <a:gd name="adj" fmla="val 8519"/>
            </a:avLst>
          </a:prstGeom>
          <a:noFill/>
          <a:ln w="9525" cap="flat" cmpd="sng">
            <a:solidFill>
              <a:schemeClr val="accent5">
                <a:lumMod val="50000"/>
              </a:schemeClr>
            </a:solidFill>
            <a:prstDash val="solid"/>
            <a:headEnd type="none" w="med" len="med"/>
            <a:tailEnd type="none" w="med" len="med"/>
          </a:ln>
          <a:extLst>
            <a:ext uri="{909E8E84-426E-40DD-AFC4-6F175D3DCCD1}">
              <a14:hiddenFill xmlns:a14="http://schemas.microsoft.com/office/drawing/2010/main">
                <a:solidFill>
                  <a:schemeClr val="accent1"/>
                </a:solidFill>
              </a14:hiddenFill>
            </a:ext>
          </a:extLst>
        </p:spPr>
        <p:txBody>
          <a:bodyPr lIns="18000" tIns="0" rIns="18000" bIns="0"/>
          <a:lstStyle/>
          <a:p>
            <a:pPr algn="just"/>
            <a:r>
              <a:rPr lang="en-US" altLang="zh-CN" sz="2400" b="0" dirty="0">
                <a:latin typeface="Times New Roman" panose="02020603050405020304" pitchFamily="18" charset="0"/>
              </a:rPr>
              <a:t> ∞   </a:t>
            </a:r>
            <a:r>
              <a:rPr lang="en-US" altLang="zh-CN" sz="2400" b="0">
                <a:latin typeface="Times New Roman" panose="02020603050405020304" pitchFamily="18" charset="0"/>
              </a:rPr>
              <a:t>3   6   7</a:t>
            </a:r>
          </a:p>
          <a:p>
            <a:pPr algn="just"/>
            <a:r>
              <a:rPr lang="en-US" altLang="zh-CN" sz="2400" b="0">
                <a:latin typeface="Times New Roman" panose="02020603050405020304" pitchFamily="18" charset="0"/>
              </a:rPr>
              <a:t> 5   ∞   2    3</a:t>
            </a:r>
          </a:p>
          <a:p>
            <a:pPr algn="just"/>
            <a:r>
              <a:rPr lang="en-US" altLang="zh-CN" sz="2400" b="0">
                <a:latin typeface="Times New Roman" panose="02020603050405020304" pitchFamily="18" charset="0"/>
              </a:rPr>
              <a:t> 6    4  ∞    2</a:t>
            </a:r>
          </a:p>
          <a:p>
            <a:pPr algn="just"/>
            <a:r>
              <a:rPr lang="en-US" altLang="zh-CN" sz="2400" b="0">
                <a:latin typeface="Times New Roman" panose="02020603050405020304" pitchFamily="18" charset="0"/>
              </a:rPr>
              <a:t> 3    7   5   ∞</a:t>
            </a:r>
            <a:endParaRPr lang="en-US" altLang="zh-CN" sz="2400">
              <a:latin typeface="Arial" panose="020B0604020202020204" pitchFamily="34" charset="0"/>
            </a:endParaRPr>
          </a:p>
        </p:txBody>
      </p:sp>
      <p:sp>
        <p:nvSpPr>
          <p:cNvPr id="2" name="文本框 1"/>
          <p:cNvSpPr txBox="1"/>
          <p:nvPr/>
        </p:nvSpPr>
        <p:spPr>
          <a:xfrm>
            <a:off x="726440" y="2400935"/>
            <a:ext cx="11180445" cy="1964961"/>
          </a:xfrm>
          <a:prstGeom prst="rect">
            <a:avLst/>
          </a:prstGeom>
          <a:noFill/>
          <a:ln w="9525">
            <a:noFill/>
          </a:ln>
        </p:spPr>
        <p:txBody>
          <a:bodyPr wrap="square">
            <a:spAutoFit/>
          </a:bodyPr>
          <a:lstStyle/>
          <a:p>
            <a:pPr>
              <a:lnSpc>
                <a:spcPct val="130000"/>
              </a:lnSpc>
              <a:spcBef>
                <a:spcPts val="0"/>
              </a:spcBef>
              <a:spcAft>
                <a:spcPts val="0"/>
              </a:spcAft>
            </a:pPr>
            <a:r>
              <a:rPr lang="zh-CN" altLang="en-US" sz="2400" dirty="0">
                <a:latin typeface="Times New Roman" panose="02020603050405020304" pitchFamily="18" charset="0"/>
              </a:rPr>
              <a:t>再求解下一个阶段的子问题，有：</a:t>
            </a:r>
            <a:endParaRPr lang="zh-CN" altLang="en-US" sz="2400" i="1" dirty="0">
              <a:latin typeface="Times New Roman" panose="02020603050405020304" pitchFamily="18" charset="0"/>
            </a:endParaRPr>
          </a:p>
          <a:p>
            <a:pPr>
              <a:lnSpc>
                <a:spcPct val="130000"/>
              </a:lnSpc>
            </a:pPr>
            <a:r>
              <a:rPr lang="en-US" altLang="zh-CN" sz="2400" i="1" dirty="0">
                <a:latin typeface="Times New Roman" panose="02020603050405020304" pitchFamily="18" charset="0"/>
              </a:rPr>
              <a:t>d</a:t>
            </a:r>
            <a:r>
              <a:rPr lang="en-US" altLang="zh-CN" sz="2400" dirty="0">
                <a:latin typeface="Times New Roman" panose="02020603050405020304" pitchFamily="18" charset="0"/>
              </a:rPr>
              <a:t>(1, {3})=</a:t>
            </a:r>
            <a:r>
              <a:rPr lang="en-US" altLang="zh-CN" sz="2400" i="1" dirty="0">
                <a:latin typeface="Times New Roman" panose="02020603050405020304" pitchFamily="18" charset="0"/>
              </a:rPr>
              <a:t> c</a:t>
            </a:r>
            <a:r>
              <a:rPr lang="en-US" altLang="zh-CN" sz="2400" baseline="-25000" dirty="0">
                <a:latin typeface="Times New Roman" panose="02020603050405020304" pitchFamily="18" charset="0"/>
              </a:rPr>
              <a:t>13</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(3, {})=3+3=6(1→3); </a:t>
            </a:r>
            <a:r>
              <a:rPr lang="en-US" altLang="zh-CN" sz="2400" i="1" dirty="0">
                <a:latin typeface="Times New Roman" panose="02020603050405020304" pitchFamily="18" charset="0"/>
              </a:rPr>
              <a:t>d</a:t>
            </a:r>
            <a:r>
              <a:rPr lang="en-US" altLang="zh-CN" sz="2400" dirty="0">
                <a:latin typeface="Times New Roman" panose="02020603050405020304" pitchFamily="18" charset="0"/>
              </a:rPr>
              <a:t>(2, {3})= </a:t>
            </a:r>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23</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(3, {})=2+3=5(2→3); </a:t>
            </a:r>
          </a:p>
          <a:p>
            <a:pPr>
              <a:lnSpc>
                <a:spcPct val="130000"/>
              </a:lnSpc>
              <a:spcBef>
                <a:spcPts val="0"/>
              </a:spcBef>
              <a:spcAft>
                <a:spcPts val="0"/>
              </a:spcAft>
            </a:pPr>
            <a:r>
              <a:rPr lang="en-US" altLang="zh-CN" sz="2400" i="1" dirty="0">
                <a:latin typeface="Times New Roman" panose="02020603050405020304" pitchFamily="18" charset="0"/>
              </a:rPr>
              <a:t>d</a:t>
            </a:r>
            <a:r>
              <a:rPr lang="en-US" altLang="zh-CN" sz="2400" dirty="0">
                <a:latin typeface="Times New Roman" panose="02020603050405020304" pitchFamily="18" charset="0"/>
              </a:rPr>
              <a:t>(1, {2})= </a:t>
            </a:r>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12</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(2, {})=2+6=8(1→2); </a:t>
            </a:r>
            <a:r>
              <a:rPr lang="en-US" altLang="zh-CN" sz="2400" i="1" dirty="0">
                <a:latin typeface="Times New Roman" panose="02020603050405020304" pitchFamily="18" charset="0"/>
              </a:rPr>
              <a:t>d</a:t>
            </a:r>
            <a:r>
              <a:rPr lang="en-US" altLang="zh-CN" sz="2400" dirty="0">
                <a:latin typeface="Times New Roman" panose="02020603050405020304" pitchFamily="18" charset="0"/>
              </a:rPr>
              <a:t>(3, {2})=</a:t>
            </a:r>
            <a:r>
              <a:rPr lang="en-US" altLang="zh-CN" sz="2400" i="1" dirty="0">
                <a:latin typeface="Times New Roman" panose="02020603050405020304" pitchFamily="18" charset="0"/>
              </a:rPr>
              <a:t> c</a:t>
            </a:r>
            <a:r>
              <a:rPr lang="en-US" altLang="zh-CN" sz="2400" baseline="-25000" dirty="0">
                <a:latin typeface="Times New Roman" panose="02020603050405020304" pitchFamily="18" charset="0"/>
              </a:rPr>
              <a:t>32</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(2, {})=5+6=11(3→2);</a:t>
            </a:r>
          </a:p>
          <a:p>
            <a:pPr>
              <a:lnSpc>
                <a:spcPct val="130000"/>
              </a:lnSpc>
            </a:pPr>
            <a:r>
              <a:rPr lang="en-US" altLang="zh-CN" sz="2400" i="1" dirty="0">
                <a:latin typeface="Times New Roman" panose="02020603050405020304" pitchFamily="18" charset="0"/>
              </a:rPr>
              <a:t>d</a:t>
            </a:r>
            <a:r>
              <a:rPr lang="en-US" altLang="zh-CN" sz="2400" dirty="0">
                <a:latin typeface="Times New Roman" panose="02020603050405020304" pitchFamily="18" charset="0"/>
              </a:rPr>
              <a:t>(2, {1})=</a:t>
            </a:r>
            <a:r>
              <a:rPr lang="en-US" altLang="zh-CN" sz="2400" i="1" dirty="0">
                <a:latin typeface="Times New Roman" panose="02020603050405020304" pitchFamily="18" charset="0"/>
              </a:rPr>
              <a:t> c</a:t>
            </a:r>
            <a:r>
              <a:rPr lang="en-US" altLang="zh-CN" sz="2400" baseline="-25000" dirty="0">
                <a:latin typeface="Times New Roman" panose="02020603050405020304" pitchFamily="18" charset="0"/>
              </a:rPr>
              <a:t>21</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(1, {})=4+5=9(2→1); </a:t>
            </a:r>
            <a:r>
              <a:rPr lang="en-US" altLang="zh-CN" sz="2400" i="1" dirty="0">
                <a:latin typeface="Times New Roman" panose="02020603050405020304" pitchFamily="18" charset="0"/>
              </a:rPr>
              <a:t>d</a:t>
            </a:r>
            <a:r>
              <a:rPr lang="en-US" altLang="zh-CN" sz="2400" dirty="0">
                <a:latin typeface="Times New Roman" panose="02020603050405020304" pitchFamily="18" charset="0"/>
              </a:rPr>
              <a:t>(3, {1})= </a:t>
            </a:r>
            <a:r>
              <a:rPr lang="en-US" altLang="zh-CN" sz="2400" i="1" dirty="0">
                <a:latin typeface="Times New Roman" panose="02020603050405020304" pitchFamily="18" charset="0"/>
              </a:rPr>
              <a:t>c</a:t>
            </a:r>
            <a:r>
              <a:rPr lang="en-US" altLang="zh-CN" sz="2400" baseline="-25000" dirty="0">
                <a:latin typeface="Times New Roman" panose="02020603050405020304" pitchFamily="18" charset="0"/>
              </a:rPr>
              <a:t>31</a:t>
            </a:r>
            <a:r>
              <a:rPr lang="en-US" altLang="zh-CN" sz="2400" dirty="0">
                <a:latin typeface="Times New Roman" panose="02020603050405020304" pitchFamily="18" charset="0"/>
              </a:rPr>
              <a:t>+</a:t>
            </a:r>
            <a:r>
              <a:rPr lang="en-US" altLang="zh-CN" sz="2400" i="1" dirty="0">
                <a:latin typeface="Times New Roman" panose="02020603050405020304" pitchFamily="18" charset="0"/>
              </a:rPr>
              <a:t>d</a:t>
            </a:r>
            <a:r>
              <a:rPr lang="en-US" altLang="zh-CN" sz="2400" dirty="0">
                <a:latin typeface="Times New Roman" panose="02020603050405020304" pitchFamily="18" charset="0"/>
              </a:rPr>
              <a:t>(1, {})=7+5=12(3→1);</a:t>
            </a:r>
            <a:endParaRPr lang="zh-CN" altLang="en-US" sz="2400" dirty="0">
              <a:latin typeface="Times New Roman" panose="02020603050405020304" pitchFamily="18" charset="0"/>
            </a:endParaRPr>
          </a:p>
        </p:txBody>
      </p:sp>
      <p:sp>
        <p:nvSpPr>
          <p:cNvPr id="4" name="文本框 3"/>
          <p:cNvSpPr txBox="1"/>
          <p:nvPr/>
        </p:nvSpPr>
        <p:spPr>
          <a:xfrm>
            <a:off x="718820" y="4475480"/>
            <a:ext cx="11180445" cy="2009775"/>
          </a:xfrm>
          <a:prstGeom prst="rect">
            <a:avLst/>
          </a:prstGeom>
          <a:noFill/>
          <a:ln w="9525">
            <a:noFill/>
          </a:ln>
        </p:spPr>
        <p:txBody>
          <a:bodyPr wrap="square">
            <a:spAutoFit/>
          </a:bodyPr>
          <a:lstStyle/>
          <a:p>
            <a:pPr>
              <a:lnSpc>
                <a:spcPct val="130000"/>
              </a:lnSpc>
              <a:spcBef>
                <a:spcPts val="0"/>
              </a:spcBef>
              <a:spcAft>
                <a:spcPts val="0"/>
              </a:spcAft>
            </a:pPr>
            <a:r>
              <a:rPr lang="zh-CN" altLang="en-US" sz="2400" dirty="0">
                <a:latin typeface="Times New Roman" panose="02020603050405020304" pitchFamily="18" charset="0"/>
              </a:rPr>
              <a:t>再求解下一个阶段的子问题，有：</a:t>
            </a:r>
            <a:endParaRPr lang="zh-CN" altLang="en-US" sz="2400" i="1" dirty="0">
              <a:latin typeface="Times New Roman" panose="02020603050405020304" pitchFamily="18" charset="0"/>
            </a:endParaRPr>
          </a:p>
          <a:p>
            <a:pPr>
              <a:lnSpc>
                <a:spcPct val="13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(1, {2, 3})=min{</a:t>
            </a:r>
            <a:r>
              <a:rPr lang="en-US" altLang="zh-CN" sz="2400" i="1">
                <a:latin typeface="Times New Roman" panose="02020603050405020304" pitchFamily="18" charset="0"/>
              </a:rPr>
              <a:t>c</a:t>
            </a:r>
            <a:r>
              <a:rPr lang="en-US" altLang="zh-CN" sz="2400" baseline="-25000">
                <a:latin typeface="Times New Roman" panose="02020603050405020304" pitchFamily="18" charset="0"/>
              </a:rPr>
              <a:t>12</a:t>
            </a:r>
            <a:r>
              <a:rPr lang="en-US" altLang="zh-CN" sz="2400">
                <a:latin typeface="Times New Roman" panose="02020603050405020304" pitchFamily="18" charset="0"/>
              </a:rPr>
              <a:t>+</a:t>
            </a:r>
            <a:r>
              <a:rPr lang="en-US" altLang="zh-CN" sz="2400" i="1">
                <a:latin typeface="Times New Roman" panose="02020603050405020304" pitchFamily="18" charset="0"/>
              </a:rPr>
              <a:t>d</a:t>
            </a:r>
            <a:r>
              <a:rPr lang="en-US" altLang="zh-CN" sz="2400">
                <a:latin typeface="Times New Roman" panose="02020603050405020304" pitchFamily="18" charset="0"/>
              </a:rPr>
              <a:t>(2, {3}), </a:t>
            </a:r>
            <a:r>
              <a:rPr lang="en-US" altLang="zh-CN" sz="2400" i="1">
                <a:latin typeface="Times New Roman" panose="02020603050405020304" pitchFamily="18" charset="0"/>
              </a:rPr>
              <a:t>c</a:t>
            </a:r>
            <a:r>
              <a:rPr lang="en-US" altLang="zh-CN" sz="2400" baseline="-25000">
                <a:latin typeface="Times New Roman" panose="02020603050405020304" pitchFamily="18" charset="0"/>
              </a:rPr>
              <a:t>13</a:t>
            </a:r>
            <a:r>
              <a:rPr lang="en-US" altLang="zh-CN" sz="2400">
                <a:latin typeface="Times New Roman" panose="02020603050405020304" pitchFamily="18" charset="0"/>
              </a:rPr>
              <a:t>+</a:t>
            </a:r>
            <a:r>
              <a:rPr lang="en-US" altLang="zh-CN" sz="2400" i="1">
                <a:latin typeface="Times New Roman" panose="02020603050405020304" pitchFamily="18" charset="0"/>
              </a:rPr>
              <a:t> d</a:t>
            </a:r>
            <a:r>
              <a:rPr lang="en-US" altLang="zh-CN" sz="2400">
                <a:latin typeface="Times New Roman" panose="02020603050405020304" pitchFamily="18" charset="0"/>
              </a:rPr>
              <a:t>(3, {2})}=min{2+5, 3+11}=7(1→2)</a:t>
            </a:r>
            <a:endParaRPr lang="en-US" altLang="zh-CN" sz="2400" i="1">
              <a:latin typeface="Times New Roman" panose="02020603050405020304" pitchFamily="18" charset="0"/>
            </a:endParaRPr>
          </a:p>
          <a:p>
            <a:pPr>
              <a:lnSpc>
                <a:spcPct val="130000"/>
              </a:lnSpc>
              <a:spcBef>
                <a:spcPts val="0"/>
              </a:spcBef>
              <a:spcAft>
                <a:spcPts val="0"/>
              </a:spcAft>
            </a:pPr>
            <a:r>
              <a:rPr lang="en-US" altLang="zh-CN" sz="2400" i="1">
                <a:latin typeface="Times New Roman" panose="02020603050405020304" pitchFamily="18" charset="0"/>
              </a:rPr>
              <a:t>d</a:t>
            </a:r>
            <a:r>
              <a:rPr lang="en-US" altLang="zh-CN" sz="2400">
                <a:latin typeface="Times New Roman" panose="02020603050405020304" pitchFamily="18" charset="0"/>
              </a:rPr>
              <a:t>(2, {1, 3})=min{</a:t>
            </a:r>
            <a:r>
              <a:rPr lang="en-US" altLang="zh-CN" sz="2400" i="1">
                <a:latin typeface="Times New Roman" panose="02020603050405020304" pitchFamily="18" charset="0"/>
              </a:rPr>
              <a:t>c</a:t>
            </a:r>
            <a:r>
              <a:rPr lang="en-US" altLang="zh-CN" sz="2400" baseline="-25000">
                <a:latin typeface="Times New Roman" panose="02020603050405020304" pitchFamily="18" charset="0"/>
              </a:rPr>
              <a:t>21</a:t>
            </a:r>
            <a:r>
              <a:rPr lang="en-US" altLang="zh-CN" sz="2400">
                <a:latin typeface="Times New Roman" panose="02020603050405020304" pitchFamily="18" charset="0"/>
              </a:rPr>
              <a:t>+</a:t>
            </a:r>
            <a:r>
              <a:rPr lang="en-US" altLang="zh-CN" sz="2400" i="1">
                <a:latin typeface="Times New Roman" panose="02020603050405020304" pitchFamily="18" charset="0"/>
              </a:rPr>
              <a:t>d</a:t>
            </a:r>
            <a:r>
              <a:rPr lang="en-US" altLang="zh-CN" sz="2400">
                <a:latin typeface="Times New Roman" panose="02020603050405020304" pitchFamily="18" charset="0"/>
              </a:rPr>
              <a:t>(1, {3}), </a:t>
            </a:r>
            <a:r>
              <a:rPr lang="en-US" altLang="zh-CN" sz="2400" i="1">
                <a:latin typeface="Times New Roman" panose="02020603050405020304" pitchFamily="18" charset="0"/>
              </a:rPr>
              <a:t>c</a:t>
            </a:r>
            <a:r>
              <a:rPr lang="en-US" altLang="zh-CN" sz="2400" baseline="-25000">
                <a:latin typeface="Times New Roman" panose="02020603050405020304" pitchFamily="18" charset="0"/>
              </a:rPr>
              <a:t>23</a:t>
            </a:r>
            <a:r>
              <a:rPr lang="en-US" altLang="zh-CN" sz="2400">
                <a:latin typeface="Times New Roman" panose="02020603050405020304" pitchFamily="18" charset="0"/>
              </a:rPr>
              <a:t>+</a:t>
            </a:r>
            <a:r>
              <a:rPr lang="en-US" altLang="zh-CN" sz="2400" i="1">
                <a:latin typeface="Times New Roman" panose="02020603050405020304" pitchFamily="18" charset="0"/>
              </a:rPr>
              <a:t> d</a:t>
            </a:r>
            <a:r>
              <a:rPr lang="en-US" altLang="zh-CN" sz="2400">
                <a:latin typeface="Times New Roman" panose="02020603050405020304" pitchFamily="18" charset="0"/>
              </a:rPr>
              <a:t>(3, {1})}=min{4+6, 2+12}=10(2→1)</a:t>
            </a:r>
          </a:p>
          <a:p>
            <a:pPr>
              <a:lnSpc>
                <a:spcPct val="130000"/>
              </a:lnSpc>
              <a:spcBef>
                <a:spcPts val="0"/>
              </a:spcBef>
              <a:spcAft>
                <a:spcPts val="0"/>
              </a:spcAft>
            </a:pPr>
            <a:r>
              <a:rPr lang="en-US" altLang="zh-CN" sz="2400">
                <a:latin typeface="Times New Roman" panose="02020603050405020304" pitchFamily="18" charset="0"/>
              </a:rPr>
              <a:t>d(3, {1, 2})=min{c</a:t>
            </a:r>
            <a:r>
              <a:rPr lang="en-US" altLang="zh-CN" sz="2400" baseline="-25000">
                <a:latin typeface="Times New Roman" panose="02020603050405020304" pitchFamily="18" charset="0"/>
              </a:rPr>
              <a:t>31</a:t>
            </a:r>
            <a:r>
              <a:rPr lang="en-US" altLang="zh-CN" sz="2400">
                <a:latin typeface="Times New Roman" panose="02020603050405020304" pitchFamily="18" charset="0"/>
              </a:rPr>
              <a:t>+d(1, {2}), c</a:t>
            </a:r>
            <a:r>
              <a:rPr lang="en-US" altLang="zh-CN" sz="2400" baseline="-25000">
                <a:latin typeface="Times New Roman" panose="02020603050405020304" pitchFamily="18" charset="0"/>
              </a:rPr>
              <a:t>32</a:t>
            </a:r>
            <a:r>
              <a:rPr lang="en-US" altLang="zh-CN" sz="2400">
                <a:latin typeface="Times New Roman" panose="02020603050405020304" pitchFamily="18" charset="0"/>
              </a:rPr>
              <a:t>+ d(2, {1})}=min{7+8, 5+9}=14(3→2)</a:t>
            </a:r>
            <a:endParaRPr lang="zh-CN" altLang="en-US"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9.3.2  TSP问题</a:t>
            </a:r>
          </a:p>
        </p:txBody>
      </p:sp>
      <p:sp>
        <p:nvSpPr>
          <p:cNvPr id="252936" name="双括号 252935"/>
          <p:cNvSpPr/>
          <p:nvPr/>
        </p:nvSpPr>
        <p:spPr>
          <a:xfrm>
            <a:off x="9935845" y="770890"/>
            <a:ext cx="1757363" cy="1511300"/>
          </a:xfrm>
          <a:prstGeom prst="bracketPair">
            <a:avLst>
              <a:gd name="adj" fmla="val 8519"/>
            </a:avLst>
          </a:prstGeom>
          <a:noFill/>
          <a:ln w="9525" cap="flat" cmpd="sng">
            <a:solidFill>
              <a:schemeClr val="accent5">
                <a:lumMod val="50000"/>
              </a:schemeClr>
            </a:solidFill>
            <a:prstDash val="solid"/>
            <a:headEnd type="none" w="med" len="med"/>
            <a:tailEnd type="none" w="med" len="med"/>
          </a:ln>
          <a:extLst>
            <a:ext uri="{909E8E84-426E-40DD-AFC4-6F175D3DCCD1}">
              <a14:hiddenFill xmlns:a14="http://schemas.microsoft.com/office/drawing/2010/main">
                <a:solidFill>
                  <a:schemeClr val="accent1"/>
                </a:solidFill>
              </a14:hiddenFill>
            </a:ext>
          </a:extLst>
        </p:spPr>
        <p:txBody>
          <a:bodyPr lIns="18000" tIns="0" rIns="18000" bIns="0"/>
          <a:lstStyle/>
          <a:p>
            <a:pPr algn="just"/>
            <a:r>
              <a:rPr lang="en-US" altLang="zh-CN" sz="2400" b="0" dirty="0">
                <a:latin typeface="Times New Roman" panose="02020603050405020304" pitchFamily="18" charset="0"/>
              </a:rPr>
              <a:t> ∞   </a:t>
            </a:r>
            <a:r>
              <a:rPr lang="en-US" altLang="zh-CN" sz="2400" b="0">
                <a:latin typeface="Times New Roman" panose="02020603050405020304" pitchFamily="18" charset="0"/>
              </a:rPr>
              <a:t>3   6   7</a:t>
            </a:r>
          </a:p>
          <a:p>
            <a:pPr algn="just"/>
            <a:r>
              <a:rPr lang="en-US" altLang="zh-CN" sz="2400" b="0">
                <a:latin typeface="Times New Roman" panose="02020603050405020304" pitchFamily="18" charset="0"/>
              </a:rPr>
              <a:t> 5   ∞   2    3</a:t>
            </a:r>
          </a:p>
          <a:p>
            <a:pPr algn="just"/>
            <a:r>
              <a:rPr lang="en-US" altLang="zh-CN" sz="2400" b="0">
                <a:latin typeface="Times New Roman" panose="02020603050405020304" pitchFamily="18" charset="0"/>
              </a:rPr>
              <a:t> 6    4  ∞    2</a:t>
            </a:r>
          </a:p>
          <a:p>
            <a:pPr algn="just"/>
            <a:r>
              <a:rPr lang="en-US" altLang="zh-CN" sz="2400" b="0">
                <a:latin typeface="Times New Roman" panose="02020603050405020304" pitchFamily="18" charset="0"/>
              </a:rPr>
              <a:t> 3    7   5   ∞</a:t>
            </a:r>
            <a:endParaRPr lang="en-US" altLang="zh-CN" sz="2400">
              <a:latin typeface="Arial" panose="020B0604020202020204" pitchFamily="34" charset="0"/>
            </a:endParaRPr>
          </a:p>
        </p:txBody>
      </p:sp>
      <p:sp>
        <p:nvSpPr>
          <p:cNvPr id="5" name="文本框 4"/>
          <p:cNvSpPr txBox="1"/>
          <p:nvPr/>
        </p:nvSpPr>
        <p:spPr>
          <a:xfrm>
            <a:off x="737235" y="2935605"/>
            <a:ext cx="11180445" cy="2489200"/>
          </a:xfrm>
          <a:prstGeom prst="rect">
            <a:avLst/>
          </a:prstGeom>
          <a:noFill/>
          <a:ln w="9525">
            <a:noFill/>
          </a:ln>
        </p:spPr>
        <p:txBody>
          <a:bodyPr wrap="square">
            <a:spAutoFit/>
          </a:bodyPr>
          <a:lstStyle/>
          <a:p>
            <a:pPr>
              <a:lnSpc>
                <a:spcPct val="130000"/>
              </a:lnSpc>
              <a:spcBef>
                <a:spcPts val="0"/>
              </a:spcBef>
              <a:spcAft>
                <a:spcPts val="0"/>
              </a:spcAft>
            </a:pPr>
            <a:r>
              <a:rPr lang="zh-CN" altLang="en-US" sz="2400" dirty="0">
                <a:latin typeface="Times New Roman" panose="02020603050405020304" pitchFamily="18" charset="0"/>
              </a:rPr>
              <a:t>直到最后一个阶段，有：</a:t>
            </a:r>
          </a:p>
          <a:p>
            <a:pPr>
              <a:lnSpc>
                <a:spcPct val="130000"/>
              </a:lnSpc>
              <a:spcBef>
                <a:spcPts val="0"/>
              </a:spcBef>
              <a:spcAft>
                <a:spcPts val="0"/>
              </a:spcAft>
            </a:pPr>
            <a:r>
              <a:rPr lang="en-US" altLang="zh-CN" sz="2400">
                <a:latin typeface="Times New Roman" panose="02020603050405020304" pitchFamily="18" charset="0"/>
              </a:rPr>
              <a:t>d(0, {1, 2, 3})=min{c</a:t>
            </a:r>
            <a:r>
              <a:rPr lang="en-US" altLang="zh-CN" sz="2400" baseline="-25000">
                <a:latin typeface="Times New Roman" panose="02020603050405020304" pitchFamily="18" charset="0"/>
              </a:rPr>
              <a:t>01</a:t>
            </a:r>
            <a:r>
              <a:rPr lang="en-US" altLang="zh-CN" sz="2400">
                <a:latin typeface="Times New Roman" panose="02020603050405020304" pitchFamily="18" charset="0"/>
              </a:rPr>
              <a:t>+ d(1, { 2, 3}), c</a:t>
            </a:r>
            <a:r>
              <a:rPr lang="en-US" altLang="zh-CN" sz="2400" baseline="-25000">
                <a:latin typeface="Times New Roman" panose="02020603050405020304" pitchFamily="18" charset="0"/>
              </a:rPr>
              <a:t>02</a:t>
            </a:r>
            <a:r>
              <a:rPr lang="en-US" altLang="zh-CN" sz="2400">
                <a:latin typeface="Times New Roman" panose="02020603050405020304" pitchFamily="18" charset="0"/>
              </a:rPr>
              <a:t>+ d(2, {1, 3}), c</a:t>
            </a:r>
            <a:r>
              <a:rPr lang="en-US" altLang="zh-CN" sz="2400" baseline="-25000">
                <a:latin typeface="Times New Roman" panose="02020603050405020304" pitchFamily="18" charset="0"/>
              </a:rPr>
              <a:t>03</a:t>
            </a:r>
            <a:r>
              <a:rPr lang="en-US" altLang="zh-CN" sz="2400">
                <a:latin typeface="Times New Roman" panose="02020603050405020304" pitchFamily="18" charset="0"/>
              </a:rPr>
              <a:t>+ d(3, {1, 2})}</a:t>
            </a:r>
          </a:p>
          <a:p>
            <a:pPr>
              <a:lnSpc>
                <a:spcPct val="130000"/>
              </a:lnSpc>
              <a:spcBef>
                <a:spcPts val="0"/>
              </a:spcBef>
              <a:spcAft>
                <a:spcPts val="0"/>
              </a:spcAft>
            </a:pPr>
            <a:r>
              <a:rPr lang="en-US" altLang="zh-CN" sz="2400">
                <a:latin typeface="Times New Roman" panose="02020603050405020304" pitchFamily="18" charset="0"/>
              </a:rPr>
              <a:t>                      </a:t>
            </a:r>
            <a:r>
              <a:rPr lang="en-US" altLang="zh-CN" sz="2400">
                <a:latin typeface="Times New Roman" panose="02020603050405020304" pitchFamily="18" charset="0"/>
                <a:sym typeface="+mn-ea"/>
              </a:rPr>
              <a:t>=min{3+7, 6+10, 7+14}=10(0→1)</a:t>
            </a:r>
            <a:endParaRPr lang="en-US" altLang="zh-CN" sz="2400">
              <a:latin typeface="Times New Roman" panose="02020603050405020304" pitchFamily="18" charset="0"/>
            </a:endParaRPr>
          </a:p>
          <a:p>
            <a:pPr>
              <a:lnSpc>
                <a:spcPct val="130000"/>
              </a:lnSpc>
              <a:spcBef>
                <a:spcPts val="0"/>
              </a:spcBef>
              <a:spcAft>
                <a:spcPts val="0"/>
              </a:spcAft>
            </a:pPr>
            <a:r>
              <a:rPr lang="zh-CN" altLang="en-US" sz="2400" dirty="0">
                <a:latin typeface="Times New Roman" panose="02020603050405020304" pitchFamily="18" charset="0"/>
              </a:rPr>
              <a:t>所以，从顶点</a:t>
            </a:r>
            <a:r>
              <a:rPr lang="en-US" altLang="zh-CN" sz="2400">
                <a:latin typeface="Times New Roman" panose="02020603050405020304" pitchFamily="18" charset="0"/>
              </a:rPr>
              <a:t>0</a:t>
            </a:r>
            <a:r>
              <a:rPr lang="zh-CN" altLang="en-US" sz="2400" dirty="0">
                <a:latin typeface="Times New Roman" panose="02020603050405020304" pitchFamily="18" charset="0"/>
              </a:rPr>
              <a:t>出发的最短路径长度为</a:t>
            </a:r>
            <a:r>
              <a:rPr lang="en-US" altLang="zh-CN" sz="2400">
                <a:latin typeface="Times New Roman" panose="02020603050405020304" pitchFamily="18" charset="0"/>
              </a:rPr>
              <a:t>10</a:t>
            </a:r>
            <a:r>
              <a:rPr lang="zh-CN" altLang="en-US" sz="2400" dirty="0">
                <a:latin typeface="Times New Roman" panose="02020603050405020304" pitchFamily="18" charset="0"/>
              </a:rPr>
              <a:t>，再将状态进行回溯，得到最短路径是</a:t>
            </a:r>
            <a:r>
              <a:rPr lang="en-US" altLang="zh-CN" sz="2400" dirty="0">
                <a:latin typeface="Times New Roman" panose="02020603050405020304" pitchFamily="18" charset="0"/>
              </a:rPr>
              <a:t> </a:t>
            </a:r>
          </a:p>
          <a:p>
            <a:pPr>
              <a:lnSpc>
                <a:spcPct val="130000"/>
              </a:lnSpc>
              <a:spcBef>
                <a:spcPts val="0"/>
              </a:spcBef>
              <a:spcAft>
                <a:spcPts val="0"/>
              </a:spcAft>
            </a:pPr>
            <a:r>
              <a:rPr lang="en-US" altLang="zh-CN" sz="2400" dirty="0">
                <a:latin typeface="Times New Roman" panose="02020603050405020304" pitchFamily="18" charset="0"/>
              </a:rPr>
              <a:t>                      </a:t>
            </a:r>
            <a:r>
              <a:rPr lang="en-US" altLang="zh-CN" sz="2400">
                <a:latin typeface="Times New Roman" panose="02020603050405020304" pitchFamily="18" charset="0"/>
              </a:rPr>
              <a:t>0→1→2→3→0</a:t>
            </a:r>
            <a:r>
              <a:rPr lang="zh-CN" altLang="en-US" sz="2400" dirty="0">
                <a:latin typeface="Times New Roman" panose="02020603050405020304" pitchFamily="18"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744369" name="文本框 1073744368"/>
          <p:cNvSpPr txBox="1"/>
          <p:nvPr/>
        </p:nvSpPr>
        <p:spPr>
          <a:xfrm>
            <a:off x="1135380" y="1877695"/>
            <a:ext cx="9853930" cy="3823970"/>
          </a:xfrm>
          <a:prstGeom prst="rect">
            <a:avLst/>
          </a:prstGeom>
          <a:solidFill>
            <a:srgbClr val="FFFFFF"/>
          </a:solidFill>
          <a:ln w="9525" cap="flat" cmpd="sng">
            <a:solidFill>
              <a:srgbClr val="000000"/>
            </a:solidFill>
            <a:prstDash val="sysDot"/>
            <a:miter/>
            <a:headEnd type="none" w="med" len="med"/>
            <a:tailEnd type="none" w="med" len="med"/>
          </a:ln>
        </p:spPr>
        <p:txBody>
          <a:bodyPr wrap="square"/>
          <a:lstStyle/>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算法：TSP问题</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输入：图的代价矩阵arc[n][n]</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输出：从顶点0出发TSP问题的最短路径长度</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1. 初始化第0列：</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for (i = 1; i &lt; n; i++)     </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d[i][0] = arc[i][0]; </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2. 依次处理每一个子集数组V[2</a:t>
            </a:r>
            <a:r>
              <a:rPr lang="zh-CN" altLang="en-US" sz="2000" i="1" baseline="30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-1] </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for (i = 1; i &lt; n; i++)   </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if (子集V[j]中不包含i) </a:t>
            </a:r>
          </a:p>
          <a:p>
            <a:pPr>
              <a:lnSpc>
                <a:spcPct val="110000"/>
              </a:lnSpc>
              <a:spcBef>
                <a:spcPts val="0"/>
              </a:spcBef>
              <a:spcAft>
                <a:spcPts val="0"/>
              </a:spcAft>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对V[j]中的每个元素k，计算d[i][j]=min{arc[i][k]+d[k][j-1]};</a:t>
            </a:r>
          </a:p>
          <a:p>
            <a:pPr>
              <a:lnSpc>
                <a:spcPct val="110000"/>
              </a:lnSpc>
              <a:spcBef>
                <a:spcPts val="0"/>
              </a:spcBef>
              <a:spcAft>
                <a:spcPts val="0"/>
              </a:spcAft>
            </a:pP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3. 输出最短路径长度d[0][2n-1-1];</a:t>
            </a:r>
          </a:p>
        </p:txBody>
      </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9.3.2  TSP问题</a:t>
            </a:r>
          </a:p>
        </p:txBody>
      </p:sp>
      <p:sp>
        <p:nvSpPr>
          <p:cNvPr id="100" name="文本框 99"/>
          <p:cNvSpPr txBox="1"/>
          <p:nvPr/>
        </p:nvSpPr>
        <p:spPr>
          <a:xfrm>
            <a:off x="474980" y="790575"/>
            <a:ext cx="1117473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G</a:t>
            </a:r>
            <a:r>
              <a:rPr lang="zh-CN" sz="2400" b="0">
                <a:latin typeface="Times New Roman" panose="02020603050405020304" pitchFamily="18" charset="0"/>
                <a:ea typeface="微软雅黑" panose="020B0503020204020204" pitchFamily="34" charset="-122"/>
                <a:cs typeface="Times New Roman" panose="02020603050405020304" pitchFamily="18" charset="0"/>
              </a:rPr>
              <a:t>采用代价矩阵</a:t>
            </a:r>
            <a:r>
              <a:rPr lang="en-US" sz="2400" b="0">
                <a:latin typeface="Times New Roman" panose="02020603050405020304" pitchFamily="18" charset="0"/>
                <a:ea typeface="微软雅黑" panose="020B0503020204020204" pitchFamily="34" charset="-122"/>
                <a:cs typeface="Times New Roman" panose="02020603050405020304" pitchFamily="18" charset="0"/>
              </a:rPr>
              <a:t>arc[n][n]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存储，简单起见，假定从顶点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0 </a:t>
            </a:r>
            <a:r>
              <a:rPr lang="zh-CN" sz="2400" b="0">
                <a:latin typeface="Times New Roman" panose="02020603050405020304" pitchFamily="18" charset="0"/>
                <a:ea typeface="微软雅黑" panose="020B0503020204020204" pitchFamily="34" charset="-122"/>
                <a:cs typeface="Times New Roman" panose="02020603050405020304" pitchFamily="18" charset="0"/>
              </a:rPr>
              <a:t>出发求解</a:t>
            </a:r>
            <a:r>
              <a:rPr lang="en-US" sz="2400" b="0">
                <a:latin typeface="Times New Roman" panose="02020603050405020304" pitchFamily="18" charset="0"/>
                <a:ea typeface="微软雅黑" panose="020B0503020204020204" pitchFamily="34" charset="-122"/>
                <a:cs typeface="Times New Roman" panose="02020603050405020304" pitchFamily="18" charset="0"/>
              </a:rPr>
              <a:t>TSP</a:t>
            </a:r>
            <a:r>
              <a:rPr lang="zh-CN" sz="2400" b="0">
                <a:latin typeface="Times New Roman" panose="02020603050405020304" pitchFamily="18" charset="0"/>
                <a:ea typeface="微软雅黑" panose="020B0503020204020204" pitchFamily="34" charset="-122"/>
                <a:cs typeface="Times New Roman" panose="02020603050405020304" pitchFamily="18" charset="0"/>
              </a:rPr>
              <a:t>问题。算法如下：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474980" y="5813425"/>
            <a:ext cx="10922000" cy="460375"/>
          </a:xfrm>
          <a:prstGeom prst="rect">
            <a:avLst/>
          </a:prstGeom>
          <a:noFill/>
          <a:ln w="9525">
            <a:noFill/>
          </a:ln>
        </p:spPr>
        <p:txBody>
          <a:bodyPr wrap="square">
            <a:spAutoFit/>
          </a:bodyPr>
          <a:lstStyle/>
          <a:p>
            <a:pPr indent="0"/>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【算法分析】</a:t>
            </a:r>
            <a:r>
              <a:rPr lang="zh-CN" sz="2400" b="0">
                <a:latin typeface="Times New Roman" panose="02020603050405020304" pitchFamily="18" charset="0"/>
                <a:ea typeface="微软雅黑" panose="020B0503020204020204" pitchFamily="34" charset="-122"/>
                <a:cs typeface="Times New Roman" panose="02020603050405020304" pitchFamily="18" charset="0"/>
              </a:rPr>
              <a:t>时间复杂度为</a:t>
            </a:r>
            <a:r>
              <a:rPr lang="en-US" sz="2400" b="0">
                <a:latin typeface="Times New Roman" panose="02020603050405020304" pitchFamily="18" charset="0"/>
                <a:ea typeface="微软雅黑" panose="020B0503020204020204" pitchFamily="34" charset="-122"/>
                <a:cs typeface="Times New Roman" panose="02020603050405020304" pitchFamily="18" charset="0"/>
              </a:rPr>
              <a:t>Ω(2</a:t>
            </a:r>
            <a:r>
              <a:rPr lang="en-US" sz="2400" b="0" i="1" baseline="30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。蛮力法的时间复杂度是</a:t>
            </a:r>
            <a:r>
              <a:rPr lang="en-US" sz="2400" b="0">
                <a:latin typeface="Times New Roman" panose="02020603050405020304" pitchFamily="18" charset="0"/>
                <a:ea typeface="微软雅黑" panose="020B0503020204020204" pitchFamily="34" charset="-122"/>
                <a:cs typeface="Times New Roman" panose="02020603050405020304" pitchFamily="18" charset="0"/>
              </a:rPr>
              <a:t>Ω(</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9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动态规划法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9-4    查找问题中的动态规划法</a:t>
            </a:r>
            <a:endParaRPr lang="zh-CN" altLang="en-US" sz="2400" dirty="0">
              <a:solidFill>
                <a:schemeClr val="bg1"/>
              </a:solidFill>
              <a:latin typeface="Microsoft YaHei UI" panose="020B0503020204020204" pitchFamily="34" charset="-122"/>
              <a:ea typeface="Microsoft YaHei UI" panose="020B0503020204020204" pitchFamily="34" charset="-122"/>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9.4.1  近似串匹配</a:t>
            </a:r>
          </a:p>
        </p:txBody>
      </p:sp>
      <p:sp>
        <p:nvSpPr>
          <p:cNvPr id="100" name="文本框 99"/>
          <p:cNvSpPr txBox="1"/>
          <p:nvPr/>
        </p:nvSpPr>
        <p:spPr>
          <a:xfrm>
            <a:off x="523240" y="816610"/>
            <a:ext cx="10742295" cy="319278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设样本</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，文本</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，假设样本是正确的，对于一个非负整数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，样本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和文本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近似匹配</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-approximate match</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在所有对应方式下的最小编辑错误数。这里的编辑错误（也称差别）是指下列三种情况之一：</a:t>
            </a:r>
          </a:p>
          <a:p>
            <a:pPr indent="0" algn="just">
              <a:lnSpc>
                <a:spcPct val="120000"/>
              </a:lnSpc>
              <a:spcBef>
                <a:spcPts val="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）修改</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中对应字符不同；</a:t>
            </a:r>
          </a:p>
          <a:p>
            <a:pPr indent="0" algn="just">
              <a:lnSpc>
                <a:spcPct val="120000"/>
              </a:lnSpc>
              <a:spcBef>
                <a:spcPts val="0"/>
              </a:spcBef>
              <a:spcAft>
                <a:spcPts val="0"/>
              </a:spcAft>
            </a:pP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）删去</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中含有一个未出现在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中的字符；</a:t>
            </a:r>
          </a:p>
          <a:p>
            <a:pPr indent="0" algn="just">
              <a:lnSpc>
                <a:spcPct val="120000"/>
              </a:lnSpc>
              <a:spcBef>
                <a:spcPts val="0"/>
              </a:spcBef>
              <a:spcAft>
                <a:spcPts val="0"/>
              </a:spcAft>
            </a:pP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）插入</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中不含有在</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中出现的一个字符。</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2365375" y="4145280"/>
          <a:ext cx="6932930" cy="2084070"/>
        </p:xfrm>
        <a:graphic>
          <a:graphicData uri="http://schemas.openxmlformats.org/presentationml/2006/ole">
            <mc:AlternateContent xmlns:mc="http://schemas.openxmlformats.org/markup-compatibility/2006">
              <mc:Choice xmlns:v="urn:schemas-microsoft-com:vml" Requires="v">
                <p:oleObj r:id="rId3" imgW="4371975" imgH="1314450" progId="Paint.Picture">
                  <p:embed/>
                </p:oleObj>
              </mc:Choice>
              <mc:Fallback>
                <p:oleObj r:id="rId3" imgW="4371975" imgH="1314450" progId="Paint.Picture">
                  <p:embed/>
                  <p:pic>
                    <p:nvPicPr>
                      <p:cNvPr id="3" name="对象 2"/>
                      <p:cNvPicPr/>
                      <p:nvPr/>
                    </p:nvPicPr>
                    <p:blipFill>
                      <a:blip r:embed="rId4"/>
                      <a:stretch>
                        <a:fillRect/>
                      </a:stretch>
                    </p:blipFill>
                    <p:spPr>
                      <a:xfrm>
                        <a:off x="2365375" y="4145280"/>
                        <a:ext cx="6932930" cy="2084070"/>
                      </a:xfrm>
                      <a:prstGeom prst="rect">
                        <a:avLst/>
                      </a:prstGeom>
                      <a:ln>
                        <a:solidFill>
                          <a:schemeClr val="accent5">
                            <a:lumMod val="5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9.4.1  近似串匹配</a:t>
            </a:r>
          </a:p>
        </p:txBody>
      </p:sp>
      <p:sp>
        <p:nvSpPr>
          <p:cNvPr id="2" name="文本框 1"/>
          <p:cNvSpPr txBox="1"/>
          <p:nvPr/>
        </p:nvSpPr>
        <p:spPr>
          <a:xfrm>
            <a:off x="512445" y="2183130"/>
            <a:ext cx="10841990" cy="142049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令</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表示样本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和文本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的最小差别数。</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考虑初始子问题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，如果样本为空串，则空样本与文本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处差别；如果文本为空串，则样本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与空文本有</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处差别，因此有下式成立：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68"/>
          <p:cNvGraphicFramePr>
            <a:graphicFrameLocks noChangeAspect="1"/>
          </p:cNvGraphicFramePr>
          <p:nvPr/>
        </p:nvGraphicFramePr>
        <p:xfrm>
          <a:off x="3667760" y="3869690"/>
          <a:ext cx="3366770" cy="1023620"/>
        </p:xfrm>
        <a:graphic>
          <a:graphicData uri="http://schemas.openxmlformats.org/presentationml/2006/ole">
            <mc:AlternateContent xmlns:mc="http://schemas.openxmlformats.org/markup-compatibility/2006">
              <mc:Choice xmlns:v="urn:schemas-microsoft-com:vml" Requires="v">
                <p:oleObj r:id="rId3" imgW="1295400" imgH="393700" progId="Equation.KSEE3">
                  <p:embed/>
                </p:oleObj>
              </mc:Choice>
              <mc:Fallback>
                <p:oleObj r:id="rId3" imgW="1295400" imgH="393700" progId="Equation.KSEE3">
                  <p:embed/>
                  <p:pic>
                    <p:nvPicPr>
                      <p:cNvPr id="3" name="Object 68"/>
                      <p:cNvPicPr/>
                      <p:nvPr/>
                    </p:nvPicPr>
                    <p:blipFill>
                      <a:blip r:embed="rId4"/>
                      <a:stretch>
                        <a:fillRect/>
                      </a:stretch>
                    </p:blipFill>
                    <p:spPr>
                      <a:xfrm>
                        <a:off x="3667760" y="3869690"/>
                        <a:ext cx="3366770" cy="1023620"/>
                      </a:xfrm>
                      <a:prstGeom prst="rect">
                        <a:avLst/>
                      </a:prstGeom>
                      <a:noFill/>
                      <a:ln w="38100">
                        <a:noFill/>
                        <a:miter/>
                      </a:ln>
                    </p:spPr>
                  </p:pic>
                </p:oleObj>
              </mc:Fallback>
            </mc:AlternateContent>
          </a:graphicData>
        </a:graphic>
      </p:graphicFrame>
      <p:sp>
        <p:nvSpPr>
          <p:cNvPr id="4" name="文本框 3"/>
          <p:cNvSpPr txBox="1"/>
          <p:nvPr/>
        </p:nvSpPr>
        <p:spPr>
          <a:xfrm>
            <a:off x="523240" y="816610"/>
            <a:ext cx="10742295"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设样本</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，文本</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，假设样本是正确的，对于一个非负整数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，样本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和文本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近似匹配</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-approximate match</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是指</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在所有对应方式下的最小编辑错误数。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9.4.1  近似串匹配</a:t>
            </a:r>
          </a:p>
        </p:txBody>
      </p:sp>
      <p:sp>
        <p:nvSpPr>
          <p:cNvPr id="4" name="文本框 3"/>
          <p:cNvSpPr txBox="1"/>
          <p:nvPr/>
        </p:nvSpPr>
        <p:spPr>
          <a:xfrm>
            <a:off x="636270" y="824230"/>
            <a:ext cx="10731500" cy="2306320"/>
          </a:xfrm>
          <a:prstGeom prst="rect">
            <a:avLst/>
          </a:prstGeom>
          <a:noFill/>
          <a:ln w="9525">
            <a:noFill/>
          </a:ln>
        </p:spPr>
        <p:txBody>
          <a:bodyPr wrap="square">
            <a:spAutoFit/>
          </a:bodyPr>
          <a:lstStyle/>
          <a:p>
            <a:pPr indent="1143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【想法】</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考虑重叠子问题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，令</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 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）表示样本子串</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与文本子串</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之间的最小差别数，则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的对齐方式有如下三种：</a:t>
            </a:r>
          </a:p>
          <a:p>
            <a:pPr indent="1143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）字符</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对应</a:t>
            </a:r>
            <a:r>
              <a:rPr lang="zh-CN" sz="2400" b="0">
                <a:latin typeface="Times New Roman" panose="02020603050405020304" pitchFamily="18" charset="0"/>
                <a:ea typeface="微软雅黑" panose="020B0503020204020204" pitchFamily="34" charset="-122"/>
                <a:cs typeface="Times New Roman" panose="02020603050405020304" pitchFamily="18" charset="0"/>
              </a:rPr>
              <a:t>，①</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②</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1143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）字符</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为多余</a:t>
            </a:r>
            <a:r>
              <a:rPr lang="zh-CN" sz="2400" b="0">
                <a:latin typeface="Times New Roman" panose="02020603050405020304" pitchFamily="18" charset="0"/>
                <a:ea typeface="微软雅黑" panose="020B0503020204020204" pitchFamily="34" charset="-122"/>
                <a:cs typeface="Times New Roman" panose="02020603050405020304" pitchFamily="18" charset="0"/>
              </a:rPr>
              <a:t>，即字符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后的空格，则总差别数为</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1143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）字符</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为多余</a:t>
            </a:r>
            <a:r>
              <a:rPr lang="zh-CN" sz="2400" b="0">
                <a:latin typeface="Times New Roman" panose="02020603050405020304" pitchFamily="18" charset="0"/>
                <a:ea typeface="微软雅黑" panose="020B0503020204020204" pitchFamily="34" charset="-122"/>
                <a:cs typeface="Times New Roman" panose="02020603050405020304" pitchFamily="18" charset="0"/>
              </a:rPr>
              <a:t>，即字符</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 </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后的空格，则总差别数为</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2147482471"/>
          <p:cNvGraphicFramePr>
            <a:graphicFrameLocks noChangeAspect="1"/>
          </p:cNvGraphicFramePr>
          <p:nvPr/>
        </p:nvGraphicFramePr>
        <p:xfrm>
          <a:off x="1630680" y="3274060"/>
          <a:ext cx="8406765" cy="1032510"/>
        </p:xfrm>
        <a:graphic>
          <a:graphicData uri="http://schemas.openxmlformats.org/presentationml/2006/ole">
            <mc:AlternateContent xmlns:mc="http://schemas.openxmlformats.org/markup-compatibility/2006">
              <mc:Choice xmlns:v="urn:schemas-microsoft-com:vml" Requires="v">
                <p:oleObj r:id="rId3" imgW="3619500" imgH="444500" progId="Equation.KSEE3">
                  <p:embed/>
                </p:oleObj>
              </mc:Choice>
              <mc:Fallback>
                <p:oleObj r:id="rId3" imgW="3619500" imgH="444500" progId="Equation.KSEE3">
                  <p:embed/>
                  <p:pic>
                    <p:nvPicPr>
                      <p:cNvPr id="2" name="对象 -2147482471"/>
                      <p:cNvPicPr/>
                      <p:nvPr/>
                    </p:nvPicPr>
                    <p:blipFill>
                      <a:blip r:embed="rId4"/>
                      <a:stretch>
                        <a:fillRect/>
                      </a:stretch>
                    </p:blipFill>
                    <p:spPr>
                      <a:xfrm>
                        <a:off x="1630680" y="3274060"/>
                        <a:ext cx="8406765" cy="1032510"/>
                      </a:xfrm>
                      <a:prstGeom prst="rect">
                        <a:avLst/>
                      </a:prstGeom>
                      <a:noFill/>
                      <a:ln w="38100">
                        <a:noFill/>
                        <a:miter/>
                      </a:ln>
                    </p:spPr>
                  </p:pic>
                </p:oleObj>
              </mc:Fallback>
            </mc:AlternateContent>
          </a:graphicData>
        </a:graphic>
      </p:graphicFrame>
      <p:pic>
        <p:nvPicPr>
          <p:cNvPr id="5" name="图片 4">
            <a:extLst>
              <a:ext uri="{FF2B5EF4-FFF2-40B4-BE49-F238E27FC236}">
                <a16:creationId xmlns:a16="http://schemas.microsoft.com/office/drawing/2014/main" id="{6EEFB069-AD69-1A0E-0760-6A914AFD0AE2}"/>
              </a:ext>
            </a:extLst>
          </p:cNvPr>
          <p:cNvPicPr>
            <a:picLocks noChangeAspect="1"/>
          </p:cNvPicPr>
          <p:nvPr/>
        </p:nvPicPr>
        <p:blipFill rotWithShape="1">
          <a:blip r:embed="rId5"/>
          <a:srcRect l="27217" t="57143" r="26564" b="26162"/>
          <a:stretch/>
        </p:blipFill>
        <p:spPr>
          <a:xfrm>
            <a:off x="1874904" y="4450080"/>
            <a:ext cx="7737822" cy="1746872"/>
          </a:xfrm>
          <a:prstGeom prst="rect">
            <a:avLst/>
          </a:prstGeom>
          <a:ln>
            <a:solidFill>
              <a:schemeClr val="accent5">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9.4.1  近似串匹配</a:t>
            </a:r>
          </a:p>
        </p:txBody>
      </p:sp>
      <p:graphicFrame>
        <p:nvGraphicFramePr>
          <p:cNvPr id="3" name="对象 2"/>
          <p:cNvGraphicFramePr>
            <a:graphicFrameLocks noChangeAspect="1"/>
          </p:cNvGraphicFramePr>
          <p:nvPr/>
        </p:nvGraphicFramePr>
        <p:xfrm>
          <a:off x="1124585" y="2068195"/>
          <a:ext cx="9429750" cy="3911600"/>
        </p:xfrm>
        <a:graphic>
          <a:graphicData uri="http://schemas.openxmlformats.org/presentationml/2006/ole">
            <mc:AlternateContent xmlns:mc="http://schemas.openxmlformats.org/markup-compatibility/2006">
              <mc:Choice xmlns:v="urn:schemas-microsoft-com:vml" Requires="v">
                <p:oleObj r:id="rId3" imgW="7096125" imgH="2943225" progId="Paint.Picture">
                  <p:embed/>
                </p:oleObj>
              </mc:Choice>
              <mc:Fallback>
                <p:oleObj r:id="rId3" imgW="7096125" imgH="2943225" progId="Paint.Picture">
                  <p:embed/>
                  <p:pic>
                    <p:nvPicPr>
                      <p:cNvPr id="3" name="对象 2"/>
                      <p:cNvPicPr/>
                      <p:nvPr/>
                    </p:nvPicPr>
                    <p:blipFill>
                      <a:blip r:embed="rId4"/>
                      <a:stretch>
                        <a:fillRect/>
                      </a:stretch>
                    </p:blipFill>
                    <p:spPr>
                      <a:xfrm>
                        <a:off x="1124585" y="2068195"/>
                        <a:ext cx="9429750" cy="3911600"/>
                      </a:xfrm>
                      <a:prstGeom prst="rect">
                        <a:avLst/>
                      </a:prstGeom>
                      <a:ln>
                        <a:solidFill>
                          <a:schemeClr val="accent5">
                            <a:lumMod val="50000"/>
                          </a:schemeClr>
                        </a:solidFill>
                      </a:ln>
                    </p:spPr>
                  </p:pic>
                </p:oleObj>
              </mc:Fallback>
            </mc:AlternateContent>
          </a:graphicData>
        </a:graphic>
      </p:graphicFrame>
      <p:sp>
        <p:nvSpPr>
          <p:cNvPr id="100" name="文本框 99"/>
          <p:cNvSpPr txBox="1"/>
          <p:nvPr/>
        </p:nvSpPr>
        <p:spPr>
          <a:xfrm>
            <a:off x="613410" y="852805"/>
            <a:ext cx="10933430"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：已知样本</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happy</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hsppay</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是一个可能有编辑错误的文本，动态规划法求解近似匹配的过程如下：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9.1.2  动态规划法的设计思想</a:t>
            </a:r>
          </a:p>
        </p:txBody>
      </p:sp>
      <p:sp>
        <p:nvSpPr>
          <p:cNvPr id="179203" name="文本框 179202"/>
          <p:cNvSpPr txBox="1"/>
          <p:nvPr/>
        </p:nvSpPr>
        <p:spPr>
          <a:xfrm>
            <a:off x="1132205" y="903605"/>
            <a:ext cx="10311130" cy="1863725"/>
          </a:xfrm>
          <a:prstGeom prst="rect">
            <a:avLst/>
          </a:prstGeom>
          <a:noFill/>
          <a:ln w="9525">
            <a:noFill/>
          </a:ln>
        </p:spPr>
        <p:txBody>
          <a:bodyPr wrap="square">
            <a:spAutoFit/>
          </a:bodyPr>
          <a:lstStyle/>
          <a:p>
            <a:pPr algn="just" fontAlgn="auto">
              <a:lnSpc>
                <a:spcPct val="120000"/>
              </a:lnSpc>
              <a:spcBef>
                <a:spcPts val="0"/>
              </a:spcBef>
            </a:pPr>
            <a:r>
              <a:rPr sz="2400">
                <a:latin typeface="Times New Roman" panose="02020603050405020304" pitchFamily="18" charset="0"/>
                <a:ea typeface="微软雅黑" panose="020B0503020204020204" pitchFamily="34" charset="-122"/>
                <a:cs typeface="Times New Roman" panose="02020603050405020304" pitchFamily="18" charset="0"/>
              </a:rPr>
              <a:t>动态规划法将待求解问题分解成若干个相互重叠的子问题，每个子问题对应决策过程的一个阶段，动态规划法的求解过程由以下三个阶段组成：</a:t>
            </a:r>
          </a:p>
          <a:p>
            <a:pPr algn="just" fontAlgn="auto">
              <a:lnSpc>
                <a:spcPct val="120000"/>
              </a:lnSpc>
              <a:spcBef>
                <a:spcPts val="0"/>
              </a:spcBef>
            </a:pP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（1）划分子问题</a:t>
            </a:r>
            <a:r>
              <a:rPr sz="2400">
                <a:latin typeface="Times New Roman" panose="02020603050405020304" pitchFamily="18" charset="0"/>
                <a:ea typeface="微软雅黑" panose="020B0503020204020204" pitchFamily="34" charset="-122"/>
                <a:cs typeface="Times New Roman" panose="02020603050405020304" pitchFamily="18" charset="0"/>
              </a:rPr>
              <a:t>：将原问题的求解过程划分为若干个阶段，每个阶段对应一个子问题，并且子问题之间具有重叠关系；</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Freeform 84"/>
          <p:cNvSpPr/>
          <p:nvPr/>
        </p:nvSpPr>
        <p:spPr bwMode="auto">
          <a:xfrm>
            <a:off x="716473" y="99768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5" name="文本框 4"/>
          <p:cNvSpPr txBox="1"/>
          <p:nvPr/>
        </p:nvSpPr>
        <p:spPr>
          <a:xfrm>
            <a:off x="1132205" y="2683510"/>
            <a:ext cx="5257165" cy="3192780"/>
          </a:xfrm>
          <a:prstGeom prst="rect">
            <a:avLst/>
          </a:prstGeom>
          <a:noFill/>
          <a:ln w="9525">
            <a:noFill/>
          </a:ln>
        </p:spPr>
        <p:txBody>
          <a:bodyPr wrap="square">
            <a:spAutoFit/>
          </a:bodyPr>
          <a:lstStyle/>
          <a:p>
            <a:pPr algn="just" fontAlgn="auto">
              <a:lnSpc>
                <a:spcPct val="120000"/>
              </a:lnSpc>
              <a:spcBef>
                <a:spcPts val="0"/>
              </a:spcBef>
            </a:pP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（2）动态规划函数</a:t>
            </a:r>
            <a:r>
              <a:rPr sz="2400">
                <a:latin typeface="Times New Roman" panose="02020603050405020304" pitchFamily="18" charset="0"/>
                <a:ea typeface="微软雅黑" panose="020B0503020204020204" pitchFamily="34" charset="-122"/>
                <a:cs typeface="Times New Roman" panose="02020603050405020304" pitchFamily="18" charset="0"/>
              </a:rPr>
              <a:t>：根据子问题之间的重叠关系找到子问题满足的递推关系式，这是动态规划法的关键；</a:t>
            </a:r>
          </a:p>
          <a:p>
            <a:pPr algn="just" fontAlgn="auto">
              <a:lnSpc>
                <a:spcPct val="120000"/>
              </a:lnSpc>
              <a:spcBef>
                <a:spcPts val="0"/>
              </a:spcBef>
            </a:pP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（3）填写表格</a:t>
            </a:r>
            <a:r>
              <a:rPr sz="2400">
                <a:latin typeface="Times New Roman" panose="02020603050405020304" pitchFamily="18" charset="0"/>
                <a:ea typeface="微软雅黑" panose="020B0503020204020204" pitchFamily="34" charset="-122"/>
                <a:cs typeface="Times New Roman" panose="02020603050405020304" pitchFamily="18" charset="0"/>
              </a:rPr>
              <a:t>：根据动态规划函数设计表格，以自底向上的方式计算各个子问题的最优值并填表，实现动态规划过程。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2E9C6C38-47C5-648D-FF32-61A80834288B}"/>
              </a:ext>
            </a:extLst>
          </p:cNvPr>
          <p:cNvPicPr>
            <a:picLocks noChangeAspect="1"/>
          </p:cNvPicPr>
          <p:nvPr/>
        </p:nvPicPr>
        <p:blipFill rotWithShape="1">
          <a:blip r:embed="rId3"/>
          <a:srcRect l="35411" t="35182" r="36018" b="40352"/>
          <a:stretch/>
        </p:blipFill>
        <p:spPr>
          <a:xfrm>
            <a:off x="6703806" y="2836572"/>
            <a:ext cx="4795379" cy="2566468"/>
          </a:xfrm>
          <a:prstGeom prst="rect">
            <a:avLst/>
          </a:prstGeom>
          <a:ln>
            <a:solidFill>
              <a:schemeClr val="accent5">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3"/>
          <p:cNvSpPr>
            <a:spLocks noChangeArrowheads="1"/>
          </p:cNvSpPr>
          <p:nvPr/>
        </p:nvSpPr>
        <p:spPr bwMode="auto">
          <a:xfrm>
            <a:off x="574040" y="804545"/>
            <a:ext cx="10883265" cy="98869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dirty="0" err="1">
                <a:solidFill>
                  <a:srgbClr val="000000"/>
                </a:solidFill>
                <a:latin typeface="Times New Roman" panose="02020603050405020304" pitchFamily="18" charset="0"/>
                <a:ea typeface="微软雅黑" panose="020B0503020204020204" pitchFamily="34" charset="-122"/>
              </a:rPr>
              <a:t>设字符数组P</a:t>
            </a:r>
            <a:r>
              <a:rPr sz="2400" u="none" dirty="0">
                <a:solidFill>
                  <a:srgbClr val="000000"/>
                </a:solidFill>
                <a:latin typeface="Times New Roman" panose="02020603050405020304" pitchFamily="18" charset="0"/>
                <a:ea typeface="微软雅黑" panose="020B0503020204020204" pitchFamily="34" charset="-122"/>
              </a:rPr>
              <a:t>[m+1]</a:t>
            </a:r>
            <a:r>
              <a:rPr sz="2400" u="none" dirty="0" err="1">
                <a:solidFill>
                  <a:srgbClr val="000000"/>
                </a:solidFill>
                <a:latin typeface="Times New Roman" panose="02020603050405020304" pitchFamily="18" charset="0"/>
                <a:ea typeface="微软雅黑" panose="020B0503020204020204" pitchFamily="34" charset="-122"/>
              </a:rPr>
              <a:t>存储</a:t>
            </a:r>
            <a:r>
              <a:rPr lang="zh-CN" altLang="en-US" sz="2400" u="none" dirty="0">
                <a:solidFill>
                  <a:srgbClr val="000000"/>
                </a:solidFill>
                <a:latin typeface="Times New Roman" panose="02020603050405020304" pitchFamily="18" charset="0"/>
                <a:ea typeface="微软雅黑" panose="020B0503020204020204" pitchFamily="34" charset="-122"/>
              </a:rPr>
              <a:t>样本</a:t>
            </a:r>
            <a:r>
              <a:rPr sz="2400" u="none" dirty="0">
                <a:solidFill>
                  <a:srgbClr val="000000"/>
                </a:solidFill>
                <a:latin typeface="Times New Roman" panose="02020603050405020304" pitchFamily="18" charset="0"/>
                <a:ea typeface="微软雅黑" panose="020B0503020204020204" pitchFamily="34" charset="-122"/>
              </a:rPr>
              <a:t>，</a:t>
            </a:r>
            <a:r>
              <a:rPr sz="2400" u="none" dirty="0" err="1">
                <a:solidFill>
                  <a:srgbClr val="000000"/>
                </a:solidFill>
                <a:latin typeface="Times New Roman" panose="02020603050405020304" pitchFamily="18" charset="0"/>
                <a:ea typeface="微软雅黑" panose="020B0503020204020204" pitchFamily="34" charset="-122"/>
              </a:rPr>
              <a:t>字符数组T</a:t>
            </a:r>
            <a:r>
              <a:rPr sz="2400" u="none" dirty="0">
                <a:solidFill>
                  <a:srgbClr val="000000"/>
                </a:solidFill>
                <a:latin typeface="Times New Roman" panose="02020603050405020304" pitchFamily="18" charset="0"/>
                <a:ea typeface="微软雅黑" panose="020B0503020204020204" pitchFamily="34" charset="-122"/>
              </a:rPr>
              <a:t>[n+1]</a:t>
            </a:r>
            <a:r>
              <a:rPr sz="2400" u="none" dirty="0" err="1">
                <a:solidFill>
                  <a:srgbClr val="000000"/>
                </a:solidFill>
                <a:latin typeface="Times New Roman" panose="02020603050405020304" pitchFamily="18" charset="0"/>
                <a:ea typeface="微软雅黑" panose="020B0503020204020204" pitchFamily="34" charset="-122"/>
              </a:rPr>
              <a:t>存储文本，均从下标</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1</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err="1">
                <a:solidFill>
                  <a:srgbClr val="000000"/>
                </a:solidFill>
                <a:latin typeface="Times New Roman" panose="02020603050405020304" pitchFamily="18" charset="0"/>
                <a:ea typeface="微软雅黑" panose="020B0503020204020204" pitchFamily="34" charset="-122"/>
              </a:rPr>
              <a:t>开始存放。函数ASM返回样本</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P</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err="1">
                <a:solidFill>
                  <a:srgbClr val="000000"/>
                </a:solidFill>
                <a:latin typeface="Times New Roman" panose="02020603050405020304" pitchFamily="18" charset="0"/>
                <a:ea typeface="微软雅黑" panose="020B0503020204020204" pitchFamily="34" charset="-122"/>
              </a:rPr>
              <a:t>和文本</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T</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err="1">
                <a:solidFill>
                  <a:srgbClr val="000000"/>
                </a:solidFill>
                <a:latin typeface="Times New Roman" panose="02020603050405020304" pitchFamily="18" charset="0"/>
                <a:ea typeface="微软雅黑" panose="020B0503020204020204" pitchFamily="34" charset="-122"/>
              </a:rPr>
              <a:t>的最小差别数，程序如下</a:t>
            </a:r>
            <a:r>
              <a:rPr sz="2400" u="none" dirty="0">
                <a:solidFill>
                  <a:srgbClr val="000000"/>
                </a:solidFill>
                <a:latin typeface="Times New Roman" panose="02020603050405020304" pitchFamily="18" charset="0"/>
                <a:ea typeface="微软雅黑" panose="020B0503020204020204" pitchFamily="34" charset="-122"/>
              </a:rPr>
              <a:t>：</a:t>
            </a:r>
          </a:p>
        </p:txBody>
      </p:sp>
      <p:sp>
        <p:nvSpPr>
          <p:cNvPr id="100" name="文本框 99"/>
          <p:cNvSpPr txBox="1"/>
          <p:nvPr/>
        </p:nvSpPr>
        <p:spPr>
          <a:xfrm>
            <a:off x="1032510" y="1758950"/>
            <a:ext cx="10564495" cy="479996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90000"/>
              </a:lnSpc>
              <a:spcBef>
                <a:spcPts val="0"/>
              </a:spcBef>
              <a:spcAft>
                <a:spcPts val="0"/>
              </a:spcAft>
              <a:buClrTx/>
              <a:buSzTx/>
              <a:buFontTx/>
            </a:pPr>
            <a:r>
              <a:rPr lang="en-US" altLang="zh-CN" sz="2000" dirty="0" err="1">
                <a:sym typeface="+mn-ea"/>
              </a:rPr>
              <a:t>int ASM(char P[ ], int m, char T[ ], int n)</a:t>
            </a:r>
          </a:p>
          <a:p>
            <a:pPr lvl="0" algn="l">
              <a:lnSpc>
                <a:spcPct val="90000"/>
              </a:lnSpc>
              <a:spcBef>
                <a:spcPts val="0"/>
              </a:spcBef>
              <a:spcAft>
                <a:spcPts val="0"/>
              </a:spcAft>
              <a:buClrTx/>
              <a:buSzTx/>
              <a:buFontTx/>
            </a:pPr>
            <a:r>
              <a:rPr lang="en-US" altLang="zh-CN" sz="2000" dirty="0" err="1">
                <a:sym typeface="+mn-ea"/>
              </a:rPr>
              <a:t>{</a:t>
            </a:r>
          </a:p>
          <a:p>
            <a:pPr lvl="0" algn="l">
              <a:lnSpc>
                <a:spcPct val="90000"/>
              </a:lnSpc>
              <a:spcBef>
                <a:spcPts val="0"/>
              </a:spcBef>
              <a:spcAft>
                <a:spcPts val="0"/>
              </a:spcAft>
              <a:buClrTx/>
              <a:buSzTx/>
              <a:buFontTx/>
            </a:pPr>
            <a:r>
              <a:rPr lang="en-US" altLang="zh-CN" sz="2000" dirty="0" err="1">
                <a:sym typeface="+mn-ea"/>
              </a:rPr>
              <a:t>    int i, j, D[m+1][n+1];</a:t>
            </a:r>
          </a:p>
          <a:p>
            <a:pPr lvl="0" algn="l">
              <a:lnSpc>
                <a:spcPct val="90000"/>
              </a:lnSpc>
              <a:spcBef>
                <a:spcPts val="0"/>
              </a:spcBef>
              <a:spcAft>
                <a:spcPts val="0"/>
              </a:spcAft>
              <a:buClrTx/>
              <a:buSzTx/>
              <a:buFontTx/>
            </a:pPr>
            <a:r>
              <a:rPr lang="en-US" altLang="zh-CN" sz="2000" dirty="0" err="1">
                <a:sym typeface="+mn-ea"/>
              </a:rPr>
              <a:t> </a:t>
            </a:r>
            <a:r>
              <a:rPr lang="en-US" altLang="zh-CN" sz="2000" dirty="0" err="1">
                <a:solidFill>
                  <a:schemeClr val="accent5">
                    <a:lumMod val="75000"/>
                  </a:schemeClr>
                </a:solidFill>
                <a:sym typeface="+mn-ea"/>
              </a:rPr>
              <a:t>   for (j = 1; j &lt;= n; j++)                    //初始化第0行</a:t>
            </a:r>
          </a:p>
          <a:p>
            <a:pPr lvl="0" algn="l">
              <a:lnSpc>
                <a:spcPct val="90000"/>
              </a:lnSpc>
              <a:spcBef>
                <a:spcPts val="0"/>
              </a:spcBef>
              <a:spcAft>
                <a:spcPts val="0"/>
              </a:spcAft>
              <a:buClrTx/>
              <a:buSzTx/>
              <a:buFontTx/>
            </a:pPr>
            <a:r>
              <a:rPr lang="en-US" altLang="zh-CN" sz="2000" dirty="0" err="1">
                <a:solidFill>
                  <a:schemeClr val="accent5">
                    <a:lumMod val="75000"/>
                  </a:schemeClr>
                </a:solidFill>
                <a:sym typeface="+mn-ea"/>
              </a:rPr>
              <a:t>        D[0][j] = j;</a:t>
            </a:r>
          </a:p>
          <a:p>
            <a:pPr lvl="0" algn="l">
              <a:lnSpc>
                <a:spcPct val="90000"/>
              </a:lnSpc>
              <a:spcBef>
                <a:spcPts val="0"/>
              </a:spcBef>
              <a:spcAft>
                <a:spcPts val="0"/>
              </a:spcAft>
              <a:buClrTx/>
              <a:buSzTx/>
              <a:buFontTx/>
            </a:pPr>
            <a:r>
              <a:rPr lang="en-US" altLang="zh-CN" sz="2000" dirty="0" err="1">
                <a:solidFill>
                  <a:schemeClr val="accent5">
                    <a:lumMod val="75000"/>
                  </a:schemeClr>
                </a:solidFill>
                <a:sym typeface="+mn-ea"/>
              </a:rPr>
              <a:t>    for (i = 0; i &lt;= m; i++)                   //初始化第0列</a:t>
            </a:r>
          </a:p>
          <a:p>
            <a:pPr lvl="0" algn="l">
              <a:lnSpc>
                <a:spcPct val="90000"/>
              </a:lnSpc>
              <a:spcBef>
                <a:spcPts val="0"/>
              </a:spcBef>
              <a:spcAft>
                <a:spcPts val="0"/>
              </a:spcAft>
              <a:buClrTx/>
              <a:buSzTx/>
              <a:buFontTx/>
            </a:pPr>
            <a:r>
              <a:rPr lang="en-US" altLang="zh-CN" sz="2000" dirty="0" err="1">
                <a:solidFill>
                  <a:schemeClr val="accent5">
                    <a:lumMod val="75000"/>
                  </a:schemeClr>
                </a:solidFill>
                <a:sym typeface="+mn-ea"/>
              </a:rPr>
              <a:t>        D[i][0] = i;</a:t>
            </a:r>
          </a:p>
          <a:p>
            <a:pPr lvl="0" algn="l">
              <a:lnSpc>
                <a:spcPct val="90000"/>
              </a:lnSpc>
              <a:spcBef>
                <a:spcPts val="0"/>
              </a:spcBef>
              <a:spcAft>
                <a:spcPts val="0"/>
              </a:spcAft>
              <a:buClrTx/>
              <a:buSzTx/>
              <a:buFontTx/>
            </a:pPr>
            <a:r>
              <a:rPr lang="en-US" altLang="zh-CN" sz="2000" dirty="0" err="1">
                <a:sym typeface="+mn-ea"/>
              </a:rPr>
              <a:t>    for (j = 1; j &lt;= n; j++)                    //填写每一列</a:t>
            </a:r>
          </a:p>
          <a:p>
            <a:pPr lvl="0" algn="l">
              <a:lnSpc>
                <a:spcPct val="90000"/>
              </a:lnSpc>
              <a:spcBef>
                <a:spcPts val="0"/>
              </a:spcBef>
              <a:spcAft>
                <a:spcPts val="0"/>
              </a:spcAft>
              <a:buClrTx/>
              <a:buSzTx/>
              <a:buFontTx/>
            </a:pPr>
            <a:r>
              <a:rPr lang="en-US" altLang="zh-CN" sz="2000" dirty="0" err="1">
                <a:sym typeface="+mn-ea"/>
              </a:rPr>
              <a:t>    {</a:t>
            </a:r>
          </a:p>
          <a:p>
            <a:pPr lvl="0" algn="l">
              <a:lnSpc>
                <a:spcPct val="90000"/>
              </a:lnSpc>
              <a:spcBef>
                <a:spcPts val="0"/>
              </a:spcBef>
              <a:spcAft>
                <a:spcPts val="0"/>
              </a:spcAft>
              <a:buClrTx/>
              <a:buSzTx/>
              <a:buFontTx/>
            </a:pPr>
            <a:r>
              <a:rPr lang="en-US" altLang="zh-CN" sz="2000" dirty="0" err="1">
                <a:sym typeface="+mn-ea"/>
              </a:rPr>
              <a:t>        </a:t>
            </a:r>
            <a:r>
              <a:rPr lang="en-US" altLang="zh-CN" sz="2000" dirty="0" err="1">
                <a:solidFill>
                  <a:srgbClr val="C00000"/>
                </a:solidFill>
                <a:sym typeface="+mn-ea"/>
              </a:rPr>
              <a:t>for (i = 1; i &lt;= m; i++)</a:t>
            </a:r>
          </a:p>
          <a:p>
            <a:pPr lvl="0" algn="l">
              <a:lnSpc>
                <a:spcPct val="90000"/>
              </a:lnSpc>
              <a:spcBef>
                <a:spcPts val="0"/>
              </a:spcBef>
              <a:spcAft>
                <a:spcPts val="0"/>
              </a:spcAft>
              <a:buClrTx/>
              <a:buSzTx/>
              <a:buFontTx/>
            </a:pPr>
            <a:r>
              <a:rPr lang="en-US" altLang="zh-CN" sz="2000" dirty="0" err="1">
                <a:solidFill>
                  <a:srgbClr val="C00000"/>
                </a:solidFill>
                <a:sym typeface="+mn-ea"/>
              </a:rPr>
              <a:t>        {</a:t>
            </a:r>
          </a:p>
          <a:p>
            <a:pPr lvl="0" algn="l">
              <a:lnSpc>
                <a:spcPct val="90000"/>
              </a:lnSpc>
              <a:spcBef>
                <a:spcPts val="0"/>
              </a:spcBef>
              <a:spcAft>
                <a:spcPts val="0"/>
              </a:spcAft>
              <a:buClrTx/>
              <a:buSzTx/>
              <a:buFontTx/>
            </a:pPr>
            <a:r>
              <a:rPr lang="en-US" altLang="zh-CN" sz="2000" dirty="0" err="1">
                <a:solidFill>
                  <a:srgbClr val="C00000"/>
                </a:solidFill>
                <a:sym typeface="+mn-ea"/>
              </a:rPr>
              <a:t>            if (P[i] == T[j])   D[i][j] = min(D[i-1][j-1] , D[i-1][j]+1, D[i][j-1]+1);</a:t>
            </a:r>
          </a:p>
          <a:p>
            <a:pPr lvl="0" algn="l">
              <a:lnSpc>
                <a:spcPct val="90000"/>
              </a:lnSpc>
              <a:spcBef>
                <a:spcPts val="0"/>
              </a:spcBef>
              <a:spcAft>
                <a:spcPts val="0"/>
              </a:spcAft>
              <a:buClrTx/>
              <a:buSzTx/>
              <a:buFontTx/>
            </a:pPr>
            <a:r>
              <a:rPr lang="en-US" altLang="zh-CN" sz="2000" dirty="0" err="1">
                <a:solidFill>
                  <a:srgbClr val="C00000"/>
                </a:solidFill>
                <a:sym typeface="+mn-ea"/>
              </a:rPr>
              <a:t>            else   D[i][j] = min(D[i-1][j-1]+1, D[i-1][j]+1, D[i][j-1]+1);</a:t>
            </a:r>
          </a:p>
          <a:p>
            <a:pPr lvl="0" algn="l">
              <a:lnSpc>
                <a:spcPct val="90000"/>
              </a:lnSpc>
              <a:spcBef>
                <a:spcPts val="0"/>
              </a:spcBef>
              <a:spcAft>
                <a:spcPts val="0"/>
              </a:spcAft>
              <a:buClrTx/>
              <a:buSzTx/>
              <a:buFontTx/>
            </a:pPr>
            <a:r>
              <a:rPr lang="en-US" altLang="zh-CN" sz="2000" dirty="0" err="1">
                <a:solidFill>
                  <a:srgbClr val="C00000"/>
                </a:solidFill>
                <a:sym typeface="+mn-ea"/>
              </a:rPr>
              <a:t>        }</a:t>
            </a:r>
          </a:p>
          <a:p>
            <a:pPr lvl="0" algn="l">
              <a:lnSpc>
                <a:spcPct val="90000"/>
              </a:lnSpc>
              <a:spcBef>
                <a:spcPts val="0"/>
              </a:spcBef>
              <a:spcAft>
                <a:spcPts val="0"/>
              </a:spcAft>
              <a:buClrTx/>
              <a:buSzTx/>
              <a:buFontTx/>
            </a:pPr>
            <a:r>
              <a:rPr lang="en-US" altLang="zh-CN" sz="2000" dirty="0" err="1">
                <a:sym typeface="+mn-ea"/>
              </a:rPr>
              <a:t>    }</a:t>
            </a:r>
          </a:p>
          <a:p>
            <a:pPr lvl="0" algn="l">
              <a:lnSpc>
                <a:spcPct val="90000"/>
              </a:lnSpc>
              <a:spcBef>
                <a:spcPts val="0"/>
              </a:spcBef>
              <a:spcAft>
                <a:spcPts val="0"/>
              </a:spcAft>
              <a:buClrTx/>
              <a:buSzTx/>
              <a:buFontTx/>
            </a:pPr>
            <a:r>
              <a:rPr lang="en-US" altLang="zh-CN" sz="2000" dirty="0" err="1">
                <a:sym typeface="+mn-ea"/>
              </a:rPr>
              <a:t>    return D[m][n];          </a:t>
            </a:r>
          </a:p>
          <a:p>
            <a:pPr lvl="0" algn="l">
              <a:lnSpc>
                <a:spcPct val="90000"/>
              </a:lnSpc>
              <a:spcBef>
                <a:spcPts val="0"/>
              </a:spcBef>
              <a:spcAft>
                <a:spcPts val="0"/>
              </a:spcAft>
              <a:buClrTx/>
              <a:buSzTx/>
              <a:buFontTx/>
            </a:pPr>
            <a:r>
              <a:rPr lang="en-US" altLang="zh-CN" sz="2000" dirty="0" err="1">
                <a:sym typeface="+mn-ea"/>
              </a:rPr>
              <a:t>}</a:t>
            </a:r>
          </a:p>
        </p:txBody>
      </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9.4.1  近似串匹配</a:t>
            </a:r>
          </a:p>
        </p:txBody>
      </p:sp>
      <p:sp>
        <p:nvSpPr>
          <p:cNvPr id="4" name="文本框 3"/>
          <p:cNvSpPr txBox="1"/>
          <p:nvPr/>
        </p:nvSpPr>
        <p:spPr>
          <a:xfrm>
            <a:off x="3556000" y="5811520"/>
            <a:ext cx="5760085" cy="460375"/>
          </a:xfrm>
          <a:prstGeom prst="rect">
            <a:avLst/>
          </a:prstGeom>
          <a:noFill/>
          <a:ln w="9525">
            <a:noFill/>
          </a:ln>
        </p:spPr>
        <p:txBody>
          <a:bodyPr wrap="square">
            <a:spAutoFit/>
          </a:bodyPr>
          <a:lstStyle/>
          <a:p>
            <a:pPr indent="0"/>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【算法分析】</a:t>
            </a:r>
            <a:r>
              <a:rPr lang="zh-CN" sz="2400" b="0">
                <a:latin typeface="Times New Roman" panose="02020603050405020304" pitchFamily="18" charset="0"/>
                <a:ea typeface="微软雅黑" panose="020B0503020204020204" pitchFamily="34" charset="-122"/>
                <a:cs typeface="Times New Roman" panose="02020603050405020304" pitchFamily="18" charset="0"/>
              </a:rPr>
              <a:t>时间复杂度为</a:t>
            </a:r>
            <a:r>
              <a:rPr lang="en-US" sz="2400" b="0" i="1">
                <a:latin typeface="Times New Roman" panose="02020603050405020304" pitchFamily="18" charset="0"/>
                <a:ea typeface="微软雅黑" panose="020B0503020204020204" pitchFamily="34" charset="-122"/>
                <a:cs typeface="Times New Roman" panose="02020603050405020304" pitchFamily="18" charset="0"/>
              </a:rPr>
              <a:t>O</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9.4.2  最优二叉查找树</a:t>
            </a:r>
          </a:p>
        </p:txBody>
      </p:sp>
      <p:sp>
        <p:nvSpPr>
          <p:cNvPr id="2" name="文本框 1"/>
          <p:cNvSpPr txBox="1"/>
          <p:nvPr/>
        </p:nvSpPr>
        <p:spPr>
          <a:xfrm>
            <a:off x="511175" y="833755"/>
            <a:ext cx="10853420" cy="142049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记录集合</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0">
                <a:latin typeface="Times New Roman" panose="02020603050405020304" pitchFamily="18" charset="0"/>
                <a:ea typeface="微软雅黑" panose="020B0503020204020204" pitchFamily="34" charset="-122"/>
                <a:cs typeface="Times New Roman" panose="02020603050405020304" pitchFamily="18" charset="0"/>
              </a:rPr>
              <a:t>的</a:t>
            </a:r>
            <a:r>
              <a:rPr lang="zh-CN" sz="2400" b="0">
                <a:latin typeface="Times New Roman" panose="02020603050405020304" pitchFamily="18" charset="0"/>
                <a:ea typeface="微软雅黑" panose="020B0503020204020204" pitchFamily="34" charset="-122"/>
                <a:cs typeface="Times New Roman" panose="02020603050405020304" pitchFamily="18" charset="0"/>
              </a:rPr>
              <a:t>查找概率分别是</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，求这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个记录构成的最优二叉查找树。</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最优二叉查找树（</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optimal binary search tree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是以</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个记录构成的二叉查找树中具有最少平均比较次数的二叉查找树，即</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 name="文本框 100"/>
          <p:cNvSpPr txBox="1"/>
          <p:nvPr/>
        </p:nvSpPr>
        <p:spPr>
          <a:xfrm>
            <a:off x="511175" y="2432050"/>
            <a:ext cx="10676890" cy="460375"/>
          </a:xfrm>
          <a:prstGeom prst="rect">
            <a:avLst/>
          </a:prstGeom>
          <a:noFill/>
          <a:ln w="9525">
            <a:noFill/>
          </a:ln>
        </p:spPr>
        <p:txBody>
          <a:bodyPr wrap="square">
            <a:spAutoFit/>
          </a:bodyPr>
          <a:lstStyle/>
          <a:p>
            <a:pPr indent="0"/>
            <a:r>
              <a:rPr lang="zh-CN" sz="2400" b="0">
                <a:latin typeface="Times New Roman" panose="02020603050405020304" pitchFamily="18" charset="0"/>
                <a:ea typeface="微软雅黑" panose="020B0503020204020204" pitchFamily="34" charset="-122"/>
                <a:cs typeface="Times New Roman" panose="02020603050405020304" pitchFamily="18" charset="0"/>
              </a:rPr>
              <a:t>最小，其中</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是记录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的查找概率，</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是在二叉查找树中查找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的比较次数。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70"/>
          <p:cNvGraphicFramePr>
            <a:graphicFrameLocks noChangeAspect="1"/>
          </p:cNvGraphicFramePr>
          <p:nvPr/>
        </p:nvGraphicFramePr>
        <p:xfrm>
          <a:off x="9894570" y="1664335"/>
          <a:ext cx="1090295" cy="734695"/>
        </p:xfrm>
        <a:graphic>
          <a:graphicData uri="http://schemas.openxmlformats.org/presentationml/2006/ole">
            <mc:AlternateContent xmlns:mc="http://schemas.openxmlformats.org/markup-compatibility/2006">
              <mc:Choice xmlns:v="urn:schemas-microsoft-com:vml" Requires="v">
                <p:oleObj r:id="rId3" imgW="596900" imgH="431800" progId="Equation.3">
                  <p:embed/>
                </p:oleObj>
              </mc:Choice>
              <mc:Fallback>
                <p:oleObj r:id="rId3" imgW="596900" imgH="431800" progId="Equation.3">
                  <p:embed/>
                  <p:pic>
                    <p:nvPicPr>
                      <p:cNvPr id="3" name="Object 70"/>
                      <p:cNvPicPr/>
                      <p:nvPr/>
                    </p:nvPicPr>
                    <p:blipFill>
                      <a:blip r:embed="rId4"/>
                      <a:stretch>
                        <a:fillRect/>
                      </a:stretch>
                    </p:blipFill>
                    <p:spPr>
                      <a:xfrm>
                        <a:off x="9894570" y="1664335"/>
                        <a:ext cx="1090295" cy="734695"/>
                      </a:xfrm>
                      <a:prstGeom prst="rect">
                        <a:avLst/>
                      </a:prstGeom>
                      <a:noFill/>
                      <a:ln w="38100">
                        <a:noFill/>
                        <a:miter/>
                      </a:ln>
                    </p:spPr>
                  </p:pic>
                </p:oleObj>
              </mc:Fallback>
            </mc:AlternateContent>
          </a:graphicData>
        </a:graphic>
      </p:graphicFrame>
      <p:sp>
        <p:nvSpPr>
          <p:cNvPr id="6" name="文本框 5"/>
          <p:cNvSpPr txBox="1"/>
          <p:nvPr/>
        </p:nvSpPr>
        <p:spPr>
          <a:xfrm>
            <a:off x="968375" y="3154045"/>
            <a:ext cx="6911340" cy="1420495"/>
          </a:xfrm>
          <a:prstGeom prst="rect">
            <a:avLst/>
          </a:prstGeom>
          <a:noFill/>
          <a:ln w="9525">
            <a:noFill/>
          </a:ln>
        </p:spPr>
        <p:txBody>
          <a:bodyPr wrap="square">
            <a:spAutoFit/>
          </a:bodyPr>
          <a:lstStyle/>
          <a:p>
            <a:pPr indent="0">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：集合</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B</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的查找概率是</a:t>
            </a:r>
            <a:r>
              <a:rPr lang="en-US" sz="2400" b="0">
                <a:latin typeface="Times New Roman" panose="02020603050405020304" pitchFamily="18" charset="0"/>
                <a:ea typeface="微软雅黑" panose="020B0503020204020204" pitchFamily="34" charset="-122"/>
                <a:cs typeface="Times New Roman" panose="02020603050405020304" pitchFamily="18" charset="0"/>
              </a:rPr>
              <a:t>{0.1, 0.2, 0.4, 0.3}</a:t>
            </a:r>
            <a:r>
              <a:rPr lang="zh-CN" sz="2400" b="0">
                <a:latin typeface="Times New Roman" panose="02020603050405020304" pitchFamily="18" charset="0"/>
                <a:ea typeface="微软雅黑" panose="020B0503020204020204" pitchFamily="34" charset="-122"/>
                <a:cs typeface="Times New Roman" panose="02020603050405020304" pitchFamily="18" charset="0"/>
              </a:rPr>
              <a:t>，对应的最优二叉查找树如图，平均比较次数为</a:t>
            </a:r>
            <a:r>
              <a:rPr lang="en-US" sz="2400" b="0">
                <a:latin typeface="Times New Roman" panose="02020603050405020304" pitchFamily="18" charset="0"/>
                <a:ea typeface="微软雅黑" panose="020B0503020204020204" pitchFamily="34" charset="-122"/>
                <a:cs typeface="Times New Roman" panose="02020603050405020304" pitchFamily="18" charset="0"/>
              </a:rPr>
              <a:t>0.1×3</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0.2×2+0.4×1+0.3×2=1.7</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nvGraphicFramePr>
        <p:xfrm>
          <a:off x="8227060" y="3273425"/>
          <a:ext cx="2593340" cy="2327910"/>
        </p:xfrm>
        <a:graphic>
          <a:graphicData uri="http://schemas.openxmlformats.org/presentationml/2006/ole">
            <mc:AlternateContent xmlns:mc="http://schemas.openxmlformats.org/markup-compatibility/2006">
              <mc:Choice xmlns:v="urn:schemas-microsoft-com:vml" Requires="v">
                <p:oleObj r:id="rId5" imgW="1581150" imgH="1419225" progId="Paint.Picture">
                  <p:embed/>
                </p:oleObj>
              </mc:Choice>
              <mc:Fallback>
                <p:oleObj r:id="rId5" imgW="1581150" imgH="1419225" progId="Paint.Picture">
                  <p:embed/>
                  <p:pic>
                    <p:nvPicPr>
                      <p:cNvPr id="7" name="对象 6"/>
                      <p:cNvPicPr/>
                      <p:nvPr/>
                    </p:nvPicPr>
                    <p:blipFill>
                      <a:blip r:embed="rId6"/>
                      <a:stretch>
                        <a:fillRect/>
                      </a:stretch>
                    </p:blipFill>
                    <p:spPr>
                      <a:xfrm>
                        <a:off x="8227060" y="3273425"/>
                        <a:ext cx="2593340" cy="2327910"/>
                      </a:xfrm>
                      <a:prstGeom prst="rect">
                        <a:avLst/>
                      </a:prstGeom>
                      <a:ln>
                        <a:solidFill>
                          <a:schemeClr val="accent5">
                            <a:lumMod val="5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9.4.2  最优二叉查找树</a:t>
            </a:r>
          </a:p>
        </p:txBody>
      </p:sp>
      <p:sp>
        <p:nvSpPr>
          <p:cNvPr id="4" name="文本框 3"/>
          <p:cNvSpPr txBox="1"/>
          <p:nvPr/>
        </p:nvSpPr>
        <p:spPr>
          <a:xfrm>
            <a:off x="464820" y="802640"/>
            <a:ext cx="6873240" cy="230632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将由</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构成的二叉查找树记为</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的根结点，则左子树</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由</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构成，右子树</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由</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构成。设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是最优二叉查找树</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的平均比较次数。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p:cNvGraphicFramePr>
            <a:graphicFrameLocks noChangeAspect="1"/>
          </p:cNvGraphicFramePr>
          <p:nvPr/>
        </p:nvGraphicFramePr>
        <p:xfrm>
          <a:off x="7706995" y="977900"/>
          <a:ext cx="3747770" cy="2519680"/>
        </p:xfrm>
        <a:graphic>
          <a:graphicData uri="http://schemas.openxmlformats.org/presentationml/2006/ole">
            <mc:AlternateContent xmlns:mc="http://schemas.openxmlformats.org/markup-compatibility/2006">
              <mc:Choice xmlns:v="urn:schemas-microsoft-com:vml" Requires="v">
                <p:oleObj r:id="rId3" imgW="2266950" imgH="1524000" progId="Paint.Picture">
                  <p:embed/>
                </p:oleObj>
              </mc:Choice>
              <mc:Fallback>
                <p:oleObj r:id="rId3" imgW="2266950" imgH="1524000" progId="Paint.Picture">
                  <p:embed/>
                  <p:pic>
                    <p:nvPicPr>
                      <p:cNvPr id="9" name="对象 8"/>
                      <p:cNvPicPr/>
                      <p:nvPr/>
                    </p:nvPicPr>
                    <p:blipFill>
                      <a:blip r:embed="rId4"/>
                      <a:stretch>
                        <a:fillRect/>
                      </a:stretch>
                    </p:blipFill>
                    <p:spPr>
                      <a:xfrm>
                        <a:off x="7706995" y="977900"/>
                        <a:ext cx="3747770" cy="2519680"/>
                      </a:xfrm>
                      <a:prstGeom prst="rect">
                        <a:avLst/>
                      </a:prstGeom>
                      <a:ln>
                        <a:solidFill>
                          <a:schemeClr val="accent5">
                            <a:lumMod val="50000"/>
                          </a:schemeClr>
                        </a:solidFill>
                      </a:ln>
                    </p:spPr>
                  </p:pic>
                </p:oleObj>
              </mc:Fallback>
            </mc:AlternateContent>
          </a:graphicData>
        </a:graphic>
      </p:graphicFrame>
      <p:sp>
        <p:nvSpPr>
          <p:cNvPr id="11" name="文本框 10"/>
          <p:cNvSpPr txBox="1"/>
          <p:nvPr/>
        </p:nvSpPr>
        <p:spPr>
          <a:xfrm>
            <a:off x="494665" y="3761740"/>
            <a:ext cx="11202670" cy="1105535"/>
          </a:xfrm>
          <a:prstGeom prst="rect">
            <a:avLst/>
          </a:prstGeom>
          <a:noFill/>
          <a:ln w="9525">
            <a:noFill/>
          </a:ln>
        </p:spPr>
        <p:txBody>
          <a:bodyPr wrap="square">
            <a:spAutoFit/>
          </a:bodyPr>
          <a:lstStyle/>
          <a:p>
            <a:pPr indent="0">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考虑初始子问题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，集合只有一个记录，二叉查找树只有根结点，则：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p>
          <a:p>
            <a:pPr indent="0">
              <a:lnSpc>
                <a:spcPct val="120000"/>
              </a:lnSpc>
              <a:spcBef>
                <a:spcPts val="1000"/>
              </a:spcBef>
              <a:spcAft>
                <a:spcPts val="0"/>
              </a:spcAft>
            </a:pP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9.4.2  最优二叉查找树</a:t>
            </a:r>
          </a:p>
        </p:txBody>
      </p:sp>
      <p:sp>
        <p:nvSpPr>
          <p:cNvPr id="4" name="文本框 3"/>
          <p:cNvSpPr txBox="1"/>
          <p:nvPr/>
        </p:nvSpPr>
        <p:spPr>
          <a:xfrm>
            <a:off x="464820" y="788035"/>
            <a:ext cx="10937240"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是最优二叉查找树</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的平均比较次数。</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考虑重叠子问题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是由记录</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构成的二叉查找树，</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是这棵二叉查找树的平均比较次数，记录</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的根结点，则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 </a:t>
            </a:r>
            <a:r>
              <a:rPr lang="zh-CN" sz="2400" b="0">
                <a:latin typeface="Times New Roman" panose="02020603050405020304" pitchFamily="18" charset="0"/>
                <a:ea typeface="微软雅黑" panose="020B0503020204020204" pitchFamily="34" charset="-122"/>
                <a:cs typeface="Times New Roman" panose="02020603050405020304" pitchFamily="18" charset="0"/>
              </a:rPr>
              <a:t>可以是</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的任一记录，即：</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Object 71"/>
          <p:cNvGraphicFramePr>
            <a:graphicFrameLocks noChangeAspect="1"/>
          </p:cNvGraphicFramePr>
          <p:nvPr/>
        </p:nvGraphicFramePr>
        <p:xfrm>
          <a:off x="733425" y="2759075"/>
          <a:ext cx="10778490" cy="3114040"/>
        </p:xfrm>
        <a:graphic>
          <a:graphicData uri="http://schemas.openxmlformats.org/presentationml/2006/ole">
            <mc:AlternateContent xmlns:mc="http://schemas.openxmlformats.org/markup-compatibility/2006">
              <mc:Choice xmlns:v="urn:schemas-microsoft-com:vml" Requires="v">
                <p:oleObj r:id="rId3" imgW="6210300" imgH="1778000" progId="Equation.3">
                  <p:embed/>
                </p:oleObj>
              </mc:Choice>
              <mc:Fallback>
                <p:oleObj r:id="rId3" imgW="6210300" imgH="1778000" progId="Equation.3">
                  <p:embed/>
                  <p:pic>
                    <p:nvPicPr>
                      <p:cNvPr id="2" name="Object 71"/>
                      <p:cNvPicPr/>
                      <p:nvPr/>
                    </p:nvPicPr>
                    <p:blipFill>
                      <a:blip r:embed="rId4"/>
                      <a:stretch>
                        <a:fillRect/>
                      </a:stretch>
                    </p:blipFill>
                    <p:spPr>
                      <a:xfrm>
                        <a:off x="733425" y="2759075"/>
                        <a:ext cx="10778490" cy="31140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9.4.2  最优二叉查找树</a:t>
            </a:r>
          </a:p>
        </p:txBody>
      </p:sp>
      <p:sp>
        <p:nvSpPr>
          <p:cNvPr id="4" name="文本框 3"/>
          <p:cNvSpPr txBox="1"/>
          <p:nvPr/>
        </p:nvSpPr>
        <p:spPr>
          <a:xfrm>
            <a:off x="464820" y="788035"/>
            <a:ext cx="1120267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sz="2400" b="0">
                <a:latin typeface="Times New Roman" panose="02020603050405020304" pitchFamily="18" charset="0"/>
                <a:ea typeface="微软雅黑" panose="020B0503020204020204" pitchFamily="34" charset="-122"/>
                <a:cs typeface="Times New Roman" panose="02020603050405020304" pitchFamily="18" charset="0"/>
              </a:rPr>
              <a:t>由于空树的比较次数为</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sz="2400" b="0">
                <a:latin typeface="Times New Roman" panose="02020603050405020304" pitchFamily="18" charset="0"/>
                <a:ea typeface="微软雅黑" panose="020B0503020204020204" pitchFamily="34" charset="-122"/>
                <a:cs typeface="Times New Roman" panose="02020603050405020304" pitchFamily="18" charset="0"/>
              </a:rPr>
              <a:t>0，因此，得到如下动态规划函数：</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736725" y="1429385"/>
          <a:ext cx="7934325" cy="1397635"/>
        </p:xfrm>
        <a:graphic>
          <a:graphicData uri="http://schemas.openxmlformats.org/presentationml/2006/ole">
            <mc:AlternateContent xmlns:mc="http://schemas.openxmlformats.org/markup-compatibility/2006">
              <mc:Choice xmlns:v="urn:schemas-microsoft-com:vml" Requires="v">
                <p:oleObj r:id="rId3" imgW="5514975" imgH="971550" progId="Paint.Picture">
                  <p:embed/>
                </p:oleObj>
              </mc:Choice>
              <mc:Fallback>
                <p:oleObj r:id="rId3" imgW="5514975" imgH="971550" progId="Paint.Picture">
                  <p:embed/>
                  <p:pic>
                    <p:nvPicPr>
                      <p:cNvPr id="3" name="对象 2"/>
                      <p:cNvPicPr/>
                      <p:nvPr/>
                    </p:nvPicPr>
                    <p:blipFill>
                      <a:blip r:embed="rId4"/>
                      <a:stretch>
                        <a:fillRect/>
                      </a:stretch>
                    </p:blipFill>
                    <p:spPr>
                      <a:xfrm>
                        <a:off x="1736725" y="1429385"/>
                        <a:ext cx="7934325" cy="139763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206490" y="3221990"/>
          <a:ext cx="4918075" cy="2595880"/>
        </p:xfrm>
        <a:graphic>
          <a:graphicData uri="http://schemas.openxmlformats.org/presentationml/2006/ole">
            <mc:AlternateContent xmlns:mc="http://schemas.openxmlformats.org/markup-compatibility/2006">
              <mc:Choice xmlns:v="urn:schemas-microsoft-com:vml" Requires="v">
                <p:oleObj r:id="rId5" imgW="3429000" imgH="1809750" progId="Paint.Picture">
                  <p:embed/>
                </p:oleObj>
              </mc:Choice>
              <mc:Fallback>
                <p:oleObj r:id="rId5" imgW="3429000" imgH="1809750" progId="Paint.Picture">
                  <p:embed/>
                  <p:pic>
                    <p:nvPicPr>
                      <p:cNvPr id="7" name="对象 6"/>
                      <p:cNvPicPr/>
                      <p:nvPr/>
                    </p:nvPicPr>
                    <p:blipFill>
                      <a:blip r:embed="rId6"/>
                      <a:stretch>
                        <a:fillRect/>
                      </a:stretch>
                    </p:blipFill>
                    <p:spPr>
                      <a:xfrm>
                        <a:off x="6206490" y="3221990"/>
                        <a:ext cx="4918075" cy="2595880"/>
                      </a:xfrm>
                      <a:prstGeom prst="rect">
                        <a:avLst/>
                      </a:prstGeom>
                    </p:spPr>
                  </p:pic>
                </p:oleObj>
              </mc:Fallback>
            </mc:AlternateContent>
          </a:graphicData>
        </a:graphic>
      </p:graphicFrame>
      <p:sp>
        <p:nvSpPr>
          <p:cNvPr id="101" name="文本框 100"/>
          <p:cNvSpPr txBox="1"/>
          <p:nvPr/>
        </p:nvSpPr>
        <p:spPr>
          <a:xfrm>
            <a:off x="689610" y="3221990"/>
            <a:ext cx="5095875" cy="1420495"/>
          </a:xfrm>
          <a:prstGeom prst="rect">
            <a:avLst/>
          </a:prstGeom>
          <a:noFill/>
          <a:ln w="9525">
            <a:noFill/>
          </a:ln>
        </p:spPr>
        <p:txBody>
          <a:bodyPr wrap="square">
            <a:spAutoFit/>
          </a:bodyPr>
          <a:lstStyle/>
          <a:p>
            <a:pPr indent="0">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例如</a:t>
            </a:r>
            <a:r>
              <a:rPr lang="zh-CN" sz="2400" b="0">
                <a:latin typeface="Times New Roman" panose="02020603050405020304" pitchFamily="18" charset="0"/>
                <a:ea typeface="微软雅黑" panose="020B0503020204020204" pitchFamily="34" charset="-122"/>
                <a:cs typeface="Times New Roman" panose="02020603050405020304" pitchFamily="18" charset="0"/>
              </a:rPr>
              <a:t>：集合</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B</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C</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的查找概率是</a:t>
            </a:r>
            <a:r>
              <a:rPr lang="en-US" sz="2400" b="0">
                <a:latin typeface="Times New Roman" panose="02020603050405020304" pitchFamily="18" charset="0"/>
                <a:ea typeface="微软雅黑" panose="020B0503020204020204" pitchFamily="34" charset="-122"/>
                <a:cs typeface="Times New Roman" panose="02020603050405020304" pitchFamily="18" charset="0"/>
              </a:rPr>
              <a:t>{0.1, 0.2, 0.4, 0.3}</a:t>
            </a:r>
            <a:r>
              <a:rPr lang="zh-CN" sz="2400" b="0">
                <a:latin typeface="Times New Roman" panose="02020603050405020304" pitchFamily="18" charset="0"/>
                <a:ea typeface="微软雅黑" panose="020B0503020204020204" pitchFamily="34" charset="-122"/>
                <a:cs typeface="Times New Roman" panose="02020603050405020304" pitchFamily="18" charset="0"/>
              </a:rPr>
              <a:t>，动态规划法求解最优二叉查找树的过程如下：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3"/>
          <p:cNvSpPr>
            <a:spLocks noChangeArrowheads="1"/>
          </p:cNvSpPr>
          <p:nvPr/>
        </p:nvSpPr>
        <p:spPr bwMode="auto">
          <a:xfrm>
            <a:off x="574040" y="804545"/>
            <a:ext cx="10820400" cy="98869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n</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个字符的查找概率存储在数组p[n+1]中，为方便理解从下标</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1</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开始存放，程序如下：</a:t>
            </a:r>
          </a:p>
        </p:txBody>
      </p:sp>
      <p:sp>
        <p:nvSpPr>
          <p:cNvPr id="100" name="文本框 99"/>
          <p:cNvSpPr txBox="1"/>
          <p:nvPr/>
        </p:nvSpPr>
        <p:spPr>
          <a:xfrm>
            <a:off x="1032510" y="1846580"/>
            <a:ext cx="10564495" cy="4154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double OptimalBST(double p[ ], int n)</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i, j, k, d, mink;</a:t>
            </a:r>
          </a:p>
          <a:p>
            <a:pPr lvl="0" algn="l">
              <a:lnSpc>
                <a:spcPct val="100000"/>
              </a:lnSpc>
              <a:spcBef>
                <a:spcPts val="0"/>
              </a:spcBef>
              <a:spcAft>
                <a:spcPts val="0"/>
              </a:spcAft>
              <a:buClrTx/>
              <a:buSzTx/>
              <a:buFontTx/>
            </a:pPr>
            <a:r>
              <a:rPr lang="en-US" altLang="zh-CN" sz="2200" dirty="0" err="1">
                <a:sym typeface="+mn-ea"/>
              </a:rPr>
              <a:t>    double min, sum, C[n+2][n+1] = {0};</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for (i = 1; i &lt;= n; i++)                //初始化第一条次对角线</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C[i][i] = p[i];          </a:t>
            </a: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for (d = 1; d &lt; n; d++)                //按对角线逐条计算</a:t>
            </a:r>
          </a:p>
          <a:p>
            <a:pPr lvl="0" algn="l">
              <a:lnSpc>
                <a:spcPct val="100000"/>
              </a:lnSpc>
              <a:spcBef>
                <a:spcPts val="0"/>
              </a:spcBef>
              <a:spcAft>
                <a:spcPts val="0"/>
              </a:spcAft>
              <a:buClrTx/>
              <a:buSzTx/>
              <a:buFontTx/>
            </a:pPr>
            <a:r>
              <a:rPr lang="en-US" altLang="zh-CN" sz="2200" dirty="0" err="1">
                <a:sym typeface="+mn-ea"/>
              </a:rPr>
              <a:t>        for (i = 1; i &lt;= n-d; i++)</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j = i + d;</a:t>
            </a:r>
          </a:p>
          <a:p>
            <a:pPr lvl="0" algn="l">
              <a:lnSpc>
                <a:spcPct val="100000"/>
              </a:lnSpc>
              <a:spcBef>
                <a:spcPts val="0"/>
              </a:spcBef>
              <a:spcAft>
                <a:spcPts val="0"/>
              </a:spcAft>
              <a:buClrTx/>
              <a:buSzTx/>
              <a:buFontTx/>
            </a:pPr>
            <a:r>
              <a:rPr lang="en-US" altLang="zh-CN" sz="2200" dirty="0" err="1">
                <a:sym typeface="+mn-ea"/>
              </a:rPr>
              <a:t>             min = 1000; mink = i; sum = 0;     //假设1000为最大值</a:t>
            </a:r>
          </a:p>
          <a:p>
            <a:pPr lvl="0" algn="l">
              <a:lnSpc>
                <a:spcPct val="100000"/>
              </a:lnSpc>
              <a:spcBef>
                <a:spcPts val="0"/>
              </a:spcBef>
              <a:spcAft>
                <a:spcPts val="0"/>
              </a:spcAft>
              <a:buClrTx/>
              <a:buSzTx/>
              <a:buFontTx/>
            </a:pPr>
            <a:r>
              <a:rPr lang="en-US" altLang="zh-CN" sz="2200" dirty="0" err="1">
                <a:sym typeface="+mn-ea"/>
              </a:rPr>
              <a:t>             </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9.4.2  最优二叉查找树</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1846580"/>
            <a:ext cx="10564495" cy="313817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for (k = i; k &lt;= j; k++)</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olidFill>
                  <a:srgbClr val="C00000"/>
                </a:solidFill>
                <a:sym typeface="+mn-ea"/>
              </a:rPr>
              <a:t>                 sum = sum + p[k];  </a:t>
            </a:r>
          </a:p>
          <a:p>
            <a:pPr lvl="0" algn="l">
              <a:lnSpc>
                <a:spcPct val="100000"/>
              </a:lnSpc>
              <a:spcBef>
                <a:spcPts val="0"/>
              </a:spcBef>
              <a:spcAft>
                <a:spcPts val="0"/>
              </a:spcAft>
              <a:buClrTx/>
              <a:buSzTx/>
              <a:buFontTx/>
            </a:pPr>
            <a:r>
              <a:rPr lang="en-US" altLang="zh-CN" sz="2200" dirty="0" err="1">
                <a:solidFill>
                  <a:srgbClr val="C00000"/>
                </a:solidFill>
                <a:sym typeface="+mn-ea"/>
              </a:rPr>
              <a:t>                 if (C[i][k-1] + C[k+1][j] &lt; min)     min = C[i][k-1] + C[k+1][j];</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ym typeface="+mn-ea"/>
              </a:rPr>
              <a:t>             C[i][j] = min + sum;</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return C[1][n];                             //返回最优值</a:t>
            </a:r>
          </a:p>
          <a:p>
            <a:pPr lvl="0" algn="l">
              <a:lnSpc>
                <a:spcPct val="100000"/>
              </a:lnSpc>
              <a:spcBef>
                <a:spcPts val="0"/>
              </a:spcBef>
              <a:spcAft>
                <a:spcPts val="0"/>
              </a:spcAft>
              <a:buClrTx/>
              <a:buSzTx/>
              <a:buFontTx/>
            </a:pPr>
            <a:r>
              <a:rPr lang="en-US" altLang="zh-CN" sz="2200" dirty="0" err="1">
                <a:sym typeface="+mn-ea"/>
              </a:rPr>
              <a:t>}</a:t>
            </a:r>
          </a:p>
        </p:txBody>
      </p:sp>
      <p:sp>
        <p:nvSpPr>
          <p:cNvPr id="2"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9.4.2  最优二叉查找树</a:t>
            </a:r>
          </a:p>
        </p:txBody>
      </p:sp>
      <p:sp>
        <p:nvSpPr>
          <p:cNvPr id="4" name="文本框 3"/>
          <p:cNvSpPr txBox="1"/>
          <p:nvPr/>
        </p:nvSpPr>
        <p:spPr>
          <a:xfrm>
            <a:off x="544830" y="5084445"/>
            <a:ext cx="10784840" cy="460375"/>
          </a:xfrm>
          <a:prstGeom prst="rect">
            <a:avLst/>
          </a:prstGeom>
          <a:noFill/>
          <a:ln w="9525">
            <a:noFill/>
          </a:ln>
        </p:spPr>
        <p:txBody>
          <a:bodyPr wrap="square">
            <a:spAutoFit/>
          </a:bodyPr>
          <a:lstStyle/>
          <a:p>
            <a:pPr indent="0"/>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【算法分析】</a:t>
            </a:r>
            <a:r>
              <a:rPr sz="2400" b="0">
                <a:latin typeface="Times New Roman" panose="02020603050405020304" pitchFamily="18" charset="0"/>
                <a:ea typeface="微软雅黑" panose="020B0503020204020204" pitchFamily="34" charset="-122"/>
                <a:cs typeface="Times New Roman" panose="02020603050405020304" pitchFamily="18" charset="0"/>
              </a:rPr>
              <a:t>基本语句是三层for循环中最内层的条件语句，执行次数为：</a:t>
            </a:r>
          </a:p>
        </p:txBody>
      </p:sp>
      <p:graphicFrame>
        <p:nvGraphicFramePr>
          <p:cNvPr id="5" name="Object 74"/>
          <p:cNvGraphicFramePr>
            <a:graphicFrameLocks noChangeAspect="1"/>
          </p:cNvGraphicFramePr>
          <p:nvPr/>
        </p:nvGraphicFramePr>
        <p:xfrm>
          <a:off x="2212340" y="5644515"/>
          <a:ext cx="7160895" cy="800100"/>
        </p:xfrm>
        <a:graphic>
          <a:graphicData uri="http://schemas.openxmlformats.org/presentationml/2006/ole">
            <mc:AlternateContent xmlns:mc="http://schemas.openxmlformats.org/markup-compatibility/2006">
              <mc:Choice xmlns:v="urn:schemas-microsoft-com:vml" Requires="v">
                <p:oleObj r:id="rId2" imgW="3706495" imgH="431800" progId="Equation.3">
                  <p:embed/>
                </p:oleObj>
              </mc:Choice>
              <mc:Fallback>
                <p:oleObj r:id="rId2" imgW="3706495" imgH="431800" progId="Equation.3">
                  <p:embed/>
                  <p:pic>
                    <p:nvPicPr>
                      <p:cNvPr id="5" name="Object 74"/>
                      <p:cNvPicPr/>
                      <p:nvPr/>
                    </p:nvPicPr>
                    <p:blipFill>
                      <a:blip r:embed="rId3"/>
                      <a:stretch>
                        <a:fillRect/>
                      </a:stretch>
                    </p:blipFill>
                    <p:spPr>
                      <a:xfrm>
                        <a:off x="2212340" y="5644515"/>
                        <a:ext cx="7160895" cy="800100"/>
                      </a:xfrm>
                      <a:prstGeom prst="rect">
                        <a:avLst/>
                      </a:prstGeom>
                      <a:noFill/>
                      <a:ln w="38100">
                        <a:noFill/>
                        <a:miter/>
                      </a:ln>
                    </p:spPr>
                  </p:pic>
                </p:oleObj>
              </mc:Fallback>
            </mc:AlternateContent>
          </a:graphicData>
        </a:graphic>
      </p:graphicFrame>
      <p:sp>
        <p:nvSpPr>
          <p:cNvPr id="6" name="Rectangle 23"/>
          <p:cNvSpPr>
            <a:spLocks noChangeArrowheads="1"/>
          </p:cNvSpPr>
          <p:nvPr/>
        </p:nvSpPr>
        <p:spPr bwMode="auto">
          <a:xfrm>
            <a:off x="574040" y="804545"/>
            <a:ext cx="10820400" cy="98869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lang="zh-CN" altLang="zh-CN" sz="2400" u="none" dirty="0">
                <a:solidFill>
                  <a:srgbClr val="B42D2D"/>
                </a:solidFill>
                <a:latin typeface="Times New Roman" panose="02020603050405020304" pitchFamily="18" charset="0"/>
                <a:ea typeface="微软雅黑" panose="020B0503020204020204" pitchFamily="34" charset="-122"/>
              </a:rPr>
              <a:t>【算法实现】</a:t>
            </a:r>
            <a:r>
              <a:rPr sz="2400" u="none">
                <a:solidFill>
                  <a:srgbClr val="000000"/>
                </a:solidFill>
                <a:latin typeface="Times New Roman" panose="02020603050405020304" pitchFamily="18" charset="0"/>
                <a:ea typeface="微软雅黑" panose="020B0503020204020204" pitchFamily="34" charset="-122"/>
              </a:rPr>
              <a:t>设</a:t>
            </a:r>
            <a:r>
              <a:rPr lang="en-US" sz="2400" u="none">
                <a:solidFill>
                  <a:srgbClr val="000000"/>
                </a:solidFill>
                <a:latin typeface="Times New Roman" panose="02020603050405020304" pitchFamily="18" charset="0"/>
                <a:ea typeface="微软雅黑" panose="020B0503020204020204" pitchFamily="34" charset="-122"/>
              </a:rPr>
              <a:t> </a:t>
            </a:r>
            <a:r>
              <a:rPr sz="2400" i="1" u="none">
                <a:solidFill>
                  <a:srgbClr val="000000"/>
                </a:solidFill>
                <a:latin typeface="Times New Roman" panose="02020603050405020304" pitchFamily="18" charset="0"/>
                <a:ea typeface="微软雅黑" panose="020B0503020204020204" pitchFamily="34" charset="-122"/>
              </a:rPr>
              <a:t>n</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个字符的查找概率存储在数组p[n+1]中，为方便理解从下标</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1</a:t>
            </a:r>
            <a:r>
              <a:rPr lang="en-US" sz="2400" u="none">
                <a:solidFill>
                  <a:srgbClr val="000000"/>
                </a:solidFill>
                <a:latin typeface="Times New Roman" panose="02020603050405020304" pitchFamily="18" charset="0"/>
                <a:ea typeface="微软雅黑" panose="020B0503020204020204" pitchFamily="34" charset="-122"/>
              </a:rPr>
              <a:t> </a:t>
            </a:r>
            <a:r>
              <a:rPr sz="2400" u="none">
                <a:solidFill>
                  <a:srgbClr val="000000"/>
                </a:solidFill>
                <a:latin typeface="Times New Roman" panose="02020603050405020304" pitchFamily="18" charset="0"/>
                <a:ea typeface="微软雅黑" panose="020B0503020204020204" pitchFamily="34" charset="-122"/>
              </a:rPr>
              <a:t>开始存放，程序如下：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9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动态规划法</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9-5    拓展与演练</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9.5.1  最优性原理</a:t>
            </a:r>
          </a:p>
        </p:txBody>
      </p:sp>
      <p:sp>
        <p:nvSpPr>
          <p:cNvPr id="110" name="文本框 109"/>
          <p:cNvSpPr txBox="1"/>
          <p:nvPr/>
        </p:nvSpPr>
        <p:spPr>
          <a:xfrm>
            <a:off x="1245870" y="975995"/>
            <a:ext cx="1018222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最优性原理（</a:t>
            </a:r>
            <a:r>
              <a:rPr lang="en-US"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optimal principle</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：每个阶段的决策都是相对于初始决策所产生的当前状态，所有阶段的最优决策构成一个最优决策序列。</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Freeform 84"/>
          <p:cNvSpPr/>
          <p:nvPr/>
        </p:nvSpPr>
        <p:spPr bwMode="auto">
          <a:xfrm>
            <a:off x="701868" y="105801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 name="文本框 1"/>
          <p:cNvSpPr txBox="1"/>
          <p:nvPr/>
        </p:nvSpPr>
        <p:spPr>
          <a:xfrm>
            <a:off x="1245870" y="3361055"/>
            <a:ext cx="10182225" cy="97726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原问题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E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的最优解依赖于子问题</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C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D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的最优解根据当前状态作出的决策，并且一定是原问题的最优解。</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Freeform 84"/>
          <p:cNvSpPr/>
          <p:nvPr/>
        </p:nvSpPr>
        <p:spPr bwMode="auto">
          <a:xfrm>
            <a:off x="701868" y="34633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文本框 5"/>
          <p:cNvSpPr txBox="1"/>
          <p:nvPr/>
        </p:nvSpPr>
        <p:spPr>
          <a:xfrm>
            <a:off x="1654810" y="2076450"/>
            <a:ext cx="9159875" cy="1003300"/>
          </a:xfrm>
          <a:prstGeom prst="rect">
            <a:avLst/>
          </a:prstGeom>
          <a:noFill/>
          <a:ln w="28575">
            <a:solidFill>
              <a:schemeClr val="accent6">
                <a:lumMod val="50000"/>
              </a:schemeClr>
            </a:solidFill>
          </a:ln>
        </p:spPr>
        <p:txBody>
          <a:bodyPr wrap="square" lIns="179705" rIns="179705" bIns="71755">
            <a:spAutoFit/>
          </a:bodyPr>
          <a:lstStyle/>
          <a:p>
            <a:pPr lvl="0" algn="just">
              <a:lnSpc>
                <a:spcPct val="120000"/>
              </a:lnSpc>
              <a:buClrTx/>
              <a:buSzTx/>
              <a:buFontTx/>
            </a:pPr>
            <a:r>
              <a:rPr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sym typeface="+mn-ea"/>
              </a:rPr>
              <a:t>各子问题的解都是相对于当前状态的最优解，整个问题的最优解是由各个子问题的最优解构成。</a:t>
            </a:r>
          </a:p>
        </p:txBody>
      </p:sp>
      <p:graphicFrame>
        <p:nvGraphicFramePr>
          <p:cNvPr id="7" name="对象 6"/>
          <p:cNvGraphicFramePr>
            <a:graphicFrameLocks noChangeAspect="1"/>
          </p:cNvGraphicFramePr>
          <p:nvPr/>
        </p:nvGraphicFramePr>
        <p:xfrm>
          <a:off x="2865755" y="4619625"/>
          <a:ext cx="4979670" cy="1440180"/>
        </p:xfrm>
        <a:graphic>
          <a:graphicData uri="http://schemas.openxmlformats.org/presentationml/2006/ole">
            <mc:AlternateContent xmlns:mc="http://schemas.openxmlformats.org/markup-compatibility/2006">
              <mc:Choice xmlns:v="urn:schemas-microsoft-com:vml" Requires="v">
                <p:oleObj r:id="rId3" imgW="3095625" imgH="895350" progId="Paint.Picture">
                  <p:embed/>
                </p:oleObj>
              </mc:Choice>
              <mc:Fallback>
                <p:oleObj r:id="rId3" imgW="3095625" imgH="895350" progId="Paint.Picture">
                  <p:embed/>
                  <p:pic>
                    <p:nvPicPr>
                      <p:cNvPr id="7" name="对象 6"/>
                      <p:cNvPicPr/>
                      <p:nvPr/>
                    </p:nvPicPr>
                    <p:blipFill>
                      <a:blip r:embed="rId4"/>
                      <a:stretch>
                        <a:fillRect/>
                      </a:stretch>
                    </p:blipFill>
                    <p:spPr>
                      <a:xfrm>
                        <a:off x="2865755" y="4619625"/>
                        <a:ext cx="4979670" cy="14401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9.5.1  最优性原理</a:t>
            </a:r>
          </a:p>
        </p:txBody>
      </p:sp>
      <p:sp>
        <p:nvSpPr>
          <p:cNvPr id="3" name="文本框 2"/>
          <p:cNvSpPr txBox="1"/>
          <p:nvPr/>
        </p:nvSpPr>
        <p:spPr>
          <a:xfrm>
            <a:off x="719455" y="932180"/>
            <a:ext cx="10708640" cy="4004945"/>
          </a:xfrm>
          <a:prstGeom prst="rect">
            <a:avLst/>
          </a:prstGeom>
          <a:noFill/>
          <a:ln w="9525">
            <a:noFill/>
          </a:ln>
        </p:spPr>
        <p:txBody>
          <a:bodyPr wrap="square">
            <a:spAutoFit/>
          </a:bodyPr>
          <a:lstStyle/>
          <a:p>
            <a:pPr indent="0">
              <a:lnSpc>
                <a:spcPct val="120000"/>
              </a:lnSpc>
              <a:spcBef>
                <a:spcPts val="0"/>
              </a:spcBef>
              <a:spcAft>
                <a:spcPts val="0"/>
              </a:spcAft>
            </a:pPr>
            <a:r>
              <a:rPr lang="zh-CN"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9.1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证明最长公共子序列问题满足最优性原理。</a:t>
            </a:r>
          </a:p>
          <a:p>
            <a:pPr indent="0" algn="just">
              <a:lnSpc>
                <a:spcPct val="120000"/>
              </a:lnSpc>
              <a:spcBef>
                <a:spcPts val="0"/>
              </a:spcBef>
              <a:spcAft>
                <a:spcPts val="0"/>
              </a:spcAft>
            </a:pPr>
            <a:r>
              <a:rPr lang="zh-CN" sz="2400" b="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证：</a:t>
            </a:r>
            <a:r>
              <a:rPr lang="zh-CN" sz="2400" b="0">
                <a:latin typeface="Times New Roman" panose="02020603050405020304" pitchFamily="18" charset="0"/>
                <a:ea typeface="微软雅黑" panose="020B0503020204020204" pitchFamily="34" charset="-122"/>
                <a:cs typeface="Times New Roman" panose="02020603050405020304" pitchFamily="18" charset="0"/>
              </a:rPr>
              <a:t>序列</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记为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，序列</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记为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，序列</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的最长公共子序列</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记为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zh-CN" sz="2400" b="0">
                <a:latin typeface="Times New Roman" panose="02020603050405020304" pitchFamily="18" charset="0"/>
                <a:ea typeface="微软雅黑" panose="020B0503020204020204" pitchFamily="34" charset="-122"/>
                <a:cs typeface="Times New Roman" panose="02020603050405020304" pitchFamily="18" charset="0"/>
              </a:rPr>
              <a:t>，显然有下式成立：</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的最长公共子序列；</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sz="2400" b="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的最长公共子序列；</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）若</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且</a:t>
            </a:r>
            <a:r>
              <a:rPr lang="en-US" alt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Z</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k</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m </a:t>
            </a:r>
            <a:r>
              <a:rPr lang="zh-CN" sz="2400" b="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的最长公共子序列。</a:t>
            </a:r>
          </a:p>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可见，两个序列的最长公共子序列包含了这两个序列前缀序列的最长公共子序列。因此，最长公共子序列问题满足最优性原理。</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endParaRPr lang="zh-CN" sz="2400" b="1">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9.1.2  动态规划法的设计思想</a:t>
            </a:r>
          </a:p>
        </p:txBody>
      </p:sp>
      <p:sp>
        <p:nvSpPr>
          <p:cNvPr id="179203" name="文本框 179202"/>
          <p:cNvSpPr txBox="1"/>
          <p:nvPr/>
        </p:nvSpPr>
        <p:spPr>
          <a:xfrm>
            <a:off x="1132205" y="903605"/>
            <a:ext cx="10311130" cy="1420495"/>
          </a:xfrm>
          <a:prstGeom prst="rect">
            <a:avLst/>
          </a:prstGeom>
          <a:noFill/>
          <a:ln w="9525">
            <a:noFill/>
          </a:ln>
        </p:spPr>
        <p:txBody>
          <a:bodyPr wrap="square">
            <a:spAutoFit/>
          </a:bodyPr>
          <a:lstStyle/>
          <a:p>
            <a:pPr algn="just" fontAlgn="auto">
              <a:lnSpc>
                <a:spcPct val="120000"/>
              </a:lnSpc>
              <a:spcBef>
                <a:spcPts val="0"/>
              </a:spcBef>
            </a:pPr>
            <a:r>
              <a:rPr sz="2400">
                <a:latin typeface="Times New Roman" panose="02020603050405020304" pitchFamily="18" charset="0"/>
                <a:ea typeface="微软雅黑" panose="020B0503020204020204" pitchFamily="34" charset="-122"/>
                <a:cs typeface="Times New Roman" panose="02020603050405020304" pitchFamily="18" charset="0"/>
              </a:rPr>
              <a:t>动态规划法将待求解问题分解成若干个相互重叠的子问题，每个子问题对应决策过程的一个阶段，动态规划法的求解过程由以下三个阶段组成：</a:t>
            </a:r>
          </a:p>
          <a:p>
            <a:pPr algn="just" fontAlgn="auto">
              <a:lnSpc>
                <a:spcPct val="120000"/>
              </a:lnSpc>
              <a:spcBef>
                <a:spcPts val="0"/>
              </a:spcBef>
            </a:pP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（1）划分子问题</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设计</a:t>
            </a: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动态规划函数</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（3）填写表格</a:t>
            </a:r>
            <a:r>
              <a:rPr lang="zh-CN" sz="24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p>
        </p:txBody>
      </p:sp>
      <p:sp>
        <p:nvSpPr>
          <p:cNvPr id="3" name="Freeform 84"/>
          <p:cNvSpPr/>
          <p:nvPr/>
        </p:nvSpPr>
        <p:spPr bwMode="auto">
          <a:xfrm>
            <a:off x="716473" y="997688"/>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2" name="文本框 101"/>
          <p:cNvSpPr txBox="1"/>
          <p:nvPr/>
        </p:nvSpPr>
        <p:spPr>
          <a:xfrm>
            <a:off x="840740" y="2836572"/>
            <a:ext cx="5645150" cy="2358390"/>
          </a:xfrm>
          <a:prstGeom prst="rect">
            <a:avLst/>
          </a:prstGeom>
          <a:noFill/>
          <a:ln w="28575">
            <a:solidFill>
              <a:schemeClr val="accent6">
                <a:lumMod val="50000"/>
              </a:schemeClr>
            </a:solidFill>
          </a:ln>
        </p:spPr>
        <p:txBody>
          <a:bodyPr wrap="square" lIns="179705" tIns="71755" rIns="179705" bIns="71755">
            <a:spAutoFit/>
          </a:bodyPr>
          <a:lstStyle/>
          <a:p>
            <a:pPr indent="0">
              <a:lnSpc>
                <a:spcPct val="120000"/>
              </a:lnSpc>
              <a:spcBef>
                <a:spcPts val="0"/>
              </a:spcBef>
              <a:spcAft>
                <a:spcPts val="0"/>
              </a:spcAft>
            </a:pPr>
            <a:r>
              <a:rPr lang="zh-CN" sz="2400">
                <a:solidFill>
                  <a:schemeClr val="tx1">
                    <a:lumMod val="65000"/>
                    <a:lumOff val="35000"/>
                  </a:schemeClr>
                </a:solidFill>
                <a:latin typeface="微软雅黑" panose="020B0503020204020204" pitchFamily="34" charset="-122"/>
                <a:ea typeface="微软雅黑" panose="020B0503020204020204" pitchFamily="34" charset="-122"/>
              </a:rPr>
              <a:t>动态规划过程只能求得问题的</a:t>
            </a:r>
            <a:r>
              <a:rPr lang="zh-CN" sz="2400">
                <a:solidFill>
                  <a:srgbClr val="C00000"/>
                </a:solidFill>
                <a:latin typeface="微软雅黑" panose="020B0503020204020204" pitchFamily="34" charset="-122"/>
                <a:ea typeface="微软雅黑" panose="020B0503020204020204" pitchFamily="34" charset="-122"/>
              </a:rPr>
              <a:t>最优值</a:t>
            </a:r>
            <a:r>
              <a:rPr lang="zh-CN" sz="2400">
                <a:solidFill>
                  <a:schemeClr val="tx1">
                    <a:lumMod val="65000"/>
                    <a:lumOff val="35000"/>
                  </a:schemeClr>
                </a:solidFill>
                <a:latin typeface="微软雅黑" panose="020B0503020204020204" pitchFamily="34" charset="-122"/>
                <a:ea typeface="微软雅黑" panose="020B0503020204020204" pitchFamily="34" charset="-122"/>
              </a:rPr>
              <a:t>，如果要得到使目标函数取得极值的最优解，通常在动态规划过程中记录每个阶段的决策，再根据最优决策序列通过</a:t>
            </a:r>
            <a:r>
              <a:rPr lang="zh-CN" sz="2400">
                <a:solidFill>
                  <a:srgbClr val="C00000"/>
                </a:solidFill>
                <a:latin typeface="微软雅黑" panose="020B0503020204020204" pitchFamily="34" charset="-122"/>
                <a:ea typeface="微软雅黑" panose="020B0503020204020204" pitchFamily="34" charset="-122"/>
              </a:rPr>
              <a:t>回溯构造最优解</a:t>
            </a:r>
            <a:r>
              <a:rPr lang="zh-CN" sz="240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40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0051C9C7-9850-7DF0-0BAC-64794BB4233C}"/>
              </a:ext>
            </a:extLst>
          </p:cNvPr>
          <p:cNvPicPr>
            <a:picLocks noChangeAspect="1"/>
          </p:cNvPicPr>
          <p:nvPr/>
        </p:nvPicPr>
        <p:blipFill rotWithShape="1">
          <a:blip r:embed="rId3"/>
          <a:srcRect l="35411" t="35182" r="36018" b="40352"/>
          <a:stretch/>
        </p:blipFill>
        <p:spPr>
          <a:xfrm>
            <a:off x="6703806" y="2836572"/>
            <a:ext cx="4795379" cy="2566468"/>
          </a:xfrm>
          <a:prstGeom prst="rect">
            <a:avLst/>
          </a:prstGeom>
          <a:ln>
            <a:solidFill>
              <a:schemeClr val="accent5">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9.5.1  最优性原理</a:t>
            </a:r>
          </a:p>
        </p:txBody>
      </p:sp>
      <p:sp>
        <p:nvSpPr>
          <p:cNvPr id="3" name="文本框 2"/>
          <p:cNvSpPr txBox="1"/>
          <p:nvPr/>
        </p:nvSpPr>
        <p:spPr>
          <a:xfrm>
            <a:off x="719455" y="932180"/>
            <a:ext cx="1064450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9.2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证明</a:t>
            </a:r>
            <a:r>
              <a:rPr lang="en-US" sz="2400" b="0">
                <a:latin typeface="Times New Roman" panose="02020603050405020304" pitchFamily="18" charset="0"/>
                <a:ea typeface="微软雅黑" panose="020B0503020204020204" pitchFamily="34" charset="-122"/>
                <a:cs typeface="Times New Roman" panose="02020603050405020304" pitchFamily="18" charset="0"/>
              </a:rPr>
              <a:t>0/1</a:t>
            </a:r>
            <a:r>
              <a:rPr lang="zh-CN" sz="2400" b="0">
                <a:latin typeface="Times New Roman" panose="02020603050405020304" pitchFamily="18" charset="0"/>
                <a:ea typeface="微软雅黑" panose="020B0503020204020204" pitchFamily="34" charset="-122"/>
                <a:cs typeface="Times New Roman" panose="02020603050405020304" pitchFamily="18" charset="0"/>
              </a:rPr>
              <a:t>背包问题满足最优性原理。</a:t>
            </a:r>
          </a:p>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证：设</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0/1 </a:t>
            </a:r>
            <a:r>
              <a:rPr lang="zh-CN" sz="2400" b="0">
                <a:latin typeface="Times New Roman" panose="02020603050405020304" pitchFamily="18" charset="0"/>
                <a:ea typeface="微软雅黑" panose="020B0503020204020204" pitchFamily="34" charset="-122"/>
                <a:cs typeface="Times New Roman" panose="02020603050405020304" pitchFamily="18" charset="0"/>
              </a:rPr>
              <a:t>背包问题的最优解，则</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x</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是下面子问题的最优解：</a:t>
            </a:r>
            <a:endParaRPr lang="en-US" sz="2400" b="0">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2" name="文本框 111"/>
          <p:cNvSpPr txBox="1"/>
          <p:nvPr/>
        </p:nvSpPr>
        <p:spPr>
          <a:xfrm>
            <a:off x="719455" y="3264535"/>
            <a:ext cx="1031494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如若不然，设</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y</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是上述子问题的一个最优解，则</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4" name="文本框 113"/>
          <p:cNvSpPr txBox="1"/>
          <p:nvPr/>
        </p:nvSpPr>
        <p:spPr>
          <a:xfrm>
            <a:off x="398145" y="4876165"/>
            <a:ext cx="10314940" cy="534035"/>
          </a:xfrm>
          <a:prstGeom prst="rect">
            <a:avLst/>
          </a:prstGeom>
          <a:noFill/>
          <a:ln w="9525">
            <a:noFill/>
          </a:ln>
        </p:spPr>
        <p:txBody>
          <a:bodyPr wrap="square">
            <a:spAutoFit/>
          </a:bodyPr>
          <a:lstStyle/>
          <a:p>
            <a:pPr indent="26670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rPr>
              <a:t>因此，</a:t>
            </a:r>
            <a:endParaRPr lang="zh-CN" altLang="en-US" sz="2400" b="0">
              <a:latin typeface="Times New Roman" panose="02020603050405020304" pitchFamily="18" charset="0"/>
              <a:ea typeface="微软雅黑" panose="020B0503020204020204" pitchFamily="34" charset="-122"/>
            </a:endParaRPr>
          </a:p>
        </p:txBody>
      </p:sp>
      <p:sp>
        <p:nvSpPr>
          <p:cNvPr id="115" name="文本框 114"/>
          <p:cNvSpPr txBox="1"/>
          <p:nvPr/>
        </p:nvSpPr>
        <p:spPr>
          <a:xfrm>
            <a:off x="616585" y="5726430"/>
            <a:ext cx="11074400" cy="534035"/>
          </a:xfrm>
          <a:prstGeom prst="rect">
            <a:avLst/>
          </a:prstGeom>
          <a:noFill/>
          <a:ln w="9525">
            <a:noFill/>
          </a:ln>
        </p:spPr>
        <p:txBody>
          <a:bodyPr wrap="square">
            <a:spAutoFit/>
          </a:bodyPr>
          <a:lstStyle/>
          <a:p>
            <a:pPr indent="0">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从而导致矛盾。因此，</a:t>
            </a:r>
            <a:r>
              <a:rPr lang="en-US" sz="2400" b="0">
                <a:latin typeface="Times New Roman" panose="02020603050405020304" pitchFamily="18" charset="0"/>
                <a:ea typeface="微软雅黑" panose="020B0503020204020204" pitchFamily="34" charset="-122"/>
                <a:cs typeface="Times New Roman" panose="02020603050405020304" pitchFamily="18" charset="0"/>
              </a:rPr>
              <a:t>0/1 </a:t>
            </a:r>
            <a:r>
              <a:rPr lang="zh-CN" sz="2400" b="0">
                <a:latin typeface="Times New Roman" panose="02020603050405020304" pitchFamily="18" charset="0"/>
                <a:ea typeface="微软雅黑" panose="020B0503020204020204" pitchFamily="34" charset="-122"/>
                <a:cs typeface="Times New Roman" panose="02020603050405020304" pitchFamily="18" charset="0"/>
              </a:rPr>
              <a:t>背包问题满足最优性原理。</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73747771" name="Object 1760"/>
          <p:cNvGraphicFramePr>
            <a:graphicFrameLocks noChangeAspect="1"/>
          </p:cNvGraphicFramePr>
          <p:nvPr/>
        </p:nvGraphicFramePr>
        <p:xfrm>
          <a:off x="2120265" y="2019300"/>
          <a:ext cx="2759075" cy="1133475"/>
        </p:xfrm>
        <a:graphic>
          <a:graphicData uri="http://schemas.openxmlformats.org/presentationml/2006/ole">
            <mc:AlternateContent xmlns:mc="http://schemas.openxmlformats.org/markup-compatibility/2006">
              <mc:Choice xmlns:v="urn:schemas-microsoft-com:vml" Requires="v">
                <p:oleObj r:id="rId3" imgW="1358265" imgH="635000" progId="">
                  <p:embed/>
                </p:oleObj>
              </mc:Choice>
              <mc:Fallback>
                <p:oleObj r:id="rId3" imgW="1358265" imgH="635000" progId="">
                  <p:embed/>
                  <p:pic>
                    <p:nvPicPr>
                      <p:cNvPr id="1073747771" name="Object 1760"/>
                      <p:cNvPicPr/>
                      <p:nvPr/>
                    </p:nvPicPr>
                    <p:blipFill>
                      <a:blip r:embed="rId4"/>
                      <a:stretch>
                        <a:fillRect/>
                      </a:stretch>
                    </p:blipFill>
                    <p:spPr>
                      <a:xfrm>
                        <a:off x="2120265" y="2019300"/>
                        <a:ext cx="2759075" cy="1133475"/>
                      </a:xfrm>
                      <a:prstGeom prst="rect">
                        <a:avLst/>
                      </a:prstGeom>
                      <a:noFill/>
                      <a:ln w="38100">
                        <a:noFill/>
                        <a:miter/>
                      </a:ln>
                    </p:spPr>
                  </p:pic>
                </p:oleObj>
              </mc:Fallback>
            </mc:AlternateContent>
          </a:graphicData>
        </a:graphic>
      </p:graphicFrame>
      <p:graphicFrame>
        <p:nvGraphicFramePr>
          <p:cNvPr id="1073747772" name="Object 1761"/>
          <p:cNvGraphicFramePr>
            <a:graphicFrameLocks noChangeAspect="1"/>
          </p:cNvGraphicFramePr>
          <p:nvPr/>
        </p:nvGraphicFramePr>
        <p:xfrm>
          <a:off x="6077585" y="2345690"/>
          <a:ext cx="1469390" cy="807085"/>
        </p:xfrm>
        <a:graphic>
          <a:graphicData uri="http://schemas.openxmlformats.org/presentationml/2006/ole">
            <mc:AlternateContent xmlns:mc="http://schemas.openxmlformats.org/markup-compatibility/2006">
              <mc:Choice xmlns:v="urn:schemas-microsoft-com:vml" Requires="v">
                <p:oleObj r:id="rId5" imgW="723900" imgH="431800" progId="">
                  <p:embed/>
                </p:oleObj>
              </mc:Choice>
              <mc:Fallback>
                <p:oleObj r:id="rId5" imgW="723900" imgH="431800" progId="">
                  <p:embed/>
                  <p:pic>
                    <p:nvPicPr>
                      <p:cNvPr id="1073747772" name="Object 1761"/>
                      <p:cNvPicPr/>
                      <p:nvPr/>
                    </p:nvPicPr>
                    <p:blipFill>
                      <a:blip r:embed="rId6"/>
                      <a:stretch>
                        <a:fillRect/>
                      </a:stretch>
                    </p:blipFill>
                    <p:spPr>
                      <a:xfrm>
                        <a:off x="6077585" y="2345690"/>
                        <a:ext cx="1469390" cy="807085"/>
                      </a:xfrm>
                      <a:prstGeom prst="rect">
                        <a:avLst/>
                      </a:prstGeom>
                      <a:noFill/>
                      <a:ln w="38100">
                        <a:noFill/>
                        <a:miter/>
                      </a:ln>
                    </p:spPr>
                  </p:pic>
                </p:oleObj>
              </mc:Fallback>
            </mc:AlternateContent>
          </a:graphicData>
        </a:graphic>
      </p:graphicFrame>
      <p:graphicFrame>
        <p:nvGraphicFramePr>
          <p:cNvPr id="2" name="Object 75"/>
          <p:cNvGraphicFramePr>
            <a:graphicFrameLocks noChangeAspect="1"/>
          </p:cNvGraphicFramePr>
          <p:nvPr/>
        </p:nvGraphicFramePr>
        <p:xfrm>
          <a:off x="2453005" y="3858895"/>
          <a:ext cx="1686560" cy="820420"/>
        </p:xfrm>
        <a:graphic>
          <a:graphicData uri="http://schemas.openxmlformats.org/presentationml/2006/ole">
            <mc:AlternateContent xmlns:mc="http://schemas.openxmlformats.org/markup-compatibility/2006">
              <mc:Choice xmlns:v="urn:schemas-microsoft-com:vml" Requires="v">
                <p:oleObj r:id="rId7" imgW="1002665" imgH="431800" progId="Equation.3">
                  <p:embed/>
                </p:oleObj>
              </mc:Choice>
              <mc:Fallback>
                <p:oleObj r:id="rId7" imgW="1002665" imgH="431800" progId="Equation.3">
                  <p:embed/>
                  <p:pic>
                    <p:nvPicPr>
                      <p:cNvPr id="2" name="Object 75"/>
                      <p:cNvPicPr/>
                      <p:nvPr/>
                    </p:nvPicPr>
                    <p:blipFill>
                      <a:blip r:embed="rId8"/>
                      <a:stretch>
                        <a:fillRect/>
                      </a:stretch>
                    </p:blipFill>
                    <p:spPr>
                      <a:xfrm>
                        <a:off x="2453005" y="3858895"/>
                        <a:ext cx="1686560" cy="820420"/>
                      </a:xfrm>
                      <a:prstGeom prst="rect">
                        <a:avLst/>
                      </a:prstGeom>
                      <a:noFill/>
                      <a:ln w="38100">
                        <a:noFill/>
                        <a:miter/>
                      </a:ln>
                    </p:spPr>
                  </p:pic>
                </p:oleObj>
              </mc:Fallback>
            </mc:AlternateContent>
          </a:graphicData>
        </a:graphic>
      </p:graphicFrame>
      <p:graphicFrame>
        <p:nvGraphicFramePr>
          <p:cNvPr id="4" name="Object 76"/>
          <p:cNvGraphicFramePr>
            <a:graphicFrameLocks noChangeAspect="1"/>
          </p:cNvGraphicFramePr>
          <p:nvPr/>
        </p:nvGraphicFramePr>
        <p:xfrm>
          <a:off x="4721860" y="3761740"/>
          <a:ext cx="2310765" cy="1014730"/>
        </p:xfrm>
        <a:graphic>
          <a:graphicData uri="http://schemas.openxmlformats.org/presentationml/2006/ole">
            <mc:AlternateContent xmlns:mc="http://schemas.openxmlformats.org/markup-compatibility/2006">
              <mc:Choice xmlns:v="urn:schemas-microsoft-com:vml" Requires="v">
                <p:oleObj r:id="rId9" imgW="1129665" imgH="431800" progId="Equation.3">
                  <p:embed/>
                </p:oleObj>
              </mc:Choice>
              <mc:Fallback>
                <p:oleObj r:id="rId9" imgW="1129665" imgH="431800" progId="Equation.3">
                  <p:embed/>
                  <p:pic>
                    <p:nvPicPr>
                      <p:cNvPr id="4" name="Object 76"/>
                      <p:cNvPicPr/>
                      <p:nvPr/>
                    </p:nvPicPr>
                    <p:blipFill>
                      <a:blip r:embed="rId10"/>
                      <a:stretch>
                        <a:fillRect/>
                      </a:stretch>
                    </p:blipFill>
                    <p:spPr>
                      <a:xfrm>
                        <a:off x="4721860" y="3761740"/>
                        <a:ext cx="2310765" cy="1014730"/>
                      </a:xfrm>
                      <a:prstGeom prst="rect">
                        <a:avLst/>
                      </a:prstGeom>
                      <a:noFill/>
                      <a:ln w="38100">
                        <a:noFill/>
                        <a:miter/>
                      </a:ln>
                    </p:spPr>
                  </p:pic>
                </p:oleObj>
              </mc:Fallback>
            </mc:AlternateContent>
          </a:graphicData>
        </a:graphic>
      </p:graphicFrame>
      <p:graphicFrame>
        <p:nvGraphicFramePr>
          <p:cNvPr id="5" name="Object 77"/>
          <p:cNvGraphicFramePr>
            <a:graphicFrameLocks noChangeAspect="1"/>
          </p:cNvGraphicFramePr>
          <p:nvPr/>
        </p:nvGraphicFramePr>
        <p:xfrm>
          <a:off x="1756410" y="4768850"/>
          <a:ext cx="4701540" cy="838835"/>
        </p:xfrm>
        <a:graphic>
          <a:graphicData uri="http://schemas.openxmlformats.org/presentationml/2006/ole">
            <mc:AlternateContent xmlns:mc="http://schemas.openxmlformats.org/markup-compatibility/2006">
              <mc:Choice xmlns:v="urn:schemas-microsoft-com:vml" Requires="v">
                <p:oleObj r:id="rId11" imgW="2259330" imgH="431800" progId="Equation.3">
                  <p:embed/>
                </p:oleObj>
              </mc:Choice>
              <mc:Fallback>
                <p:oleObj r:id="rId11" imgW="2259330" imgH="431800" progId="Equation.3">
                  <p:embed/>
                  <p:pic>
                    <p:nvPicPr>
                      <p:cNvPr id="5" name="Object 77"/>
                      <p:cNvPicPr/>
                      <p:nvPr/>
                    </p:nvPicPr>
                    <p:blipFill>
                      <a:blip r:embed="rId12"/>
                      <a:stretch>
                        <a:fillRect/>
                      </a:stretch>
                    </p:blipFill>
                    <p:spPr>
                      <a:xfrm>
                        <a:off x="1756410" y="4768850"/>
                        <a:ext cx="4701540" cy="838835"/>
                      </a:xfrm>
                      <a:prstGeom prst="rect">
                        <a:avLst/>
                      </a:prstGeom>
                      <a:no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9.5.1  最优性原理</a:t>
            </a:r>
          </a:p>
        </p:txBody>
      </p:sp>
      <p:sp>
        <p:nvSpPr>
          <p:cNvPr id="115" name="文本框 114"/>
          <p:cNvSpPr txBox="1"/>
          <p:nvPr/>
        </p:nvSpPr>
        <p:spPr>
          <a:xfrm>
            <a:off x="572770" y="886460"/>
            <a:ext cx="10932795" cy="2749550"/>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例</a:t>
            </a:r>
            <a:r>
              <a:rPr lang="en-US" sz="2400" b="1">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9.3 </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zh-CN" sz="2400" b="0">
                <a:latin typeface="Times New Roman" panose="02020603050405020304" pitchFamily="18" charset="0"/>
                <a:ea typeface="微软雅黑" panose="020B0503020204020204" pitchFamily="34" charset="-122"/>
                <a:cs typeface="Times New Roman" panose="02020603050405020304" pitchFamily="18" charset="0"/>
              </a:rPr>
              <a:t>证明多段图的最短路径问题满足最优性原理。</a:t>
            </a:r>
          </a:p>
          <a:p>
            <a:pPr indent="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证：设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的一条最短路径，从源点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开始，设从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到下一段的顶点</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已经求出，则问题转化为求从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到</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的最短路径，显然</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一定构成一条从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的最短路径，如若不然，设</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q</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是一条从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到</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的最短路径，则</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r</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q</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将是一条从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 </a:t>
            </a:r>
            <a:r>
              <a:rPr lang="zh-CN" sz="2400" b="0">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 </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的路径且比</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s</a:t>
            </a:r>
            <a:r>
              <a:rPr lang="en-US" sz="2400" b="0" i="1" baseline="-25000">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的路径长度要短，从而导致矛盾。所以，多段图的最短路径问题满足最优性原理。</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9.5.2  数塔问题</a:t>
            </a:r>
          </a:p>
        </p:txBody>
      </p:sp>
      <p:sp>
        <p:nvSpPr>
          <p:cNvPr id="4" name="文本框 3"/>
          <p:cNvSpPr txBox="1"/>
          <p:nvPr/>
        </p:nvSpPr>
        <p:spPr>
          <a:xfrm>
            <a:off x="617855" y="791845"/>
            <a:ext cx="10721340" cy="1420495"/>
          </a:xfrm>
          <a:prstGeom prst="rect">
            <a:avLst/>
          </a:prstGeom>
          <a:noFill/>
          <a:ln w="9525">
            <a:noFill/>
          </a:ln>
        </p:spPr>
        <p:txBody>
          <a:bodyPr wrap="square">
            <a:spAutoFit/>
          </a:bodyPr>
          <a:lstStyle/>
          <a:p>
            <a:pPr indent="2540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如下图所示为一个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5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层数塔，从数塔的顶层出发，在每一个结点可以选择向左走或向右走，一直走到最底层，要求找出一条路径，使得路径上的数值和最大。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1845945" y="2792730"/>
            <a:ext cx="5063490" cy="977265"/>
          </a:xfrm>
          <a:prstGeom prst="rect">
            <a:avLst/>
          </a:prstGeom>
          <a:noFill/>
          <a:ln w="9525">
            <a:solidFill>
              <a:schemeClr val="accent5">
                <a:lumMod val="75000"/>
              </a:schemeClr>
            </a:solidFill>
          </a:ln>
        </p:spPr>
        <p:txBody>
          <a:bodyPr wrap="square">
            <a:spAutoFit/>
          </a:bodyPr>
          <a:lstStyle/>
          <a:p>
            <a:pPr indent="25400" algn="just">
              <a:lnSpc>
                <a:spcPct val="120000"/>
              </a:lnSpc>
              <a:spcBef>
                <a:spcPts val="0"/>
              </a:spcBef>
              <a:spcAft>
                <a:spcPts val="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例如，右图所示数塔的最大数值和是</a:t>
            </a:r>
            <a:r>
              <a:rPr lang="en-US" sz="2400" b="0">
                <a:latin typeface="Times New Roman" panose="02020603050405020304" pitchFamily="18" charset="0"/>
                <a:ea typeface="微软雅黑" panose="020B0503020204020204" pitchFamily="34" charset="-122"/>
                <a:cs typeface="Times New Roman" panose="02020603050405020304" pitchFamily="18" charset="0"/>
              </a:rPr>
              <a:t>8 + 15 + 9 + 10 + 18 = 60</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42696" name="组合 242695"/>
          <p:cNvGrpSpPr/>
          <p:nvPr/>
        </p:nvGrpSpPr>
        <p:grpSpPr>
          <a:xfrm>
            <a:off x="7317105" y="2323465"/>
            <a:ext cx="3659505" cy="2736850"/>
            <a:chOff x="2621" y="9972"/>
            <a:chExt cx="2384" cy="2184"/>
          </a:xfrm>
          <a:solidFill>
            <a:schemeClr val="accent1">
              <a:lumMod val="20000"/>
              <a:lumOff val="80000"/>
            </a:schemeClr>
          </a:solidFill>
        </p:grpSpPr>
        <p:sp>
          <p:nvSpPr>
            <p:cNvPr id="242697" name="文本框 242696"/>
            <p:cNvSpPr txBox="1"/>
            <p:nvPr/>
          </p:nvSpPr>
          <p:spPr>
            <a:xfrm>
              <a:off x="3657" y="9972"/>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8</a:t>
              </a:r>
            </a:p>
          </p:txBody>
        </p:sp>
        <p:sp>
          <p:nvSpPr>
            <p:cNvPr id="242698" name="文本框 242697"/>
            <p:cNvSpPr txBox="1"/>
            <p:nvPr/>
          </p:nvSpPr>
          <p:spPr>
            <a:xfrm>
              <a:off x="3407" y="10444"/>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12</a:t>
              </a:r>
            </a:p>
          </p:txBody>
        </p:sp>
        <p:sp>
          <p:nvSpPr>
            <p:cNvPr id="242699" name="文本框 242698"/>
            <p:cNvSpPr txBox="1"/>
            <p:nvPr/>
          </p:nvSpPr>
          <p:spPr>
            <a:xfrm>
              <a:off x="3151" y="1093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3</a:t>
              </a:r>
            </a:p>
          </p:txBody>
        </p:sp>
        <p:sp>
          <p:nvSpPr>
            <p:cNvPr id="242700" name="文本框 242699"/>
            <p:cNvSpPr txBox="1"/>
            <p:nvPr/>
          </p:nvSpPr>
          <p:spPr>
            <a:xfrm>
              <a:off x="3680" y="1093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9</a:t>
              </a:r>
            </a:p>
          </p:txBody>
        </p:sp>
        <p:sp>
          <p:nvSpPr>
            <p:cNvPr id="242701" name="文本框 242700"/>
            <p:cNvSpPr txBox="1"/>
            <p:nvPr/>
          </p:nvSpPr>
          <p:spPr>
            <a:xfrm>
              <a:off x="3928" y="10443"/>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15</a:t>
              </a:r>
            </a:p>
          </p:txBody>
        </p:sp>
        <p:sp>
          <p:nvSpPr>
            <p:cNvPr id="242702" name="文本框 242701"/>
            <p:cNvSpPr txBox="1"/>
            <p:nvPr/>
          </p:nvSpPr>
          <p:spPr>
            <a:xfrm>
              <a:off x="4174" y="1093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6</a:t>
              </a:r>
            </a:p>
          </p:txBody>
        </p:sp>
        <p:sp>
          <p:nvSpPr>
            <p:cNvPr id="242703" name="文本框 242702"/>
            <p:cNvSpPr txBox="1"/>
            <p:nvPr/>
          </p:nvSpPr>
          <p:spPr>
            <a:xfrm>
              <a:off x="2868" y="1140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8</a:t>
              </a:r>
            </a:p>
          </p:txBody>
        </p:sp>
        <p:sp>
          <p:nvSpPr>
            <p:cNvPr id="242704" name="文本框 242703"/>
            <p:cNvSpPr txBox="1"/>
            <p:nvPr/>
          </p:nvSpPr>
          <p:spPr>
            <a:xfrm>
              <a:off x="3398" y="11401"/>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10</a:t>
              </a:r>
            </a:p>
          </p:txBody>
        </p:sp>
        <p:sp>
          <p:nvSpPr>
            <p:cNvPr id="242705" name="文本框 242704"/>
            <p:cNvSpPr txBox="1"/>
            <p:nvPr/>
          </p:nvSpPr>
          <p:spPr>
            <a:xfrm>
              <a:off x="3925" y="11402"/>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5</a:t>
              </a:r>
            </a:p>
          </p:txBody>
        </p:sp>
        <p:sp>
          <p:nvSpPr>
            <p:cNvPr id="242706" name="文本框 242705"/>
            <p:cNvSpPr txBox="1"/>
            <p:nvPr/>
          </p:nvSpPr>
          <p:spPr>
            <a:xfrm>
              <a:off x="4445" y="11401"/>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12</a:t>
              </a:r>
            </a:p>
          </p:txBody>
        </p:sp>
        <p:sp>
          <p:nvSpPr>
            <p:cNvPr id="242707" name="文本框 242706"/>
            <p:cNvSpPr txBox="1"/>
            <p:nvPr/>
          </p:nvSpPr>
          <p:spPr>
            <a:xfrm>
              <a:off x="4693" y="11873"/>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9</a:t>
              </a:r>
            </a:p>
          </p:txBody>
        </p:sp>
        <p:sp>
          <p:nvSpPr>
            <p:cNvPr id="242708" name="文本框 242707"/>
            <p:cNvSpPr txBox="1"/>
            <p:nvPr/>
          </p:nvSpPr>
          <p:spPr>
            <a:xfrm>
              <a:off x="4185" y="11871"/>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10</a:t>
              </a:r>
            </a:p>
          </p:txBody>
        </p:sp>
        <p:sp>
          <p:nvSpPr>
            <p:cNvPr id="242709" name="文本框 242708"/>
            <p:cNvSpPr txBox="1"/>
            <p:nvPr/>
          </p:nvSpPr>
          <p:spPr>
            <a:xfrm>
              <a:off x="3656" y="11871"/>
              <a:ext cx="312" cy="282"/>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18</a:t>
              </a:r>
            </a:p>
          </p:txBody>
        </p:sp>
        <p:sp>
          <p:nvSpPr>
            <p:cNvPr id="242710" name="文本框 242709"/>
            <p:cNvSpPr txBox="1"/>
            <p:nvPr/>
          </p:nvSpPr>
          <p:spPr>
            <a:xfrm>
              <a:off x="3138" y="11870"/>
              <a:ext cx="312" cy="282"/>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4</a:t>
              </a:r>
            </a:p>
          </p:txBody>
        </p:sp>
        <p:sp>
          <p:nvSpPr>
            <p:cNvPr id="242711" name="文本框 242710"/>
            <p:cNvSpPr txBox="1"/>
            <p:nvPr/>
          </p:nvSpPr>
          <p:spPr>
            <a:xfrm>
              <a:off x="2621" y="11870"/>
              <a:ext cx="312" cy="282"/>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16</a:t>
              </a:r>
            </a:p>
          </p:txBody>
        </p:sp>
        <p:sp>
          <p:nvSpPr>
            <p:cNvPr id="242712" name="直接连接符 242711"/>
            <p:cNvSpPr/>
            <p:nvPr/>
          </p:nvSpPr>
          <p:spPr>
            <a:xfrm flipH="1">
              <a:off x="3655" y="10260"/>
              <a:ext cx="92" cy="180"/>
            </a:xfrm>
            <a:prstGeom prst="line">
              <a:avLst/>
            </a:prstGeom>
            <a:grpFill/>
            <a:ln w="9525" cap="flat" cmpd="sng">
              <a:solidFill>
                <a:srgbClr val="000000"/>
              </a:solidFill>
              <a:prstDash val="solid"/>
              <a:headEnd type="none" w="med" len="med"/>
              <a:tailEnd type="none" w="med" len="med"/>
            </a:ln>
          </p:spPr>
        </p:sp>
        <p:sp>
          <p:nvSpPr>
            <p:cNvPr id="242713" name="直接连接符 242712"/>
            <p:cNvSpPr/>
            <p:nvPr/>
          </p:nvSpPr>
          <p:spPr>
            <a:xfrm>
              <a:off x="3889" y="10260"/>
              <a:ext cx="92" cy="180"/>
            </a:xfrm>
            <a:prstGeom prst="line">
              <a:avLst/>
            </a:prstGeom>
            <a:grpFill/>
            <a:ln w="28575" cap="flat" cmpd="sng">
              <a:solidFill>
                <a:srgbClr val="C00000"/>
              </a:solidFill>
              <a:prstDash val="solid"/>
              <a:headEnd type="none" w="med" len="med"/>
              <a:tailEnd type="none" w="med" len="med"/>
            </a:ln>
          </p:spPr>
        </p:sp>
        <p:sp>
          <p:nvSpPr>
            <p:cNvPr id="242714" name="直接连接符 242713"/>
            <p:cNvSpPr/>
            <p:nvPr/>
          </p:nvSpPr>
          <p:spPr>
            <a:xfrm flipH="1">
              <a:off x="3409" y="10732"/>
              <a:ext cx="92" cy="180"/>
            </a:xfrm>
            <a:prstGeom prst="line">
              <a:avLst/>
            </a:prstGeom>
            <a:grpFill/>
            <a:ln w="9525" cap="flat" cmpd="sng">
              <a:solidFill>
                <a:srgbClr val="000000"/>
              </a:solidFill>
              <a:prstDash val="solid"/>
              <a:headEnd type="none" w="med" len="med"/>
              <a:tailEnd type="none" w="med" len="med"/>
            </a:ln>
          </p:spPr>
        </p:sp>
        <p:sp>
          <p:nvSpPr>
            <p:cNvPr id="242715" name="直接连接符 242714"/>
            <p:cNvSpPr/>
            <p:nvPr/>
          </p:nvSpPr>
          <p:spPr>
            <a:xfrm>
              <a:off x="3643" y="10732"/>
              <a:ext cx="92" cy="180"/>
            </a:xfrm>
            <a:prstGeom prst="line">
              <a:avLst/>
            </a:prstGeom>
            <a:grpFill/>
            <a:ln w="9525" cap="flat" cmpd="sng">
              <a:solidFill>
                <a:srgbClr val="000000"/>
              </a:solidFill>
              <a:prstDash val="solid"/>
              <a:headEnd type="none" w="med" len="med"/>
              <a:tailEnd type="none" w="med" len="med"/>
            </a:ln>
          </p:spPr>
        </p:sp>
        <p:sp>
          <p:nvSpPr>
            <p:cNvPr id="242716" name="直接连接符 242715"/>
            <p:cNvSpPr/>
            <p:nvPr/>
          </p:nvSpPr>
          <p:spPr>
            <a:xfrm flipH="1">
              <a:off x="3927" y="10732"/>
              <a:ext cx="92" cy="180"/>
            </a:xfrm>
            <a:prstGeom prst="line">
              <a:avLst/>
            </a:prstGeom>
            <a:grpFill/>
            <a:ln w="28575" cap="flat" cmpd="sng">
              <a:solidFill>
                <a:srgbClr val="C00000"/>
              </a:solidFill>
              <a:prstDash val="solid"/>
              <a:headEnd type="none" w="med" len="med"/>
              <a:tailEnd type="none" w="med" len="med"/>
            </a:ln>
          </p:spPr>
        </p:sp>
        <p:sp>
          <p:nvSpPr>
            <p:cNvPr id="242717" name="直接连接符 242716"/>
            <p:cNvSpPr/>
            <p:nvPr/>
          </p:nvSpPr>
          <p:spPr>
            <a:xfrm>
              <a:off x="4161" y="10732"/>
              <a:ext cx="92" cy="180"/>
            </a:xfrm>
            <a:prstGeom prst="line">
              <a:avLst/>
            </a:prstGeom>
            <a:grpFill/>
            <a:ln w="9525" cap="flat" cmpd="sng">
              <a:solidFill>
                <a:srgbClr val="000000"/>
              </a:solidFill>
              <a:prstDash val="solid"/>
              <a:headEnd type="none" w="med" len="med"/>
              <a:tailEnd type="none" w="med" len="med"/>
            </a:ln>
          </p:spPr>
        </p:sp>
        <p:sp>
          <p:nvSpPr>
            <p:cNvPr id="242718" name="直接连接符 242717"/>
            <p:cNvSpPr/>
            <p:nvPr/>
          </p:nvSpPr>
          <p:spPr>
            <a:xfrm flipH="1">
              <a:off x="3151" y="11214"/>
              <a:ext cx="92" cy="180"/>
            </a:xfrm>
            <a:prstGeom prst="line">
              <a:avLst/>
            </a:prstGeom>
            <a:grpFill/>
            <a:ln w="9525" cap="flat" cmpd="sng">
              <a:solidFill>
                <a:srgbClr val="000000"/>
              </a:solidFill>
              <a:prstDash val="solid"/>
              <a:headEnd type="none" w="med" len="med"/>
              <a:tailEnd type="none" w="med" len="med"/>
            </a:ln>
          </p:spPr>
        </p:sp>
        <p:sp>
          <p:nvSpPr>
            <p:cNvPr id="242719" name="直接连接符 242718"/>
            <p:cNvSpPr/>
            <p:nvPr/>
          </p:nvSpPr>
          <p:spPr>
            <a:xfrm>
              <a:off x="3385" y="11214"/>
              <a:ext cx="92" cy="180"/>
            </a:xfrm>
            <a:prstGeom prst="line">
              <a:avLst/>
            </a:prstGeom>
            <a:grpFill/>
            <a:ln w="9525" cap="flat" cmpd="sng">
              <a:solidFill>
                <a:srgbClr val="000000"/>
              </a:solidFill>
              <a:prstDash val="solid"/>
              <a:headEnd type="none" w="med" len="med"/>
              <a:tailEnd type="none" w="med" len="med"/>
            </a:ln>
          </p:spPr>
        </p:sp>
        <p:sp>
          <p:nvSpPr>
            <p:cNvPr id="242720" name="直接连接符 242719"/>
            <p:cNvSpPr/>
            <p:nvPr/>
          </p:nvSpPr>
          <p:spPr>
            <a:xfrm flipH="1">
              <a:off x="3681" y="11214"/>
              <a:ext cx="92" cy="180"/>
            </a:xfrm>
            <a:prstGeom prst="line">
              <a:avLst/>
            </a:prstGeom>
            <a:grpFill/>
            <a:ln w="28575" cap="flat" cmpd="sng">
              <a:solidFill>
                <a:srgbClr val="C00000"/>
              </a:solidFill>
              <a:prstDash val="solid"/>
              <a:headEnd type="none" w="med" len="med"/>
              <a:tailEnd type="none" w="med" len="med"/>
            </a:ln>
          </p:spPr>
        </p:sp>
        <p:sp>
          <p:nvSpPr>
            <p:cNvPr id="242721" name="直接连接符 242720"/>
            <p:cNvSpPr/>
            <p:nvPr/>
          </p:nvSpPr>
          <p:spPr>
            <a:xfrm>
              <a:off x="3915" y="11214"/>
              <a:ext cx="92" cy="180"/>
            </a:xfrm>
            <a:prstGeom prst="line">
              <a:avLst/>
            </a:prstGeom>
            <a:grpFill/>
            <a:ln w="9525" cap="flat" cmpd="sng">
              <a:solidFill>
                <a:srgbClr val="000000"/>
              </a:solidFill>
              <a:prstDash val="solid"/>
              <a:headEnd type="none" w="med" len="med"/>
              <a:tailEnd type="none" w="med" len="med"/>
            </a:ln>
          </p:spPr>
        </p:sp>
        <p:sp>
          <p:nvSpPr>
            <p:cNvPr id="242722" name="直接连接符 242721"/>
            <p:cNvSpPr/>
            <p:nvPr/>
          </p:nvSpPr>
          <p:spPr>
            <a:xfrm flipH="1">
              <a:off x="4165" y="11214"/>
              <a:ext cx="92" cy="180"/>
            </a:xfrm>
            <a:prstGeom prst="line">
              <a:avLst/>
            </a:prstGeom>
            <a:grpFill/>
            <a:ln w="9525" cap="flat" cmpd="sng">
              <a:solidFill>
                <a:srgbClr val="000000"/>
              </a:solidFill>
              <a:prstDash val="solid"/>
              <a:headEnd type="none" w="med" len="med"/>
              <a:tailEnd type="none" w="med" len="med"/>
            </a:ln>
          </p:spPr>
        </p:sp>
        <p:sp>
          <p:nvSpPr>
            <p:cNvPr id="242723" name="直接连接符 242722"/>
            <p:cNvSpPr/>
            <p:nvPr/>
          </p:nvSpPr>
          <p:spPr>
            <a:xfrm>
              <a:off x="4399" y="11214"/>
              <a:ext cx="92" cy="180"/>
            </a:xfrm>
            <a:prstGeom prst="line">
              <a:avLst/>
            </a:prstGeom>
            <a:grpFill/>
            <a:ln w="9525" cap="flat" cmpd="sng">
              <a:solidFill>
                <a:srgbClr val="000000"/>
              </a:solidFill>
              <a:prstDash val="solid"/>
              <a:headEnd type="none" w="med" len="med"/>
              <a:tailEnd type="none" w="med" len="med"/>
            </a:ln>
          </p:spPr>
        </p:sp>
        <p:sp>
          <p:nvSpPr>
            <p:cNvPr id="242724" name="直接连接符 242723"/>
            <p:cNvSpPr/>
            <p:nvPr/>
          </p:nvSpPr>
          <p:spPr>
            <a:xfrm flipH="1">
              <a:off x="2859" y="11688"/>
              <a:ext cx="92" cy="180"/>
            </a:xfrm>
            <a:prstGeom prst="line">
              <a:avLst/>
            </a:prstGeom>
            <a:grpFill/>
            <a:ln w="9525" cap="flat" cmpd="sng">
              <a:solidFill>
                <a:srgbClr val="000000"/>
              </a:solidFill>
              <a:prstDash val="solid"/>
              <a:headEnd type="none" w="med" len="med"/>
              <a:tailEnd type="none" w="med" len="med"/>
            </a:ln>
          </p:spPr>
        </p:sp>
        <p:sp>
          <p:nvSpPr>
            <p:cNvPr id="242725" name="直接连接符 242724"/>
            <p:cNvSpPr/>
            <p:nvPr/>
          </p:nvSpPr>
          <p:spPr>
            <a:xfrm>
              <a:off x="3093" y="11688"/>
              <a:ext cx="92" cy="180"/>
            </a:xfrm>
            <a:prstGeom prst="line">
              <a:avLst/>
            </a:prstGeom>
            <a:grpFill/>
            <a:ln w="9525" cap="flat" cmpd="sng">
              <a:solidFill>
                <a:srgbClr val="000000"/>
              </a:solidFill>
              <a:prstDash val="solid"/>
              <a:headEnd type="none" w="med" len="med"/>
              <a:tailEnd type="none" w="med" len="med"/>
            </a:ln>
          </p:spPr>
        </p:sp>
        <p:sp>
          <p:nvSpPr>
            <p:cNvPr id="242726" name="直接连接符 242725"/>
            <p:cNvSpPr/>
            <p:nvPr/>
          </p:nvSpPr>
          <p:spPr>
            <a:xfrm flipH="1">
              <a:off x="3399" y="11687"/>
              <a:ext cx="92" cy="180"/>
            </a:xfrm>
            <a:prstGeom prst="line">
              <a:avLst/>
            </a:prstGeom>
            <a:grpFill/>
            <a:ln w="9525" cap="flat" cmpd="sng">
              <a:solidFill>
                <a:srgbClr val="000000"/>
              </a:solidFill>
              <a:prstDash val="solid"/>
              <a:headEnd type="none" w="med" len="med"/>
              <a:tailEnd type="none" w="med" len="med"/>
            </a:ln>
          </p:spPr>
        </p:sp>
        <p:sp>
          <p:nvSpPr>
            <p:cNvPr id="242727" name="直接连接符 242726"/>
            <p:cNvSpPr/>
            <p:nvPr/>
          </p:nvSpPr>
          <p:spPr>
            <a:xfrm>
              <a:off x="3633" y="11687"/>
              <a:ext cx="92" cy="180"/>
            </a:xfrm>
            <a:prstGeom prst="line">
              <a:avLst/>
            </a:prstGeom>
            <a:grpFill/>
            <a:ln w="28575" cap="flat" cmpd="sng">
              <a:solidFill>
                <a:srgbClr val="C00000"/>
              </a:solidFill>
              <a:prstDash val="solid"/>
              <a:headEnd type="none" w="med" len="med"/>
              <a:tailEnd type="none" w="med" len="med"/>
            </a:ln>
          </p:spPr>
        </p:sp>
        <p:sp>
          <p:nvSpPr>
            <p:cNvPr id="242728" name="直接连接符 242727"/>
            <p:cNvSpPr/>
            <p:nvPr/>
          </p:nvSpPr>
          <p:spPr>
            <a:xfrm flipH="1">
              <a:off x="3917" y="11687"/>
              <a:ext cx="92" cy="180"/>
            </a:xfrm>
            <a:prstGeom prst="line">
              <a:avLst/>
            </a:prstGeom>
            <a:grpFill/>
            <a:ln w="9525" cap="flat" cmpd="sng">
              <a:solidFill>
                <a:srgbClr val="000000"/>
              </a:solidFill>
              <a:prstDash val="solid"/>
              <a:headEnd type="none" w="med" len="med"/>
              <a:tailEnd type="none" w="med" len="med"/>
            </a:ln>
          </p:spPr>
        </p:sp>
        <p:sp>
          <p:nvSpPr>
            <p:cNvPr id="242729" name="直接连接符 242728"/>
            <p:cNvSpPr/>
            <p:nvPr/>
          </p:nvSpPr>
          <p:spPr>
            <a:xfrm>
              <a:off x="4151" y="11687"/>
              <a:ext cx="92" cy="180"/>
            </a:xfrm>
            <a:prstGeom prst="line">
              <a:avLst/>
            </a:prstGeom>
            <a:grpFill/>
            <a:ln w="9525" cap="flat" cmpd="sng">
              <a:solidFill>
                <a:srgbClr val="000000"/>
              </a:solidFill>
              <a:prstDash val="solid"/>
              <a:headEnd type="none" w="med" len="med"/>
              <a:tailEnd type="none" w="med" len="med"/>
            </a:ln>
          </p:spPr>
        </p:sp>
        <p:sp>
          <p:nvSpPr>
            <p:cNvPr id="242730" name="直接连接符 242729"/>
            <p:cNvSpPr/>
            <p:nvPr/>
          </p:nvSpPr>
          <p:spPr>
            <a:xfrm flipH="1">
              <a:off x="4435" y="11687"/>
              <a:ext cx="92" cy="180"/>
            </a:xfrm>
            <a:prstGeom prst="line">
              <a:avLst/>
            </a:prstGeom>
            <a:grpFill/>
            <a:ln w="9525" cap="flat" cmpd="sng">
              <a:solidFill>
                <a:srgbClr val="000000"/>
              </a:solidFill>
              <a:prstDash val="solid"/>
              <a:headEnd type="none" w="med" len="med"/>
              <a:tailEnd type="none" w="med" len="med"/>
            </a:ln>
          </p:spPr>
        </p:sp>
        <p:sp>
          <p:nvSpPr>
            <p:cNvPr id="242731" name="直接连接符 242730"/>
            <p:cNvSpPr/>
            <p:nvPr/>
          </p:nvSpPr>
          <p:spPr>
            <a:xfrm>
              <a:off x="4669" y="11687"/>
              <a:ext cx="92" cy="180"/>
            </a:xfrm>
            <a:prstGeom prst="line">
              <a:avLst/>
            </a:prstGeom>
            <a:grpFill/>
            <a:ln w="9525" cap="flat" cmpd="sng">
              <a:solidFill>
                <a:srgbClr val="000000"/>
              </a:solidFill>
              <a:prstDash val="solid"/>
              <a:headEnd type="none" w="med" len="med"/>
              <a:tailEnd type="none" w="med" len="med"/>
            </a:ln>
          </p:spPr>
        </p:sp>
      </p:grpSp>
      <p:sp>
        <p:nvSpPr>
          <p:cNvPr id="7" name="文本框 6"/>
          <p:cNvSpPr txBox="1"/>
          <p:nvPr/>
        </p:nvSpPr>
        <p:spPr>
          <a:xfrm>
            <a:off x="617855" y="4191000"/>
            <a:ext cx="6296660" cy="1863725"/>
          </a:xfrm>
          <a:prstGeom prst="rect">
            <a:avLst/>
          </a:prstGeom>
          <a:noFill/>
          <a:ln w="9525">
            <a:noFill/>
          </a:ln>
        </p:spPr>
        <p:txBody>
          <a:bodyPr wrap="square">
            <a:spAutoFit/>
          </a:bodyPr>
          <a:lstStyle/>
          <a:p>
            <a:pPr indent="0">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观察数塔不难发现，从</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5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层数塔的顶层（设顶层为第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层）出发，下一层选择向左走还是向右走取决于两个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4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层数塔的最大数值和，显然，子问题具有重叠的特征。</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3799" name="等腰三角形 243798"/>
          <p:cNvSpPr/>
          <p:nvPr/>
        </p:nvSpPr>
        <p:spPr>
          <a:xfrm>
            <a:off x="6952615" y="2715895"/>
            <a:ext cx="3555365" cy="2393315"/>
          </a:xfrm>
          <a:prstGeom prst="triangle">
            <a:avLst>
              <a:gd name="adj" fmla="val 50000"/>
            </a:avLst>
          </a:prstGeom>
          <a:solidFill>
            <a:srgbClr val="FFFF99">
              <a:alpha val="48000"/>
            </a:srgbClr>
          </a:solidFill>
          <a:ln w="28575" cap="flat" cmpd="sng">
            <a:solidFill>
              <a:srgbClr val="FF9900"/>
            </a:solidFill>
            <a:prstDash val="dash"/>
            <a:miter/>
            <a:headEnd type="none" w="med" len="med"/>
            <a:tailEnd type="none" w="med" len="med"/>
          </a:ln>
        </p:spPr>
        <p:txBody>
          <a:bodyPr/>
          <a:lstStyle/>
          <a:p>
            <a:endParaRPr lang="zh-CN" altLang="en-US"/>
          </a:p>
        </p:txBody>
      </p:sp>
      <p:sp>
        <p:nvSpPr>
          <p:cNvPr id="243800" name="等腰三角形 243799"/>
          <p:cNvSpPr/>
          <p:nvPr/>
        </p:nvSpPr>
        <p:spPr>
          <a:xfrm>
            <a:off x="7776210" y="2731770"/>
            <a:ext cx="3555365" cy="2393315"/>
          </a:xfrm>
          <a:prstGeom prst="triangle">
            <a:avLst>
              <a:gd name="adj" fmla="val 50000"/>
            </a:avLst>
          </a:prstGeom>
          <a:solidFill>
            <a:srgbClr val="99CCFF">
              <a:alpha val="49001"/>
            </a:srgbClr>
          </a:solidFill>
          <a:ln w="28575" cap="flat" cmpd="sng">
            <a:solidFill>
              <a:schemeClr val="hlink"/>
            </a:solidFill>
            <a:prstDash val="sysDot"/>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43799"/>
                                        </p:tgtEl>
                                        <p:attrNameLst>
                                          <p:attrName>style.visibility</p:attrName>
                                        </p:attrNameLst>
                                      </p:cBhvr>
                                      <p:to>
                                        <p:strVal val="visible"/>
                                      </p:to>
                                    </p:set>
                                    <p:animEffect transition="in" filter="wipe(down)">
                                      <p:cBhvr>
                                        <p:cTn id="15" dur="500"/>
                                        <p:tgtEl>
                                          <p:spTgt spid="24379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43800"/>
                                        </p:tgtEl>
                                        <p:attrNameLst>
                                          <p:attrName>style.visibility</p:attrName>
                                        </p:attrNameLst>
                                      </p:cBhvr>
                                      <p:to>
                                        <p:strVal val="visible"/>
                                      </p:to>
                                    </p:set>
                                    <p:animEffect transition="in" filter="wipe(down)">
                                      <p:cBhvr>
                                        <p:cTn id="18" dur="500"/>
                                        <p:tgtEl>
                                          <p:spTgt spid="24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43799" grpId="0" animBg="1"/>
      <p:bldP spid="24380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9.5.2  数塔问题</a:t>
            </a:r>
          </a:p>
        </p:txBody>
      </p:sp>
      <p:sp>
        <p:nvSpPr>
          <p:cNvPr id="100" name="文本框 99"/>
          <p:cNvSpPr txBox="1"/>
          <p:nvPr/>
        </p:nvSpPr>
        <p:spPr>
          <a:xfrm>
            <a:off x="647065" y="827405"/>
            <a:ext cx="10730865" cy="1863725"/>
          </a:xfrm>
          <a:prstGeom prst="rect">
            <a:avLst/>
          </a:prstGeom>
          <a:noFill/>
          <a:ln w="9525">
            <a:noFill/>
          </a:ln>
        </p:spPr>
        <p:txBody>
          <a:bodyPr wrap="square">
            <a:spAutoFit/>
          </a:bodyPr>
          <a:lstStyle/>
          <a:p>
            <a:pPr indent="0" algn="just">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表示一个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层数塔，</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层数塔的最大数值和。</a:t>
            </a:r>
          </a:p>
          <a:p>
            <a:pPr indent="0" algn="just">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考虑初始子问题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，最下层的每个数值都是一个</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层的数塔，最大数值和就是该数塔的数值，则有：</a:t>
            </a:r>
            <a:endParaRPr lang="en-US" sz="2400" b="0" i="1">
              <a:latin typeface="Times New Roman" panose="02020603050405020304" pitchFamily="18" charset="0"/>
              <a:ea typeface="微软雅黑" panose="020B0503020204020204" pitchFamily="34" charset="-122"/>
              <a:cs typeface="Times New Roman" panose="02020603050405020304" pitchFamily="18" charset="0"/>
            </a:endParaRPr>
          </a:p>
          <a:p>
            <a:pPr indent="0" algn="just">
              <a:lnSpc>
                <a:spcPct val="120000"/>
              </a:lnSpc>
              <a:spcBef>
                <a:spcPts val="0"/>
              </a:spcBef>
              <a:spcAft>
                <a:spcPts val="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                               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647065" y="4744085"/>
            <a:ext cx="10730865" cy="1420495"/>
          </a:xfrm>
          <a:prstGeom prst="rect">
            <a:avLst/>
          </a:prstGeom>
          <a:noFill/>
          <a:ln w="9525">
            <a:noFill/>
          </a:ln>
        </p:spPr>
        <p:txBody>
          <a:bodyPr wrap="square">
            <a:spAutoFit/>
          </a:bodyPr>
          <a:lstStyle/>
          <a:p>
            <a:pPr indent="0">
              <a:lnSpc>
                <a:spcPct val="120000"/>
              </a:lnSpc>
              <a:spcBef>
                <a:spcPts val="0"/>
              </a:spcBef>
              <a:spcAft>
                <a:spcPts val="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考虑重叠子问题</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 </a:t>
            </a:r>
            <a:r>
              <a:rPr lang="zh-CN" sz="2400" b="0">
                <a:latin typeface="Times New Roman" panose="02020603050405020304" pitchFamily="18" charset="0"/>
                <a:ea typeface="微软雅黑" panose="020B0503020204020204" pitchFamily="34" charset="-122"/>
                <a:cs typeface="Times New Roman" panose="02020603050405020304" pitchFamily="18" charset="0"/>
              </a:rPr>
              <a:t>层每个数塔的最大数值和。</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等于该塔顶数值</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与下一层两个子数塔最大数值和的较大值相加，即有如下递推式：</a:t>
            </a:r>
            <a:endParaRPr lang="en-US" sz="2400" b="0" i="1">
              <a:latin typeface="Times New Roman" panose="02020603050405020304" pitchFamily="18" charset="0"/>
              <a:ea typeface="微软雅黑" panose="020B0503020204020204" pitchFamily="34" charset="-122"/>
              <a:cs typeface="Times New Roman" panose="02020603050405020304" pitchFamily="18" charset="0"/>
            </a:endParaRPr>
          </a:p>
          <a:p>
            <a:pPr indent="0">
              <a:lnSpc>
                <a:spcPct val="120000"/>
              </a:lnSpc>
              <a:spcBef>
                <a:spcPts val="0"/>
              </a:spcBef>
              <a:spcAft>
                <a:spcPts val="0"/>
              </a:spcAft>
            </a:pPr>
            <a:r>
              <a:rPr lang="en-US" sz="2400" b="0" i="1">
                <a:latin typeface="Times New Roman" panose="02020603050405020304" pitchFamily="18" charset="0"/>
                <a:ea typeface="微软雅黑" panose="020B0503020204020204" pitchFamily="34" charset="-122"/>
                <a:cs typeface="Times New Roman" panose="02020603050405020304" pitchFamily="18" charset="0"/>
              </a:rPr>
              <a:t>              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d</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 max{</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a:t>
            </a:r>
            <a:r>
              <a:rPr lang="en-US" sz="2400" b="0">
                <a:latin typeface="Times New Roman" panose="02020603050405020304" pitchFamily="18" charset="0"/>
                <a:ea typeface="微软雅黑" panose="020B0503020204020204" pitchFamily="34" charset="-122"/>
                <a:cs typeface="Times New Roman" panose="02020603050405020304" pitchFamily="18" charset="0"/>
              </a:rPr>
              <a:t>-1, 1≤</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287780" y="2907665"/>
          <a:ext cx="4377544" cy="1620000"/>
        </p:xfrm>
        <a:graphic>
          <a:graphicData uri="http://schemas.openxmlformats.org/presentationml/2006/ole">
            <mc:AlternateContent xmlns:mc="http://schemas.openxmlformats.org/markup-compatibility/2006">
              <mc:Choice xmlns:v="urn:schemas-microsoft-com:vml" Requires="v">
                <p:oleObj r:id="rId3" imgW="3295650" imgH="1219200" progId="Paint.Picture">
                  <p:embed/>
                </p:oleObj>
              </mc:Choice>
              <mc:Fallback>
                <p:oleObj r:id="rId3" imgW="3295650" imgH="1219200" progId="Paint.Picture">
                  <p:embed/>
                  <p:pic>
                    <p:nvPicPr>
                      <p:cNvPr id="3" name="对象 2"/>
                      <p:cNvPicPr/>
                      <p:nvPr/>
                    </p:nvPicPr>
                    <p:blipFill>
                      <a:blip r:embed="rId4"/>
                      <a:stretch>
                        <a:fillRect/>
                      </a:stretch>
                    </p:blipFill>
                    <p:spPr>
                      <a:xfrm>
                        <a:off x="1287780" y="2907665"/>
                        <a:ext cx="4377544" cy="16200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5965825" y="2907665"/>
          <a:ext cx="4562593" cy="1620000"/>
        </p:xfrm>
        <a:graphic>
          <a:graphicData uri="http://schemas.openxmlformats.org/presentationml/2006/ole">
            <mc:AlternateContent xmlns:mc="http://schemas.openxmlformats.org/markup-compatibility/2006">
              <mc:Choice xmlns:v="urn:schemas-microsoft-com:vml" Requires="v">
                <p:oleObj r:id="rId5" imgW="3352800" imgH="1190625" progId="Paint.Picture">
                  <p:embed/>
                </p:oleObj>
              </mc:Choice>
              <mc:Fallback>
                <p:oleObj r:id="rId5" imgW="3352800" imgH="1190625" progId="Paint.Picture">
                  <p:embed/>
                  <p:pic>
                    <p:nvPicPr>
                      <p:cNvPr id="5" name="对象 4"/>
                      <p:cNvPicPr/>
                      <p:nvPr/>
                    </p:nvPicPr>
                    <p:blipFill>
                      <a:blip r:embed="rId6"/>
                      <a:stretch>
                        <a:fillRect/>
                      </a:stretch>
                    </p:blipFill>
                    <p:spPr>
                      <a:xfrm>
                        <a:off x="5965825" y="2907665"/>
                        <a:ext cx="4562593" cy="16200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9.5.2  数塔问题</a:t>
            </a:r>
          </a:p>
        </p:txBody>
      </p:sp>
      <p:sp>
        <p:nvSpPr>
          <p:cNvPr id="100" name="文本框 99"/>
          <p:cNvSpPr txBox="1"/>
          <p:nvPr/>
        </p:nvSpPr>
        <p:spPr>
          <a:xfrm>
            <a:off x="647065" y="827405"/>
            <a:ext cx="10730865" cy="977265"/>
          </a:xfrm>
          <a:prstGeom prst="rect">
            <a:avLst/>
          </a:prstGeom>
          <a:noFill/>
          <a:ln w="9525">
            <a:noFill/>
          </a:ln>
        </p:spPr>
        <p:txBody>
          <a:bodyPr wrap="square">
            <a:spAutoFit/>
          </a:bodyPr>
          <a:lstStyle/>
          <a:p>
            <a:pPr indent="0">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【想法】</a:t>
            </a:r>
            <a:r>
              <a:rPr lang="zh-CN" sz="2400" b="0">
                <a:latin typeface="Times New Roman" panose="02020603050405020304" pitchFamily="18" charset="0"/>
                <a:ea typeface="微软雅黑" panose="020B0503020204020204" pitchFamily="34" charset="-122"/>
                <a:cs typeface="Times New Roman" panose="02020603050405020304" pitchFamily="18" charset="0"/>
              </a:rPr>
              <a:t>为了</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确定最大数值和的路径</a:t>
            </a:r>
            <a:r>
              <a:rPr lang="zh-CN" sz="2400" b="0">
                <a:latin typeface="Times New Roman" panose="02020603050405020304" pitchFamily="18" charset="0"/>
                <a:ea typeface="微软雅黑" panose="020B0503020204020204" pitchFamily="34" charset="-122"/>
                <a:cs typeface="Times New Roman" panose="02020603050405020304" pitchFamily="18" charset="0"/>
              </a:rPr>
              <a:t>，设</a:t>
            </a:r>
            <a:r>
              <a:rPr lang="en-US" sz="2400" b="0" i="1">
                <a:latin typeface="Times New Roman" panose="02020603050405020304" pitchFamily="18" charset="0"/>
                <a:ea typeface="微软雅黑" panose="020B0503020204020204" pitchFamily="34" charset="-122"/>
                <a:cs typeface="Times New Roman" panose="02020603050405020304" pitchFamily="18" charset="0"/>
              </a:rPr>
              <a:t>P</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记载求解过程中的决策，即计算</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时选择的是</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还是</a:t>
            </a:r>
            <a:r>
              <a:rPr lang="en-US" sz="2400" b="0" i="1">
                <a:latin typeface="Times New Roman" panose="02020603050405020304" pitchFamily="18" charset="0"/>
                <a:ea typeface="微软雅黑" panose="020B0503020204020204" pitchFamily="34" charset="-122"/>
                <a:cs typeface="Times New Roman" panose="02020603050405020304" pitchFamily="18" charset="0"/>
              </a:rPr>
              <a:t>A</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i</a:t>
            </a:r>
            <a:r>
              <a:rPr lang="en-US" sz="2400" b="0">
                <a:latin typeface="Times New Roman" panose="02020603050405020304" pitchFamily="18" charset="0"/>
                <a:ea typeface="微软雅黑" panose="020B0503020204020204" pitchFamily="34" charset="-122"/>
                <a:cs typeface="Times New Roman" panose="02020603050405020304" pitchFamily="18" charset="0"/>
              </a:rPr>
              <a:t>+1,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j</a:t>
            </a:r>
            <a:r>
              <a:rPr lang="en-US" sz="2400" b="0">
                <a:latin typeface="Times New Roman" panose="02020603050405020304" pitchFamily="18" charset="0"/>
                <a:ea typeface="微软雅黑" panose="020B0503020204020204" pitchFamily="34" charset="-122"/>
                <a:cs typeface="Times New Roman" panose="02020603050405020304" pitchFamily="18" charset="0"/>
              </a:rPr>
              <a:t>+1)</a:t>
            </a:r>
            <a:r>
              <a:rPr lang="zh-CN" sz="2400" b="0">
                <a:latin typeface="Times New Roman" panose="02020603050405020304" pitchFamily="18" charset="0"/>
                <a:ea typeface="微软雅黑" panose="020B0503020204020204" pitchFamily="34" charset="-122"/>
                <a:cs typeface="Times New Roman" panose="02020603050405020304" pitchFamily="18" charset="0"/>
              </a:rPr>
              <a:t>，并且有：</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 name="Object 146"/>
          <p:cNvGraphicFramePr>
            <a:graphicFrameLocks noChangeAspect="1"/>
          </p:cNvGraphicFramePr>
          <p:nvPr/>
        </p:nvGraphicFramePr>
        <p:xfrm>
          <a:off x="2681605" y="1951355"/>
          <a:ext cx="4984115" cy="878205"/>
        </p:xfrm>
        <a:graphic>
          <a:graphicData uri="http://schemas.openxmlformats.org/presentationml/2006/ole">
            <mc:AlternateContent xmlns:mc="http://schemas.openxmlformats.org/markup-compatibility/2006">
              <mc:Choice xmlns:v="urn:schemas-microsoft-com:vml" Requires="v">
                <p:oleObj r:id="rId3" imgW="2234565" imgH="393700" progId="Equation.KSEE3">
                  <p:embed/>
                </p:oleObj>
              </mc:Choice>
              <mc:Fallback>
                <p:oleObj r:id="rId3" imgW="2234565" imgH="393700" progId="Equation.KSEE3">
                  <p:embed/>
                  <p:pic>
                    <p:nvPicPr>
                      <p:cNvPr id="3" name="Object 146"/>
                      <p:cNvPicPr/>
                      <p:nvPr/>
                    </p:nvPicPr>
                    <p:blipFill>
                      <a:blip r:embed="rId4"/>
                      <a:stretch>
                        <a:fillRect/>
                      </a:stretch>
                    </p:blipFill>
                    <p:spPr>
                      <a:xfrm>
                        <a:off x="2681605" y="1951355"/>
                        <a:ext cx="4984115" cy="878205"/>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1034415" y="3204845"/>
          <a:ext cx="9956165" cy="2755265"/>
        </p:xfrm>
        <a:graphic>
          <a:graphicData uri="http://schemas.openxmlformats.org/presentationml/2006/ole">
            <mc:AlternateContent xmlns:mc="http://schemas.openxmlformats.org/markup-compatibility/2006">
              <mc:Choice xmlns:v="urn:schemas-microsoft-com:vml" Requires="v">
                <p:oleObj r:id="rId5" imgW="6848475" imgH="1895475" progId="Paint.Picture">
                  <p:embed/>
                </p:oleObj>
              </mc:Choice>
              <mc:Fallback>
                <p:oleObj r:id="rId5" imgW="6848475" imgH="1895475" progId="Paint.Picture">
                  <p:embed/>
                  <p:pic>
                    <p:nvPicPr>
                      <p:cNvPr id="2" name="对象 1"/>
                      <p:cNvPicPr/>
                      <p:nvPr/>
                    </p:nvPicPr>
                    <p:blipFill>
                      <a:blip r:embed="rId6"/>
                      <a:stretch>
                        <a:fillRect/>
                      </a:stretch>
                    </p:blipFill>
                    <p:spPr>
                      <a:xfrm>
                        <a:off x="1034415" y="3204845"/>
                        <a:ext cx="9956165" cy="2755265"/>
                      </a:xfrm>
                      <a:prstGeom prst="rect">
                        <a:avLst/>
                      </a:prstGeom>
                    </p:spPr>
                  </p:pic>
                </p:oleObj>
              </mc:Fallback>
            </mc:AlternateContent>
          </a:graphicData>
        </a:graphic>
      </p:graphicFrame>
      <p:grpSp>
        <p:nvGrpSpPr>
          <p:cNvPr id="4" name="组合 3">
            <a:extLst>
              <a:ext uri="{FF2B5EF4-FFF2-40B4-BE49-F238E27FC236}">
                <a16:creationId xmlns:a16="http://schemas.microsoft.com/office/drawing/2014/main" id="{D5E527D4-F79C-A8A4-BE19-038778A6AF08}"/>
              </a:ext>
            </a:extLst>
          </p:cNvPr>
          <p:cNvGrpSpPr/>
          <p:nvPr/>
        </p:nvGrpSpPr>
        <p:grpSpPr>
          <a:xfrm>
            <a:off x="7954880" y="62548"/>
            <a:ext cx="3659505" cy="2736850"/>
            <a:chOff x="2621" y="9972"/>
            <a:chExt cx="2384" cy="2184"/>
          </a:xfrm>
          <a:solidFill>
            <a:schemeClr val="accent1">
              <a:lumMod val="20000"/>
              <a:lumOff val="80000"/>
            </a:schemeClr>
          </a:solidFill>
        </p:grpSpPr>
        <p:sp>
          <p:nvSpPr>
            <p:cNvPr id="5" name="文本框 4">
              <a:extLst>
                <a:ext uri="{FF2B5EF4-FFF2-40B4-BE49-F238E27FC236}">
                  <a16:creationId xmlns:a16="http://schemas.microsoft.com/office/drawing/2014/main" id="{3C044DBB-9B82-FF0E-CA15-A8A23030419A}"/>
                </a:ext>
              </a:extLst>
            </p:cNvPr>
            <p:cNvSpPr txBox="1"/>
            <p:nvPr/>
          </p:nvSpPr>
          <p:spPr>
            <a:xfrm>
              <a:off x="3657" y="9972"/>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8</a:t>
              </a:r>
            </a:p>
          </p:txBody>
        </p:sp>
        <p:sp>
          <p:nvSpPr>
            <p:cNvPr id="6" name="文本框 5">
              <a:extLst>
                <a:ext uri="{FF2B5EF4-FFF2-40B4-BE49-F238E27FC236}">
                  <a16:creationId xmlns:a16="http://schemas.microsoft.com/office/drawing/2014/main" id="{1B14F389-450B-2279-DDA6-F8CFAA278488}"/>
                </a:ext>
              </a:extLst>
            </p:cNvPr>
            <p:cNvSpPr txBox="1"/>
            <p:nvPr/>
          </p:nvSpPr>
          <p:spPr>
            <a:xfrm>
              <a:off x="3407" y="10444"/>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12</a:t>
              </a:r>
            </a:p>
          </p:txBody>
        </p:sp>
        <p:sp>
          <p:nvSpPr>
            <p:cNvPr id="7" name="文本框 6">
              <a:extLst>
                <a:ext uri="{FF2B5EF4-FFF2-40B4-BE49-F238E27FC236}">
                  <a16:creationId xmlns:a16="http://schemas.microsoft.com/office/drawing/2014/main" id="{77212997-7964-114B-DB7D-20BCC11D8476}"/>
                </a:ext>
              </a:extLst>
            </p:cNvPr>
            <p:cNvSpPr txBox="1"/>
            <p:nvPr/>
          </p:nvSpPr>
          <p:spPr>
            <a:xfrm>
              <a:off x="3151" y="1093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3</a:t>
              </a:r>
            </a:p>
          </p:txBody>
        </p:sp>
        <p:sp>
          <p:nvSpPr>
            <p:cNvPr id="8" name="文本框 7">
              <a:extLst>
                <a:ext uri="{FF2B5EF4-FFF2-40B4-BE49-F238E27FC236}">
                  <a16:creationId xmlns:a16="http://schemas.microsoft.com/office/drawing/2014/main" id="{94F0EAC2-3C2F-EF17-140D-D630E2FF54F3}"/>
                </a:ext>
              </a:extLst>
            </p:cNvPr>
            <p:cNvSpPr txBox="1"/>
            <p:nvPr/>
          </p:nvSpPr>
          <p:spPr>
            <a:xfrm>
              <a:off x="3680" y="1093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9</a:t>
              </a:r>
            </a:p>
          </p:txBody>
        </p:sp>
        <p:sp>
          <p:nvSpPr>
            <p:cNvPr id="9" name="文本框 8">
              <a:extLst>
                <a:ext uri="{FF2B5EF4-FFF2-40B4-BE49-F238E27FC236}">
                  <a16:creationId xmlns:a16="http://schemas.microsoft.com/office/drawing/2014/main" id="{E0B2C29C-4C77-73B1-21B8-47339C538333}"/>
                </a:ext>
              </a:extLst>
            </p:cNvPr>
            <p:cNvSpPr txBox="1"/>
            <p:nvPr/>
          </p:nvSpPr>
          <p:spPr>
            <a:xfrm>
              <a:off x="3928" y="10443"/>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15</a:t>
              </a:r>
            </a:p>
          </p:txBody>
        </p:sp>
        <p:sp>
          <p:nvSpPr>
            <p:cNvPr id="10" name="文本框 9">
              <a:extLst>
                <a:ext uri="{FF2B5EF4-FFF2-40B4-BE49-F238E27FC236}">
                  <a16:creationId xmlns:a16="http://schemas.microsoft.com/office/drawing/2014/main" id="{BA869832-AAEB-E8B1-0DF9-9EF27824F9DA}"/>
                </a:ext>
              </a:extLst>
            </p:cNvPr>
            <p:cNvSpPr txBox="1"/>
            <p:nvPr/>
          </p:nvSpPr>
          <p:spPr>
            <a:xfrm>
              <a:off x="4174" y="1093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6</a:t>
              </a:r>
            </a:p>
          </p:txBody>
        </p:sp>
        <p:sp>
          <p:nvSpPr>
            <p:cNvPr id="11" name="文本框 10">
              <a:extLst>
                <a:ext uri="{FF2B5EF4-FFF2-40B4-BE49-F238E27FC236}">
                  <a16:creationId xmlns:a16="http://schemas.microsoft.com/office/drawing/2014/main" id="{8322DEB3-E7FF-168A-7188-331D6FB80A92}"/>
                </a:ext>
              </a:extLst>
            </p:cNvPr>
            <p:cNvSpPr txBox="1"/>
            <p:nvPr/>
          </p:nvSpPr>
          <p:spPr>
            <a:xfrm>
              <a:off x="2868" y="11400"/>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8</a:t>
              </a:r>
            </a:p>
          </p:txBody>
        </p:sp>
        <p:sp>
          <p:nvSpPr>
            <p:cNvPr id="12" name="文本框 11">
              <a:extLst>
                <a:ext uri="{FF2B5EF4-FFF2-40B4-BE49-F238E27FC236}">
                  <a16:creationId xmlns:a16="http://schemas.microsoft.com/office/drawing/2014/main" id="{21C14571-29D6-F2BC-47F0-8EF39EAACC99}"/>
                </a:ext>
              </a:extLst>
            </p:cNvPr>
            <p:cNvSpPr txBox="1"/>
            <p:nvPr/>
          </p:nvSpPr>
          <p:spPr>
            <a:xfrm>
              <a:off x="3398" y="11401"/>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10</a:t>
              </a:r>
            </a:p>
          </p:txBody>
        </p:sp>
        <p:sp>
          <p:nvSpPr>
            <p:cNvPr id="13" name="文本框 12">
              <a:extLst>
                <a:ext uri="{FF2B5EF4-FFF2-40B4-BE49-F238E27FC236}">
                  <a16:creationId xmlns:a16="http://schemas.microsoft.com/office/drawing/2014/main" id="{89111854-2BAD-2EEF-583E-9F8D8C7C0609}"/>
                </a:ext>
              </a:extLst>
            </p:cNvPr>
            <p:cNvSpPr txBox="1"/>
            <p:nvPr/>
          </p:nvSpPr>
          <p:spPr>
            <a:xfrm>
              <a:off x="3925" y="11402"/>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5</a:t>
              </a:r>
            </a:p>
          </p:txBody>
        </p:sp>
        <p:sp>
          <p:nvSpPr>
            <p:cNvPr id="14" name="文本框 13">
              <a:extLst>
                <a:ext uri="{FF2B5EF4-FFF2-40B4-BE49-F238E27FC236}">
                  <a16:creationId xmlns:a16="http://schemas.microsoft.com/office/drawing/2014/main" id="{B63AE8A1-76E6-A132-1747-3A5B040B7FF0}"/>
                </a:ext>
              </a:extLst>
            </p:cNvPr>
            <p:cNvSpPr txBox="1"/>
            <p:nvPr/>
          </p:nvSpPr>
          <p:spPr>
            <a:xfrm>
              <a:off x="4445" y="11401"/>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12</a:t>
              </a:r>
            </a:p>
          </p:txBody>
        </p:sp>
        <p:sp>
          <p:nvSpPr>
            <p:cNvPr id="15" name="文本框 14">
              <a:extLst>
                <a:ext uri="{FF2B5EF4-FFF2-40B4-BE49-F238E27FC236}">
                  <a16:creationId xmlns:a16="http://schemas.microsoft.com/office/drawing/2014/main" id="{51F3038F-FA27-BA8A-C23F-4B31C8F2C4E0}"/>
                </a:ext>
              </a:extLst>
            </p:cNvPr>
            <p:cNvSpPr txBox="1"/>
            <p:nvPr/>
          </p:nvSpPr>
          <p:spPr>
            <a:xfrm>
              <a:off x="4693" y="11873"/>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9</a:t>
              </a:r>
            </a:p>
          </p:txBody>
        </p:sp>
        <p:sp>
          <p:nvSpPr>
            <p:cNvPr id="16" name="文本框 15">
              <a:extLst>
                <a:ext uri="{FF2B5EF4-FFF2-40B4-BE49-F238E27FC236}">
                  <a16:creationId xmlns:a16="http://schemas.microsoft.com/office/drawing/2014/main" id="{6AA3E1C5-5E2B-FA91-8A53-61CC2E37626B}"/>
                </a:ext>
              </a:extLst>
            </p:cNvPr>
            <p:cNvSpPr txBox="1"/>
            <p:nvPr/>
          </p:nvSpPr>
          <p:spPr>
            <a:xfrm>
              <a:off x="4185" y="11871"/>
              <a:ext cx="312" cy="283"/>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10</a:t>
              </a:r>
            </a:p>
          </p:txBody>
        </p:sp>
        <p:sp>
          <p:nvSpPr>
            <p:cNvPr id="17" name="文本框 16">
              <a:extLst>
                <a:ext uri="{FF2B5EF4-FFF2-40B4-BE49-F238E27FC236}">
                  <a16:creationId xmlns:a16="http://schemas.microsoft.com/office/drawing/2014/main" id="{EBA2AAE4-E649-CD0C-4234-F081A48ABF6E}"/>
                </a:ext>
              </a:extLst>
            </p:cNvPr>
            <p:cNvSpPr txBox="1"/>
            <p:nvPr/>
          </p:nvSpPr>
          <p:spPr>
            <a:xfrm>
              <a:off x="3656" y="11871"/>
              <a:ext cx="312" cy="282"/>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18</a:t>
              </a:r>
            </a:p>
          </p:txBody>
        </p:sp>
        <p:sp>
          <p:nvSpPr>
            <p:cNvPr id="18" name="文本框 17">
              <a:extLst>
                <a:ext uri="{FF2B5EF4-FFF2-40B4-BE49-F238E27FC236}">
                  <a16:creationId xmlns:a16="http://schemas.microsoft.com/office/drawing/2014/main" id="{05AC18E4-EDD9-8159-2A78-C7B21392EDE9}"/>
                </a:ext>
              </a:extLst>
            </p:cNvPr>
            <p:cNvSpPr txBox="1"/>
            <p:nvPr/>
          </p:nvSpPr>
          <p:spPr>
            <a:xfrm>
              <a:off x="3138" y="11870"/>
              <a:ext cx="312" cy="282"/>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4</a:t>
              </a:r>
            </a:p>
          </p:txBody>
        </p:sp>
        <p:sp>
          <p:nvSpPr>
            <p:cNvPr id="19" name="文本框 18">
              <a:extLst>
                <a:ext uri="{FF2B5EF4-FFF2-40B4-BE49-F238E27FC236}">
                  <a16:creationId xmlns:a16="http://schemas.microsoft.com/office/drawing/2014/main" id="{BC968496-BC1D-999E-88C1-1945512B1CF7}"/>
                </a:ext>
              </a:extLst>
            </p:cNvPr>
            <p:cNvSpPr txBox="1"/>
            <p:nvPr/>
          </p:nvSpPr>
          <p:spPr>
            <a:xfrm>
              <a:off x="2621" y="11870"/>
              <a:ext cx="312" cy="282"/>
            </a:xfrm>
            <a:prstGeom prst="rect">
              <a:avLst/>
            </a:prstGeom>
            <a:grpFill/>
            <a:ln w="9525" cap="flat" cmpd="sng">
              <a:solidFill>
                <a:srgbClr val="000000"/>
              </a:solidFill>
              <a:prstDash val="solid"/>
              <a:miter/>
              <a:headEnd type="none" w="med" len="med"/>
              <a:tailEnd type="none" w="med" len="med"/>
            </a:ln>
          </p:spPr>
          <p:txBody>
            <a:bodyPr lIns="0" tIns="0" rIns="0" bIns="0"/>
            <a:lstStyle/>
            <a:p>
              <a:pPr algn="ctr">
                <a:lnSpc>
                  <a:spcPct val="100000"/>
                </a:lnSpc>
              </a:pPr>
              <a:r>
                <a:rPr lang="en-US" altLang="zh-CN" sz="2400" b="0">
                  <a:latin typeface="Times New Roman" panose="02020603050405020304" pitchFamily="18" charset="0"/>
                </a:rPr>
                <a:t>16</a:t>
              </a:r>
            </a:p>
          </p:txBody>
        </p:sp>
        <p:sp>
          <p:nvSpPr>
            <p:cNvPr id="20" name="直接连接符 19">
              <a:extLst>
                <a:ext uri="{FF2B5EF4-FFF2-40B4-BE49-F238E27FC236}">
                  <a16:creationId xmlns:a16="http://schemas.microsoft.com/office/drawing/2014/main" id="{8C55D4BB-346E-4CD4-1262-F56C16E24BB1}"/>
                </a:ext>
              </a:extLst>
            </p:cNvPr>
            <p:cNvSpPr/>
            <p:nvPr/>
          </p:nvSpPr>
          <p:spPr>
            <a:xfrm flipH="1">
              <a:off x="3655" y="10260"/>
              <a:ext cx="92" cy="180"/>
            </a:xfrm>
            <a:prstGeom prst="line">
              <a:avLst/>
            </a:prstGeom>
            <a:grpFill/>
            <a:ln w="9525" cap="flat" cmpd="sng">
              <a:solidFill>
                <a:srgbClr val="000000"/>
              </a:solidFill>
              <a:prstDash val="solid"/>
              <a:headEnd type="none" w="med" len="med"/>
              <a:tailEnd type="none" w="med" len="med"/>
            </a:ln>
          </p:spPr>
        </p:sp>
        <p:sp>
          <p:nvSpPr>
            <p:cNvPr id="21" name="直接连接符 20">
              <a:extLst>
                <a:ext uri="{FF2B5EF4-FFF2-40B4-BE49-F238E27FC236}">
                  <a16:creationId xmlns:a16="http://schemas.microsoft.com/office/drawing/2014/main" id="{04482DAC-9A75-9992-A2F0-AB1981C61097}"/>
                </a:ext>
              </a:extLst>
            </p:cNvPr>
            <p:cNvSpPr/>
            <p:nvPr/>
          </p:nvSpPr>
          <p:spPr>
            <a:xfrm>
              <a:off x="3889" y="10260"/>
              <a:ext cx="92" cy="180"/>
            </a:xfrm>
            <a:prstGeom prst="line">
              <a:avLst/>
            </a:prstGeom>
            <a:grpFill/>
            <a:ln w="28575" cap="flat" cmpd="sng">
              <a:solidFill>
                <a:srgbClr val="C00000"/>
              </a:solidFill>
              <a:prstDash val="solid"/>
              <a:headEnd type="none" w="med" len="med"/>
              <a:tailEnd type="none" w="med" len="med"/>
            </a:ln>
          </p:spPr>
        </p:sp>
        <p:sp>
          <p:nvSpPr>
            <p:cNvPr id="22" name="直接连接符 21">
              <a:extLst>
                <a:ext uri="{FF2B5EF4-FFF2-40B4-BE49-F238E27FC236}">
                  <a16:creationId xmlns:a16="http://schemas.microsoft.com/office/drawing/2014/main" id="{B70DD01B-2361-CABA-CEE4-1E6EDA5419C6}"/>
                </a:ext>
              </a:extLst>
            </p:cNvPr>
            <p:cNvSpPr/>
            <p:nvPr/>
          </p:nvSpPr>
          <p:spPr>
            <a:xfrm flipH="1">
              <a:off x="3409" y="10732"/>
              <a:ext cx="92" cy="180"/>
            </a:xfrm>
            <a:prstGeom prst="line">
              <a:avLst/>
            </a:prstGeom>
            <a:grpFill/>
            <a:ln w="9525" cap="flat" cmpd="sng">
              <a:solidFill>
                <a:srgbClr val="000000"/>
              </a:solidFill>
              <a:prstDash val="solid"/>
              <a:headEnd type="none" w="med" len="med"/>
              <a:tailEnd type="none" w="med" len="med"/>
            </a:ln>
          </p:spPr>
        </p:sp>
        <p:sp>
          <p:nvSpPr>
            <p:cNvPr id="23" name="直接连接符 22">
              <a:extLst>
                <a:ext uri="{FF2B5EF4-FFF2-40B4-BE49-F238E27FC236}">
                  <a16:creationId xmlns:a16="http://schemas.microsoft.com/office/drawing/2014/main" id="{1806B86A-DC24-274C-F2FA-41CCC5682DFE}"/>
                </a:ext>
              </a:extLst>
            </p:cNvPr>
            <p:cNvSpPr/>
            <p:nvPr/>
          </p:nvSpPr>
          <p:spPr>
            <a:xfrm>
              <a:off x="3643" y="10732"/>
              <a:ext cx="92" cy="180"/>
            </a:xfrm>
            <a:prstGeom prst="line">
              <a:avLst/>
            </a:prstGeom>
            <a:grpFill/>
            <a:ln w="9525" cap="flat" cmpd="sng">
              <a:solidFill>
                <a:srgbClr val="000000"/>
              </a:solidFill>
              <a:prstDash val="solid"/>
              <a:headEnd type="none" w="med" len="med"/>
              <a:tailEnd type="none" w="med" len="med"/>
            </a:ln>
          </p:spPr>
        </p:sp>
        <p:sp>
          <p:nvSpPr>
            <p:cNvPr id="24" name="直接连接符 23">
              <a:extLst>
                <a:ext uri="{FF2B5EF4-FFF2-40B4-BE49-F238E27FC236}">
                  <a16:creationId xmlns:a16="http://schemas.microsoft.com/office/drawing/2014/main" id="{4CAC67DE-FE9B-9042-E079-C2EB1B5425E8}"/>
                </a:ext>
              </a:extLst>
            </p:cNvPr>
            <p:cNvSpPr/>
            <p:nvPr/>
          </p:nvSpPr>
          <p:spPr>
            <a:xfrm flipH="1">
              <a:off x="3927" y="10732"/>
              <a:ext cx="92" cy="180"/>
            </a:xfrm>
            <a:prstGeom prst="line">
              <a:avLst/>
            </a:prstGeom>
            <a:grpFill/>
            <a:ln w="28575" cap="flat" cmpd="sng">
              <a:solidFill>
                <a:srgbClr val="C00000"/>
              </a:solidFill>
              <a:prstDash val="solid"/>
              <a:headEnd type="none" w="med" len="med"/>
              <a:tailEnd type="none" w="med" len="med"/>
            </a:ln>
          </p:spPr>
        </p:sp>
        <p:sp>
          <p:nvSpPr>
            <p:cNvPr id="25" name="直接连接符 24">
              <a:extLst>
                <a:ext uri="{FF2B5EF4-FFF2-40B4-BE49-F238E27FC236}">
                  <a16:creationId xmlns:a16="http://schemas.microsoft.com/office/drawing/2014/main" id="{C7C9B722-74B4-4DA4-182D-AFFD1AEF6575}"/>
                </a:ext>
              </a:extLst>
            </p:cNvPr>
            <p:cNvSpPr/>
            <p:nvPr/>
          </p:nvSpPr>
          <p:spPr>
            <a:xfrm>
              <a:off x="4161" y="10732"/>
              <a:ext cx="92" cy="180"/>
            </a:xfrm>
            <a:prstGeom prst="line">
              <a:avLst/>
            </a:prstGeom>
            <a:grpFill/>
            <a:ln w="9525" cap="flat" cmpd="sng">
              <a:solidFill>
                <a:srgbClr val="000000"/>
              </a:solidFill>
              <a:prstDash val="solid"/>
              <a:headEnd type="none" w="med" len="med"/>
              <a:tailEnd type="none" w="med" len="med"/>
            </a:ln>
          </p:spPr>
        </p:sp>
        <p:sp>
          <p:nvSpPr>
            <p:cNvPr id="26" name="直接连接符 25">
              <a:extLst>
                <a:ext uri="{FF2B5EF4-FFF2-40B4-BE49-F238E27FC236}">
                  <a16:creationId xmlns:a16="http://schemas.microsoft.com/office/drawing/2014/main" id="{62C26E6D-1127-D5BE-225C-D6A2F7141385}"/>
                </a:ext>
              </a:extLst>
            </p:cNvPr>
            <p:cNvSpPr/>
            <p:nvPr/>
          </p:nvSpPr>
          <p:spPr>
            <a:xfrm flipH="1">
              <a:off x="3151" y="11214"/>
              <a:ext cx="92" cy="180"/>
            </a:xfrm>
            <a:prstGeom prst="line">
              <a:avLst/>
            </a:prstGeom>
            <a:grpFill/>
            <a:ln w="9525" cap="flat" cmpd="sng">
              <a:solidFill>
                <a:srgbClr val="000000"/>
              </a:solidFill>
              <a:prstDash val="solid"/>
              <a:headEnd type="none" w="med" len="med"/>
              <a:tailEnd type="none" w="med" len="med"/>
            </a:ln>
          </p:spPr>
        </p:sp>
        <p:sp>
          <p:nvSpPr>
            <p:cNvPr id="27" name="直接连接符 26">
              <a:extLst>
                <a:ext uri="{FF2B5EF4-FFF2-40B4-BE49-F238E27FC236}">
                  <a16:creationId xmlns:a16="http://schemas.microsoft.com/office/drawing/2014/main" id="{97F0DB3D-7A0D-4A7F-2930-5433681D8B3D}"/>
                </a:ext>
              </a:extLst>
            </p:cNvPr>
            <p:cNvSpPr/>
            <p:nvPr/>
          </p:nvSpPr>
          <p:spPr>
            <a:xfrm>
              <a:off x="3385" y="11214"/>
              <a:ext cx="92" cy="180"/>
            </a:xfrm>
            <a:prstGeom prst="line">
              <a:avLst/>
            </a:prstGeom>
            <a:grpFill/>
            <a:ln w="9525" cap="flat" cmpd="sng">
              <a:solidFill>
                <a:srgbClr val="000000"/>
              </a:solidFill>
              <a:prstDash val="solid"/>
              <a:headEnd type="none" w="med" len="med"/>
              <a:tailEnd type="none" w="med" len="med"/>
            </a:ln>
          </p:spPr>
        </p:sp>
        <p:sp>
          <p:nvSpPr>
            <p:cNvPr id="28" name="直接连接符 27">
              <a:extLst>
                <a:ext uri="{FF2B5EF4-FFF2-40B4-BE49-F238E27FC236}">
                  <a16:creationId xmlns:a16="http://schemas.microsoft.com/office/drawing/2014/main" id="{37FD6C98-F141-B324-7FE7-D793D73DE461}"/>
                </a:ext>
              </a:extLst>
            </p:cNvPr>
            <p:cNvSpPr/>
            <p:nvPr/>
          </p:nvSpPr>
          <p:spPr>
            <a:xfrm flipH="1">
              <a:off x="3681" y="11214"/>
              <a:ext cx="92" cy="180"/>
            </a:xfrm>
            <a:prstGeom prst="line">
              <a:avLst/>
            </a:prstGeom>
            <a:grpFill/>
            <a:ln w="28575" cap="flat" cmpd="sng">
              <a:solidFill>
                <a:srgbClr val="C00000"/>
              </a:solidFill>
              <a:prstDash val="solid"/>
              <a:headEnd type="none" w="med" len="med"/>
              <a:tailEnd type="none" w="med" len="med"/>
            </a:ln>
          </p:spPr>
        </p:sp>
        <p:sp>
          <p:nvSpPr>
            <p:cNvPr id="29" name="直接连接符 28">
              <a:extLst>
                <a:ext uri="{FF2B5EF4-FFF2-40B4-BE49-F238E27FC236}">
                  <a16:creationId xmlns:a16="http://schemas.microsoft.com/office/drawing/2014/main" id="{EDBC8A64-C53F-8E32-CDAB-F21A2A04D4BF}"/>
                </a:ext>
              </a:extLst>
            </p:cNvPr>
            <p:cNvSpPr/>
            <p:nvPr/>
          </p:nvSpPr>
          <p:spPr>
            <a:xfrm>
              <a:off x="3915" y="11214"/>
              <a:ext cx="92" cy="180"/>
            </a:xfrm>
            <a:prstGeom prst="line">
              <a:avLst/>
            </a:prstGeom>
            <a:grpFill/>
            <a:ln w="9525" cap="flat" cmpd="sng">
              <a:solidFill>
                <a:srgbClr val="000000"/>
              </a:solidFill>
              <a:prstDash val="solid"/>
              <a:headEnd type="none" w="med" len="med"/>
              <a:tailEnd type="none" w="med" len="med"/>
            </a:ln>
          </p:spPr>
        </p:sp>
        <p:sp>
          <p:nvSpPr>
            <p:cNvPr id="31" name="直接连接符 30">
              <a:extLst>
                <a:ext uri="{FF2B5EF4-FFF2-40B4-BE49-F238E27FC236}">
                  <a16:creationId xmlns:a16="http://schemas.microsoft.com/office/drawing/2014/main" id="{EF721CF2-5FA4-4515-F774-B09629C9FDCB}"/>
                </a:ext>
              </a:extLst>
            </p:cNvPr>
            <p:cNvSpPr/>
            <p:nvPr/>
          </p:nvSpPr>
          <p:spPr>
            <a:xfrm flipH="1">
              <a:off x="4165" y="11214"/>
              <a:ext cx="92" cy="180"/>
            </a:xfrm>
            <a:prstGeom prst="line">
              <a:avLst/>
            </a:prstGeom>
            <a:grpFill/>
            <a:ln w="9525" cap="flat" cmpd="sng">
              <a:solidFill>
                <a:srgbClr val="000000"/>
              </a:solidFill>
              <a:prstDash val="solid"/>
              <a:headEnd type="none" w="med" len="med"/>
              <a:tailEnd type="none" w="med" len="med"/>
            </a:ln>
          </p:spPr>
        </p:sp>
        <p:sp>
          <p:nvSpPr>
            <p:cNvPr id="32" name="直接连接符 31">
              <a:extLst>
                <a:ext uri="{FF2B5EF4-FFF2-40B4-BE49-F238E27FC236}">
                  <a16:creationId xmlns:a16="http://schemas.microsoft.com/office/drawing/2014/main" id="{EF322539-2C8D-936A-0715-ECA2438FD008}"/>
                </a:ext>
              </a:extLst>
            </p:cNvPr>
            <p:cNvSpPr/>
            <p:nvPr/>
          </p:nvSpPr>
          <p:spPr>
            <a:xfrm>
              <a:off x="4399" y="11214"/>
              <a:ext cx="92" cy="180"/>
            </a:xfrm>
            <a:prstGeom prst="line">
              <a:avLst/>
            </a:prstGeom>
            <a:grpFill/>
            <a:ln w="9525" cap="flat" cmpd="sng">
              <a:solidFill>
                <a:srgbClr val="000000"/>
              </a:solidFill>
              <a:prstDash val="solid"/>
              <a:headEnd type="none" w="med" len="med"/>
              <a:tailEnd type="none" w="med" len="med"/>
            </a:ln>
          </p:spPr>
        </p:sp>
        <p:sp>
          <p:nvSpPr>
            <p:cNvPr id="33" name="直接连接符 32">
              <a:extLst>
                <a:ext uri="{FF2B5EF4-FFF2-40B4-BE49-F238E27FC236}">
                  <a16:creationId xmlns:a16="http://schemas.microsoft.com/office/drawing/2014/main" id="{951316B4-EE80-20A8-E215-AD9967F73781}"/>
                </a:ext>
              </a:extLst>
            </p:cNvPr>
            <p:cNvSpPr/>
            <p:nvPr/>
          </p:nvSpPr>
          <p:spPr>
            <a:xfrm flipH="1">
              <a:off x="2859" y="11688"/>
              <a:ext cx="92" cy="180"/>
            </a:xfrm>
            <a:prstGeom prst="line">
              <a:avLst/>
            </a:prstGeom>
            <a:grpFill/>
            <a:ln w="9525" cap="flat" cmpd="sng">
              <a:solidFill>
                <a:srgbClr val="000000"/>
              </a:solidFill>
              <a:prstDash val="solid"/>
              <a:headEnd type="none" w="med" len="med"/>
              <a:tailEnd type="none" w="med" len="med"/>
            </a:ln>
          </p:spPr>
        </p:sp>
        <p:sp>
          <p:nvSpPr>
            <p:cNvPr id="34" name="直接连接符 33">
              <a:extLst>
                <a:ext uri="{FF2B5EF4-FFF2-40B4-BE49-F238E27FC236}">
                  <a16:creationId xmlns:a16="http://schemas.microsoft.com/office/drawing/2014/main" id="{7EE9748D-3277-22A1-C646-CE7C73FCE185}"/>
                </a:ext>
              </a:extLst>
            </p:cNvPr>
            <p:cNvSpPr/>
            <p:nvPr/>
          </p:nvSpPr>
          <p:spPr>
            <a:xfrm>
              <a:off x="3093" y="11688"/>
              <a:ext cx="92" cy="180"/>
            </a:xfrm>
            <a:prstGeom prst="line">
              <a:avLst/>
            </a:prstGeom>
            <a:grpFill/>
            <a:ln w="9525" cap="flat" cmpd="sng">
              <a:solidFill>
                <a:srgbClr val="000000"/>
              </a:solidFill>
              <a:prstDash val="solid"/>
              <a:headEnd type="none" w="med" len="med"/>
              <a:tailEnd type="none" w="med" len="med"/>
            </a:ln>
          </p:spPr>
        </p:sp>
        <p:sp>
          <p:nvSpPr>
            <p:cNvPr id="35" name="直接连接符 34">
              <a:extLst>
                <a:ext uri="{FF2B5EF4-FFF2-40B4-BE49-F238E27FC236}">
                  <a16:creationId xmlns:a16="http://schemas.microsoft.com/office/drawing/2014/main" id="{AAF05F4B-2D57-B41D-631E-FE1ECEA5D9FB}"/>
                </a:ext>
              </a:extLst>
            </p:cNvPr>
            <p:cNvSpPr/>
            <p:nvPr/>
          </p:nvSpPr>
          <p:spPr>
            <a:xfrm flipH="1">
              <a:off x="3399" y="11687"/>
              <a:ext cx="92" cy="180"/>
            </a:xfrm>
            <a:prstGeom prst="line">
              <a:avLst/>
            </a:prstGeom>
            <a:grpFill/>
            <a:ln w="9525" cap="flat" cmpd="sng">
              <a:solidFill>
                <a:srgbClr val="000000"/>
              </a:solidFill>
              <a:prstDash val="solid"/>
              <a:headEnd type="none" w="med" len="med"/>
              <a:tailEnd type="none" w="med" len="med"/>
            </a:ln>
          </p:spPr>
        </p:sp>
        <p:sp>
          <p:nvSpPr>
            <p:cNvPr id="36" name="直接连接符 35">
              <a:extLst>
                <a:ext uri="{FF2B5EF4-FFF2-40B4-BE49-F238E27FC236}">
                  <a16:creationId xmlns:a16="http://schemas.microsoft.com/office/drawing/2014/main" id="{9F52B376-14F0-E415-C682-37B0D35AD118}"/>
                </a:ext>
              </a:extLst>
            </p:cNvPr>
            <p:cNvSpPr/>
            <p:nvPr/>
          </p:nvSpPr>
          <p:spPr>
            <a:xfrm>
              <a:off x="3633" y="11687"/>
              <a:ext cx="92" cy="180"/>
            </a:xfrm>
            <a:prstGeom prst="line">
              <a:avLst/>
            </a:prstGeom>
            <a:grpFill/>
            <a:ln w="28575" cap="flat" cmpd="sng">
              <a:solidFill>
                <a:srgbClr val="C00000"/>
              </a:solidFill>
              <a:prstDash val="solid"/>
              <a:headEnd type="none" w="med" len="med"/>
              <a:tailEnd type="none" w="med" len="med"/>
            </a:ln>
          </p:spPr>
        </p:sp>
        <p:sp>
          <p:nvSpPr>
            <p:cNvPr id="37" name="直接连接符 36">
              <a:extLst>
                <a:ext uri="{FF2B5EF4-FFF2-40B4-BE49-F238E27FC236}">
                  <a16:creationId xmlns:a16="http://schemas.microsoft.com/office/drawing/2014/main" id="{4AD49AFC-280C-67F6-21DF-7BD1E20AF859}"/>
                </a:ext>
              </a:extLst>
            </p:cNvPr>
            <p:cNvSpPr/>
            <p:nvPr/>
          </p:nvSpPr>
          <p:spPr>
            <a:xfrm flipH="1">
              <a:off x="3917" y="11687"/>
              <a:ext cx="92" cy="180"/>
            </a:xfrm>
            <a:prstGeom prst="line">
              <a:avLst/>
            </a:prstGeom>
            <a:grpFill/>
            <a:ln w="9525" cap="flat" cmpd="sng">
              <a:solidFill>
                <a:srgbClr val="000000"/>
              </a:solidFill>
              <a:prstDash val="solid"/>
              <a:headEnd type="none" w="med" len="med"/>
              <a:tailEnd type="none" w="med" len="med"/>
            </a:ln>
          </p:spPr>
        </p:sp>
        <p:sp>
          <p:nvSpPr>
            <p:cNvPr id="38" name="直接连接符 37">
              <a:extLst>
                <a:ext uri="{FF2B5EF4-FFF2-40B4-BE49-F238E27FC236}">
                  <a16:creationId xmlns:a16="http://schemas.microsoft.com/office/drawing/2014/main" id="{27A44E67-60D3-992B-B867-0E5DC19D204B}"/>
                </a:ext>
              </a:extLst>
            </p:cNvPr>
            <p:cNvSpPr/>
            <p:nvPr/>
          </p:nvSpPr>
          <p:spPr>
            <a:xfrm>
              <a:off x="4151" y="11687"/>
              <a:ext cx="92" cy="180"/>
            </a:xfrm>
            <a:prstGeom prst="line">
              <a:avLst/>
            </a:prstGeom>
            <a:grpFill/>
            <a:ln w="9525" cap="flat" cmpd="sng">
              <a:solidFill>
                <a:srgbClr val="000000"/>
              </a:solidFill>
              <a:prstDash val="solid"/>
              <a:headEnd type="none" w="med" len="med"/>
              <a:tailEnd type="none" w="med" len="med"/>
            </a:ln>
          </p:spPr>
        </p:sp>
        <p:sp>
          <p:nvSpPr>
            <p:cNvPr id="39" name="直接连接符 38">
              <a:extLst>
                <a:ext uri="{FF2B5EF4-FFF2-40B4-BE49-F238E27FC236}">
                  <a16:creationId xmlns:a16="http://schemas.microsoft.com/office/drawing/2014/main" id="{9BE98141-B26C-CBBD-E46E-AFAAC4D04BD8}"/>
                </a:ext>
              </a:extLst>
            </p:cNvPr>
            <p:cNvSpPr/>
            <p:nvPr/>
          </p:nvSpPr>
          <p:spPr>
            <a:xfrm flipH="1">
              <a:off x="4435" y="11687"/>
              <a:ext cx="92" cy="180"/>
            </a:xfrm>
            <a:prstGeom prst="line">
              <a:avLst/>
            </a:prstGeom>
            <a:grpFill/>
            <a:ln w="9525" cap="flat" cmpd="sng">
              <a:solidFill>
                <a:srgbClr val="000000"/>
              </a:solidFill>
              <a:prstDash val="solid"/>
              <a:headEnd type="none" w="med" len="med"/>
              <a:tailEnd type="none" w="med" len="med"/>
            </a:ln>
          </p:spPr>
        </p:sp>
        <p:sp>
          <p:nvSpPr>
            <p:cNvPr id="40" name="直接连接符 39">
              <a:extLst>
                <a:ext uri="{FF2B5EF4-FFF2-40B4-BE49-F238E27FC236}">
                  <a16:creationId xmlns:a16="http://schemas.microsoft.com/office/drawing/2014/main" id="{AB036B44-3C7E-16AF-76DE-ABB9D9DB408B}"/>
                </a:ext>
              </a:extLst>
            </p:cNvPr>
            <p:cNvSpPr/>
            <p:nvPr/>
          </p:nvSpPr>
          <p:spPr>
            <a:xfrm>
              <a:off x="4669" y="11687"/>
              <a:ext cx="92" cy="180"/>
            </a:xfrm>
            <a:prstGeom prst="line">
              <a:avLst/>
            </a:prstGeom>
            <a:grpFill/>
            <a:ln w="9525"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1835150"/>
            <a:ext cx="10564495" cy="4492625"/>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int DataTorwer(int d[100][100], int n)</a:t>
            </a:r>
          </a:p>
          <a:p>
            <a:pPr lvl="0" algn="l">
              <a:lnSpc>
                <a:spcPct val="100000"/>
              </a:lnSpc>
              <a:spcBef>
                <a:spcPts val="0"/>
              </a:spcBef>
              <a:spcAft>
                <a:spcPts val="0"/>
              </a:spcAft>
              <a:buClrTx/>
              <a:buSzTx/>
              <a:buFontTx/>
            </a:pPr>
            <a:r>
              <a:rPr lang="en-US" altLang="zh-CN" sz="2200" dirty="0" err="1">
                <a:sym typeface="+mn-ea"/>
              </a:rPr>
              <a:t>{</a:t>
            </a:r>
          </a:p>
          <a:p>
            <a:pPr lvl="0" algn="l">
              <a:lnSpc>
                <a:spcPct val="100000"/>
              </a:lnSpc>
              <a:spcBef>
                <a:spcPts val="0"/>
              </a:spcBef>
              <a:spcAft>
                <a:spcPts val="0"/>
              </a:spcAft>
              <a:buClrTx/>
              <a:buSzTx/>
              <a:buFontTx/>
            </a:pPr>
            <a:r>
              <a:rPr lang="en-US" altLang="zh-CN" sz="2200" dirty="0" err="1">
                <a:sym typeface="+mn-ea"/>
              </a:rPr>
              <a:t>    int i, j, maxAdd[n][n] = {0}, path[n][n] = {0};       </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5">
                    <a:lumMod val="75000"/>
                  </a:schemeClr>
                </a:solidFill>
                <a:sym typeface="+mn-ea"/>
              </a:rPr>
              <a:t>for (j = 0; j &lt; n; j++)                           //初始子问题</a:t>
            </a:r>
          </a:p>
          <a:p>
            <a:pPr lvl="0" algn="l">
              <a:lnSpc>
                <a:spcPct val="100000"/>
              </a:lnSpc>
              <a:spcBef>
                <a:spcPts val="0"/>
              </a:spcBef>
              <a:spcAft>
                <a:spcPts val="0"/>
              </a:spcAft>
              <a:buClrTx/>
              <a:buSzTx/>
              <a:buFontTx/>
            </a:pPr>
            <a:r>
              <a:rPr lang="en-US" altLang="zh-CN" sz="2200" dirty="0" err="1">
                <a:solidFill>
                  <a:schemeClr val="accent5">
                    <a:lumMod val="75000"/>
                  </a:schemeClr>
                </a:solidFill>
                <a:sym typeface="+mn-ea"/>
              </a:rPr>
              <a:t>        maxAdd[n-1][j] = d[n-1][j];</a:t>
            </a:r>
          </a:p>
          <a:p>
            <a:pPr lvl="0" algn="l">
              <a:lnSpc>
                <a:spcPct val="100000"/>
              </a:lnSpc>
              <a:spcBef>
                <a:spcPts val="0"/>
              </a:spcBef>
              <a:spcAft>
                <a:spcPts val="0"/>
              </a:spcAft>
              <a:buClrTx/>
              <a:buSzTx/>
              <a:buFontTx/>
            </a:pPr>
            <a:r>
              <a:rPr lang="en-US" altLang="zh-CN" sz="2200" dirty="0" err="1">
                <a:sym typeface="+mn-ea"/>
              </a:rPr>
              <a:t>    for (i = n-2; i &gt;= 0; i--)                       //进行第i层的决策</a:t>
            </a:r>
          </a:p>
          <a:p>
            <a:pPr lvl="0" algn="l">
              <a:lnSpc>
                <a:spcPct val="100000"/>
              </a:lnSpc>
              <a:spcBef>
                <a:spcPts val="0"/>
              </a:spcBef>
              <a:spcAft>
                <a:spcPts val="0"/>
              </a:spcAft>
              <a:buClrTx/>
              <a:buSzTx/>
              <a:buFontTx/>
            </a:pPr>
            <a:r>
              <a:rPr lang="en-US" altLang="zh-CN" sz="2200" dirty="0" err="1">
                <a:sym typeface="+mn-ea"/>
              </a:rPr>
              <a:t>        for (j = 0; j &lt;= i; j++)                      //只填写下三角</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if (maxAdd[i + 1][j]&gt;maxAdd[i + 1][j + 1])</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olidFill>
                  <a:srgbClr val="C00000"/>
                </a:solidFill>
                <a:sym typeface="+mn-ea"/>
              </a:rPr>
              <a:t>                  maxAdd[i][j] = d[i][j] + maxAdd[i + 1][j];</a:t>
            </a:r>
          </a:p>
          <a:p>
            <a:pPr lvl="0" algn="l">
              <a:lnSpc>
                <a:spcPct val="100000"/>
              </a:lnSpc>
              <a:spcBef>
                <a:spcPts val="0"/>
              </a:spcBef>
              <a:spcAft>
                <a:spcPts val="0"/>
              </a:spcAft>
              <a:buClrTx/>
              <a:buSzTx/>
              <a:buFontTx/>
            </a:pPr>
            <a:r>
              <a:rPr lang="en-US" altLang="zh-CN" sz="2200" dirty="0" err="1">
                <a:solidFill>
                  <a:srgbClr val="C00000"/>
                </a:solidFill>
                <a:sym typeface="+mn-ea"/>
              </a:rPr>
              <a:t>                  path[i][j] = j;                        //本次决策选择下标j的元素</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ym typeface="+mn-ea"/>
              </a:rPr>
              <a:t>             </a:t>
            </a:r>
          </a:p>
        </p:txBody>
      </p:sp>
      <p:sp>
        <p:nvSpPr>
          <p:cNvPr id="2" name="文本框 1"/>
          <p:cNvSpPr txBox="1"/>
          <p:nvPr/>
        </p:nvSpPr>
        <p:spPr>
          <a:xfrm>
            <a:off x="523875" y="817880"/>
            <a:ext cx="11073765" cy="977265"/>
          </a:xfrm>
          <a:prstGeom prst="rect">
            <a:avLst/>
          </a:prstGeom>
          <a:noFill/>
          <a:ln w="9525">
            <a:noFill/>
          </a:ln>
        </p:spPr>
        <p:txBody>
          <a:bodyPr wrap="square">
            <a:spAutoFit/>
          </a:bodyPr>
          <a:lstStyle/>
          <a:p>
            <a:pPr indent="9525">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d[n][n]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存储数塔问题，数组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maxAdd[n][n]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存储每一步决策得到的最大数值和，数组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path[n][n]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存储每一步的决策，程序如下：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9.5.2  数塔问题</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32510" y="1835150"/>
            <a:ext cx="10564495" cy="4831080"/>
          </a:xfrm>
          <a:prstGeom prst="rect">
            <a:avLst/>
          </a:prstGeom>
          <a:noFill/>
          <a:ln w="12700">
            <a:solidFill>
              <a:srgbClr val="507D7D"/>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20000"/>
              </a:spcBef>
              <a:defRPr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rgbClr val="C00000"/>
                </a:solidFill>
                <a:sym typeface="+mn-ea"/>
              </a:rPr>
              <a:t>else</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olidFill>
                  <a:srgbClr val="C00000"/>
                </a:solidFill>
                <a:sym typeface="+mn-ea"/>
              </a:rPr>
              <a:t>                  maxAdd[i][j] = d[i][j] + maxAdd[i + 1][j + 1];</a:t>
            </a:r>
          </a:p>
          <a:p>
            <a:pPr lvl="0" algn="l">
              <a:lnSpc>
                <a:spcPct val="100000"/>
              </a:lnSpc>
              <a:spcBef>
                <a:spcPts val="0"/>
              </a:spcBef>
              <a:spcAft>
                <a:spcPts val="0"/>
              </a:spcAft>
              <a:buClrTx/>
              <a:buSzTx/>
              <a:buFontTx/>
            </a:pPr>
            <a:r>
              <a:rPr lang="en-US" altLang="zh-CN" sz="2200" dirty="0" err="1">
                <a:solidFill>
                  <a:srgbClr val="C00000"/>
                </a:solidFill>
                <a:sym typeface="+mn-ea"/>
              </a:rPr>
              <a:t>                  path[i][j] = j + 1;                     //本次决策选择下标j+1的元素</a:t>
            </a:r>
          </a:p>
          <a:p>
            <a:pPr lvl="0" algn="l">
              <a:lnSpc>
                <a:spcPct val="100000"/>
              </a:lnSpc>
              <a:spcBef>
                <a:spcPts val="0"/>
              </a:spcBef>
              <a:spcAft>
                <a:spcPts val="0"/>
              </a:spcAft>
              <a:buClrTx/>
              <a:buSzTx/>
              <a:buFontTx/>
            </a:pPr>
            <a:r>
              <a:rPr lang="en-US" altLang="zh-CN" sz="2200" dirty="0" err="1">
                <a:solidFill>
                  <a:srgbClr val="C00000"/>
                </a:solidFill>
                <a:sym typeface="+mn-ea"/>
              </a:rPr>
              <a:t>              }</a:t>
            </a:r>
          </a:p>
          <a:p>
            <a:pPr lvl="0" algn="l">
              <a:lnSpc>
                <a:spcPct val="100000"/>
              </a:lnSpc>
              <a:spcBef>
                <a:spcPts val="0"/>
              </a:spcBef>
              <a:spcAft>
                <a:spcPts val="0"/>
              </a:spcAft>
              <a:buClrTx/>
              <a:buSzTx/>
              <a:buFontTx/>
            </a:pPr>
            <a:r>
              <a:rPr lang="en-US" altLang="zh-CN" sz="2200" dirty="0" err="1">
                <a:sym typeface="+mn-ea"/>
              </a:rPr>
              <a:t>    printf("路径为：%d", d[0][0]);            //输出顶层数字</a:t>
            </a:r>
          </a:p>
          <a:p>
            <a:pPr lvl="0" algn="l">
              <a:lnSpc>
                <a:spcPct val="100000"/>
              </a:lnSpc>
              <a:spcBef>
                <a:spcPts val="0"/>
              </a:spcBef>
              <a:spcAft>
                <a:spcPts val="0"/>
              </a:spcAft>
              <a:buClrTx/>
              <a:buSzTx/>
              <a:buFontTx/>
            </a:pPr>
            <a:r>
              <a:rPr lang="en-US" altLang="zh-CN" sz="2200" dirty="0" err="1">
                <a:sym typeface="+mn-ea"/>
              </a:rPr>
              <a:t>    j = path[0][0];                                       //计算maxAdd[0][0]的选择</a:t>
            </a:r>
          </a:p>
          <a:p>
            <a:pPr lvl="0" algn="l">
              <a:lnSpc>
                <a:spcPct val="100000"/>
              </a:lnSpc>
              <a:spcBef>
                <a:spcPts val="0"/>
              </a:spcBef>
              <a:spcAft>
                <a:spcPts val="0"/>
              </a:spcAft>
              <a:buClrTx/>
              <a:buSzTx/>
              <a:buFontTx/>
            </a:pPr>
            <a:r>
              <a:rPr lang="en-US" altLang="zh-CN" sz="2200" dirty="0" err="1">
                <a:sym typeface="+mn-ea"/>
              </a:rPr>
              <a:t>    for (i = 1; i &lt; n; i++)</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printf("--&gt;%d", d[i][j]);    </a:t>
            </a:r>
          </a:p>
          <a:p>
            <a:pPr lvl="0" algn="l">
              <a:lnSpc>
                <a:spcPct val="100000"/>
              </a:lnSpc>
              <a:spcBef>
                <a:spcPts val="0"/>
              </a:spcBef>
              <a:spcAft>
                <a:spcPts val="0"/>
              </a:spcAft>
              <a:buClrTx/>
              <a:buSzTx/>
              <a:buFontTx/>
            </a:pPr>
            <a:r>
              <a:rPr lang="en-US" altLang="zh-CN" sz="2200" dirty="0" err="1">
                <a:sym typeface="+mn-ea"/>
              </a:rPr>
              <a:t>       </a:t>
            </a:r>
            <a:r>
              <a:rPr lang="en-US" altLang="zh-CN" sz="2200" dirty="0" err="1">
                <a:solidFill>
                  <a:schemeClr val="accent6">
                    <a:lumMod val="75000"/>
                  </a:schemeClr>
                </a:solidFill>
                <a:sym typeface="+mn-ea"/>
              </a:rPr>
              <a:t> j = path[i][j];    </a:t>
            </a:r>
            <a:r>
              <a:rPr lang="en-US" altLang="zh-CN" sz="2200" dirty="0" err="1">
                <a:sym typeface="+mn-ea"/>
              </a:rPr>
              <a:t>                                //计算maxAdd[i][j]的选择</a:t>
            </a:r>
          </a:p>
          <a:p>
            <a:pPr lvl="0" algn="l">
              <a:lnSpc>
                <a:spcPct val="100000"/>
              </a:lnSpc>
              <a:spcBef>
                <a:spcPts val="0"/>
              </a:spcBef>
              <a:spcAft>
                <a:spcPts val="0"/>
              </a:spcAft>
              <a:buClrTx/>
              <a:buSzTx/>
              <a:buFontTx/>
            </a:pPr>
            <a:r>
              <a:rPr lang="en-US" altLang="zh-CN" sz="2200" dirty="0" err="1">
                <a:sym typeface="+mn-ea"/>
              </a:rPr>
              <a:t>    }</a:t>
            </a:r>
          </a:p>
          <a:p>
            <a:pPr lvl="0" algn="l">
              <a:lnSpc>
                <a:spcPct val="100000"/>
              </a:lnSpc>
              <a:spcBef>
                <a:spcPts val="0"/>
              </a:spcBef>
              <a:spcAft>
                <a:spcPts val="0"/>
              </a:spcAft>
              <a:buClrTx/>
              <a:buSzTx/>
              <a:buFontTx/>
            </a:pPr>
            <a:r>
              <a:rPr lang="en-US" altLang="zh-CN" sz="2200" dirty="0" err="1">
                <a:sym typeface="+mn-ea"/>
              </a:rPr>
              <a:t>    return maxAdd[0][0];                          //返回最大数值和</a:t>
            </a:r>
          </a:p>
          <a:p>
            <a:pPr lvl="0" algn="l">
              <a:lnSpc>
                <a:spcPct val="100000"/>
              </a:lnSpc>
              <a:spcBef>
                <a:spcPts val="0"/>
              </a:spcBef>
              <a:spcAft>
                <a:spcPts val="0"/>
              </a:spcAft>
              <a:buClrTx/>
              <a:buSzTx/>
              <a:buFontTx/>
            </a:pPr>
            <a:r>
              <a:rPr lang="en-US" altLang="zh-CN" sz="2200" dirty="0" err="1">
                <a:sym typeface="+mn-ea"/>
              </a:rPr>
              <a:t>}</a:t>
            </a:r>
          </a:p>
        </p:txBody>
      </p:sp>
      <p:sp>
        <p:nvSpPr>
          <p:cNvPr id="2" name="文本框 1"/>
          <p:cNvSpPr txBox="1"/>
          <p:nvPr/>
        </p:nvSpPr>
        <p:spPr>
          <a:xfrm>
            <a:off x="523875" y="817880"/>
            <a:ext cx="11073765" cy="977265"/>
          </a:xfrm>
          <a:prstGeom prst="rect">
            <a:avLst/>
          </a:prstGeom>
          <a:noFill/>
          <a:ln w="9525">
            <a:noFill/>
          </a:ln>
        </p:spPr>
        <p:txBody>
          <a:bodyPr wrap="square">
            <a:spAutoFit/>
          </a:bodyPr>
          <a:lstStyle/>
          <a:p>
            <a:pPr indent="9525">
              <a:lnSpc>
                <a:spcPct val="120000"/>
              </a:lnSpc>
              <a:spcBef>
                <a:spcPts val="0"/>
              </a:spcBef>
              <a:spcAft>
                <a:spcPts val="0"/>
              </a:spcAft>
            </a:pPr>
            <a:r>
              <a:rPr lang="zh-CN" sz="24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【算法实现】</a:t>
            </a:r>
            <a:r>
              <a:rPr lang="zh-CN" sz="2400" b="0">
                <a:latin typeface="Times New Roman" panose="02020603050405020304" pitchFamily="18" charset="0"/>
                <a:ea typeface="微软雅黑" panose="020B0503020204020204" pitchFamily="34" charset="-122"/>
                <a:cs typeface="Times New Roman" panose="02020603050405020304" pitchFamily="18" charset="0"/>
              </a:rPr>
              <a:t>设数组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d[n][n]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存储数塔问题，数组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maxAdd[n][n]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存储每一步决策得到的最大数值和，数组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path[n][n]</a:t>
            </a:r>
            <a:r>
              <a:rPr lang="zh-CN" sz="2400" b="0">
                <a:latin typeface="Times New Roman" panose="02020603050405020304" pitchFamily="18" charset="0"/>
                <a:ea typeface="微软雅黑" panose="020B0503020204020204" pitchFamily="34" charset="-122"/>
                <a:cs typeface="Times New Roman" panose="02020603050405020304" pitchFamily="18" charset="0"/>
              </a:rPr>
              <a:t>存储每一步的决策，程序如下：</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9.5.2  数塔问题</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9.1.3  一个简单的例子——网格上的最短路径</a:t>
            </a:r>
          </a:p>
        </p:txBody>
      </p:sp>
      <p:sp>
        <p:nvSpPr>
          <p:cNvPr id="2" name="Rectangle 56"/>
          <p:cNvSpPr>
            <a:spLocks noChangeArrowheads="1"/>
          </p:cNvSpPr>
          <p:nvPr/>
        </p:nvSpPr>
        <p:spPr bwMode="auto">
          <a:xfrm>
            <a:off x="544830" y="840740"/>
            <a:ext cx="10927432" cy="1497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square" tIns="76176" bIns="76176" anchor="ctr">
            <a:spAutoFit/>
          </a:bodyPr>
          <a:lstStyle/>
          <a:p>
            <a:pPr algn="just">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问题</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latin typeface="Times New Roman" panose="02020603050405020304" pitchFamily="18" charset="0"/>
                <a:ea typeface="微软雅黑" panose="020B0503020204020204" pitchFamily="34" charset="-122"/>
              </a:rPr>
              <a:t>给定一个包含正整数的</a:t>
            </a:r>
            <a:r>
              <a:rPr lang="en-US" sz="2400" u="none" dirty="0">
                <a:latin typeface="Times New Roman" panose="02020603050405020304" pitchFamily="18" charset="0"/>
                <a:ea typeface="微软雅黑" panose="020B0503020204020204" pitchFamily="34" charset="-122"/>
              </a:rPr>
              <a:t> </a:t>
            </a:r>
            <a:r>
              <a:rPr sz="2400" i="1" u="none" dirty="0">
                <a:latin typeface="Times New Roman" panose="02020603050405020304" pitchFamily="18" charset="0"/>
                <a:ea typeface="微软雅黑" panose="020B0503020204020204" pitchFamily="34" charset="-122"/>
              </a:rPr>
              <a:t>m</a:t>
            </a:r>
            <a:r>
              <a:rPr sz="2400" u="none" dirty="0">
                <a:latin typeface="Times New Roman" panose="02020603050405020304" pitchFamily="18" charset="0"/>
                <a:ea typeface="微软雅黑" panose="020B0503020204020204" pitchFamily="34" charset="-122"/>
              </a:rPr>
              <a:t>×</a:t>
            </a:r>
            <a:r>
              <a:rPr sz="2400" i="1" u="none" dirty="0">
                <a:latin typeface="Times New Roman" panose="02020603050405020304" pitchFamily="18" charset="0"/>
                <a:ea typeface="微软雅黑" panose="020B0503020204020204" pitchFamily="34" charset="-122"/>
              </a:rPr>
              <a:t>n</a:t>
            </a:r>
            <a:r>
              <a:rPr lang="en-US" sz="2400" u="none" dirty="0">
                <a:latin typeface="Times New Roman" panose="02020603050405020304" pitchFamily="18" charset="0"/>
                <a:ea typeface="微软雅黑" panose="020B0503020204020204" pitchFamily="34" charset="-122"/>
              </a:rPr>
              <a:t> </a:t>
            </a:r>
            <a:r>
              <a:rPr sz="2400" u="none" dirty="0">
                <a:latin typeface="Times New Roman" panose="02020603050405020304" pitchFamily="18" charset="0"/>
                <a:ea typeface="微软雅黑" panose="020B0503020204020204" pitchFamily="34" charset="-122"/>
              </a:rPr>
              <a:t>网格，每次只能向下或者向右移动一步，定义路径长度是路径上经过的整数之和。请找出一条从左上角到右下角的路径，使得路径长度最小</a:t>
            </a:r>
            <a:r>
              <a:rPr lang="zh-CN" sz="2400" u="none" dirty="0">
                <a:latin typeface="Times New Roman" panose="02020603050405020304" pitchFamily="18" charset="0"/>
                <a:ea typeface="微软雅黑" panose="020B0503020204020204" pitchFamily="34" charset="-122"/>
              </a:rPr>
              <a:t>。</a:t>
            </a:r>
          </a:p>
        </p:txBody>
      </p:sp>
      <p:graphicFrame>
        <p:nvGraphicFramePr>
          <p:cNvPr id="4" name="对象 3"/>
          <p:cNvGraphicFramePr>
            <a:graphicFrameLocks noChangeAspect="1"/>
          </p:cNvGraphicFramePr>
          <p:nvPr/>
        </p:nvGraphicFramePr>
        <p:xfrm>
          <a:off x="3030855" y="2653030"/>
          <a:ext cx="6501765" cy="2342515"/>
        </p:xfrm>
        <a:graphic>
          <a:graphicData uri="http://schemas.openxmlformats.org/presentationml/2006/ole">
            <mc:AlternateContent xmlns:mc="http://schemas.openxmlformats.org/markup-compatibility/2006">
              <mc:Choice xmlns:v="urn:schemas-microsoft-com:vml" Requires="v">
                <p:oleObj r:id="rId2" imgW="4295775" imgH="1504950" progId="Paint.Picture">
                  <p:embed/>
                </p:oleObj>
              </mc:Choice>
              <mc:Fallback>
                <p:oleObj r:id="rId2" imgW="4295775" imgH="1504950" progId="Paint.Picture">
                  <p:embed/>
                  <p:pic>
                    <p:nvPicPr>
                      <p:cNvPr id="0" name="图片 4"/>
                      <p:cNvPicPr/>
                      <p:nvPr/>
                    </p:nvPicPr>
                    <p:blipFill>
                      <a:blip r:embed="rId3"/>
                      <a:srcRect l="2744"/>
                      <a:stretch>
                        <a:fillRect/>
                      </a:stretch>
                    </p:blipFill>
                    <p:spPr>
                      <a:xfrm>
                        <a:off x="3030855" y="2653030"/>
                        <a:ext cx="6501765" cy="2342515"/>
                      </a:xfrm>
                      <a:prstGeom prst="rect">
                        <a:avLst/>
                      </a:prstGeom>
                      <a:ln>
                        <a:solidFill>
                          <a:schemeClr val="accent6">
                            <a:lumMod val="50000"/>
                          </a:schemeClr>
                        </a:solidFill>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9.1.3  一个简单的例子——网格上的最短路径</a:t>
            </a:r>
          </a:p>
        </p:txBody>
      </p:sp>
      <p:sp>
        <p:nvSpPr>
          <p:cNvPr id="3" name="Rectangle 23"/>
          <p:cNvSpPr>
            <a:spLocks noChangeArrowheads="1"/>
          </p:cNvSpPr>
          <p:nvPr/>
        </p:nvSpPr>
        <p:spPr bwMode="auto">
          <a:xfrm>
            <a:off x="477520" y="851218"/>
            <a:ext cx="10780395" cy="53975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A</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)表示一个</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网格，</a:t>
            </a:r>
            <a:r>
              <a:rPr sz="2400" i="1" u="none" dirty="0">
                <a:solidFill>
                  <a:srgbClr val="000000"/>
                </a:solidFill>
                <a:latin typeface="Times New Roman" panose="02020603050405020304" pitchFamily="18" charset="0"/>
                <a:ea typeface="微软雅黑" panose="020B0503020204020204" pitchFamily="34" charset="-122"/>
              </a:rPr>
              <a:t>d</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)表示该网格的最短路径长度。</a:t>
            </a:r>
          </a:p>
        </p:txBody>
      </p:sp>
      <p:graphicFrame>
        <p:nvGraphicFramePr>
          <p:cNvPr id="6" name="对象 5"/>
          <p:cNvGraphicFramePr>
            <a:graphicFrameLocks noChangeAspect="1"/>
          </p:cNvGraphicFramePr>
          <p:nvPr/>
        </p:nvGraphicFramePr>
        <p:xfrm>
          <a:off x="6808470" y="1628140"/>
          <a:ext cx="2470785" cy="2016125"/>
        </p:xfrm>
        <a:graphic>
          <a:graphicData uri="http://schemas.openxmlformats.org/presentationml/2006/ole">
            <mc:AlternateContent xmlns:mc="http://schemas.openxmlformats.org/markup-compatibility/2006">
              <mc:Choice xmlns:v="urn:schemas-microsoft-com:vml" Requires="v">
                <p:oleObj r:id="rId2" imgW="2047875" imgH="1495425" progId="Paint.Picture">
                  <p:embed/>
                </p:oleObj>
              </mc:Choice>
              <mc:Fallback>
                <p:oleObj r:id="rId2" imgW="2047875" imgH="1495425" progId="Paint.Picture">
                  <p:embed/>
                  <p:pic>
                    <p:nvPicPr>
                      <p:cNvPr id="0" name="图片 6"/>
                      <p:cNvPicPr/>
                      <p:nvPr/>
                    </p:nvPicPr>
                    <p:blipFill>
                      <a:blip r:embed="rId3"/>
                      <a:srcRect l="5521" r="4969"/>
                      <a:stretch>
                        <a:fillRect/>
                      </a:stretch>
                    </p:blipFill>
                    <p:spPr>
                      <a:xfrm>
                        <a:off x="6808470" y="1628140"/>
                        <a:ext cx="2470785" cy="2016125"/>
                      </a:xfrm>
                      <a:prstGeom prst="rect">
                        <a:avLst/>
                      </a:prstGeom>
                      <a:ln>
                        <a:solidFill>
                          <a:schemeClr val="accent6">
                            <a:lumMod val="50000"/>
                          </a:schemeClr>
                        </a:solidFill>
                      </a:ln>
                    </p:spPr>
                  </p:pic>
                </p:oleObj>
              </mc:Fallback>
            </mc:AlternateContent>
          </a:graphicData>
        </a:graphic>
      </p:graphicFrame>
      <p:graphicFrame>
        <p:nvGraphicFramePr>
          <p:cNvPr id="8" name="对象 7"/>
          <p:cNvGraphicFramePr>
            <a:graphicFrameLocks noChangeAspect="1"/>
          </p:cNvGraphicFramePr>
          <p:nvPr/>
        </p:nvGraphicFramePr>
        <p:xfrm>
          <a:off x="9448800" y="1628140"/>
          <a:ext cx="2081541" cy="2016000"/>
        </p:xfrm>
        <a:graphic>
          <a:graphicData uri="http://schemas.openxmlformats.org/presentationml/2006/ole">
            <mc:AlternateContent xmlns:mc="http://schemas.openxmlformats.org/markup-compatibility/2006">
              <mc:Choice xmlns:v="urn:schemas-microsoft-com:vml" Requires="v">
                <p:oleObj r:id="rId4" imgW="1504950" imgH="1457325" progId="Paint.Picture">
                  <p:embed/>
                </p:oleObj>
              </mc:Choice>
              <mc:Fallback>
                <p:oleObj r:id="rId4" imgW="1504950" imgH="1457325" progId="Paint.Picture">
                  <p:embed/>
                  <p:pic>
                    <p:nvPicPr>
                      <p:cNvPr id="0" name="图片 8"/>
                      <p:cNvPicPr/>
                      <p:nvPr/>
                    </p:nvPicPr>
                    <p:blipFill>
                      <a:blip r:embed="rId5"/>
                      <a:stretch>
                        <a:fillRect/>
                      </a:stretch>
                    </p:blipFill>
                    <p:spPr>
                      <a:xfrm>
                        <a:off x="9448800" y="1628140"/>
                        <a:ext cx="2081541" cy="2016000"/>
                      </a:xfrm>
                      <a:prstGeom prst="rect">
                        <a:avLst/>
                      </a:prstGeom>
                      <a:ln>
                        <a:solidFill>
                          <a:schemeClr val="accent6">
                            <a:lumMod val="50000"/>
                          </a:schemeClr>
                        </a:solidFill>
                      </a:ln>
                    </p:spPr>
                  </p:pic>
                </p:oleObj>
              </mc:Fallback>
            </mc:AlternateContent>
          </a:graphicData>
        </a:graphic>
      </p:graphicFrame>
      <p:sp>
        <p:nvSpPr>
          <p:cNvPr id="10" name="Rectangle 23"/>
          <p:cNvSpPr>
            <a:spLocks noChangeArrowheads="1"/>
          </p:cNvSpPr>
          <p:nvPr/>
        </p:nvSpPr>
        <p:spPr bwMode="auto">
          <a:xfrm>
            <a:off x="672465" y="1460500"/>
            <a:ext cx="5714365" cy="278447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考虑初始子问题</a:t>
            </a:r>
            <a:r>
              <a:rPr sz="2400" u="none" dirty="0">
                <a:solidFill>
                  <a:srgbClr val="000000"/>
                </a:solidFill>
                <a:latin typeface="Times New Roman" panose="02020603050405020304" pitchFamily="18" charset="0"/>
                <a:ea typeface="微软雅黑" panose="020B0503020204020204" pitchFamily="34" charset="-122"/>
              </a:rPr>
              <a:t>，由于路径的方向只能是向下或向右，因此第一行的每个网格只能从左上角网格开始向右移动到达，第一列的每个网格只能从左上角网格开始向下移动到达，第</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1</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行和第</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1</a:t>
            </a:r>
            <a:r>
              <a:rPr lang="en-US" sz="2400"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列每个网格的路径是唯一的。显然有：</a:t>
            </a:r>
          </a:p>
        </p:txBody>
      </p:sp>
      <p:graphicFrame>
        <p:nvGraphicFramePr>
          <p:cNvPr id="2" name="Object 59"/>
          <p:cNvGraphicFramePr>
            <a:graphicFrameLocks noChangeAspect="1"/>
          </p:cNvGraphicFramePr>
          <p:nvPr/>
        </p:nvGraphicFramePr>
        <p:xfrm>
          <a:off x="2205355" y="4439285"/>
          <a:ext cx="6952615" cy="1100455"/>
        </p:xfrm>
        <a:graphic>
          <a:graphicData uri="http://schemas.openxmlformats.org/presentationml/2006/ole">
            <mc:AlternateContent xmlns:mc="http://schemas.openxmlformats.org/markup-compatibility/2006">
              <mc:Choice xmlns:v="urn:schemas-microsoft-com:vml" Requires="v">
                <p:oleObj r:id="rId6" imgW="2489200" imgH="393700" progId="Equation.KSEE3">
                  <p:embed/>
                </p:oleObj>
              </mc:Choice>
              <mc:Fallback>
                <p:oleObj r:id="rId6" imgW="2489200" imgH="393700" progId="Equation.KSEE3">
                  <p:embed/>
                  <p:pic>
                    <p:nvPicPr>
                      <p:cNvPr id="0" name="图片 3075"/>
                      <p:cNvPicPr/>
                      <p:nvPr/>
                    </p:nvPicPr>
                    <p:blipFill>
                      <a:blip r:embed="rId7"/>
                      <a:stretch>
                        <a:fillRect/>
                      </a:stretch>
                    </p:blipFill>
                    <p:spPr>
                      <a:xfrm>
                        <a:off x="2205355" y="4439285"/>
                        <a:ext cx="6952615" cy="1100455"/>
                      </a:xfrm>
                      <a:prstGeom prst="rect">
                        <a:avLst/>
                      </a:prstGeom>
                      <a:noFill/>
                      <a:ln w="38100">
                        <a:noFill/>
                        <a:miter/>
                      </a:ln>
                    </p:spPr>
                  </p:pic>
                </p:oleObj>
              </mc:Fallback>
            </mc:AlternateContent>
          </a:graphicData>
        </a:graphic>
      </p:graphicFrame>
      <p:sp>
        <p:nvSpPr>
          <p:cNvPr id="4" name="矩形 3"/>
          <p:cNvSpPr/>
          <p:nvPr/>
        </p:nvSpPr>
        <p:spPr>
          <a:xfrm>
            <a:off x="9846945" y="1794510"/>
            <a:ext cx="1266190" cy="396000"/>
          </a:xfrm>
          <a:prstGeom prst="rect">
            <a:avLst/>
          </a:prstGeom>
          <a:solidFill>
            <a:schemeClr val="accent1">
              <a:lumMod val="20000"/>
              <a:lumOff val="80000"/>
              <a:alpha val="31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846945" y="1794510"/>
            <a:ext cx="392430" cy="1240155"/>
          </a:xfrm>
          <a:prstGeom prst="rect">
            <a:avLst/>
          </a:prstGeom>
          <a:solidFill>
            <a:schemeClr val="accent1">
              <a:lumMod val="20000"/>
              <a:lumOff val="80000"/>
              <a:alpha val="31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9.1.3  一个简单的例子——网格上的最短路径</a:t>
            </a:r>
          </a:p>
        </p:txBody>
      </p:sp>
      <p:graphicFrame>
        <p:nvGraphicFramePr>
          <p:cNvPr id="6" name="对象 5"/>
          <p:cNvGraphicFramePr>
            <a:graphicFrameLocks noChangeAspect="1"/>
          </p:cNvGraphicFramePr>
          <p:nvPr/>
        </p:nvGraphicFramePr>
        <p:xfrm>
          <a:off x="6777990" y="1628140"/>
          <a:ext cx="2470785" cy="2016125"/>
        </p:xfrm>
        <a:graphic>
          <a:graphicData uri="http://schemas.openxmlformats.org/presentationml/2006/ole">
            <mc:AlternateContent xmlns:mc="http://schemas.openxmlformats.org/markup-compatibility/2006">
              <mc:Choice xmlns:v="urn:schemas-microsoft-com:vml" Requires="v">
                <p:oleObj r:id="rId2" imgW="2047875" imgH="1495425" progId="Paint.Picture">
                  <p:embed/>
                </p:oleObj>
              </mc:Choice>
              <mc:Fallback>
                <p:oleObj r:id="rId2" imgW="2047875" imgH="1495425" progId="Paint.Picture">
                  <p:embed/>
                  <p:pic>
                    <p:nvPicPr>
                      <p:cNvPr id="0" name="图片 6"/>
                      <p:cNvPicPr/>
                      <p:nvPr/>
                    </p:nvPicPr>
                    <p:blipFill>
                      <a:blip r:embed="rId3"/>
                      <a:srcRect l="5521" r="4969"/>
                      <a:stretch>
                        <a:fillRect/>
                      </a:stretch>
                    </p:blipFill>
                    <p:spPr>
                      <a:xfrm>
                        <a:off x="6777990" y="1628140"/>
                        <a:ext cx="2470785" cy="2016125"/>
                      </a:xfrm>
                      <a:prstGeom prst="rect">
                        <a:avLst/>
                      </a:prstGeom>
                      <a:ln>
                        <a:solidFill>
                          <a:schemeClr val="accent6">
                            <a:lumMod val="50000"/>
                          </a:schemeClr>
                        </a:solidFill>
                      </a:ln>
                    </p:spPr>
                  </p:pic>
                </p:oleObj>
              </mc:Fallback>
            </mc:AlternateContent>
          </a:graphicData>
        </a:graphic>
      </p:graphicFrame>
      <p:graphicFrame>
        <p:nvGraphicFramePr>
          <p:cNvPr id="8" name="对象 7"/>
          <p:cNvGraphicFramePr>
            <a:graphicFrameLocks noChangeAspect="1"/>
          </p:cNvGraphicFramePr>
          <p:nvPr/>
        </p:nvGraphicFramePr>
        <p:xfrm>
          <a:off x="9448800" y="1628140"/>
          <a:ext cx="2081541" cy="2016000"/>
        </p:xfrm>
        <a:graphic>
          <a:graphicData uri="http://schemas.openxmlformats.org/presentationml/2006/ole">
            <mc:AlternateContent xmlns:mc="http://schemas.openxmlformats.org/markup-compatibility/2006">
              <mc:Choice xmlns:v="urn:schemas-microsoft-com:vml" Requires="v">
                <p:oleObj r:id="rId4" imgW="1504950" imgH="1457325" progId="Paint.Picture">
                  <p:embed/>
                </p:oleObj>
              </mc:Choice>
              <mc:Fallback>
                <p:oleObj r:id="rId4" imgW="1504950" imgH="1457325" progId="Paint.Picture">
                  <p:embed/>
                  <p:pic>
                    <p:nvPicPr>
                      <p:cNvPr id="0" name="图片 8"/>
                      <p:cNvPicPr/>
                      <p:nvPr/>
                    </p:nvPicPr>
                    <p:blipFill>
                      <a:blip r:embed="rId5"/>
                      <a:stretch>
                        <a:fillRect/>
                      </a:stretch>
                    </p:blipFill>
                    <p:spPr>
                      <a:xfrm>
                        <a:off x="9448800" y="1628140"/>
                        <a:ext cx="2081541" cy="2016000"/>
                      </a:xfrm>
                      <a:prstGeom prst="rect">
                        <a:avLst/>
                      </a:prstGeom>
                      <a:ln>
                        <a:solidFill>
                          <a:schemeClr val="accent6">
                            <a:lumMod val="50000"/>
                          </a:schemeClr>
                        </a:solidFill>
                      </a:ln>
                    </p:spPr>
                  </p:pic>
                </p:oleObj>
              </mc:Fallback>
            </mc:AlternateContent>
          </a:graphicData>
        </a:graphic>
      </p:graphicFrame>
      <p:sp>
        <p:nvSpPr>
          <p:cNvPr id="10" name="Rectangle 23"/>
          <p:cNvSpPr>
            <a:spLocks noChangeArrowheads="1"/>
          </p:cNvSpPr>
          <p:nvPr/>
        </p:nvSpPr>
        <p:spPr bwMode="auto">
          <a:xfrm>
            <a:off x="672465" y="1403985"/>
            <a:ext cx="5692724" cy="323342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考虑重叠子问题</a:t>
            </a:r>
            <a:r>
              <a:rPr sz="2400" u="none" dirty="0">
                <a:solidFill>
                  <a:srgbClr val="000000"/>
                </a:solidFill>
                <a:latin typeface="Times New Roman" panose="02020603050405020304" pitchFamily="18" charset="0"/>
                <a:ea typeface="微软雅黑" panose="020B0503020204020204" pitchFamily="34" charset="-122"/>
              </a:rPr>
              <a:t>，设</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d</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i</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sz="2400" u="none" dirty="0">
                <a:solidFill>
                  <a:srgbClr val="000000"/>
                </a:solidFill>
                <a:latin typeface="Times New Roman" panose="02020603050405020304" pitchFamily="18" charset="0"/>
                <a:ea typeface="微软雅黑" panose="020B0503020204020204" pitchFamily="34" charset="-122"/>
              </a:rPr>
              <a:t>)表示矩阵中网格(</a:t>
            </a:r>
            <a:r>
              <a:rPr sz="2400" i="1" u="none" dirty="0">
                <a:solidFill>
                  <a:srgbClr val="000000"/>
                </a:solidFill>
                <a:latin typeface="Times New Roman" panose="02020603050405020304" pitchFamily="18" charset="0"/>
                <a:ea typeface="微软雅黑" panose="020B0503020204020204" pitchFamily="34" charset="-122"/>
              </a:rPr>
              <a:t>i</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sz="2400" u="none" dirty="0">
                <a:solidFill>
                  <a:srgbClr val="000000"/>
                </a:solidFill>
                <a:latin typeface="Times New Roman" panose="02020603050405020304" pitchFamily="18" charset="0"/>
                <a:ea typeface="微软雅黑" panose="020B0503020204020204" pitchFamily="34" charset="-122"/>
              </a:rPr>
              <a:t>)的最短路径长度，网格(</a:t>
            </a:r>
            <a:r>
              <a:rPr sz="2400" i="1" u="none" dirty="0">
                <a:solidFill>
                  <a:srgbClr val="000000"/>
                </a:solidFill>
                <a:latin typeface="Times New Roman" panose="02020603050405020304" pitchFamily="18" charset="0"/>
                <a:ea typeface="微软雅黑" panose="020B0503020204020204" pitchFamily="34" charset="-122"/>
              </a:rPr>
              <a:t>i</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sz="2400" u="none" dirty="0">
                <a:solidFill>
                  <a:srgbClr val="000000"/>
                </a:solidFill>
                <a:latin typeface="Times New Roman" panose="02020603050405020304" pitchFamily="18" charset="0"/>
                <a:ea typeface="微软雅黑" panose="020B0503020204020204" pitchFamily="34" charset="-122"/>
              </a:rPr>
              <a:t>)可以从其上方相邻网格向下移动一步到达，或者从其左方相邻网格向右移动一步到达，最短路径长度等于其上方相邻网格与其左方相邻网格的最短径长度的较小值加上当前网格的值，则有：</a:t>
            </a:r>
          </a:p>
        </p:txBody>
      </p:sp>
      <p:graphicFrame>
        <p:nvGraphicFramePr>
          <p:cNvPr id="2" name="Object 60"/>
          <p:cNvGraphicFramePr>
            <a:graphicFrameLocks noChangeAspect="1"/>
          </p:cNvGraphicFramePr>
          <p:nvPr/>
        </p:nvGraphicFramePr>
        <p:xfrm>
          <a:off x="1232535" y="5003165"/>
          <a:ext cx="9727565" cy="535305"/>
        </p:xfrm>
        <a:graphic>
          <a:graphicData uri="http://schemas.openxmlformats.org/presentationml/2006/ole">
            <mc:AlternateContent xmlns:mc="http://schemas.openxmlformats.org/markup-compatibility/2006">
              <mc:Choice xmlns:v="urn:schemas-microsoft-com:vml" Requires="v">
                <p:oleObj r:id="rId6" imgW="3467100" imgH="190500" progId="Equation.KSEE3">
                  <p:embed/>
                </p:oleObj>
              </mc:Choice>
              <mc:Fallback>
                <p:oleObj r:id="rId6" imgW="3467100" imgH="190500" progId="Equation.KSEE3">
                  <p:embed/>
                  <p:pic>
                    <p:nvPicPr>
                      <p:cNvPr id="0" name="图片 3"/>
                      <p:cNvPicPr/>
                      <p:nvPr/>
                    </p:nvPicPr>
                    <p:blipFill>
                      <a:blip r:embed="rId7"/>
                      <a:stretch>
                        <a:fillRect/>
                      </a:stretch>
                    </p:blipFill>
                    <p:spPr>
                      <a:xfrm>
                        <a:off x="1232535" y="5003165"/>
                        <a:ext cx="9727565" cy="535305"/>
                      </a:xfrm>
                      <a:prstGeom prst="rect">
                        <a:avLst/>
                      </a:prstGeom>
                      <a:noFill/>
                      <a:ln w="38100">
                        <a:noFill/>
                        <a:miter/>
                      </a:ln>
                    </p:spPr>
                  </p:pic>
                </p:oleObj>
              </mc:Fallback>
            </mc:AlternateContent>
          </a:graphicData>
        </a:graphic>
      </p:graphicFrame>
      <p:sp>
        <p:nvSpPr>
          <p:cNvPr id="5" name="Rectangle 23"/>
          <p:cNvSpPr>
            <a:spLocks noChangeArrowheads="1"/>
          </p:cNvSpPr>
          <p:nvPr/>
        </p:nvSpPr>
        <p:spPr bwMode="auto">
          <a:xfrm>
            <a:off x="477520" y="851218"/>
            <a:ext cx="10780395" cy="53975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A</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)表示一个</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网格，</a:t>
            </a:r>
            <a:r>
              <a:rPr sz="2400" i="1" u="none" dirty="0">
                <a:solidFill>
                  <a:srgbClr val="000000"/>
                </a:solidFill>
                <a:latin typeface="Times New Roman" panose="02020603050405020304" pitchFamily="18" charset="0"/>
                <a:ea typeface="微软雅黑" panose="020B0503020204020204" pitchFamily="34" charset="-122"/>
              </a:rPr>
              <a:t>d</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)表示该网格的最短路径长度。</a:t>
            </a:r>
          </a:p>
        </p:txBody>
      </p:sp>
      <p:sp>
        <p:nvSpPr>
          <p:cNvPr id="11" name="矩形 10"/>
          <p:cNvSpPr/>
          <p:nvPr/>
        </p:nvSpPr>
        <p:spPr>
          <a:xfrm>
            <a:off x="10289540" y="2221230"/>
            <a:ext cx="828000" cy="396000"/>
          </a:xfrm>
          <a:prstGeom prst="rect">
            <a:avLst/>
          </a:prstGeom>
          <a:solidFill>
            <a:schemeClr val="accent1">
              <a:lumMod val="20000"/>
              <a:lumOff val="80000"/>
              <a:alpha val="31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289540" y="2627630"/>
            <a:ext cx="828000" cy="396000"/>
          </a:xfrm>
          <a:prstGeom prst="rect">
            <a:avLst/>
          </a:prstGeom>
          <a:solidFill>
            <a:schemeClr val="accent1">
              <a:lumMod val="20000"/>
              <a:lumOff val="80000"/>
              <a:alpha val="31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500"/>
                            </p:stCondLst>
                            <p:childTnLst>
                              <p:par>
                                <p:cTn id="13" presetID="22" presetClass="entr" presetSubtype="8" fill="hold" grpId="0" nodeType="afterEffect">
                                  <p:stCondLst>
                                    <p:cond delay="100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6925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9.1.3  一个简单的例子——网格上的最短路径</a:t>
            </a:r>
          </a:p>
        </p:txBody>
      </p:sp>
      <p:graphicFrame>
        <p:nvGraphicFramePr>
          <p:cNvPr id="6" name="对象 5"/>
          <p:cNvGraphicFramePr>
            <a:graphicFrameLocks noChangeAspect="1"/>
          </p:cNvGraphicFramePr>
          <p:nvPr/>
        </p:nvGraphicFramePr>
        <p:xfrm>
          <a:off x="6762750" y="1628140"/>
          <a:ext cx="2470785" cy="2016125"/>
        </p:xfrm>
        <a:graphic>
          <a:graphicData uri="http://schemas.openxmlformats.org/presentationml/2006/ole">
            <mc:AlternateContent xmlns:mc="http://schemas.openxmlformats.org/markup-compatibility/2006">
              <mc:Choice xmlns:v="urn:schemas-microsoft-com:vml" Requires="v">
                <p:oleObj r:id="rId2" imgW="2047875" imgH="1495425" progId="Paint.Picture">
                  <p:embed/>
                </p:oleObj>
              </mc:Choice>
              <mc:Fallback>
                <p:oleObj r:id="rId2" imgW="2047875" imgH="1495425" progId="Paint.Picture">
                  <p:embed/>
                  <p:pic>
                    <p:nvPicPr>
                      <p:cNvPr id="0" name="图片 6"/>
                      <p:cNvPicPr/>
                      <p:nvPr/>
                    </p:nvPicPr>
                    <p:blipFill>
                      <a:blip r:embed="rId3"/>
                      <a:srcRect l="5521" r="4969"/>
                      <a:stretch>
                        <a:fillRect/>
                      </a:stretch>
                    </p:blipFill>
                    <p:spPr>
                      <a:xfrm>
                        <a:off x="6762750" y="1628140"/>
                        <a:ext cx="2470785" cy="2016125"/>
                      </a:xfrm>
                      <a:prstGeom prst="rect">
                        <a:avLst/>
                      </a:prstGeom>
                      <a:ln>
                        <a:solidFill>
                          <a:schemeClr val="accent6">
                            <a:lumMod val="50000"/>
                          </a:schemeClr>
                        </a:solidFill>
                      </a:ln>
                    </p:spPr>
                  </p:pic>
                </p:oleObj>
              </mc:Fallback>
            </mc:AlternateContent>
          </a:graphicData>
        </a:graphic>
      </p:graphicFrame>
      <p:graphicFrame>
        <p:nvGraphicFramePr>
          <p:cNvPr id="8" name="对象 7"/>
          <p:cNvGraphicFramePr>
            <a:graphicFrameLocks noChangeAspect="1"/>
          </p:cNvGraphicFramePr>
          <p:nvPr/>
        </p:nvGraphicFramePr>
        <p:xfrm>
          <a:off x="9448800" y="1628140"/>
          <a:ext cx="2081541" cy="2016000"/>
        </p:xfrm>
        <a:graphic>
          <a:graphicData uri="http://schemas.openxmlformats.org/presentationml/2006/ole">
            <mc:AlternateContent xmlns:mc="http://schemas.openxmlformats.org/markup-compatibility/2006">
              <mc:Choice xmlns:v="urn:schemas-microsoft-com:vml" Requires="v">
                <p:oleObj r:id="rId4" imgW="1504950" imgH="1457325" progId="Paint.Picture">
                  <p:embed/>
                </p:oleObj>
              </mc:Choice>
              <mc:Fallback>
                <p:oleObj r:id="rId4" imgW="1504950" imgH="1457325" progId="Paint.Picture">
                  <p:embed/>
                  <p:pic>
                    <p:nvPicPr>
                      <p:cNvPr id="0" name="图片 8"/>
                      <p:cNvPicPr/>
                      <p:nvPr/>
                    </p:nvPicPr>
                    <p:blipFill>
                      <a:blip r:embed="rId5"/>
                      <a:stretch>
                        <a:fillRect/>
                      </a:stretch>
                    </p:blipFill>
                    <p:spPr>
                      <a:xfrm>
                        <a:off x="9448800" y="1628140"/>
                        <a:ext cx="2081541" cy="2016000"/>
                      </a:xfrm>
                      <a:prstGeom prst="rect">
                        <a:avLst/>
                      </a:prstGeom>
                      <a:ln>
                        <a:solidFill>
                          <a:schemeClr val="accent6">
                            <a:lumMod val="50000"/>
                          </a:schemeClr>
                        </a:solidFill>
                      </a:ln>
                    </p:spPr>
                  </p:pic>
                </p:oleObj>
              </mc:Fallback>
            </mc:AlternateContent>
          </a:graphicData>
        </a:graphic>
      </p:graphicFrame>
      <p:sp>
        <p:nvSpPr>
          <p:cNvPr id="10" name="Rectangle 23"/>
          <p:cNvSpPr>
            <a:spLocks noChangeArrowheads="1"/>
          </p:cNvSpPr>
          <p:nvPr/>
        </p:nvSpPr>
        <p:spPr bwMode="auto">
          <a:xfrm>
            <a:off x="702945" y="1635125"/>
            <a:ext cx="5480685" cy="1886585"/>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just">
              <a:lnSpc>
                <a:spcPts val="3500"/>
              </a:lnSpc>
              <a:defRPr/>
            </a:pPr>
            <a:r>
              <a:rPr sz="2400" u="none" dirty="0">
                <a:solidFill>
                  <a:srgbClr val="C00000"/>
                </a:solidFill>
                <a:latin typeface="Times New Roman" panose="02020603050405020304" pitchFamily="18" charset="0"/>
                <a:ea typeface="微软雅黑" panose="020B0503020204020204" pitchFamily="34" charset="-122"/>
              </a:rPr>
              <a:t>为了得到网格的最</a:t>
            </a:r>
            <a:r>
              <a:rPr lang="zh-CN" sz="2400" u="none" dirty="0">
                <a:solidFill>
                  <a:srgbClr val="C00000"/>
                </a:solidFill>
                <a:latin typeface="Times New Roman" panose="02020603050405020304" pitchFamily="18" charset="0"/>
                <a:ea typeface="微软雅黑" panose="020B0503020204020204" pitchFamily="34" charset="-122"/>
              </a:rPr>
              <a:t>短</a:t>
            </a:r>
            <a:r>
              <a:rPr sz="2400" u="none" dirty="0">
                <a:solidFill>
                  <a:srgbClr val="C00000"/>
                </a:solidFill>
                <a:latin typeface="Times New Roman" panose="02020603050405020304" pitchFamily="18" charset="0"/>
                <a:ea typeface="微软雅黑" panose="020B0503020204020204" pitchFamily="34" charset="-122"/>
              </a:rPr>
              <a:t>路径</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p</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)记录每个网格的最短路径是由上方还是左方到达，即</a:t>
            </a:r>
            <a:r>
              <a:rPr sz="2400" i="1" u="none" dirty="0">
                <a:solidFill>
                  <a:srgbClr val="000000"/>
                </a:solidFill>
                <a:latin typeface="Times New Roman" panose="02020603050405020304" pitchFamily="18" charset="0"/>
                <a:ea typeface="微软雅黑" panose="020B0503020204020204" pitchFamily="34" charset="-122"/>
              </a:rPr>
              <a:t>p</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i</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sz="2400" u="none" dirty="0">
                <a:solidFill>
                  <a:srgbClr val="000000"/>
                </a:solidFill>
                <a:latin typeface="Times New Roman" panose="02020603050405020304" pitchFamily="18" charset="0"/>
                <a:ea typeface="微软雅黑" panose="020B0503020204020204" pitchFamily="34" charset="-122"/>
              </a:rPr>
              <a:t>)表示在计算</a:t>
            </a:r>
            <a:r>
              <a:rPr sz="2400" i="1" u="none" dirty="0">
                <a:solidFill>
                  <a:srgbClr val="000000"/>
                </a:solidFill>
                <a:latin typeface="Times New Roman" panose="02020603050405020304" pitchFamily="18" charset="0"/>
                <a:ea typeface="微软雅黑" panose="020B0503020204020204" pitchFamily="34" charset="-122"/>
              </a:rPr>
              <a:t>d</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i</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j</a:t>
            </a:r>
            <a:r>
              <a:rPr sz="2400" u="none" dirty="0">
                <a:solidFill>
                  <a:srgbClr val="000000"/>
                </a:solidFill>
                <a:latin typeface="Times New Roman" panose="02020603050405020304" pitchFamily="18" charset="0"/>
                <a:ea typeface="微软雅黑" panose="020B0503020204020204" pitchFamily="34" charset="-122"/>
              </a:rPr>
              <a:t>)的决策，并且有：</a:t>
            </a:r>
          </a:p>
        </p:txBody>
      </p:sp>
      <p:graphicFrame>
        <p:nvGraphicFramePr>
          <p:cNvPr id="1073747598" name="Object 2977"/>
          <p:cNvGraphicFramePr>
            <a:graphicFrameLocks noChangeAspect="1"/>
          </p:cNvGraphicFramePr>
          <p:nvPr/>
        </p:nvGraphicFramePr>
        <p:xfrm>
          <a:off x="1057275" y="4369435"/>
          <a:ext cx="7883525" cy="1049020"/>
        </p:xfrm>
        <a:graphic>
          <a:graphicData uri="http://schemas.openxmlformats.org/presentationml/2006/ole">
            <mc:AlternateContent xmlns:mc="http://schemas.openxmlformats.org/markup-compatibility/2006">
              <mc:Choice xmlns:v="urn:schemas-microsoft-com:vml" Requires="v">
                <p:oleObj r:id="rId6" imgW="2959100" imgH="393700" progId="">
                  <p:embed/>
                </p:oleObj>
              </mc:Choice>
              <mc:Fallback>
                <p:oleObj r:id="rId6" imgW="2959100" imgH="393700" progId="">
                  <p:embed/>
                  <p:pic>
                    <p:nvPicPr>
                      <p:cNvPr id="0" name="图片 3075"/>
                      <p:cNvPicPr/>
                      <p:nvPr/>
                    </p:nvPicPr>
                    <p:blipFill>
                      <a:blip r:embed="rId7"/>
                      <a:stretch>
                        <a:fillRect/>
                      </a:stretch>
                    </p:blipFill>
                    <p:spPr>
                      <a:xfrm>
                        <a:off x="1057275" y="4369435"/>
                        <a:ext cx="7883525" cy="1049020"/>
                      </a:xfrm>
                      <a:prstGeom prst="rect">
                        <a:avLst/>
                      </a:prstGeom>
                      <a:noFill/>
                      <a:ln w="38100">
                        <a:noFill/>
                        <a:miter/>
                      </a:ln>
                    </p:spPr>
                  </p:pic>
                </p:oleObj>
              </mc:Fallback>
            </mc:AlternateContent>
          </a:graphicData>
        </a:graphic>
      </p:graphicFrame>
      <p:graphicFrame>
        <p:nvGraphicFramePr>
          <p:cNvPr id="5" name="对象 4"/>
          <p:cNvGraphicFramePr>
            <a:graphicFrameLocks noChangeAspect="1"/>
          </p:cNvGraphicFramePr>
          <p:nvPr/>
        </p:nvGraphicFramePr>
        <p:xfrm>
          <a:off x="9251950" y="3881120"/>
          <a:ext cx="2475616" cy="2016000"/>
        </p:xfrm>
        <a:graphic>
          <a:graphicData uri="http://schemas.openxmlformats.org/presentationml/2006/ole">
            <mc:AlternateContent xmlns:mc="http://schemas.openxmlformats.org/markup-compatibility/2006">
              <mc:Choice xmlns:v="urn:schemas-microsoft-com:vml" Requires="v">
                <p:oleObj r:id="rId8" imgW="1743075" imgH="1419225" progId="Paint.Picture">
                  <p:embed/>
                </p:oleObj>
              </mc:Choice>
              <mc:Fallback>
                <p:oleObj r:id="rId8" imgW="1743075" imgH="1419225" progId="Paint.Picture">
                  <p:embed/>
                  <p:pic>
                    <p:nvPicPr>
                      <p:cNvPr id="0" name="图片 10"/>
                      <p:cNvPicPr/>
                      <p:nvPr/>
                    </p:nvPicPr>
                    <p:blipFill>
                      <a:blip r:embed="rId9"/>
                      <a:stretch>
                        <a:fillRect/>
                      </a:stretch>
                    </p:blipFill>
                    <p:spPr>
                      <a:xfrm>
                        <a:off x="9251950" y="3881120"/>
                        <a:ext cx="2475616" cy="2016000"/>
                      </a:xfrm>
                      <a:prstGeom prst="rect">
                        <a:avLst/>
                      </a:prstGeom>
                      <a:ln>
                        <a:solidFill>
                          <a:schemeClr val="accent6">
                            <a:lumMod val="50000"/>
                          </a:schemeClr>
                        </a:solidFill>
                      </a:ln>
                    </p:spPr>
                  </p:pic>
                </p:oleObj>
              </mc:Fallback>
            </mc:AlternateContent>
          </a:graphicData>
        </a:graphic>
      </p:graphicFrame>
      <p:sp>
        <p:nvSpPr>
          <p:cNvPr id="2" name="Rectangle 23"/>
          <p:cNvSpPr>
            <a:spLocks noChangeArrowheads="1"/>
          </p:cNvSpPr>
          <p:nvPr/>
        </p:nvSpPr>
        <p:spPr bwMode="auto">
          <a:xfrm>
            <a:off x="477520" y="851218"/>
            <a:ext cx="10780395" cy="539750"/>
          </a:xfrm>
          <a:prstGeom prst="rect">
            <a:avLst/>
          </a:prstGeom>
          <a:noFill/>
          <a:ln w="9525">
            <a:noFill/>
            <a:miter lim="800000"/>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nchor="ctr">
            <a:spAutoFit/>
          </a:bodyPr>
          <a:lstStyle/>
          <a:p>
            <a:pPr algn="l">
              <a:lnSpc>
                <a:spcPts val="3500"/>
              </a:lnSpc>
              <a:defRPr/>
            </a:pPr>
            <a:r>
              <a:rPr lang="en-US" altLang="zh-CN" sz="2400" u="none" dirty="0">
                <a:solidFill>
                  <a:srgbClr val="B42D2D"/>
                </a:solidFill>
                <a:latin typeface="Times New Roman" panose="02020603050405020304" pitchFamily="18" charset="0"/>
                <a:ea typeface="微软雅黑" panose="020B0503020204020204" pitchFamily="34" charset="-122"/>
              </a:rPr>
              <a:t>【</a:t>
            </a:r>
            <a:r>
              <a:rPr lang="zh-CN" altLang="en-US" sz="2400" u="none" dirty="0">
                <a:solidFill>
                  <a:srgbClr val="B42D2D"/>
                </a:solidFill>
                <a:latin typeface="Times New Roman" panose="02020603050405020304" pitchFamily="18" charset="0"/>
                <a:ea typeface="微软雅黑" panose="020B0503020204020204" pitchFamily="34" charset="-122"/>
              </a:rPr>
              <a:t>想法</a:t>
            </a:r>
            <a:r>
              <a:rPr lang="en-US" altLang="zh-CN" sz="2400" u="none" dirty="0">
                <a:solidFill>
                  <a:srgbClr val="B42D2D"/>
                </a:solidFill>
                <a:latin typeface="Times New Roman" panose="02020603050405020304" pitchFamily="18" charset="0"/>
                <a:ea typeface="微软雅黑" panose="020B0503020204020204" pitchFamily="34" charset="-122"/>
              </a:rPr>
              <a:t>】</a:t>
            </a:r>
            <a:r>
              <a:rPr sz="2400" u="none" dirty="0">
                <a:solidFill>
                  <a:srgbClr val="000000"/>
                </a:solidFill>
                <a:latin typeface="Times New Roman" panose="02020603050405020304" pitchFamily="18" charset="0"/>
                <a:ea typeface="微软雅黑" panose="020B0503020204020204" pitchFamily="34" charset="-122"/>
              </a:rPr>
              <a:t>设</a:t>
            </a:r>
            <a:r>
              <a:rPr sz="2400" i="1" u="none" dirty="0">
                <a:solidFill>
                  <a:srgbClr val="000000"/>
                </a:solidFill>
                <a:latin typeface="Times New Roman" panose="02020603050405020304" pitchFamily="18" charset="0"/>
                <a:ea typeface="微软雅黑" panose="020B0503020204020204" pitchFamily="34" charset="-122"/>
              </a:rPr>
              <a:t>A</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)表示一个</a:t>
            </a:r>
            <a:r>
              <a:rPr lang="en-US"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n</a:t>
            </a:r>
            <a:r>
              <a:rPr lang="en-US" sz="2400" i="1" u="none" dirty="0">
                <a:solidFill>
                  <a:srgbClr val="000000"/>
                </a:solidFill>
                <a:latin typeface="Times New Roman" panose="02020603050405020304" pitchFamily="18" charset="0"/>
                <a:ea typeface="微软雅黑" panose="020B0503020204020204" pitchFamily="34" charset="-122"/>
              </a:rPr>
              <a:t> </a:t>
            </a:r>
            <a:r>
              <a:rPr sz="2400" u="none" dirty="0">
                <a:solidFill>
                  <a:srgbClr val="000000"/>
                </a:solidFill>
                <a:latin typeface="Times New Roman" panose="02020603050405020304" pitchFamily="18" charset="0"/>
                <a:ea typeface="微软雅黑" panose="020B0503020204020204" pitchFamily="34" charset="-122"/>
              </a:rPr>
              <a:t>网格，</a:t>
            </a:r>
            <a:r>
              <a:rPr sz="2400" i="1" u="none" dirty="0">
                <a:solidFill>
                  <a:srgbClr val="000000"/>
                </a:solidFill>
                <a:latin typeface="Times New Roman" panose="02020603050405020304" pitchFamily="18" charset="0"/>
                <a:ea typeface="微软雅黑" panose="020B0503020204020204" pitchFamily="34" charset="-122"/>
              </a:rPr>
              <a:t>d</a:t>
            </a:r>
            <a:r>
              <a:rPr sz="2400" u="none" dirty="0">
                <a:solidFill>
                  <a:srgbClr val="000000"/>
                </a:solidFill>
                <a:latin typeface="Times New Roman" panose="02020603050405020304" pitchFamily="18" charset="0"/>
                <a:ea typeface="微软雅黑" panose="020B0503020204020204" pitchFamily="34" charset="-122"/>
              </a:rPr>
              <a:t>(</a:t>
            </a:r>
            <a:r>
              <a:rPr sz="2400" i="1" u="none" dirty="0">
                <a:solidFill>
                  <a:srgbClr val="000000"/>
                </a:solidFill>
                <a:latin typeface="Times New Roman" panose="02020603050405020304" pitchFamily="18" charset="0"/>
                <a:ea typeface="微软雅黑" panose="020B0503020204020204" pitchFamily="34" charset="-122"/>
              </a:rPr>
              <a:t>m</a:t>
            </a:r>
            <a:r>
              <a:rPr sz="2400" u="none" dirty="0">
                <a:solidFill>
                  <a:srgbClr val="000000"/>
                </a:solidFill>
                <a:latin typeface="Times New Roman" panose="02020603050405020304" pitchFamily="18" charset="0"/>
                <a:ea typeface="微软雅黑" panose="020B0503020204020204" pitchFamily="34" charset="-122"/>
              </a:rPr>
              <a:t>, </a:t>
            </a:r>
            <a:r>
              <a:rPr sz="2400" i="1" u="none" dirty="0">
                <a:solidFill>
                  <a:srgbClr val="000000"/>
                </a:solidFill>
                <a:latin typeface="Times New Roman" panose="02020603050405020304" pitchFamily="18" charset="0"/>
                <a:ea typeface="微软雅黑" panose="020B0503020204020204" pitchFamily="34" charset="-122"/>
              </a:rPr>
              <a:t>n</a:t>
            </a:r>
            <a:r>
              <a:rPr sz="2400" u="none" dirty="0">
                <a:solidFill>
                  <a:srgbClr val="000000"/>
                </a:solidFill>
                <a:latin typeface="Times New Roman" panose="02020603050405020304" pitchFamily="18" charset="0"/>
                <a:ea typeface="微软雅黑" panose="020B0503020204020204" pitchFamily="34" charset="-122"/>
              </a:rPr>
              <a:t>)表示该网格的最短路径长度。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37475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7087</Words>
  <Application>Microsoft Office PowerPoint</Application>
  <PresentationFormat>宽屏</PresentationFormat>
  <Paragraphs>428</Paragraphs>
  <Slides>56</Slides>
  <Notes>27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68" baseType="lpstr">
      <vt:lpstr>Microsoft YaHei UI</vt:lpstr>
      <vt:lpstr>宋体</vt:lpstr>
      <vt:lpstr>微软雅黑</vt:lpstr>
      <vt:lpstr>Arial</vt:lpstr>
      <vt:lpstr>Calibri</vt:lpstr>
      <vt:lpstr>Calibri Light</vt:lpstr>
      <vt:lpstr>Times New Roman</vt:lpstr>
      <vt:lpstr>Office Theme</vt:lpstr>
      <vt:lpstr>Equation.3</vt:lpstr>
      <vt:lpstr>Bitmap Image</vt:lpstr>
      <vt:lpstr>Equation.KSEE3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红梅</cp:lastModifiedBy>
  <cp:revision>217</cp:revision>
  <dcterms:created xsi:type="dcterms:W3CDTF">2016-09-14T00:58:00Z</dcterms:created>
  <dcterms:modified xsi:type="dcterms:W3CDTF">2022-12-07T04:37:27Z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CB4A30E5C60440B7B7DF55F81D96FDE3</vt:lpwstr>
  </property>
</Properties>
</file>