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4"/>
  </p:notesMasterIdLst>
  <p:handoutMasterIdLst>
    <p:handoutMasterId r:id="rId25"/>
  </p:handoutMasterIdLst>
  <p:sldIdLst>
    <p:sldId id="258" r:id="rId5"/>
    <p:sldId id="284" r:id="rId6"/>
    <p:sldId id="261" r:id="rId7"/>
    <p:sldId id="293" r:id="rId8"/>
    <p:sldId id="294" r:id="rId9"/>
    <p:sldId id="295" r:id="rId10"/>
    <p:sldId id="296" r:id="rId11"/>
    <p:sldId id="299" r:id="rId12"/>
    <p:sldId id="297" r:id="rId13"/>
    <p:sldId id="298" r:id="rId14"/>
    <p:sldId id="300" r:id="rId15"/>
    <p:sldId id="301" r:id="rId16"/>
    <p:sldId id="302" r:id="rId17"/>
    <p:sldId id="303" r:id="rId18"/>
    <p:sldId id="304" r:id="rId19"/>
    <p:sldId id="305" r:id="rId20"/>
    <p:sldId id="306" r:id="rId21"/>
    <p:sldId id="290" r:id="rId22"/>
    <p:sldId id="279" r:id="rId2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39" autoAdjust="0"/>
  </p:normalViewPr>
  <p:slideViewPr>
    <p:cSldViewPr snapToGrid="0">
      <p:cViewPr>
        <p:scale>
          <a:sx n="75" d="100"/>
          <a:sy n="75" d="100"/>
        </p:scale>
        <p:origin x="644" y="504"/>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142CBC0-2768-41CB-86E1-0E899050A3C2}" type="datetime1">
              <a:rPr lang="zh-CN" altLang="en-US" smtClean="0">
                <a:latin typeface="Microsoft YaHei UI" panose="020B0503020204020204" pitchFamily="34" charset="-122"/>
                <a:ea typeface="Microsoft YaHei UI" panose="020B0503020204020204" pitchFamily="34" charset="-122"/>
              </a:rPr>
              <a:t>2024/5/5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078B7300-EE16-4A5D-BCFC-139DE11D1C08}" type="datetime1">
              <a:rPr lang="en-US" altLang="zh-CN" noProof="0" smtClean="0"/>
              <a:pPr/>
              <a:t>5/5/2024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84ECAD9-32EE-4091-BDA5-6BD15ACC5E58}" type="slidenum">
              <a:rPr lang="en-US" altLang="zh-CN" noProof="0" smtClean="0"/>
              <a:pPr/>
              <a:t>‹#›</a:t>
            </a:fld>
            <a:endParaRPr lang="zh-CN" alt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8793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5533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7</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100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11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9543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16</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7378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18</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1686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284ECAD9-32EE-4091-BDA5-6BD15ACC5E58}" type="slidenum">
              <a:rPr lang="en-US" altLang="zh-CN" smtClean="0">
                <a:latin typeface="Microsoft YaHei UI" panose="020B0503020204020204" pitchFamily="34" charset="-122"/>
                <a:ea typeface="Microsoft YaHei UI" panose="020B0503020204020204" pitchFamily="34" charset="-122"/>
              </a:rPr>
              <a:t>19</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0460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1" name="图片占位符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zh-CN" altLang="en-US" noProof="0"/>
              <a:t>单击图标添加图片</a:t>
            </a:r>
            <a:endParaRPr lang="zh-CN" altLang="en-US" noProof="0" dirty="0"/>
          </a:p>
        </p:txBody>
      </p: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AFE949B4-9017-4A0C-9B2A-B1FDD403B0A0}" type="datetime1">
              <a:rPr lang="zh-CN" altLang="en-US" noProof="0" smtClean="0"/>
              <a:t>2024/5/5</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zh-CN" altLang="en-US" noProof="0" dirty="0"/>
              <a:t>页脚</a:t>
            </a:r>
          </a:p>
        </p:txBody>
      </p:sp>
      <p:sp>
        <p:nvSpPr>
          <p:cNvPr id="6" name="幻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
        <p:nvSpPr>
          <p:cNvPr id="3" name="副标题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
        <p:nvSpPr>
          <p:cNvPr id="2" name="标题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8" name="长方形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58984" y="812800"/>
            <a:ext cx="5713841" cy="4868609"/>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92200" y="3043050"/>
            <a:ext cx="3068832" cy="2638359"/>
          </a:xfrm>
        </p:spPr>
        <p:txBody>
          <a:bodyPr lIns="91440" rIns="91440" rtlCol="0">
            <a:normAutofit/>
          </a:bodyPr>
          <a:lstStyle>
            <a:lvl1pPr marL="0" indent="0">
              <a:buNone/>
              <a:defRPr sz="1800">
                <a:solidFill>
                  <a:srgbClr val="FFFFFF"/>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长方形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96D8FF0C-5E20-4758-8CF2-B5F25575D833}"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519E2F46-915C-4A1B-A5DA-106A9A841A8E}" type="datetime1">
              <a:rPr lang="zh-CN" altLang="en-US" noProof="0" smtClean="0"/>
              <a:t>2024/5/5</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zh-CN" altLang="en-US" noProof="0" dirty="0"/>
              <a:t>页脚</a:t>
            </a:r>
          </a:p>
        </p:txBody>
      </p:sp>
      <p:sp>
        <p:nvSpPr>
          <p:cNvPr id="9" name="幻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带标题的内容">
    <p:spTree>
      <p:nvGrpSpPr>
        <p:cNvPr id="1" name=""/>
        <p:cNvGrpSpPr/>
        <p:nvPr/>
      </p:nvGrpSpPr>
      <p:grpSpPr>
        <a:xfrm>
          <a:off x="0" y="0"/>
          <a:ext cx="0" cy="0"/>
          <a:chOff x="0" y="0"/>
          <a:chExt cx="0" cy="0"/>
        </a:xfrm>
      </p:grpSpPr>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8" name="长方形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p:cNvSpPr>
            <a:spLocks noGrp="1"/>
          </p:cNvSpPr>
          <p:nvPr>
            <p:ph idx="1"/>
          </p:nvPr>
        </p:nvSpPr>
        <p:spPr>
          <a:xfrm>
            <a:off x="5458984" y="497808"/>
            <a:ext cx="5713841" cy="4868609"/>
          </a:xfrm>
        </p:spPr>
        <p:txBody>
          <a:bodyPr rtlCol="0" anchor="ct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9" name="长方形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5D537D-32E3-4161-8426-C6C618C6ADEF}"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5" name="长方形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8" name="长方形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带标题的内容">
    <p:spTree>
      <p:nvGrpSpPr>
        <p:cNvPr id="1" name=""/>
        <p:cNvGrpSpPr/>
        <p:nvPr/>
      </p:nvGrpSpPr>
      <p:grpSpPr>
        <a:xfrm>
          <a:off x="0" y="0"/>
          <a:ext cx="0" cy="0"/>
          <a:chOff x="0" y="0"/>
          <a:chExt cx="0" cy="0"/>
        </a:xfrm>
      </p:grpSpPr>
      <p:sp>
        <p:nvSpPr>
          <p:cNvPr id="18" name="图片占位符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5458984" y="497808"/>
            <a:ext cx="5713841" cy="4868609"/>
          </a:xfrm>
        </p:spPr>
        <p:txBody>
          <a:bodyPr rtlCol="0" anchor="ct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8F5FE6EA-8DFE-47DB-A493-77B15AC09630}"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2" name="标题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带标题的内容">
    <p:spTree>
      <p:nvGrpSpPr>
        <p:cNvPr id="1" name=""/>
        <p:cNvGrpSpPr/>
        <p:nvPr/>
      </p:nvGrpSpPr>
      <p:grpSpPr>
        <a:xfrm>
          <a:off x="0" y="0"/>
          <a:ext cx="0" cy="0"/>
          <a:chOff x="0" y="0"/>
          <a:chExt cx="0" cy="0"/>
        </a:xfrm>
      </p:grpSpPr>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00833" y="1611313"/>
            <a:ext cx="6072099" cy="3755104"/>
          </a:xfrm>
        </p:spPr>
        <p:txBody>
          <a:bodyPr rtlCol="0" anchor="t">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8BC5A90-E3F9-432C-BF77-AB00716F65F1}"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8" name="图片占位符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带标题的内容">
    <p:spTree>
      <p:nvGrpSpPr>
        <p:cNvPr id="1" name=""/>
        <p:cNvGrpSpPr/>
        <p:nvPr/>
      </p:nvGrpSpPr>
      <p:grpSpPr>
        <a:xfrm>
          <a:off x="0" y="0"/>
          <a:ext cx="0" cy="0"/>
          <a:chOff x="0" y="0"/>
          <a:chExt cx="0" cy="0"/>
        </a:xfrm>
      </p:grpSpPr>
      <p:sp>
        <p:nvSpPr>
          <p:cNvPr id="18" name="图片占位符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0F52CA94-740B-48EB-AB3F-1355E759499B}"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9" name="长方形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带标题的内容">
    <p:spTree>
      <p:nvGrpSpPr>
        <p:cNvPr id="1" name=""/>
        <p:cNvGrpSpPr/>
        <p:nvPr/>
      </p:nvGrpSpPr>
      <p:grpSpPr>
        <a:xfrm>
          <a:off x="0" y="0"/>
          <a:ext cx="0" cy="0"/>
          <a:chOff x="0" y="0"/>
          <a:chExt cx="0" cy="0"/>
        </a:xfrm>
      </p:grpSpPr>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长方形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8" name="长方形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6473373" y="943430"/>
            <a:ext cx="4699452" cy="3977366"/>
          </a:xfrm>
        </p:spPr>
        <p:txBody>
          <a:bodyPr rtlCol="0" anchor="ctr">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580DA4A-E736-4EF8-9641-1C439BA51C0E}"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20" name="长方形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带标题的内容">
    <p:spTree>
      <p:nvGrpSpPr>
        <p:cNvPr id="1" name=""/>
        <p:cNvGrpSpPr/>
        <p:nvPr/>
      </p:nvGrpSpPr>
      <p:grpSpPr>
        <a:xfrm>
          <a:off x="0" y="0"/>
          <a:ext cx="0" cy="0"/>
          <a:chOff x="0" y="0"/>
          <a:chExt cx="0" cy="0"/>
        </a:xfrm>
      </p:grpSpPr>
      <p:sp>
        <p:nvSpPr>
          <p:cNvPr id="10" name="平行四边形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长方形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8" name="长方形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6518529" y="943430"/>
            <a:ext cx="4654296" cy="3977366"/>
          </a:xfrm>
        </p:spPr>
        <p:txBody>
          <a:bodyPr rtlCol="0" anchor="ctr">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2" name="日期占位符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01672809-C9F1-481E-851B-2F7B5614FC30}" type="datetime1">
              <a:rPr lang="zh-CN" altLang="en-US" noProof="0" smtClean="0"/>
              <a:t>2024/5/5</a:t>
            </a:fld>
            <a:endParaRPr lang="zh-CN" altLang="en-US" noProof="0" dirty="0"/>
          </a:p>
        </p:txBody>
      </p:sp>
      <p:sp>
        <p:nvSpPr>
          <p:cNvPr id="13" name="页脚占位符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4" name="灯片编号占位符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8" name="长方形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01A5ACDC-8042-4D53-A8DC-ABBECF3E8FD0}" type="datetime1">
              <a:rPr lang="zh-CN" altLang="en-US" noProof="0" smtClean="0"/>
              <a:t>2024/5/5</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7" name="灯片编号占位符 6"/>
          <p:cNvSpPr>
            <a:spLocks noGrp="1"/>
          </p:cNvSpPr>
          <p:nvPr>
            <p:ph type="sldNum" sz="quarter" idx="12"/>
          </p:nvPr>
        </p:nvSpPr>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9" name="长方形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3CAEC94-74CC-40CF-AF94-9167960C5B61}" type="datetime1">
              <a:rPr lang="zh-CN" altLang="en-US" noProof="0" smtClean="0"/>
              <a:t>2024/5/5</a:t>
            </a:fld>
            <a:endParaRPr lang="zh-CN" altLang="en-US" noProof="0"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zh-CN" altLang="en-US" noProof="0" dirty="0"/>
              <a:t>页脚</a:t>
            </a:r>
          </a:p>
        </p:txBody>
      </p:sp>
      <p:sp>
        <p:nvSpPr>
          <p:cNvPr id="9" name="幻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3" name="平行四边形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34C1E83-9225-49CB-9ED0-B009437F218E}" type="datetime1">
              <a:rPr lang="zh-CN" altLang="en-US" noProof="0" smtClean="0"/>
              <a:t>2024/5/5</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6" name="幻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0" name="图片占位符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 name="标题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
        <p:nvSpPr>
          <p:cNvPr id="11" name="长方形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1346200"/>
            <a:ext cx="2448033" cy="4530725"/>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092200" y="1346200"/>
            <a:ext cx="7480300" cy="4530723"/>
          </a:xfrm>
        </p:spPr>
        <p:txBody>
          <a:bodyPr vert="eaVert" lIns="45720" tIns="0" rIns="45720" bIns="0"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5625EB4-B866-4CFF-AB94-E620ED5F5FCC}" type="datetime1">
              <a:rPr lang="zh-CN" altLang="en-US" noProof="0" smtClean="0"/>
              <a:t>2024/5/5</a:t>
            </a:fld>
            <a:endParaRPr lang="zh-CN" altLang="en-US" noProof="0"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4" name="长方形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6491C26-B85C-44E8-A5F7-2DE405639613}" type="datetime1">
              <a:rPr lang="zh-CN" altLang="en-US" noProof="0" smtClean="0"/>
              <a:t>2024/5/5</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zh-CN" altLang="en-US" noProof="0" dirty="0"/>
              <a:t>页脚</a:t>
            </a:r>
          </a:p>
        </p:txBody>
      </p:sp>
      <p:sp>
        <p:nvSpPr>
          <p:cNvPr id="9" name="幻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平行四边形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17B96C93-C5CB-4D9D-8DDC-36DF08012C22}" type="datetime1">
              <a:rPr lang="zh-CN" altLang="en-US" noProof="0" smtClean="0"/>
              <a:t>2024/5/5</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2" name="图片占位符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3" name="长方形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zh-CN" altLang="en-US" sz="1400"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14" name="长方形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8FE64443-1E55-420F-9C7D-EA8F66240FA2}" type="datetime1">
              <a:rPr lang="zh-CN" altLang="en-US" noProof="0" smtClean="0"/>
              <a:t>2024/5/5</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2" name="图片占位符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3" name="长方形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zh-CN" altLang="en-US" sz="1400" noProof="0"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14" name="长方形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BB8756E1-271F-436C-9F1B-8050D6370AC7}" type="datetime1">
              <a:rPr lang="zh-CN" altLang="en-US" noProof="0" smtClean="0"/>
              <a:t>2024/5/5</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zh-CN" altLang="en-US" noProof="0" dirty="0"/>
              <a:t>页脚</a:t>
            </a:r>
          </a:p>
        </p:txBody>
      </p:sp>
      <p:sp>
        <p:nvSpPr>
          <p:cNvPr id="10" name="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86731" y="2958274"/>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605395" y="2958273"/>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2CD256B-F5C2-489E-AE67-41BBAF3CAA77}" type="datetime1">
              <a:rPr lang="zh-CN" altLang="en-US" noProof="0" smtClean="0"/>
              <a:t>2024/5/5</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zh-CN" altLang="en-US" noProof="0" dirty="0"/>
              <a:t>页脚</a:t>
            </a:r>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0C0613A-C6E8-4074-8EED-62860C56F33D}" type="datetime1">
              <a:rPr lang="zh-CN" altLang="en-US" noProof="0" smtClean="0"/>
              <a:t>2024/5/5</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zh-CN" altLang="en-US" noProof="0" dirty="0"/>
              <a:t>页脚</a:t>
            </a:r>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平行四边形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9C3B9586-2245-4D35-8B14-B7918D3FEA00}" type="datetime1">
              <a:rPr lang="zh-CN" altLang="en-US" noProof="0" smtClean="0"/>
              <a:t>2024/5/5</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平行四边形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CE115B0-C2B6-41EE-BD42-C652E9E8E4AF}" type="datetime1">
              <a:rPr lang="zh-CN" altLang="en-US" noProof="0" smtClean="0"/>
              <a:t>2024/5/5</a:t>
            </a:fld>
            <a:endParaRPr lang="zh-CN" altLang="en-US" noProof="0" dirty="0"/>
          </a:p>
        </p:txBody>
      </p:sp>
      <p:sp>
        <p:nvSpPr>
          <p:cNvPr id="5" name="页脚占位符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noProof="0" dirty="0"/>
              <a:t>页脚</a:t>
            </a:r>
          </a:p>
        </p:txBody>
      </p:sp>
      <p:sp>
        <p:nvSpPr>
          <p:cNvPr id="6" name="幻灯片编号占位符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8" name="长方形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descr="一群交谈的人">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标题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rtlCol="0">
            <a:normAutofit fontScale="90000"/>
          </a:bodyPr>
          <a:lstStyle/>
          <a:p>
            <a:pPr rtl="0"/>
            <a:r>
              <a:rPr lang="zh-CN" altLang="en-US" dirty="0">
                <a:latin typeface="Microsoft YaHei UI" panose="020B0503020204020204" pitchFamily="34" charset="-122"/>
                <a:ea typeface="Microsoft YaHei UI" panose="020B0503020204020204" pitchFamily="34" charset="-122"/>
              </a:rPr>
              <a:t>新时代背景下群众路线的实践与发展</a:t>
            </a:r>
          </a:p>
        </p:txBody>
      </p:sp>
      <p:sp>
        <p:nvSpPr>
          <p:cNvPr id="4" name="副标题 3">
            <a:extLst>
              <a:ext uri="{FF2B5EF4-FFF2-40B4-BE49-F238E27FC236}">
                <a16:creationId xmlns:a16="http://schemas.microsoft.com/office/drawing/2014/main" id="{FFFB5E3C-FE17-44EA-B59B-183125D08F7C}"/>
              </a:ext>
            </a:extLst>
          </p:cNvPr>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计科</a:t>
            </a:r>
            <a:r>
              <a:rPr lang="en-US" altLang="zh-CN" dirty="0">
                <a:latin typeface="Microsoft YaHei UI" panose="020B0503020204020204" pitchFamily="34" charset="-122"/>
                <a:ea typeface="Microsoft YaHei UI" panose="020B0503020204020204" pitchFamily="34" charset="-122"/>
              </a:rPr>
              <a:t>221</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新冠疫情防控</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92500" lnSpcReduction="2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材料三：在新冠疫情防控中，习近平总书记强调“坚持党的群众路线，发扬人民精神，充分调动广大人民群众的积极性、主动性、创造性，形成全社会共同防控的强大合力。强调了人民群众在抗击疫情中的积极作用，让人民群众成为抗击疫情的主力军，让人民群众成为防控工作的参与者、支持者、监督者。这体现了党和国家始终把人民群众放在心中最高位置的坚定信念，也展现了党的群众路线在疫情防控中的重要作用。</a:t>
            </a:r>
            <a:endParaRPr lang="zh-CN" altLang="en-US" sz="3600" dirty="0"/>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563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91097BE-A044-49F5-B5CA-AE183B956585}"/>
              </a:ext>
            </a:extLst>
          </p:cNvPr>
          <p:cNvSpPr>
            <a:spLocks noGrp="1"/>
          </p:cNvSpPr>
          <p:nvPr>
            <p:ph type="title"/>
          </p:nvPr>
        </p:nvSpPr>
        <p:spPr>
          <a:xfrm>
            <a:off x="660400" y="1885125"/>
            <a:ext cx="2899255" cy="2093975"/>
          </a:xfrm>
        </p:spPr>
        <p:txBody>
          <a:bodyPr rtlCol="0"/>
          <a:lstStyle/>
          <a:p>
            <a:pPr rtl="0"/>
            <a:r>
              <a:rPr lang="zh-CN" altLang="en-US" dirty="0">
                <a:latin typeface="Microsoft YaHei UI" panose="020B0503020204020204" pitchFamily="34" charset="-122"/>
                <a:ea typeface="Microsoft YaHei UI" panose="020B0503020204020204" pitchFamily="34" charset="-122"/>
              </a:rPr>
              <a:t>分析内容及方法</a:t>
            </a:r>
          </a:p>
        </p:txBody>
      </p:sp>
      <p:sp>
        <p:nvSpPr>
          <p:cNvPr id="8" name="内容占位符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淮海战役</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脱贫攻坚</a:t>
            </a:r>
            <a:endParaRPr lang="zh-CN" altLang="en-US" dirty="0">
              <a:latin typeface="Microsoft YaHei UI" panose="020B0503020204020204" pitchFamily="34" charset="-122"/>
              <a:ea typeface="Microsoft YaHei UI" panose="020B0503020204020204" pitchFamily="34" charset="-122"/>
            </a:endParaRPr>
          </a:p>
          <a:p>
            <a:pPr rtl="0"/>
            <a:r>
              <a:rPr lang="zh-CN" altLang="en-US" dirty="0"/>
              <a:t>新冠疫情防控</a:t>
            </a:r>
            <a:endParaRPr lang="en-US" altLang="zh-CN" dirty="0"/>
          </a:p>
          <a:p>
            <a:pPr rtl="0"/>
            <a:endParaRPr lang="zh-CN" altLang="en-US"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grpSp>
        <p:nvGrpSpPr>
          <p:cNvPr id="10" name="组 9" descr="信息">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任意多边形：形状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形状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形状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93863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分析方法</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lnSpcReduction="1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采用了历史分析法、比较分析法、系统分析法以及文献研究法。历史分析法用于探究淮海战役中人民群众的作用及其历史意义。比较分析法用于比较不同历史时期人民群众在社会发展中的不同作用。系统分析法用于全面理解脱贫攻坚战和新冠疫情防控中人民群众的角色与贡献。文献研究法则用于梳理相关理论，为分析提供理论支撑。</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3171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淮海战役</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925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淮海战役是中国人民解放军战争史上的一次重要战役，其胜利不仅为解放战争的胜利奠定了坚实基础，更彰显了人民群众在战争中的伟大力量。我们可以看到人民群众用简陋的小推车为前线运送物资，为战争的胜利提供了坚实的物质保障。这种力量不是简单的物资支持，更是一种精神支持，是人民群众对革命事业的坚定信念和无私奉献的体现。</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977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脱贫攻坚</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脱贫攻坚战是中国特色社会主义进入新时代的一项重大战略任务，也是实现中华民族伟大复兴的重要一步。习近平总书记亲自深入贫困地区了解贫困状况，向全党全国发出脱贫攻坚的动员令。这体现了党对脱贫攻坚的高度重视和坚定决心，也体现了人民群众在脱贫攻坚中的主体作用。</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616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新冠疫情防控</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925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在疫情防控中，人民群众的作用和意义同样不可忽视。习近平总书记强调了人民群众在疫情防控中的积极作用，让人民群众成为抗击疫情的主力军、防控工作的参与者、支持者和监督者。人民群众积极响应党和政府的号召，自觉遵守防控措施，为疫情防控提供了有力支持。无论是志愿者服务、物资捐赠还是舆论监督，人民群众都发挥了重要作用。</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9893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91097BE-A044-49F5-B5CA-AE183B956585}"/>
              </a:ext>
            </a:extLst>
          </p:cNvPr>
          <p:cNvSpPr>
            <a:spLocks noGrp="1"/>
          </p:cNvSpPr>
          <p:nvPr>
            <p:ph type="title"/>
          </p:nvPr>
        </p:nvSpPr>
        <p:spPr>
          <a:xfrm>
            <a:off x="660400" y="1885125"/>
            <a:ext cx="2899255" cy="2093975"/>
          </a:xfrm>
        </p:spPr>
        <p:txBody>
          <a:bodyPr rtlCol="0"/>
          <a:lstStyle/>
          <a:p>
            <a:pPr rtl="0"/>
            <a:r>
              <a:rPr lang="zh-CN" altLang="en-US" dirty="0">
                <a:latin typeface="Microsoft YaHei UI" panose="020B0503020204020204" pitchFamily="34" charset="-122"/>
                <a:ea typeface="Microsoft YaHei UI" panose="020B0503020204020204" pitchFamily="34" charset="-122"/>
              </a:rPr>
              <a:t>观点和结论</a:t>
            </a:r>
          </a:p>
        </p:txBody>
      </p:sp>
      <p:sp>
        <p:nvSpPr>
          <p:cNvPr id="8" name="内容占位符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grpSp>
        <p:nvGrpSpPr>
          <p:cNvPr id="10" name="组 9" descr="信息">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任意多边形：形状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形状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形状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46157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观点和结论</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77500" lnSpcReduction="2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人民群众在中国革命、建设和改革的不同历史时期都发挥了重要作用，是推动社会发展和进步的重要力量。我们应该深刻认识到人民群众的伟大力量和重要作用，始终坚持党的群众路线，紧密依靠人民群众，共同推动中华民族的伟大复兴。</a:t>
            </a:r>
          </a:p>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新时代马克思主义群众路线依然发挥着重大作用，毛泽东同志曾经指出，我们的首要任务已经从“打江山”转变到“守江山”，想要守住来之不易的革胜利命果实，就时刻不能忘记，中国共产党和中国人民是新中国立足和发展的基石。</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87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长方形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直接连接符​​(S)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长方形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7" name="标题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zh-CN" altLang="en-US" sz="9600" dirty="0">
                <a:solidFill>
                  <a:srgbClr val="FFFFFF"/>
                </a:solidFill>
                <a:latin typeface="Microsoft YaHei UI" panose="020B0503020204020204" pitchFamily="34" charset="-122"/>
                <a:ea typeface="Microsoft YaHei UI" panose="020B0503020204020204" pitchFamily="34" charset="-122"/>
              </a:rPr>
              <a:t>谢谢</a:t>
            </a:r>
          </a:p>
        </p:txBody>
      </p:sp>
      <p:sp>
        <p:nvSpPr>
          <p:cNvPr id="19" name="长方形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内容占位符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rtl="0">
              <a:buNone/>
            </a:pPr>
            <a:endParaRPr lang="zh-CN" altLang="en-US" sz="2400" cap="all" spc="200" dirty="0">
              <a:solidFill>
                <a:srgbClr val="FFFFFF"/>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2797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681D-B806-434D-8F8F-7B2685336A70}"/>
              </a:ext>
            </a:extLst>
          </p:cNvPr>
          <p:cNvSpPr>
            <a:spLocks noGrp="1"/>
          </p:cNvSpPr>
          <p:nvPr>
            <p:ph type="title"/>
          </p:nvPr>
        </p:nvSpPr>
        <p:spPr>
          <a:xfrm>
            <a:off x="1096963" y="286603"/>
            <a:ext cx="10058400" cy="1450757"/>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分工</a:t>
            </a:r>
          </a:p>
        </p:txBody>
      </p:sp>
      <p:graphicFrame>
        <p:nvGraphicFramePr>
          <p:cNvPr id="5" name="表格 4">
            <a:extLst>
              <a:ext uri="{FF2B5EF4-FFF2-40B4-BE49-F238E27FC236}">
                <a16:creationId xmlns:a16="http://schemas.microsoft.com/office/drawing/2014/main" id="{590D4DD8-9B3F-E83A-B7C5-9D85FC54119B}"/>
              </a:ext>
            </a:extLst>
          </p:cNvPr>
          <p:cNvGraphicFramePr>
            <a:graphicFrameLocks noGrp="1"/>
          </p:cNvGraphicFramePr>
          <p:nvPr>
            <p:extLst>
              <p:ext uri="{D42A27DB-BD31-4B8C-83A1-F6EECF244321}">
                <p14:modId xmlns:p14="http://schemas.microsoft.com/office/powerpoint/2010/main" val="2203310376"/>
              </p:ext>
            </p:extLst>
          </p:nvPr>
        </p:nvGraphicFramePr>
        <p:xfrm>
          <a:off x="1346200" y="1737360"/>
          <a:ext cx="9973735" cy="4940300"/>
        </p:xfrm>
        <a:graphic>
          <a:graphicData uri="http://schemas.openxmlformats.org/drawingml/2006/table">
            <a:tbl>
              <a:tblPr>
                <a:tableStyleId>{5C22544A-7EE6-4342-B048-85BDC9FD1C3A}</a:tableStyleId>
              </a:tblPr>
              <a:tblGrid>
                <a:gridCol w="1678427">
                  <a:extLst>
                    <a:ext uri="{9D8B030D-6E8A-4147-A177-3AD203B41FA5}">
                      <a16:colId xmlns:a16="http://schemas.microsoft.com/office/drawing/2014/main" val="2235274663"/>
                    </a:ext>
                  </a:extLst>
                </a:gridCol>
                <a:gridCol w="2582197">
                  <a:extLst>
                    <a:ext uri="{9D8B030D-6E8A-4147-A177-3AD203B41FA5}">
                      <a16:colId xmlns:a16="http://schemas.microsoft.com/office/drawing/2014/main" val="4209883120"/>
                    </a:ext>
                  </a:extLst>
                </a:gridCol>
                <a:gridCol w="5713111">
                  <a:extLst>
                    <a:ext uri="{9D8B030D-6E8A-4147-A177-3AD203B41FA5}">
                      <a16:colId xmlns:a16="http://schemas.microsoft.com/office/drawing/2014/main" val="1036155260"/>
                    </a:ext>
                  </a:extLst>
                </a:gridCol>
              </a:tblGrid>
              <a:tr h="443653">
                <a:tc>
                  <a:txBody>
                    <a:bodyPr/>
                    <a:lstStyle/>
                    <a:p>
                      <a:pPr algn="l" fontAlgn="b"/>
                      <a:r>
                        <a:rPr lang="zh-CN" altLang="en-US" sz="3200" u="none" strike="noStrike" dirty="0">
                          <a:effectLst/>
                        </a:rPr>
                        <a:t>姓名</a:t>
                      </a:r>
                      <a:endParaRPr lang="zh-CN" altLang="en-US" sz="3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3200" u="none" strike="noStrike" dirty="0">
                          <a:effectLst/>
                        </a:rPr>
                        <a:t>学号</a:t>
                      </a:r>
                      <a:endParaRPr lang="zh-CN" altLang="en-US" sz="3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3200" u="none" strike="noStrike">
                          <a:effectLst/>
                        </a:rPr>
                        <a:t>主要工作</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663419229"/>
                  </a:ext>
                </a:extLst>
              </a:tr>
              <a:tr h="443653">
                <a:tc>
                  <a:txBody>
                    <a:bodyPr/>
                    <a:lstStyle/>
                    <a:p>
                      <a:pPr algn="l" fontAlgn="b"/>
                      <a:r>
                        <a:rPr lang="zh-CN" altLang="en-US" sz="3200" u="none" strike="noStrike" dirty="0">
                          <a:effectLst/>
                        </a:rPr>
                        <a:t>杨曾林</a:t>
                      </a:r>
                      <a:endParaRPr lang="zh-CN" altLang="en-US" sz="3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a:effectLst/>
                        </a:rPr>
                        <a:t>19222115</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rowSpan="2">
                  <a:txBody>
                    <a:bodyPr/>
                    <a:lstStyle/>
                    <a:p>
                      <a:pPr algn="l" fontAlgn="ctr"/>
                      <a:r>
                        <a:rPr lang="zh-CN" altLang="en-US" sz="3200" u="none" strike="noStrike">
                          <a:effectLst/>
                        </a:rPr>
                        <a:t>查找背景以及依据</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369444229"/>
                  </a:ext>
                </a:extLst>
              </a:tr>
              <a:tr h="443653">
                <a:tc>
                  <a:txBody>
                    <a:bodyPr/>
                    <a:lstStyle/>
                    <a:p>
                      <a:pPr algn="l" fontAlgn="b"/>
                      <a:r>
                        <a:rPr lang="zh-CN" altLang="en-US" sz="3200" u="none" strike="noStrike">
                          <a:effectLst/>
                        </a:rPr>
                        <a:t>杨叶青</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dirty="0">
                          <a:effectLst/>
                        </a:rPr>
                        <a:t>19222114</a:t>
                      </a:r>
                      <a:endParaRPr lang="en-US" altLang="zh-CN" sz="3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vMerge="1">
                  <a:txBody>
                    <a:bodyPr/>
                    <a:lstStyle/>
                    <a:p>
                      <a:endParaRPr lang="zh-CN" altLang="en-US"/>
                    </a:p>
                  </a:txBody>
                  <a:tcPr/>
                </a:tc>
                <a:extLst>
                  <a:ext uri="{0D108BD9-81ED-4DB2-BD59-A6C34878D82A}">
                    <a16:rowId xmlns:a16="http://schemas.microsoft.com/office/drawing/2014/main" val="3253643564"/>
                  </a:ext>
                </a:extLst>
              </a:tr>
              <a:tr h="443653">
                <a:tc>
                  <a:txBody>
                    <a:bodyPr/>
                    <a:lstStyle/>
                    <a:p>
                      <a:pPr algn="l" fontAlgn="b"/>
                      <a:r>
                        <a:rPr lang="zh-CN" altLang="en-US" sz="3200" u="none" strike="noStrike">
                          <a:effectLst/>
                        </a:rPr>
                        <a:t>曾瑞</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a:effectLst/>
                        </a:rPr>
                        <a:t>19222128</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rowSpan="3">
                  <a:txBody>
                    <a:bodyPr/>
                    <a:lstStyle/>
                    <a:p>
                      <a:pPr algn="l" fontAlgn="ctr"/>
                      <a:r>
                        <a:rPr lang="zh-CN" altLang="en-US" sz="3200" u="none" strike="noStrike">
                          <a:effectLst/>
                        </a:rPr>
                        <a:t>查找适当的材料</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634520528"/>
                  </a:ext>
                </a:extLst>
              </a:tr>
              <a:tr h="443653">
                <a:tc>
                  <a:txBody>
                    <a:bodyPr/>
                    <a:lstStyle/>
                    <a:p>
                      <a:pPr algn="l" fontAlgn="b"/>
                      <a:r>
                        <a:rPr lang="zh-CN" altLang="en-US" sz="3200" u="none" strike="noStrike">
                          <a:effectLst/>
                        </a:rPr>
                        <a:t>孙伟嘉</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a:effectLst/>
                        </a:rPr>
                        <a:t>19222111</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vMerge="1">
                  <a:txBody>
                    <a:bodyPr/>
                    <a:lstStyle/>
                    <a:p>
                      <a:endParaRPr lang="zh-CN" altLang="en-US"/>
                    </a:p>
                  </a:txBody>
                  <a:tcPr/>
                </a:tc>
                <a:extLst>
                  <a:ext uri="{0D108BD9-81ED-4DB2-BD59-A6C34878D82A}">
                    <a16:rowId xmlns:a16="http://schemas.microsoft.com/office/drawing/2014/main" val="3260122327"/>
                  </a:ext>
                </a:extLst>
              </a:tr>
              <a:tr h="443653">
                <a:tc>
                  <a:txBody>
                    <a:bodyPr/>
                    <a:lstStyle/>
                    <a:p>
                      <a:pPr algn="l" fontAlgn="b"/>
                      <a:r>
                        <a:rPr lang="zh-CN" altLang="en-US" sz="3200" u="none" strike="noStrike">
                          <a:effectLst/>
                        </a:rPr>
                        <a:t>孙政林</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a:effectLst/>
                        </a:rPr>
                        <a:t>19222112</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vMerge="1">
                  <a:txBody>
                    <a:bodyPr/>
                    <a:lstStyle/>
                    <a:p>
                      <a:endParaRPr lang="zh-CN" altLang="en-US"/>
                    </a:p>
                  </a:txBody>
                  <a:tcPr/>
                </a:tc>
                <a:extLst>
                  <a:ext uri="{0D108BD9-81ED-4DB2-BD59-A6C34878D82A}">
                    <a16:rowId xmlns:a16="http://schemas.microsoft.com/office/drawing/2014/main" val="2152894164"/>
                  </a:ext>
                </a:extLst>
              </a:tr>
              <a:tr h="443653">
                <a:tc>
                  <a:txBody>
                    <a:bodyPr/>
                    <a:lstStyle/>
                    <a:p>
                      <a:pPr algn="l" fontAlgn="ctr"/>
                      <a:r>
                        <a:rPr lang="zh-CN" altLang="en-US" sz="2800" u="none" strike="noStrike">
                          <a:effectLst/>
                        </a:rPr>
                        <a:t>董自经</a:t>
                      </a:r>
                      <a:endParaRPr lang="zh-CN" altLang="en-US" sz="2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b"/>
                      <a:r>
                        <a:rPr lang="en-US" altLang="zh-CN" sz="3200" u="none" strike="noStrike">
                          <a:effectLst/>
                        </a:rPr>
                        <a:t>19222126</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rowSpan="3">
                  <a:txBody>
                    <a:bodyPr/>
                    <a:lstStyle/>
                    <a:p>
                      <a:pPr algn="l" fontAlgn="ctr"/>
                      <a:r>
                        <a:rPr lang="zh-CN" altLang="en-US" sz="3200" u="none" strike="noStrike" dirty="0">
                          <a:effectLst/>
                        </a:rPr>
                        <a:t>对材料进行相应的分析</a:t>
                      </a:r>
                      <a:endParaRPr lang="zh-CN" altLang="en-US" sz="3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965384688"/>
                  </a:ext>
                </a:extLst>
              </a:tr>
              <a:tr h="443653">
                <a:tc>
                  <a:txBody>
                    <a:bodyPr/>
                    <a:lstStyle/>
                    <a:p>
                      <a:pPr algn="l" fontAlgn="b"/>
                      <a:r>
                        <a:rPr lang="zh-CN" altLang="en-US" sz="3200" u="none" strike="noStrike">
                          <a:effectLst/>
                        </a:rPr>
                        <a:t>南昊冉</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a:effectLst/>
                        </a:rPr>
                        <a:t>19222123</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vMerge="1">
                  <a:txBody>
                    <a:bodyPr/>
                    <a:lstStyle/>
                    <a:p>
                      <a:endParaRPr lang="zh-CN" altLang="en-US"/>
                    </a:p>
                  </a:txBody>
                  <a:tcPr/>
                </a:tc>
                <a:extLst>
                  <a:ext uri="{0D108BD9-81ED-4DB2-BD59-A6C34878D82A}">
                    <a16:rowId xmlns:a16="http://schemas.microsoft.com/office/drawing/2014/main" val="358175488"/>
                  </a:ext>
                </a:extLst>
              </a:tr>
              <a:tr h="443653">
                <a:tc>
                  <a:txBody>
                    <a:bodyPr/>
                    <a:lstStyle/>
                    <a:p>
                      <a:pPr algn="l" fontAlgn="b"/>
                      <a:r>
                        <a:rPr lang="zh-CN" altLang="en-US" sz="3200" u="none" strike="noStrike">
                          <a:effectLst/>
                        </a:rPr>
                        <a:t>黄子琰</a:t>
                      </a:r>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altLang="zh-CN" sz="3200" u="none" strike="noStrike">
                          <a:effectLst/>
                        </a:rPr>
                        <a:t>19222125</a:t>
                      </a:r>
                      <a:endParaRPr lang="en-US" altLang="zh-CN"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vMerge="1">
                  <a:txBody>
                    <a:bodyPr/>
                    <a:lstStyle/>
                    <a:p>
                      <a:endParaRPr lang="zh-CN" altLang="en-US"/>
                    </a:p>
                  </a:txBody>
                  <a:tcPr/>
                </a:tc>
                <a:extLst>
                  <a:ext uri="{0D108BD9-81ED-4DB2-BD59-A6C34878D82A}">
                    <a16:rowId xmlns:a16="http://schemas.microsoft.com/office/drawing/2014/main" val="1568354714"/>
                  </a:ext>
                </a:extLst>
              </a:tr>
              <a:tr h="443653">
                <a:tc>
                  <a:txBody>
                    <a:bodyPr/>
                    <a:lstStyle/>
                    <a:p>
                      <a:pPr algn="l" fontAlgn="ctr"/>
                      <a:r>
                        <a:rPr lang="zh-CN" altLang="en-US" sz="2800" u="none" strike="noStrike">
                          <a:effectLst/>
                        </a:rPr>
                        <a:t>全体</a:t>
                      </a:r>
                      <a:endParaRPr lang="zh-CN" altLang="en-US" sz="2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b"/>
                      <a:endParaRPr lang="zh-CN" altLang="en-US" sz="32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zh-CN" altLang="en-US" sz="3200" u="none" strike="noStrike" dirty="0">
                          <a:effectLst/>
                        </a:rPr>
                        <a:t>所有流程均参并讨论观点和结论</a:t>
                      </a:r>
                      <a:endParaRPr lang="zh-CN" altLang="en-US" sz="32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752285335"/>
                  </a:ext>
                </a:extLst>
              </a:tr>
            </a:tbl>
          </a:graphicData>
        </a:graphic>
      </p:graphicFrame>
    </p:spTree>
    <p:extLst>
      <p:ext uri="{BB962C8B-B14F-4D97-AF65-F5344CB8AC3E}">
        <p14:creationId xmlns:p14="http://schemas.microsoft.com/office/powerpoint/2010/main" val="249751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0A5C30F-185D-413F-9005-B41DD0FA0924}"/>
              </a:ext>
            </a:extLst>
          </p:cNvPr>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内容</a:t>
            </a:r>
          </a:p>
        </p:txBody>
      </p:sp>
      <p:sp>
        <p:nvSpPr>
          <p:cNvPr id="10" name="内容占位符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4642517"/>
          </a:xfrm>
        </p:spPr>
        <p:txBody>
          <a:bodyPr numCol="2" rtlCol="0">
            <a:normAutofit/>
          </a:bodyPr>
          <a:lstStyle/>
          <a:p>
            <a:pPr marL="0" indent="0" rtl="0">
              <a:spcBef>
                <a:spcPts val="0"/>
              </a:spcBef>
              <a:spcAft>
                <a:spcPts val="0"/>
              </a:spcAft>
              <a:buNone/>
            </a:pPr>
            <a:r>
              <a:rPr lang="zh-CN" altLang="en-US" b="1" dirty="0">
                <a:latin typeface="Microsoft YaHei UI" panose="020B0503020204020204" pitchFamily="34" charset="-122"/>
                <a:ea typeface="Microsoft YaHei UI" panose="020B0503020204020204" pitchFamily="34" charset="-122"/>
              </a:rPr>
              <a:t>选题依据以及选题背景</a:t>
            </a:r>
            <a:endParaRPr lang="zh-CN" altLang="en-US"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r>
              <a:rPr lang="zh-CN" altLang="en-US" dirty="0"/>
              <a:t>选材内容介绍</a:t>
            </a:r>
            <a:endParaRPr lang="en-US" altLang="zh-CN" dirty="0"/>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r>
              <a:rPr lang="zh-CN" altLang="en-US" dirty="0"/>
              <a:t>分析内容以及方法</a:t>
            </a:r>
            <a:endParaRPr lang="en-US" altLang="zh-CN" dirty="0"/>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p>
          <a:p>
            <a:pPr marL="0" lvl="0" indent="0" rtl="0">
              <a:spcBef>
                <a:spcPts val="0"/>
              </a:spcBef>
              <a:spcAft>
                <a:spcPts val="0"/>
              </a:spcAft>
              <a:buNone/>
            </a:pPr>
            <a:r>
              <a:rPr lang="zh-CN" altLang="en-US" dirty="0">
                <a:latin typeface="Microsoft YaHei UI" panose="020B0503020204020204" pitchFamily="34" charset="-122"/>
                <a:ea typeface="Microsoft YaHei UI" panose="020B0503020204020204" pitchFamily="34" charset="-122"/>
              </a:rPr>
              <a:t>        观点和结论</a:t>
            </a: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p>
          <a:p>
            <a:pPr marL="0" lvl="0" indent="0" rtl="0">
              <a:spcBef>
                <a:spcPts val="0"/>
              </a:spcBef>
              <a:spcAft>
                <a:spcPts val="0"/>
              </a:spcAft>
              <a:buNone/>
            </a:pP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en-US" altLang="zh-CN" dirty="0"/>
          </a:p>
          <a:p>
            <a:pPr marL="0" lvl="0" indent="0" rtl="0">
              <a:spcBef>
                <a:spcPts val="0"/>
              </a:spcBef>
              <a:spcAft>
                <a:spcPts val="0"/>
              </a:spcAft>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小组分工</a:t>
            </a:r>
            <a:endParaRPr lang="en-US" altLang="zh-CN" dirty="0">
              <a:latin typeface="Microsoft YaHei UI" panose="020B0503020204020204" pitchFamily="34" charset="-122"/>
              <a:ea typeface="Microsoft YaHei UI" panose="020B0503020204020204" pitchFamily="34" charset="-122"/>
            </a:endParaRPr>
          </a:p>
          <a:p>
            <a:pPr marL="0" lvl="0" indent="0" rtl="0">
              <a:spcBef>
                <a:spcPts val="0"/>
              </a:spcBef>
              <a:spcAft>
                <a:spcPts val="0"/>
              </a:spcAft>
              <a:buNone/>
            </a:pPr>
            <a:endParaRPr lang="zh-CN" altLang="en-US" dirty="0">
              <a:latin typeface="Microsoft YaHei UI" panose="020B0503020204020204" pitchFamily="34" charset="-122"/>
              <a:ea typeface="Microsoft YaHei UI" panose="020B0503020204020204" pitchFamily="34" charset="-122"/>
            </a:endParaRPr>
          </a:p>
        </p:txBody>
      </p:sp>
      <p:sp>
        <p:nvSpPr>
          <p:cNvPr id="27" name="长方形 26" descr="握手">
            <a:extLst>
              <a:ext uri="{FF2B5EF4-FFF2-40B4-BE49-F238E27FC236}">
                <a16:creationId xmlns:a16="http://schemas.microsoft.com/office/drawing/2014/main" id="{BEF34E1C-44B9-4EFC-8126-D51A3EA9BF40}"/>
              </a:ext>
            </a:extLst>
          </p:cNvPr>
          <p:cNvSpPr/>
          <p:nvPr/>
        </p:nvSpPr>
        <p:spPr>
          <a:xfrm>
            <a:off x="5416375" y="723900"/>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8" name="长方形 27" descr="条形图">
            <a:extLst>
              <a:ext uri="{FF2B5EF4-FFF2-40B4-BE49-F238E27FC236}">
                <a16:creationId xmlns:a16="http://schemas.microsoft.com/office/drawing/2014/main" id="{7810A56D-FB7B-429D-835B-7A0CD7BCB96A}"/>
              </a:ext>
            </a:extLst>
          </p:cNvPr>
          <p:cNvSpPr/>
          <p:nvPr/>
        </p:nvSpPr>
        <p:spPr>
          <a:xfrm>
            <a:off x="5493983" y="2480684"/>
            <a:ext cx="499424" cy="499424"/>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sp>
      <p:sp>
        <p:nvSpPr>
          <p:cNvPr id="29" name="长方形 28" descr="复选标记">
            <a:extLst>
              <a:ext uri="{FF2B5EF4-FFF2-40B4-BE49-F238E27FC236}">
                <a16:creationId xmlns:a16="http://schemas.microsoft.com/office/drawing/2014/main" id="{9C6EFB52-3349-4B07-BB85-12C3EA673CEA}"/>
              </a:ext>
            </a:extLst>
          </p:cNvPr>
          <p:cNvSpPr/>
          <p:nvPr/>
        </p:nvSpPr>
        <p:spPr>
          <a:xfrm>
            <a:off x="5594365" y="4185003"/>
            <a:ext cx="373900" cy="394492"/>
          </a:xfrm>
          <a:prstGeom prst="rect">
            <a:avLst/>
          </a:prstGeom>
          <a: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sp>
      <p:sp>
        <p:nvSpPr>
          <p:cNvPr id="30" name="长方形 29" descr="团队">
            <a:extLst>
              <a:ext uri="{FF2B5EF4-FFF2-40B4-BE49-F238E27FC236}">
                <a16:creationId xmlns:a16="http://schemas.microsoft.com/office/drawing/2014/main" id="{88F8C9F3-7615-45BF-B785-33C277085718}"/>
              </a:ext>
            </a:extLst>
          </p:cNvPr>
          <p:cNvSpPr/>
          <p:nvPr/>
        </p:nvSpPr>
        <p:spPr>
          <a:xfrm>
            <a:off x="8626838" y="704416"/>
            <a:ext cx="499424" cy="499424"/>
          </a:xfrm>
          <a:prstGeom prst="rect">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998868"/>
              <a:satOff val="-440"/>
              <a:lumOff val="1177"/>
              <a:alphaOff val="0"/>
            </a:schemeClr>
          </a:effectRef>
          <a:fontRef idx="minor">
            <a:schemeClr val="lt1"/>
          </a:fontRef>
        </p:style>
      </p:sp>
      <p:sp>
        <p:nvSpPr>
          <p:cNvPr id="31" name="长方形 30" descr="帮助">
            <a:extLst>
              <a:ext uri="{FF2B5EF4-FFF2-40B4-BE49-F238E27FC236}">
                <a16:creationId xmlns:a16="http://schemas.microsoft.com/office/drawing/2014/main" id="{B15A1DA1-0781-4F05-ADA9-ADBE27A12E44}"/>
              </a:ext>
            </a:extLst>
          </p:cNvPr>
          <p:cNvSpPr/>
          <p:nvPr/>
        </p:nvSpPr>
        <p:spPr>
          <a:xfrm>
            <a:off x="8641828" y="2046310"/>
            <a:ext cx="499424" cy="499424"/>
          </a:xfrm>
          <a:prstGeom prst="rect">
            <a:avLst/>
          </a:prstGeom>
          <a: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选题依据以及选题背景</a:t>
            </a:r>
          </a:p>
        </p:txBody>
      </p:sp>
      <p:sp>
        <p:nvSpPr>
          <p:cNvPr id="8" name="内容占位符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基本纲领和执政方针</a:t>
            </a:r>
          </a:p>
          <a:p>
            <a:pPr rtl="0"/>
            <a:r>
              <a:rPr lang="zh-CN" altLang="en-US" dirty="0">
                <a:latin typeface="Microsoft YaHei UI" panose="020B0503020204020204" pitchFamily="34" charset="-122"/>
                <a:ea typeface="Microsoft YaHei UI" panose="020B0503020204020204" pitchFamily="34" charset="-122"/>
              </a:rPr>
              <a:t>主要矛盾</a:t>
            </a:r>
          </a:p>
          <a:p>
            <a:pPr rtl="0"/>
            <a:r>
              <a:rPr lang="zh-CN" altLang="en-US" dirty="0"/>
              <a:t>中华民族伟大复兴</a:t>
            </a:r>
            <a:endParaRPr lang="en-US" altLang="zh-CN" dirty="0"/>
          </a:p>
          <a:p>
            <a:pPr rtl="0"/>
            <a:r>
              <a:rPr lang="zh-CN" altLang="en-US" dirty="0"/>
              <a:t>推动社会主义事业发展</a:t>
            </a:r>
            <a:endParaRPr lang="zh-CN" altLang="en-US"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grpSp>
        <p:nvGrpSpPr>
          <p:cNvPr id="10" name="组 9" descr="信息">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任意多边形：形状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形状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形状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2185664"/>
          </a:xfrm>
        </p:spPr>
        <p:txBody>
          <a:bodyPr/>
          <a:lstStyle/>
          <a:p>
            <a:r>
              <a:rPr lang="zh-CN" altLang="en-US" dirty="0"/>
              <a:t>基本纲领和执政方针</a:t>
            </a:r>
            <a:br>
              <a:rPr lang="zh-CN" altLang="en-US" dirty="0"/>
            </a:br>
            <a:endParaRPr lang="zh-CN" altLang="en-US" dirty="0"/>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lnSpcReduction="10000"/>
          </a:bodyPr>
          <a:lstStyle/>
          <a:p>
            <a:r>
              <a:rPr lang="zh-CN" altLang="zh-CN" sz="3600" kern="100" dirty="0">
                <a:latin typeface="等线" panose="02010600030101010101" pitchFamily="2" charset="-122"/>
                <a:ea typeface="宋体" panose="02010600030101010101" pitchFamily="2" charset="-122"/>
                <a:cs typeface="Times New Roman" panose="02020603050405020304" pitchFamily="18" charset="0"/>
              </a:rPr>
              <a:t>马克思主义群众路线是中国共产党的基本纲领和执政方针，在中国共产党带领中国人民“打江山”的过程中发挥了至关重要和提纲挈领的作用，正是根据这样的基本出发点，中国共产党在抗日战争和解放战争时期才能很好的团结中国大部分群众和民主力量，形成抗日民族统一战线和民族解放同一战线。</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3600" dirty="0"/>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770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2"/>
            <a:ext cx="10058400" cy="2024797"/>
          </a:xfrm>
        </p:spPr>
        <p:txBody>
          <a:bodyPr/>
          <a:lstStyle/>
          <a:p>
            <a:r>
              <a:rPr lang="zh-CN" altLang="en-US" dirty="0">
                <a:latin typeface="Microsoft YaHei UI" panose="020B0503020204020204" pitchFamily="34" charset="-122"/>
                <a:ea typeface="Microsoft YaHei UI" panose="020B0503020204020204" pitchFamily="34" charset="-122"/>
              </a:rPr>
              <a:t>主要矛盾</a:t>
            </a:r>
            <a:r>
              <a:rPr lang="en-US" altLang="zh-CN" dirty="0">
                <a:latin typeface="Microsoft YaHei UI" panose="020B0503020204020204" pitchFamily="34" charset="-122"/>
                <a:ea typeface="Microsoft YaHei UI" panose="020B0503020204020204" pitchFamily="34" charset="-122"/>
              </a:rPr>
              <a:t>&amp;</a:t>
            </a:r>
            <a:r>
              <a:rPr lang="zh-CN" altLang="en-US" dirty="0"/>
              <a:t>中华民族伟大复兴</a:t>
            </a:r>
            <a:br>
              <a:rPr lang="en-US" altLang="zh-CN" dirty="0"/>
            </a:b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77500" lnSpcReduction="2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在新时代，中国社会的重要矛盾从新民主主义革命时期帝国主义和中华民族、封建主义和人民大众的矛盾，到社会主义建设时期人民对于经济文化迅速发展的需要同当前经济文化不能满足人民对需要的状况之间的矛盾，再到中国特色社会主义建设时期人民日益增长的物质文化需要同落后的社会生产之间的矛盾，最后到中国特色社会主义进入新时代之后的人民日益增长的美好生活需要和不平衡不充分的发展之间的矛盾。回答好如何坚守马克思主义阵线和使用马克思主义群众路线思想的先进武器，是发展和富强中华民族实现伟大复兴的必要问题。</a:t>
            </a:r>
            <a:endParaRPr lang="zh-CN" altLang="en-US" sz="3600" dirty="0"/>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7608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推动社会主义事业</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92500" lnSpcReduction="2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新时代是我国历史发展进入新阶段的时代，也是马克思主义在中国发展的新阶段。新时代背景下，马克思主义群众路线的实践与发展对中国社会主义的发展和进步具有重要的理论和现实意义。马克思主义是中国共产党的指导思想，群众路线作为马克思主义的基本路线，是中国共产党在长期革命实践中形成的一种工作方法，也是党的生命线和根本工作路线。因此，深入研究和实践马克思主义群众路线，对于推动我国社会主义事业的发展具有重要的指导意义。</a:t>
            </a:r>
            <a:endParaRPr lang="zh-CN" altLang="en-US" sz="3600" dirty="0"/>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267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91097BE-A044-49F5-B5CA-AE183B956585}"/>
              </a:ext>
            </a:extLst>
          </p:cNvPr>
          <p:cNvSpPr>
            <a:spLocks noGrp="1"/>
          </p:cNvSpPr>
          <p:nvPr>
            <p:ph type="title"/>
          </p:nvPr>
        </p:nvSpPr>
        <p:spPr>
          <a:xfrm>
            <a:off x="660400" y="1885125"/>
            <a:ext cx="3500633" cy="2093975"/>
          </a:xfrm>
        </p:spPr>
        <p:txBody>
          <a:bodyPr rtlCol="0"/>
          <a:lstStyle/>
          <a:p>
            <a:pPr rtl="0"/>
            <a:r>
              <a:rPr lang="zh-CN" altLang="en-US" dirty="0">
                <a:latin typeface="Microsoft YaHei UI" panose="020B0503020204020204" pitchFamily="34" charset="-122"/>
                <a:ea typeface="Microsoft YaHei UI" panose="020B0503020204020204" pitchFamily="34" charset="-122"/>
              </a:rPr>
              <a:t>选材内容介绍</a:t>
            </a:r>
          </a:p>
        </p:txBody>
      </p:sp>
      <p:sp>
        <p:nvSpPr>
          <p:cNvPr id="8" name="内容占位符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淮海战役</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脱贫攻坚</a:t>
            </a:r>
            <a:endParaRPr lang="zh-CN" altLang="en-US" dirty="0">
              <a:latin typeface="Microsoft YaHei UI" panose="020B0503020204020204" pitchFamily="34" charset="-122"/>
              <a:ea typeface="Microsoft YaHei UI" panose="020B0503020204020204" pitchFamily="34" charset="-122"/>
            </a:endParaRPr>
          </a:p>
          <a:p>
            <a:pPr rtl="0"/>
            <a:r>
              <a:rPr lang="zh-CN" altLang="en-US" dirty="0"/>
              <a:t>新冠疫情防控</a:t>
            </a:r>
            <a:endParaRPr lang="en-US" altLang="zh-CN" dirty="0"/>
          </a:p>
          <a:p>
            <a:pPr rtl="0"/>
            <a:endParaRPr lang="zh-CN" altLang="en-US"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grpSp>
        <p:nvGrpSpPr>
          <p:cNvPr id="10" name="组 9" descr="信息">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任意多边形：形状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形状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形状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7846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淮海战役</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92500" lnSpcReduction="2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材料一：在淮海战役纪念馆中，有一辆小推车格外引人注目，它就是淮海战役中人民群众支援前线时使用过的小推车。陈毅同志曾经说道：“淮海战役的胜利，是人民群众用小车推出来的。”</a:t>
            </a:r>
          </a:p>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 在整个淮海战役中，解放区发动群众总计</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543</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万人，他们使用小推车这种原始的运输工具，克服千难万险，共向淮海战役前线运送粮食</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9.6</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亿斤，大大满足了战争的需要。</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702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8AAAC-A906-6904-5A3A-7ABFAC40DAA3}"/>
              </a:ext>
            </a:extLst>
          </p:cNvPr>
          <p:cNvSpPr>
            <a:spLocks noGrp="1"/>
          </p:cNvSpPr>
          <p:nvPr>
            <p:ph type="title"/>
          </p:nvPr>
        </p:nvSpPr>
        <p:spPr>
          <a:xfrm>
            <a:off x="1097280" y="286603"/>
            <a:ext cx="10058400" cy="1465272"/>
          </a:xfrm>
        </p:spPr>
        <p:txBody>
          <a:bodyPr/>
          <a:lstStyle/>
          <a:p>
            <a:r>
              <a:rPr lang="zh-CN" altLang="en-US" dirty="0"/>
              <a:t>脱贫攻坚</a:t>
            </a:r>
          </a:p>
        </p:txBody>
      </p:sp>
      <p:sp>
        <p:nvSpPr>
          <p:cNvPr id="3" name="内容占位符 2">
            <a:extLst>
              <a:ext uri="{FF2B5EF4-FFF2-40B4-BE49-F238E27FC236}">
                <a16:creationId xmlns:a16="http://schemas.microsoft.com/office/drawing/2014/main" id="{C237B26E-022C-A69A-0872-0B4B526F8751}"/>
              </a:ext>
            </a:extLst>
          </p:cNvPr>
          <p:cNvSpPr>
            <a:spLocks noGrp="1"/>
          </p:cNvSpPr>
          <p:nvPr>
            <p:ph idx="1"/>
          </p:nvPr>
        </p:nvSpPr>
        <p:spPr/>
        <p:txBody>
          <a:bodyPr>
            <a:normAutofit fontScale="85000" lnSpcReduction="10000"/>
          </a:bodyPr>
          <a:lstStyle/>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材料二：</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2012</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年</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12</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月</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29</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日至</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30</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日，习近平总书记顶风冒雪来到阜平县骆驼湾村和顾家台村，进村入户看真贫，向全党全国发出脱贫攻坚的动员令。</a:t>
            </a:r>
          </a:p>
          <a:p>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“全面建成小康社会，最艰巨最繁重的任务在农村、特别是在贫困地区。没有农村的小康，特别是没有贫困地区的小康，就没有全面建成小康社会。”放眼全中国，</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8</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年脱贫攻坚战，</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12.8</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万个贫困村出列，</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832</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个贫困县摘帽，近</a:t>
            </a:r>
            <a:r>
              <a:rPr lang="en-US" altLang="zh-CN" sz="3600" kern="100" dirty="0">
                <a:latin typeface="等线" panose="02010600030101010101" pitchFamily="2" charset="-122"/>
                <a:ea typeface="宋体" panose="02010600030101010101" pitchFamily="2" charset="-122"/>
                <a:cs typeface="Times New Roman" panose="02020603050405020304" pitchFamily="18" charset="0"/>
              </a:rPr>
              <a:t>1</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亿人摆脱绝对贫困，创造了人类减贫奇迹。</a:t>
            </a:r>
          </a:p>
        </p:txBody>
      </p:sp>
      <p:sp>
        <p:nvSpPr>
          <p:cNvPr id="14" name="标题 5">
            <a:extLst>
              <a:ext uri="{FF2B5EF4-FFF2-40B4-BE49-F238E27FC236}">
                <a16:creationId xmlns:a16="http://schemas.microsoft.com/office/drawing/2014/main" id="{8146B020-2B12-4533-AB98-A078339B314A}"/>
              </a:ext>
            </a:extLst>
          </p:cNvPr>
          <p:cNvSpPr txBox="1">
            <a:spLocks/>
          </p:cNvSpPr>
          <p:nvPr/>
        </p:nvSpPr>
        <p:spPr>
          <a:xfrm>
            <a:off x="2922359" y="301118"/>
            <a:ext cx="5983605"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endParaRPr lang="zh-CN" altLang="en-US" dirty="0"/>
          </a:p>
        </p:txBody>
      </p:sp>
      <p:sp>
        <p:nvSpPr>
          <p:cNvPr id="18" name="内容占位符 6">
            <a:extLst>
              <a:ext uri="{FF2B5EF4-FFF2-40B4-BE49-F238E27FC236}">
                <a16:creationId xmlns:a16="http://schemas.microsoft.com/office/drawing/2014/main" id="{F3D22D53-586E-4F80-B549-03B4A942D854}"/>
              </a:ext>
            </a:extLst>
          </p:cNvPr>
          <p:cNvSpPr txBox="1">
            <a:spLocks/>
          </p:cNvSpPr>
          <p:nvPr/>
        </p:nvSpPr>
        <p:spPr>
          <a:xfrm>
            <a:off x="2922359" y="2122716"/>
            <a:ext cx="5983606" cy="3760891"/>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266700" algn="just"/>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8956978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74518974.tgt.Office_50304437_TF33476885_Win32_OJ112181005" id="{996643EC-6502-4601-AC32-7C5A5500FEF4}" vid="{46C28E88-C8A4-417B-BBC9-E22110D236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经典公司全员演示</Template>
  <TotalTime>22</TotalTime>
  <Words>1221</Words>
  <Application>Microsoft Office PowerPoint</Application>
  <PresentationFormat>宽屏</PresentationFormat>
  <Paragraphs>95</Paragraphs>
  <Slides>19</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Microsoft YaHei UI</vt:lpstr>
      <vt:lpstr>等线</vt:lpstr>
      <vt:lpstr>宋体</vt:lpstr>
      <vt:lpstr>Calibri</vt:lpstr>
      <vt:lpstr>Wingdings</vt:lpstr>
      <vt:lpstr>RetrospectVTI</vt:lpstr>
      <vt:lpstr>新时代背景下群众路线的实践与发展</vt:lpstr>
      <vt:lpstr>内容</vt:lpstr>
      <vt:lpstr>选题依据以及选题背景</vt:lpstr>
      <vt:lpstr>基本纲领和执政方针 </vt:lpstr>
      <vt:lpstr>主要矛盾&amp;中华民族伟大复兴 </vt:lpstr>
      <vt:lpstr>推动社会主义事业</vt:lpstr>
      <vt:lpstr>选材内容介绍</vt:lpstr>
      <vt:lpstr>淮海战役</vt:lpstr>
      <vt:lpstr>脱贫攻坚</vt:lpstr>
      <vt:lpstr>新冠疫情防控</vt:lpstr>
      <vt:lpstr>分析内容及方法</vt:lpstr>
      <vt:lpstr>分析方法</vt:lpstr>
      <vt:lpstr>淮海战役</vt:lpstr>
      <vt:lpstr>脱贫攻坚</vt:lpstr>
      <vt:lpstr>新冠疫情防控</vt:lpstr>
      <vt:lpstr>观点和结论</vt:lpstr>
      <vt:lpstr>观点和结论</vt:lpstr>
      <vt:lpstr>谢谢</vt:lpstr>
      <vt:lpstr>分工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dc:title>
  <dc:creator>正宜 周</dc:creator>
  <cp:lastModifiedBy>zijing dong</cp:lastModifiedBy>
  <cp:revision>3</cp:revision>
  <dcterms:created xsi:type="dcterms:W3CDTF">2024-03-10T01:57:25Z</dcterms:created>
  <dcterms:modified xsi:type="dcterms:W3CDTF">2024-05-05T06:20:46Z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