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4" r:id="rId6"/>
    <p:sldId id="263"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2020/5/10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2020/5/10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1"/>
          </p:nvPr>
        </p:nvSpPr>
        <p:spPr>
          <a:xfrm>
            <a:off x="357158" y="142852"/>
            <a:ext cx="8382032" cy="2767010"/>
          </a:xfrm>
          <a:solidFill>
            <a:srgbClr val="92D050"/>
          </a:solidFill>
          <a:ln w="38100">
            <a:solidFill>
              <a:schemeClr val="tx1"/>
            </a:solidFill>
          </a:ln>
        </p:spPr>
        <p:txBody>
          <a:bodyPr>
            <a:normAutofit lnSpcReduction="10000"/>
          </a:bodyPr>
          <a:lstStyle/>
          <a:p>
            <a:pPr eaLnBrk="1" hangingPunct="1"/>
            <a:r>
              <a:rPr lang="zh-CN" altLang="en-US" sz="3600" b="1" dirty="0" smtClean="0">
                <a:solidFill>
                  <a:srgbClr val="000099"/>
                </a:solidFill>
              </a:rPr>
              <a:t>程序题</a:t>
            </a:r>
            <a:r>
              <a:rPr lang="zh-CN" altLang="en-US" sz="3600" dirty="0" smtClean="0">
                <a:solidFill>
                  <a:srgbClr val="000099"/>
                </a:solidFill>
              </a:rPr>
              <a:t>：</a:t>
            </a:r>
          </a:p>
          <a:p>
            <a:pPr eaLnBrk="1" hangingPunct="1"/>
            <a:r>
              <a:rPr lang="zh-CN" altLang="en-US" b="1" dirty="0" smtClean="0"/>
              <a:t>编写一程序实现下面三棱锥的消隐的程序（视点（0,0,</a:t>
            </a:r>
            <a:r>
              <a:rPr lang="en-US" altLang="zh-CN" b="1" dirty="0" smtClean="0"/>
              <a:t>d）</a:t>
            </a:r>
            <a:r>
              <a:rPr lang="zh-CN" altLang="en-US" b="1" dirty="0" smtClean="0"/>
              <a:t>投影面为</a:t>
            </a:r>
            <a:r>
              <a:rPr lang="en-US" altLang="zh-CN" b="1" dirty="0" smtClean="0"/>
              <a:t>O-</a:t>
            </a:r>
            <a:r>
              <a:rPr lang="en-US" altLang="zh-CN" b="1" dirty="0" err="1" smtClean="0"/>
              <a:t>xy</a:t>
            </a:r>
            <a:r>
              <a:rPr lang="zh-CN" altLang="en-US" b="1" dirty="0" smtClean="0"/>
              <a:t>面</a:t>
            </a:r>
            <a:r>
              <a:rPr lang="zh-CN" altLang="en-US" dirty="0" smtClean="0"/>
              <a:t>）</a:t>
            </a:r>
            <a:endParaRPr lang="en-US" altLang="zh-CN" dirty="0" smtClean="0"/>
          </a:p>
          <a:p>
            <a:pPr eaLnBrk="1" hangingPunct="1"/>
            <a:r>
              <a:rPr lang="zh-CN" altLang="en-US" dirty="0" smtClean="0"/>
              <a:t>附加：调用</a:t>
            </a:r>
            <a:r>
              <a:rPr lang="zh-CN" altLang="en-US" dirty="0" smtClean="0"/>
              <a:t>前面自己做过的填充程序</a:t>
            </a:r>
            <a:r>
              <a:rPr lang="en-US" altLang="zh-CN" dirty="0" smtClean="0"/>
              <a:t>,</a:t>
            </a:r>
            <a:r>
              <a:rPr lang="zh-CN" altLang="en-US" dirty="0" smtClean="0"/>
              <a:t>将可视的面填上颜色</a:t>
            </a:r>
            <a:endParaRPr lang="en-US" altLang="zh-CN" dirty="0" smtClean="0"/>
          </a:p>
          <a:p>
            <a:pPr eaLnBrk="1" hangingPunct="1"/>
            <a:endParaRPr lang="zh-CN" altLang="en-US" dirty="0" smtClean="0"/>
          </a:p>
        </p:txBody>
      </p:sp>
      <p:pic>
        <p:nvPicPr>
          <p:cNvPr id="38" name="Picture 4"/>
          <p:cNvPicPr>
            <a:picLocks noChangeAspect="1" noChangeArrowheads="1"/>
          </p:cNvPicPr>
          <p:nvPr/>
        </p:nvPicPr>
        <p:blipFill>
          <a:blip r:embed="rId2" cstate="print"/>
          <a:srcRect/>
          <a:stretch>
            <a:fillRect/>
          </a:stretch>
        </p:blipFill>
        <p:spPr bwMode="auto">
          <a:xfrm>
            <a:off x="2571736" y="3067064"/>
            <a:ext cx="4518881" cy="3576646"/>
          </a:xfrm>
          <a:prstGeom prst="rect">
            <a:avLst/>
          </a:prstGeom>
          <a:noFill/>
          <a:ln w="9525" cap="flat" cmpd="sng">
            <a:noFill/>
            <a:prstDash val="solid"/>
            <a:miter lim="800000"/>
            <a:headEnd type="none" w="med" len="med"/>
            <a:tailEnd type="none" w="med" len="me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a:spLocks noGrp="1" noChangeArrowheads="1"/>
          </p:cNvSpPr>
          <p:nvPr>
            <p:ph type="body" idx="1"/>
          </p:nvPr>
        </p:nvSpPr>
        <p:spPr>
          <a:xfrm>
            <a:off x="457200" y="1000108"/>
            <a:ext cx="8229600" cy="5126055"/>
          </a:xfrm>
          <a:solidFill>
            <a:schemeClr val="accent1"/>
          </a:solidFill>
          <a:ln w="38100">
            <a:solidFill>
              <a:schemeClr val="tx1"/>
            </a:solidFill>
          </a:ln>
        </p:spPr>
        <p:txBody>
          <a:bodyPr/>
          <a:lstStyle/>
          <a:p>
            <a:pPr eaLnBrk="1" hangingPunct="1">
              <a:spcBef>
                <a:spcPct val="50000"/>
              </a:spcBef>
              <a:buClrTx/>
              <a:buSzTx/>
              <a:buFontTx/>
              <a:buNone/>
            </a:pPr>
            <a:r>
              <a:rPr lang="zh-CN" altLang="en-US" b="1" dirty="0" smtClean="0">
                <a:solidFill>
                  <a:srgbClr val="FF0000"/>
                </a:solidFill>
                <a:latin typeface="Times New Roman" pitchFamily="18" charset="0"/>
              </a:rPr>
              <a:t>思路点拨：</a:t>
            </a:r>
          </a:p>
          <a:p>
            <a:pPr eaLnBrk="1" hangingPunct="1">
              <a:lnSpc>
                <a:spcPct val="90000"/>
              </a:lnSpc>
              <a:buClrTx/>
              <a:buSzTx/>
              <a:buFontTx/>
              <a:buChar char="•"/>
            </a:pPr>
            <a:r>
              <a:rPr lang="zh-CN" altLang="en-US" b="1" dirty="0" smtClean="0">
                <a:latin typeface="Times New Roman" pitchFamily="18" charset="0"/>
              </a:rPr>
              <a:t>(1)建立相应的数据结构表示该三维</a:t>
            </a:r>
            <a:r>
              <a:rPr lang="zh-CN" altLang="en-US" b="1" dirty="0" smtClean="0">
                <a:latin typeface="Times New Roman" pitchFamily="18" charset="0"/>
              </a:rPr>
              <a:t>形体（几何造型技术）</a:t>
            </a:r>
            <a:endParaRPr lang="en-US" altLang="zh-CN" b="1" dirty="0" smtClean="0">
              <a:latin typeface="Times New Roman" pitchFamily="18" charset="0"/>
            </a:endParaRPr>
          </a:p>
          <a:p>
            <a:pPr eaLnBrk="1" hangingPunct="1">
              <a:lnSpc>
                <a:spcPct val="90000"/>
              </a:lnSpc>
              <a:buClrTx/>
              <a:buSzTx/>
              <a:buFontTx/>
              <a:buChar char="•"/>
            </a:pPr>
            <a:r>
              <a:rPr lang="en-US" altLang="zh-CN" b="1" dirty="0" smtClean="0">
                <a:latin typeface="Times New Roman" pitchFamily="18" charset="0"/>
              </a:rPr>
              <a:t>(</a:t>
            </a:r>
            <a:r>
              <a:rPr lang="zh-CN" altLang="en-US" b="1" dirty="0" smtClean="0">
                <a:latin typeface="Times New Roman" pitchFamily="18" charset="0"/>
              </a:rPr>
              <a:t>三表结构</a:t>
            </a:r>
            <a:r>
              <a:rPr lang="en-US" altLang="zh-CN" b="1" dirty="0" smtClean="0">
                <a:latin typeface="Times New Roman" pitchFamily="18" charset="0"/>
              </a:rPr>
              <a:t>)</a:t>
            </a:r>
          </a:p>
          <a:p>
            <a:pPr eaLnBrk="1" hangingPunct="1">
              <a:lnSpc>
                <a:spcPct val="90000"/>
              </a:lnSpc>
              <a:buClrTx/>
              <a:buSzTx/>
              <a:buFontTx/>
              <a:buChar char="•"/>
            </a:pPr>
            <a:r>
              <a:rPr lang="en-US" altLang="zh-CN" b="1" dirty="0" smtClean="0">
                <a:latin typeface="Times New Roman" pitchFamily="18" charset="0"/>
              </a:rPr>
              <a:t> </a:t>
            </a:r>
            <a:r>
              <a:rPr lang="zh-CN" altLang="en-US" b="1" dirty="0" smtClean="0">
                <a:latin typeface="Times New Roman" pitchFamily="18" charset="0"/>
              </a:rPr>
              <a:t>顶点表</a:t>
            </a:r>
            <a:endParaRPr lang="en-US" altLang="zh-CN" b="1" dirty="0" smtClean="0">
              <a:latin typeface="Times New Roman" pitchFamily="18" charset="0"/>
            </a:endParaRPr>
          </a:p>
          <a:p>
            <a:pPr eaLnBrk="1" hangingPunct="1">
              <a:lnSpc>
                <a:spcPct val="90000"/>
              </a:lnSpc>
              <a:buClrTx/>
              <a:buSzTx/>
              <a:buFontTx/>
              <a:buChar char="•"/>
            </a:pPr>
            <a:r>
              <a:rPr lang="zh-CN" altLang="en-US" b="1" dirty="0" smtClean="0">
                <a:latin typeface="Times New Roman" pitchFamily="18" charset="0"/>
              </a:rPr>
              <a:t>边表</a:t>
            </a:r>
            <a:endParaRPr lang="en-US" altLang="zh-CN" b="1" dirty="0" smtClean="0">
              <a:latin typeface="Times New Roman" pitchFamily="18" charset="0"/>
            </a:endParaRPr>
          </a:p>
          <a:p>
            <a:pPr eaLnBrk="1" hangingPunct="1">
              <a:lnSpc>
                <a:spcPct val="90000"/>
              </a:lnSpc>
              <a:buClrTx/>
              <a:buSzTx/>
              <a:buFontTx/>
              <a:buChar char="•"/>
            </a:pPr>
            <a:r>
              <a:rPr lang="zh-CN" altLang="en-US" b="1" dirty="0" smtClean="0">
                <a:latin typeface="Times New Roman" pitchFamily="18" charset="0"/>
              </a:rPr>
              <a:t>面</a:t>
            </a:r>
            <a:r>
              <a:rPr lang="zh-CN" altLang="en-US" b="1" dirty="0" smtClean="0">
                <a:latin typeface="Times New Roman" pitchFamily="18" charset="0"/>
              </a:rPr>
              <a:t>表</a:t>
            </a:r>
            <a:endParaRPr lang="en-US" altLang="zh-CN" b="1" dirty="0" smtClean="0">
              <a:latin typeface="Times New Roman" pitchFamily="18" charset="0"/>
            </a:endParaRPr>
          </a:p>
          <a:p>
            <a:pPr eaLnBrk="1" hangingPunct="1">
              <a:lnSpc>
                <a:spcPct val="90000"/>
              </a:lnSpc>
              <a:buClrTx/>
              <a:buSzTx/>
              <a:buFontTx/>
              <a:buChar char="•"/>
            </a:pPr>
            <a:endParaRPr lang="zh-CN" altLang="en-US" b="1" dirty="0" smtClean="0">
              <a:latin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latin typeface="Times New Roman" pitchFamily="18" charset="0"/>
              </a:rPr>
              <a:t>(</a:t>
            </a:r>
            <a:r>
              <a:rPr lang="en-US" altLang="zh-CN" b="1" dirty="0" smtClean="0">
                <a:latin typeface="Times New Roman" pitchFamily="18" charset="0"/>
              </a:rPr>
              <a:t>2</a:t>
            </a:r>
            <a:r>
              <a:rPr lang="zh-CN" altLang="en-US" b="1" dirty="0" smtClean="0">
                <a:latin typeface="Times New Roman" pitchFamily="18" charset="0"/>
              </a:rPr>
              <a:t>)</a:t>
            </a:r>
            <a:r>
              <a:rPr lang="zh-CN" altLang="en-US" b="1" dirty="0" smtClean="0">
                <a:latin typeface="Times New Roman" pitchFamily="18" charset="0"/>
              </a:rPr>
              <a:t>依次判断每个平面是否可视</a:t>
            </a:r>
            <a:r>
              <a:rPr lang="zh-CN" altLang="en-US" b="1" dirty="0" smtClean="0">
                <a:latin typeface="Times New Roman" pitchFamily="18" charset="0"/>
              </a:rPr>
              <a:t>，并记录存储起来</a:t>
            </a:r>
            <a:endParaRPr lang="en-US" altLang="zh-CN" b="1" dirty="0" smtClean="0">
              <a:latin typeface="Times New Roman" pitchFamily="18" charset="0"/>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0" y="1600200"/>
            <a:ext cx="8686800" cy="4525963"/>
          </a:xfrm>
        </p:spPr>
        <p:txBody>
          <a:bodyPr>
            <a:normAutofit/>
          </a:bodyPr>
          <a:lstStyle/>
          <a:p>
            <a:pPr>
              <a:lnSpc>
                <a:spcPct val="90000"/>
              </a:lnSpc>
              <a:buFontTx/>
              <a:buChar char="•"/>
            </a:pPr>
            <a:r>
              <a:rPr lang="en-US" altLang="zh-CN" b="1" dirty="0" smtClean="0">
                <a:latin typeface="Times New Roman" pitchFamily="18" charset="0"/>
              </a:rPr>
              <a:t>(3)</a:t>
            </a:r>
            <a:r>
              <a:rPr lang="zh-CN" altLang="en-US" b="1" dirty="0" smtClean="0">
                <a:latin typeface="Times New Roman" pitchFamily="18" charset="0"/>
              </a:rPr>
              <a:t>根据一点透视投影的公式将三维</a:t>
            </a:r>
            <a:r>
              <a:rPr lang="zh-CN" altLang="en-US" b="1" dirty="0" smtClean="0">
                <a:latin typeface="Times New Roman" pitchFamily="18" charset="0"/>
              </a:rPr>
              <a:t>坐标二维坐标</a:t>
            </a:r>
            <a:endParaRPr lang="en-US" altLang="zh-CN" b="1" dirty="0" smtClean="0">
              <a:latin typeface="Times New Roman" pitchFamily="18" charset="0"/>
            </a:endParaRPr>
          </a:p>
          <a:p>
            <a:pPr>
              <a:lnSpc>
                <a:spcPct val="90000"/>
              </a:lnSpc>
              <a:buFontTx/>
              <a:buChar char="•"/>
            </a:pPr>
            <a:endParaRPr lang="en-US" altLang="zh-CN" b="1" dirty="0" smtClean="0">
              <a:latin typeface="Times New Roman" pitchFamily="18" charset="0"/>
            </a:endParaRPr>
          </a:p>
          <a:p>
            <a:pPr>
              <a:lnSpc>
                <a:spcPct val="90000"/>
              </a:lnSpc>
              <a:buFontTx/>
              <a:buChar char="•"/>
            </a:pPr>
            <a:endParaRPr lang="en-US" altLang="zh-CN" b="1" dirty="0" smtClean="0">
              <a:latin typeface="Times New Roman" pitchFamily="18" charset="0"/>
            </a:endParaRPr>
          </a:p>
          <a:p>
            <a:pPr>
              <a:lnSpc>
                <a:spcPct val="90000"/>
              </a:lnSpc>
              <a:buFontTx/>
              <a:buChar char="•"/>
            </a:pPr>
            <a:endParaRPr lang="en-US" altLang="zh-CN" b="1" dirty="0" smtClean="0">
              <a:latin typeface="Times New Roman" pitchFamily="18" charset="0"/>
            </a:endParaRPr>
          </a:p>
          <a:p>
            <a:pPr>
              <a:lnSpc>
                <a:spcPct val="90000"/>
              </a:lnSpc>
              <a:buFontTx/>
              <a:buChar char="•"/>
            </a:pPr>
            <a:endParaRPr lang="en-US" altLang="zh-CN" b="1" dirty="0" smtClean="0">
              <a:latin typeface="Times New Roman" pitchFamily="18" charset="0"/>
            </a:endParaRPr>
          </a:p>
          <a:p>
            <a:pPr>
              <a:lnSpc>
                <a:spcPct val="90000"/>
              </a:lnSpc>
              <a:buFontTx/>
              <a:buChar char="•"/>
            </a:pPr>
            <a:endParaRPr lang="en-US" altLang="zh-CN" b="1" dirty="0" smtClean="0">
              <a:latin typeface="Times New Roman" pitchFamily="18" charset="0"/>
            </a:endParaRPr>
          </a:p>
        </p:txBody>
      </p:sp>
      <p:grpSp>
        <p:nvGrpSpPr>
          <p:cNvPr id="4" name="Group 16"/>
          <p:cNvGrpSpPr>
            <a:grpSpLocks/>
          </p:cNvGrpSpPr>
          <p:nvPr/>
        </p:nvGrpSpPr>
        <p:grpSpPr bwMode="auto">
          <a:xfrm>
            <a:off x="1285852" y="2500306"/>
            <a:ext cx="7543800" cy="1768475"/>
            <a:chOff x="816" y="2064"/>
            <a:chExt cx="4752" cy="1114"/>
          </a:xfrm>
        </p:grpSpPr>
        <p:sp>
          <p:nvSpPr>
            <p:cNvPr id="5" name="Text Box 10"/>
            <p:cNvSpPr txBox="1">
              <a:spLocks noChangeArrowheads="1"/>
            </p:cNvSpPr>
            <p:nvPr/>
          </p:nvSpPr>
          <p:spPr bwMode="auto">
            <a:xfrm>
              <a:off x="816" y="2380"/>
              <a:ext cx="4752" cy="404"/>
            </a:xfrm>
            <a:prstGeom prst="rect">
              <a:avLst/>
            </a:prstGeom>
            <a:noFill/>
            <a:ln w="9525">
              <a:noFill/>
              <a:miter lim="800000"/>
              <a:headEnd/>
              <a:tailEnd/>
            </a:ln>
          </p:spPr>
          <p:txBody>
            <a:bodyPr>
              <a:spAutoFit/>
            </a:bodyPr>
            <a:lstStyle/>
            <a:p>
              <a:pPr>
                <a:spcBef>
                  <a:spcPct val="50000"/>
                </a:spcBef>
              </a:pPr>
              <a:r>
                <a:rPr lang="zh-CN" altLang="en-US" sz="3600" dirty="0">
                  <a:latin typeface="Times New Roman" pitchFamily="18" charset="0"/>
                </a:rPr>
                <a:t>其中：</a:t>
              </a:r>
              <a:r>
                <a:rPr lang="en-US" altLang="zh-CN" sz="3600" b="1" dirty="0">
                  <a:solidFill>
                    <a:srgbClr val="FF0000"/>
                  </a:solidFill>
                  <a:latin typeface="Times New Roman" pitchFamily="18" charset="0"/>
                </a:rPr>
                <a:t>T</a:t>
              </a:r>
              <a:r>
                <a:rPr lang="en-US" altLang="zh-CN" sz="3600" b="1" baseline="-25000" dirty="0">
                  <a:solidFill>
                    <a:srgbClr val="FF0000"/>
                  </a:solidFill>
                  <a:latin typeface="Times New Roman" pitchFamily="18" charset="0"/>
                </a:rPr>
                <a:t>1</a:t>
              </a:r>
              <a:r>
                <a:rPr lang="en-US" altLang="zh-CN" sz="3600" b="1" dirty="0">
                  <a:solidFill>
                    <a:srgbClr val="FF0000"/>
                  </a:solidFill>
                  <a:latin typeface="Times New Roman" pitchFamily="18" charset="0"/>
                </a:rPr>
                <a:t>=</a:t>
              </a:r>
              <a:endParaRPr lang="zh-CN" altLang="en-US" b="1" dirty="0">
                <a:solidFill>
                  <a:srgbClr val="FF0000"/>
                </a:solidFill>
                <a:latin typeface="Times New Roman" pitchFamily="18" charset="0"/>
              </a:endParaRPr>
            </a:p>
          </p:txBody>
        </p:sp>
        <p:grpSp>
          <p:nvGrpSpPr>
            <p:cNvPr id="6" name="Group 11"/>
            <p:cNvGrpSpPr>
              <a:grpSpLocks/>
            </p:cNvGrpSpPr>
            <p:nvPr/>
          </p:nvGrpSpPr>
          <p:grpSpPr bwMode="auto">
            <a:xfrm>
              <a:off x="2304" y="2064"/>
              <a:ext cx="1344" cy="1114"/>
              <a:chOff x="2496" y="816"/>
              <a:chExt cx="1344" cy="1114"/>
            </a:xfrm>
          </p:grpSpPr>
          <p:sp>
            <p:nvSpPr>
              <p:cNvPr id="7" name="AutoShape 12"/>
              <p:cNvSpPr>
                <a:spLocks noChangeArrowheads="1"/>
              </p:cNvSpPr>
              <p:nvPr/>
            </p:nvSpPr>
            <p:spPr bwMode="auto">
              <a:xfrm>
                <a:off x="2496" y="816"/>
                <a:ext cx="1200" cy="960"/>
              </a:xfrm>
              <a:prstGeom prst="bracketPair">
                <a:avLst>
                  <a:gd name="adj" fmla="val 16667"/>
                </a:avLst>
              </a:prstGeom>
              <a:noFill/>
              <a:ln w="9525">
                <a:solidFill>
                  <a:schemeClr val="tx1"/>
                </a:solidFill>
                <a:round/>
                <a:headEnd/>
                <a:tailEnd/>
              </a:ln>
            </p:spPr>
            <p:txBody>
              <a:bodyPr wrap="none" anchor="ctr"/>
              <a:lstStyle/>
              <a:p>
                <a:endParaRPr lang="zh-CN" altLang="en-US"/>
              </a:p>
            </p:txBody>
          </p:sp>
          <p:sp>
            <p:nvSpPr>
              <p:cNvPr id="8" name="Text Box 13"/>
              <p:cNvSpPr txBox="1">
                <a:spLocks noChangeArrowheads="1"/>
              </p:cNvSpPr>
              <p:nvPr/>
            </p:nvSpPr>
            <p:spPr bwMode="auto">
              <a:xfrm>
                <a:off x="2640" y="816"/>
                <a:ext cx="1200" cy="1114"/>
              </a:xfrm>
              <a:prstGeom prst="rect">
                <a:avLst/>
              </a:prstGeom>
              <a:noFill/>
              <a:ln w="9525">
                <a:noFill/>
                <a:miter lim="800000"/>
                <a:headEnd/>
                <a:tailEnd/>
              </a:ln>
            </p:spPr>
            <p:txBody>
              <a:bodyPr>
                <a:spAutoFit/>
              </a:bodyPr>
              <a:lstStyle/>
              <a:p>
                <a:pPr>
                  <a:spcBef>
                    <a:spcPct val="50000"/>
                  </a:spcBef>
                </a:pPr>
                <a:r>
                  <a:rPr lang="zh-CN" altLang="en-US" sz="2000" b="1">
                    <a:latin typeface="Times New Roman" pitchFamily="18" charset="0"/>
                  </a:rPr>
                  <a:t>1   0   0     0</a:t>
                </a:r>
              </a:p>
              <a:p>
                <a:pPr>
                  <a:spcBef>
                    <a:spcPct val="50000"/>
                  </a:spcBef>
                </a:pPr>
                <a:r>
                  <a:rPr lang="zh-CN" altLang="en-US" sz="2000" b="1">
                    <a:latin typeface="Times New Roman" pitchFamily="18" charset="0"/>
                  </a:rPr>
                  <a:t>0   1   0     0</a:t>
                </a:r>
              </a:p>
              <a:p>
                <a:pPr>
                  <a:spcBef>
                    <a:spcPct val="50000"/>
                  </a:spcBef>
                </a:pPr>
                <a:r>
                  <a:rPr lang="zh-CN" altLang="en-US" sz="2000" b="1">
                    <a:latin typeface="Times New Roman" pitchFamily="18" charset="0"/>
                  </a:rPr>
                  <a:t>0   0    0  </a:t>
                </a:r>
                <a:r>
                  <a:rPr lang="zh-CN" altLang="en-US" sz="2000" b="1">
                    <a:solidFill>
                      <a:srgbClr val="0000FF"/>
                    </a:solidFill>
                    <a:latin typeface="Times New Roman" pitchFamily="18" charset="0"/>
                  </a:rPr>
                  <a:t>-1/</a:t>
                </a:r>
                <a:r>
                  <a:rPr lang="en-US" altLang="zh-CN" sz="2000" b="1">
                    <a:solidFill>
                      <a:srgbClr val="0000FF"/>
                    </a:solidFill>
                    <a:latin typeface="Times New Roman" pitchFamily="18" charset="0"/>
                  </a:rPr>
                  <a:t>d</a:t>
                </a:r>
              </a:p>
              <a:p>
                <a:pPr>
                  <a:spcBef>
                    <a:spcPct val="50000"/>
                  </a:spcBef>
                </a:pPr>
                <a:r>
                  <a:rPr lang="en-US" altLang="zh-CN" sz="2000" b="1">
                    <a:latin typeface="Times New Roman" pitchFamily="18" charset="0"/>
                  </a:rPr>
                  <a:t>0   0    0     1</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14282" y="1600200"/>
            <a:ext cx="8715436" cy="4525963"/>
          </a:xfrm>
        </p:spPr>
        <p:txBody>
          <a:bodyPr/>
          <a:lstStyle/>
          <a:p>
            <a:r>
              <a:rPr lang="en-US" altLang="zh-CN" b="1" dirty="0" smtClean="0">
                <a:latin typeface="Times New Roman" pitchFamily="18" charset="0"/>
              </a:rPr>
              <a:t>(4)</a:t>
            </a:r>
            <a:r>
              <a:rPr lang="zh-CN" altLang="en-US" b="1" dirty="0" smtClean="0">
                <a:latin typeface="Times New Roman" pitchFamily="18" charset="0"/>
              </a:rPr>
              <a:t>将二维的坐标转换成屏幕坐标后根据面是否可视决定哪些边需要画出来，那些边不需要画出来</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155</Words>
  <Application>Microsoft Office PowerPoint</Application>
  <PresentationFormat>全屏显示(4:3)</PresentationFormat>
  <Paragraphs>20</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谢忠红</dc:creator>
  <cp:lastModifiedBy>XiaZaiMa.COM</cp:lastModifiedBy>
  <cp:revision>4</cp:revision>
  <dcterms:created xsi:type="dcterms:W3CDTF">2020-05-09T07:14:34Z</dcterms:created>
  <dcterms:modified xsi:type="dcterms:W3CDTF">2020-05-10T07:45:28Z</dcterms:modified>
</cp:coreProperties>
</file>