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20000" cy="6096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FF"/>
                </a:solidFill>
              </a:rPr>
              <a:t>(1)</a:t>
            </a:r>
            <a:r>
              <a:rPr lang="zh-CN" altLang="en-US" b="1" smtClean="0">
                <a:solidFill>
                  <a:srgbClr val="0000FF"/>
                </a:solidFill>
              </a:rPr>
              <a:t>将</a:t>
            </a:r>
            <a:r>
              <a:rPr lang="en-US" altLang="zh-CN" b="1" smtClean="0">
                <a:solidFill>
                  <a:srgbClr val="0000FF"/>
                </a:solidFill>
              </a:rPr>
              <a:t>[x1,x2] </a:t>
            </a:r>
            <a:r>
              <a:rPr lang="zh-CN" altLang="en-US" b="1" smtClean="0">
                <a:solidFill>
                  <a:srgbClr val="0000FF"/>
                </a:solidFill>
              </a:rPr>
              <a:t>进行</a:t>
            </a:r>
            <a:r>
              <a:rPr lang="en-US" altLang="zh-CN" b="1" smtClean="0">
                <a:solidFill>
                  <a:srgbClr val="0000FF"/>
                </a:solidFill>
              </a:rPr>
              <a:t>n</a:t>
            </a:r>
            <a:r>
              <a:rPr lang="zh-CN" altLang="en-US" b="1" smtClean="0">
                <a:solidFill>
                  <a:srgbClr val="0000FF"/>
                </a:solidFill>
              </a:rPr>
              <a:t>等分</a:t>
            </a:r>
          </a:p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      </a:t>
            </a:r>
            <a:r>
              <a:rPr lang="en-US" altLang="zh-CN" b="1" smtClean="0">
                <a:solidFill>
                  <a:srgbClr val="0000FF"/>
                </a:solidFill>
              </a:rPr>
              <a:t>(n</a:t>
            </a:r>
            <a:r>
              <a:rPr lang="zh-CN" altLang="en-US" b="1" smtClean="0">
                <a:solidFill>
                  <a:srgbClr val="0000FF"/>
                </a:solidFill>
              </a:rPr>
              <a:t>为偶数</a:t>
            </a:r>
            <a:r>
              <a:rPr lang="en-US" altLang="zh-CN" b="1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altLang="zh-CN" b="1" smtClean="0">
                <a:solidFill>
                  <a:srgbClr val="0000FF"/>
                </a:solidFill>
              </a:rPr>
              <a:t>            </a:t>
            </a:r>
          </a:p>
          <a:p>
            <a:pPr eaLnBrk="1" hangingPunct="1"/>
            <a:r>
              <a:rPr lang="en-US" altLang="zh-CN" sz="2800" b="1" smtClean="0"/>
              <a:t> </a:t>
            </a:r>
            <a:r>
              <a:rPr lang="en-US" altLang="zh-CN" sz="2800" b="1" smtClean="0">
                <a:solidFill>
                  <a:srgbClr val="0000FF"/>
                </a:solidFill>
              </a:rPr>
              <a:t>(2)</a:t>
            </a:r>
            <a:r>
              <a:rPr lang="zh-CN" altLang="en-US" sz="2800" b="1" smtClean="0">
                <a:solidFill>
                  <a:srgbClr val="0000FF"/>
                </a:solidFill>
              </a:rPr>
              <a:t>每等分的大小为</a:t>
            </a:r>
            <a:r>
              <a:rPr lang="en-US" altLang="zh-CN" sz="2800" b="1" smtClean="0">
                <a:solidFill>
                  <a:srgbClr val="0000FF"/>
                </a:solidFill>
              </a:rPr>
              <a:t>dx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smtClean="0"/>
              <a:t>        </a:t>
            </a:r>
            <a:r>
              <a:rPr lang="en-US" altLang="zh-CN" sz="2800" b="1" smtClean="0">
                <a:solidFill>
                  <a:srgbClr val="FF0066"/>
                </a:solidFill>
              </a:rPr>
              <a:t>dx=  |x2-x1|/n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smtClean="0"/>
              <a:t>         </a:t>
            </a:r>
            <a:r>
              <a:rPr lang="en-US" altLang="zh-CN" sz="2800" b="1" smtClean="0">
                <a:solidFill>
                  <a:srgbClr val="FF0066"/>
                </a:solidFill>
              </a:rPr>
              <a:t>m=n/2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rgbClr val="0000FF"/>
                </a:solidFill>
              </a:rPr>
              <a:t>（</a:t>
            </a:r>
            <a:r>
              <a:rPr lang="en-US" altLang="zh-CN" sz="2800" b="1" smtClean="0">
                <a:solidFill>
                  <a:srgbClr val="0000FF"/>
                </a:solidFill>
              </a:rPr>
              <a:t>3</a:t>
            </a:r>
            <a:r>
              <a:rPr lang="zh-CN" altLang="en-US" sz="2800" b="1" smtClean="0">
                <a:solidFill>
                  <a:srgbClr val="0000FF"/>
                </a:solidFill>
              </a:rPr>
              <a:t>）已知离散点的中点是</a:t>
            </a:r>
            <a:r>
              <a:rPr lang="en-US" altLang="zh-CN" sz="2800" b="1" smtClean="0">
                <a:solidFill>
                  <a:srgbClr val="0000FF"/>
                </a:solidFill>
              </a:rPr>
              <a:t>(0,0)</a:t>
            </a:r>
            <a:r>
              <a:rPr lang="zh-CN" altLang="en-US" sz="2800" b="1" smtClean="0">
                <a:solidFill>
                  <a:srgbClr val="0000FF"/>
                </a:solidFill>
              </a:rPr>
              <a:t>点则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rgbClr val="0000FF"/>
                </a:solidFill>
              </a:rPr>
              <a:t>      离散点依次是</a:t>
            </a:r>
            <a:r>
              <a:rPr lang="zh-CN" altLang="en-US" sz="2800" b="1" smtClean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smtClean="0"/>
              <a:t>      </a:t>
            </a:r>
            <a:r>
              <a:rPr lang="en-US" altLang="zh-CN" sz="2800" b="1" smtClean="0">
                <a:solidFill>
                  <a:srgbClr val="FF0066"/>
                </a:solidFill>
              </a:rPr>
              <a:t>-m</a:t>
            </a:r>
            <a:r>
              <a:rPr lang="zh-CN" altLang="en-US" sz="2800" b="1" smtClean="0">
                <a:solidFill>
                  <a:srgbClr val="FF0066"/>
                </a:solidFill>
              </a:rPr>
              <a:t>，</a:t>
            </a:r>
            <a:r>
              <a:rPr lang="en-US" altLang="zh-CN" sz="2800" b="1" smtClean="0">
                <a:solidFill>
                  <a:srgbClr val="FF0066"/>
                </a:solidFill>
              </a:rPr>
              <a:t>-(m-1), </a:t>
            </a:r>
            <a:r>
              <a:rPr lang="en-US" altLang="zh-CN" sz="2800" b="1" smtClean="0">
                <a:solidFill>
                  <a:srgbClr val="FF0066"/>
                </a:solidFill>
                <a:latin typeface="Arial" charset="0"/>
              </a:rPr>
              <a:t>…</a:t>
            </a:r>
            <a:r>
              <a:rPr lang="en-US" altLang="zh-CN" sz="2800" b="1" smtClean="0">
                <a:solidFill>
                  <a:srgbClr val="FF0066"/>
                </a:solidFill>
              </a:rPr>
              <a:t>,0,1,2,</a:t>
            </a:r>
            <a:r>
              <a:rPr lang="en-US" altLang="zh-CN" sz="2800" b="1" smtClean="0">
                <a:solidFill>
                  <a:srgbClr val="FF0066"/>
                </a:solidFill>
                <a:latin typeface="Arial" charset="0"/>
              </a:rPr>
              <a:t>…</a:t>
            </a:r>
            <a:r>
              <a:rPr lang="en-US" altLang="zh-CN" sz="2800" b="1" smtClean="0">
                <a:solidFill>
                  <a:srgbClr val="FF0066"/>
                </a:solidFill>
              </a:rPr>
              <a:t>(m-1),m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smtClean="0"/>
              <a:t>      </a:t>
            </a:r>
            <a:endParaRPr lang="en-US" altLang="zh-CN" b="1" smtClean="0">
              <a:solidFill>
                <a:srgbClr val="FF0066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248400" y="304800"/>
            <a:ext cx="2362200" cy="2382838"/>
            <a:chOff x="3648" y="371"/>
            <a:chExt cx="1488" cy="1501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48" y="371"/>
              <a:ext cx="1488" cy="1501"/>
              <a:chOff x="3648" y="371"/>
              <a:chExt cx="1488" cy="1501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648" y="371"/>
                <a:ext cx="1488" cy="1501"/>
                <a:chOff x="3984" y="336"/>
                <a:chExt cx="1248" cy="1021"/>
              </a:xfrm>
            </p:grpSpPr>
            <p:graphicFrame>
              <p:nvGraphicFramePr>
                <p:cNvPr id="4098" name="Object 5"/>
                <p:cNvGraphicFramePr>
                  <a:graphicFrameLocks noChangeAspect="1"/>
                </p:cNvGraphicFramePr>
                <p:nvPr/>
              </p:nvGraphicFramePr>
              <p:xfrm>
                <a:off x="3984" y="336"/>
                <a:ext cx="1236" cy="1021"/>
              </p:xfrm>
              <a:graphic>
                <a:graphicData uri="http://schemas.openxmlformats.org/presentationml/2006/ole">
                  <p:oleObj spid="_x0000_s4098" name="位图图像" r:id="rId3" imgW="1809524" imgH="1495634" progId="Paint.Picture">
                    <p:embed/>
                  </p:oleObj>
                </a:graphicData>
              </a:graphic>
            </p:graphicFrame>
            <p:sp>
              <p:nvSpPr>
                <p:cNvPr id="41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992" y="528"/>
                  <a:ext cx="240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10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608" y="393"/>
                  <a:ext cx="240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1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sp>
            <p:nvSpPr>
              <p:cNvPr id="4106" name="Line 9"/>
              <p:cNvSpPr>
                <a:spLocks noChangeShapeType="1"/>
              </p:cNvSpPr>
              <p:nvPr/>
            </p:nvSpPr>
            <p:spPr bwMode="auto">
              <a:xfrm>
                <a:off x="4068" y="384"/>
                <a:ext cx="0" cy="864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7" name="Line 10"/>
              <p:cNvSpPr>
                <a:spLocks noChangeShapeType="1"/>
              </p:cNvSpPr>
              <p:nvPr/>
            </p:nvSpPr>
            <p:spPr bwMode="auto">
              <a:xfrm>
                <a:off x="4644" y="384"/>
                <a:ext cx="0" cy="9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2" name="Text Box 12"/>
            <p:cNvSpPr txBox="1">
              <a:spLocks noChangeArrowheads="1"/>
            </p:cNvSpPr>
            <p:nvPr/>
          </p:nvSpPr>
          <p:spPr bwMode="auto">
            <a:xfrm>
              <a:off x="3984" y="129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x1      y1</a:t>
              </a:r>
            </a:p>
          </p:txBody>
        </p:sp>
        <p:sp>
          <p:nvSpPr>
            <p:cNvPr id="4103" name="Line 16"/>
            <p:cNvSpPr>
              <a:spLocks noChangeShapeType="1"/>
            </p:cNvSpPr>
            <p:nvPr/>
          </p:nvSpPr>
          <p:spPr bwMode="auto">
            <a:xfrm>
              <a:off x="4068" y="37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Line 17"/>
            <p:cNvSpPr>
              <a:spLocks noChangeShapeType="1"/>
            </p:cNvSpPr>
            <p:nvPr/>
          </p:nvSpPr>
          <p:spPr bwMode="auto">
            <a:xfrm>
              <a:off x="4632" y="37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762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smtClean="0"/>
              <a:t>For(i= -m  ;i&lt;=m;i++)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smtClean="0"/>
              <a:t>    </a:t>
            </a:r>
            <a:r>
              <a:rPr lang="en-US" altLang="zh-CN" b="1" smtClean="0">
                <a:solidFill>
                  <a:srgbClr val="0000FF"/>
                </a:solidFill>
              </a:rPr>
              <a:t>x=i*dx</a:t>
            </a:r>
            <a:r>
              <a:rPr lang="en-US" altLang="zh-CN" b="1" baseline="-25000" smtClean="0">
                <a:solidFill>
                  <a:srgbClr val="0000FF"/>
                </a:solidFill>
              </a:rPr>
              <a:t>  </a:t>
            </a:r>
            <a:r>
              <a:rPr lang="en-US" altLang="zh-CN" b="1" smtClean="0">
                <a:solidFill>
                  <a:srgbClr val="0000FF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   y=(i*dx)*(i*dx)/(4*p)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    </a:t>
            </a:r>
            <a:r>
              <a:rPr lang="zh-CN" altLang="en-US" b="1" smtClean="0">
                <a:solidFill>
                  <a:srgbClr val="0000FF"/>
                </a:solidFill>
              </a:rPr>
              <a:t>数学坐标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</a:rPr>
              <a:t> </a:t>
            </a:r>
            <a:r>
              <a:rPr lang="zh-CN" altLang="en-US" b="1" smtClean="0">
                <a:solidFill>
                  <a:srgbClr val="FF0066"/>
                </a:solidFill>
              </a:rPr>
              <a:t>（</a:t>
            </a:r>
            <a:r>
              <a:rPr lang="en-US" altLang="zh-CN" b="1" smtClean="0">
                <a:solidFill>
                  <a:srgbClr val="FF0066"/>
                </a:solidFill>
              </a:rPr>
              <a:t>i*dx</a:t>
            </a:r>
            <a:r>
              <a:rPr lang="zh-CN" altLang="en-US" b="1" smtClean="0">
                <a:solidFill>
                  <a:srgbClr val="FF0066"/>
                </a:solidFill>
              </a:rPr>
              <a:t>， </a:t>
            </a:r>
            <a:r>
              <a:rPr lang="en-US" altLang="zh-CN" b="1" smtClean="0">
                <a:solidFill>
                  <a:srgbClr val="FF0066"/>
                </a:solidFill>
              </a:rPr>
              <a:t>(i*dx)*(i*dx)/(4*p)</a:t>
            </a:r>
            <a:r>
              <a:rPr lang="zh-CN" altLang="en-US" b="1" smtClean="0">
                <a:solidFill>
                  <a:srgbClr val="FF0066"/>
                </a:solidFill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</a:rPr>
              <a:t>      是否就此结束了？</a:t>
            </a:r>
          </a:p>
          <a:p>
            <a:pPr eaLnBrk="1" hangingPunct="1">
              <a:lnSpc>
                <a:spcPct val="90000"/>
              </a:lnSpc>
            </a:pPr>
            <a:endParaRPr lang="en-US" altLang="zh-CN" b="1" smtClean="0">
              <a:solidFill>
                <a:schemeClr val="hlink"/>
              </a:solidFill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4114800" y="0"/>
          <a:ext cx="5029200" cy="3603625"/>
        </p:xfrm>
        <a:graphic>
          <a:graphicData uri="http://schemas.openxmlformats.org/presentationml/2006/ole">
            <p:oleObj spid="_x0000_s5122" name="位图图像" r:id="rId3" imgW="2991268" imgH="2142857" progId="Paint.Picture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坐标转换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905000" y="2286000"/>
            <a:ext cx="5638800" cy="403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57600" y="2971800"/>
            <a:ext cx="2362200" cy="2382838"/>
            <a:chOff x="3984" y="336"/>
            <a:chExt cx="1248" cy="1021"/>
          </a:xfrm>
        </p:grpSpPr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3984" y="336"/>
            <a:ext cx="1236" cy="1021"/>
          </p:xfrm>
          <a:graphic>
            <a:graphicData uri="http://schemas.openxmlformats.org/presentationml/2006/ole">
              <p:oleObj spid="_x0000_s6146" name="位图图像" r:id="rId3" imgW="1809524" imgH="1495634" progId="Paint.Picture">
                <p:embed/>
              </p:oleObj>
            </a:graphicData>
          </a:graphic>
        </p:graphicFrame>
        <p:sp>
          <p:nvSpPr>
            <p:cNvPr id="6169" name="Text Box 7"/>
            <p:cNvSpPr txBox="1">
              <a:spLocks noChangeArrowheads="1"/>
            </p:cNvSpPr>
            <p:nvPr/>
          </p:nvSpPr>
          <p:spPr bwMode="auto">
            <a:xfrm>
              <a:off x="4992" y="528"/>
              <a:ext cx="24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70" name="Text Box 8"/>
            <p:cNvSpPr txBox="1">
              <a:spLocks noChangeArrowheads="1"/>
            </p:cNvSpPr>
            <p:nvPr/>
          </p:nvSpPr>
          <p:spPr bwMode="auto">
            <a:xfrm>
              <a:off x="4608" y="393"/>
              <a:ext cx="24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4953000" y="4572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(Xc,Yc)</a:t>
            </a:r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981200" y="2286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(0,0)</a:t>
            </a:r>
            <a:r>
              <a:rPr kumimoji="1" lang="en-US" altLang="zh-CN" sz="2400">
                <a:latin typeface="Times New Roman" pitchFamily="18" charset="0"/>
              </a:rPr>
              <a:t>     </a:t>
            </a:r>
          </a:p>
        </p:txBody>
      </p:sp>
      <p:sp>
        <p:nvSpPr>
          <p:cNvPr id="6152" name="Line 13"/>
          <p:cNvSpPr>
            <a:spLocks noChangeShapeType="1"/>
          </p:cNvSpPr>
          <p:nvPr/>
        </p:nvSpPr>
        <p:spPr bwMode="auto">
          <a:xfrm>
            <a:off x="1905000" y="2286000"/>
            <a:ext cx="0" cy="426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53" name="Line 14"/>
          <p:cNvSpPr>
            <a:spLocks noChangeShapeType="1"/>
          </p:cNvSpPr>
          <p:nvPr/>
        </p:nvSpPr>
        <p:spPr bwMode="auto">
          <a:xfrm>
            <a:off x="1981200" y="2286000"/>
            <a:ext cx="6172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" name="Rectangle 15"/>
          <p:cNvSpPr>
            <a:spLocks noChangeArrowheads="1"/>
          </p:cNvSpPr>
          <p:nvPr/>
        </p:nvSpPr>
        <p:spPr bwMode="auto">
          <a:xfrm>
            <a:off x="7924800" y="23622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X’+</a:t>
            </a:r>
          </a:p>
        </p:txBody>
      </p:sp>
      <p:sp>
        <p:nvSpPr>
          <p:cNvPr id="6155" name="Rectangle 16"/>
          <p:cNvSpPr>
            <a:spLocks noChangeArrowheads="1"/>
          </p:cNvSpPr>
          <p:nvPr/>
        </p:nvSpPr>
        <p:spPr bwMode="auto">
          <a:xfrm>
            <a:off x="1219200" y="63246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Y’+</a:t>
            </a:r>
          </a:p>
        </p:txBody>
      </p:sp>
      <p:sp>
        <p:nvSpPr>
          <p:cNvPr id="6156" name="Rectangle 17"/>
          <p:cNvSpPr>
            <a:spLocks noChangeArrowheads="1"/>
          </p:cNvSpPr>
          <p:nvPr/>
        </p:nvSpPr>
        <p:spPr bwMode="auto">
          <a:xfrm>
            <a:off x="6248400" y="44958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X+</a:t>
            </a:r>
          </a:p>
        </p:txBody>
      </p:sp>
      <p:sp>
        <p:nvSpPr>
          <p:cNvPr id="6157" name="Rectangle 18"/>
          <p:cNvSpPr>
            <a:spLocks noChangeArrowheads="1"/>
          </p:cNvSpPr>
          <p:nvPr/>
        </p:nvSpPr>
        <p:spPr bwMode="auto">
          <a:xfrm>
            <a:off x="4876800" y="259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Y+</a:t>
            </a:r>
          </a:p>
        </p:txBody>
      </p:sp>
      <p:sp>
        <p:nvSpPr>
          <p:cNvPr id="6158" name="Line 19"/>
          <p:cNvSpPr>
            <a:spLocks noChangeShapeType="1"/>
          </p:cNvSpPr>
          <p:nvPr/>
        </p:nvSpPr>
        <p:spPr bwMode="auto">
          <a:xfrm>
            <a:off x="2667000" y="44196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59" name="Line 20"/>
          <p:cNvSpPr>
            <a:spLocks noChangeShapeType="1"/>
          </p:cNvSpPr>
          <p:nvPr/>
        </p:nvSpPr>
        <p:spPr bwMode="auto">
          <a:xfrm flipV="1">
            <a:off x="4800600" y="25908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60" name="Oval 21"/>
          <p:cNvSpPr>
            <a:spLocks noChangeArrowheads="1"/>
          </p:cNvSpPr>
          <p:nvPr/>
        </p:nvSpPr>
        <p:spPr bwMode="auto">
          <a:xfrm>
            <a:off x="5410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1" name="Rectangle 22"/>
          <p:cNvSpPr>
            <a:spLocks noChangeArrowheads="1"/>
          </p:cNvSpPr>
          <p:nvPr/>
        </p:nvSpPr>
        <p:spPr bwMode="auto">
          <a:xfrm>
            <a:off x="5257800" y="3810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(x,y)</a:t>
            </a:r>
          </a:p>
        </p:txBody>
      </p:sp>
      <p:sp>
        <p:nvSpPr>
          <p:cNvPr id="6162" name="Line 24"/>
          <p:cNvSpPr>
            <a:spLocks noChangeShapeType="1"/>
          </p:cNvSpPr>
          <p:nvPr/>
        </p:nvSpPr>
        <p:spPr bwMode="auto">
          <a:xfrm>
            <a:off x="5486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63" name="Line 25"/>
          <p:cNvSpPr>
            <a:spLocks noChangeShapeType="1"/>
          </p:cNvSpPr>
          <p:nvPr/>
        </p:nvSpPr>
        <p:spPr bwMode="auto">
          <a:xfrm flipH="1">
            <a:off x="48006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" name="Line 26"/>
          <p:cNvSpPr>
            <a:spLocks noChangeShapeType="1"/>
          </p:cNvSpPr>
          <p:nvPr/>
        </p:nvSpPr>
        <p:spPr bwMode="auto">
          <a:xfrm flipH="1">
            <a:off x="1847850" y="3695700"/>
            <a:ext cx="3657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65" name="Line 27"/>
          <p:cNvSpPr>
            <a:spLocks noChangeShapeType="1"/>
          </p:cNvSpPr>
          <p:nvPr/>
        </p:nvSpPr>
        <p:spPr bwMode="auto">
          <a:xfrm flipV="1">
            <a:off x="5486400" y="2286000"/>
            <a:ext cx="0" cy="1371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7950" y="692150"/>
            <a:ext cx="2971800" cy="914400"/>
            <a:chOff x="1344" y="3671"/>
            <a:chExt cx="1872" cy="576"/>
          </a:xfrm>
        </p:grpSpPr>
        <p:sp>
          <p:nvSpPr>
            <p:cNvPr id="6167" name="Rectangle 28"/>
            <p:cNvSpPr>
              <a:spLocks noChangeArrowheads="1"/>
            </p:cNvSpPr>
            <p:nvPr/>
          </p:nvSpPr>
          <p:spPr bwMode="auto">
            <a:xfrm>
              <a:off x="1344" y="3671"/>
              <a:ext cx="187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66"/>
                  </a:solidFill>
                  <a:latin typeface="Times New Roman" pitchFamily="18" charset="0"/>
                </a:rPr>
                <a:t>X’=Xc+X</a:t>
              </a:r>
            </a:p>
            <a:p>
              <a:pPr algn="ctr"/>
              <a:r>
                <a:rPr kumimoji="1" lang="en-US" altLang="zh-CN" sz="3200" b="1">
                  <a:solidFill>
                    <a:srgbClr val="FF0066"/>
                  </a:solidFill>
                  <a:latin typeface="Times New Roman" pitchFamily="18" charset="0"/>
                </a:rPr>
                <a:t>Y’=Yc-Y</a:t>
              </a:r>
            </a:p>
          </p:txBody>
        </p:sp>
        <p:sp>
          <p:nvSpPr>
            <p:cNvPr id="6168" name="AutoShape 29"/>
            <p:cNvSpPr>
              <a:spLocks/>
            </p:cNvSpPr>
            <p:nvPr/>
          </p:nvSpPr>
          <p:spPr bwMode="auto">
            <a:xfrm>
              <a:off x="1584" y="3769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43200" y="914400"/>
            <a:ext cx="6172200" cy="5257800"/>
            <a:chOff x="1200" y="576"/>
            <a:chExt cx="3888" cy="3312"/>
          </a:xfrm>
        </p:grpSpPr>
        <p:sp>
          <p:nvSpPr>
            <p:cNvPr id="34842" name="Rectangle 4"/>
            <p:cNvSpPr>
              <a:spLocks noChangeArrowheads="1"/>
            </p:cNvSpPr>
            <p:nvPr/>
          </p:nvSpPr>
          <p:spPr bwMode="auto">
            <a:xfrm>
              <a:off x="1200" y="576"/>
              <a:ext cx="3888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5"/>
            <p:cNvSpPr>
              <a:spLocks noChangeShapeType="1"/>
            </p:cNvSpPr>
            <p:nvPr/>
          </p:nvSpPr>
          <p:spPr bwMode="auto">
            <a:xfrm>
              <a:off x="1200" y="1056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4" name="Line 6"/>
            <p:cNvSpPr>
              <a:spLocks noChangeShapeType="1"/>
            </p:cNvSpPr>
            <p:nvPr/>
          </p:nvSpPr>
          <p:spPr bwMode="auto">
            <a:xfrm>
              <a:off x="1200" y="153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5" name="Line 8"/>
            <p:cNvSpPr>
              <a:spLocks noChangeShapeType="1"/>
            </p:cNvSpPr>
            <p:nvPr/>
          </p:nvSpPr>
          <p:spPr bwMode="auto">
            <a:xfrm>
              <a:off x="1200" y="1536"/>
              <a:ext cx="17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6" name="Line 9"/>
            <p:cNvSpPr>
              <a:spLocks noChangeShapeType="1"/>
            </p:cNvSpPr>
            <p:nvPr/>
          </p:nvSpPr>
          <p:spPr bwMode="auto">
            <a:xfrm flipV="1">
              <a:off x="2976" y="1536"/>
              <a:ext cx="21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7" name="Line 10"/>
            <p:cNvSpPr>
              <a:spLocks noChangeShapeType="1"/>
            </p:cNvSpPr>
            <p:nvPr/>
          </p:nvSpPr>
          <p:spPr bwMode="auto">
            <a:xfrm>
              <a:off x="1200" y="1872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8" name="Line 11"/>
            <p:cNvSpPr>
              <a:spLocks noChangeShapeType="1"/>
            </p:cNvSpPr>
            <p:nvPr/>
          </p:nvSpPr>
          <p:spPr bwMode="auto">
            <a:xfrm>
              <a:off x="1200" y="2160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9" name="Line 12"/>
            <p:cNvSpPr>
              <a:spLocks noChangeShapeType="1"/>
            </p:cNvSpPr>
            <p:nvPr/>
          </p:nvSpPr>
          <p:spPr bwMode="auto">
            <a:xfrm>
              <a:off x="1536" y="24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0" name="Line 13"/>
            <p:cNvSpPr>
              <a:spLocks noChangeShapeType="1"/>
            </p:cNvSpPr>
            <p:nvPr/>
          </p:nvSpPr>
          <p:spPr bwMode="auto">
            <a:xfrm>
              <a:off x="1536" y="240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1" name="Line 14"/>
            <p:cNvSpPr>
              <a:spLocks noChangeShapeType="1"/>
            </p:cNvSpPr>
            <p:nvPr/>
          </p:nvSpPr>
          <p:spPr bwMode="auto">
            <a:xfrm>
              <a:off x="1536" y="2688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Line 15"/>
            <p:cNvSpPr>
              <a:spLocks noChangeShapeType="1"/>
            </p:cNvSpPr>
            <p:nvPr/>
          </p:nvSpPr>
          <p:spPr bwMode="auto">
            <a:xfrm>
              <a:off x="1536" y="302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3" name="Line 16"/>
            <p:cNvSpPr>
              <a:spLocks noChangeShapeType="1"/>
            </p:cNvSpPr>
            <p:nvPr/>
          </p:nvSpPr>
          <p:spPr bwMode="auto">
            <a:xfrm>
              <a:off x="1488" y="3024"/>
              <a:ext cx="18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Line 17"/>
            <p:cNvSpPr>
              <a:spLocks noChangeShapeType="1"/>
            </p:cNvSpPr>
            <p:nvPr/>
          </p:nvSpPr>
          <p:spPr bwMode="auto">
            <a:xfrm flipV="1">
              <a:off x="3312" y="3024"/>
              <a:ext cx="17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5" name="Line 18"/>
            <p:cNvSpPr>
              <a:spLocks noChangeShapeType="1"/>
            </p:cNvSpPr>
            <p:nvPr/>
          </p:nvSpPr>
          <p:spPr bwMode="auto">
            <a:xfrm>
              <a:off x="1536" y="336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Line 19"/>
            <p:cNvSpPr>
              <a:spLocks noChangeShapeType="1"/>
            </p:cNvSpPr>
            <p:nvPr/>
          </p:nvSpPr>
          <p:spPr bwMode="auto">
            <a:xfrm>
              <a:off x="1200" y="3648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19" name="Line 32"/>
          <p:cNvSpPr>
            <a:spLocks noChangeShapeType="1"/>
          </p:cNvSpPr>
          <p:nvPr/>
        </p:nvSpPr>
        <p:spPr bwMode="auto">
          <a:xfrm>
            <a:off x="6210300" y="5334000"/>
            <a:ext cx="381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0" name="Text Box 35"/>
          <p:cNvSpPr txBox="1">
            <a:spLocks noChangeArrowheads="1"/>
          </p:cNvSpPr>
          <p:nvPr/>
        </p:nvSpPr>
        <p:spPr bwMode="auto">
          <a:xfrm>
            <a:off x="2057400" y="2286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</a:rPr>
              <a:t>流程图： </a:t>
            </a:r>
            <a:r>
              <a:rPr kumimoji="1" lang="en-US" altLang="zh-CN" sz="3200" b="1">
                <a:solidFill>
                  <a:schemeClr val="hlink"/>
                </a:solidFill>
                <a:latin typeface="Times New Roman" pitchFamily="18" charset="0"/>
              </a:rPr>
              <a:t>Y=X</a:t>
            </a:r>
            <a:r>
              <a:rPr kumimoji="1" lang="en-US" altLang="zh-CN" sz="3200" b="1" baseline="3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hlink"/>
                </a:solidFill>
                <a:latin typeface="Times New Roman" pitchFamily="18" charset="0"/>
              </a:rPr>
              <a:t>/4p </a:t>
            </a:r>
          </a:p>
        </p:txBody>
      </p:sp>
      <p:sp>
        <p:nvSpPr>
          <p:cNvPr id="34821" name="Line 38"/>
          <p:cNvSpPr>
            <a:spLocks noChangeShapeType="1"/>
          </p:cNvSpPr>
          <p:nvPr/>
        </p:nvSpPr>
        <p:spPr bwMode="auto">
          <a:xfrm>
            <a:off x="5638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2" name="AutoShape 45"/>
          <p:cNvSpPr>
            <a:spLocks/>
          </p:cNvSpPr>
          <p:nvPr/>
        </p:nvSpPr>
        <p:spPr bwMode="auto">
          <a:xfrm>
            <a:off x="2209800" y="1905000"/>
            <a:ext cx="381000" cy="3352800"/>
          </a:xfrm>
          <a:prstGeom prst="leftBrace">
            <a:avLst>
              <a:gd name="adj1" fmla="val 7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Text Box 46"/>
          <p:cNvSpPr txBox="1">
            <a:spLocks noChangeArrowheads="1"/>
          </p:cNvSpPr>
          <p:nvPr/>
        </p:nvSpPr>
        <p:spPr bwMode="auto">
          <a:xfrm>
            <a:off x="1143000" y="3124200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计算数学坐标</a:t>
            </a:r>
          </a:p>
        </p:txBody>
      </p:sp>
      <p:sp>
        <p:nvSpPr>
          <p:cNvPr id="34824" name="Rectangle 47"/>
          <p:cNvSpPr>
            <a:spLocks noChangeArrowheads="1"/>
          </p:cNvSpPr>
          <p:nvPr/>
        </p:nvSpPr>
        <p:spPr bwMode="auto">
          <a:xfrm>
            <a:off x="1066800" y="5334000"/>
            <a:ext cx="129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转换为屏幕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</a:rPr>
              <a:t>坐标输出</a:t>
            </a:r>
          </a:p>
        </p:txBody>
      </p:sp>
      <p:sp>
        <p:nvSpPr>
          <p:cNvPr id="34825" name="Line 48"/>
          <p:cNvSpPr>
            <a:spLocks noChangeShapeType="1"/>
          </p:cNvSpPr>
          <p:nvPr/>
        </p:nvSpPr>
        <p:spPr bwMode="auto">
          <a:xfrm flipH="1">
            <a:off x="24384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743200" y="914400"/>
            <a:ext cx="6400800" cy="5334000"/>
            <a:chOff x="1728" y="576"/>
            <a:chExt cx="4032" cy="3360"/>
          </a:xfrm>
        </p:grpSpPr>
        <p:sp>
          <p:nvSpPr>
            <p:cNvPr id="34827" name="Text Box 21"/>
            <p:cNvSpPr txBox="1">
              <a:spLocks noChangeArrowheads="1"/>
            </p:cNvSpPr>
            <p:nvPr/>
          </p:nvSpPr>
          <p:spPr bwMode="auto">
            <a:xfrm>
              <a:off x="1728" y="576"/>
              <a:ext cx="374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输入图形原点坐标</a:t>
              </a:r>
              <a:r>
                <a:rPr kumimoji="1" lang="en-US" altLang="zh-CN" sz="2400" b="1">
                  <a:latin typeface="Times New Roman" pitchFamily="18" charset="0"/>
                </a:rPr>
                <a:t>(Xc,Yc),</a:t>
              </a:r>
              <a:r>
                <a:rPr kumimoji="1" lang="zh-CN" altLang="en-US" sz="2400" b="1">
                  <a:latin typeface="Times New Roman" pitchFamily="18" charset="0"/>
                </a:rPr>
                <a:t>宽度：</a:t>
              </a:r>
              <a:r>
                <a:rPr kumimoji="1" lang="en-US" altLang="zh-CN" sz="2400" b="1">
                  <a:latin typeface="Times New Roman" pitchFamily="18" charset="0"/>
                </a:rPr>
                <a:t>L,</a:t>
              </a:r>
              <a:r>
                <a:rPr kumimoji="1" lang="zh-CN" altLang="en-US" sz="2400" b="1">
                  <a:latin typeface="Times New Roman" pitchFamily="18" charset="0"/>
                </a:rPr>
                <a:t>高度</a:t>
              </a:r>
              <a:r>
                <a:rPr kumimoji="1" lang="en-US" altLang="zh-CN" sz="2400" b="1">
                  <a:latin typeface="Times New Roman" pitchFamily="18" charset="0"/>
                </a:rPr>
                <a:t>H,p</a:t>
              </a:r>
              <a:r>
                <a:rPr kumimoji="1" lang="zh-CN" altLang="en-US" sz="2400" b="1">
                  <a:latin typeface="Times New Roman" pitchFamily="18" charset="0"/>
                </a:rPr>
                <a:t>，等分数：</a:t>
              </a:r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28" name="Text Box 22"/>
            <p:cNvSpPr txBox="1">
              <a:spLocks noChangeArrowheads="1"/>
            </p:cNvSpPr>
            <p:nvPr/>
          </p:nvSpPr>
          <p:spPr bwMode="auto">
            <a:xfrm>
              <a:off x="1824" y="1056"/>
              <a:ext cx="3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                </a:t>
              </a:r>
              <a:r>
                <a:rPr kumimoji="1"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X=sqr(2p*H)</a:t>
              </a:r>
            </a:p>
          </p:txBody>
        </p:sp>
        <p:sp>
          <p:nvSpPr>
            <p:cNvPr id="34829" name="Text Box 23"/>
            <p:cNvSpPr txBox="1">
              <a:spLocks noChangeArrowheads="1"/>
            </p:cNvSpPr>
            <p:nvPr/>
          </p:nvSpPr>
          <p:spPr bwMode="auto">
            <a:xfrm>
              <a:off x="2592" y="1536"/>
              <a:ext cx="1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       X&gt;L/2</a:t>
              </a:r>
            </a:p>
          </p:txBody>
        </p:sp>
        <p:sp>
          <p:nvSpPr>
            <p:cNvPr id="34830" name="Text Box 24"/>
            <p:cNvSpPr txBox="1">
              <a:spLocks noChangeArrowheads="1"/>
            </p:cNvSpPr>
            <p:nvPr/>
          </p:nvSpPr>
          <p:spPr bwMode="auto">
            <a:xfrm>
              <a:off x="4224" y="187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X=L/2</a:t>
              </a:r>
            </a:p>
          </p:txBody>
        </p:sp>
        <p:sp>
          <p:nvSpPr>
            <p:cNvPr id="34831" name="Text Box 26"/>
            <p:cNvSpPr txBox="1">
              <a:spLocks noChangeArrowheads="1"/>
            </p:cNvSpPr>
            <p:nvPr/>
          </p:nvSpPr>
          <p:spPr bwMode="auto">
            <a:xfrm>
              <a:off x="1920" y="2160"/>
              <a:ext cx="34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            </a:t>
              </a:r>
              <a:r>
                <a:rPr kumimoji="1" lang="en-US" altLang="zh-CN" sz="2400" b="1">
                  <a:latin typeface="Times New Roman" pitchFamily="18" charset="0"/>
                </a:rPr>
                <a:t>dx=2x/n,    m=n/2</a:t>
              </a:r>
            </a:p>
          </p:txBody>
        </p:sp>
        <p:sp>
          <p:nvSpPr>
            <p:cNvPr id="34832" name="Text Box 27"/>
            <p:cNvSpPr txBox="1">
              <a:spLocks noChangeArrowheads="1"/>
            </p:cNvSpPr>
            <p:nvPr/>
          </p:nvSpPr>
          <p:spPr bwMode="auto">
            <a:xfrm>
              <a:off x="2352" y="2443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For(i=-m  ;i&lt;=m;i++)</a:t>
              </a:r>
            </a:p>
          </p:txBody>
        </p:sp>
        <p:sp>
          <p:nvSpPr>
            <p:cNvPr id="34833" name="Text Box 28"/>
            <p:cNvSpPr txBox="1">
              <a:spLocks noChangeArrowheads="1"/>
            </p:cNvSpPr>
            <p:nvPr/>
          </p:nvSpPr>
          <p:spPr bwMode="auto">
            <a:xfrm>
              <a:off x="2256" y="2736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x=i*d</a:t>
              </a:r>
              <a:r>
                <a:rPr kumimoji="1" lang="en-US" altLang="zh-CN" sz="2400" b="1" baseline="-25000">
                  <a:latin typeface="Times New Roman" pitchFamily="18" charset="0"/>
                </a:rPr>
                <a:t>x  </a:t>
              </a:r>
              <a:r>
                <a:rPr kumimoji="1" lang="en-US" altLang="zh-CN" sz="2400" b="1">
                  <a:latin typeface="Times New Roman" pitchFamily="18" charset="0"/>
                </a:rPr>
                <a:t>  y=x*x/(4*p)</a:t>
              </a:r>
            </a:p>
          </p:txBody>
        </p:sp>
        <p:sp>
          <p:nvSpPr>
            <p:cNvPr id="34834" name="Text Box 29"/>
            <p:cNvSpPr txBox="1">
              <a:spLocks noChangeArrowheads="1"/>
            </p:cNvSpPr>
            <p:nvPr/>
          </p:nvSpPr>
          <p:spPr bwMode="auto">
            <a:xfrm>
              <a:off x="3072" y="302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i=-m</a:t>
              </a:r>
            </a:p>
          </p:txBody>
        </p:sp>
        <p:sp>
          <p:nvSpPr>
            <p:cNvPr id="34835" name="Text Box 30"/>
            <p:cNvSpPr txBox="1">
              <a:spLocks noChangeArrowheads="1"/>
            </p:cNvSpPr>
            <p:nvPr/>
          </p:nvSpPr>
          <p:spPr bwMode="auto">
            <a:xfrm>
              <a:off x="2064" y="3408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Lineto(Xc+x,Yc-y)</a:t>
              </a:r>
            </a:p>
          </p:txBody>
        </p:sp>
        <p:sp>
          <p:nvSpPr>
            <p:cNvPr id="34836" name="Text Box 31"/>
            <p:cNvSpPr txBox="1">
              <a:spLocks noChangeArrowheads="1"/>
            </p:cNvSpPr>
            <p:nvPr/>
          </p:nvSpPr>
          <p:spPr bwMode="auto">
            <a:xfrm>
              <a:off x="3984" y="3360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Moveto(Xc+x,Yc-y)</a:t>
              </a:r>
            </a:p>
          </p:txBody>
        </p:sp>
        <p:sp>
          <p:nvSpPr>
            <p:cNvPr id="34837" name="Text Box 34"/>
            <p:cNvSpPr txBox="1">
              <a:spLocks noChangeArrowheads="1"/>
            </p:cNvSpPr>
            <p:nvPr/>
          </p:nvSpPr>
          <p:spPr bwMode="auto">
            <a:xfrm>
              <a:off x="3408" y="3648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画坐标系</a:t>
              </a:r>
            </a:p>
          </p:txBody>
        </p:sp>
        <p:sp>
          <p:nvSpPr>
            <p:cNvPr id="34838" name="Text Box 37"/>
            <p:cNvSpPr txBox="1">
              <a:spLocks noChangeArrowheads="1"/>
            </p:cNvSpPr>
            <p:nvPr/>
          </p:nvSpPr>
          <p:spPr bwMode="auto">
            <a:xfrm>
              <a:off x="4800" y="158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4839" name="Text Box 39"/>
            <p:cNvSpPr txBox="1">
              <a:spLocks noChangeArrowheads="1"/>
            </p:cNvSpPr>
            <p:nvPr/>
          </p:nvSpPr>
          <p:spPr bwMode="auto">
            <a:xfrm>
              <a:off x="4368" y="312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4840" name="Text Box 40"/>
            <p:cNvSpPr txBox="1">
              <a:spLocks noChangeArrowheads="1"/>
            </p:cNvSpPr>
            <p:nvPr/>
          </p:nvSpPr>
          <p:spPr bwMode="auto">
            <a:xfrm>
              <a:off x="2016" y="16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41" name="Text Box 49"/>
            <p:cNvSpPr txBox="1">
              <a:spLocks noChangeArrowheads="1"/>
            </p:cNvSpPr>
            <p:nvPr/>
          </p:nvSpPr>
          <p:spPr bwMode="auto">
            <a:xfrm>
              <a:off x="2160" y="312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2743200" y="2286000"/>
          <a:ext cx="4059238" cy="4114800"/>
        </p:xfrm>
        <a:graphic>
          <a:graphicData uri="http://schemas.openxmlformats.org/presentationml/2006/ole">
            <p:oleObj spid="_x0000_s1026" name="位图图像" r:id="rId3" imgW="2752381" imgH="2790476" progId="Paint.Picture">
              <p:embed/>
            </p:oleObj>
          </a:graphicData>
        </a:graphic>
      </p:graphicFrame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73914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</a:rPr>
              <a:t>程序设计：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利用</a:t>
            </a:r>
            <a:r>
              <a:rPr kumimoji="1" lang="en-US" altLang="zh-CN" sz="3200" b="1">
                <a:latin typeface="Times New Roman" pitchFamily="18" charset="0"/>
              </a:rPr>
              <a:t>C</a:t>
            </a:r>
            <a:r>
              <a:rPr kumimoji="1" lang="zh-CN" altLang="en-US" sz="3200" b="1">
                <a:latin typeface="Times New Roman" pitchFamily="18" charset="0"/>
              </a:rPr>
              <a:t>语言设计一程序实现下图所示的二维平面时钟的绘制。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08962" cy="60483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设计出一个时针分针</a:t>
            </a:r>
            <a:br>
              <a:rPr lang="zh-CN" altLang="en-US" b="1" smtClean="0">
                <a:solidFill>
                  <a:srgbClr val="0000FF"/>
                </a:solidFill>
              </a:rPr>
            </a:br>
            <a:r>
              <a:rPr lang="zh-CN" altLang="en-US" b="1" smtClean="0">
                <a:solidFill>
                  <a:srgbClr val="0000FF"/>
                </a:solidFill>
              </a:rPr>
              <a:t>能够协调旋转的的时钟</a:t>
            </a:r>
            <a:r>
              <a:rPr lang="en-US" altLang="zh-CN" b="1" smtClean="0">
                <a:solidFill>
                  <a:srgbClr val="0000FF"/>
                </a:solidFill>
              </a:rPr>
              <a:t>[new_clock]</a:t>
            </a:r>
            <a:br>
              <a:rPr lang="en-US" altLang="zh-CN" b="1" smtClean="0">
                <a:solidFill>
                  <a:srgbClr val="0000FF"/>
                </a:solidFill>
              </a:rPr>
            </a:br>
            <a:r>
              <a:rPr lang="en-US" altLang="zh-CN" b="1" smtClean="0">
                <a:solidFill>
                  <a:schemeClr val="hlink"/>
                </a:solidFill>
              </a:rPr>
              <a:t/>
            </a:r>
            <a:br>
              <a:rPr lang="en-US" altLang="zh-CN" b="1" smtClean="0">
                <a:solidFill>
                  <a:schemeClr val="hlink"/>
                </a:solidFill>
              </a:rPr>
            </a:br>
            <a:r>
              <a:rPr lang="en-US" altLang="zh-CN" sz="2800" b="1" smtClean="0">
                <a:solidFill>
                  <a:schemeClr val="hlink"/>
                </a:solidFill>
              </a:rPr>
              <a:t>-Setwritemode(int mode)</a:t>
            </a:r>
            <a:br>
              <a:rPr lang="en-US" altLang="zh-CN" sz="2800" b="1" smtClean="0">
                <a:solidFill>
                  <a:schemeClr val="hlink"/>
                </a:solidFill>
              </a:rPr>
            </a:br>
            <a:r>
              <a:rPr lang="zh-CN" altLang="en-US" sz="2800" b="1" smtClean="0">
                <a:solidFill>
                  <a:schemeClr val="hlink"/>
                </a:solidFill>
              </a:rPr>
              <a:t>作用：设置画线的输出模式</a:t>
            </a:r>
            <a:br>
              <a:rPr lang="zh-CN" altLang="en-US" sz="2800" b="1" smtClean="0">
                <a:solidFill>
                  <a:schemeClr val="hlink"/>
                </a:solidFill>
              </a:rPr>
            </a:br>
            <a:r>
              <a:rPr lang="zh-CN" altLang="en-US" sz="2800" b="1" smtClean="0"/>
              <a:t>如果</a:t>
            </a:r>
            <a:r>
              <a:rPr lang="en-US" altLang="zh-CN" sz="2800" b="1" smtClean="0"/>
              <a:t>mode=COPY_PUT(0)</a:t>
            </a:r>
            <a:br>
              <a:rPr lang="en-US" altLang="zh-CN" sz="2800" b="1" smtClean="0"/>
            </a:br>
            <a:r>
              <a:rPr lang="zh-CN" altLang="en-US" sz="2800" b="1" smtClean="0"/>
              <a:t>新画的线将覆盖屏幕上原有的图像</a:t>
            </a:r>
            <a:br>
              <a:rPr lang="zh-CN" altLang="en-US" sz="2800" b="1" smtClean="0"/>
            </a:br>
            <a:r>
              <a:rPr lang="zh-CN" altLang="en-US" sz="2800" b="1" smtClean="0"/>
              <a:t>     </a:t>
            </a:r>
            <a:r>
              <a:rPr lang="en-US" altLang="zh-CN" sz="2800" b="1" smtClean="0"/>
              <a:t>mode=XOR_PUT(1)</a:t>
            </a:r>
            <a:br>
              <a:rPr lang="en-US" altLang="zh-CN" sz="2800" b="1" smtClean="0"/>
            </a:br>
            <a:r>
              <a:rPr lang="zh-CN" altLang="en-US" sz="2800" b="1" smtClean="0"/>
              <a:t>新画的线与旧线作异或，然后再向屏幕输出</a:t>
            </a:r>
            <a:br>
              <a:rPr lang="zh-CN" altLang="en-US" sz="2800" b="1" smtClean="0"/>
            </a:br>
            <a:endParaRPr lang="zh-CN" altLang="en-US" sz="2800" b="1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1750"/>
            <a:ext cx="9144000" cy="6781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800" smtClean="0"/>
              <a:t> </a:t>
            </a:r>
            <a:r>
              <a:rPr lang="en-US" altLang="zh-CN" sz="2800" b="1" smtClean="0">
                <a:solidFill>
                  <a:srgbClr val="FF0066"/>
                </a:solidFill>
              </a:rPr>
              <a:t>setwritemode(XOR_PUT);</a:t>
            </a:r>
            <a:r>
              <a:rPr lang="en-US" altLang="zh-CN" sz="2800" b="1" smtClean="0"/>
              <a:t>  </a:t>
            </a:r>
            <a:r>
              <a:rPr lang="en-US" altLang="zh-CN" sz="2000" b="1" smtClean="0"/>
              <a:t>/* </a:t>
            </a:r>
            <a:r>
              <a:rPr lang="zh-CN" altLang="en-US" sz="2000" b="1" smtClean="0"/>
              <a:t>设置写模式为异或 *</a:t>
            </a:r>
            <a:r>
              <a:rPr lang="en-US" altLang="zh-CN" sz="2000" b="1" smtClean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th1=0,  th2=0, 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</a:t>
            </a:r>
            <a:r>
              <a:rPr lang="en-US" altLang="zh-CN" sz="2800" b="1" smtClean="0">
                <a:solidFill>
                  <a:srgbClr val="0000FF"/>
                </a:solidFill>
              </a:rPr>
              <a:t>while(!kbhit()) {</a:t>
            </a:r>
            <a:r>
              <a:rPr lang="en-US" altLang="zh-CN" sz="2800" b="1" smtClean="0"/>
              <a:t>     /*</a:t>
            </a:r>
            <a:r>
              <a:rPr lang="zh-CN" altLang="en-US" sz="2800" b="1" smtClean="0"/>
              <a:t>判断是否按下某键*</a:t>
            </a:r>
            <a:r>
              <a:rPr lang="en-US" altLang="zh-CN" sz="2800" b="1" smtClean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</a:t>
            </a:r>
            <a:r>
              <a:rPr lang="en-US" altLang="zh-CN" sz="2400" b="1" smtClean="0"/>
              <a:t>setcolor(RED) 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line(x,y,x+0.8*radius*cos(</a:t>
            </a:r>
            <a:r>
              <a:rPr lang="en-US" altLang="zh-CN" sz="2400" b="1" smtClean="0">
                <a:solidFill>
                  <a:srgbClr val="FF0066"/>
                </a:solidFill>
              </a:rPr>
              <a:t>th1</a:t>
            </a:r>
            <a:r>
              <a:rPr lang="en-US" altLang="zh-CN" sz="2400" b="1" smtClean="0"/>
              <a:t>),y-0.8*radius*sin(th1));</a:t>
            </a:r>
            <a:r>
              <a:rPr lang="en-US" altLang="zh-CN" sz="20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分针</a:t>
            </a:r>
            <a:r>
              <a:rPr lang="en-US" altLang="zh-CN" sz="20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setcolor(BLUE);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line(x,y,x+0.6*radius*cos(</a:t>
            </a:r>
            <a:r>
              <a:rPr lang="en-US" altLang="zh-CN" sz="2400" b="1" smtClean="0">
                <a:solidFill>
                  <a:srgbClr val="0000FF"/>
                </a:solidFill>
              </a:rPr>
              <a:t>th2</a:t>
            </a:r>
            <a:r>
              <a:rPr lang="en-US" altLang="zh-CN" sz="2400" b="1" smtClean="0"/>
              <a:t>),y-0.6*radius*sin(th2) )</a:t>
            </a:r>
            <a:r>
              <a:rPr lang="en-US" altLang="zh-CN" sz="2000" b="1" smtClean="0">
                <a:solidFill>
                  <a:schemeClr val="folHlink"/>
                </a:solidFill>
              </a:rPr>
              <a:t>;(</a:t>
            </a:r>
            <a:r>
              <a:rPr lang="zh-CN" altLang="en-US" sz="2000" b="1" smtClean="0">
                <a:solidFill>
                  <a:schemeClr val="folHlink"/>
                </a:solidFill>
              </a:rPr>
              <a:t>时针</a:t>
            </a:r>
            <a:r>
              <a:rPr lang="en-US" altLang="zh-CN" sz="2000" b="1" smtClean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delay(1000);    setcolor(RED) 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line(x,y,x+ 0.8*radius*cos(</a:t>
            </a:r>
            <a:r>
              <a:rPr lang="en-US" altLang="zh-CN" sz="2400" b="1" smtClean="0">
                <a:solidFill>
                  <a:srgbClr val="FF0066"/>
                </a:solidFill>
              </a:rPr>
              <a:t>th1</a:t>
            </a:r>
            <a:r>
              <a:rPr lang="en-US" altLang="zh-CN" sz="2400" b="1" smtClean="0"/>
              <a:t>), y-0.8*radius*sin(th1) ) 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setcolor(BLUE);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line(x,y,x+0.6*radius*cos(</a:t>
            </a:r>
            <a:r>
              <a:rPr lang="en-US" altLang="zh-CN" sz="2400" b="1" smtClean="0">
                <a:solidFill>
                  <a:srgbClr val="0000FF"/>
                </a:solidFill>
              </a:rPr>
              <a:t>th2</a:t>
            </a:r>
            <a:r>
              <a:rPr lang="en-US" altLang="zh-CN" sz="2400" b="1" smtClean="0"/>
              <a:t>),  y-0.6*radius*sin(th2) ) ;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</a:t>
            </a:r>
            <a:r>
              <a:rPr lang="en-US" altLang="zh-CN" sz="2400" b="1" smtClean="0"/>
              <a:t>th1 += 2*PI/(60*60);    th2+-= 2*PI/(12*60*60);</a:t>
            </a:r>
          </a:p>
          <a:p>
            <a:pPr eaLnBrk="1" hangingPunct="1"/>
            <a:r>
              <a:rPr lang="en-US" altLang="zh-CN" sz="2400" b="1" smtClean="0"/>
              <a:t>if (th1&lt;=0) th1+=2*PI;</a:t>
            </a:r>
          </a:p>
          <a:p>
            <a:pPr eaLnBrk="1" hangingPunct="1"/>
            <a:r>
              <a:rPr lang="en-US" altLang="zh-CN" sz="2400" b="1" smtClean="0"/>
              <a:t>if (th2&lt;=0) th2+=2*PI;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49500"/>
            <a:ext cx="6934200" cy="3746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0066"/>
                </a:solidFill>
              </a:rPr>
              <a:t>例</a:t>
            </a:r>
            <a:r>
              <a:rPr lang="en-US" altLang="zh-CN" b="1" smtClean="0">
                <a:solidFill>
                  <a:srgbClr val="FF0066"/>
                </a:solidFill>
              </a:rPr>
              <a:t>:</a:t>
            </a:r>
            <a:r>
              <a:rPr lang="zh-CN" altLang="en-US" b="1" smtClean="0">
                <a:solidFill>
                  <a:srgbClr val="0000FF"/>
                </a:solidFill>
              </a:rPr>
              <a:t>抛物线的绘制</a:t>
            </a:r>
          </a:p>
          <a:p>
            <a:pPr eaLnBrk="1" hangingPunct="1"/>
            <a:r>
              <a:rPr lang="en-US" altLang="zh-CN" b="1" smtClean="0"/>
              <a:t>1.</a:t>
            </a:r>
            <a:r>
              <a:rPr lang="zh-CN" altLang="en-US" b="1" smtClean="0"/>
              <a:t>数学模型的分析</a:t>
            </a:r>
          </a:p>
          <a:p>
            <a:pPr eaLnBrk="1" hangingPunct="1"/>
            <a:r>
              <a:rPr lang="zh-CN" altLang="en-US" b="1" smtClean="0"/>
              <a:t>标准方程：</a:t>
            </a:r>
          </a:p>
          <a:p>
            <a:pPr eaLnBrk="1" hangingPunct="1"/>
            <a:r>
              <a:rPr lang="en-US" altLang="zh-CN" b="1" smtClean="0">
                <a:solidFill>
                  <a:schemeClr val="hlink"/>
                </a:solidFill>
              </a:rPr>
              <a:t>Y=X</a:t>
            </a:r>
            <a:r>
              <a:rPr lang="en-US" altLang="zh-CN" b="1" baseline="30000" smtClean="0">
                <a:solidFill>
                  <a:schemeClr val="hlink"/>
                </a:solidFill>
              </a:rPr>
              <a:t>2</a:t>
            </a:r>
            <a:r>
              <a:rPr lang="en-US" altLang="zh-CN" b="1" smtClean="0">
                <a:solidFill>
                  <a:schemeClr val="hlink"/>
                </a:solidFill>
              </a:rPr>
              <a:t>/(4p)       </a:t>
            </a:r>
          </a:p>
          <a:p>
            <a:pPr eaLnBrk="1" hangingPunct="1"/>
            <a:r>
              <a:rPr lang="zh-CN" altLang="en-US" b="1" smtClean="0"/>
              <a:t>曲线以</a:t>
            </a:r>
            <a:r>
              <a:rPr lang="en-US" altLang="zh-CN" b="1" smtClean="0"/>
              <a:t>F(0,p)</a:t>
            </a:r>
            <a:r>
              <a:rPr lang="zh-CN" altLang="en-US" b="1" smtClean="0"/>
              <a:t>为焦点</a:t>
            </a:r>
            <a:r>
              <a:rPr lang="en-US" altLang="zh-CN" b="1" smtClean="0"/>
              <a:t>,</a:t>
            </a:r>
            <a:r>
              <a:rPr lang="zh-CN" altLang="en-US" b="1" smtClean="0"/>
              <a:t>曲线以</a:t>
            </a:r>
            <a:r>
              <a:rPr lang="en-US" altLang="zh-CN" b="1" smtClean="0"/>
              <a:t>Y</a:t>
            </a:r>
            <a:r>
              <a:rPr lang="zh-CN" altLang="en-US" b="1" smtClean="0"/>
              <a:t>轴为对称轴，其</a:t>
            </a:r>
            <a:r>
              <a:rPr lang="en-US" altLang="zh-CN" b="1" smtClean="0"/>
              <a:t>X</a:t>
            </a:r>
            <a:r>
              <a:rPr lang="zh-CN" altLang="en-US" b="1" smtClean="0"/>
              <a:t>的取值范围是任意的。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4932363" y="692150"/>
          <a:ext cx="3886200" cy="2716213"/>
        </p:xfrm>
        <a:graphic>
          <a:graphicData uri="http://schemas.openxmlformats.org/presentationml/2006/ole">
            <p:oleObj spid="_x0000_s2050" name="位图图像" r:id="rId3" imgW="4552381" imgH="3180952" progId="Paint.Picture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57200"/>
            <a:ext cx="7620000" cy="5410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由此，可将上式离散化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350" y="3716338"/>
            <a:ext cx="2400300" cy="1160462"/>
            <a:chOff x="1416" y="2880"/>
            <a:chExt cx="1512" cy="731"/>
          </a:xfrm>
        </p:grpSpPr>
        <p:sp>
          <p:nvSpPr>
            <p:cNvPr id="3087" name="AutoShape 5"/>
            <p:cNvSpPr>
              <a:spLocks/>
            </p:cNvSpPr>
            <p:nvPr/>
          </p:nvSpPr>
          <p:spPr bwMode="auto">
            <a:xfrm>
              <a:off x="1416" y="2928"/>
              <a:ext cx="288" cy="624"/>
            </a:xfrm>
            <a:prstGeom prst="leftBrace">
              <a:avLst>
                <a:gd name="adj1" fmla="val 180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Text Box 6"/>
            <p:cNvSpPr txBox="1">
              <a:spLocks noChangeArrowheads="1"/>
            </p:cNvSpPr>
            <p:nvPr/>
          </p:nvSpPr>
          <p:spPr bwMode="auto">
            <a:xfrm>
              <a:off x="1728" y="2880"/>
              <a:ext cx="1200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X</a:t>
              </a:r>
              <a:r>
                <a:rPr kumimoji="1" lang="en-US" altLang="zh-CN" sz="2800" b="1" baseline="-25000">
                  <a:latin typeface="Times New Roman" pitchFamily="18" charset="0"/>
                </a:rPr>
                <a:t>i</a:t>
              </a:r>
              <a:r>
                <a:rPr kumimoji="1" lang="en-US" altLang="zh-CN" sz="2800" b="1">
                  <a:latin typeface="Times New Roman" pitchFamily="18" charset="0"/>
                </a:rPr>
                <a:t>=i*d</a:t>
              </a:r>
              <a:r>
                <a:rPr kumimoji="1" lang="en-US" altLang="zh-CN" sz="2800" b="1" baseline="-25000">
                  <a:latin typeface="Times New Roman" pitchFamily="18" charset="0"/>
                </a:rPr>
                <a:t>x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Y</a:t>
              </a:r>
              <a:r>
                <a:rPr kumimoji="1" lang="en-US" altLang="zh-CN" sz="2800" b="1" baseline="-25000">
                  <a:latin typeface="Times New Roman" pitchFamily="18" charset="0"/>
                </a:rPr>
                <a:t>i</a:t>
              </a:r>
              <a:r>
                <a:rPr kumimoji="1" lang="en-US" altLang="zh-CN" sz="2800" b="1">
                  <a:latin typeface="Times New Roman" pitchFamily="18" charset="0"/>
                </a:rPr>
                <a:t>=x</a:t>
              </a:r>
              <a:r>
                <a:rPr kumimoji="1" lang="en-US" altLang="zh-CN" sz="2800" b="1" baseline="-25000">
                  <a:latin typeface="Times New Roman" pitchFamily="18" charset="0"/>
                </a:rPr>
                <a:t>i</a:t>
              </a:r>
              <a:r>
                <a:rPr kumimoji="1" lang="en-US" altLang="zh-CN" sz="2800" b="1" baseline="30000">
                  <a:latin typeface="Times New Roman" pitchFamily="18" charset="0"/>
                </a:rPr>
                <a:t>2</a:t>
              </a:r>
              <a:r>
                <a:rPr kumimoji="1" lang="en-US" altLang="zh-CN" sz="2800" b="1">
                  <a:latin typeface="Times New Roman" pitchFamily="18" charset="0"/>
                </a:rPr>
                <a:t>/(4p)</a:t>
              </a:r>
            </a:p>
          </p:txBody>
        </p:sp>
      </p:grp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1066800" y="5257800"/>
            <a:ext cx="6745288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其中：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i=</a:t>
            </a:r>
            <a:r>
              <a:rPr kumimoji="1" lang="en-US" altLang="zh-CN" sz="2800" b="1">
                <a:latin typeface="Times New Roman" pitchFamily="18" charset="0"/>
              </a:rPr>
              <a:t>-m,-(m-1),……0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……m;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       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  <a:r>
              <a:rPr kumimoji="1" lang="zh-CN" altLang="en-US" sz="2800" b="1">
                <a:latin typeface="Times New Roman" pitchFamily="18" charset="0"/>
              </a:rPr>
              <a:t>曲线沿</a:t>
            </a:r>
            <a:r>
              <a:rPr kumimoji="1" lang="en-US" altLang="zh-CN" sz="2800" b="1">
                <a:latin typeface="Times New Roman" pitchFamily="18" charset="0"/>
              </a:rPr>
              <a:t>x</a:t>
            </a:r>
            <a:r>
              <a:rPr kumimoji="1" lang="zh-CN" altLang="en-US" sz="2800" b="1">
                <a:latin typeface="Times New Roman" pitchFamily="18" charset="0"/>
              </a:rPr>
              <a:t>方向的等距离。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752850" y="1341438"/>
            <a:ext cx="4419600" cy="3089275"/>
            <a:chOff x="2544" y="1008"/>
            <a:chExt cx="2784" cy="1946"/>
          </a:xfrm>
        </p:grpSpPr>
        <p:graphicFrame>
          <p:nvGraphicFramePr>
            <p:cNvPr id="3074" name="Object 8"/>
            <p:cNvGraphicFramePr>
              <a:graphicFrameLocks noChangeAspect="1"/>
            </p:cNvGraphicFramePr>
            <p:nvPr/>
          </p:nvGraphicFramePr>
          <p:xfrm>
            <a:off x="2544" y="1008"/>
            <a:ext cx="2784" cy="1946"/>
          </p:xfrm>
          <a:graphic>
            <a:graphicData uri="http://schemas.openxmlformats.org/presentationml/2006/ole">
              <p:oleObj spid="_x0000_s3074" name="位图图像" r:id="rId3" imgW="4552381" imgH="3180952" progId="Paint.Picture">
                <p:embed/>
              </p:oleObj>
            </a:graphicData>
          </a:graphic>
        </p:graphicFrame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310" y="1791"/>
              <a:ext cx="1099" cy="550"/>
              <a:chOff x="3310" y="1806"/>
              <a:chExt cx="1099" cy="550"/>
            </a:xfrm>
          </p:grpSpPr>
          <p:sp>
            <p:nvSpPr>
              <p:cNvPr id="3080" name="Oval 9"/>
              <p:cNvSpPr>
                <a:spLocks noChangeAspect="1" noChangeArrowheads="1"/>
              </p:cNvSpPr>
              <p:nvPr/>
            </p:nvSpPr>
            <p:spPr bwMode="auto">
              <a:xfrm>
                <a:off x="3310" y="1845"/>
                <a:ext cx="73" cy="7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" name="Oval 10"/>
              <p:cNvSpPr>
                <a:spLocks noChangeAspect="1" noChangeArrowheads="1"/>
              </p:cNvSpPr>
              <p:nvPr/>
            </p:nvSpPr>
            <p:spPr bwMode="auto">
              <a:xfrm>
                <a:off x="3474" y="2034"/>
                <a:ext cx="73" cy="7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" name="Oval 11"/>
              <p:cNvSpPr>
                <a:spLocks noChangeAspect="1" noChangeArrowheads="1"/>
              </p:cNvSpPr>
              <p:nvPr/>
            </p:nvSpPr>
            <p:spPr bwMode="auto">
              <a:xfrm>
                <a:off x="3628" y="2190"/>
                <a:ext cx="73" cy="7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" name="Oval 12"/>
              <p:cNvSpPr>
                <a:spLocks noChangeAspect="1" noChangeArrowheads="1"/>
              </p:cNvSpPr>
              <p:nvPr/>
            </p:nvSpPr>
            <p:spPr bwMode="auto">
              <a:xfrm>
                <a:off x="3790" y="2286"/>
                <a:ext cx="73" cy="7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4" name="Oval 13"/>
              <p:cNvSpPr>
                <a:spLocks noChangeAspect="1" noChangeArrowheads="1"/>
              </p:cNvSpPr>
              <p:nvPr/>
            </p:nvSpPr>
            <p:spPr bwMode="auto">
              <a:xfrm>
                <a:off x="4003" y="2163"/>
                <a:ext cx="73" cy="7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5" name="Oval 14"/>
              <p:cNvSpPr>
                <a:spLocks noChangeAspect="1" noChangeArrowheads="1"/>
              </p:cNvSpPr>
              <p:nvPr/>
            </p:nvSpPr>
            <p:spPr bwMode="auto">
              <a:xfrm>
                <a:off x="4174" y="1998"/>
                <a:ext cx="73" cy="7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6" name="Oval 15"/>
              <p:cNvSpPr>
                <a:spLocks noChangeAspect="1" noChangeArrowheads="1"/>
              </p:cNvSpPr>
              <p:nvPr/>
            </p:nvSpPr>
            <p:spPr bwMode="auto">
              <a:xfrm>
                <a:off x="4336" y="1806"/>
                <a:ext cx="73" cy="7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7620000" cy="54864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0099FF"/>
                </a:solidFill>
              </a:rPr>
              <a:t>2.</a:t>
            </a:r>
            <a:r>
              <a:rPr lang="zh-CN" altLang="en-US" sz="3600" b="1" smtClean="0">
                <a:solidFill>
                  <a:srgbClr val="0099FF"/>
                </a:solidFill>
              </a:rPr>
              <a:t>图形绘制范围</a:t>
            </a:r>
          </a:p>
          <a:p>
            <a:pPr eaLnBrk="1" hangingPunct="1"/>
            <a:r>
              <a:rPr lang="en-US" altLang="zh-CN" sz="3600" b="1" smtClean="0"/>
              <a:t>X</a:t>
            </a:r>
            <a:r>
              <a:rPr lang="zh-CN" altLang="en-US" sz="3600" b="1" smtClean="0"/>
              <a:t>的定义域为整个定义域</a:t>
            </a:r>
          </a:p>
          <a:p>
            <a:pPr eaLnBrk="1" hangingPunct="1"/>
            <a:r>
              <a:rPr lang="zh-CN" altLang="en-US" sz="3600" b="1" smtClean="0"/>
              <a:t>实际上</a:t>
            </a:r>
            <a:r>
              <a:rPr lang="en-US" altLang="zh-CN" sz="3600" b="1" smtClean="0"/>
              <a:t>X</a:t>
            </a:r>
            <a:r>
              <a:rPr lang="zh-CN" altLang="en-US" sz="3600" b="1" smtClean="0"/>
              <a:t>的取值范围</a:t>
            </a:r>
          </a:p>
          <a:p>
            <a:pPr eaLnBrk="1" hangingPunct="1"/>
            <a:r>
              <a:rPr lang="zh-CN" altLang="en-US" sz="3600" b="1" smtClean="0"/>
              <a:t>后图形区域大小限制</a:t>
            </a:r>
          </a:p>
          <a:p>
            <a:pPr eaLnBrk="1" hangingPunct="1"/>
            <a:r>
              <a:rPr lang="zh-CN" altLang="en-US" sz="3600" b="1" smtClean="0">
                <a:solidFill>
                  <a:schemeClr val="tx2"/>
                </a:solidFill>
              </a:rPr>
              <a:t>设图形区域：</a:t>
            </a:r>
            <a:r>
              <a:rPr lang="zh-CN" altLang="en-US" sz="3600" b="1" smtClean="0"/>
              <a:t>长</a:t>
            </a:r>
            <a:r>
              <a:rPr lang="en-US" altLang="zh-CN" sz="3600" b="1" smtClean="0"/>
              <a:t>X=L,</a:t>
            </a:r>
            <a:r>
              <a:rPr lang="zh-CN" altLang="en-US" sz="3600" b="1" smtClean="0"/>
              <a:t>高：</a:t>
            </a:r>
            <a:r>
              <a:rPr lang="en-US" altLang="zh-CN" sz="3600" b="1" smtClean="0"/>
              <a:t>Y=H</a:t>
            </a:r>
          </a:p>
        </p:txBody>
      </p:sp>
      <p:sp>
        <p:nvSpPr>
          <p:cNvPr id="31747" name="Text Box 8"/>
          <p:cNvSpPr txBox="1">
            <a:spLocks noChangeArrowheads="1"/>
          </p:cNvSpPr>
          <p:nvPr/>
        </p:nvSpPr>
        <p:spPr bwMode="auto">
          <a:xfrm>
            <a:off x="6804025" y="220503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(0,0)</a:t>
            </a:r>
          </a:p>
        </p:txBody>
      </p:sp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827088" y="765175"/>
            <a:ext cx="3168650" cy="701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chemeClr val="hlink"/>
                </a:solidFill>
              </a:rPr>
              <a:t>Y=X</a:t>
            </a:r>
            <a:r>
              <a:rPr lang="en-US" altLang="zh-CN" sz="4000" b="1" baseline="30000">
                <a:solidFill>
                  <a:schemeClr val="hlink"/>
                </a:solidFill>
              </a:rPr>
              <a:t>2</a:t>
            </a:r>
            <a:r>
              <a:rPr lang="en-US" altLang="zh-CN" sz="4000" b="1">
                <a:solidFill>
                  <a:schemeClr val="hlink"/>
                </a:solidFill>
              </a:rPr>
              <a:t>/(4p)</a:t>
            </a:r>
          </a:p>
        </p:txBody>
      </p:sp>
      <p:pic>
        <p:nvPicPr>
          <p:cNvPr id="3174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9463" y="188913"/>
            <a:ext cx="40862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Line 16"/>
          <p:cNvSpPr>
            <a:spLocks noChangeShapeType="1"/>
          </p:cNvSpPr>
          <p:nvPr/>
        </p:nvSpPr>
        <p:spPr bwMode="auto">
          <a:xfrm>
            <a:off x="5795963" y="188913"/>
            <a:ext cx="0" cy="2016125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1" name="Line 17"/>
          <p:cNvSpPr>
            <a:spLocks noChangeShapeType="1"/>
          </p:cNvSpPr>
          <p:nvPr/>
        </p:nvSpPr>
        <p:spPr bwMode="auto">
          <a:xfrm>
            <a:off x="7380288" y="260350"/>
            <a:ext cx="0" cy="2016125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73038"/>
            <a:ext cx="7620000" cy="591978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曲线</a:t>
            </a:r>
            <a:r>
              <a:rPr lang="en-US" altLang="zh-CN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的取值范围</a:t>
            </a:r>
          </a:p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   </a:t>
            </a:r>
            <a:r>
              <a:rPr lang="en-US" altLang="zh-CN" sz="3600" b="1" smtClean="0">
                <a:solidFill>
                  <a:srgbClr val="0000FF"/>
                </a:solidFill>
              </a:rPr>
              <a:t>x1&lt;=x&lt;=x2</a:t>
            </a:r>
          </a:p>
          <a:p>
            <a:pPr eaLnBrk="1" hangingPunct="1"/>
            <a:endParaRPr lang="en-US" altLang="zh-CN" sz="3600" b="1" smtClean="0"/>
          </a:p>
          <a:p>
            <a:pPr eaLnBrk="1" hangingPunct="1"/>
            <a:r>
              <a:rPr lang="en-US" altLang="zh-CN" sz="3600" b="1" smtClean="0"/>
              <a:t> x1</a:t>
            </a:r>
            <a:r>
              <a:rPr lang="en-US" altLang="zh-CN" b="1" smtClean="0"/>
              <a:t> =-L/2, </a:t>
            </a:r>
          </a:p>
          <a:p>
            <a:pPr eaLnBrk="1" hangingPunct="1"/>
            <a:r>
              <a:rPr lang="en-US" altLang="zh-CN" sz="3600" b="1" smtClean="0"/>
              <a:t> x2=</a:t>
            </a:r>
            <a:r>
              <a:rPr lang="en-US" altLang="zh-CN" b="1" smtClean="0"/>
              <a:t>L/2</a:t>
            </a:r>
          </a:p>
          <a:p>
            <a:pPr eaLnBrk="1" hangingPunct="1"/>
            <a:r>
              <a:rPr lang="zh-CN" altLang="en-US" sz="3600" b="1" smtClean="0">
                <a:solidFill>
                  <a:schemeClr val="tx2"/>
                </a:solidFill>
              </a:rPr>
              <a:t>曲线</a:t>
            </a:r>
            <a:r>
              <a:rPr lang="en-US" altLang="zh-CN" sz="3600" b="1" smtClean="0">
                <a:solidFill>
                  <a:schemeClr val="tx2"/>
                </a:solidFill>
              </a:rPr>
              <a:t>2  x</a:t>
            </a:r>
            <a:r>
              <a:rPr lang="zh-CN" altLang="en-US" sz="3600" b="1" smtClean="0">
                <a:solidFill>
                  <a:schemeClr val="tx2"/>
                </a:solidFill>
              </a:rPr>
              <a:t>的范围</a:t>
            </a:r>
            <a:r>
              <a:rPr lang="zh-CN" altLang="en-US" b="1" smtClean="0">
                <a:solidFill>
                  <a:schemeClr val="hlink"/>
                </a:solidFill>
              </a:rPr>
              <a:t>      </a:t>
            </a:r>
          </a:p>
          <a:p>
            <a:pPr eaLnBrk="1" hangingPunct="1"/>
            <a:r>
              <a:rPr lang="en-US" altLang="zh-CN" b="1" smtClean="0">
                <a:solidFill>
                  <a:srgbClr val="0000FF"/>
                </a:solidFill>
              </a:rPr>
              <a:t>X1&lt;=X&lt;=X2</a:t>
            </a:r>
          </a:p>
          <a:p>
            <a:pPr eaLnBrk="1" hangingPunct="1"/>
            <a:r>
              <a:rPr lang="en-US" altLang="zh-CN" b="1" smtClean="0"/>
              <a:t>X1=-sqrt(H/2 *4p)  </a:t>
            </a:r>
          </a:p>
          <a:p>
            <a:pPr eaLnBrk="1" hangingPunct="1"/>
            <a:r>
              <a:rPr lang="en-US" altLang="zh-CN" b="1" smtClean="0"/>
              <a:t>X2=sqrt(H/2*4p)</a:t>
            </a:r>
          </a:p>
        </p:txBody>
      </p:sp>
      <p:sp>
        <p:nvSpPr>
          <p:cNvPr id="32771" name="Rectangle 14"/>
          <p:cNvSpPr>
            <a:spLocks noChangeArrowheads="1"/>
          </p:cNvSpPr>
          <p:nvPr/>
        </p:nvSpPr>
        <p:spPr bwMode="auto">
          <a:xfrm>
            <a:off x="5148263" y="3500438"/>
            <a:ext cx="3168650" cy="701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chemeClr val="hlink"/>
                </a:solidFill>
              </a:rPr>
              <a:t>Y=X</a:t>
            </a:r>
            <a:r>
              <a:rPr lang="en-US" altLang="zh-CN" sz="4000" b="1" baseline="30000">
                <a:solidFill>
                  <a:schemeClr val="hlink"/>
                </a:solidFill>
              </a:rPr>
              <a:t>2</a:t>
            </a:r>
            <a:r>
              <a:rPr lang="en-US" altLang="zh-CN" sz="4000" b="1">
                <a:solidFill>
                  <a:schemeClr val="hlink"/>
                </a:solidFill>
              </a:rPr>
              <a:t>/(4p)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924300" y="188913"/>
            <a:ext cx="4805363" cy="3030537"/>
            <a:chOff x="2472" y="119"/>
            <a:chExt cx="3027" cy="1909"/>
          </a:xfrm>
        </p:grpSpPr>
        <p:pic>
          <p:nvPicPr>
            <p:cNvPr id="32773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25" y="210"/>
              <a:ext cx="2574" cy="1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4" name="Line 12"/>
            <p:cNvSpPr>
              <a:spLocks noChangeShapeType="1"/>
            </p:cNvSpPr>
            <p:nvPr/>
          </p:nvSpPr>
          <p:spPr bwMode="auto">
            <a:xfrm>
              <a:off x="3651" y="119"/>
              <a:ext cx="0" cy="127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5" name="Line 13"/>
            <p:cNvSpPr>
              <a:spLocks noChangeShapeType="1"/>
            </p:cNvSpPr>
            <p:nvPr/>
          </p:nvSpPr>
          <p:spPr bwMode="auto">
            <a:xfrm>
              <a:off x="4649" y="164"/>
              <a:ext cx="0" cy="127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6" name="Line 15"/>
            <p:cNvSpPr>
              <a:spLocks noChangeShapeType="1"/>
            </p:cNvSpPr>
            <p:nvPr/>
          </p:nvSpPr>
          <p:spPr bwMode="auto">
            <a:xfrm flipH="1">
              <a:off x="2608" y="210"/>
              <a:ext cx="3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7" name="Line 16"/>
            <p:cNvSpPr>
              <a:spLocks noChangeShapeType="1"/>
            </p:cNvSpPr>
            <p:nvPr/>
          </p:nvSpPr>
          <p:spPr bwMode="auto">
            <a:xfrm flipH="1">
              <a:off x="2653" y="2024"/>
              <a:ext cx="3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8" name="Line 17"/>
            <p:cNvSpPr>
              <a:spLocks noChangeShapeType="1"/>
            </p:cNvSpPr>
            <p:nvPr/>
          </p:nvSpPr>
          <p:spPr bwMode="auto">
            <a:xfrm flipV="1">
              <a:off x="2699" y="210"/>
              <a:ext cx="0" cy="725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Line 18"/>
            <p:cNvSpPr>
              <a:spLocks noChangeShapeType="1"/>
            </p:cNvSpPr>
            <p:nvPr/>
          </p:nvSpPr>
          <p:spPr bwMode="auto">
            <a:xfrm>
              <a:off x="2699" y="1298"/>
              <a:ext cx="0" cy="6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Text Box 19"/>
            <p:cNvSpPr txBox="1">
              <a:spLocks noChangeArrowheads="1"/>
            </p:cNvSpPr>
            <p:nvPr/>
          </p:nvSpPr>
          <p:spPr bwMode="auto">
            <a:xfrm>
              <a:off x="2472" y="981"/>
              <a:ext cx="49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99FF"/>
                  </a:solidFill>
                  <a:latin typeface="Times New Roman" pitchFamily="18" charset="0"/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3" y="260350"/>
            <a:ext cx="7010400" cy="2290763"/>
            <a:chOff x="816" y="240"/>
            <a:chExt cx="4464" cy="216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72" y="240"/>
              <a:ext cx="3408" cy="1584"/>
              <a:chOff x="1872" y="768"/>
              <a:chExt cx="3408" cy="1584"/>
            </a:xfrm>
          </p:grpSpPr>
          <p:sp>
            <p:nvSpPr>
              <p:cNvPr id="33799" name="AutoShape 7"/>
              <p:cNvSpPr>
                <a:spLocks noChangeArrowheads="1"/>
              </p:cNvSpPr>
              <p:nvPr/>
            </p:nvSpPr>
            <p:spPr bwMode="auto">
              <a:xfrm>
                <a:off x="1872" y="768"/>
                <a:ext cx="3360" cy="1584"/>
              </a:xfrm>
              <a:prstGeom prst="cloudCallout">
                <a:avLst>
                  <a:gd name="adj1" fmla="val -44194"/>
                  <a:gd name="adj2" fmla="val 73611"/>
                </a:avLst>
              </a:prstGeom>
              <a:solidFill>
                <a:srgbClr val="99FF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 sz="2000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2304" y="1201"/>
                <a:ext cx="2976" cy="892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zh-CN" altLang="en-US" sz="2800" b="1">
                    <a:solidFill>
                      <a:srgbClr val="FF0066"/>
                    </a:solidFill>
                  </a:rPr>
                  <a:t>问题：</a:t>
                </a:r>
                <a:r>
                  <a:rPr lang="zh-CN" altLang="en-US" sz="2800" b="1">
                    <a:solidFill>
                      <a:srgbClr val="0000FF"/>
                    </a:solidFill>
                  </a:rPr>
                  <a:t>如何判断是那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种抛物线呢</a:t>
                </a:r>
                <a:r>
                  <a:rPr lang="zh-CN" altLang="en-US" sz="2800" b="1">
                    <a:solidFill>
                      <a:srgbClr val="FF0066"/>
                    </a:solidFill>
                  </a:rPr>
                  <a:t>？</a:t>
                </a:r>
              </a:p>
            </p:txBody>
          </p:sp>
        </p:grpSp>
        <p:sp>
          <p:nvSpPr>
            <p:cNvPr id="33798" name="WordArt 9"/>
            <p:cNvSpPr>
              <a:spLocks noChangeArrowheads="1" noChangeShapeType="1"/>
            </p:cNvSpPr>
            <p:nvPr/>
          </p:nvSpPr>
          <p:spPr bwMode="auto">
            <a:xfrm>
              <a:off x="816" y="1920"/>
              <a:ext cx="904" cy="4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66"/>
                    </a:solidFill>
                    <a:round/>
                    <a:headEnd/>
                    <a:tailEnd/>
                  </a:ln>
                  <a:solidFill>
                    <a:srgbClr val="00FF00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宋体"/>
                  <a:ea typeface="宋体"/>
                </a:rPr>
                <a:t>？</a:t>
              </a:r>
            </a:p>
          </p:txBody>
        </p:sp>
      </p:grpSp>
      <p:pic>
        <p:nvPicPr>
          <p:cNvPr id="33795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060575"/>
            <a:ext cx="6408738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 Box 21"/>
          <p:cNvSpPr txBox="1">
            <a:spLocks noChangeArrowheads="1"/>
          </p:cNvSpPr>
          <p:nvPr/>
        </p:nvSpPr>
        <p:spPr bwMode="auto">
          <a:xfrm>
            <a:off x="3348038" y="6021388"/>
            <a:ext cx="3240087" cy="579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66"/>
                </a:solidFill>
              </a:rPr>
              <a:t> X=sqr(2p*H)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515</Words>
  <PresentationFormat>全屏显示(4:3)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主题</vt:lpstr>
      <vt:lpstr>位图图像</vt:lpstr>
      <vt:lpstr>BMP 图象</vt:lpstr>
      <vt:lpstr>幻灯片 1</vt:lpstr>
      <vt:lpstr>幻灯片 2</vt:lpstr>
      <vt:lpstr>设计出一个时针分针 能够协调旋转的的时钟[new_clock]  -Setwritemode(int mode) 作用：设置画线的输出模式 如果mode=COPY_PUT(0) 新画的线将覆盖屏幕上原有的图像      mode=XOR_PUT(1) 新画的线与旧线作异或，然后再向屏幕输出 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坐标转换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谢忠红</dc:creator>
  <cp:lastModifiedBy>Hewlett-Packard Company</cp:lastModifiedBy>
  <cp:revision>2</cp:revision>
  <dcterms:created xsi:type="dcterms:W3CDTF">2020-02-10T08:54:28Z</dcterms:created>
  <dcterms:modified xsi:type="dcterms:W3CDTF">2020-02-10T09:05:55Z</dcterms:modified>
</cp:coreProperties>
</file>