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  <p:sldId id="272" r:id="rId5"/>
    <p:sldId id="273" r:id="rId6"/>
    <p:sldId id="263" r:id="rId7"/>
    <p:sldId id="262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2020/2/23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2020/2/23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2020/2/23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2020/2/23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2020/2/23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357166"/>
            <a:ext cx="8685585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714884"/>
            <a:ext cx="9098902" cy="2039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下箭头 8"/>
          <p:cNvSpPr/>
          <p:nvPr/>
        </p:nvSpPr>
        <p:spPr>
          <a:xfrm>
            <a:off x="3929058" y="3214686"/>
            <a:ext cx="714380" cy="1357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5"/>
          <p:cNvSpPr txBox="1">
            <a:spLocks noChangeArrowheads="1"/>
          </p:cNvSpPr>
          <p:nvPr/>
        </p:nvSpPr>
        <p:spPr bwMode="auto">
          <a:xfrm>
            <a:off x="250825" y="188913"/>
            <a:ext cx="8359775" cy="207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hlink"/>
                </a:solidFill>
                <a:latin typeface="Times New Roman" pitchFamily="18" charset="0"/>
              </a:rPr>
              <a:t>程序设计：</a:t>
            </a:r>
            <a:r>
              <a:rPr kumimoji="1" lang="zh-CN" altLang="en-US" sz="2800" b="1">
                <a:latin typeface="Times New Roman" pitchFamily="18" charset="0"/>
              </a:rPr>
              <a:t>画出下图的饼状图</a:t>
            </a:r>
            <a:r>
              <a:rPr kumimoji="1" lang="en-US" altLang="zh-CN" sz="2800" b="1">
                <a:latin typeface="Times New Roman" pitchFamily="18" charset="0"/>
              </a:rPr>
              <a:t>[p_new_pie]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某公司上半年产品销售状况是：计算机</a:t>
            </a:r>
            <a:r>
              <a:rPr kumimoji="1" lang="en-US" altLang="zh-CN" sz="2800" b="1">
                <a:latin typeface="Times New Roman" pitchFamily="18" charset="0"/>
              </a:rPr>
              <a:t>50%</a:t>
            </a:r>
            <a:r>
              <a:rPr kumimoji="1" lang="zh-CN" altLang="en-US" sz="2800" b="1">
                <a:latin typeface="Times New Roman" pitchFamily="18" charset="0"/>
              </a:rPr>
              <a:t>、打印机</a:t>
            </a:r>
            <a:r>
              <a:rPr kumimoji="1" lang="en-US" altLang="zh-CN" sz="2800" b="1">
                <a:latin typeface="Times New Roman" pitchFamily="18" charset="0"/>
              </a:rPr>
              <a:t>20%</a:t>
            </a:r>
            <a:r>
              <a:rPr kumimoji="1" lang="zh-CN" altLang="en-US" sz="2800" b="1">
                <a:latin typeface="Times New Roman" pitchFamily="18" charset="0"/>
              </a:rPr>
              <a:t>、绘图机</a:t>
            </a:r>
            <a:r>
              <a:rPr kumimoji="1" lang="en-US" altLang="zh-CN" sz="2800" b="1">
                <a:latin typeface="Times New Roman" pitchFamily="18" charset="0"/>
              </a:rPr>
              <a:t>10%</a:t>
            </a:r>
            <a:r>
              <a:rPr kumimoji="1" lang="zh-CN" altLang="en-US" sz="2800" b="1">
                <a:latin typeface="Times New Roman" pitchFamily="18" charset="0"/>
              </a:rPr>
              <a:t>图形扫描仪</a:t>
            </a:r>
            <a:r>
              <a:rPr kumimoji="1" lang="en-US" altLang="zh-CN" sz="2800" b="1">
                <a:latin typeface="Times New Roman" pitchFamily="18" charset="0"/>
              </a:rPr>
              <a:t>5%</a:t>
            </a:r>
            <a:r>
              <a:rPr kumimoji="1" lang="zh-CN" altLang="en-US" sz="2800" b="1">
                <a:latin typeface="Times New Roman" pitchFamily="18" charset="0"/>
              </a:rPr>
              <a:t>、打印纸</a:t>
            </a:r>
            <a:r>
              <a:rPr kumimoji="1" lang="en-US" altLang="zh-CN" sz="2800" b="1">
                <a:latin typeface="Times New Roman" pitchFamily="18" charset="0"/>
              </a:rPr>
              <a:t>10%</a:t>
            </a:r>
            <a:r>
              <a:rPr kumimoji="1" lang="zh-CN" altLang="en-US" sz="2800" b="1">
                <a:latin typeface="Times New Roman" pitchFamily="18" charset="0"/>
              </a:rPr>
              <a:t>、硬盘销售</a:t>
            </a:r>
            <a:r>
              <a:rPr kumimoji="1" lang="en-US" altLang="zh-CN" sz="2800" b="1">
                <a:latin typeface="Times New Roman" pitchFamily="18" charset="0"/>
              </a:rPr>
              <a:t>5%</a:t>
            </a:r>
            <a:r>
              <a:rPr kumimoji="1" lang="zh-CN" altLang="en-US" sz="2800" b="1">
                <a:latin typeface="Times New Roman" pitchFamily="18" charset="0"/>
              </a:rPr>
              <a:t>。试画出下图所示的饼状图。</a:t>
            </a:r>
          </a:p>
        </p:txBody>
      </p:sp>
      <p:sp>
        <p:nvSpPr>
          <p:cNvPr id="48131" name="Text Box 10"/>
          <p:cNvSpPr txBox="1">
            <a:spLocks noChangeArrowheads="1"/>
          </p:cNvSpPr>
          <p:nvPr/>
        </p:nvSpPr>
        <p:spPr bwMode="auto">
          <a:xfrm>
            <a:off x="6781800" y="3263900"/>
            <a:ext cx="1600200" cy="2679700"/>
          </a:xfrm>
          <a:prstGeom prst="rect">
            <a:avLst/>
          </a:prstGeom>
          <a:solidFill>
            <a:srgbClr val="99CC00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分析：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Percent[5]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Text[5]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Fillstyle[5]</a:t>
            </a:r>
          </a:p>
          <a:p>
            <a:pPr>
              <a:spcBef>
                <a:spcPct val="50000"/>
              </a:spcBef>
            </a:pPr>
            <a:endParaRPr kumimoji="1" lang="en-US" altLang="zh-CN" sz="2400" b="1">
              <a:latin typeface="Times New Roman" pitchFamily="18" charset="0"/>
            </a:endParaRPr>
          </a:p>
        </p:txBody>
      </p:sp>
      <p:pic>
        <p:nvPicPr>
          <p:cNvPr id="48132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2988" y="2319338"/>
            <a:ext cx="5545137" cy="398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11"/>
          <p:cNvSpPr>
            <a:spLocks noChangeShapeType="1"/>
          </p:cNvSpPr>
          <p:nvPr/>
        </p:nvSpPr>
        <p:spPr bwMode="auto">
          <a:xfrm>
            <a:off x="1524000" y="6861175"/>
            <a:ext cx="723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219200" y="838200"/>
            <a:ext cx="7543800" cy="5638800"/>
            <a:chOff x="960" y="480"/>
            <a:chExt cx="4752" cy="3552"/>
          </a:xfrm>
        </p:grpSpPr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960" y="480"/>
              <a:ext cx="4560" cy="3552"/>
              <a:chOff x="960" y="480"/>
              <a:chExt cx="4560" cy="3552"/>
            </a:xfrm>
          </p:grpSpPr>
          <p:sp>
            <p:nvSpPr>
              <p:cNvPr id="49165" name="Rectangle 4"/>
              <p:cNvSpPr>
                <a:spLocks noChangeArrowheads="1"/>
              </p:cNvSpPr>
              <p:nvPr/>
            </p:nvSpPr>
            <p:spPr bwMode="auto">
              <a:xfrm>
                <a:off x="960" y="480"/>
                <a:ext cx="4560" cy="355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166" name="Line 5"/>
              <p:cNvSpPr>
                <a:spLocks noChangeShapeType="1"/>
              </p:cNvSpPr>
              <p:nvPr/>
            </p:nvSpPr>
            <p:spPr bwMode="auto">
              <a:xfrm>
                <a:off x="960" y="816"/>
                <a:ext cx="45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67" name="Line 6"/>
              <p:cNvSpPr>
                <a:spLocks noChangeShapeType="1"/>
              </p:cNvSpPr>
              <p:nvPr/>
            </p:nvSpPr>
            <p:spPr bwMode="auto">
              <a:xfrm>
                <a:off x="960" y="1152"/>
                <a:ext cx="45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68" name="Line 7"/>
              <p:cNvSpPr>
                <a:spLocks noChangeShapeType="1"/>
              </p:cNvSpPr>
              <p:nvPr/>
            </p:nvSpPr>
            <p:spPr bwMode="auto">
              <a:xfrm>
                <a:off x="960" y="1680"/>
                <a:ext cx="45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69" name="Line 8"/>
              <p:cNvSpPr>
                <a:spLocks noChangeShapeType="1"/>
              </p:cNvSpPr>
              <p:nvPr/>
            </p:nvSpPr>
            <p:spPr bwMode="auto">
              <a:xfrm flipH="1">
                <a:off x="1440" y="1928"/>
                <a:ext cx="0" cy="1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70" name="Line 9"/>
              <p:cNvSpPr>
                <a:spLocks noChangeShapeType="1"/>
              </p:cNvSpPr>
              <p:nvPr/>
            </p:nvSpPr>
            <p:spPr bwMode="auto">
              <a:xfrm>
                <a:off x="1472" y="1968"/>
                <a:ext cx="39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71" name="Line 10"/>
              <p:cNvSpPr>
                <a:spLocks noChangeShapeType="1"/>
              </p:cNvSpPr>
              <p:nvPr/>
            </p:nvSpPr>
            <p:spPr bwMode="auto">
              <a:xfrm>
                <a:off x="960" y="3744"/>
                <a:ext cx="45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1037" y="528"/>
              <a:ext cx="4675" cy="3456"/>
              <a:chOff x="1037" y="528"/>
              <a:chExt cx="4675" cy="3456"/>
            </a:xfrm>
          </p:grpSpPr>
          <p:sp>
            <p:nvSpPr>
              <p:cNvPr id="49159" name="Text Box 13"/>
              <p:cNvSpPr txBox="1">
                <a:spLocks noChangeArrowheads="1"/>
              </p:cNvSpPr>
              <p:nvPr/>
            </p:nvSpPr>
            <p:spPr bwMode="auto">
              <a:xfrm>
                <a:off x="1037" y="528"/>
                <a:ext cx="4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>
                    <a:latin typeface="Times New Roman" pitchFamily="18" charset="0"/>
                  </a:rPr>
                  <a:t>输入圆饼半径</a:t>
                </a:r>
                <a:r>
                  <a:rPr kumimoji="1" lang="en-US" altLang="zh-CN" sz="2400" b="1">
                    <a:latin typeface="Times New Roman" pitchFamily="18" charset="0"/>
                  </a:rPr>
                  <a:t>Radius</a:t>
                </a:r>
                <a:r>
                  <a:rPr kumimoji="1" lang="zh-CN" altLang="en-US" sz="2400" b="1">
                    <a:latin typeface="Times New Roman" pitchFamily="18" charset="0"/>
                  </a:rPr>
                  <a:t>和圆心（</a:t>
                </a:r>
                <a:r>
                  <a:rPr kumimoji="1" lang="en-US" altLang="zh-CN" sz="2400" b="1">
                    <a:latin typeface="Times New Roman" pitchFamily="18" charset="0"/>
                  </a:rPr>
                  <a:t>x,y</a:t>
                </a:r>
                <a:r>
                  <a:rPr kumimoji="1" lang="zh-CN" altLang="en-US" sz="2400" b="1">
                    <a:latin typeface="Times New Roman" pitchFamily="18" charset="0"/>
                  </a:rPr>
                  <a:t>）</a:t>
                </a:r>
              </a:p>
            </p:txBody>
          </p:sp>
          <p:sp>
            <p:nvSpPr>
              <p:cNvPr id="49160" name="Text Box 14"/>
              <p:cNvSpPr txBox="1">
                <a:spLocks noChangeArrowheads="1"/>
              </p:cNvSpPr>
              <p:nvPr/>
            </p:nvSpPr>
            <p:spPr bwMode="auto">
              <a:xfrm>
                <a:off x="1063" y="864"/>
                <a:ext cx="4149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>
                    <a:latin typeface="Times New Roman" pitchFamily="18" charset="0"/>
                  </a:rPr>
                  <a:t>求出百分之一的圆弧对应的夹角</a:t>
                </a:r>
                <a:r>
                  <a:rPr kumimoji="1" lang="en-US" altLang="zh-CN" sz="2400" b="1">
                    <a:latin typeface="Times New Roman" pitchFamily="18" charset="0"/>
                  </a:rPr>
                  <a:t>d</a:t>
                </a:r>
                <a:r>
                  <a:rPr kumimoji="1" lang="en-US" altLang="zh-CN" sz="2400" b="1">
                    <a:latin typeface="Times New Roman" pitchFamily="18" charset="0"/>
                    <a:cs typeface="Times New Roman" pitchFamily="18" charset="0"/>
                  </a:rPr>
                  <a:t>θ=360/100</a:t>
                </a:r>
                <a:endParaRPr kumimoji="1" lang="en-US" altLang="zh-CN" sz="2400" b="1">
                  <a:latin typeface="Times New Roman" pitchFamily="18" charset="0"/>
                </a:endParaRPr>
              </a:p>
            </p:txBody>
          </p:sp>
          <p:sp>
            <p:nvSpPr>
              <p:cNvPr id="49161" name="Text Box 15"/>
              <p:cNvSpPr txBox="1">
                <a:spLocks noChangeArrowheads="1"/>
              </p:cNvSpPr>
              <p:nvPr/>
            </p:nvSpPr>
            <p:spPr bwMode="auto">
              <a:xfrm>
                <a:off x="1200" y="1142"/>
                <a:ext cx="4512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000" b="1">
                    <a:latin typeface="Times New Roman" pitchFamily="18" charset="0"/>
                  </a:rPr>
                  <a:t>设置一起始角度</a:t>
                </a:r>
                <a:r>
                  <a:rPr kumimoji="1" lang="en-US" altLang="zh-CN" sz="2000" b="1">
                    <a:latin typeface="Times New Roman" pitchFamily="18" charset="0"/>
                  </a:rPr>
                  <a:t>stangle=0,  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</a:rPr>
                  <a:t> </a:t>
                </a:r>
                <a:r>
                  <a:rPr kumimoji="1" lang="zh-CN" altLang="en-US" sz="2000" b="1">
                    <a:latin typeface="Times New Roman" pitchFamily="18" charset="0"/>
                  </a:rPr>
                  <a:t>设置图标的起始位置</a:t>
                </a:r>
                <a:r>
                  <a:rPr kumimoji="1" lang="en-US" altLang="zh-CN" sz="2000" b="1">
                    <a:latin typeface="Times New Roman" pitchFamily="18" charset="0"/>
                  </a:rPr>
                  <a:t>(top,left), </a:t>
                </a:r>
                <a:r>
                  <a:rPr kumimoji="1" lang="zh-CN" altLang="en-US" sz="2000" b="1">
                    <a:latin typeface="Times New Roman" pitchFamily="18" charset="0"/>
                  </a:rPr>
                  <a:t>图例的宽度</a:t>
                </a:r>
                <a:r>
                  <a:rPr kumimoji="1" lang="en-US" altLang="zh-CN" sz="2000" b="1">
                    <a:latin typeface="Times New Roman" pitchFamily="18" charset="0"/>
                  </a:rPr>
                  <a:t>w</a:t>
                </a:r>
                <a:r>
                  <a:rPr kumimoji="1" lang="zh-CN" altLang="en-US" sz="2000" b="1">
                    <a:latin typeface="Times New Roman" pitchFamily="18" charset="0"/>
                  </a:rPr>
                  <a:t>和高度</a:t>
                </a:r>
                <a:r>
                  <a:rPr kumimoji="1" lang="en-US" altLang="zh-CN" sz="2000" b="1">
                    <a:latin typeface="Times New Roman" pitchFamily="18" charset="0"/>
                  </a:rPr>
                  <a:t>h</a:t>
                </a:r>
              </a:p>
            </p:txBody>
          </p:sp>
          <p:sp>
            <p:nvSpPr>
              <p:cNvPr id="49162" name="Text Box 16"/>
              <p:cNvSpPr txBox="1">
                <a:spLocks noChangeArrowheads="1"/>
              </p:cNvSpPr>
              <p:nvPr/>
            </p:nvSpPr>
            <p:spPr bwMode="auto">
              <a:xfrm>
                <a:off x="1370" y="1680"/>
                <a:ext cx="15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itchFamily="18" charset="0"/>
                  </a:rPr>
                  <a:t>For(i=0 ;i&lt;n;i++)</a:t>
                </a:r>
              </a:p>
            </p:txBody>
          </p:sp>
          <p:sp>
            <p:nvSpPr>
              <p:cNvPr id="49163" name="Text Box 17"/>
              <p:cNvSpPr txBox="1">
                <a:spLocks noChangeArrowheads="1"/>
              </p:cNvSpPr>
              <p:nvPr/>
            </p:nvSpPr>
            <p:spPr bwMode="auto">
              <a:xfrm>
                <a:off x="1524" y="2016"/>
                <a:ext cx="3432" cy="18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000" b="1">
                    <a:latin typeface="Times New Roman" pitchFamily="18" charset="0"/>
                  </a:rPr>
                  <a:t>设置填充模式</a:t>
                </a:r>
              </a:p>
              <a:p>
                <a:pPr>
                  <a:spcBef>
                    <a:spcPct val="50000"/>
                  </a:spcBef>
                </a:pPr>
                <a:r>
                  <a:rPr kumimoji="1" lang="en-US" altLang="zh-CN" sz="2000" b="1">
                    <a:latin typeface="Times New Roman" pitchFamily="18" charset="0"/>
                  </a:rPr>
                  <a:t>endangle=stangle+100*</a:t>
                </a:r>
                <a:r>
                  <a:rPr kumimoji="1" lang="zh-CN" altLang="en-US" sz="2000" b="1">
                    <a:latin typeface="Times New Roman" pitchFamily="18" charset="0"/>
                  </a:rPr>
                  <a:t>百分比*</a:t>
                </a:r>
                <a:r>
                  <a:rPr kumimoji="1" lang="en-US" altLang="zh-CN" sz="2000" b="1">
                    <a:latin typeface="Times New Roman" pitchFamily="18" charset="0"/>
                  </a:rPr>
                  <a:t>d </a:t>
                </a:r>
                <a:r>
                  <a:rPr kumimoji="1" lang="en-US" altLang="zh-CN" sz="2000" b="1">
                    <a:latin typeface="Times New Roman" pitchFamily="18" charset="0"/>
                    <a:cs typeface="Times New Roman" pitchFamily="18" charset="0"/>
                  </a:rPr>
                  <a:t>θ</a:t>
                </a:r>
                <a:endParaRPr kumimoji="1" lang="en-US" altLang="zh-CN" sz="2000" b="1">
                  <a:latin typeface="Times New Roman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kumimoji="1" lang="en-US" altLang="zh-CN" sz="2000" b="1">
                    <a:latin typeface="Times New Roman" pitchFamily="18" charset="0"/>
                  </a:rPr>
                  <a:t>pieslice(x,y,stangle,endangle,radius) ;(</a:t>
                </a:r>
                <a:r>
                  <a:rPr kumimoji="1" lang="zh-CN" altLang="en-US" sz="2000" b="1">
                    <a:latin typeface="Times New Roman" pitchFamily="18" charset="0"/>
                  </a:rPr>
                  <a:t>饼图</a:t>
                </a:r>
                <a:r>
                  <a:rPr kumimoji="1" lang="en-US" altLang="zh-CN" sz="2000" b="1">
                    <a:latin typeface="Times New Roman" pitchFamily="18" charset="0"/>
                  </a:rPr>
                  <a:t>)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kumimoji="1" lang="en-US" altLang="zh-CN" sz="2000" b="1">
                    <a:latin typeface="Times New Roman" pitchFamily="18" charset="0"/>
                  </a:rPr>
                  <a:t>Rectangle(top,left,top+h,left+w);(</a:t>
                </a:r>
                <a:r>
                  <a:rPr kumimoji="1" lang="zh-CN" altLang="en-US" sz="2000" b="1">
                    <a:latin typeface="Times New Roman" pitchFamily="18" charset="0"/>
                  </a:rPr>
                  <a:t>图例</a:t>
                </a:r>
                <a:r>
                  <a:rPr kumimoji="1" lang="en-US" altLang="zh-CN" sz="2000" b="1">
                    <a:latin typeface="Times New Roman" pitchFamily="18" charset="0"/>
                  </a:rPr>
                  <a:t>)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kumimoji="1" lang="en-US" altLang="zh-CN" sz="2000" b="1">
                    <a:latin typeface="Times New Roman" pitchFamily="18" charset="0"/>
                  </a:rPr>
                  <a:t>stangle=endangle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kumimoji="1" lang="en-US" altLang="zh-CN" sz="2000" b="1">
                    <a:latin typeface="Times New Roman" pitchFamily="18" charset="0"/>
                  </a:rPr>
                  <a:t>top=top+h</a:t>
                </a:r>
              </a:p>
              <a:p>
                <a:pPr>
                  <a:lnSpc>
                    <a:spcPct val="9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kumimoji="1" lang="zh-CN" altLang="en-US" sz="2000" b="1">
                    <a:latin typeface="Times New Roman" pitchFamily="18" charset="0"/>
                  </a:rPr>
                  <a:t>标注百分比，填写文字</a:t>
                </a:r>
              </a:p>
              <a:p>
                <a:pPr>
                  <a:spcBef>
                    <a:spcPct val="50000"/>
                  </a:spcBef>
                </a:pPr>
                <a:endParaRPr kumimoji="1" lang="en-US" altLang="zh-CN" sz="2000" b="1">
                  <a:latin typeface="Times New Roman" pitchFamily="18" charset="0"/>
                </a:endParaRPr>
              </a:p>
            </p:txBody>
          </p:sp>
          <p:sp>
            <p:nvSpPr>
              <p:cNvPr id="49164" name="Text Box 18"/>
              <p:cNvSpPr txBox="1">
                <a:spLocks noChangeArrowheads="1"/>
              </p:cNvSpPr>
              <p:nvPr/>
            </p:nvSpPr>
            <p:spPr bwMode="auto">
              <a:xfrm>
                <a:off x="2190" y="3696"/>
                <a:ext cx="292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400" b="1">
                    <a:latin typeface="Times New Roman" pitchFamily="18" charset="0"/>
                  </a:rPr>
                  <a:t>程序结束</a:t>
                </a:r>
              </a:p>
            </p:txBody>
          </p:sp>
        </p:grpSp>
      </p:grpSp>
      <p:sp>
        <p:nvSpPr>
          <p:cNvPr id="49156" name="Text Box 21"/>
          <p:cNvSpPr txBox="1">
            <a:spLocks noChangeArrowheads="1"/>
          </p:cNvSpPr>
          <p:nvPr/>
        </p:nvSpPr>
        <p:spPr bwMode="auto">
          <a:xfrm>
            <a:off x="1219200" y="228600"/>
            <a:ext cx="594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hlink"/>
                </a:solidFill>
                <a:latin typeface="Times New Roman" pitchFamily="18" charset="0"/>
              </a:rPr>
              <a:t>饼图流程图：</a:t>
            </a:r>
            <a:r>
              <a:rPr kumimoji="1" lang="en-US" altLang="zh-CN" sz="3600" b="1">
                <a:solidFill>
                  <a:schemeClr val="tx2"/>
                </a:solidFill>
                <a:latin typeface="Times New Roman" pitchFamily="18" charset="0"/>
              </a:rPr>
              <a:t>[pie]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7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5" y="3357562"/>
            <a:ext cx="914406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" y="357166"/>
            <a:ext cx="91154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下箭头 6"/>
          <p:cNvSpPr/>
          <p:nvPr/>
        </p:nvSpPr>
        <p:spPr>
          <a:xfrm>
            <a:off x="4071934" y="1928802"/>
            <a:ext cx="714380" cy="1357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3000372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Lib(VC6)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786322"/>
            <a:ext cx="914400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" y="357166"/>
            <a:ext cx="91154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下箭头 7"/>
          <p:cNvSpPr/>
          <p:nvPr/>
        </p:nvSpPr>
        <p:spPr>
          <a:xfrm>
            <a:off x="4071934" y="1928802"/>
            <a:ext cx="714380" cy="1357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4282" y="428625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Include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928671"/>
            <a:ext cx="8515352" cy="1214446"/>
          </a:xfrm>
        </p:spPr>
        <p:txBody>
          <a:bodyPr/>
          <a:lstStyle/>
          <a:p>
            <a:r>
              <a:rPr lang="zh-CN" altLang="en-US" dirty="0" smtClean="0"/>
              <a:t>如果我的讲解不够清楚，请看</a:t>
            </a:r>
            <a:r>
              <a:rPr lang="en-US" altLang="zh-CN" dirty="0" err="1" smtClean="0"/>
              <a:t>VcGraphHelp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500306"/>
            <a:ext cx="9110213" cy="1876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"/>
            <a:ext cx="9001155" cy="6786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5445125"/>
            <a:ext cx="8593168" cy="9906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chemeClr val="tx2"/>
                </a:solidFill>
              </a:rPr>
              <a:t>例：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一个分辨率为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800*600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的分辨率的显示屏（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800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列，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600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行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914400" y="1600200"/>
            <a:ext cx="4419600" cy="3657600"/>
            <a:chOff x="576" y="288"/>
            <a:chExt cx="2784" cy="2304"/>
          </a:xfrm>
        </p:grpSpPr>
        <p:sp>
          <p:nvSpPr>
            <p:cNvPr id="16397" name="Rectangle 4"/>
            <p:cNvSpPr>
              <a:spLocks noChangeArrowheads="1"/>
            </p:cNvSpPr>
            <p:nvPr/>
          </p:nvSpPr>
          <p:spPr bwMode="auto">
            <a:xfrm>
              <a:off x="624" y="336"/>
              <a:ext cx="2592" cy="2256"/>
            </a:xfrm>
            <a:prstGeom prst="rect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Line 6"/>
            <p:cNvSpPr>
              <a:spLocks noChangeShapeType="1"/>
            </p:cNvSpPr>
            <p:nvPr/>
          </p:nvSpPr>
          <p:spPr bwMode="auto">
            <a:xfrm>
              <a:off x="624" y="336"/>
              <a:ext cx="24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9" name="Line 7"/>
            <p:cNvSpPr>
              <a:spLocks noChangeShapeType="1"/>
            </p:cNvSpPr>
            <p:nvPr/>
          </p:nvSpPr>
          <p:spPr bwMode="auto">
            <a:xfrm>
              <a:off x="624" y="336"/>
              <a:ext cx="0" cy="22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0" name="Text Box 8"/>
            <p:cNvSpPr txBox="1">
              <a:spLocks noChangeArrowheads="1"/>
            </p:cNvSpPr>
            <p:nvPr/>
          </p:nvSpPr>
          <p:spPr bwMode="auto">
            <a:xfrm>
              <a:off x="576" y="336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（</a:t>
              </a:r>
              <a:r>
                <a:rPr kumimoji="1" lang="en-US" altLang="zh-CN">
                  <a:latin typeface="Times New Roman" pitchFamily="18" charset="0"/>
                </a:rPr>
                <a:t>0</a:t>
              </a:r>
              <a:r>
                <a:rPr kumimoji="1" lang="zh-CN" altLang="en-US">
                  <a:latin typeface="Times New Roman" pitchFamily="18" charset="0"/>
                </a:rPr>
                <a:t>，</a:t>
              </a:r>
              <a:r>
                <a:rPr kumimoji="1" lang="en-US" altLang="zh-CN">
                  <a:latin typeface="Times New Roman" pitchFamily="18" charset="0"/>
                </a:rPr>
                <a:t>0</a:t>
              </a:r>
              <a:r>
                <a:rPr kumimoji="1" lang="zh-CN" altLang="en-US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16401" name="Text Box 9"/>
            <p:cNvSpPr txBox="1">
              <a:spLocks noChangeArrowheads="1"/>
            </p:cNvSpPr>
            <p:nvPr/>
          </p:nvSpPr>
          <p:spPr bwMode="auto">
            <a:xfrm>
              <a:off x="2496" y="288"/>
              <a:ext cx="8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Max x</a:t>
              </a:r>
            </a:p>
          </p:txBody>
        </p:sp>
        <p:sp>
          <p:nvSpPr>
            <p:cNvPr id="16402" name="Text Box 10"/>
            <p:cNvSpPr txBox="1">
              <a:spLocks noChangeArrowheads="1"/>
            </p:cNvSpPr>
            <p:nvPr/>
          </p:nvSpPr>
          <p:spPr bwMode="auto">
            <a:xfrm>
              <a:off x="612" y="222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Times New Roman" pitchFamily="18" charset="0"/>
                </a:rPr>
                <a:t>Max y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334000" y="1885950"/>
            <a:ext cx="3352800" cy="3143250"/>
            <a:chOff x="3360" y="432"/>
            <a:chExt cx="2112" cy="1980"/>
          </a:xfrm>
        </p:grpSpPr>
        <p:sp>
          <p:nvSpPr>
            <p:cNvPr id="16390" name="Line 12"/>
            <p:cNvSpPr>
              <a:spLocks noChangeShapeType="1"/>
            </p:cNvSpPr>
            <p:nvPr/>
          </p:nvSpPr>
          <p:spPr bwMode="auto">
            <a:xfrm>
              <a:off x="3384" y="432"/>
              <a:ext cx="196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1" name="Line 13"/>
            <p:cNvSpPr>
              <a:spLocks noChangeShapeType="1"/>
            </p:cNvSpPr>
            <p:nvPr/>
          </p:nvSpPr>
          <p:spPr bwMode="auto">
            <a:xfrm>
              <a:off x="3396" y="444"/>
              <a:ext cx="0" cy="196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2" name="Oval 14"/>
            <p:cNvSpPr>
              <a:spLocks noChangeArrowheads="1"/>
            </p:cNvSpPr>
            <p:nvPr/>
          </p:nvSpPr>
          <p:spPr bwMode="auto">
            <a:xfrm>
              <a:off x="3792" y="129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3" name="Text Box 15"/>
            <p:cNvSpPr txBox="1">
              <a:spLocks noChangeArrowheads="1"/>
            </p:cNvSpPr>
            <p:nvPr/>
          </p:nvSpPr>
          <p:spPr bwMode="auto">
            <a:xfrm>
              <a:off x="5016" y="432"/>
              <a:ext cx="4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799</a:t>
              </a:r>
            </a:p>
          </p:txBody>
        </p:sp>
        <p:sp>
          <p:nvSpPr>
            <p:cNvPr id="16394" name="Text Box 16"/>
            <p:cNvSpPr txBox="1">
              <a:spLocks noChangeArrowheads="1"/>
            </p:cNvSpPr>
            <p:nvPr/>
          </p:nvSpPr>
          <p:spPr bwMode="auto">
            <a:xfrm>
              <a:off x="3456" y="2112"/>
              <a:ext cx="3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latin typeface="Times New Roman" pitchFamily="18" charset="0"/>
                </a:rPr>
                <a:t>599</a:t>
              </a:r>
            </a:p>
          </p:txBody>
        </p:sp>
        <p:sp>
          <p:nvSpPr>
            <p:cNvPr id="16395" name="Text Box 18"/>
            <p:cNvSpPr txBox="1">
              <a:spLocks noChangeArrowheads="1"/>
            </p:cNvSpPr>
            <p:nvPr/>
          </p:nvSpPr>
          <p:spPr bwMode="auto">
            <a:xfrm>
              <a:off x="3504" y="1344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（</a:t>
              </a:r>
              <a:r>
                <a:rPr kumimoji="1" lang="en-US" altLang="zh-CN">
                  <a:latin typeface="Times New Roman" pitchFamily="18" charset="0"/>
                </a:rPr>
                <a:t>10</a:t>
              </a:r>
              <a:r>
                <a:rPr kumimoji="1" lang="zh-CN" altLang="en-US">
                  <a:latin typeface="Times New Roman" pitchFamily="18" charset="0"/>
                </a:rPr>
                <a:t>，</a:t>
              </a:r>
              <a:r>
                <a:rPr kumimoji="1" lang="en-US" altLang="zh-CN">
                  <a:latin typeface="Times New Roman" pitchFamily="18" charset="0"/>
                </a:rPr>
                <a:t>4</a:t>
              </a:r>
              <a:r>
                <a:rPr kumimoji="1" lang="zh-CN" altLang="en-US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16396" name="Text Box 19"/>
            <p:cNvSpPr txBox="1">
              <a:spLocks noChangeArrowheads="1"/>
            </p:cNvSpPr>
            <p:nvPr/>
          </p:nvSpPr>
          <p:spPr bwMode="auto">
            <a:xfrm>
              <a:off x="3360" y="432"/>
              <a:ext cx="8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itchFamily="18" charset="0"/>
                </a:rPr>
                <a:t>（</a:t>
              </a:r>
              <a:r>
                <a:rPr kumimoji="1" lang="en-US" altLang="zh-CN">
                  <a:latin typeface="Times New Roman" pitchFamily="18" charset="0"/>
                </a:rPr>
                <a:t>0</a:t>
              </a:r>
              <a:r>
                <a:rPr kumimoji="1" lang="zh-CN" altLang="en-US">
                  <a:latin typeface="Times New Roman" pitchFamily="18" charset="0"/>
                </a:rPr>
                <a:t>，</a:t>
              </a:r>
              <a:r>
                <a:rPr kumimoji="1" lang="en-US" altLang="zh-CN">
                  <a:latin typeface="Times New Roman" pitchFamily="18" charset="0"/>
                </a:rPr>
                <a:t>0</a:t>
              </a:r>
              <a:r>
                <a:rPr kumimoji="1" lang="zh-CN" altLang="en-US">
                  <a:latin typeface="Times New Roman" pitchFamily="18" charset="0"/>
                </a:rPr>
                <a:t>）</a:t>
              </a:r>
            </a:p>
          </p:txBody>
        </p:sp>
      </p:grpSp>
      <p:sp>
        <p:nvSpPr>
          <p:cNvPr id="16389" name="Text Box 22"/>
          <p:cNvSpPr txBox="1">
            <a:spLocks noChangeArrowheads="1"/>
          </p:cNvSpPr>
          <p:nvPr/>
        </p:nvSpPr>
        <p:spPr bwMode="auto">
          <a:xfrm>
            <a:off x="838200" y="457200"/>
            <a:ext cx="7924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kumimoji="1" lang="zh-CN" altLang="en-US" sz="2800" b="1" dirty="0" smtClean="0">
                <a:latin typeface="Times New Roman" pitchFamily="18" charset="0"/>
              </a:rPr>
              <a:t>计算机的图形模式</a:t>
            </a:r>
            <a:r>
              <a:rPr kumimoji="1" lang="en-US" altLang="zh-CN" sz="2800" b="1" dirty="0" smtClean="0">
                <a:latin typeface="Times New Roman" pitchFamily="18" charset="0"/>
              </a:rPr>
              <a:t>,</a:t>
            </a:r>
            <a:r>
              <a:rPr kumimoji="1" lang="zh-CN" altLang="en-US" sz="2800" b="1" dirty="0" smtClean="0">
                <a:latin typeface="Times New Roman" pitchFamily="18" charset="0"/>
              </a:rPr>
              <a:t>在此模式下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</a:rPr>
              <a:t>以屏幕的左上角为坐标原点</a:t>
            </a:r>
            <a:r>
              <a:rPr kumimoji="1" lang="en-US" altLang="zh-CN" sz="2800" b="1" dirty="0">
                <a:latin typeface="Times New Roman" pitchFamily="18" charset="0"/>
              </a:rPr>
              <a:t>(0,0)</a:t>
            </a:r>
            <a:r>
              <a:rPr kumimoji="1" lang="zh-CN" altLang="en-US" sz="2800" b="1" dirty="0">
                <a:latin typeface="Times New Roman" pitchFamily="18" charset="0"/>
              </a:rPr>
              <a:t>水平方向为</a:t>
            </a:r>
            <a:r>
              <a:rPr kumimoji="1" lang="en-US" altLang="zh-CN" sz="2800" b="1" dirty="0">
                <a:latin typeface="Times New Roman" pitchFamily="18" charset="0"/>
              </a:rPr>
              <a:t>x</a:t>
            </a:r>
            <a:r>
              <a:rPr kumimoji="1" lang="zh-CN" altLang="en-US" sz="2800" b="1" dirty="0">
                <a:latin typeface="Times New Roman" pitchFamily="18" charset="0"/>
              </a:rPr>
              <a:t>轴，垂直方向为</a:t>
            </a:r>
            <a:r>
              <a:rPr kumimoji="1" lang="en-US" altLang="zh-CN" sz="2800" b="1" dirty="0">
                <a:latin typeface="Times New Roman" pitchFamily="18" charset="0"/>
              </a:rPr>
              <a:t>y</a:t>
            </a:r>
            <a:r>
              <a:rPr kumimoji="1" lang="zh-CN" altLang="en-US" sz="2800" b="1" dirty="0">
                <a:latin typeface="Times New Roman" pitchFamily="18" charset="0"/>
              </a:rPr>
              <a:t>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zh-CN" altLang="en-US" dirty="0" smtClean="0"/>
              <a:t>屏幕坐标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x’,y</a:t>
            </a:r>
            <a:r>
              <a:rPr lang="en-US" altLang="zh-CN" dirty="0" smtClean="0"/>
              <a:t>’)</a:t>
            </a:r>
            <a:r>
              <a:rPr lang="zh-CN" altLang="en-US" dirty="0" smtClean="0"/>
              <a:t>和数学坐标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的转换问题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905000" y="2286000"/>
            <a:ext cx="5638800" cy="403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2971800"/>
            <a:ext cx="2362200" cy="2382838"/>
            <a:chOff x="3984" y="336"/>
            <a:chExt cx="1248" cy="1021"/>
          </a:xfrm>
        </p:grpSpPr>
        <p:graphicFrame>
          <p:nvGraphicFramePr>
            <p:cNvPr id="12290" name="Object 5"/>
            <p:cNvGraphicFramePr>
              <a:graphicFrameLocks noChangeAspect="1"/>
            </p:cNvGraphicFramePr>
            <p:nvPr/>
          </p:nvGraphicFramePr>
          <p:xfrm>
            <a:off x="3984" y="336"/>
            <a:ext cx="1236" cy="1021"/>
          </p:xfrm>
          <a:graphic>
            <a:graphicData uri="http://schemas.openxmlformats.org/presentationml/2006/ole">
              <p:oleObj spid="_x0000_s1026" name="位图图像" r:id="rId3" imgW="1809524" imgH="1495634" progId="PBrush">
                <p:embed/>
              </p:oleObj>
            </a:graphicData>
          </a:graphic>
        </p:graphicFrame>
        <p:sp>
          <p:nvSpPr>
            <p:cNvPr id="12313" name="Text Box 6"/>
            <p:cNvSpPr txBox="1">
              <a:spLocks noChangeArrowheads="1"/>
            </p:cNvSpPr>
            <p:nvPr/>
          </p:nvSpPr>
          <p:spPr bwMode="auto">
            <a:xfrm>
              <a:off x="4992" y="528"/>
              <a:ext cx="24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2314" name="Text Box 7"/>
            <p:cNvSpPr txBox="1">
              <a:spLocks noChangeArrowheads="1"/>
            </p:cNvSpPr>
            <p:nvPr/>
          </p:nvSpPr>
          <p:spPr bwMode="auto">
            <a:xfrm>
              <a:off x="4608" y="393"/>
              <a:ext cx="240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2</a:t>
              </a:r>
            </a:p>
          </p:txBody>
        </p:sp>
      </p:grp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4953000" y="45720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(Xc,Yc)</a:t>
            </a:r>
          </a:p>
        </p:txBody>
      </p:sp>
      <p:sp>
        <p:nvSpPr>
          <p:cNvPr id="12295" name="Rectangle 9"/>
          <p:cNvSpPr>
            <a:spLocks noChangeArrowheads="1"/>
          </p:cNvSpPr>
          <p:nvPr/>
        </p:nvSpPr>
        <p:spPr bwMode="auto">
          <a:xfrm>
            <a:off x="1981200" y="22860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(0,0)</a:t>
            </a:r>
            <a:r>
              <a:rPr kumimoji="1" lang="en-US" altLang="zh-CN" sz="2400">
                <a:latin typeface="Times New Roman" pitchFamily="18" charset="0"/>
              </a:rPr>
              <a:t>     </a:t>
            </a:r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>
            <a:off x="1905000" y="2286000"/>
            <a:ext cx="0" cy="426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7" name="Line 11"/>
          <p:cNvSpPr>
            <a:spLocks noChangeShapeType="1"/>
          </p:cNvSpPr>
          <p:nvPr/>
        </p:nvSpPr>
        <p:spPr bwMode="auto">
          <a:xfrm>
            <a:off x="1981200" y="2286000"/>
            <a:ext cx="61722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7924800" y="23622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X’+</a:t>
            </a:r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1219200" y="63246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>
                <a:solidFill>
                  <a:srgbClr val="FF0066"/>
                </a:solidFill>
                <a:latin typeface="Times New Roman" pitchFamily="18" charset="0"/>
              </a:rPr>
              <a:t>Y’+</a:t>
            </a: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6248400" y="4495800"/>
            <a:ext cx="60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X+</a:t>
            </a: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4876800" y="259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Y+</a:t>
            </a:r>
          </a:p>
        </p:txBody>
      </p:sp>
      <p:sp>
        <p:nvSpPr>
          <p:cNvPr id="12302" name="Line 16"/>
          <p:cNvSpPr>
            <a:spLocks noChangeShapeType="1"/>
          </p:cNvSpPr>
          <p:nvPr/>
        </p:nvSpPr>
        <p:spPr bwMode="auto">
          <a:xfrm>
            <a:off x="2667000" y="4419600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3" name="Line 17"/>
          <p:cNvSpPr>
            <a:spLocks noChangeShapeType="1"/>
          </p:cNvSpPr>
          <p:nvPr/>
        </p:nvSpPr>
        <p:spPr bwMode="auto">
          <a:xfrm flipV="1">
            <a:off x="4800600" y="2590800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4" name="Oval 18"/>
          <p:cNvSpPr>
            <a:spLocks noChangeArrowheads="1"/>
          </p:cNvSpPr>
          <p:nvPr/>
        </p:nvSpPr>
        <p:spPr bwMode="auto">
          <a:xfrm>
            <a:off x="5410200" y="3657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Rectangle 19"/>
          <p:cNvSpPr>
            <a:spLocks noChangeArrowheads="1"/>
          </p:cNvSpPr>
          <p:nvPr/>
        </p:nvSpPr>
        <p:spPr bwMode="auto">
          <a:xfrm>
            <a:off x="5257800" y="3810000"/>
            <a:ext cx="838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>
                <a:latin typeface="Times New Roman" pitchFamily="18" charset="0"/>
              </a:rPr>
              <a:t>(x,y)</a:t>
            </a:r>
          </a:p>
        </p:txBody>
      </p:sp>
      <p:sp>
        <p:nvSpPr>
          <p:cNvPr id="12306" name="Line 20"/>
          <p:cNvSpPr>
            <a:spLocks noChangeShapeType="1"/>
          </p:cNvSpPr>
          <p:nvPr/>
        </p:nvSpPr>
        <p:spPr bwMode="auto">
          <a:xfrm>
            <a:off x="5486400" y="3733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7" name="Line 21"/>
          <p:cNvSpPr>
            <a:spLocks noChangeShapeType="1"/>
          </p:cNvSpPr>
          <p:nvPr/>
        </p:nvSpPr>
        <p:spPr bwMode="auto">
          <a:xfrm flipH="1">
            <a:off x="48006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8" name="Line 22"/>
          <p:cNvSpPr>
            <a:spLocks noChangeShapeType="1"/>
          </p:cNvSpPr>
          <p:nvPr/>
        </p:nvSpPr>
        <p:spPr bwMode="auto">
          <a:xfrm flipH="1">
            <a:off x="1847850" y="3695700"/>
            <a:ext cx="365760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309" name="Line 23"/>
          <p:cNvSpPr>
            <a:spLocks noChangeShapeType="1"/>
          </p:cNvSpPr>
          <p:nvPr/>
        </p:nvSpPr>
        <p:spPr bwMode="auto">
          <a:xfrm flipV="1">
            <a:off x="5486400" y="2286000"/>
            <a:ext cx="0" cy="13716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2133600" y="5410200"/>
            <a:ext cx="2971800" cy="914400"/>
            <a:chOff x="1344" y="3408"/>
            <a:chExt cx="1872" cy="576"/>
          </a:xfrm>
        </p:grpSpPr>
        <p:sp>
          <p:nvSpPr>
            <p:cNvPr id="12311" name="Rectangle 25"/>
            <p:cNvSpPr>
              <a:spLocks noChangeArrowheads="1"/>
            </p:cNvSpPr>
            <p:nvPr/>
          </p:nvSpPr>
          <p:spPr bwMode="auto">
            <a:xfrm>
              <a:off x="1344" y="3408"/>
              <a:ext cx="1872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3200" b="1">
                  <a:solidFill>
                    <a:srgbClr val="FF0066"/>
                  </a:solidFill>
                  <a:latin typeface="Times New Roman" pitchFamily="18" charset="0"/>
                </a:rPr>
                <a:t>X’=Xc+X</a:t>
              </a:r>
            </a:p>
            <a:p>
              <a:pPr algn="ctr"/>
              <a:r>
                <a:rPr kumimoji="1" lang="en-US" altLang="zh-CN" sz="3200" b="1">
                  <a:solidFill>
                    <a:srgbClr val="FF0066"/>
                  </a:solidFill>
                  <a:latin typeface="Times New Roman" pitchFamily="18" charset="0"/>
                </a:rPr>
                <a:t>Y’=Yc-Y</a:t>
              </a:r>
            </a:p>
          </p:txBody>
        </p:sp>
        <p:sp>
          <p:nvSpPr>
            <p:cNvPr id="12312" name="AutoShape 26"/>
            <p:cNvSpPr>
              <a:spLocks/>
            </p:cNvSpPr>
            <p:nvPr/>
          </p:nvSpPr>
          <p:spPr bwMode="auto">
            <a:xfrm>
              <a:off x="1584" y="3504"/>
              <a:ext cx="192" cy="432"/>
            </a:xfrm>
            <a:prstGeom prst="leftBrace">
              <a:avLst>
                <a:gd name="adj1" fmla="val 18750"/>
                <a:gd name="adj2" fmla="val 50000"/>
              </a:avLst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533400"/>
            <a:ext cx="8472518" cy="60198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hlink"/>
                </a:solidFill>
              </a:rPr>
              <a:t>-</a:t>
            </a:r>
            <a:r>
              <a:rPr lang="en-US" altLang="zh-CN" dirty="0" err="1" smtClean="0">
                <a:solidFill>
                  <a:schemeClr val="hlink"/>
                </a:solidFill>
              </a:rPr>
              <a:t>Setfillstyle</a:t>
            </a:r>
            <a:r>
              <a:rPr lang="en-US" altLang="zh-CN" dirty="0" smtClean="0">
                <a:solidFill>
                  <a:schemeClr val="hlink"/>
                </a:solidFill>
              </a:rPr>
              <a:t> ( </a:t>
            </a:r>
            <a:r>
              <a:rPr lang="en-US" altLang="zh-CN" dirty="0" err="1" smtClean="0">
                <a:solidFill>
                  <a:schemeClr val="hlink"/>
                </a:solidFill>
              </a:rPr>
              <a:t>int</a:t>
            </a:r>
            <a:r>
              <a:rPr lang="en-US" altLang="zh-CN" dirty="0" smtClean="0">
                <a:solidFill>
                  <a:schemeClr val="hlink"/>
                </a:solidFill>
              </a:rPr>
              <a:t> pattern, </a:t>
            </a:r>
            <a:r>
              <a:rPr lang="en-US" altLang="zh-CN" dirty="0" err="1" smtClean="0">
                <a:solidFill>
                  <a:schemeClr val="hlink"/>
                </a:solidFill>
              </a:rPr>
              <a:t>int</a:t>
            </a:r>
            <a:r>
              <a:rPr lang="en-US" altLang="zh-CN" dirty="0" smtClean="0">
                <a:solidFill>
                  <a:schemeClr val="hlink"/>
                </a:solidFill>
              </a:rPr>
              <a:t> color)</a:t>
            </a:r>
          </a:p>
          <a:p>
            <a:pPr eaLnBrk="1" hangingPunct="1"/>
            <a:r>
              <a:rPr lang="zh-CN" altLang="en-US" b="1" dirty="0" smtClean="0">
                <a:solidFill>
                  <a:schemeClr val="hlink"/>
                </a:solidFill>
              </a:rPr>
              <a:t>作用：</a:t>
            </a:r>
            <a:r>
              <a:rPr lang="zh-CN" altLang="en-US" sz="2800" b="1" dirty="0" smtClean="0"/>
              <a:t>设置当前的填充模式和填充颜色</a:t>
            </a:r>
            <a:r>
              <a:rPr lang="en-US" altLang="zh-CN" sz="2800" b="1" dirty="0" smtClean="0"/>
              <a:t>(</a:t>
            </a:r>
            <a:r>
              <a:rPr lang="en-US" altLang="zh-CN" sz="2800" b="1" dirty="0" err="1" smtClean="0"/>
              <a:t>int</a:t>
            </a:r>
            <a:r>
              <a:rPr lang="zh-CN" altLang="en-US" sz="2800" b="1" dirty="0" smtClean="0"/>
              <a:t>型</a:t>
            </a:r>
            <a:r>
              <a:rPr lang="en-US" altLang="zh-CN" sz="2800" b="1" dirty="0" smtClean="0"/>
              <a:t>)</a:t>
            </a:r>
          </a:p>
          <a:p>
            <a:pPr eaLnBrk="1" hangingPunct="1"/>
            <a:r>
              <a:rPr lang="en-US" altLang="zh-CN" sz="2800" b="1" dirty="0" smtClean="0"/>
              <a:t>                      </a:t>
            </a:r>
            <a:r>
              <a:rPr lang="zh-CN" altLang="en-US" sz="2800" b="1" dirty="0" smtClean="0"/>
              <a:t>填充模式代号</a:t>
            </a:r>
          </a:p>
          <a:p>
            <a:pPr eaLnBrk="1" hangingPunct="1"/>
            <a:endParaRPr lang="en-US" altLang="zh-CN" sz="2800" b="1" dirty="0" smtClean="0"/>
          </a:p>
        </p:txBody>
      </p:sp>
      <p:graphicFrame>
        <p:nvGraphicFramePr>
          <p:cNvPr id="27741" name="Group 93"/>
          <p:cNvGraphicFramePr>
            <a:graphicFrameLocks noGrp="1"/>
          </p:cNvGraphicFramePr>
          <p:nvPr/>
        </p:nvGraphicFramePr>
        <p:xfrm>
          <a:off x="1371600" y="3090863"/>
          <a:ext cx="6858000" cy="3642360"/>
        </p:xfrm>
        <a:graphic>
          <a:graphicData uri="http://schemas.openxmlformats.org/drawingml/2006/table">
            <a:tbl>
              <a:tblPr/>
              <a:tblGrid>
                <a:gridCol w="1828800"/>
                <a:gridCol w="1066800"/>
                <a:gridCol w="2438400"/>
                <a:gridCol w="15240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图样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EMPTY_FILL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用背景色填充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SOLID_FILL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实线填充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LINE_FILL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用线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“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       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”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 填充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LTSLASH_FILL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用斜杠填充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SLASH_FILL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用粗斜杠填充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31" name="Rectangle 57"/>
          <p:cNvSpPr>
            <a:spLocks noChangeArrowheads="1"/>
          </p:cNvSpPr>
          <p:nvPr/>
        </p:nvSpPr>
        <p:spPr bwMode="auto">
          <a:xfrm>
            <a:off x="7010400" y="36576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2" name="Rectangle 58"/>
          <p:cNvSpPr>
            <a:spLocks noChangeArrowheads="1"/>
          </p:cNvSpPr>
          <p:nvPr/>
        </p:nvSpPr>
        <p:spPr bwMode="auto">
          <a:xfrm>
            <a:off x="7086600" y="4191000"/>
            <a:ext cx="533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3" name="Line 60"/>
          <p:cNvSpPr>
            <a:spLocks noChangeShapeType="1"/>
          </p:cNvSpPr>
          <p:nvPr/>
        </p:nvSpPr>
        <p:spPr bwMode="auto">
          <a:xfrm>
            <a:off x="49530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34" name="Rectangle 61"/>
          <p:cNvSpPr>
            <a:spLocks noChangeArrowheads="1"/>
          </p:cNvSpPr>
          <p:nvPr/>
        </p:nvSpPr>
        <p:spPr bwMode="auto">
          <a:xfrm>
            <a:off x="7010400" y="47244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5" name="Line 62"/>
          <p:cNvSpPr>
            <a:spLocks noChangeShapeType="1"/>
          </p:cNvSpPr>
          <p:nvPr/>
        </p:nvSpPr>
        <p:spPr bwMode="auto">
          <a:xfrm>
            <a:off x="70104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36" name="Line 63"/>
          <p:cNvSpPr>
            <a:spLocks noChangeShapeType="1"/>
          </p:cNvSpPr>
          <p:nvPr/>
        </p:nvSpPr>
        <p:spPr bwMode="auto">
          <a:xfrm>
            <a:off x="7010400" y="4876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37" name="Line 64"/>
          <p:cNvSpPr>
            <a:spLocks noChangeShapeType="1"/>
          </p:cNvSpPr>
          <p:nvPr/>
        </p:nvSpPr>
        <p:spPr bwMode="auto">
          <a:xfrm>
            <a:off x="7010400" y="4938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38" name="Rectangle 66"/>
          <p:cNvSpPr>
            <a:spLocks noChangeArrowheads="1"/>
          </p:cNvSpPr>
          <p:nvPr/>
        </p:nvSpPr>
        <p:spPr bwMode="auto">
          <a:xfrm>
            <a:off x="7010400" y="51816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9" name="Line 67"/>
          <p:cNvSpPr>
            <a:spLocks noChangeShapeType="1"/>
          </p:cNvSpPr>
          <p:nvPr/>
        </p:nvSpPr>
        <p:spPr bwMode="auto">
          <a:xfrm>
            <a:off x="7391400" y="51816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40" name="Line 68"/>
          <p:cNvSpPr>
            <a:spLocks noChangeShapeType="1"/>
          </p:cNvSpPr>
          <p:nvPr/>
        </p:nvSpPr>
        <p:spPr bwMode="auto">
          <a:xfrm>
            <a:off x="7029450" y="53340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41" name="Line 69"/>
          <p:cNvSpPr>
            <a:spLocks noChangeAspect="1" noChangeShapeType="1"/>
          </p:cNvSpPr>
          <p:nvPr/>
        </p:nvSpPr>
        <p:spPr bwMode="auto">
          <a:xfrm>
            <a:off x="7239000" y="5191125"/>
            <a:ext cx="258763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42042" name="Line 70"/>
          <p:cNvSpPr>
            <a:spLocks noChangeAspect="1" noChangeShapeType="1"/>
          </p:cNvSpPr>
          <p:nvPr/>
        </p:nvSpPr>
        <p:spPr bwMode="auto">
          <a:xfrm>
            <a:off x="7086600" y="5210175"/>
            <a:ext cx="258763" cy="258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7010400" y="5791200"/>
            <a:ext cx="533400" cy="304800"/>
            <a:chOff x="4416" y="3552"/>
            <a:chExt cx="336" cy="192"/>
          </a:xfrm>
        </p:grpSpPr>
        <p:sp>
          <p:nvSpPr>
            <p:cNvPr id="42044" name="Rectangle 71"/>
            <p:cNvSpPr>
              <a:spLocks noChangeArrowheads="1"/>
            </p:cNvSpPr>
            <p:nvPr/>
          </p:nvSpPr>
          <p:spPr bwMode="auto">
            <a:xfrm>
              <a:off x="4416" y="3552"/>
              <a:ext cx="336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45" name="Line 72"/>
            <p:cNvSpPr>
              <a:spLocks noChangeAspect="1" noChangeShapeType="1"/>
            </p:cNvSpPr>
            <p:nvPr/>
          </p:nvSpPr>
          <p:spPr bwMode="auto">
            <a:xfrm>
              <a:off x="4542" y="3552"/>
              <a:ext cx="163" cy="1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6" name="Line 73"/>
            <p:cNvSpPr>
              <a:spLocks noChangeShapeType="1"/>
            </p:cNvSpPr>
            <p:nvPr/>
          </p:nvSpPr>
          <p:spPr bwMode="auto">
            <a:xfrm>
              <a:off x="4416" y="3648"/>
              <a:ext cx="96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7" name="Line 75"/>
            <p:cNvSpPr>
              <a:spLocks noChangeAspect="1" noChangeShapeType="1"/>
            </p:cNvSpPr>
            <p:nvPr/>
          </p:nvSpPr>
          <p:spPr bwMode="auto">
            <a:xfrm>
              <a:off x="4455" y="3573"/>
              <a:ext cx="163" cy="1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48" name="Line 76"/>
            <p:cNvSpPr>
              <a:spLocks noChangeShapeType="1"/>
            </p:cNvSpPr>
            <p:nvPr/>
          </p:nvSpPr>
          <p:spPr bwMode="auto">
            <a:xfrm>
              <a:off x="4656" y="3552"/>
              <a:ext cx="96" cy="9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533400"/>
            <a:ext cx="8162925" cy="5867400"/>
          </a:xfrm>
        </p:spPr>
        <p:txBody>
          <a:bodyPr/>
          <a:lstStyle/>
          <a:p>
            <a:pPr eaLnBrk="1" hangingPunct="1"/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:</a:t>
            </a:r>
            <a:r>
              <a:rPr lang="en-US" altLang="zh-CN" sz="2800" b="1" dirty="0" err="1" smtClean="0"/>
              <a:t>setfillstyle</a:t>
            </a:r>
            <a:r>
              <a:rPr lang="en-US" altLang="zh-CN" sz="2800" b="1" dirty="0" smtClean="0"/>
              <a:t>(4,  RED)</a:t>
            </a:r>
          </a:p>
          <a:p>
            <a:pPr eaLnBrk="1" hangingPunct="1"/>
            <a:r>
              <a:rPr lang="en-US" altLang="zh-CN" sz="2800" b="1" dirty="0" smtClean="0"/>
              <a:t>     Bar(100,200,150,300)</a:t>
            </a:r>
          </a:p>
          <a:p>
            <a:pPr eaLnBrk="1" hangingPunct="1"/>
            <a:endParaRPr lang="en-US" altLang="zh-CN" sz="2800" b="1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dirty="0" smtClean="0"/>
          </a:p>
          <a:p>
            <a:pPr eaLnBrk="1" hangingPunct="1"/>
            <a:endParaRPr lang="en-US" altLang="zh-CN" sz="2800" b="1" dirty="0" smtClean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2733675" y="1676400"/>
            <a:ext cx="3209925" cy="2286000"/>
            <a:chOff x="1722" y="1056"/>
            <a:chExt cx="2022" cy="1440"/>
          </a:xfrm>
        </p:grpSpPr>
        <p:sp>
          <p:nvSpPr>
            <p:cNvPr id="43012" name="Line 4"/>
            <p:cNvSpPr>
              <a:spLocks noChangeShapeType="1"/>
            </p:cNvSpPr>
            <p:nvPr/>
          </p:nvSpPr>
          <p:spPr bwMode="auto">
            <a:xfrm>
              <a:off x="1722" y="1056"/>
              <a:ext cx="20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1728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2064" y="1920"/>
              <a:ext cx="192" cy="4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2160" y="1920"/>
              <a:ext cx="96" cy="9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2064" y="1920"/>
              <a:ext cx="192" cy="19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2064" y="2016"/>
              <a:ext cx="192" cy="24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2064" y="2160"/>
              <a:ext cx="144" cy="192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19" name="Text Box 11"/>
            <p:cNvSpPr txBox="1">
              <a:spLocks noChangeArrowheads="1"/>
            </p:cNvSpPr>
            <p:nvPr/>
          </p:nvSpPr>
          <p:spPr bwMode="auto">
            <a:xfrm>
              <a:off x="1746" y="1784"/>
              <a:ext cx="86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000">
                  <a:latin typeface="Times New Roman" pitchFamily="18" charset="0"/>
                </a:rPr>
                <a:t>（</a:t>
              </a:r>
              <a:r>
                <a:rPr kumimoji="1" lang="en-US" altLang="zh-CN" sz="1000">
                  <a:latin typeface="Times New Roman" pitchFamily="18" charset="0"/>
                </a:rPr>
                <a:t>100</a:t>
              </a:r>
              <a:r>
                <a:rPr kumimoji="1" lang="zh-CN" altLang="en-US" sz="1000">
                  <a:latin typeface="Times New Roman" pitchFamily="18" charset="0"/>
                </a:rPr>
                <a:t>，</a:t>
              </a:r>
              <a:r>
                <a:rPr kumimoji="1" lang="en-US" altLang="zh-CN" sz="1000">
                  <a:latin typeface="Times New Roman" pitchFamily="18" charset="0"/>
                </a:rPr>
                <a:t>200</a:t>
              </a:r>
              <a:r>
                <a:rPr kumimoji="1" lang="zh-CN" altLang="en-US" sz="1000">
                  <a:latin typeface="Times New Roman" pitchFamily="18" charset="0"/>
                </a:rPr>
                <a:t>）</a:t>
              </a:r>
            </a:p>
          </p:txBody>
        </p:sp>
        <p:sp>
          <p:nvSpPr>
            <p:cNvPr id="43020" name="Text Box 12"/>
            <p:cNvSpPr txBox="1">
              <a:spLocks noChangeArrowheads="1"/>
            </p:cNvSpPr>
            <p:nvPr/>
          </p:nvSpPr>
          <p:spPr bwMode="auto">
            <a:xfrm>
              <a:off x="2130" y="2331"/>
              <a:ext cx="528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000">
                  <a:latin typeface="Times New Roman" pitchFamily="18" charset="0"/>
                </a:rPr>
                <a:t>（</a:t>
              </a:r>
              <a:r>
                <a:rPr kumimoji="1" lang="en-US" altLang="zh-CN" sz="1000">
                  <a:latin typeface="Times New Roman" pitchFamily="18" charset="0"/>
                </a:rPr>
                <a:t>150</a:t>
              </a:r>
              <a:r>
                <a:rPr kumimoji="1" lang="zh-CN" altLang="en-US" sz="1000">
                  <a:latin typeface="Times New Roman" pitchFamily="18" charset="0"/>
                </a:rPr>
                <a:t>，</a:t>
              </a:r>
              <a:r>
                <a:rPr kumimoji="1" lang="en-US" altLang="zh-CN" sz="1000">
                  <a:latin typeface="Times New Roman" pitchFamily="18" charset="0"/>
                </a:rPr>
                <a:t>300</a:t>
              </a:r>
              <a:r>
                <a:rPr kumimoji="1" lang="zh-CN" altLang="en-US" sz="1000">
                  <a:latin typeface="Times New Roman" pitchFamily="18" charset="0"/>
                </a:rPr>
                <a:t>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7924</TotalTime>
  <Words>351</Words>
  <Application>Microsoft Office PowerPoint</Application>
  <PresentationFormat>全屏显示(4:3)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3" baseType="lpstr">
      <vt:lpstr>Office 主题</vt:lpstr>
      <vt:lpstr>位图图像</vt:lpstr>
      <vt:lpstr>幻灯片 1</vt:lpstr>
      <vt:lpstr>幻灯片 2</vt:lpstr>
      <vt:lpstr>幻灯片 3</vt:lpstr>
      <vt:lpstr>幻灯片 4</vt:lpstr>
      <vt:lpstr>幻灯片 5</vt:lpstr>
      <vt:lpstr>幻灯片 6</vt:lpstr>
      <vt:lpstr>屏幕坐标(x’,y’)和数学坐标(x,y)的转换问题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谢忠红</dc:creator>
  <cp:lastModifiedBy>XiaZaiMa.COM</cp:lastModifiedBy>
  <cp:revision>8</cp:revision>
  <dcterms:created xsi:type="dcterms:W3CDTF">2020-02-09T09:45:02Z</dcterms:created>
  <dcterms:modified xsi:type="dcterms:W3CDTF">2020-02-29T02:29:23Z</dcterms:modified>
</cp:coreProperties>
</file>