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997711" y="276614"/>
            <a:ext cx="6156959" cy="55448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algn="l" rtl="0" eaLnBrk="0">
              <a:lnSpc>
                <a:spcPct val="118000"/>
              </a:lnSpc>
            </a:pPr>
            <a:endParaRPr lang="en-US" altLang="en-US" sz="1000" dirty="0"/>
          </a:p>
          <a:p>
            <a:pPr algn="l" rtl="0" eaLnBrk="0">
              <a:lnSpc>
                <a:spcPct val="119000"/>
              </a:lnSpc>
            </a:pPr>
            <a:endParaRPr lang="en-US" altLang="en-US" sz="1000" dirty="0"/>
          </a:p>
          <a:p>
            <a:pPr algn="l" rtl="0" eaLnBrk="0">
              <a:lnSpc>
                <a:spcPct val="119000"/>
              </a:lnSpc>
            </a:pPr>
            <a:endParaRPr lang="en-US" altLang="en-US" sz="1000" dirty="0"/>
          </a:p>
          <a:p>
            <a:pPr algn="l" rtl="0" eaLnBrk="0">
              <a:lnSpc>
                <a:spcPct val="119000"/>
              </a:lnSpc>
            </a:pPr>
            <a:endParaRPr lang="en-US" altLang="en-US" sz="1000" dirty="0"/>
          </a:p>
          <a:p>
            <a:pPr marL="45085" algn="l" rtl="0" eaLnBrk="0">
              <a:lnSpc>
                <a:spcPct val="78000"/>
              </a:lnSpc>
              <a:spcBef>
                <a:spcPts val="4865"/>
              </a:spcBef>
            </a:pPr>
            <a:r>
              <a:rPr sz="16200" kern="0" spc="-910" dirty="0">
                <a:solidFill>
                  <a:srgbClr val="0C7394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JAVA</a:t>
            </a:r>
            <a:r>
              <a:rPr sz="16200" kern="0" spc="10" dirty="0">
                <a:solidFill>
                  <a:srgbClr val="0C7394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</a:t>
            </a:r>
            <a:endParaRPr lang="en-US" altLang="en-US" sz="16200" dirty="0"/>
          </a:p>
          <a:p>
            <a:pPr marL="614045" algn="l" rtl="0" eaLnBrk="0">
              <a:lnSpc>
                <a:spcPts val="4560"/>
              </a:lnSpc>
              <a:spcBef>
                <a:spcPts val="1270"/>
              </a:spcBef>
            </a:pPr>
            <a:r>
              <a:rPr sz="6600" b="1" kern="0" spc="-10" dirty="0">
                <a:solidFill>
                  <a:srgbClr val="0C7394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LinkedLis</a:t>
            </a:r>
            <a:r>
              <a:rPr sz="6600" b="1" kern="0" spc="-20" dirty="0">
                <a:solidFill>
                  <a:srgbClr val="0C7394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t&lt;E&gt;</a:t>
            </a:r>
            <a:endParaRPr lang="en-US" altLang="en-US" sz="6600" dirty="0"/>
          </a:p>
          <a:p>
            <a:pPr marL="2089150" algn="l" rtl="0" eaLnBrk="0">
              <a:lnSpc>
                <a:spcPts val="8730"/>
              </a:lnSpc>
            </a:pPr>
            <a:r>
              <a:rPr sz="6600" b="1" kern="0" spc="-30" dirty="0">
                <a:solidFill>
                  <a:srgbClr val="0C7394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泛型类</a:t>
            </a:r>
            <a:endParaRPr lang="en-US" altLang="en-US" sz="6600" dirty="0"/>
          </a:p>
        </p:txBody>
      </p:sp>
      <p:sp>
        <p:nvSpPr>
          <p:cNvPr id="6" name="path"/>
          <p:cNvSpPr/>
          <p:nvPr/>
        </p:nvSpPr>
        <p:spPr>
          <a:xfrm>
            <a:off x="6144705" y="2537300"/>
            <a:ext cx="992047" cy="940765"/>
          </a:xfrm>
          <a:custGeom>
            <a:avLst/>
            <a:gdLst/>
            <a:ahLst/>
            <a:cxnLst/>
            <a:rect l="0" t="0" r="0" b="0"/>
            <a:pathLst>
              <a:path w="1562" h="1481">
                <a:moveTo>
                  <a:pt x="129" y="0"/>
                </a:moveTo>
                <a:lnTo>
                  <a:pt x="1425" y="0"/>
                </a:lnTo>
                <a:cubicBezTo>
                  <a:pt x="1500" y="0"/>
                  <a:pt x="1562" y="61"/>
                  <a:pt x="1562" y="136"/>
                </a:cubicBezTo>
                <a:lnTo>
                  <a:pt x="1562" y="955"/>
                </a:lnTo>
                <a:cubicBezTo>
                  <a:pt x="1562" y="1030"/>
                  <a:pt x="1500" y="1092"/>
                  <a:pt x="1425" y="1092"/>
                </a:cubicBezTo>
                <a:lnTo>
                  <a:pt x="129" y="1092"/>
                </a:lnTo>
                <a:cubicBezTo>
                  <a:pt x="54" y="1092"/>
                  <a:pt x="0" y="1030"/>
                  <a:pt x="0" y="955"/>
                </a:cubicBezTo>
                <a:lnTo>
                  <a:pt x="0" y="136"/>
                </a:lnTo>
                <a:cubicBezTo>
                  <a:pt x="0" y="61"/>
                  <a:pt x="54" y="0"/>
                  <a:pt x="129" y="0"/>
                </a:cubicBezTo>
                <a:moveTo>
                  <a:pt x="382" y="1385"/>
                </a:moveTo>
                <a:cubicBezTo>
                  <a:pt x="470" y="1372"/>
                  <a:pt x="552" y="1358"/>
                  <a:pt x="641" y="1358"/>
                </a:cubicBezTo>
                <a:lnTo>
                  <a:pt x="641" y="1167"/>
                </a:lnTo>
                <a:lnTo>
                  <a:pt x="955" y="1167"/>
                </a:lnTo>
                <a:lnTo>
                  <a:pt x="955" y="1358"/>
                </a:lnTo>
                <a:cubicBezTo>
                  <a:pt x="1036" y="1365"/>
                  <a:pt x="1118" y="1372"/>
                  <a:pt x="1200" y="1385"/>
                </a:cubicBezTo>
                <a:lnTo>
                  <a:pt x="1200" y="1481"/>
                </a:lnTo>
                <a:lnTo>
                  <a:pt x="382" y="1481"/>
                </a:lnTo>
                <a:lnTo>
                  <a:pt x="382" y="1385"/>
                </a:lnTo>
                <a:close/>
                <a:moveTo>
                  <a:pt x="115" y="846"/>
                </a:moveTo>
                <a:lnTo>
                  <a:pt x="1432" y="846"/>
                </a:lnTo>
                <a:lnTo>
                  <a:pt x="1432" y="129"/>
                </a:lnTo>
                <a:lnTo>
                  <a:pt x="115" y="129"/>
                </a:lnTo>
                <a:lnTo>
                  <a:pt x="115" y="846"/>
                </a:lnTo>
                <a:close/>
                <a:moveTo>
                  <a:pt x="1303" y="914"/>
                </a:moveTo>
                <a:cubicBezTo>
                  <a:pt x="1268" y="914"/>
                  <a:pt x="1248" y="935"/>
                  <a:pt x="1248" y="969"/>
                </a:cubicBezTo>
                <a:cubicBezTo>
                  <a:pt x="1248" y="996"/>
                  <a:pt x="1268" y="1024"/>
                  <a:pt x="1303" y="1024"/>
                </a:cubicBezTo>
                <a:cubicBezTo>
                  <a:pt x="1330" y="1024"/>
                  <a:pt x="1357" y="996"/>
                  <a:pt x="1357" y="969"/>
                </a:cubicBezTo>
                <a:cubicBezTo>
                  <a:pt x="1357" y="935"/>
                  <a:pt x="1330" y="914"/>
                  <a:pt x="1303" y="914"/>
                </a:cubicBezTo>
              </a:path>
            </a:pathLst>
          </a:custGeom>
          <a:solidFill>
            <a:srgbClr val="0C7394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1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146" name="textbox 146"/>
          <p:cNvSpPr/>
          <p:nvPr/>
        </p:nvSpPr>
        <p:spPr>
          <a:xfrm>
            <a:off x="1150315" y="2418548"/>
            <a:ext cx="6352540" cy="30010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0000"/>
              </a:lnSpc>
            </a:pPr>
            <a:endParaRPr lang="en-US" altLang="en-US" sz="400" dirty="0"/>
          </a:p>
          <a:p>
            <a:pPr marL="510540" algn="l" rtl="0" eaLnBrk="0">
              <a:lnSpc>
                <a:spcPct val="76000"/>
              </a:lnSpc>
              <a:spcBef>
                <a:spcPts val="5"/>
              </a:spcBef>
              <a:tabLst>
                <a:tab pos="733425" algn="l"/>
              </a:tabLst>
            </a:pP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	</a:t>
            </a:r>
            <a:r>
              <a:rPr sz="2400" b="1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public int </a:t>
            </a:r>
            <a:r>
              <a:rPr sz="2400" b="1" kern="0" spc="0" dirty="0">
                <a:solidFill>
                  <a:srgbClr val="FF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index</a:t>
            </a:r>
            <a:r>
              <a:rPr sz="2400" b="1" kern="0" spc="-10" dirty="0">
                <a:solidFill>
                  <a:srgbClr val="FF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Of</a:t>
            </a:r>
            <a:r>
              <a:rPr sz="2400" b="1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(E e)</a:t>
            </a:r>
            <a:endParaRPr lang="en-US" altLang="en-US" sz="2400" dirty="0"/>
          </a:p>
          <a:p>
            <a:pPr algn="l" rtl="0" eaLnBrk="0">
              <a:lnSpc>
                <a:spcPct val="108000"/>
              </a:lnSpc>
            </a:pPr>
            <a:endParaRPr lang="en-US" altLang="en-US" sz="1000" dirty="0"/>
          </a:p>
          <a:p>
            <a:pPr marL="720725" indent="-324485" algn="l" rtl="0" eaLnBrk="0">
              <a:lnSpc>
                <a:spcPct val="95000"/>
              </a:lnSpc>
              <a:spcBef>
                <a:spcPts val="725"/>
              </a:spcBef>
            </a:pPr>
            <a:r>
              <a:rPr sz="2400" kern="0" spc="-10" dirty="0">
                <a:ln w="6350" cap="flat" cmpd="sng">
                  <a:solidFill>
                    <a:srgbClr val="000000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</a:t>
            </a:r>
            <a:r>
              <a:rPr sz="2400" kern="0" spc="-148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返回含有数据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e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的节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点在链表中首次出现的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位置，如果无此节点，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则返回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-</a:t>
            </a:r>
            <a:r>
              <a:rPr sz="2400" kern="0" spc="-3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1</a:t>
            </a:r>
            <a:endParaRPr lang="en-US" altLang="en-US" sz="2400" dirty="0"/>
          </a:p>
          <a:p>
            <a:pPr algn="l" rtl="0" eaLnBrk="0">
              <a:lnSpc>
                <a:spcPct val="113000"/>
              </a:lnSpc>
            </a:pPr>
            <a:endParaRPr lang="en-US" altLang="en-US" sz="1000" dirty="0"/>
          </a:p>
          <a:p>
            <a:pPr algn="l" rtl="0" eaLnBrk="0">
              <a:lnSpc>
                <a:spcPct val="114000"/>
              </a:lnSpc>
            </a:pPr>
            <a:endParaRPr lang="en-US" altLang="en-US" sz="1000" dirty="0"/>
          </a:p>
          <a:p>
            <a:pPr marL="507365" algn="l" rtl="0" eaLnBrk="0">
              <a:lnSpc>
                <a:spcPct val="76000"/>
              </a:lnSpc>
              <a:spcBef>
                <a:spcPts val="725"/>
              </a:spcBef>
              <a:tabLst>
                <a:tab pos="730250" algn="l"/>
              </a:tabLst>
            </a:pP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	</a:t>
            </a:r>
            <a:r>
              <a:rPr sz="2400" b="1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public int </a:t>
            </a:r>
            <a:r>
              <a:rPr sz="2400" b="1" kern="0" spc="0" dirty="0">
                <a:solidFill>
                  <a:srgbClr val="FF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lastInde</a:t>
            </a:r>
            <a:r>
              <a:rPr sz="2400" b="1" kern="0" spc="-10" dirty="0">
                <a:solidFill>
                  <a:srgbClr val="FF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xOf</a:t>
            </a:r>
            <a:r>
              <a:rPr sz="2400" b="1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(E e)</a:t>
            </a:r>
            <a:endParaRPr lang="en-US" altLang="en-US" sz="2400" dirty="0"/>
          </a:p>
          <a:p>
            <a:pPr algn="l" rtl="0" eaLnBrk="0">
              <a:lnSpc>
                <a:spcPct val="119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600" dirty="0"/>
          </a:p>
          <a:p>
            <a:pPr marL="720725" indent="-324485" algn="l" rtl="0" eaLnBrk="0">
              <a:lnSpc>
                <a:spcPct val="95000"/>
              </a:lnSpc>
              <a:spcBef>
                <a:spcPts val="0"/>
              </a:spcBef>
            </a:pPr>
            <a:r>
              <a:rPr sz="2400" kern="0" spc="-10" dirty="0">
                <a:ln w="6350" cap="flat" cmpd="sng">
                  <a:solidFill>
                    <a:srgbClr val="000000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</a:t>
            </a:r>
            <a:r>
              <a:rPr sz="2400" kern="0" spc="-148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返回含有数据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e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的节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点在链表中最后出现的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位置，如果无此节点，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则返回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-</a:t>
            </a:r>
            <a:r>
              <a:rPr sz="2400" kern="0" spc="-3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1</a:t>
            </a:r>
            <a:endParaRPr lang="en-US" altLang="en-US" sz="2400" dirty="0"/>
          </a:p>
        </p:txBody>
      </p:sp>
      <p:grpSp>
        <p:nvGrpSpPr>
          <p:cNvPr id="34" name="group 34"/>
          <p:cNvGrpSpPr/>
          <p:nvPr/>
        </p:nvGrpSpPr>
        <p:grpSpPr>
          <a:xfrm rot="21600000">
            <a:off x="1163015" y="4115475"/>
            <a:ext cx="494869" cy="339483"/>
            <a:chOff x="0" y="0"/>
            <a:chExt cx="494869" cy="339483"/>
          </a:xfrm>
        </p:grpSpPr>
        <p:sp>
          <p:nvSpPr>
            <p:cNvPr id="148" name="path"/>
            <p:cNvSpPr/>
            <p:nvPr/>
          </p:nvSpPr>
          <p:spPr>
            <a:xfrm>
              <a:off x="0" y="0"/>
              <a:ext cx="431375" cy="339483"/>
            </a:xfrm>
            <a:custGeom>
              <a:avLst/>
              <a:gdLst/>
              <a:ahLst/>
              <a:cxnLst/>
              <a:rect l="0" t="0" r="0" b="0"/>
              <a:pathLst>
                <a:path w="679" h="534">
                  <a:moveTo>
                    <a:pt x="267" y="15"/>
                  </a:moveTo>
                  <a:cubicBezTo>
                    <a:pt x="127" y="15"/>
                    <a:pt x="15" y="127"/>
                    <a:pt x="15" y="267"/>
                  </a:cubicBezTo>
                  <a:cubicBezTo>
                    <a:pt x="15" y="406"/>
                    <a:pt x="127" y="519"/>
                    <a:pt x="267" y="519"/>
                  </a:cubicBezTo>
                  <a:cubicBezTo>
                    <a:pt x="406" y="519"/>
                    <a:pt x="519" y="406"/>
                    <a:pt x="519" y="267"/>
                  </a:cubicBezTo>
                  <a:cubicBezTo>
                    <a:pt x="519" y="265"/>
                    <a:pt x="519" y="264"/>
                    <a:pt x="519" y="262"/>
                  </a:cubicBezTo>
                  <a:moveTo>
                    <a:pt x="519" y="267"/>
                  </a:moveTo>
                  <a:lnTo>
                    <a:pt x="679" y="267"/>
                  </a:lnTo>
                </a:path>
              </a:pathLst>
            </a:custGeom>
            <a:noFill/>
            <a:ln w="19050" cap="flat">
              <a:solidFill>
                <a:srgbClr val="ED7D31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50" name="path"/>
            <p:cNvSpPr/>
            <p:nvPr/>
          </p:nvSpPr>
          <p:spPr>
            <a:xfrm>
              <a:off x="367869" y="106236"/>
              <a:ext cx="127000" cy="127012"/>
            </a:xfrm>
            <a:custGeom>
              <a:avLst/>
              <a:gdLst/>
              <a:ahLst/>
              <a:cxnLst/>
              <a:rect l="0" t="0" r="0" b="0"/>
              <a:pathLst>
                <a:path w="200" h="200">
                  <a:moveTo>
                    <a:pt x="0" y="100"/>
                  </a:moveTo>
                  <a:cubicBezTo>
                    <a:pt x="0" y="44"/>
                    <a:pt x="44" y="0"/>
                    <a:pt x="100" y="0"/>
                  </a:cubicBezTo>
                  <a:cubicBezTo>
                    <a:pt x="155" y="0"/>
                    <a:pt x="200" y="44"/>
                    <a:pt x="200" y="100"/>
                  </a:cubicBezTo>
                  <a:cubicBezTo>
                    <a:pt x="200" y="155"/>
                    <a:pt x="155" y="200"/>
                    <a:pt x="100" y="200"/>
                  </a:cubicBezTo>
                  <a:cubicBezTo>
                    <a:pt x="44" y="200"/>
                    <a:pt x="0" y="155"/>
                    <a:pt x="0" y="100"/>
                  </a:cubicBezTo>
                </a:path>
              </a:pathLst>
            </a:custGeom>
            <a:solidFill>
              <a:srgbClr val="ED7D31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group 36"/>
          <p:cNvGrpSpPr/>
          <p:nvPr/>
        </p:nvGrpSpPr>
        <p:grpSpPr>
          <a:xfrm rot="21600000">
            <a:off x="1166553" y="2431248"/>
            <a:ext cx="494868" cy="339483"/>
            <a:chOff x="0" y="0"/>
            <a:chExt cx="494868" cy="339483"/>
          </a:xfrm>
        </p:grpSpPr>
        <p:sp>
          <p:nvSpPr>
            <p:cNvPr id="152" name="path"/>
            <p:cNvSpPr/>
            <p:nvPr/>
          </p:nvSpPr>
          <p:spPr>
            <a:xfrm>
              <a:off x="0" y="0"/>
              <a:ext cx="431374" cy="339483"/>
            </a:xfrm>
            <a:custGeom>
              <a:avLst/>
              <a:gdLst/>
              <a:ahLst/>
              <a:cxnLst/>
              <a:rect l="0" t="0" r="0" b="0"/>
              <a:pathLst>
                <a:path w="679" h="534">
                  <a:moveTo>
                    <a:pt x="267" y="15"/>
                  </a:moveTo>
                  <a:cubicBezTo>
                    <a:pt x="127" y="15"/>
                    <a:pt x="15" y="127"/>
                    <a:pt x="15" y="267"/>
                  </a:cubicBezTo>
                  <a:cubicBezTo>
                    <a:pt x="15" y="406"/>
                    <a:pt x="127" y="519"/>
                    <a:pt x="267" y="519"/>
                  </a:cubicBezTo>
                  <a:cubicBezTo>
                    <a:pt x="406" y="519"/>
                    <a:pt x="519" y="406"/>
                    <a:pt x="519" y="267"/>
                  </a:cubicBezTo>
                  <a:cubicBezTo>
                    <a:pt x="519" y="265"/>
                    <a:pt x="519" y="264"/>
                    <a:pt x="519" y="262"/>
                  </a:cubicBezTo>
                  <a:moveTo>
                    <a:pt x="519" y="267"/>
                  </a:moveTo>
                  <a:lnTo>
                    <a:pt x="679" y="267"/>
                  </a:lnTo>
                </a:path>
              </a:pathLst>
            </a:custGeom>
            <a:noFill/>
            <a:ln w="19050" cap="flat">
              <a:solidFill>
                <a:srgbClr val="0C7394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54" name="path"/>
            <p:cNvSpPr/>
            <p:nvPr/>
          </p:nvSpPr>
          <p:spPr>
            <a:xfrm>
              <a:off x="367868" y="106235"/>
              <a:ext cx="127000" cy="127012"/>
            </a:xfrm>
            <a:custGeom>
              <a:avLst/>
              <a:gdLst/>
              <a:ahLst/>
              <a:cxnLst/>
              <a:rect l="0" t="0" r="0" b="0"/>
              <a:pathLst>
                <a:path w="200" h="200">
                  <a:moveTo>
                    <a:pt x="0" y="100"/>
                  </a:moveTo>
                  <a:cubicBezTo>
                    <a:pt x="0" y="44"/>
                    <a:pt x="44" y="0"/>
                    <a:pt x="100" y="0"/>
                  </a:cubicBezTo>
                  <a:cubicBezTo>
                    <a:pt x="155" y="0"/>
                    <a:pt x="200" y="44"/>
                    <a:pt x="200" y="100"/>
                  </a:cubicBezTo>
                  <a:cubicBezTo>
                    <a:pt x="200" y="155"/>
                    <a:pt x="155" y="200"/>
                    <a:pt x="100" y="200"/>
                  </a:cubicBezTo>
                  <a:cubicBezTo>
                    <a:pt x="44" y="200"/>
                    <a:pt x="0" y="155"/>
                    <a:pt x="0" y="100"/>
                  </a:cubicBezTo>
                </a:path>
              </a:pathLst>
            </a:custGeom>
            <a:solidFill>
              <a:srgbClr val="0C7394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56" name="table 156"/>
          <p:cNvGraphicFramePr>
            <a:graphicFrameLocks noGrp="1"/>
          </p:cNvGraphicFramePr>
          <p:nvPr/>
        </p:nvGraphicFramePr>
        <p:xfrm>
          <a:off x="1407660" y="1036003"/>
          <a:ext cx="6299200" cy="709295"/>
        </p:xfrm>
        <a:graphic>
          <a:graphicData uri="http://schemas.openxmlformats.org/drawingml/2006/table">
            <a:tbl>
              <a:tblPr>
                <a:solidFill>
                  <a:srgbClr val="EBF1F1"/>
                </a:solidFill>
              </a:tblPr>
              <a:tblGrid>
                <a:gridCol w="6299200"/>
              </a:tblGrid>
              <a:tr h="69024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000"/>
                        </a:lnSpc>
                      </a:pPr>
                      <a:endParaRPr lang="en-US" altLang="en-US" sz="100" dirty="0"/>
                    </a:p>
                    <a:p>
                      <a:pPr marL="680085" algn="l" rtl="0" eaLnBrk="0">
                        <a:lnSpc>
                          <a:spcPct val="94000"/>
                        </a:lnSpc>
                        <a:tabLst>
                          <a:tab pos="873125" algn="l"/>
                        </a:tabLst>
                      </a:pPr>
                      <a:r>
                        <a:rPr sz="2700" kern="0" spc="0" dirty="0">
                          <a:solidFill>
                            <a:srgbClr val="0C7394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	</a:t>
                      </a:r>
                      <a:r>
                        <a:rPr sz="2700" b="1" kern="0" spc="0" dirty="0">
                          <a:solidFill>
                            <a:srgbClr val="0C7394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LinkedList</a:t>
                      </a:r>
                      <a:r>
                        <a:rPr sz="2700" b="1" kern="0" spc="120" dirty="0">
                          <a:solidFill>
                            <a:srgbClr val="0C7394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&lt;E&gt;</a:t>
                      </a:r>
                      <a:r>
                        <a:rPr sz="2700" b="1" kern="0" spc="120" dirty="0">
                          <a:solidFill>
                            <a:srgbClr val="0C7394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泛型类的常用方法</a:t>
                      </a:r>
                      <a:endParaRPr lang="en-US" altLang="en-US" sz="2700" dirty="0"/>
                    </a:p>
                  </a:txBody>
                  <a:tcPr marL="0" marR="0" marT="0" marB="0" vert="horz">
                    <a:lnL w="19050" cap="flat" cmpd="sng" algn="ctr">
                      <a:solidFill>
                        <a:srgbClr val="0C7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C7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C7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C7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F1"/>
                    </a:solidFill>
                  </a:tcPr>
                </a:tc>
              </a:tr>
            </a:tbl>
          </a:graphicData>
        </a:graphic>
      </p:graphicFrame>
      <p:sp>
        <p:nvSpPr>
          <p:cNvPr id="158" name="path"/>
          <p:cNvSpPr/>
          <p:nvPr/>
        </p:nvSpPr>
        <p:spPr>
          <a:xfrm>
            <a:off x="1646415" y="1211184"/>
            <a:ext cx="441426" cy="418604"/>
          </a:xfrm>
          <a:custGeom>
            <a:avLst/>
            <a:gdLst/>
            <a:ahLst/>
            <a:cxnLst/>
            <a:rect l="0" t="0" r="0" b="0"/>
            <a:pathLst>
              <a:path w="695" h="659">
                <a:moveTo>
                  <a:pt x="57" y="0"/>
                </a:moveTo>
                <a:lnTo>
                  <a:pt x="634" y="0"/>
                </a:lnTo>
                <a:cubicBezTo>
                  <a:pt x="667" y="0"/>
                  <a:pt x="695" y="27"/>
                  <a:pt x="695" y="60"/>
                </a:cubicBezTo>
                <a:lnTo>
                  <a:pt x="695" y="425"/>
                </a:lnTo>
                <a:cubicBezTo>
                  <a:pt x="695" y="458"/>
                  <a:pt x="667" y="486"/>
                  <a:pt x="634" y="486"/>
                </a:cubicBezTo>
                <a:lnTo>
                  <a:pt x="57" y="486"/>
                </a:lnTo>
                <a:cubicBezTo>
                  <a:pt x="24" y="486"/>
                  <a:pt x="0" y="458"/>
                  <a:pt x="0" y="425"/>
                </a:cubicBezTo>
                <a:lnTo>
                  <a:pt x="0" y="60"/>
                </a:lnTo>
                <a:cubicBezTo>
                  <a:pt x="0" y="27"/>
                  <a:pt x="24" y="0"/>
                  <a:pt x="57" y="0"/>
                </a:cubicBezTo>
                <a:moveTo>
                  <a:pt x="170" y="616"/>
                </a:moveTo>
                <a:cubicBezTo>
                  <a:pt x="209" y="610"/>
                  <a:pt x="245" y="604"/>
                  <a:pt x="285" y="604"/>
                </a:cubicBezTo>
                <a:lnTo>
                  <a:pt x="285" y="519"/>
                </a:lnTo>
                <a:lnTo>
                  <a:pt x="425" y="519"/>
                </a:lnTo>
                <a:lnTo>
                  <a:pt x="425" y="604"/>
                </a:lnTo>
                <a:cubicBezTo>
                  <a:pt x="461" y="607"/>
                  <a:pt x="497" y="610"/>
                  <a:pt x="534" y="616"/>
                </a:cubicBezTo>
                <a:lnTo>
                  <a:pt x="534" y="659"/>
                </a:lnTo>
                <a:lnTo>
                  <a:pt x="170" y="659"/>
                </a:lnTo>
                <a:lnTo>
                  <a:pt x="170" y="616"/>
                </a:lnTo>
                <a:close/>
                <a:moveTo>
                  <a:pt x="51" y="376"/>
                </a:moveTo>
                <a:lnTo>
                  <a:pt x="637" y="376"/>
                </a:lnTo>
                <a:lnTo>
                  <a:pt x="637" y="57"/>
                </a:lnTo>
                <a:lnTo>
                  <a:pt x="51" y="57"/>
                </a:lnTo>
                <a:lnTo>
                  <a:pt x="51" y="376"/>
                </a:lnTo>
                <a:close/>
                <a:moveTo>
                  <a:pt x="579" y="407"/>
                </a:moveTo>
                <a:cubicBezTo>
                  <a:pt x="564" y="407"/>
                  <a:pt x="555" y="416"/>
                  <a:pt x="555" y="431"/>
                </a:cubicBezTo>
                <a:cubicBezTo>
                  <a:pt x="555" y="443"/>
                  <a:pt x="564" y="455"/>
                  <a:pt x="579" y="455"/>
                </a:cubicBezTo>
                <a:cubicBezTo>
                  <a:pt x="591" y="455"/>
                  <a:pt x="604" y="443"/>
                  <a:pt x="604" y="431"/>
                </a:cubicBezTo>
                <a:cubicBezTo>
                  <a:pt x="604" y="416"/>
                  <a:pt x="591" y="407"/>
                  <a:pt x="579" y="407"/>
                </a:cubicBezTo>
              </a:path>
            </a:pathLst>
          </a:custGeom>
          <a:solidFill>
            <a:srgbClr val="0C7394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0" name="textbox 160"/>
          <p:cNvSpPr/>
          <p:nvPr/>
        </p:nvSpPr>
        <p:spPr>
          <a:xfrm>
            <a:off x="997711" y="276614"/>
            <a:ext cx="4347845" cy="4279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3170"/>
              </a:lnSpc>
            </a:pPr>
            <a:r>
              <a:rPr sz="2400" b="1" kern="0" spc="-10" dirty="0">
                <a:solidFill>
                  <a:srgbClr val="ED7D3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北京林业大学《Java程序设计》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picture 1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164" name="textbox 164"/>
          <p:cNvSpPr/>
          <p:nvPr/>
        </p:nvSpPr>
        <p:spPr>
          <a:xfrm>
            <a:off x="453390" y="2418715"/>
            <a:ext cx="7524115" cy="34690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0000"/>
              </a:lnSpc>
            </a:pPr>
            <a:endParaRPr lang="en-US" altLang="en-US" sz="400" dirty="0"/>
          </a:p>
          <a:p>
            <a:pPr marL="510540" algn="l" rtl="0" eaLnBrk="0">
              <a:lnSpc>
                <a:spcPct val="76000"/>
              </a:lnSpc>
              <a:spcBef>
                <a:spcPts val="5"/>
              </a:spcBef>
              <a:tabLst>
                <a:tab pos="733425" algn="l"/>
              </a:tabLst>
            </a:pP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	</a:t>
            </a:r>
            <a:r>
              <a:rPr lang="en-US" sz="24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           </a:t>
            </a:r>
            <a:r>
              <a:rPr sz="2400" b="1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public boolean </a:t>
            </a:r>
            <a:r>
              <a:rPr sz="2400" b="1" kern="0" spc="0" dirty="0">
                <a:solidFill>
                  <a:srgbClr val="FF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contains</a:t>
            </a:r>
            <a:r>
              <a:rPr sz="2400" b="1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(O</a:t>
            </a:r>
            <a:r>
              <a:rPr sz="2400" b="1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bject e)</a:t>
            </a:r>
            <a:endParaRPr lang="en-US" altLang="en-US" sz="2400" dirty="0"/>
          </a:p>
          <a:p>
            <a:pPr algn="l" rtl="0" eaLnBrk="0">
              <a:lnSpc>
                <a:spcPct val="105000"/>
              </a:lnSpc>
            </a:pPr>
            <a:endParaRPr lang="en-US" altLang="en-US" sz="1000" dirty="0"/>
          </a:p>
          <a:p>
            <a:pPr marL="396240" algn="l" rtl="0" eaLnBrk="0">
              <a:lnSpc>
                <a:spcPct val="91000"/>
              </a:lnSpc>
              <a:spcBef>
                <a:spcPts val="730"/>
              </a:spcBef>
            </a:pPr>
            <a:r>
              <a:rPr sz="2400" kern="0" spc="-20" dirty="0">
                <a:ln w="6350" cap="flat" cmpd="sng">
                  <a:solidFill>
                    <a:srgbClr val="000000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</a:t>
            </a:r>
            <a:r>
              <a:rPr sz="2400" kern="0" spc="-143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判断链表中是否有节点含有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e</a:t>
            </a:r>
            <a:endParaRPr lang="en-US" altLang="en-US" sz="2400" dirty="0"/>
          </a:p>
          <a:p>
            <a:pPr algn="l" rtl="0" eaLnBrk="0">
              <a:lnSpc>
                <a:spcPct val="133000"/>
              </a:lnSpc>
            </a:pPr>
            <a:endParaRPr lang="en-US" altLang="en-US" sz="1000" dirty="0"/>
          </a:p>
          <a:p>
            <a:pPr algn="l" rtl="0" eaLnBrk="0">
              <a:lnSpc>
                <a:spcPct val="134000"/>
              </a:lnSpc>
            </a:pPr>
            <a:endParaRPr lang="en-US" altLang="en-US" sz="1000" dirty="0"/>
          </a:p>
          <a:p>
            <a:pPr marL="507365" algn="l" rtl="0" eaLnBrk="0">
              <a:lnSpc>
                <a:spcPct val="76000"/>
              </a:lnSpc>
              <a:spcBef>
                <a:spcPts val="725"/>
              </a:spcBef>
              <a:tabLst>
                <a:tab pos="730250" algn="l"/>
              </a:tabLst>
            </a:pPr>
            <a:r>
              <a:rPr lang="en-US" sz="24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     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	</a:t>
            </a:r>
            <a:r>
              <a:rPr sz="2400" b="1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public Object </a:t>
            </a:r>
            <a:r>
              <a:rPr sz="2400" b="1" kern="0" spc="-10" dirty="0">
                <a:solidFill>
                  <a:srgbClr val="FF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clone</a:t>
            </a:r>
            <a:r>
              <a:rPr sz="2400" b="1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()</a:t>
            </a:r>
            <a:endParaRPr lang="en-US" altLang="en-US" sz="2400" dirty="0"/>
          </a:p>
          <a:p>
            <a:pPr algn="l" rtl="0" eaLnBrk="0">
              <a:lnSpc>
                <a:spcPct val="117000"/>
              </a:lnSpc>
            </a:pPr>
            <a:endParaRPr lang="en-US" altLang="en-US" sz="1000" dirty="0"/>
          </a:p>
          <a:p>
            <a:pPr algn="l" rtl="0" eaLnBrk="0">
              <a:lnSpc>
                <a:spcPct val="100000"/>
              </a:lnSpc>
            </a:pPr>
            <a:endParaRPr lang="en-US" altLang="en-US" sz="600" dirty="0"/>
          </a:p>
          <a:p>
            <a:pPr marL="719455" indent="-323215" algn="l" rtl="0" eaLnBrk="0">
              <a:lnSpc>
                <a:spcPct val="97000"/>
              </a:lnSpc>
              <a:spcBef>
                <a:spcPts val="5"/>
              </a:spcBef>
            </a:pPr>
            <a:r>
              <a:rPr sz="2400" kern="0" spc="-10" dirty="0">
                <a:ln w="6350" cap="flat" cmpd="sng">
                  <a:solidFill>
                    <a:srgbClr val="000000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</a:t>
            </a:r>
            <a:r>
              <a:rPr sz="2400" kern="0" spc="-147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得到当前链表的一个克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隆链表，该克隆链表中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节点数据的改变不会影响到当前链表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中节点的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endParaRPr lang="en-US" altLang="en-US" sz="2400" dirty="0"/>
          </a:p>
        </p:txBody>
      </p:sp>
      <p:grpSp>
        <p:nvGrpSpPr>
          <p:cNvPr id="38" name="group 38"/>
          <p:cNvGrpSpPr/>
          <p:nvPr/>
        </p:nvGrpSpPr>
        <p:grpSpPr>
          <a:xfrm rot="21600000">
            <a:off x="1163015" y="3810675"/>
            <a:ext cx="494869" cy="339483"/>
            <a:chOff x="0" y="0"/>
            <a:chExt cx="494869" cy="339483"/>
          </a:xfrm>
        </p:grpSpPr>
        <p:sp>
          <p:nvSpPr>
            <p:cNvPr id="166" name="path"/>
            <p:cNvSpPr/>
            <p:nvPr/>
          </p:nvSpPr>
          <p:spPr>
            <a:xfrm>
              <a:off x="0" y="0"/>
              <a:ext cx="431375" cy="339483"/>
            </a:xfrm>
            <a:custGeom>
              <a:avLst/>
              <a:gdLst/>
              <a:ahLst/>
              <a:cxnLst/>
              <a:rect l="0" t="0" r="0" b="0"/>
              <a:pathLst>
                <a:path w="679" h="534">
                  <a:moveTo>
                    <a:pt x="267" y="15"/>
                  </a:moveTo>
                  <a:cubicBezTo>
                    <a:pt x="127" y="15"/>
                    <a:pt x="15" y="127"/>
                    <a:pt x="15" y="267"/>
                  </a:cubicBezTo>
                  <a:cubicBezTo>
                    <a:pt x="15" y="406"/>
                    <a:pt x="127" y="519"/>
                    <a:pt x="267" y="519"/>
                  </a:cubicBezTo>
                  <a:cubicBezTo>
                    <a:pt x="406" y="519"/>
                    <a:pt x="519" y="406"/>
                    <a:pt x="519" y="267"/>
                  </a:cubicBezTo>
                  <a:cubicBezTo>
                    <a:pt x="519" y="265"/>
                    <a:pt x="519" y="264"/>
                    <a:pt x="519" y="262"/>
                  </a:cubicBezTo>
                  <a:moveTo>
                    <a:pt x="519" y="267"/>
                  </a:moveTo>
                  <a:lnTo>
                    <a:pt x="679" y="267"/>
                  </a:lnTo>
                </a:path>
              </a:pathLst>
            </a:custGeom>
            <a:noFill/>
            <a:ln w="19050" cap="flat">
              <a:solidFill>
                <a:srgbClr val="ED7D31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68" name="path"/>
            <p:cNvSpPr/>
            <p:nvPr/>
          </p:nvSpPr>
          <p:spPr>
            <a:xfrm>
              <a:off x="367869" y="106236"/>
              <a:ext cx="127000" cy="127012"/>
            </a:xfrm>
            <a:custGeom>
              <a:avLst/>
              <a:gdLst/>
              <a:ahLst/>
              <a:cxnLst/>
              <a:rect l="0" t="0" r="0" b="0"/>
              <a:pathLst>
                <a:path w="200" h="200">
                  <a:moveTo>
                    <a:pt x="0" y="100"/>
                  </a:moveTo>
                  <a:cubicBezTo>
                    <a:pt x="0" y="44"/>
                    <a:pt x="44" y="0"/>
                    <a:pt x="100" y="0"/>
                  </a:cubicBezTo>
                  <a:cubicBezTo>
                    <a:pt x="155" y="0"/>
                    <a:pt x="200" y="44"/>
                    <a:pt x="200" y="100"/>
                  </a:cubicBezTo>
                  <a:cubicBezTo>
                    <a:pt x="200" y="155"/>
                    <a:pt x="155" y="200"/>
                    <a:pt x="100" y="200"/>
                  </a:cubicBezTo>
                  <a:cubicBezTo>
                    <a:pt x="44" y="200"/>
                    <a:pt x="0" y="155"/>
                    <a:pt x="0" y="100"/>
                  </a:cubicBezTo>
                </a:path>
              </a:pathLst>
            </a:custGeom>
            <a:solidFill>
              <a:srgbClr val="ED7D31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group 40"/>
          <p:cNvGrpSpPr/>
          <p:nvPr/>
        </p:nvGrpSpPr>
        <p:grpSpPr>
          <a:xfrm rot="21600000">
            <a:off x="1166553" y="2431248"/>
            <a:ext cx="494868" cy="339483"/>
            <a:chOff x="0" y="0"/>
            <a:chExt cx="494868" cy="339483"/>
          </a:xfrm>
        </p:grpSpPr>
        <p:sp>
          <p:nvSpPr>
            <p:cNvPr id="170" name="path"/>
            <p:cNvSpPr/>
            <p:nvPr/>
          </p:nvSpPr>
          <p:spPr>
            <a:xfrm>
              <a:off x="0" y="0"/>
              <a:ext cx="431374" cy="339483"/>
            </a:xfrm>
            <a:custGeom>
              <a:avLst/>
              <a:gdLst/>
              <a:ahLst/>
              <a:cxnLst/>
              <a:rect l="0" t="0" r="0" b="0"/>
              <a:pathLst>
                <a:path w="679" h="534">
                  <a:moveTo>
                    <a:pt x="267" y="15"/>
                  </a:moveTo>
                  <a:cubicBezTo>
                    <a:pt x="127" y="15"/>
                    <a:pt x="15" y="127"/>
                    <a:pt x="15" y="267"/>
                  </a:cubicBezTo>
                  <a:cubicBezTo>
                    <a:pt x="15" y="406"/>
                    <a:pt x="127" y="519"/>
                    <a:pt x="267" y="519"/>
                  </a:cubicBezTo>
                  <a:cubicBezTo>
                    <a:pt x="406" y="519"/>
                    <a:pt x="519" y="406"/>
                    <a:pt x="519" y="267"/>
                  </a:cubicBezTo>
                  <a:cubicBezTo>
                    <a:pt x="519" y="265"/>
                    <a:pt x="519" y="264"/>
                    <a:pt x="519" y="262"/>
                  </a:cubicBezTo>
                  <a:moveTo>
                    <a:pt x="519" y="267"/>
                  </a:moveTo>
                  <a:lnTo>
                    <a:pt x="679" y="267"/>
                  </a:lnTo>
                </a:path>
              </a:pathLst>
            </a:custGeom>
            <a:noFill/>
            <a:ln w="19050" cap="flat">
              <a:solidFill>
                <a:srgbClr val="0C7394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72" name="path"/>
            <p:cNvSpPr/>
            <p:nvPr/>
          </p:nvSpPr>
          <p:spPr>
            <a:xfrm>
              <a:off x="367868" y="106235"/>
              <a:ext cx="127000" cy="127012"/>
            </a:xfrm>
            <a:custGeom>
              <a:avLst/>
              <a:gdLst/>
              <a:ahLst/>
              <a:cxnLst/>
              <a:rect l="0" t="0" r="0" b="0"/>
              <a:pathLst>
                <a:path w="200" h="200">
                  <a:moveTo>
                    <a:pt x="0" y="100"/>
                  </a:moveTo>
                  <a:cubicBezTo>
                    <a:pt x="0" y="44"/>
                    <a:pt x="44" y="0"/>
                    <a:pt x="100" y="0"/>
                  </a:cubicBezTo>
                  <a:cubicBezTo>
                    <a:pt x="155" y="0"/>
                    <a:pt x="200" y="44"/>
                    <a:pt x="200" y="100"/>
                  </a:cubicBezTo>
                  <a:cubicBezTo>
                    <a:pt x="200" y="155"/>
                    <a:pt x="155" y="200"/>
                    <a:pt x="100" y="200"/>
                  </a:cubicBezTo>
                  <a:cubicBezTo>
                    <a:pt x="44" y="200"/>
                    <a:pt x="0" y="155"/>
                    <a:pt x="0" y="100"/>
                  </a:cubicBezTo>
                </a:path>
              </a:pathLst>
            </a:custGeom>
            <a:solidFill>
              <a:srgbClr val="0C7394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74" name="table 174"/>
          <p:cNvGraphicFramePr>
            <a:graphicFrameLocks noGrp="1"/>
          </p:cNvGraphicFramePr>
          <p:nvPr/>
        </p:nvGraphicFramePr>
        <p:xfrm>
          <a:off x="1407660" y="1036003"/>
          <a:ext cx="6299200" cy="709295"/>
        </p:xfrm>
        <a:graphic>
          <a:graphicData uri="http://schemas.openxmlformats.org/drawingml/2006/table">
            <a:tbl>
              <a:tblPr>
                <a:solidFill>
                  <a:srgbClr val="EBF1F1"/>
                </a:solidFill>
              </a:tblPr>
              <a:tblGrid>
                <a:gridCol w="6299200"/>
              </a:tblGrid>
              <a:tr h="69024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000"/>
                        </a:lnSpc>
                      </a:pPr>
                      <a:endParaRPr lang="en-US" altLang="en-US" sz="100" dirty="0"/>
                    </a:p>
                    <a:p>
                      <a:pPr marL="680085" algn="l" rtl="0" eaLnBrk="0">
                        <a:lnSpc>
                          <a:spcPct val="94000"/>
                        </a:lnSpc>
                        <a:tabLst>
                          <a:tab pos="873125" algn="l"/>
                        </a:tabLst>
                      </a:pPr>
                      <a:r>
                        <a:rPr sz="2700" kern="0" spc="0" dirty="0">
                          <a:solidFill>
                            <a:srgbClr val="0C7394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	</a:t>
                      </a:r>
                      <a:r>
                        <a:rPr sz="2700" b="1" kern="0" spc="0" dirty="0">
                          <a:solidFill>
                            <a:srgbClr val="0C7394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LinkedList</a:t>
                      </a:r>
                      <a:r>
                        <a:rPr sz="2700" b="1" kern="0" spc="120" dirty="0">
                          <a:solidFill>
                            <a:srgbClr val="0C7394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&lt;E&gt;</a:t>
                      </a:r>
                      <a:r>
                        <a:rPr sz="2700" b="1" kern="0" spc="120" dirty="0">
                          <a:solidFill>
                            <a:srgbClr val="0C7394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泛型类的常用方法</a:t>
                      </a:r>
                      <a:endParaRPr lang="en-US" altLang="en-US" sz="2700" dirty="0"/>
                    </a:p>
                  </a:txBody>
                  <a:tcPr marL="0" marR="0" marT="0" marB="0" vert="horz">
                    <a:lnL w="19050" cap="flat" cmpd="sng" algn="ctr">
                      <a:solidFill>
                        <a:srgbClr val="0C7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C7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C7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C7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F1"/>
                    </a:solidFill>
                  </a:tcPr>
                </a:tc>
              </a:tr>
            </a:tbl>
          </a:graphicData>
        </a:graphic>
      </p:graphicFrame>
      <p:sp>
        <p:nvSpPr>
          <p:cNvPr id="176" name="path"/>
          <p:cNvSpPr/>
          <p:nvPr/>
        </p:nvSpPr>
        <p:spPr>
          <a:xfrm>
            <a:off x="1646415" y="1211184"/>
            <a:ext cx="441426" cy="418604"/>
          </a:xfrm>
          <a:custGeom>
            <a:avLst/>
            <a:gdLst/>
            <a:ahLst/>
            <a:cxnLst/>
            <a:rect l="0" t="0" r="0" b="0"/>
            <a:pathLst>
              <a:path w="695" h="659">
                <a:moveTo>
                  <a:pt x="57" y="0"/>
                </a:moveTo>
                <a:lnTo>
                  <a:pt x="634" y="0"/>
                </a:lnTo>
                <a:cubicBezTo>
                  <a:pt x="667" y="0"/>
                  <a:pt x="695" y="27"/>
                  <a:pt x="695" y="60"/>
                </a:cubicBezTo>
                <a:lnTo>
                  <a:pt x="695" y="425"/>
                </a:lnTo>
                <a:cubicBezTo>
                  <a:pt x="695" y="458"/>
                  <a:pt x="667" y="486"/>
                  <a:pt x="634" y="486"/>
                </a:cubicBezTo>
                <a:lnTo>
                  <a:pt x="57" y="486"/>
                </a:lnTo>
                <a:cubicBezTo>
                  <a:pt x="24" y="486"/>
                  <a:pt x="0" y="458"/>
                  <a:pt x="0" y="425"/>
                </a:cubicBezTo>
                <a:lnTo>
                  <a:pt x="0" y="60"/>
                </a:lnTo>
                <a:cubicBezTo>
                  <a:pt x="0" y="27"/>
                  <a:pt x="24" y="0"/>
                  <a:pt x="57" y="0"/>
                </a:cubicBezTo>
                <a:moveTo>
                  <a:pt x="170" y="616"/>
                </a:moveTo>
                <a:cubicBezTo>
                  <a:pt x="209" y="610"/>
                  <a:pt x="245" y="604"/>
                  <a:pt x="285" y="604"/>
                </a:cubicBezTo>
                <a:lnTo>
                  <a:pt x="285" y="519"/>
                </a:lnTo>
                <a:lnTo>
                  <a:pt x="425" y="519"/>
                </a:lnTo>
                <a:lnTo>
                  <a:pt x="425" y="604"/>
                </a:lnTo>
                <a:cubicBezTo>
                  <a:pt x="461" y="607"/>
                  <a:pt x="497" y="610"/>
                  <a:pt x="534" y="616"/>
                </a:cubicBezTo>
                <a:lnTo>
                  <a:pt x="534" y="659"/>
                </a:lnTo>
                <a:lnTo>
                  <a:pt x="170" y="659"/>
                </a:lnTo>
                <a:lnTo>
                  <a:pt x="170" y="616"/>
                </a:lnTo>
                <a:close/>
                <a:moveTo>
                  <a:pt x="51" y="376"/>
                </a:moveTo>
                <a:lnTo>
                  <a:pt x="637" y="376"/>
                </a:lnTo>
                <a:lnTo>
                  <a:pt x="637" y="57"/>
                </a:lnTo>
                <a:lnTo>
                  <a:pt x="51" y="57"/>
                </a:lnTo>
                <a:lnTo>
                  <a:pt x="51" y="376"/>
                </a:lnTo>
                <a:close/>
                <a:moveTo>
                  <a:pt x="579" y="407"/>
                </a:moveTo>
                <a:cubicBezTo>
                  <a:pt x="564" y="407"/>
                  <a:pt x="555" y="416"/>
                  <a:pt x="555" y="431"/>
                </a:cubicBezTo>
                <a:cubicBezTo>
                  <a:pt x="555" y="443"/>
                  <a:pt x="564" y="455"/>
                  <a:pt x="579" y="455"/>
                </a:cubicBezTo>
                <a:cubicBezTo>
                  <a:pt x="591" y="455"/>
                  <a:pt x="604" y="443"/>
                  <a:pt x="604" y="431"/>
                </a:cubicBezTo>
                <a:cubicBezTo>
                  <a:pt x="604" y="416"/>
                  <a:pt x="591" y="407"/>
                  <a:pt x="579" y="407"/>
                </a:cubicBezTo>
              </a:path>
            </a:pathLst>
          </a:custGeom>
          <a:solidFill>
            <a:srgbClr val="0C7394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78" name="textbox 178"/>
          <p:cNvSpPr/>
          <p:nvPr/>
        </p:nvSpPr>
        <p:spPr>
          <a:xfrm>
            <a:off x="997711" y="276614"/>
            <a:ext cx="4347845" cy="4279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3170"/>
              </a:lnSpc>
            </a:pPr>
            <a:r>
              <a:rPr sz="2400" b="1" kern="0" spc="-10" dirty="0">
                <a:solidFill>
                  <a:srgbClr val="ED7D3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北京林业大学《Java程序设计》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18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182" name="textbox 182"/>
          <p:cNvSpPr/>
          <p:nvPr/>
        </p:nvSpPr>
        <p:spPr>
          <a:xfrm>
            <a:off x="1302604" y="2152055"/>
            <a:ext cx="4739004" cy="24968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2000"/>
              </a:lnSpc>
            </a:pPr>
            <a:endParaRPr lang="en-US" altLang="en-US" sz="800" dirty="0"/>
          </a:p>
          <a:p>
            <a:pPr marL="583565" algn="l" rtl="0" eaLnBrk="0">
              <a:lnSpc>
                <a:spcPct val="94000"/>
              </a:lnSpc>
              <a:spcBef>
                <a:spcPts val="0"/>
              </a:spcBef>
              <a:tabLst>
                <a:tab pos="781050" algn="l"/>
              </a:tabLst>
            </a:pPr>
            <a:r>
              <a:rPr sz="27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	</a:t>
            </a:r>
            <a:r>
              <a:rPr sz="27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LinkedList</a:t>
            </a:r>
            <a:r>
              <a:rPr sz="2700" kern="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&lt;E&gt;</a:t>
            </a:r>
            <a:r>
              <a:rPr sz="27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泛型类练习</a:t>
            </a:r>
            <a:endParaRPr lang="en-US" altLang="en-US" sz="2700" dirty="0"/>
          </a:p>
          <a:p>
            <a:pPr algn="l" rtl="0" eaLnBrk="0">
              <a:lnSpc>
                <a:spcPct val="109000"/>
              </a:lnSpc>
            </a:pPr>
            <a:endParaRPr lang="en-US" altLang="en-US" sz="1000" dirty="0"/>
          </a:p>
          <a:p>
            <a:pPr algn="l" rtl="0" eaLnBrk="0">
              <a:lnSpc>
                <a:spcPct val="109000"/>
              </a:lnSpc>
            </a:pPr>
            <a:endParaRPr lang="en-US" altLang="en-US" sz="1000" dirty="0"/>
          </a:p>
          <a:p>
            <a:pPr algn="l" rtl="0" eaLnBrk="0">
              <a:lnSpc>
                <a:spcPct val="109000"/>
              </a:lnSpc>
            </a:pPr>
            <a:endParaRPr lang="en-US" altLang="en-US" sz="1000" dirty="0"/>
          </a:p>
          <a:p>
            <a:pPr marL="673100" algn="l" rtl="0" eaLnBrk="0">
              <a:lnSpc>
                <a:spcPts val="3305"/>
              </a:lnSpc>
              <a:spcBef>
                <a:spcPts val="1450"/>
              </a:spcBef>
            </a:pPr>
            <a:r>
              <a:rPr sz="4800" kern="0" spc="340" dirty="0">
                <a:solidFill>
                  <a:srgbClr val="0C7394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○</a:t>
            </a:r>
            <a:r>
              <a:rPr sz="4800" kern="0" spc="380" dirty="0">
                <a:solidFill>
                  <a:srgbClr val="0C7394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kern="0" spc="0" dirty="0">
                <a:solidFill>
                  <a:srgbClr val="0C7394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TestLinkedList</a:t>
            </a:r>
            <a:r>
              <a:rPr sz="2400" b="1" kern="0" spc="340" dirty="0">
                <a:solidFill>
                  <a:srgbClr val="0C7394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.</a:t>
            </a:r>
            <a:r>
              <a:rPr sz="2400" b="1" kern="0" spc="0" dirty="0">
                <a:solidFill>
                  <a:srgbClr val="0C7394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java</a:t>
            </a:r>
            <a:endParaRPr lang="en-US" altLang="en-US" sz="2400" dirty="0"/>
          </a:p>
          <a:p>
            <a:pPr algn="l" rtl="0" eaLnBrk="0">
              <a:lnSpc>
                <a:spcPct val="160000"/>
              </a:lnSpc>
            </a:pPr>
            <a:endParaRPr lang="en-US" altLang="en-US" sz="1000" dirty="0"/>
          </a:p>
          <a:p>
            <a:pPr algn="l" rtl="0" eaLnBrk="0">
              <a:lnSpc>
                <a:spcPct val="100000"/>
              </a:lnSpc>
            </a:pPr>
            <a:endParaRPr lang="en-US" altLang="en-US" sz="1200" dirty="0"/>
          </a:p>
          <a:p>
            <a:pPr marL="673100" algn="l" rtl="0" eaLnBrk="0">
              <a:lnSpc>
                <a:spcPts val="3490"/>
              </a:lnSpc>
              <a:spcBef>
                <a:spcPts val="0"/>
              </a:spcBef>
            </a:pPr>
            <a:r>
              <a:rPr sz="4800" kern="0" spc="190" dirty="0">
                <a:solidFill>
                  <a:srgbClr val="0C7394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○</a:t>
            </a:r>
            <a:r>
              <a:rPr sz="4800" kern="0" spc="330" dirty="0">
                <a:solidFill>
                  <a:srgbClr val="0C7394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kern="0" spc="190" dirty="0">
                <a:solidFill>
                  <a:srgbClr val="0C7394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桌面录屏</a:t>
            </a:r>
            <a:endParaRPr lang="en-US" altLang="en-US" sz="2400" dirty="0"/>
          </a:p>
        </p:txBody>
      </p:sp>
      <p:grpSp>
        <p:nvGrpSpPr>
          <p:cNvPr id="42" name="group 42"/>
          <p:cNvGrpSpPr/>
          <p:nvPr/>
        </p:nvGrpSpPr>
        <p:grpSpPr>
          <a:xfrm rot="21600000">
            <a:off x="1315304" y="2164755"/>
            <a:ext cx="571169" cy="571169"/>
            <a:chOff x="0" y="0"/>
            <a:chExt cx="571169" cy="571169"/>
          </a:xfrm>
        </p:grpSpPr>
        <p:sp>
          <p:nvSpPr>
            <p:cNvPr id="184" name="path"/>
            <p:cNvSpPr/>
            <p:nvPr/>
          </p:nvSpPr>
          <p:spPr>
            <a:xfrm>
              <a:off x="9525" y="9525"/>
              <a:ext cx="552119" cy="552119"/>
            </a:xfrm>
            <a:custGeom>
              <a:avLst/>
              <a:gdLst/>
              <a:ahLst/>
              <a:cxnLst/>
              <a:rect l="0" t="0" r="0" b="0"/>
              <a:pathLst>
                <a:path w="869" h="869">
                  <a:moveTo>
                    <a:pt x="434" y="0"/>
                  </a:moveTo>
                  <a:cubicBezTo>
                    <a:pt x="194" y="0"/>
                    <a:pt x="0" y="194"/>
                    <a:pt x="0" y="434"/>
                  </a:cubicBezTo>
                  <a:cubicBezTo>
                    <a:pt x="0" y="674"/>
                    <a:pt x="194" y="869"/>
                    <a:pt x="434" y="869"/>
                  </a:cubicBezTo>
                  <a:cubicBezTo>
                    <a:pt x="674" y="869"/>
                    <a:pt x="869" y="674"/>
                    <a:pt x="869" y="434"/>
                  </a:cubicBezTo>
                  <a:cubicBezTo>
                    <a:pt x="869" y="431"/>
                    <a:pt x="869" y="429"/>
                    <a:pt x="869" y="426"/>
                  </a:cubicBezTo>
                  <a:lnTo>
                    <a:pt x="434" y="434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F4B183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86" name="path"/>
            <p:cNvSpPr/>
            <p:nvPr/>
          </p:nvSpPr>
          <p:spPr>
            <a:xfrm>
              <a:off x="0" y="0"/>
              <a:ext cx="571169" cy="571169"/>
            </a:xfrm>
            <a:custGeom>
              <a:avLst/>
              <a:gdLst/>
              <a:ahLst/>
              <a:cxnLst/>
              <a:rect l="0" t="0" r="0" b="0"/>
              <a:pathLst>
                <a:path w="899" h="899">
                  <a:moveTo>
                    <a:pt x="449" y="15"/>
                  </a:moveTo>
                  <a:cubicBezTo>
                    <a:pt x="209" y="15"/>
                    <a:pt x="15" y="209"/>
                    <a:pt x="15" y="449"/>
                  </a:cubicBezTo>
                  <a:cubicBezTo>
                    <a:pt x="15" y="689"/>
                    <a:pt x="209" y="884"/>
                    <a:pt x="449" y="884"/>
                  </a:cubicBezTo>
                  <a:cubicBezTo>
                    <a:pt x="689" y="884"/>
                    <a:pt x="884" y="689"/>
                    <a:pt x="884" y="449"/>
                  </a:cubicBezTo>
                  <a:cubicBezTo>
                    <a:pt x="884" y="446"/>
                    <a:pt x="884" y="444"/>
                    <a:pt x="884" y="441"/>
                  </a:cubicBezTo>
                </a:path>
              </a:pathLst>
            </a:custGeom>
            <a:noFill/>
            <a:ln w="19050" cap="flat">
              <a:solidFill>
                <a:srgbClr val="0C7394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88" name="table 188"/>
          <p:cNvGraphicFramePr>
            <a:graphicFrameLocks noGrp="1"/>
          </p:cNvGraphicFramePr>
          <p:nvPr/>
        </p:nvGraphicFramePr>
        <p:xfrm>
          <a:off x="1407660" y="1036003"/>
          <a:ext cx="4566919" cy="709295"/>
        </p:xfrm>
        <a:graphic>
          <a:graphicData uri="http://schemas.openxmlformats.org/drawingml/2006/table">
            <a:tbl>
              <a:tblPr>
                <a:solidFill>
                  <a:srgbClr val="EBF1F1"/>
                </a:solidFill>
              </a:tblPr>
              <a:tblGrid>
                <a:gridCol w="4566919"/>
              </a:tblGrid>
              <a:tr h="69024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680085" algn="l" rtl="0" eaLnBrk="0">
                        <a:lnSpc>
                          <a:spcPct val="93000"/>
                        </a:lnSpc>
                        <a:tabLst>
                          <a:tab pos="873125" algn="l"/>
                        </a:tabLst>
                      </a:pPr>
                      <a:r>
                        <a:rPr sz="2700" kern="0" spc="0" dirty="0">
                          <a:solidFill>
                            <a:srgbClr val="0C7394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	</a:t>
                      </a:r>
                      <a:r>
                        <a:rPr sz="2700" b="1" kern="0" spc="0" dirty="0">
                          <a:solidFill>
                            <a:srgbClr val="0C7394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LinkedList</a:t>
                      </a:r>
                      <a:r>
                        <a:rPr sz="2700" b="1" kern="0" spc="140" dirty="0">
                          <a:solidFill>
                            <a:srgbClr val="0C7394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&lt;E&gt;</a:t>
                      </a:r>
                      <a:r>
                        <a:rPr sz="2700" b="1" kern="0" spc="140" dirty="0">
                          <a:solidFill>
                            <a:srgbClr val="0C7394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泛型类</a:t>
                      </a:r>
                      <a:endParaRPr lang="en-US" altLang="en-US" sz="2700" dirty="0"/>
                    </a:p>
                  </a:txBody>
                  <a:tcPr marL="0" marR="0" marT="0" marB="0" vert="horz">
                    <a:lnL w="19050" cap="flat" cmpd="sng" algn="ctr">
                      <a:solidFill>
                        <a:srgbClr val="0C7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C7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C7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C7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F1"/>
                    </a:solidFill>
                  </a:tcPr>
                </a:tc>
              </a:tr>
            </a:tbl>
          </a:graphicData>
        </a:graphic>
      </p:graphicFrame>
      <p:sp>
        <p:nvSpPr>
          <p:cNvPr id="190" name="path"/>
          <p:cNvSpPr/>
          <p:nvPr/>
        </p:nvSpPr>
        <p:spPr>
          <a:xfrm>
            <a:off x="1646415" y="1211184"/>
            <a:ext cx="441426" cy="418604"/>
          </a:xfrm>
          <a:custGeom>
            <a:avLst/>
            <a:gdLst/>
            <a:ahLst/>
            <a:cxnLst/>
            <a:rect l="0" t="0" r="0" b="0"/>
            <a:pathLst>
              <a:path w="695" h="659">
                <a:moveTo>
                  <a:pt x="57" y="0"/>
                </a:moveTo>
                <a:lnTo>
                  <a:pt x="634" y="0"/>
                </a:lnTo>
                <a:cubicBezTo>
                  <a:pt x="667" y="0"/>
                  <a:pt x="695" y="27"/>
                  <a:pt x="695" y="60"/>
                </a:cubicBezTo>
                <a:lnTo>
                  <a:pt x="695" y="425"/>
                </a:lnTo>
                <a:cubicBezTo>
                  <a:pt x="695" y="458"/>
                  <a:pt x="667" y="486"/>
                  <a:pt x="634" y="486"/>
                </a:cubicBezTo>
                <a:lnTo>
                  <a:pt x="57" y="486"/>
                </a:lnTo>
                <a:cubicBezTo>
                  <a:pt x="24" y="486"/>
                  <a:pt x="0" y="458"/>
                  <a:pt x="0" y="425"/>
                </a:cubicBezTo>
                <a:lnTo>
                  <a:pt x="0" y="60"/>
                </a:lnTo>
                <a:cubicBezTo>
                  <a:pt x="0" y="27"/>
                  <a:pt x="24" y="0"/>
                  <a:pt x="57" y="0"/>
                </a:cubicBezTo>
                <a:moveTo>
                  <a:pt x="170" y="616"/>
                </a:moveTo>
                <a:cubicBezTo>
                  <a:pt x="209" y="610"/>
                  <a:pt x="245" y="604"/>
                  <a:pt x="285" y="604"/>
                </a:cubicBezTo>
                <a:lnTo>
                  <a:pt x="285" y="519"/>
                </a:lnTo>
                <a:lnTo>
                  <a:pt x="425" y="519"/>
                </a:lnTo>
                <a:lnTo>
                  <a:pt x="425" y="604"/>
                </a:lnTo>
                <a:cubicBezTo>
                  <a:pt x="461" y="607"/>
                  <a:pt x="497" y="610"/>
                  <a:pt x="534" y="616"/>
                </a:cubicBezTo>
                <a:lnTo>
                  <a:pt x="534" y="659"/>
                </a:lnTo>
                <a:lnTo>
                  <a:pt x="170" y="659"/>
                </a:lnTo>
                <a:lnTo>
                  <a:pt x="170" y="616"/>
                </a:lnTo>
                <a:close/>
                <a:moveTo>
                  <a:pt x="51" y="376"/>
                </a:moveTo>
                <a:lnTo>
                  <a:pt x="637" y="376"/>
                </a:lnTo>
                <a:lnTo>
                  <a:pt x="637" y="57"/>
                </a:lnTo>
                <a:lnTo>
                  <a:pt x="51" y="57"/>
                </a:lnTo>
                <a:lnTo>
                  <a:pt x="51" y="376"/>
                </a:lnTo>
                <a:close/>
                <a:moveTo>
                  <a:pt x="579" y="407"/>
                </a:moveTo>
                <a:cubicBezTo>
                  <a:pt x="564" y="407"/>
                  <a:pt x="555" y="416"/>
                  <a:pt x="555" y="431"/>
                </a:cubicBezTo>
                <a:cubicBezTo>
                  <a:pt x="555" y="443"/>
                  <a:pt x="564" y="455"/>
                  <a:pt x="579" y="455"/>
                </a:cubicBezTo>
                <a:cubicBezTo>
                  <a:pt x="591" y="455"/>
                  <a:pt x="604" y="443"/>
                  <a:pt x="604" y="431"/>
                </a:cubicBezTo>
                <a:cubicBezTo>
                  <a:pt x="604" y="416"/>
                  <a:pt x="591" y="407"/>
                  <a:pt x="579" y="407"/>
                </a:cubicBezTo>
              </a:path>
            </a:pathLst>
          </a:custGeom>
          <a:solidFill>
            <a:srgbClr val="0C7394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92" name="textbox 192"/>
          <p:cNvSpPr/>
          <p:nvPr/>
        </p:nvSpPr>
        <p:spPr>
          <a:xfrm>
            <a:off x="997711" y="276614"/>
            <a:ext cx="4347845" cy="4279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3170"/>
              </a:lnSpc>
            </a:pPr>
            <a:r>
              <a:rPr sz="2400" b="1" kern="0" spc="-10" dirty="0">
                <a:solidFill>
                  <a:srgbClr val="ED7D3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北京林业大学《Java程序设计》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picture 1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196" name="textbox 196"/>
          <p:cNvSpPr/>
          <p:nvPr/>
        </p:nvSpPr>
        <p:spPr>
          <a:xfrm>
            <a:off x="1302604" y="2075855"/>
            <a:ext cx="6295390" cy="39065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2000"/>
              </a:lnSpc>
            </a:pPr>
            <a:endParaRPr lang="en-US" altLang="en-US" sz="800" dirty="0"/>
          </a:p>
          <a:p>
            <a:pPr marL="583565" algn="l" rtl="0" eaLnBrk="0">
              <a:lnSpc>
                <a:spcPct val="94000"/>
              </a:lnSpc>
              <a:spcBef>
                <a:spcPts val="0"/>
              </a:spcBef>
              <a:tabLst>
                <a:tab pos="778510" algn="l"/>
              </a:tabLst>
            </a:pPr>
            <a:r>
              <a:rPr sz="27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27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遍历列表</a:t>
            </a:r>
            <a:endParaRPr lang="en-US" altLang="en-US" sz="2700" dirty="0"/>
          </a:p>
          <a:p>
            <a:pPr algn="l" rtl="0" eaLnBrk="0">
              <a:lnSpc>
                <a:spcPct val="153000"/>
              </a:lnSpc>
            </a:pPr>
            <a:endParaRPr lang="en-US" altLang="en-US" sz="1000" dirty="0"/>
          </a:p>
          <a:p>
            <a:pPr marL="61595" algn="l" rtl="0" eaLnBrk="0">
              <a:lnSpc>
                <a:spcPct val="81000"/>
              </a:lnSpc>
              <a:spcBef>
                <a:spcPts val="960"/>
              </a:spcBef>
            </a:pPr>
            <a:r>
              <a:rPr sz="3200" kern="0" spc="0" dirty="0">
                <a:solidFill>
                  <a:srgbClr val="0C739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C-</a:t>
            </a:r>
            <a:r>
              <a:rPr sz="3200" kern="0" spc="240" dirty="0">
                <a:solidFill>
                  <a:srgbClr val="0C7394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Iterator&lt;E&gt;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泛型类可以实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现遍历链表</a:t>
            </a:r>
            <a:endParaRPr lang="en-US" altLang="en-US" sz="2400" dirty="0"/>
          </a:p>
          <a:p>
            <a:pPr marL="775970" indent="-384810" algn="l" rtl="0" eaLnBrk="0">
              <a:lnSpc>
                <a:spcPct val="98000"/>
              </a:lnSpc>
              <a:spcBef>
                <a:spcPts val="1865"/>
              </a:spcBef>
              <a:tabLst>
                <a:tab pos="400050" algn="l"/>
              </a:tabLst>
            </a:pPr>
            <a:r>
              <a:rPr sz="2400" kern="0" spc="0" dirty="0">
                <a:solidFill>
                  <a:srgbClr val="ED7D31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2400" kern="0" spc="10" dirty="0">
                <a:solidFill>
                  <a:srgbClr val="ED7D31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</a:t>
            </a:r>
            <a:r>
              <a:rPr sz="2400" kern="0" spc="10" dirty="0">
                <a:solidFill>
                  <a:srgbClr val="ED7D31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24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链表对象可以使用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iterator</a:t>
            </a:r>
            <a:r>
              <a:rPr sz="2400" kern="0" spc="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()</a:t>
            </a:r>
            <a:r>
              <a:rPr sz="24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法返回一个   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Iterator&lt;E&gt;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类型的对象，该对象中每个  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2400" kern="0" spc="-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数据成员就是链表节点中的数据，而且</a:t>
            </a:r>
            <a:r>
              <a:rPr sz="2400" kern="0" spc="-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这些数据是按顺序存放的</a:t>
            </a:r>
            <a:endParaRPr lang="en-US" altLang="en-US" sz="2400" dirty="0"/>
          </a:p>
          <a:p>
            <a:pPr algn="l" rtl="0" eaLnBrk="0">
              <a:lnSpc>
                <a:spcPct val="101000"/>
              </a:lnSpc>
            </a:pPr>
            <a:endParaRPr lang="en-US" altLang="en-US" sz="1700" dirty="0"/>
          </a:p>
          <a:p>
            <a:pPr marL="777875" indent="-716280" algn="l" rtl="0" eaLnBrk="0">
              <a:lnSpc>
                <a:spcPct val="82000"/>
              </a:lnSpc>
              <a:spcBef>
                <a:spcPts val="5"/>
              </a:spcBef>
            </a:pPr>
            <a:r>
              <a:rPr sz="3200" kern="0" spc="20" dirty="0">
                <a:solidFill>
                  <a:srgbClr val="0C7394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○-</a:t>
            </a:r>
            <a:r>
              <a:rPr sz="3200" kern="0" spc="20" dirty="0">
                <a:solidFill>
                  <a:srgbClr val="0C7394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Iterator</a:t>
            </a:r>
            <a:r>
              <a:rPr sz="2400" kern="0" spc="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&lt;E&gt;</a:t>
            </a:r>
            <a:r>
              <a:rPr sz="2400" kern="0" spc="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类型的对象使用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next</a:t>
            </a:r>
            <a:r>
              <a:rPr sz="2400" kern="0" spc="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()</a:t>
            </a:r>
            <a:r>
              <a:rPr sz="2400" kern="0" spc="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</a:t>
            </a:r>
            <a:r>
              <a:rPr sz="24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法可以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得到数据成员</a:t>
            </a:r>
            <a:endParaRPr lang="en-US" altLang="en-US" sz="2400" dirty="0"/>
          </a:p>
        </p:txBody>
      </p:sp>
      <p:sp>
        <p:nvSpPr>
          <p:cNvPr id="198" name="path"/>
          <p:cNvSpPr/>
          <p:nvPr/>
        </p:nvSpPr>
        <p:spPr>
          <a:xfrm>
            <a:off x="1364416" y="3562069"/>
            <a:ext cx="339496" cy="339483"/>
          </a:xfrm>
          <a:custGeom>
            <a:avLst/>
            <a:gdLst/>
            <a:ahLst/>
            <a:cxnLst/>
            <a:rect l="0" t="0" r="0" b="0"/>
            <a:pathLst>
              <a:path w="534" h="534">
                <a:moveTo>
                  <a:pt x="267" y="15"/>
                </a:moveTo>
                <a:cubicBezTo>
                  <a:pt x="127" y="15"/>
                  <a:pt x="15" y="127"/>
                  <a:pt x="15" y="267"/>
                </a:cubicBezTo>
                <a:cubicBezTo>
                  <a:pt x="15" y="406"/>
                  <a:pt x="127" y="519"/>
                  <a:pt x="267" y="519"/>
                </a:cubicBezTo>
                <a:cubicBezTo>
                  <a:pt x="406" y="519"/>
                  <a:pt x="519" y="406"/>
                  <a:pt x="519" y="267"/>
                </a:cubicBezTo>
                <a:cubicBezTo>
                  <a:pt x="519" y="265"/>
                  <a:pt x="519" y="264"/>
                  <a:pt x="519" y="262"/>
                </a:cubicBezTo>
              </a:path>
            </a:pathLst>
          </a:custGeom>
          <a:noFill/>
          <a:ln w="19050" cap="flat">
            <a:solidFill>
              <a:srgbClr val="ED7D31">
                <a:alpha val="100000"/>
              </a:srgbClr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44" name="group 44"/>
          <p:cNvGrpSpPr/>
          <p:nvPr/>
        </p:nvGrpSpPr>
        <p:grpSpPr>
          <a:xfrm rot="21600000">
            <a:off x="1315304" y="2088555"/>
            <a:ext cx="571169" cy="571169"/>
            <a:chOff x="0" y="0"/>
            <a:chExt cx="571169" cy="571169"/>
          </a:xfrm>
        </p:grpSpPr>
        <p:sp>
          <p:nvSpPr>
            <p:cNvPr id="200" name="path"/>
            <p:cNvSpPr/>
            <p:nvPr/>
          </p:nvSpPr>
          <p:spPr>
            <a:xfrm>
              <a:off x="9525" y="9525"/>
              <a:ext cx="552119" cy="552119"/>
            </a:xfrm>
            <a:custGeom>
              <a:avLst/>
              <a:gdLst/>
              <a:ahLst/>
              <a:cxnLst/>
              <a:rect l="0" t="0" r="0" b="0"/>
              <a:pathLst>
                <a:path w="869" h="869">
                  <a:moveTo>
                    <a:pt x="434" y="0"/>
                  </a:moveTo>
                  <a:cubicBezTo>
                    <a:pt x="194" y="0"/>
                    <a:pt x="0" y="194"/>
                    <a:pt x="0" y="434"/>
                  </a:cubicBezTo>
                  <a:cubicBezTo>
                    <a:pt x="0" y="674"/>
                    <a:pt x="194" y="869"/>
                    <a:pt x="434" y="869"/>
                  </a:cubicBezTo>
                  <a:cubicBezTo>
                    <a:pt x="674" y="869"/>
                    <a:pt x="869" y="674"/>
                    <a:pt x="869" y="434"/>
                  </a:cubicBezTo>
                  <a:cubicBezTo>
                    <a:pt x="869" y="431"/>
                    <a:pt x="869" y="429"/>
                    <a:pt x="869" y="426"/>
                  </a:cubicBezTo>
                  <a:lnTo>
                    <a:pt x="434" y="434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F4B183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02" name="path"/>
            <p:cNvSpPr/>
            <p:nvPr/>
          </p:nvSpPr>
          <p:spPr>
            <a:xfrm>
              <a:off x="0" y="0"/>
              <a:ext cx="571169" cy="571169"/>
            </a:xfrm>
            <a:custGeom>
              <a:avLst/>
              <a:gdLst/>
              <a:ahLst/>
              <a:cxnLst/>
              <a:rect l="0" t="0" r="0" b="0"/>
              <a:pathLst>
                <a:path w="899" h="899">
                  <a:moveTo>
                    <a:pt x="449" y="15"/>
                  </a:moveTo>
                  <a:cubicBezTo>
                    <a:pt x="209" y="15"/>
                    <a:pt x="15" y="209"/>
                    <a:pt x="15" y="449"/>
                  </a:cubicBezTo>
                  <a:cubicBezTo>
                    <a:pt x="15" y="689"/>
                    <a:pt x="209" y="884"/>
                    <a:pt x="449" y="884"/>
                  </a:cubicBezTo>
                  <a:cubicBezTo>
                    <a:pt x="689" y="884"/>
                    <a:pt x="884" y="689"/>
                    <a:pt x="884" y="449"/>
                  </a:cubicBezTo>
                  <a:cubicBezTo>
                    <a:pt x="884" y="446"/>
                    <a:pt x="884" y="444"/>
                    <a:pt x="884" y="441"/>
                  </a:cubicBezTo>
                </a:path>
              </a:pathLst>
            </a:custGeom>
            <a:noFill/>
            <a:ln w="19050" cap="flat">
              <a:solidFill>
                <a:srgbClr val="0C7394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04" name="table 204"/>
          <p:cNvGraphicFramePr>
            <a:graphicFrameLocks noGrp="1"/>
          </p:cNvGraphicFramePr>
          <p:nvPr/>
        </p:nvGraphicFramePr>
        <p:xfrm>
          <a:off x="1407660" y="1036003"/>
          <a:ext cx="4566919" cy="709295"/>
        </p:xfrm>
        <a:graphic>
          <a:graphicData uri="http://schemas.openxmlformats.org/drawingml/2006/table">
            <a:tbl>
              <a:tblPr>
                <a:solidFill>
                  <a:srgbClr val="EBF1F1"/>
                </a:solidFill>
              </a:tblPr>
              <a:tblGrid>
                <a:gridCol w="4566919"/>
              </a:tblGrid>
              <a:tr h="69024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680085" algn="l" rtl="0" eaLnBrk="0">
                        <a:lnSpc>
                          <a:spcPct val="93000"/>
                        </a:lnSpc>
                        <a:tabLst>
                          <a:tab pos="873125" algn="l"/>
                        </a:tabLst>
                      </a:pPr>
                      <a:r>
                        <a:rPr sz="2700" kern="0" spc="0" dirty="0">
                          <a:solidFill>
                            <a:srgbClr val="0C7394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	</a:t>
                      </a:r>
                      <a:r>
                        <a:rPr sz="2700" b="1" kern="0" spc="0" dirty="0">
                          <a:solidFill>
                            <a:srgbClr val="0C7394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LinkedList</a:t>
                      </a:r>
                      <a:r>
                        <a:rPr sz="2700" b="1" kern="0" spc="140" dirty="0">
                          <a:solidFill>
                            <a:srgbClr val="0C7394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&lt;E&gt;</a:t>
                      </a:r>
                      <a:r>
                        <a:rPr sz="2700" b="1" kern="0" spc="140" dirty="0">
                          <a:solidFill>
                            <a:srgbClr val="0C7394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泛型类</a:t>
                      </a:r>
                      <a:endParaRPr lang="en-US" altLang="en-US" sz="2700" dirty="0"/>
                    </a:p>
                  </a:txBody>
                  <a:tcPr marL="0" marR="0" marT="0" marB="0" vert="horz">
                    <a:lnL w="19050" cap="flat" cmpd="sng" algn="ctr">
                      <a:solidFill>
                        <a:srgbClr val="0C7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C7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C7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C7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F1"/>
                    </a:solidFill>
                  </a:tcPr>
                </a:tc>
              </a:tr>
            </a:tbl>
          </a:graphicData>
        </a:graphic>
      </p:graphicFrame>
      <p:sp>
        <p:nvSpPr>
          <p:cNvPr id="206" name="path"/>
          <p:cNvSpPr/>
          <p:nvPr/>
        </p:nvSpPr>
        <p:spPr>
          <a:xfrm>
            <a:off x="1646415" y="1211184"/>
            <a:ext cx="441426" cy="418604"/>
          </a:xfrm>
          <a:custGeom>
            <a:avLst/>
            <a:gdLst/>
            <a:ahLst/>
            <a:cxnLst/>
            <a:rect l="0" t="0" r="0" b="0"/>
            <a:pathLst>
              <a:path w="695" h="659">
                <a:moveTo>
                  <a:pt x="57" y="0"/>
                </a:moveTo>
                <a:lnTo>
                  <a:pt x="634" y="0"/>
                </a:lnTo>
                <a:cubicBezTo>
                  <a:pt x="667" y="0"/>
                  <a:pt x="695" y="27"/>
                  <a:pt x="695" y="60"/>
                </a:cubicBezTo>
                <a:lnTo>
                  <a:pt x="695" y="425"/>
                </a:lnTo>
                <a:cubicBezTo>
                  <a:pt x="695" y="458"/>
                  <a:pt x="667" y="486"/>
                  <a:pt x="634" y="486"/>
                </a:cubicBezTo>
                <a:lnTo>
                  <a:pt x="57" y="486"/>
                </a:lnTo>
                <a:cubicBezTo>
                  <a:pt x="24" y="486"/>
                  <a:pt x="0" y="458"/>
                  <a:pt x="0" y="425"/>
                </a:cubicBezTo>
                <a:lnTo>
                  <a:pt x="0" y="60"/>
                </a:lnTo>
                <a:cubicBezTo>
                  <a:pt x="0" y="27"/>
                  <a:pt x="24" y="0"/>
                  <a:pt x="57" y="0"/>
                </a:cubicBezTo>
                <a:moveTo>
                  <a:pt x="170" y="616"/>
                </a:moveTo>
                <a:cubicBezTo>
                  <a:pt x="209" y="610"/>
                  <a:pt x="245" y="604"/>
                  <a:pt x="285" y="604"/>
                </a:cubicBezTo>
                <a:lnTo>
                  <a:pt x="285" y="519"/>
                </a:lnTo>
                <a:lnTo>
                  <a:pt x="425" y="519"/>
                </a:lnTo>
                <a:lnTo>
                  <a:pt x="425" y="604"/>
                </a:lnTo>
                <a:cubicBezTo>
                  <a:pt x="461" y="607"/>
                  <a:pt x="497" y="610"/>
                  <a:pt x="534" y="616"/>
                </a:cubicBezTo>
                <a:lnTo>
                  <a:pt x="534" y="659"/>
                </a:lnTo>
                <a:lnTo>
                  <a:pt x="170" y="659"/>
                </a:lnTo>
                <a:lnTo>
                  <a:pt x="170" y="616"/>
                </a:lnTo>
                <a:close/>
                <a:moveTo>
                  <a:pt x="51" y="376"/>
                </a:moveTo>
                <a:lnTo>
                  <a:pt x="637" y="376"/>
                </a:lnTo>
                <a:lnTo>
                  <a:pt x="637" y="57"/>
                </a:lnTo>
                <a:lnTo>
                  <a:pt x="51" y="57"/>
                </a:lnTo>
                <a:lnTo>
                  <a:pt x="51" y="376"/>
                </a:lnTo>
                <a:close/>
                <a:moveTo>
                  <a:pt x="579" y="407"/>
                </a:moveTo>
                <a:cubicBezTo>
                  <a:pt x="564" y="407"/>
                  <a:pt x="555" y="416"/>
                  <a:pt x="555" y="431"/>
                </a:cubicBezTo>
                <a:cubicBezTo>
                  <a:pt x="555" y="443"/>
                  <a:pt x="564" y="455"/>
                  <a:pt x="579" y="455"/>
                </a:cubicBezTo>
                <a:cubicBezTo>
                  <a:pt x="591" y="455"/>
                  <a:pt x="604" y="443"/>
                  <a:pt x="604" y="431"/>
                </a:cubicBezTo>
                <a:cubicBezTo>
                  <a:pt x="604" y="416"/>
                  <a:pt x="591" y="407"/>
                  <a:pt x="579" y="407"/>
                </a:cubicBezTo>
              </a:path>
            </a:pathLst>
          </a:custGeom>
          <a:solidFill>
            <a:srgbClr val="0C7394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08" name="textbox 208"/>
          <p:cNvSpPr/>
          <p:nvPr/>
        </p:nvSpPr>
        <p:spPr>
          <a:xfrm>
            <a:off x="997711" y="276614"/>
            <a:ext cx="4347845" cy="4279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3170"/>
              </a:lnSpc>
            </a:pPr>
            <a:r>
              <a:rPr sz="2400" b="1" kern="0" spc="-10" dirty="0">
                <a:solidFill>
                  <a:srgbClr val="ED7D3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北京林业大学《Java程序设计》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picture 2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212" name="textbox 212"/>
          <p:cNvSpPr/>
          <p:nvPr/>
        </p:nvSpPr>
        <p:spPr>
          <a:xfrm>
            <a:off x="1302604" y="2059306"/>
            <a:ext cx="6649719" cy="40919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3000"/>
              </a:lnSpc>
            </a:pPr>
            <a:endParaRPr lang="en-US" altLang="en-US" sz="100" dirty="0"/>
          </a:p>
          <a:p>
            <a:pPr marL="583565" algn="l" rtl="0" eaLnBrk="0">
              <a:lnSpc>
                <a:spcPts val="5230"/>
              </a:lnSpc>
              <a:tabLst>
                <a:tab pos="781050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23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</a:t>
            </a:r>
            <a:r>
              <a:rPr sz="3600" kern="0" spc="0" baseline="-38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</a:t>
            </a:r>
            <a:r>
              <a:rPr sz="3600" kern="0" spc="0" baseline="45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sz="3600" kern="0" spc="0" baseline="450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LinkedList&lt;E&gt;</a:t>
            </a:r>
            <a:r>
              <a:rPr sz="3600" kern="0" spc="0" baseline="45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泛型类的</a:t>
            </a:r>
            <a:endParaRPr lang="en-US" altLang="en-US" sz="3600" baseline="45000" dirty="0"/>
          </a:p>
          <a:p>
            <a:pPr algn="l" rtl="0" eaLnBrk="0">
              <a:lnSpc>
                <a:spcPct val="178000"/>
              </a:lnSpc>
            </a:pPr>
            <a:endParaRPr lang="en-US" altLang="en-US" sz="1000" dirty="0"/>
          </a:p>
          <a:p>
            <a:pPr marL="294640" algn="l" rtl="0" eaLnBrk="0">
              <a:lnSpc>
                <a:spcPct val="89000"/>
              </a:lnSpc>
              <a:spcBef>
                <a:spcPts val="610"/>
              </a:spcBef>
            </a:pPr>
            <a:r>
              <a:rPr sz="2000" kern="0" spc="-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System.out.printl</a:t>
            </a:r>
            <a:r>
              <a:rPr sz="2000" kern="0" spc="-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n("</a:t>
            </a:r>
            <a:r>
              <a:rPr sz="2000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链表中的学生信息如下：</a:t>
            </a:r>
            <a:r>
              <a:rPr sz="2000" kern="0" spc="4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kern="0" spc="-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");</a:t>
            </a:r>
            <a:endParaRPr lang="en-US" altLang="en-US" sz="2000" dirty="0"/>
          </a:p>
          <a:p>
            <a:pPr marL="288290" algn="l" rtl="0" eaLnBrk="0">
              <a:lnSpc>
                <a:spcPts val="3115"/>
              </a:lnSpc>
            </a:pPr>
            <a:r>
              <a:rPr sz="20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for(int i=0;i&lt;l</a:t>
            </a: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ist.size();i++)</a:t>
            </a:r>
            <a:endParaRPr lang="en-US" altLang="en-US" sz="2000" dirty="0"/>
          </a:p>
          <a:p>
            <a:pPr marL="313055" algn="l" rtl="0" eaLnBrk="0">
              <a:lnSpc>
                <a:spcPct val="78000"/>
              </a:lnSpc>
              <a:spcBef>
                <a:spcPts val="1300"/>
              </a:spcBef>
            </a:pPr>
            <a:r>
              <a:rPr sz="2000" kern="0" spc="-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{</a:t>
            </a:r>
            <a:endParaRPr lang="en-US" altLang="en-US" sz="2000" dirty="0"/>
          </a:p>
          <a:p>
            <a:pPr marL="675005" algn="l" rtl="0" eaLnBrk="0">
              <a:lnSpc>
                <a:spcPct val="78000"/>
              </a:lnSpc>
              <a:spcBef>
                <a:spcPts val="1250"/>
              </a:spcBef>
            </a:pPr>
            <a:r>
              <a:rPr sz="20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Student te</a:t>
            </a: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mp= </a:t>
            </a:r>
            <a:r>
              <a:rPr sz="2000" b="1" kern="0" spc="-10" dirty="0">
                <a:solidFill>
                  <a:srgbClr val="0C7394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list.get(i)</a:t>
            </a:r>
            <a:r>
              <a:rPr sz="2000" kern="0" spc="-10" dirty="0">
                <a:solidFill>
                  <a:srgbClr val="050505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;</a:t>
            </a:r>
            <a:endParaRPr lang="en-US" altLang="en-US" sz="2000" dirty="0"/>
          </a:p>
          <a:p>
            <a:pPr marL="675005" algn="l" rtl="0" eaLnBrk="0">
              <a:lnSpc>
                <a:spcPct val="78000"/>
              </a:lnSpc>
              <a:spcBef>
                <a:spcPts val="1250"/>
              </a:spcBef>
            </a:pPr>
            <a:r>
              <a:rPr sz="20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System.out.printf("%d\t%s\t%.1f</a:t>
            </a: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\t%.1f\n",temp.getId(),</a:t>
            </a:r>
            <a:endParaRPr lang="en-US" altLang="en-US" sz="2000" dirty="0"/>
          </a:p>
          <a:p>
            <a:pPr algn="r" rtl="0" eaLnBrk="0">
              <a:lnSpc>
                <a:spcPct val="76000"/>
              </a:lnSpc>
              <a:spcBef>
                <a:spcPts val="1250"/>
              </a:spcBef>
            </a:pPr>
            <a:r>
              <a:rPr sz="20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temp.getName(),temp.getMathS</a:t>
            </a: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core(),</a:t>
            </a:r>
            <a:endParaRPr lang="en-US" altLang="en-US" sz="2000" dirty="0"/>
          </a:p>
          <a:p>
            <a:pPr marL="2692400" algn="l" rtl="0" eaLnBrk="0">
              <a:lnSpc>
                <a:spcPts val="3120"/>
              </a:lnSpc>
            </a:pPr>
            <a:r>
              <a:rPr sz="20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temp.getComputerScore</a:t>
            </a: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());</a:t>
            </a:r>
            <a:endParaRPr lang="en-US" altLang="en-US" sz="2000" dirty="0"/>
          </a:p>
          <a:p>
            <a:pPr algn="l" rtl="0" eaLnBrk="0">
              <a:lnSpc>
                <a:spcPct val="108000"/>
              </a:lnSpc>
            </a:pPr>
            <a:endParaRPr lang="en-US" altLang="en-US" sz="1000" dirty="0"/>
          </a:p>
          <a:p>
            <a:pPr marL="299720" algn="l" rtl="0" eaLnBrk="0">
              <a:lnSpc>
                <a:spcPct val="78000"/>
              </a:lnSpc>
              <a:spcBef>
                <a:spcPts val="0"/>
              </a:spcBef>
            </a:pPr>
            <a:r>
              <a:rPr sz="2000" kern="0" spc="-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}</a:t>
            </a:r>
            <a:endParaRPr lang="en-US" altLang="en-US" sz="2000" dirty="0"/>
          </a:p>
        </p:txBody>
      </p:sp>
      <p:sp>
        <p:nvSpPr>
          <p:cNvPr id="214" name="textbox 214"/>
          <p:cNvSpPr/>
          <p:nvPr/>
        </p:nvSpPr>
        <p:spPr>
          <a:xfrm>
            <a:off x="3661826" y="2425370"/>
            <a:ext cx="325754" cy="3575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链</a:t>
            </a:r>
            <a:endParaRPr lang="en-US" altLang="en-US" sz="2400" dirty="0"/>
          </a:p>
        </p:txBody>
      </p:sp>
      <p:sp>
        <p:nvSpPr>
          <p:cNvPr id="216" name="textbox 216"/>
          <p:cNvSpPr/>
          <p:nvPr/>
        </p:nvSpPr>
        <p:spPr>
          <a:xfrm>
            <a:off x="3613363" y="2060525"/>
            <a:ext cx="397509" cy="3460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31000"/>
              </a:lnSpc>
            </a:pPr>
            <a:r>
              <a:rPr sz="1600" kern="0" spc="-1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中，</a:t>
            </a:r>
            <a:endParaRPr lang="en-US" altLang="en-US" sz="1600" dirty="0"/>
          </a:p>
        </p:txBody>
      </p:sp>
      <p:sp>
        <p:nvSpPr>
          <p:cNvPr id="218" name="textbox 218"/>
          <p:cNvSpPr/>
          <p:nvPr/>
        </p:nvSpPr>
        <p:spPr>
          <a:xfrm>
            <a:off x="3356111" y="2446402"/>
            <a:ext cx="326390" cy="3359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5000"/>
              </a:lnSpc>
            </a:pP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历</a:t>
            </a:r>
            <a:endParaRPr lang="en-US" altLang="en-US" sz="2400" dirty="0"/>
          </a:p>
        </p:txBody>
      </p:sp>
      <p:sp>
        <p:nvSpPr>
          <p:cNvPr id="220" name="textbox 220"/>
          <p:cNvSpPr/>
          <p:nvPr/>
        </p:nvSpPr>
        <p:spPr>
          <a:xfrm>
            <a:off x="3289665" y="2078508"/>
            <a:ext cx="324484" cy="3384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2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6000"/>
              </a:lnSpc>
            </a:pP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子</a:t>
            </a:r>
            <a:endParaRPr lang="en-US" altLang="en-US" sz="2400" dirty="0"/>
          </a:p>
        </p:txBody>
      </p:sp>
      <p:sp>
        <p:nvSpPr>
          <p:cNvPr id="222" name="textbox 222"/>
          <p:cNvSpPr/>
          <p:nvPr/>
        </p:nvSpPr>
        <p:spPr>
          <a:xfrm>
            <a:off x="3051616" y="2424151"/>
            <a:ext cx="326390" cy="3587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遍</a:t>
            </a:r>
            <a:endParaRPr lang="en-US" altLang="en-US" sz="2400" dirty="0"/>
          </a:p>
        </p:txBody>
      </p:sp>
      <p:sp>
        <p:nvSpPr>
          <p:cNvPr id="224" name="textbox 224"/>
          <p:cNvSpPr/>
          <p:nvPr/>
        </p:nvSpPr>
        <p:spPr>
          <a:xfrm>
            <a:off x="2983036" y="2060830"/>
            <a:ext cx="326390" cy="3562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0000"/>
              </a:lnSpc>
            </a:pP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</a:t>
            </a:r>
            <a:endParaRPr lang="en-US" altLang="en-US" sz="2400" dirty="0"/>
          </a:p>
        </p:txBody>
      </p:sp>
      <p:sp>
        <p:nvSpPr>
          <p:cNvPr id="226" name="textbox 226"/>
          <p:cNvSpPr/>
          <p:nvPr/>
        </p:nvSpPr>
        <p:spPr>
          <a:xfrm>
            <a:off x="2073513" y="2425675"/>
            <a:ext cx="999489" cy="3568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get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</a:t>
            </a:r>
            <a:endParaRPr lang="en-US" altLang="en-US" sz="2400" dirty="0"/>
          </a:p>
        </p:txBody>
      </p:sp>
      <p:sp>
        <p:nvSpPr>
          <p:cNvPr id="228" name="textbox 228"/>
          <p:cNvSpPr/>
          <p:nvPr/>
        </p:nvSpPr>
        <p:spPr>
          <a:xfrm>
            <a:off x="2071379" y="2059306"/>
            <a:ext cx="932814" cy="3575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1000"/>
              </a:lnSpc>
            </a:pP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前面的</a:t>
            </a:r>
            <a:endParaRPr lang="en-US" altLang="en-US" sz="2400" dirty="0"/>
          </a:p>
        </p:txBody>
      </p:sp>
      <p:grpSp>
        <p:nvGrpSpPr>
          <p:cNvPr id="46" name="group 46"/>
          <p:cNvGrpSpPr/>
          <p:nvPr/>
        </p:nvGrpSpPr>
        <p:grpSpPr>
          <a:xfrm rot="21600000">
            <a:off x="1315304" y="2088555"/>
            <a:ext cx="571169" cy="571169"/>
            <a:chOff x="0" y="0"/>
            <a:chExt cx="571169" cy="571169"/>
          </a:xfrm>
        </p:grpSpPr>
        <p:sp>
          <p:nvSpPr>
            <p:cNvPr id="230" name="path"/>
            <p:cNvSpPr/>
            <p:nvPr/>
          </p:nvSpPr>
          <p:spPr>
            <a:xfrm>
              <a:off x="9525" y="9525"/>
              <a:ext cx="552119" cy="552119"/>
            </a:xfrm>
            <a:custGeom>
              <a:avLst/>
              <a:gdLst/>
              <a:ahLst/>
              <a:cxnLst/>
              <a:rect l="0" t="0" r="0" b="0"/>
              <a:pathLst>
                <a:path w="869" h="869">
                  <a:moveTo>
                    <a:pt x="434" y="0"/>
                  </a:moveTo>
                  <a:cubicBezTo>
                    <a:pt x="194" y="0"/>
                    <a:pt x="0" y="194"/>
                    <a:pt x="0" y="434"/>
                  </a:cubicBezTo>
                  <a:cubicBezTo>
                    <a:pt x="0" y="674"/>
                    <a:pt x="194" y="869"/>
                    <a:pt x="434" y="869"/>
                  </a:cubicBezTo>
                  <a:cubicBezTo>
                    <a:pt x="674" y="869"/>
                    <a:pt x="869" y="674"/>
                    <a:pt x="869" y="434"/>
                  </a:cubicBezTo>
                  <a:cubicBezTo>
                    <a:pt x="869" y="431"/>
                    <a:pt x="869" y="429"/>
                    <a:pt x="869" y="426"/>
                  </a:cubicBezTo>
                  <a:lnTo>
                    <a:pt x="434" y="434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F4B183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32" name="path"/>
            <p:cNvSpPr/>
            <p:nvPr/>
          </p:nvSpPr>
          <p:spPr>
            <a:xfrm>
              <a:off x="0" y="0"/>
              <a:ext cx="571169" cy="571169"/>
            </a:xfrm>
            <a:custGeom>
              <a:avLst/>
              <a:gdLst/>
              <a:ahLst/>
              <a:cxnLst/>
              <a:rect l="0" t="0" r="0" b="0"/>
              <a:pathLst>
                <a:path w="899" h="899">
                  <a:moveTo>
                    <a:pt x="449" y="15"/>
                  </a:moveTo>
                  <a:cubicBezTo>
                    <a:pt x="209" y="15"/>
                    <a:pt x="15" y="209"/>
                    <a:pt x="15" y="449"/>
                  </a:cubicBezTo>
                  <a:cubicBezTo>
                    <a:pt x="15" y="689"/>
                    <a:pt x="209" y="884"/>
                    <a:pt x="449" y="884"/>
                  </a:cubicBezTo>
                  <a:cubicBezTo>
                    <a:pt x="689" y="884"/>
                    <a:pt x="884" y="689"/>
                    <a:pt x="884" y="449"/>
                  </a:cubicBezTo>
                  <a:cubicBezTo>
                    <a:pt x="884" y="446"/>
                    <a:pt x="884" y="444"/>
                    <a:pt x="884" y="441"/>
                  </a:cubicBezTo>
                </a:path>
              </a:pathLst>
            </a:custGeom>
            <a:noFill/>
            <a:ln w="19050" cap="flat">
              <a:solidFill>
                <a:srgbClr val="0C7394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34" name="table 234"/>
          <p:cNvGraphicFramePr>
            <a:graphicFrameLocks noGrp="1"/>
          </p:cNvGraphicFramePr>
          <p:nvPr/>
        </p:nvGraphicFramePr>
        <p:xfrm>
          <a:off x="1407660" y="1036003"/>
          <a:ext cx="4566919" cy="709295"/>
        </p:xfrm>
        <a:graphic>
          <a:graphicData uri="http://schemas.openxmlformats.org/drawingml/2006/table">
            <a:tbl>
              <a:tblPr>
                <a:solidFill>
                  <a:srgbClr val="EBF1F1"/>
                </a:solidFill>
              </a:tblPr>
              <a:tblGrid>
                <a:gridCol w="4566919"/>
              </a:tblGrid>
              <a:tr h="69024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680085" algn="l" rtl="0" eaLnBrk="0">
                        <a:lnSpc>
                          <a:spcPct val="93000"/>
                        </a:lnSpc>
                        <a:tabLst>
                          <a:tab pos="873125" algn="l"/>
                        </a:tabLst>
                      </a:pPr>
                      <a:r>
                        <a:rPr sz="2700" kern="0" spc="0" dirty="0">
                          <a:solidFill>
                            <a:srgbClr val="0C7394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	</a:t>
                      </a:r>
                      <a:r>
                        <a:rPr sz="2700" b="1" kern="0" spc="0" dirty="0">
                          <a:solidFill>
                            <a:srgbClr val="0C7394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LinkedList</a:t>
                      </a:r>
                      <a:r>
                        <a:rPr sz="2700" b="1" kern="0" spc="140" dirty="0">
                          <a:solidFill>
                            <a:srgbClr val="0C7394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&lt;E&gt;</a:t>
                      </a:r>
                      <a:r>
                        <a:rPr sz="2700" b="1" kern="0" spc="140" dirty="0">
                          <a:solidFill>
                            <a:srgbClr val="0C7394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泛型类</a:t>
                      </a:r>
                      <a:endParaRPr lang="en-US" altLang="en-US" sz="2700" dirty="0"/>
                    </a:p>
                  </a:txBody>
                  <a:tcPr marL="0" marR="0" marT="0" marB="0" vert="horz">
                    <a:lnL w="19050" cap="flat" cmpd="sng" algn="ctr">
                      <a:solidFill>
                        <a:srgbClr val="0C7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C7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C7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C7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F1"/>
                    </a:solidFill>
                  </a:tcPr>
                </a:tc>
              </a:tr>
            </a:tbl>
          </a:graphicData>
        </a:graphic>
      </p:graphicFrame>
      <p:sp>
        <p:nvSpPr>
          <p:cNvPr id="236" name="path"/>
          <p:cNvSpPr/>
          <p:nvPr/>
        </p:nvSpPr>
        <p:spPr>
          <a:xfrm>
            <a:off x="1646415" y="1211184"/>
            <a:ext cx="441426" cy="418604"/>
          </a:xfrm>
          <a:custGeom>
            <a:avLst/>
            <a:gdLst/>
            <a:ahLst/>
            <a:cxnLst/>
            <a:rect l="0" t="0" r="0" b="0"/>
            <a:pathLst>
              <a:path w="695" h="659">
                <a:moveTo>
                  <a:pt x="57" y="0"/>
                </a:moveTo>
                <a:lnTo>
                  <a:pt x="634" y="0"/>
                </a:lnTo>
                <a:cubicBezTo>
                  <a:pt x="667" y="0"/>
                  <a:pt x="695" y="27"/>
                  <a:pt x="695" y="60"/>
                </a:cubicBezTo>
                <a:lnTo>
                  <a:pt x="695" y="425"/>
                </a:lnTo>
                <a:cubicBezTo>
                  <a:pt x="695" y="458"/>
                  <a:pt x="667" y="486"/>
                  <a:pt x="634" y="486"/>
                </a:cubicBezTo>
                <a:lnTo>
                  <a:pt x="57" y="486"/>
                </a:lnTo>
                <a:cubicBezTo>
                  <a:pt x="24" y="486"/>
                  <a:pt x="0" y="458"/>
                  <a:pt x="0" y="425"/>
                </a:cubicBezTo>
                <a:lnTo>
                  <a:pt x="0" y="60"/>
                </a:lnTo>
                <a:cubicBezTo>
                  <a:pt x="0" y="27"/>
                  <a:pt x="24" y="0"/>
                  <a:pt x="57" y="0"/>
                </a:cubicBezTo>
                <a:moveTo>
                  <a:pt x="170" y="616"/>
                </a:moveTo>
                <a:cubicBezTo>
                  <a:pt x="209" y="610"/>
                  <a:pt x="245" y="604"/>
                  <a:pt x="285" y="604"/>
                </a:cubicBezTo>
                <a:lnTo>
                  <a:pt x="285" y="519"/>
                </a:lnTo>
                <a:lnTo>
                  <a:pt x="425" y="519"/>
                </a:lnTo>
                <a:lnTo>
                  <a:pt x="425" y="604"/>
                </a:lnTo>
                <a:cubicBezTo>
                  <a:pt x="461" y="607"/>
                  <a:pt x="497" y="610"/>
                  <a:pt x="534" y="616"/>
                </a:cubicBezTo>
                <a:lnTo>
                  <a:pt x="534" y="659"/>
                </a:lnTo>
                <a:lnTo>
                  <a:pt x="170" y="659"/>
                </a:lnTo>
                <a:lnTo>
                  <a:pt x="170" y="616"/>
                </a:lnTo>
                <a:close/>
                <a:moveTo>
                  <a:pt x="51" y="376"/>
                </a:moveTo>
                <a:lnTo>
                  <a:pt x="637" y="376"/>
                </a:lnTo>
                <a:lnTo>
                  <a:pt x="637" y="57"/>
                </a:lnTo>
                <a:lnTo>
                  <a:pt x="51" y="57"/>
                </a:lnTo>
                <a:lnTo>
                  <a:pt x="51" y="376"/>
                </a:lnTo>
                <a:close/>
                <a:moveTo>
                  <a:pt x="579" y="407"/>
                </a:moveTo>
                <a:cubicBezTo>
                  <a:pt x="564" y="407"/>
                  <a:pt x="555" y="416"/>
                  <a:pt x="555" y="431"/>
                </a:cubicBezTo>
                <a:cubicBezTo>
                  <a:pt x="555" y="443"/>
                  <a:pt x="564" y="455"/>
                  <a:pt x="579" y="455"/>
                </a:cubicBezTo>
                <a:cubicBezTo>
                  <a:pt x="591" y="455"/>
                  <a:pt x="604" y="443"/>
                  <a:pt x="604" y="431"/>
                </a:cubicBezTo>
                <a:cubicBezTo>
                  <a:pt x="604" y="416"/>
                  <a:pt x="591" y="407"/>
                  <a:pt x="579" y="407"/>
                </a:cubicBezTo>
              </a:path>
            </a:pathLst>
          </a:custGeom>
          <a:solidFill>
            <a:srgbClr val="0C7394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38" name="textbox 238"/>
          <p:cNvSpPr/>
          <p:nvPr/>
        </p:nvSpPr>
        <p:spPr>
          <a:xfrm>
            <a:off x="997711" y="276614"/>
            <a:ext cx="4347845" cy="4279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3170"/>
              </a:lnSpc>
            </a:pPr>
            <a:r>
              <a:rPr sz="2400" b="1" kern="0" spc="-10" dirty="0">
                <a:solidFill>
                  <a:srgbClr val="ED7D3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北京林业大学《Java程序设计》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picture 2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242" name="textbox 242"/>
          <p:cNvSpPr/>
          <p:nvPr/>
        </p:nvSpPr>
        <p:spPr>
          <a:xfrm>
            <a:off x="1302604" y="2075855"/>
            <a:ext cx="6571615" cy="42144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0000"/>
              </a:lnSpc>
            </a:pPr>
            <a:endParaRPr lang="en-US" altLang="en-US" sz="1000" dirty="0"/>
          </a:p>
          <a:p>
            <a:pPr algn="l" rtl="0" eaLnBrk="0">
              <a:lnSpc>
                <a:spcPct val="9000"/>
              </a:lnSpc>
            </a:pPr>
            <a:endParaRPr lang="en-US" altLang="en-US" sz="100" dirty="0"/>
          </a:p>
          <a:p>
            <a:pPr marL="583565" algn="l" rtl="0" eaLnBrk="0">
              <a:lnSpc>
                <a:spcPct val="91000"/>
              </a:lnSpc>
              <a:tabLst>
                <a:tab pos="777875" algn="l"/>
              </a:tabLst>
            </a:pP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Iterator&lt;E&gt;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泛型类遍历链表，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提高效率</a:t>
            </a:r>
            <a:endParaRPr lang="en-US" altLang="en-US" sz="2400" dirty="0"/>
          </a:p>
          <a:p>
            <a:pPr algn="l" rtl="0" eaLnBrk="0">
              <a:lnSpc>
                <a:spcPct val="127000"/>
              </a:lnSpc>
            </a:pPr>
            <a:endParaRPr lang="en-US" altLang="en-US" sz="1000" dirty="0"/>
          </a:p>
          <a:p>
            <a:pPr marL="206375" indent="9525" algn="l" rtl="0" eaLnBrk="0">
              <a:lnSpc>
                <a:spcPct val="114000"/>
              </a:lnSpc>
              <a:spcBef>
                <a:spcPts val="605"/>
              </a:spcBef>
            </a:pPr>
            <a:r>
              <a:rPr sz="2000" kern="0" spc="-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System.out.prin</a:t>
            </a:r>
            <a:r>
              <a:rPr sz="2000" kern="0" spc="-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tln(“</a:t>
            </a:r>
            <a:r>
              <a:rPr sz="20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链表中的学生信息如下：</a:t>
            </a:r>
            <a:r>
              <a:rPr sz="2000" kern="0" spc="2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kern="0" spc="-3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");                     </a:t>
            </a:r>
            <a:r>
              <a:rPr sz="20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Iterator&lt;Student&gt; iter=li</a:t>
            </a: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st.iterator();</a:t>
            </a:r>
            <a:endParaRPr lang="en-US" altLang="en-US" sz="2000" dirty="0"/>
          </a:p>
          <a:p>
            <a:pPr marL="201295" algn="l" rtl="0" eaLnBrk="0">
              <a:lnSpc>
                <a:spcPct val="76000"/>
              </a:lnSpc>
              <a:spcBef>
                <a:spcPts val="1055"/>
              </a:spcBef>
            </a:pP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while(iter.hasNext())</a:t>
            </a:r>
            <a:endParaRPr lang="en-US" altLang="en-US" sz="2000" dirty="0"/>
          </a:p>
          <a:p>
            <a:pPr marL="234950" algn="l" rtl="0" eaLnBrk="0">
              <a:lnSpc>
                <a:spcPts val="3125"/>
              </a:lnSpc>
            </a:pPr>
            <a:r>
              <a:rPr sz="2000" kern="0" spc="-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{</a:t>
            </a:r>
            <a:endParaRPr lang="en-US" altLang="en-US" sz="2000" dirty="0"/>
          </a:p>
          <a:p>
            <a:pPr marL="596900" algn="l" rtl="0" eaLnBrk="0">
              <a:lnSpc>
                <a:spcPct val="78000"/>
              </a:lnSpc>
              <a:spcBef>
                <a:spcPts val="1295"/>
              </a:spcBef>
            </a:pP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Student temp=iter.next(</a:t>
            </a:r>
            <a:r>
              <a:rPr sz="2000" kern="0" spc="-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);</a:t>
            </a:r>
            <a:endParaRPr lang="en-US" altLang="en-US" sz="2000" dirty="0"/>
          </a:p>
          <a:p>
            <a:pPr marL="596900" algn="l" rtl="0" eaLnBrk="0">
              <a:lnSpc>
                <a:spcPct val="78000"/>
              </a:lnSpc>
              <a:spcBef>
                <a:spcPts val="1250"/>
              </a:spcBef>
            </a:pPr>
            <a:r>
              <a:rPr sz="20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System.out.printf("%d\t%s\t%.1f</a:t>
            </a: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\t%.1f\n",temp.getId(),</a:t>
            </a:r>
            <a:endParaRPr lang="en-US" altLang="en-US" sz="2000" dirty="0"/>
          </a:p>
          <a:p>
            <a:pPr algn="r" rtl="0" eaLnBrk="0">
              <a:lnSpc>
                <a:spcPct val="76000"/>
              </a:lnSpc>
              <a:spcBef>
                <a:spcPts val="1250"/>
              </a:spcBef>
            </a:pPr>
            <a:r>
              <a:rPr sz="20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temp.getName(),temp.getMathS</a:t>
            </a: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core(),</a:t>
            </a:r>
            <a:endParaRPr lang="en-US" altLang="en-US" sz="2000" dirty="0"/>
          </a:p>
          <a:p>
            <a:pPr marL="2614930" algn="l" rtl="0" eaLnBrk="0">
              <a:lnSpc>
                <a:spcPts val="3120"/>
              </a:lnSpc>
            </a:pPr>
            <a:r>
              <a:rPr sz="20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temp.getComputerScore</a:t>
            </a: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());</a:t>
            </a:r>
            <a:endParaRPr lang="en-US" altLang="en-US" sz="2000" dirty="0"/>
          </a:p>
          <a:p>
            <a:pPr algn="l" rtl="0" eaLnBrk="0">
              <a:lnSpc>
                <a:spcPct val="108000"/>
              </a:lnSpc>
            </a:pPr>
            <a:endParaRPr lang="en-US" altLang="en-US" sz="1000" dirty="0"/>
          </a:p>
          <a:p>
            <a:pPr marL="221615" algn="l" rtl="0" eaLnBrk="0">
              <a:lnSpc>
                <a:spcPct val="78000"/>
              </a:lnSpc>
              <a:spcBef>
                <a:spcPts val="0"/>
              </a:spcBef>
            </a:pPr>
            <a:r>
              <a:rPr sz="2000" kern="0" spc="-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}</a:t>
            </a:r>
            <a:endParaRPr lang="en-US" altLang="en-US" sz="2000" dirty="0"/>
          </a:p>
        </p:txBody>
      </p:sp>
      <p:grpSp>
        <p:nvGrpSpPr>
          <p:cNvPr id="48" name="group 48"/>
          <p:cNvGrpSpPr/>
          <p:nvPr/>
        </p:nvGrpSpPr>
        <p:grpSpPr>
          <a:xfrm rot="21600000">
            <a:off x="1315304" y="2088555"/>
            <a:ext cx="571169" cy="571169"/>
            <a:chOff x="0" y="0"/>
            <a:chExt cx="571169" cy="571169"/>
          </a:xfrm>
        </p:grpSpPr>
        <p:sp>
          <p:nvSpPr>
            <p:cNvPr id="244" name="path"/>
            <p:cNvSpPr/>
            <p:nvPr/>
          </p:nvSpPr>
          <p:spPr>
            <a:xfrm>
              <a:off x="9525" y="9525"/>
              <a:ext cx="552119" cy="552119"/>
            </a:xfrm>
            <a:custGeom>
              <a:avLst/>
              <a:gdLst/>
              <a:ahLst/>
              <a:cxnLst/>
              <a:rect l="0" t="0" r="0" b="0"/>
              <a:pathLst>
                <a:path w="869" h="869">
                  <a:moveTo>
                    <a:pt x="434" y="0"/>
                  </a:moveTo>
                  <a:cubicBezTo>
                    <a:pt x="194" y="0"/>
                    <a:pt x="0" y="194"/>
                    <a:pt x="0" y="434"/>
                  </a:cubicBezTo>
                  <a:cubicBezTo>
                    <a:pt x="0" y="674"/>
                    <a:pt x="194" y="869"/>
                    <a:pt x="434" y="869"/>
                  </a:cubicBezTo>
                  <a:cubicBezTo>
                    <a:pt x="674" y="869"/>
                    <a:pt x="869" y="674"/>
                    <a:pt x="869" y="434"/>
                  </a:cubicBezTo>
                  <a:cubicBezTo>
                    <a:pt x="869" y="431"/>
                    <a:pt x="869" y="429"/>
                    <a:pt x="869" y="426"/>
                  </a:cubicBezTo>
                  <a:lnTo>
                    <a:pt x="434" y="434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F4B183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46" name="path"/>
            <p:cNvSpPr/>
            <p:nvPr/>
          </p:nvSpPr>
          <p:spPr>
            <a:xfrm>
              <a:off x="0" y="0"/>
              <a:ext cx="571169" cy="571169"/>
            </a:xfrm>
            <a:custGeom>
              <a:avLst/>
              <a:gdLst/>
              <a:ahLst/>
              <a:cxnLst/>
              <a:rect l="0" t="0" r="0" b="0"/>
              <a:pathLst>
                <a:path w="899" h="899">
                  <a:moveTo>
                    <a:pt x="449" y="15"/>
                  </a:moveTo>
                  <a:cubicBezTo>
                    <a:pt x="209" y="15"/>
                    <a:pt x="15" y="209"/>
                    <a:pt x="15" y="449"/>
                  </a:cubicBezTo>
                  <a:cubicBezTo>
                    <a:pt x="15" y="689"/>
                    <a:pt x="209" y="884"/>
                    <a:pt x="449" y="884"/>
                  </a:cubicBezTo>
                  <a:cubicBezTo>
                    <a:pt x="689" y="884"/>
                    <a:pt x="884" y="689"/>
                    <a:pt x="884" y="449"/>
                  </a:cubicBezTo>
                  <a:cubicBezTo>
                    <a:pt x="884" y="446"/>
                    <a:pt x="884" y="444"/>
                    <a:pt x="884" y="441"/>
                  </a:cubicBezTo>
                </a:path>
              </a:pathLst>
            </a:custGeom>
            <a:noFill/>
            <a:ln w="19050" cap="flat">
              <a:solidFill>
                <a:srgbClr val="0C7394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48" name="table 248"/>
          <p:cNvGraphicFramePr>
            <a:graphicFrameLocks noGrp="1"/>
          </p:cNvGraphicFramePr>
          <p:nvPr/>
        </p:nvGraphicFramePr>
        <p:xfrm>
          <a:off x="1407660" y="1036003"/>
          <a:ext cx="4566919" cy="709295"/>
        </p:xfrm>
        <a:graphic>
          <a:graphicData uri="http://schemas.openxmlformats.org/drawingml/2006/table">
            <a:tbl>
              <a:tblPr>
                <a:solidFill>
                  <a:srgbClr val="EBF1F1"/>
                </a:solidFill>
              </a:tblPr>
              <a:tblGrid>
                <a:gridCol w="4566919"/>
              </a:tblGrid>
              <a:tr h="69024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680085" algn="l" rtl="0" eaLnBrk="0">
                        <a:lnSpc>
                          <a:spcPct val="93000"/>
                        </a:lnSpc>
                        <a:tabLst>
                          <a:tab pos="873125" algn="l"/>
                        </a:tabLst>
                      </a:pPr>
                      <a:r>
                        <a:rPr sz="2700" kern="0" spc="0" dirty="0">
                          <a:solidFill>
                            <a:srgbClr val="0C7394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	</a:t>
                      </a:r>
                      <a:r>
                        <a:rPr sz="2700" b="1" kern="0" spc="0" dirty="0">
                          <a:solidFill>
                            <a:srgbClr val="0C7394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LinkedList</a:t>
                      </a:r>
                      <a:r>
                        <a:rPr sz="2700" b="1" kern="0" spc="140" dirty="0">
                          <a:solidFill>
                            <a:srgbClr val="0C7394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&lt;E&gt;</a:t>
                      </a:r>
                      <a:r>
                        <a:rPr sz="2700" b="1" kern="0" spc="140" dirty="0">
                          <a:solidFill>
                            <a:srgbClr val="0C7394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泛型类</a:t>
                      </a:r>
                      <a:endParaRPr lang="en-US" altLang="en-US" sz="2700" dirty="0"/>
                    </a:p>
                  </a:txBody>
                  <a:tcPr marL="0" marR="0" marT="0" marB="0" vert="horz">
                    <a:lnL w="19050" cap="flat" cmpd="sng" algn="ctr">
                      <a:solidFill>
                        <a:srgbClr val="0C7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C7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C7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C7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F1"/>
                    </a:solidFill>
                  </a:tcPr>
                </a:tc>
              </a:tr>
            </a:tbl>
          </a:graphicData>
        </a:graphic>
      </p:graphicFrame>
      <p:sp>
        <p:nvSpPr>
          <p:cNvPr id="250" name="path"/>
          <p:cNvSpPr/>
          <p:nvPr/>
        </p:nvSpPr>
        <p:spPr>
          <a:xfrm>
            <a:off x="1646415" y="1211184"/>
            <a:ext cx="441426" cy="418604"/>
          </a:xfrm>
          <a:custGeom>
            <a:avLst/>
            <a:gdLst/>
            <a:ahLst/>
            <a:cxnLst/>
            <a:rect l="0" t="0" r="0" b="0"/>
            <a:pathLst>
              <a:path w="695" h="659">
                <a:moveTo>
                  <a:pt x="57" y="0"/>
                </a:moveTo>
                <a:lnTo>
                  <a:pt x="634" y="0"/>
                </a:lnTo>
                <a:cubicBezTo>
                  <a:pt x="667" y="0"/>
                  <a:pt x="695" y="27"/>
                  <a:pt x="695" y="60"/>
                </a:cubicBezTo>
                <a:lnTo>
                  <a:pt x="695" y="425"/>
                </a:lnTo>
                <a:cubicBezTo>
                  <a:pt x="695" y="458"/>
                  <a:pt x="667" y="486"/>
                  <a:pt x="634" y="486"/>
                </a:cubicBezTo>
                <a:lnTo>
                  <a:pt x="57" y="486"/>
                </a:lnTo>
                <a:cubicBezTo>
                  <a:pt x="24" y="486"/>
                  <a:pt x="0" y="458"/>
                  <a:pt x="0" y="425"/>
                </a:cubicBezTo>
                <a:lnTo>
                  <a:pt x="0" y="60"/>
                </a:lnTo>
                <a:cubicBezTo>
                  <a:pt x="0" y="27"/>
                  <a:pt x="24" y="0"/>
                  <a:pt x="57" y="0"/>
                </a:cubicBezTo>
                <a:moveTo>
                  <a:pt x="170" y="616"/>
                </a:moveTo>
                <a:cubicBezTo>
                  <a:pt x="209" y="610"/>
                  <a:pt x="245" y="604"/>
                  <a:pt x="285" y="604"/>
                </a:cubicBezTo>
                <a:lnTo>
                  <a:pt x="285" y="519"/>
                </a:lnTo>
                <a:lnTo>
                  <a:pt x="425" y="519"/>
                </a:lnTo>
                <a:lnTo>
                  <a:pt x="425" y="604"/>
                </a:lnTo>
                <a:cubicBezTo>
                  <a:pt x="461" y="607"/>
                  <a:pt x="497" y="610"/>
                  <a:pt x="534" y="616"/>
                </a:cubicBezTo>
                <a:lnTo>
                  <a:pt x="534" y="659"/>
                </a:lnTo>
                <a:lnTo>
                  <a:pt x="170" y="659"/>
                </a:lnTo>
                <a:lnTo>
                  <a:pt x="170" y="616"/>
                </a:lnTo>
                <a:close/>
                <a:moveTo>
                  <a:pt x="51" y="376"/>
                </a:moveTo>
                <a:lnTo>
                  <a:pt x="637" y="376"/>
                </a:lnTo>
                <a:lnTo>
                  <a:pt x="637" y="57"/>
                </a:lnTo>
                <a:lnTo>
                  <a:pt x="51" y="57"/>
                </a:lnTo>
                <a:lnTo>
                  <a:pt x="51" y="376"/>
                </a:lnTo>
                <a:close/>
                <a:moveTo>
                  <a:pt x="579" y="407"/>
                </a:moveTo>
                <a:cubicBezTo>
                  <a:pt x="564" y="407"/>
                  <a:pt x="555" y="416"/>
                  <a:pt x="555" y="431"/>
                </a:cubicBezTo>
                <a:cubicBezTo>
                  <a:pt x="555" y="443"/>
                  <a:pt x="564" y="455"/>
                  <a:pt x="579" y="455"/>
                </a:cubicBezTo>
                <a:cubicBezTo>
                  <a:pt x="591" y="455"/>
                  <a:pt x="604" y="443"/>
                  <a:pt x="604" y="431"/>
                </a:cubicBezTo>
                <a:cubicBezTo>
                  <a:pt x="604" y="416"/>
                  <a:pt x="591" y="407"/>
                  <a:pt x="579" y="407"/>
                </a:cubicBezTo>
              </a:path>
            </a:pathLst>
          </a:custGeom>
          <a:solidFill>
            <a:srgbClr val="0C7394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52" name="textbox 252"/>
          <p:cNvSpPr/>
          <p:nvPr/>
        </p:nvSpPr>
        <p:spPr>
          <a:xfrm>
            <a:off x="997711" y="276614"/>
            <a:ext cx="4347845" cy="4279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3170"/>
              </a:lnSpc>
            </a:pPr>
            <a:r>
              <a:rPr sz="2400" b="1" kern="0" spc="-10" dirty="0">
                <a:solidFill>
                  <a:srgbClr val="ED7D3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北京林业大学《Java程序设计》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746885" y="158115"/>
          <a:ext cx="7059295" cy="573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638925" imgH="5791200" progId="Paint.Picture">
                  <p:embed/>
                </p:oleObj>
              </mc:Choice>
              <mc:Fallback>
                <p:oleObj name="" r:id="rId1" imgW="6638925" imgH="57912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46885" y="158115"/>
                        <a:ext cx="7059295" cy="573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301875" y="6195060"/>
            <a:ext cx="6096000" cy="4273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07365" algn="l" rtl="0" eaLnBrk="0">
              <a:lnSpc>
                <a:spcPct val="91000"/>
              </a:lnSpc>
              <a:spcBef>
                <a:spcPts val="730"/>
              </a:spcBef>
              <a:tabLst>
                <a:tab pos="729615" algn="l"/>
              </a:tabLst>
            </a:pPr>
            <a:r>
              <a:rPr lang="en-US" sz="24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LinkedList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创建的对象称为</a:t>
            </a:r>
            <a:r>
              <a:rPr sz="2400" b="1" kern="0" spc="-1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链表对象</a:t>
            </a:r>
            <a:endParaRPr lang="zh-CN" altLang="en-US" sz="2400" b="1" kern="0" spc="-10" dirty="0">
              <a:solidFill>
                <a:srgbClr val="FF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10"/>
          <p:cNvSpPr/>
          <p:nvPr/>
        </p:nvSpPr>
        <p:spPr>
          <a:xfrm>
            <a:off x="931545" y="2489200"/>
            <a:ext cx="8201660" cy="392620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46000"/>
              </a:lnSpc>
            </a:pPr>
            <a:endParaRPr lang="en-US" altLang="en-US" sz="100" dirty="0"/>
          </a:p>
          <a:p>
            <a:pPr marL="510540" algn="l" rtl="0" eaLnBrk="0">
              <a:lnSpc>
                <a:spcPct val="90000"/>
              </a:lnSpc>
              <a:spcBef>
                <a:spcPts val="0"/>
              </a:spcBef>
              <a:tabLst>
                <a:tab pos="734060" algn="l"/>
              </a:tabLst>
            </a:pP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	LinkedList&lt;E&gt;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泛型类在</a:t>
            </a:r>
            <a:r>
              <a:rPr sz="2400" kern="0" spc="0" dirty="0">
                <a:solidFill>
                  <a:srgbClr val="FF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java.</a:t>
            </a:r>
            <a:r>
              <a:rPr sz="2400" kern="0" spc="-10" dirty="0">
                <a:solidFill>
                  <a:srgbClr val="FF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util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包中</a:t>
            </a:r>
            <a:endParaRPr lang="en-US" altLang="en-US" sz="2400" dirty="0"/>
          </a:p>
          <a:p>
            <a:pPr algn="l" rtl="0" eaLnBrk="0">
              <a:lnSpc>
                <a:spcPct val="123000"/>
              </a:lnSpc>
            </a:pPr>
            <a:endParaRPr sz="2400" kern="0" spc="0" dirty="0">
              <a:solidFill>
                <a:srgbClr val="00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4000"/>
              </a:lnSpc>
            </a:pP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该类创建的对象称为</a:t>
            </a:r>
            <a:r>
              <a:rPr sz="2400" b="1" kern="0" spc="-1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链表对象</a:t>
            </a:r>
            <a:endParaRPr lang="en-US" altLang="en-US" sz="2400" b="1" dirty="0">
              <a:solidFill>
                <a:srgbClr val="FF0000"/>
              </a:solidFill>
            </a:endParaRPr>
          </a:p>
          <a:p>
            <a:pPr algn="l" rtl="0" eaLnBrk="0">
              <a:lnSpc>
                <a:spcPct val="115000"/>
              </a:lnSpc>
            </a:pPr>
            <a:endParaRPr lang="en-US" altLang="en-US" sz="2400" dirty="0"/>
          </a:p>
          <a:p>
            <a:pPr algn="l" rtl="0" eaLnBrk="0">
              <a:lnSpc>
                <a:spcPct val="115000"/>
              </a:lnSpc>
            </a:pPr>
            <a:r>
              <a:rPr sz="2400" b="1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LinkedList是采用双向链表实现的。</a:t>
            </a:r>
            <a:r>
              <a:rPr sz="2400" b="1" kern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链表中的节点在内存中可以不</a:t>
            </a:r>
            <a:r>
              <a:rPr sz="2400" b="1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存放在邻近</a:t>
            </a:r>
            <a:r>
              <a:rPr sz="2400" b="1" kern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sz="2400" b="1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的位置，而是可以置于内存中的任何位置</a:t>
            </a:r>
            <a:endParaRPr lang="en-US" altLang="en-US" sz="2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2" name="group 2"/>
          <p:cNvGrpSpPr/>
          <p:nvPr/>
        </p:nvGrpSpPr>
        <p:grpSpPr>
          <a:xfrm rot="21600000">
            <a:off x="1163015" y="4425398"/>
            <a:ext cx="494869" cy="339483"/>
            <a:chOff x="0" y="0"/>
            <a:chExt cx="494869" cy="339483"/>
          </a:xfrm>
        </p:grpSpPr>
        <p:sp>
          <p:nvSpPr>
            <p:cNvPr id="12" name="path"/>
            <p:cNvSpPr/>
            <p:nvPr/>
          </p:nvSpPr>
          <p:spPr>
            <a:xfrm>
              <a:off x="0" y="0"/>
              <a:ext cx="431375" cy="339483"/>
            </a:xfrm>
            <a:custGeom>
              <a:avLst/>
              <a:gdLst/>
              <a:ahLst/>
              <a:cxnLst/>
              <a:rect l="0" t="0" r="0" b="0"/>
              <a:pathLst>
                <a:path w="679" h="534">
                  <a:moveTo>
                    <a:pt x="267" y="15"/>
                  </a:moveTo>
                  <a:cubicBezTo>
                    <a:pt x="127" y="15"/>
                    <a:pt x="15" y="127"/>
                    <a:pt x="15" y="267"/>
                  </a:cubicBezTo>
                  <a:cubicBezTo>
                    <a:pt x="15" y="406"/>
                    <a:pt x="127" y="519"/>
                    <a:pt x="267" y="519"/>
                  </a:cubicBezTo>
                  <a:cubicBezTo>
                    <a:pt x="406" y="519"/>
                    <a:pt x="519" y="406"/>
                    <a:pt x="519" y="267"/>
                  </a:cubicBezTo>
                  <a:cubicBezTo>
                    <a:pt x="519" y="265"/>
                    <a:pt x="519" y="264"/>
                    <a:pt x="519" y="262"/>
                  </a:cubicBezTo>
                  <a:moveTo>
                    <a:pt x="519" y="267"/>
                  </a:moveTo>
                  <a:lnTo>
                    <a:pt x="679" y="267"/>
                  </a:lnTo>
                </a:path>
              </a:pathLst>
            </a:custGeom>
            <a:noFill/>
            <a:ln w="19050" cap="flat">
              <a:solidFill>
                <a:srgbClr val="0C7394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4" name="path"/>
            <p:cNvSpPr/>
            <p:nvPr/>
          </p:nvSpPr>
          <p:spPr>
            <a:xfrm>
              <a:off x="367869" y="106236"/>
              <a:ext cx="127000" cy="127012"/>
            </a:xfrm>
            <a:custGeom>
              <a:avLst/>
              <a:gdLst/>
              <a:ahLst/>
              <a:cxnLst/>
              <a:rect l="0" t="0" r="0" b="0"/>
              <a:pathLst>
                <a:path w="200" h="200">
                  <a:moveTo>
                    <a:pt x="0" y="100"/>
                  </a:moveTo>
                  <a:cubicBezTo>
                    <a:pt x="0" y="44"/>
                    <a:pt x="44" y="0"/>
                    <a:pt x="100" y="0"/>
                  </a:cubicBezTo>
                  <a:cubicBezTo>
                    <a:pt x="155" y="0"/>
                    <a:pt x="200" y="44"/>
                    <a:pt x="200" y="100"/>
                  </a:cubicBezTo>
                  <a:cubicBezTo>
                    <a:pt x="200" y="155"/>
                    <a:pt x="155" y="200"/>
                    <a:pt x="100" y="200"/>
                  </a:cubicBezTo>
                  <a:cubicBezTo>
                    <a:pt x="44" y="200"/>
                    <a:pt x="0" y="155"/>
                    <a:pt x="0" y="100"/>
                  </a:cubicBezTo>
                </a:path>
              </a:pathLst>
            </a:custGeom>
            <a:solidFill>
              <a:srgbClr val="0C7394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21600000">
            <a:off x="1163015" y="3479167"/>
            <a:ext cx="494869" cy="339483"/>
            <a:chOff x="0" y="0"/>
            <a:chExt cx="494869" cy="339483"/>
          </a:xfrm>
        </p:grpSpPr>
        <p:sp>
          <p:nvSpPr>
            <p:cNvPr id="16" name="path"/>
            <p:cNvSpPr/>
            <p:nvPr/>
          </p:nvSpPr>
          <p:spPr>
            <a:xfrm>
              <a:off x="0" y="0"/>
              <a:ext cx="431375" cy="339483"/>
            </a:xfrm>
            <a:custGeom>
              <a:avLst/>
              <a:gdLst/>
              <a:ahLst/>
              <a:cxnLst/>
              <a:rect l="0" t="0" r="0" b="0"/>
              <a:pathLst>
                <a:path w="679" h="534">
                  <a:moveTo>
                    <a:pt x="267" y="15"/>
                  </a:moveTo>
                  <a:cubicBezTo>
                    <a:pt x="127" y="15"/>
                    <a:pt x="15" y="127"/>
                    <a:pt x="15" y="267"/>
                  </a:cubicBezTo>
                  <a:cubicBezTo>
                    <a:pt x="15" y="406"/>
                    <a:pt x="127" y="519"/>
                    <a:pt x="267" y="519"/>
                  </a:cubicBezTo>
                  <a:cubicBezTo>
                    <a:pt x="406" y="519"/>
                    <a:pt x="519" y="406"/>
                    <a:pt x="519" y="267"/>
                  </a:cubicBezTo>
                  <a:cubicBezTo>
                    <a:pt x="519" y="265"/>
                    <a:pt x="519" y="264"/>
                    <a:pt x="519" y="262"/>
                  </a:cubicBezTo>
                  <a:moveTo>
                    <a:pt x="519" y="267"/>
                  </a:moveTo>
                  <a:lnTo>
                    <a:pt x="679" y="267"/>
                  </a:lnTo>
                </a:path>
              </a:pathLst>
            </a:custGeom>
            <a:noFill/>
            <a:ln w="19050" cap="flat">
              <a:solidFill>
                <a:srgbClr val="ED7D31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8" name="path"/>
            <p:cNvSpPr/>
            <p:nvPr/>
          </p:nvSpPr>
          <p:spPr>
            <a:xfrm>
              <a:off x="367869" y="106235"/>
              <a:ext cx="127000" cy="127012"/>
            </a:xfrm>
            <a:custGeom>
              <a:avLst/>
              <a:gdLst/>
              <a:ahLst/>
              <a:cxnLst/>
              <a:rect l="0" t="0" r="0" b="0"/>
              <a:pathLst>
                <a:path w="200" h="200">
                  <a:moveTo>
                    <a:pt x="0" y="100"/>
                  </a:moveTo>
                  <a:cubicBezTo>
                    <a:pt x="0" y="44"/>
                    <a:pt x="44" y="0"/>
                    <a:pt x="100" y="0"/>
                  </a:cubicBezTo>
                  <a:cubicBezTo>
                    <a:pt x="155" y="0"/>
                    <a:pt x="200" y="44"/>
                    <a:pt x="200" y="100"/>
                  </a:cubicBezTo>
                  <a:cubicBezTo>
                    <a:pt x="200" y="155"/>
                    <a:pt x="155" y="200"/>
                    <a:pt x="100" y="200"/>
                  </a:cubicBezTo>
                  <a:cubicBezTo>
                    <a:pt x="44" y="200"/>
                    <a:pt x="0" y="155"/>
                    <a:pt x="0" y="100"/>
                  </a:cubicBezTo>
                </a:path>
              </a:pathLst>
            </a:custGeom>
            <a:solidFill>
              <a:srgbClr val="ED7D31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group 6"/>
          <p:cNvGrpSpPr/>
          <p:nvPr/>
        </p:nvGrpSpPr>
        <p:grpSpPr>
          <a:xfrm rot="21600000">
            <a:off x="1166553" y="2501939"/>
            <a:ext cx="494868" cy="339483"/>
            <a:chOff x="0" y="0"/>
            <a:chExt cx="494868" cy="339483"/>
          </a:xfrm>
        </p:grpSpPr>
        <p:sp>
          <p:nvSpPr>
            <p:cNvPr id="20" name="path"/>
            <p:cNvSpPr/>
            <p:nvPr/>
          </p:nvSpPr>
          <p:spPr>
            <a:xfrm>
              <a:off x="0" y="0"/>
              <a:ext cx="431374" cy="339483"/>
            </a:xfrm>
            <a:custGeom>
              <a:avLst/>
              <a:gdLst/>
              <a:ahLst/>
              <a:cxnLst/>
              <a:rect l="0" t="0" r="0" b="0"/>
              <a:pathLst>
                <a:path w="679" h="534">
                  <a:moveTo>
                    <a:pt x="267" y="15"/>
                  </a:moveTo>
                  <a:cubicBezTo>
                    <a:pt x="127" y="15"/>
                    <a:pt x="15" y="127"/>
                    <a:pt x="15" y="267"/>
                  </a:cubicBezTo>
                  <a:cubicBezTo>
                    <a:pt x="15" y="406"/>
                    <a:pt x="127" y="519"/>
                    <a:pt x="267" y="519"/>
                  </a:cubicBezTo>
                  <a:cubicBezTo>
                    <a:pt x="406" y="519"/>
                    <a:pt x="519" y="406"/>
                    <a:pt x="519" y="267"/>
                  </a:cubicBezTo>
                  <a:cubicBezTo>
                    <a:pt x="519" y="265"/>
                    <a:pt x="519" y="264"/>
                    <a:pt x="519" y="262"/>
                  </a:cubicBezTo>
                  <a:moveTo>
                    <a:pt x="519" y="267"/>
                  </a:moveTo>
                  <a:lnTo>
                    <a:pt x="679" y="267"/>
                  </a:lnTo>
                </a:path>
              </a:pathLst>
            </a:custGeom>
            <a:noFill/>
            <a:ln w="19050" cap="flat">
              <a:solidFill>
                <a:srgbClr val="0C7394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2" name="path"/>
            <p:cNvSpPr/>
            <p:nvPr/>
          </p:nvSpPr>
          <p:spPr>
            <a:xfrm>
              <a:off x="367868" y="106236"/>
              <a:ext cx="127000" cy="127012"/>
            </a:xfrm>
            <a:custGeom>
              <a:avLst/>
              <a:gdLst/>
              <a:ahLst/>
              <a:cxnLst/>
              <a:rect l="0" t="0" r="0" b="0"/>
              <a:pathLst>
                <a:path w="200" h="200">
                  <a:moveTo>
                    <a:pt x="0" y="100"/>
                  </a:moveTo>
                  <a:cubicBezTo>
                    <a:pt x="0" y="44"/>
                    <a:pt x="44" y="0"/>
                    <a:pt x="100" y="0"/>
                  </a:cubicBezTo>
                  <a:cubicBezTo>
                    <a:pt x="155" y="0"/>
                    <a:pt x="200" y="44"/>
                    <a:pt x="200" y="100"/>
                  </a:cubicBezTo>
                  <a:cubicBezTo>
                    <a:pt x="200" y="155"/>
                    <a:pt x="155" y="200"/>
                    <a:pt x="100" y="200"/>
                  </a:cubicBezTo>
                  <a:cubicBezTo>
                    <a:pt x="44" y="200"/>
                    <a:pt x="0" y="155"/>
                    <a:pt x="0" y="100"/>
                  </a:cubicBezTo>
                </a:path>
              </a:pathLst>
            </a:custGeom>
            <a:solidFill>
              <a:srgbClr val="0C7394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4" name="table 24"/>
          <p:cNvGraphicFramePr>
            <a:graphicFrameLocks noGrp="1"/>
          </p:cNvGraphicFramePr>
          <p:nvPr/>
        </p:nvGraphicFramePr>
        <p:xfrm>
          <a:off x="1407660" y="1036003"/>
          <a:ext cx="4517390" cy="709295"/>
        </p:xfrm>
        <a:graphic>
          <a:graphicData uri="http://schemas.openxmlformats.org/drawingml/2006/table">
            <a:tbl>
              <a:tblPr>
                <a:solidFill>
                  <a:srgbClr val="EBF1F1"/>
                </a:solidFill>
              </a:tblPr>
              <a:tblGrid>
                <a:gridCol w="4517390"/>
              </a:tblGrid>
              <a:tr h="69024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lang="en-US" altLang="en-US" sz="100" dirty="0"/>
                    </a:p>
                    <a:p>
                      <a:pPr marL="680085" algn="l" rtl="0" eaLnBrk="0">
                        <a:lnSpc>
                          <a:spcPct val="93000"/>
                        </a:lnSpc>
                        <a:tabLst>
                          <a:tab pos="873125" algn="l"/>
                        </a:tabLst>
                      </a:pPr>
                      <a:r>
                        <a:rPr sz="2700" kern="0" spc="0" dirty="0">
                          <a:solidFill>
                            <a:srgbClr val="0C7394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	</a:t>
                      </a:r>
                      <a:r>
                        <a:rPr sz="2700" b="1" kern="0" spc="0" dirty="0">
                          <a:solidFill>
                            <a:srgbClr val="0C7394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LinkedList</a:t>
                      </a:r>
                      <a:r>
                        <a:rPr sz="2700" b="1" kern="0" spc="140" dirty="0">
                          <a:solidFill>
                            <a:srgbClr val="0C7394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&lt;E&gt;</a:t>
                      </a:r>
                      <a:r>
                        <a:rPr sz="2700" b="1" kern="0" spc="140" dirty="0">
                          <a:solidFill>
                            <a:srgbClr val="0C7394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泛型类</a:t>
                      </a:r>
                      <a:endParaRPr lang="en-US" altLang="en-US" sz="2700" dirty="0"/>
                    </a:p>
                  </a:txBody>
                  <a:tcPr marL="0" marR="0" marT="0" marB="0" vert="horz">
                    <a:lnL w="19050" cap="flat" cmpd="sng" algn="ctr">
                      <a:solidFill>
                        <a:srgbClr val="0C7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C7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C7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C7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F1"/>
                    </a:solidFill>
                  </a:tcPr>
                </a:tc>
              </a:tr>
            </a:tbl>
          </a:graphicData>
        </a:graphic>
      </p:graphicFrame>
      <p:sp>
        <p:nvSpPr>
          <p:cNvPr id="26" name="path"/>
          <p:cNvSpPr/>
          <p:nvPr/>
        </p:nvSpPr>
        <p:spPr>
          <a:xfrm>
            <a:off x="1646415" y="1211184"/>
            <a:ext cx="441426" cy="418604"/>
          </a:xfrm>
          <a:custGeom>
            <a:avLst/>
            <a:gdLst/>
            <a:ahLst/>
            <a:cxnLst/>
            <a:rect l="0" t="0" r="0" b="0"/>
            <a:pathLst>
              <a:path w="695" h="659">
                <a:moveTo>
                  <a:pt x="57" y="0"/>
                </a:moveTo>
                <a:lnTo>
                  <a:pt x="634" y="0"/>
                </a:lnTo>
                <a:cubicBezTo>
                  <a:pt x="667" y="0"/>
                  <a:pt x="695" y="27"/>
                  <a:pt x="695" y="60"/>
                </a:cubicBezTo>
                <a:lnTo>
                  <a:pt x="695" y="425"/>
                </a:lnTo>
                <a:cubicBezTo>
                  <a:pt x="695" y="458"/>
                  <a:pt x="667" y="486"/>
                  <a:pt x="634" y="486"/>
                </a:cubicBezTo>
                <a:lnTo>
                  <a:pt x="57" y="486"/>
                </a:lnTo>
                <a:cubicBezTo>
                  <a:pt x="24" y="486"/>
                  <a:pt x="0" y="458"/>
                  <a:pt x="0" y="425"/>
                </a:cubicBezTo>
                <a:lnTo>
                  <a:pt x="0" y="60"/>
                </a:lnTo>
                <a:cubicBezTo>
                  <a:pt x="0" y="27"/>
                  <a:pt x="24" y="0"/>
                  <a:pt x="57" y="0"/>
                </a:cubicBezTo>
                <a:moveTo>
                  <a:pt x="170" y="616"/>
                </a:moveTo>
                <a:cubicBezTo>
                  <a:pt x="209" y="610"/>
                  <a:pt x="245" y="604"/>
                  <a:pt x="285" y="604"/>
                </a:cubicBezTo>
                <a:lnTo>
                  <a:pt x="285" y="519"/>
                </a:lnTo>
                <a:lnTo>
                  <a:pt x="425" y="519"/>
                </a:lnTo>
                <a:lnTo>
                  <a:pt x="425" y="604"/>
                </a:lnTo>
                <a:cubicBezTo>
                  <a:pt x="461" y="607"/>
                  <a:pt x="497" y="610"/>
                  <a:pt x="534" y="616"/>
                </a:cubicBezTo>
                <a:lnTo>
                  <a:pt x="534" y="659"/>
                </a:lnTo>
                <a:lnTo>
                  <a:pt x="170" y="659"/>
                </a:lnTo>
                <a:lnTo>
                  <a:pt x="170" y="616"/>
                </a:lnTo>
                <a:close/>
                <a:moveTo>
                  <a:pt x="51" y="376"/>
                </a:moveTo>
                <a:lnTo>
                  <a:pt x="637" y="376"/>
                </a:lnTo>
                <a:lnTo>
                  <a:pt x="637" y="57"/>
                </a:lnTo>
                <a:lnTo>
                  <a:pt x="51" y="57"/>
                </a:lnTo>
                <a:lnTo>
                  <a:pt x="51" y="376"/>
                </a:lnTo>
                <a:close/>
                <a:moveTo>
                  <a:pt x="579" y="407"/>
                </a:moveTo>
                <a:cubicBezTo>
                  <a:pt x="564" y="407"/>
                  <a:pt x="555" y="416"/>
                  <a:pt x="555" y="431"/>
                </a:cubicBezTo>
                <a:cubicBezTo>
                  <a:pt x="555" y="443"/>
                  <a:pt x="564" y="455"/>
                  <a:pt x="579" y="455"/>
                </a:cubicBezTo>
                <a:cubicBezTo>
                  <a:pt x="591" y="455"/>
                  <a:pt x="604" y="443"/>
                  <a:pt x="604" y="431"/>
                </a:cubicBezTo>
                <a:cubicBezTo>
                  <a:pt x="604" y="416"/>
                  <a:pt x="591" y="407"/>
                  <a:pt x="579" y="407"/>
                </a:cubicBezTo>
              </a:path>
            </a:pathLst>
          </a:custGeom>
          <a:solidFill>
            <a:srgbClr val="0C7394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extbox 32"/>
          <p:cNvSpPr/>
          <p:nvPr/>
        </p:nvSpPr>
        <p:spPr>
          <a:xfrm>
            <a:off x="1348740" y="1065530"/>
            <a:ext cx="8359775" cy="34448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1000"/>
              </a:lnSpc>
            </a:pPr>
            <a:endParaRPr lang="en-US" altLang="en-US" sz="100" dirty="0"/>
          </a:p>
          <a:p>
            <a:pPr marL="12700" indent="-635" algn="l" rtl="0" eaLnBrk="0">
              <a:lnSpc>
                <a:spcPct val="96000"/>
              </a:lnSpc>
            </a:pP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假设泛型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E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String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类，可以创建字符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串链表对象，</a:t>
            </a:r>
            <a:endParaRPr sz="2400" kern="0" spc="-10" dirty="0">
              <a:solidFill>
                <a:srgbClr val="00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indent="-635" algn="l" rtl="0" eaLnBrk="0">
              <a:lnSpc>
                <a:spcPct val="96000"/>
              </a:lnSpc>
            </a:pPr>
            <a:endParaRPr sz="2400" kern="0" spc="-10" dirty="0">
              <a:solidFill>
                <a:srgbClr val="00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indent="-635" algn="l" rtl="0" eaLnBrk="0">
              <a:lnSpc>
                <a:spcPct val="96000"/>
              </a:lnSpc>
            </a:pP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</a:t>
            </a:r>
            <a:endParaRPr lang="en-US" altLang="en-US" sz="2400" dirty="0"/>
          </a:p>
          <a:p>
            <a:pPr algn="l" rtl="0" eaLnBrk="0">
              <a:lnSpc>
                <a:spcPct val="173000"/>
              </a:lnSpc>
            </a:pPr>
            <a:endParaRPr lang="en-US" altLang="en-US" sz="1000" dirty="0"/>
          </a:p>
          <a:p>
            <a:pPr marL="15240" algn="l" rtl="0" eaLnBrk="0">
              <a:lnSpc>
                <a:spcPct val="78000"/>
              </a:lnSpc>
              <a:spcBef>
                <a:spcPts val="730"/>
              </a:spcBef>
            </a:pP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LinkedList&lt;String&gt; list=new LinkedList&lt;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String&gt;();</a:t>
            </a:r>
            <a:endParaRPr lang="en-US" altLang="en-US" sz="2400" dirty="0"/>
          </a:p>
          <a:p>
            <a:pPr algn="l" rtl="0" eaLnBrk="0">
              <a:lnSpc>
                <a:spcPct val="157000"/>
              </a:lnSpc>
            </a:pPr>
            <a:endParaRPr lang="en-US" altLang="en-US" sz="1000" dirty="0"/>
          </a:p>
          <a:p>
            <a:pPr algn="l" rtl="0" eaLnBrk="0">
              <a:lnSpc>
                <a:spcPct val="157000"/>
              </a:lnSpc>
            </a:pPr>
            <a:endParaRPr lang="en-US" altLang="en-US" sz="1000" dirty="0"/>
          </a:p>
          <a:p>
            <a:pPr algn="l" rtl="0" eaLnBrk="0">
              <a:lnSpc>
                <a:spcPct val="100000"/>
              </a:lnSpc>
            </a:pPr>
            <a:endParaRPr lang="en-US" altLang="en-US" sz="600" dirty="0"/>
          </a:p>
          <a:p>
            <a:pPr marL="18415" algn="l" rtl="0" eaLnBrk="0">
              <a:lnSpc>
                <a:spcPct val="91000"/>
              </a:lnSpc>
              <a:spcBef>
                <a:spcPts val="5"/>
              </a:spcBef>
            </a:pP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list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可以调用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add(String obj)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方法增加节点，例如</a:t>
            </a:r>
            <a:endParaRPr lang="en-US" altLang="en-US" sz="2400" dirty="0"/>
          </a:p>
        </p:txBody>
      </p:sp>
      <p:sp>
        <p:nvSpPr>
          <p:cNvPr id="34" name="textbox 34"/>
          <p:cNvSpPr/>
          <p:nvPr/>
        </p:nvSpPr>
        <p:spPr>
          <a:xfrm>
            <a:off x="2185035" y="4211320"/>
            <a:ext cx="4100195" cy="25368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5000"/>
              </a:lnSpc>
            </a:pPr>
            <a:r>
              <a:rPr sz="3200" kern="0" spc="-20" dirty="0">
                <a:ln w="6350" cap="flat" cmpd="sng">
                  <a:solidFill>
                    <a:srgbClr val="000000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</a:t>
            </a:r>
            <a:r>
              <a:rPr sz="3200" kern="0" spc="-139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sz="3200" kern="0" spc="-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list.add("apple");</a:t>
            </a:r>
            <a:endParaRPr lang="en-US" altLang="en-US" sz="3200" dirty="0"/>
          </a:p>
          <a:p>
            <a:pPr marL="12700" algn="l" rtl="0" eaLnBrk="0">
              <a:lnSpc>
                <a:spcPct val="85000"/>
              </a:lnSpc>
              <a:spcBef>
                <a:spcPts val="1870"/>
              </a:spcBef>
            </a:pPr>
            <a:r>
              <a:rPr sz="3200" kern="0" spc="-20" dirty="0">
                <a:ln w="6350" cap="flat" cmpd="sng">
                  <a:solidFill>
                    <a:srgbClr val="000000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</a:t>
            </a:r>
            <a:r>
              <a:rPr sz="3200" kern="0" spc="-137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sz="3200" kern="0" spc="-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list.add("banana");</a:t>
            </a:r>
            <a:endParaRPr lang="en-US" altLang="en-US" sz="3200" dirty="0"/>
          </a:p>
          <a:p>
            <a:pPr algn="l" rtl="0" eaLnBrk="0">
              <a:lnSpc>
                <a:spcPct val="104000"/>
              </a:lnSpc>
            </a:pPr>
            <a:endParaRPr lang="en-US" altLang="en-US" sz="3200" dirty="0"/>
          </a:p>
          <a:p>
            <a:pPr marL="12700" algn="l" rtl="0" eaLnBrk="0">
              <a:lnSpc>
                <a:spcPct val="85000"/>
              </a:lnSpc>
              <a:spcBef>
                <a:spcPts val="0"/>
              </a:spcBef>
            </a:pPr>
            <a:r>
              <a:rPr sz="3200" kern="0" spc="-20" dirty="0">
                <a:ln w="6350" cap="flat" cmpd="sng">
                  <a:solidFill>
                    <a:srgbClr val="000000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</a:t>
            </a:r>
            <a:r>
              <a:rPr sz="3200" kern="0" spc="-138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sz="3200" kern="0" spc="-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list.add("grape");</a:t>
            </a:r>
            <a:endParaRPr lang="en-US" altLang="en-US" sz="3200" dirty="0"/>
          </a:p>
        </p:txBody>
      </p:sp>
      <p:grpSp>
        <p:nvGrpSpPr>
          <p:cNvPr id="8" name="group 8"/>
          <p:cNvGrpSpPr/>
          <p:nvPr/>
        </p:nvGrpSpPr>
        <p:grpSpPr>
          <a:xfrm rot="21600000">
            <a:off x="777422" y="2133377"/>
            <a:ext cx="571169" cy="571169"/>
            <a:chOff x="0" y="0"/>
            <a:chExt cx="571169" cy="571169"/>
          </a:xfrm>
        </p:grpSpPr>
        <p:sp>
          <p:nvSpPr>
            <p:cNvPr id="42" name="path"/>
            <p:cNvSpPr/>
            <p:nvPr/>
          </p:nvSpPr>
          <p:spPr>
            <a:xfrm>
              <a:off x="9525" y="9525"/>
              <a:ext cx="552119" cy="552119"/>
            </a:xfrm>
            <a:custGeom>
              <a:avLst/>
              <a:gdLst/>
              <a:ahLst/>
              <a:cxnLst/>
              <a:rect l="0" t="0" r="0" b="0"/>
              <a:pathLst>
                <a:path w="869" h="869">
                  <a:moveTo>
                    <a:pt x="434" y="0"/>
                  </a:moveTo>
                  <a:cubicBezTo>
                    <a:pt x="194" y="0"/>
                    <a:pt x="0" y="194"/>
                    <a:pt x="0" y="434"/>
                  </a:cubicBezTo>
                  <a:cubicBezTo>
                    <a:pt x="0" y="674"/>
                    <a:pt x="194" y="869"/>
                    <a:pt x="434" y="869"/>
                  </a:cubicBezTo>
                  <a:cubicBezTo>
                    <a:pt x="674" y="869"/>
                    <a:pt x="869" y="674"/>
                    <a:pt x="869" y="434"/>
                  </a:cubicBezTo>
                  <a:cubicBezTo>
                    <a:pt x="869" y="431"/>
                    <a:pt x="869" y="429"/>
                    <a:pt x="869" y="426"/>
                  </a:cubicBezTo>
                  <a:lnTo>
                    <a:pt x="434" y="434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F4B183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4" name="path"/>
            <p:cNvSpPr/>
            <p:nvPr/>
          </p:nvSpPr>
          <p:spPr>
            <a:xfrm>
              <a:off x="0" y="0"/>
              <a:ext cx="571169" cy="571169"/>
            </a:xfrm>
            <a:custGeom>
              <a:avLst/>
              <a:gdLst/>
              <a:ahLst/>
              <a:cxnLst/>
              <a:rect l="0" t="0" r="0" b="0"/>
              <a:pathLst>
                <a:path w="899" h="899">
                  <a:moveTo>
                    <a:pt x="449" y="15"/>
                  </a:moveTo>
                  <a:cubicBezTo>
                    <a:pt x="209" y="15"/>
                    <a:pt x="15" y="209"/>
                    <a:pt x="15" y="449"/>
                  </a:cubicBezTo>
                  <a:cubicBezTo>
                    <a:pt x="15" y="689"/>
                    <a:pt x="209" y="884"/>
                    <a:pt x="449" y="884"/>
                  </a:cubicBezTo>
                  <a:cubicBezTo>
                    <a:pt x="689" y="884"/>
                    <a:pt x="884" y="689"/>
                    <a:pt x="884" y="449"/>
                  </a:cubicBezTo>
                  <a:cubicBezTo>
                    <a:pt x="884" y="446"/>
                    <a:pt x="884" y="444"/>
                    <a:pt x="884" y="441"/>
                  </a:cubicBezTo>
                </a:path>
              </a:pathLst>
            </a:custGeom>
            <a:noFill/>
            <a:ln w="19050" cap="flat">
              <a:solidFill>
                <a:srgbClr val="0C7394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group 10"/>
          <p:cNvGrpSpPr/>
          <p:nvPr/>
        </p:nvGrpSpPr>
        <p:grpSpPr>
          <a:xfrm rot="21600000">
            <a:off x="826535" y="3759293"/>
            <a:ext cx="494869" cy="339483"/>
            <a:chOff x="0" y="0"/>
            <a:chExt cx="494869" cy="339483"/>
          </a:xfrm>
        </p:grpSpPr>
        <p:sp>
          <p:nvSpPr>
            <p:cNvPr id="46" name="path"/>
            <p:cNvSpPr/>
            <p:nvPr/>
          </p:nvSpPr>
          <p:spPr>
            <a:xfrm>
              <a:off x="0" y="0"/>
              <a:ext cx="431374" cy="339483"/>
            </a:xfrm>
            <a:custGeom>
              <a:avLst/>
              <a:gdLst/>
              <a:ahLst/>
              <a:cxnLst/>
              <a:rect l="0" t="0" r="0" b="0"/>
              <a:pathLst>
                <a:path w="679" h="534">
                  <a:moveTo>
                    <a:pt x="267" y="15"/>
                  </a:moveTo>
                  <a:cubicBezTo>
                    <a:pt x="127" y="15"/>
                    <a:pt x="15" y="127"/>
                    <a:pt x="15" y="267"/>
                  </a:cubicBezTo>
                  <a:cubicBezTo>
                    <a:pt x="15" y="406"/>
                    <a:pt x="127" y="519"/>
                    <a:pt x="267" y="519"/>
                  </a:cubicBezTo>
                  <a:cubicBezTo>
                    <a:pt x="406" y="519"/>
                    <a:pt x="519" y="406"/>
                    <a:pt x="519" y="267"/>
                  </a:cubicBezTo>
                  <a:cubicBezTo>
                    <a:pt x="519" y="265"/>
                    <a:pt x="519" y="264"/>
                    <a:pt x="519" y="262"/>
                  </a:cubicBezTo>
                  <a:moveTo>
                    <a:pt x="519" y="267"/>
                  </a:moveTo>
                  <a:lnTo>
                    <a:pt x="679" y="267"/>
                  </a:lnTo>
                </a:path>
              </a:pathLst>
            </a:custGeom>
            <a:noFill/>
            <a:ln w="19050" cap="flat">
              <a:solidFill>
                <a:srgbClr val="ED7D31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8" name="path"/>
            <p:cNvSpPr/>
            <p:nvPr/>
          </p:nvSpPr>
          <p:spPr>
            <a:xfrm>
              <a:off x="367869" y="106236"/>
              <a:ext cx="127000" cy="127012"/>
            </a:xfrm>
            <a:custGeom>
              <a:avLst/>
              <a:gdLst/>
              <a:ahLst/>
              <a:cxnLst/>
              <a:rect l="0" t="0" r="0" b="0"/>
              <a:pathLst>
                <a:path w="200" h="200">
                  <a:moveTo>
                    <a:pt x="0" y="100"/>
                  </a:moveTo>
                  <a:cubicBezTo>
                    <a:pt x="0" y="44"/>
                    <a:pt x="44" y="0"/>
                    <a:pt x="100" y="0"/>
                  </a:cubicBezTo>
                  <a:cubicBezTo>
                    <a:pt x="155" y="0"/>
                    <a:pt x="200" y="44"/>
                    <a:pt x="200" y="100"/>
                  </a:cubicBezTo>
                  <a:cubicBezTo>
                    <a:pt x="200" y="155"/>
                    <a:pt x="155" y="200"/>
                    <a:pt x="100" y="200"/>
                  </a:cubicBezTo>
                  <a:cubicBezTo>
                    <a:pt x="44" y="200"/>
                    <a:pt x="0" y="155"/>
                    <a:pt x="0" y="100"/>
                  </a:cubicBezTo>
                </a:path>
              </a:pathLst>
            </a:custGeom>
            <a:solidFill>
              <a:srgbClr val="ED7D31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group 12"/>
          <p:cNvGrpSpPr/>
          <p:nvPr/>
        </p:nvGrpSpPr>
        <p:grpSpPr>
          <a:xfrm rot="21600000">
            <a:off x="826535" y="3095578"/>
            <a:ext cx="494869" cy="339483"/>
            <a:chOff x="0" y="0"/>
            <a:chExt cx="494869" cy="339483"/>
          </a:xfrm>
        </p:grpSpPr>
        <p:sp>
          <p:nvSpPr>
            <p:cNvPr id="50" name="path"/>
            <p:cNvSpPr/>
            <p:nvPr/>
          </p:nvSpPr>
          <p:spPr>
            <a:xfrm>
              <a:off x="0" y="0"/>
              <a:ext cx="431374" cy="339483"/>
            </a:xfrm>
            <a:custGeom>
              <a:avLst/>
              <a:gdLst/>
              <a:ahLst/>
              <a:cxnLst/>
              <a:rect l="0" t="0" r="0" b="0"/>
              <a:pathLst>
                <a:path w="679" h="534">
                  <a:moveTo>
                    <a:pt x="267" y="15"/>
                  </a:moveTo>
                  <a:cubicBezTo>
                    <a:pt x="127" y="15"/>
                    <a:pt x="15" y="127"/>
                    <a:pt x="15" y="267"/>
                  </a:cubicBezTo>
                  <a:cubicBezTo>
                    <a:pt x="15" y="406"/>
                    <a:pt x="127" y="519"/>
                    <a:pt x="267" y="519"/>
                  </a:cubicBezTo>
                  <a:cubicBezTo>
                    <a:pt x="406" y="519"/>
                    <a:pt x="519" y="406"/>
                    <a:pt x="519" y="267"/>
                  </a:cubicBezTo>
                  <a:cubicBezTo>
                    <a:pt x="519" y="265"/>
                    <a:pt x="519" y="264"/>
                    <a:pt x="519" y="262"/>
                  </a:cubicBezTo>
                  <a:moveTo>
                    <a:pt x="519" y="267"/>
                  </a:moveTo>
                  <a:lnTo>
                    <a:pt x="679" y="267"/>
                  </a:lnTo>
                </a:path>
              </a:pathLst>
            </a:custGeom>
            <a:noFill/>
            <a:ln w="19050" cap="flat">
              <a:solidFill>
                <a:srgbClr val="0C7394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2" name="path"/>
            <p:cNvSpPr/>
            <p:nvPr/>
          </p:nvSpPr>
          <p:spPr>
            <a:xfrm>
              <a:off x="367869" y="106235"/>
              <a:ext cx="127000" cy="127012"/>
            </a:xfrm>
            <a:custGeom>
              <a:avLst/>
              <a:gdLst/>
              <a:ahLst/>
              <a:cxnLst/>
              <a:rect l="0" t="0" r="0" b="0"/>
              <a:pathLst>
                <a:path w="200" h="200">
                  <a:moveTo>
                    <a:pt x="0" y="100"/>
                  </a:moveTo>
                  <a:cubicBezTo>
                    <a:pt x="0" y="44"/>
                    <a:pt x="44" y="0"/>
                    <a:pt x="100" y="0"/>
                  </a:cubicBezTo>
                  <a:cubicBezTo>
                    <a:pt x="155" y="0"/>
                    <a:pt x="200" y="44"/>
                    <a:pt x="200" y="100"/>
                  </a:cubicBezTo>
                  <a:cubicBezTo>
                    <a:pt x="200" y="155"/>
                    <a:pt x="155" y="200"/>
                    <a:pt x="100" y="200"/>
                  </a:cubicBezTo>
                  <a:cubicBezTo>
                    <a:pt x="44" y="200"/>
                    <a:pt x="0" y="155"/>
                    <a:pt x="0" y="100"/>
                  </a:cubicBezTo>
                </a:path>
              </a:pathLst>
            </a:custGeom>
            <a:solidFill>
              <a:srgbClr val="0C7394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56" name="textbox 56"/>
          <p:cNvSpPr/>
          <p:nvPr/>
        </p:nvSpPr>
        <p:spPr>
          <a:xfrm>
            <a:off x="1150315" y="2124179"/>
            <a:ext cx="6522084" cy="38773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0000"/>
              </a:lnSpc>
            </a:pPr>
            <a:endParaRPr lang="en-US" altLang="en-US" sz="400" dirty="0"/>
          </a:p>
          <a:p>
            <a:pPr marL="510540" algn="l" rtl="0" eaLnBrk="0">
              <a:lnSpc>
                <a:spcPct val="76000"/>
              </a:lnSpc>
              <a:spcBef>
                <a:spcPts val="5"/>
              </a:spcBef>
              <a:tabLst>
                <a:tab pos="733425" algn="l"/>
              </a:tabLst>
            </a:pP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	</a:t>
            </a:r>
            <a:r>
              <a:rPr sz="2400" b="1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public boolean </a:t>
            </a:r>
            <a:r>
              <a:rPr sz="2400" b="1" kern="0" spc="-10" dirty="0">
                <a:solidFill>
                  <a:srgbClr val="FF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add</a:t>
            </a:r>
            <a:r>
              <a:rPr sz="2400" b="1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(E</a:t>
            </a:r>
            <a:r>
              <a:rPr sz="2400" b="1" kern="0" spc="1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2400" b="1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e)</a:t>
            </a:r>
            <a:endParaRPr lang="en-US" altLang="en-US" sz="2400" dirty="0"/>
          </a:p>
          <a:p>
            <a:pPr algn="l" rtl="0" eaLnBrk="0">
              <a:lnSpc>
                <a:spcPct val="103000"/>
              </a:lnSpc>
            </a:pPr>
            <a:endParaRPr lang="en-US" altLang="en-US" sz="1000" dirty="0"/>
          </a:p>
          <a:p>
            <a:pPr marL="718820" indent="-322580" algn="l" rtl="0" eaLnBrk="0">
              <a:lnSpc>
                <a:spcPct val="96000"/>
              </a:lnSpc>
              <a:spcBef>
                <a:spcPts val="725"/>
              </a:spcBef>
            </a:pPr>
            <a:r>
              <a:rPr sz="2400" kern="0" spc="-20" dirty="0">
                <a:ln w="6350" cap="flat" cmpd="sng">
                  <a:solidFill>
                    <a:srgbClr val="000000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</a:t>
            </a:r>
            <a:r>
              <a:rPr sz="2400" kern="0" spc="-130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向链表末尾添加新的节点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，该节点中的数据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是参数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e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指定的对象</a:t>
            </a:r>
            <a:endParaRPr lang="en-US" altLang="en-US" sz="24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000" dirty="0"/>
          </a:p>
          <a:p>
            <a:pPr marL="507365" algn="l" rtl="0" eaLnBrk="0">
              <a:lnSpc>
                <a:spcPct val="76000"/>
              </a:lnSpc>
              <a:spcBef>
                <a:spcPts val="725"/>
              </a:spcBef>
              <a:tabLst>
                <a:tab pos="730250" algn="l"/>
              </a:tabLst>
            </a:pP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	</a:t>
            </a:r>
            <a:r>
              <a:rPr sz="2400" b="1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public void </a:t>
            </a:r>
            <a:r>
              <a:rPr sz="2400" b="1" kern="0" spc="0" dirty="0">
                <a:solidFill>
                  <a:srgbClr val="FF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add</a:t>
            </a:r>
            <a:r>
              <a:rPr sz="2400" b="1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(i</a:t>
            </a:r>
            <a:r>
              <a:rPr sz="2400" b="1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nt index,E</a:t>
            </a:r>
            <a:r>
              <a:rPr sz="2400" b="1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2400" b="1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e)</a:t>
            </a:r>
            <a:endParaRPr lang="en-US" altLang="en-US" sz="2400" dirty="0"/>
          </a:p>
          <a:p>
            <a:pPr algn="l" rtl="0" eaLnBrk="0">
              <a:lnSpc>
                <a:spcPct val="117000"/>
              </a:lnSpc>
            </a:pPr>
            <a:endParaRPr lang="en-US" altLang="en-US" sz="1000" dirty="0"/>
          </a:p>
          <a:p>
            <a:pPr marL="396240" algn="l" rtl="0" eaLnBrk="0">
              <a:lnSpc>
                <a:spcPct val="91000"/>
              </a:lnSpc>
              <a:spcBef>
                <a:spcPts val="725"/>
              </a:spcBef>
            </a:pPr>
            <a:r>
              <a:rPr sz="2400" kern="0" spc="-20" dirty="0">
                <a:ln w="6350" cap="flat" cmpd="sng">
                  <a:solidFill>
                    <a:srgbClr val="000000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</a:t>
            </a:r>
            <a:r>
              <a:rPr sz="2400" kern="0" spc="-130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向链表中的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index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位置添加一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个新的节点</a:t>
            </a:r>
            <a:endParaRPr lang="en-US" altLang="en-US" sz="2400" dirty="0"/>
          </a:p>
          <a:p>
            <a:pPr algn="l" rtl="0" eaLnBrk="0">
              <a:lnSpc>
                <a:spcPct val="118000"/>
              </a:lnSpc>
            </a:pPr>
            <a:endParaRPr lang="en-US" altLang="en-US" sz="1000" dirty="0"/>
          </a:p>
          <a:p>
            <a:pPr algn="l" rtl="0" eaLnBrk="0">
              <a:lnSpc>
                <a:spcPct val="118000"/>
              </a:lnSpc>
            </a:pPr>
            <a:endParaRPr lang="en-US" altLang="en-US" sz="1000" dirty="0"/>
          </a:p>
          <a:p>
            <a:pPr marL="507365" algn="l" rtl="0" eaLnBrk="0">
              <a:lnSpc>
                <a:spcPct val="76000"/>
              </a:lnSpc>
              <a:spcBef>
                <a:spcPts val="730"/>
              </a:spcBef>
              <a:tabLst>
                <a:tab pos="730250" algn="l"/>
              </a:tabLst>
            </a:pP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	</a:t>
            </a:r>
            <a:r>
              <a:rPr sz="2400" b="1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public void </a:t>
            </a:r>
            <a:r>
              <a:rPr sz="2400" b="1" kern="0" spc="0" dirty="0">
                <a:solidFill>
                  <a:srgbClr val="FF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addFi</a:t>
            </a:r>
            <a:r>
              <a:rPr sz="2400" b="1" kern="0" spc="-10" dirty="0">
                <a:solidFill>
                  <a:srgbClr val="FF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rst</a:t>
            </a:r>
            <a:r>
              <a:rPr sz="2400" b="1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(E e)</a:t>
            </a:r>
            <a:endParaRPr lang="en-US" altLang="en-US" sz="2400" dirty="0"/>
          </a:p>
          <a:p>
            <a:pPr marL="396240" algn="l" rtl="0" eaLnBrk="0">
              <a:lnSpc>
                <a:spcPts val="4250"/>
              </a:lnSpc>
              <a:spcBef>
                <a:spcPts val="85"/>
              </a:spcBef>
            </a:pPr>
            <a:r>
              <a:rPr sz="2400" kern="0" spc="-40" dirty="0">
                <a:ln w="6350" cap="flat" cmpd="sng">
                  <a:solidFill>
                    <a:srgbClr val="000000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</a:t>
            </a:r>
            <a:r>
              <a:rPr sz="2400" kern="0" spc="-130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sz="2400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向链表的头添加新</a:t>
            </a:r>
            <a:r>
              <a:rPr sz="2400" kern="0" spc="-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节点</a:t>
            </a:r>
            <a:endParaRPr lang="en-US" altLang="en-US" sz="2400" dirty="0"/>
          </a:p>
        </p:txBody>
      </p:sp>
      <p:grpSp>
        <p:nvGrpSpPr>
          <p:cNvPr id="14" name="group 14"/>
          <p:cNvGrpSpPr/>
          <p:nvPr/>
        </p:nvGrpSpPr>
        <p:grpSpPr>
          <a:xfrm rot="21600000">
            <a:off x="1163015" y="5109291"/>
            <a:ext cx="494869" cy="339483"/>
            <a:chOff x="0" y="0"/>
            <a:chExt cx="494869" cy="339483"/>
          </a:xfrm>
        </p:grpSpPr>
        <p:sp>
          <p:nvSpPr>
            <p:cNvPr id="58" name="path"/>
            <p:cNvSpPr/>
            <p:nvPr/>
          </p:nvSpPr>
          <p:spPr>
            <a:xfrm>
              <a:off x="0" y="0"/>
              <a:ext cx="431375" cy="339483"/>
            </a:xfrm>
            <a:custGeom>
              <a:avLst/>
              <a:gdLst/>
              <a:ahLst/>
              <a:cxnLst/>
              <a:rect l="0" t="0" r="0" b="0"/>
              <a:pathLst>
                <a:path w="679" h="534">
                  <a:moveTo>
                    <a:pt x="267" y="15"/>
                  </a:moveTo>
                  <a:cubicBezTo>
                    <a:pt x="127" y="15"/>
                    <a:pt x="15" y="127"/>
                    <a:pt x="15" y="267"/>
                  </a:cubicBezTo>
                  <a:cubicBezTo>
                    <a:pt x="15" y="406"/>
                    <a:pt x="127" y="519"/>
                    <a:pt x="267" y="519"/>
                  </a:cubicBezTo>
                  <a:cubicBezTo>
                    <a:pt x="406" y="519"/>
                    <a:pt x="519" y="406"/>
                    <a:pt x="519" y="267"/>
                  </a:cubicBezTo>
                  <a:cubicBezTo>
                    <a:pt x="519" y="265"/>
                    <a:pt x="519" y="264"/>
                    <a:pt x="519" y="262"/>
                  </a:cubicBezTo>
                  <a:moveTo>
                    <a:pt x="519" y="267"/>
                  </a:moveTo>
                  <a:lnTo>
                    <a:pt x="679" y="267"/>
                  </a:lnTo>
                </a:path>
              </a:pathLst>
            </a:custGeom>
            <a:noFill/>
            <a:ln w="19050" cap="flat">
              <a:solidFill>
                <a:srgbClr val="0C7394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60" name="path"/>
            <p:cNvSpPr/>
            <p:nvPr/>
          </p:nvSpPr>
          <p:spPr>
            <a:xfrm>
              <a:off x="367869" y="106235"/>
              <a:ext cx="127000" cy="127012"/>
            </a:xfrm>
            <a:custGeom>
              <a:avLst/>
              <a:gdLst/>
              <a:ahLst/>
              <a:cxnLst/>
              <a:rect l="0" t="0" r="0" b="0"/>
              <a:pathLst>
                <a:path w="200" h="200">
                  <a:moveTo>
                    <a:pt x="0" y="100"/>
                  </a:moveTo>
                  <a:cubicBezTo>
                    <a:pt x="0" y="44"/>
                    <a:pt x="44" y="0"/>
                    <a:pt x="100" y="0"/>
                  </a:cubicBezTo>
                  <a:cubicBezTo>
                    <a:pt x="155" y="0"/>
                    <a:pt x="200" y="44"/>
                    <a:pt x="200" y="100"/>
                  </a:cubicBezTo>
                  <a:cubicBezTo>
                    <a:pt x="200" y="155"/>
                    <a:pt x="155" y="200"/>
                    <a:pt x="100" y="200"/>
                  </a:cubicBezTo>
                  <a:cubicBezTo>
                    <a:pt x="44" y="200"/>
                    <a:pt x="0" y="155"/>
                    <a:pt x="0" y="100"/>
                  </a:cubicBezTo>
                </a:path>
              </a:pathLst>
            </a:custGeom>
            <a:solidFill>
              <a:srgbClr val="0C7394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group 16"/>
          <p:cNvGrpSpPr/>
          <p:nvPr/>
        </p:nvGrpSpPr>
        <p:grpSpPr>
          <a:xfrm rot="21600000">
            <a:off x="1163015" y="3783007"/>
            <a:ext cx="494869" cy="339483"/>
            <a:chOff x="0" y="0"/>
            <a:chExt cx="494869" cy="339483"/>
          </a:xfrm>
        </p:grpSpPr>
        <p:sp>
          <p:nvSpPr>
            <p:cNvPr id="62" name="path"/>
            <p:cNvSpPr/>
            <p:nvPr/>
          </p:nvSpPr>
          <p:spPr>
            <a:xfrm>
              <a:off x="0" y="0"/>
              <a:ext cx="431375" cy="339483"/>
            </a:xfrm>
            <a:custGeom>
              <a:avLst/>
              <a:gdLst/>
              <a:ahLst/>
              <a:cxnLst/>
              <a:rect l="0" t="0" r="0" b="0"/>
              <a:pathLst>
                <a:path w="679" h="534">
                  <a:moveTo>
                    <a:pt x="267" y="15"/>
                  </a:moveTo>
                  <a:cubicBezTo>
                    <a:pt x="127" y="15"/>
                    <a:pt x="15" y="127"/>
                    <a:pt x="15" y="267"/>
                  </a:cubicBezTo>
                  <a:cubicBezTo>
                    <a:pt x="15" y="406"/>
                    <a:pt x="127" y="519"/>
                    <a:pt x="267" y="519"/>
                  </a:cubicBezTo>
                  <a:cubicBezTo>
                    <a:pt x="406" y="519"/>
                    <a:pt x="519" y="406"/>
                    <a:pt x="519" y="267"/>
                  </a:cubicBezTo>
                  <a:cubicBezTo>
                    <a:pt x="519" y="265"/>
                    <a:pt x="519" y="264"/>
                    <a:pt x="519" y="262"/>
                  </a:cubicBezTo>
                  <a:moveTo>
                    <a:pt x="519" y="267"/>
                  </a:moveTo>
                  <a:lnTo>
                    <a:pt x="679" y="267"/>
                  </a:lnTo>
                </a:path>
              </a:pathLst>
            </a:custGeom>
            <a:noFill/>
            <a:ln w="19050" cap="flat">
              <a:solidFill>
                <a:srgbClr val="ED7D31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64" name="path"/>
            <p:cNvSpPr/>
            <p:nvPr/>
          </p:nvSpPr>
          <p:spPr>
            <a:xfrm>
              <a:off x="367869" y="106235"/>
              <a:ext cx="127000" cy="127012"/>
            </a:xfrm>
            <a:custGeom>
              <a:avLst/>
              <a:gdLst/>
              <a:ahLst/>
              <a:cxnLst/>
              <a:rect l="0" t="0" r="0" b="0"/>
              <a:pathLst>
                <a:path w="200" h="200">
                  <a:moveTo>
                    <a:pt x="0" y="100"/>
                  </a:moveTo>
                  <a:cubicBezTo>
                    <a:pt x="0" y="44"/>
                    <a:pt x="44" y="0"/>
                    <a:pt x="100" y="0"/>
                  </a:cubicBezTo>
                  <a:cubicBezTo>
                    <a:pt x="155" y="0"/>
                    <a:pt x="200" y="44"/>
                    <a:pt x="200" y="100"/>
                  </a:cubicBezTo>
                  <a:cubicBezTo>
                    <a:pt x="200" y="155"/>
                    <a:pt x="155" y="200"/>
                    <a:pt x="100" y="200"/>
                  </a:cubicBezTo>
                  <a:cubicBezTo>
                    <a:pt x="44" y="200"/>
                    <a:pt x="0" y="155"/>
                    <a:pt x="0" y="100"/>
                  </a:cubicBezTo>
                </a:path>
              </a:pathLst>
            </a:custGeom>
            <a:solidFill>
              <a:srgbClr val="ED7D31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group 18"/>
          <p:cNvGrpSpPr/>
          <p:nvPr/>
        </p:nvGrpSpPr>
        <p:grpSpPr>
          <a:xfrm rot="21600000">
            <a:off x="1166553" y="2136879"/>
            <a:ext cx="494868" cy="339483"/>
            <a:chOff x="0" y="0"/>
            <a:chExt cx="494868" cy="339483"/>
          </a:xfrm>
        </p:grpSpPr>
        <p:sp>
          <p:nvSpPr>
            <p:cNvPr id="66" name="path"/>
            <p:cNvSpPr/>
            <p:nvPr/>
          </p:nvSpPr>
          <p:spPr>
            <a:xfrm>
              <a:off x="0" y="0"/>
              <a:ext cx="431374" cy="339483"/>
            </a:xfrm>
            <a:custGeom>
              <a:avLst/>
              <a:gdLst/>
              <a:ahLst/>
              <a:cxnLst/>
              <a:rect l="0" t="0" r="0" b="0"/>
              <a:pathLst>
                <a:path w="679" h="534">
                  <a:moveTo>
                    <a:pt x="267" y="15"/>
                  </a:moveTo>
                  <a:cubicBezTo>
                    <a:pt x="127" y="15"/>
                    <a:pt x="15" y="127"/>
                    <a:pt x="15" y="267"/>
                  </a:cubicBezTo>
                  <a:cubicBezTo>
                    <a:pt x="15" y="406"/>
                    <a:pt x="127" y="519"/>
                    <a:pt x="267" y="519"/>
                  </a:cubicBezTo>
                  <a:cubicBezTo>
                    <a:pt x="406" y="519"/>
                    <a:pt x="519" y="406"/>
                    <a:pt x="519" y="267"/>
                  </a:cubicBezTo>
                  <a:cubicBezTo>
                    <a:pt x="519" y="265"/>
                    <a:pt x="519" y="264"/>
                    <a:pt x="519" y="262"/>
                  </a:cubicBezTo>
                  <a:moveTo>
                    <a:pt x="519" y="267"/>
                  </a:moveTo>
                  <a:lnTo>
                    <a:pt x="679" y="267"/>
                  </a:lnTo>
                </a:path>
              </a:pathLst>
            </a:custGeom>
            <a:noFill/>
            <a:ln w="19050" cap="flat">
              <a:solidFill>
                <a:srgbClr val="0C7394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68" name="path"/>
            <p:cNvSpPr/>
            <p:nvPr/>
          </p:nvSpPr>
          <p:spPr>
            <a:xfrm>
              <a:off x="367868" y="106235"/>
              <a:ext cx="127000" cy="127012"/>
            </a:xfrm>
            <a:custGeom>
              <a:avLst/>
              <a:gdLst/>
              <a:ahLst/>
              <a:cxnLst/>
              <a:rect l="0" t="0" r="0" b="0"/>
              <a:pathLst>
                <a:path w="200" h="200">
                  <a:moveTo>
                    <a:pt x="0" y="100"/>
                  </a:moveTo>
                  <a:cubicBezTo>
                    <a:pt x="0" y="44"/>
                    <a:pt x="44" y="0"/>
                    <a:pt x="100" y="0"/>
                  </a:cubicBezTo>
                  <a:cubicBezTo>
                    <a:pt x="155" y="0"/>
                    <a:pt x="200" y="44"/>
                    <a:pt x="200" y="100"/>
                  </a:cubicBezTo>
                  <a:cubicBezTo>
                    <a:pt x="200" y="155"/>
                    <a:pt x="155" y="200"/>
                    <a:pt x="100" y="200"/>
                  </a:cubicBezTo>
                  <a:cubicBezTo>
                    <a:pt x="44" y="200"/>
                    <a:pt x="0" y="155"/>
                    <a:pt x="0" y="100"/>
                  </a:cubicBezTo>
                </a:path>
              </a:pathLst>
            </a:custGeom>
            <a:solidFill>
              <a:srgbClr val="0C7394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70" name="table 70"/>
          <p:cNvGraphicFramePr>
            <a:graphicFrameLocks noGrp="1"/>
          </p:cNvGraphicFramePr>
          <p:nvPr/>
        </p:nvGraphicFramePr>
        <p:xfrm>
          <a:off x="1407660" y="1036003"/>
          <a:ext cx="6299200" cy="709295"/>
        </p:xfrm>
        <a:graphic>
          <a:graphicData uri="http://schemas.openxmlformats.org/drawingml/2006/table">
            <a:tbl>
              <a:tblPr>
                <a:solidFill>
                  <a:srgbClr val="EBF1F1"/>
                </a:solidFill>
              </a:tblPr>
              <a:tblGrid>
                <a:gridCol w="6299200"/>
              </a:tblGrid>
              <a:tr h="69024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000"/>
                        </a:lnSpc>
                      </a:pPr>
                      <a:endParaRPr lang="en-US" altLang="en-US" sz="100" dirty="0"/>
                    </a:p>
                    <a:p>
                      <a:pPr marL="680085" algn="l" rtl="0" eaLnBrk="0">
                        <a:lnSpc>
                          <a:spcPct val="94000"/>
                        </a:lnSpc>
                        <a:tabLst>
                          <a:tab pos="873125" algn="l"/>
                        </a:tabLst>
                      </a:pPr>
                      <a:r>
                        <a:rPr sz="2700" kern="0" spc="0" dirty="0">
                          <a:solidFill>
                            <a:srgbClr val="0C7394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	</a:t>
                      </a:r>
                      <a:r>
                        <a:rPr sz="2700" b="1" kern="0" spc="0" dirty="0">
                          <a:solidFill>
                            <a:srgbClr val="0C7394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LinkedList</a:t>
                      </a:r>
                      <a:r>
                        <a:rPr sz="2700" b="1" kern="0" spc="120" dirty="0">
                          <a:solidFill>
                            <a:srgbClr val="0C7394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&lt;E&gt;</a:t>
                      </a:r>
                      <a:r>
                        <a:rPr sz="2700" b="1" kern="0" spc="120" dirty="0">
                          <a:solidFill>
                            <a:srgbClr val="0C7394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泛型类的常用方法</a:t>
                      </a:r>
                      <a:endParaRPr lang="en-US" altLang="en-US" sz="2700" dirty="0"/>
                    </a:p>
                  </a:txBody>
                  <a:tcPr marL="0" marR="0" marT="0" marB="0" vert="horz">
                    <a:lnL w="19050" cap="flat" cmpd="sng" algn="ctr">
                      <a:solidFill>
                        <a:srgbClr val="0C7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C7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C7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C7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F1"/>
                    </a:solidFill>
                  </a:tcPr>
                </a:tc>
              </a:tr>
            </a:tbl>
          </a:graphicData>
        </a:graphic>
      </p:graphicFrame>
      <p:sp>
        <p:nvSpPr>
          <p:cNvPr id="72" name="path"/>
          <p:cNvSpPr/>
          <p:nvPr/>
        </p:nvSpPr>
        <p:spPr>
          <a:xfrm>
            <a:off x="1646415" y="1211184"/>
            <a:ext cx="441426" cy="418604"/>
          </a:xfrm>
          <a:custGeom>
            <a:avLst/>
            <a:gdLst/>
            <a:ahLst/>
            <a:cxnLst/>
            <a:rect l="0" t="0" r="0" b="0"/>
            <a:pathLst>
              <a:path w="695" h="659">
                <a:moveTo>
                  <a:pt x="57" y="0"/>
                </a:moveTo>
                <a:lnTo>
                  <a:pt x="634" y="0"/>
                </a:lnTo>
                <a:cubicBezTo>
                  <a:pt x="667" y="0"/>
                  <a:pt x="695" y="27"/>
                  <a:pt x="695" y="60"/>
                </a:cubicBezTo>
                <a:lnTo>
                  <a:pt x="695" y="425"/>
                </a:lnTo>
                <a:cubicBezTo>
                  <a:pt x="695" y="458"/>
                  <a:pt x="667" y="486"/>
                  <a:pt x="634" y="486"/>
                </a:cubicBezTo>
                <a:lnTo>
                  <a:pt x="57" y="486"/>
                </a:lnTo>
                <a:cubicBezTo>
                  <a:pt x="24" y="486"/>
                  <a:pt x="0" y="458"/>
                  <a:pt x="0" y="425"/>
                </a:cubicBezTo>
                <a:lnTo>
                  <a:pt x="0" y="60"/>
                </a:lnTo>
                <a:cubicBezTo>
                  <a:pt x="0" y="27"/>
                  <a:pt x="24" y="0"/>
                  <a:pt x="57" y="0"/>
                </a:cubicBezTo>
                <a:moveTo>
                  <a:pt x="170" y="616"/>
                </a:moveTo>
                <a:cubicBezTo>
                  <a:pt x="209" y="610"/>
                  <a:pt x="245" y="604"/>
                  <a:pt x="285" y="604"/>
                </a:cubicBezTo>
                <a:lnTo>
                  <a:pt x="285" y="519"/>
                </a:lnTo>
                <a:lnTo>
                  <a:pt x="425" y="519"/>
                </a:lnTo>
                <a:lnTo>
                  <a:pt x="425" y="604"/>
                </a:lnTo>
                <a:cubicBezTo>
                  <a:pt x="461" y="607"/>
                  <a:pt x="497" y="610"/>
                  <a:pt x="534" y="616"/>
                </a:cubicBezTo>
                <a:lnTo>
                  <a:pt x="534" y="659"/>
                </a:lnTo>
                <a:lnTo>
                  <a:pt x="170" y="659"/>
                </a:lnTo>
                <a:lnTo>
                  <a:pt x="170" y="616"/>
                </a:lnTo>
                <a:close/>
                <a:moveTo>
                  <a:pt x="51" y="376"/>
                </a:moveTo>
                <a:lnTo>
                  <a:pt x="637" y="376"/>
                </a:lnTo>
                <a:lnTo>
                  <a:pt x="637" y="57"/>
                </a:lnTo>
                <a:lnTo>
                  <a:pt x="51" y="57"/>
                </a:lnTo>
                <a:lnTo>
                  <a:pt x="51" y="376"/>
                </a:lnTo>
                <a:close/>
                <a:moveTo>
                  <a:pt x="579" y="407"/>
                </a:moveTo>
                <a:cubicBezTo>
                  <a:pt x="564" y="407"/>
                  <a:pt x="555" y="416"/>
                  <a:pt x="555" y="431"/>
                </a:cubicBezTo>
                <a:cubicBezTo>
                  <a:pt x="555" y="443"/>
                  <a:pt x="564" y="455"/>
                  <a:pt x="579" y="455"/>
                </a:cubicBezTo>
                <a:cubicBezTo>
                  <a:pt x="591" y="455"/>
                  <a:pt x="604" y="443"/>
                  <a:pt x="604" y="431"/>
                </a:cubicBezTo>
                <a:cubicBezTo>
                  <a:pt x="604" y="416"/>
                  <a:pt x="591" y="407"/>
                  <a:pt x="579" y="407"/>
                </a:cubicBezTo>
              </a:path>
            </a:pathLst>
          </a:custGeom>
          <a:solidFill>
            <a:srgbClr val="0C7394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4" name="textbox 74"/>
          <p:cNvSpPr/>
          <p:nvPr/>
        </p:nvSpPr>
        <p:spPr>
          <a:xfrm>
            <a:off x="997711" y="276614"/>
            <a:ext cx="4347845" cy="4279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3170"/>
              </a:lnSpc>
            </a:pPr>
            <a:r>
              <a:rPr sz="2400" b="1" kern="0" spc="-10" dirty="0">
                <a:solidFill>
                  <a:srgbClr val="ED7D3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北京林业大学《Java程序设计》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78" name="textbox 78"/>
          <p:cNvSpPr/>
          <p:nvPr/>
        </p:nvSpPr>
        <p:spPr>
          <a:xfrm>
            <a:off x="1150315" y="2529412"/>
            <a:ext cx="5912484" cy="25698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15000"/>
              </a:lnSpc>
            </a:pPr>
            <a:endParaRPr lang="en-US" altLang="en-US" sz="400" dirty="0"/>
          </a:p>
          <a:p>
            <a:pPr marL="507365" algn="l" rtl="0" eaLnBrk="0">
              <a:lnSpc>
                <a:spcPct val="76000"/>
              </a:lnSpc>
              <a:spcBef>
                <a:spcPts val="0"/>
              </a:spcBef>
              <a:tabLst>
                <a:tab pos="730250" algn="l"/>
              </a:tabLst>
            </a:pP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	</a:t>
            </a:r>
            <a:r>
              <a:rPr sz="2400" b="1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public void </a:t>
            </a:r>
            <a:r>
              <a:rPr sz="2400" b="1" kern="0" spc="-10" dirty="0">
                <a:solidFill>
                  <a:srgbClr val="FF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addLast</a:t>
            </a:r>
            <a:r>
              <a:rPr sz="2400" b="1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(E</a:t>
            </a:r>
            <a:r>
              <a:rPr sz="2400" b="1" kern="0" spc="16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2400" b="1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e)</a:t>
            </a:r>
            <a:endParaRPr lang="en-US" altLang="en-US" sz="2400" dirty="0"/>
          </a:p>
          <a:p>
            <a:pPr algn="l" rtl="0" eaLnBrk="0">
              <a:lnSpc>
                <a:spcPct val="181000"/>
              </a:lnSpc>
            </a:pPr>
            <a:endParaRPr lang="en-US" altLang="en-US" sz="1000" dirty="0"/>
          </a:p>
          <a:p>
            <a:pPr marL="396240" algn="l" rtl="0" eaLnBrk="0">
              <a:lnSpc>
                <a:spcPct val="91000"/>
              </a:lnSpc>
              <a:spcBef>
                <a:spcPts val="730"/>
              </a:spcBef>
            </a:pPr>
            <a:r>
              <a:rPr sz="2400" kern="0" spc="-40" dirty="0">
                <a:ln w="6350" cap="flat" cmpd="sng">
                  <a:solidFill>
                    <a:srgbClr val="000000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</a:t>
            </a:r>
            <a:r>
              <a:rPr sz="2400" kern="0" spc="-128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sz="2400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向链表的末尾添加新节点</a:t>
            </a:r>
            <a:endParaRPr lang="en-US" altLang="en-US" sz="2400" dirty="0"/>
          </a:p>
          <a:p>
            <a:pPr algn="l" rtl="0" eaLnBrk="0">
              <a:lnSpc>
                <a:spcPct val="147000"/>
              </a:lnSpc>
            </a:pPr>
            <a:endParaRPr lang="en-US" altLang="en-US" sz="1000" dirty="0"/>
          </a:p>
          <a:p>
            <a:pPr algn="l" rtl="0" eaLnBrk="0">
              <a:lnSpc>
                <a:spcPct val="147000"/>
              </a:lnSpc>
            </a:pPr>
            <a:endParaRPr lang="en-US" altLang="en-US" sz="1000" dirty="0"/>
          </a:p>
          <a:p>
            <a:pPr marL="507365" algn="l" rtl="0" eaLnBrk="0">
              <a:lnSpc>
                <a:spcPct val="76000"/>
              </a:lnSpc>
              <a:spcBef>
                <a:spcPts val="730"/>
              </a:spcBef>
              <a:tabLst>
                <a:tab pos="730250" algn="l"/>
              </a:tabLst>
            </a:pP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	</a:t>
            </a:r>
            <a:r>
              <a:rPr sz="2400" b="1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public void </a:t>
            </a:r>
            <a:r>
              <a:rPr sz="2400" b="1" kern="0" spc="0" dirty="0">
                <a:solidFill>
                  <a:srgbClr val="FF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cl</a:t>
            </a:r>
            <a:r>
              <a:rPr sz="2400" b="1" kern="0" spc="-10" dirty="0">
                <a:solidFill>
                  <a:srgbClr val="FF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ear</a:t>
            </a:r>
            <a:r>
              <a:rPr sz="2400" b="1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()</a:t>
            </a:r>
            <a:endParaRPr lang="en-US" altLang="en-US" sz="2400" dirty="0"/>
          </a:p>
          <a:p>
            <a:pPr algn="l" rtl="0" eaLnBrk="0">
              <a:lnSpc>
                <a:spcPct val="173000"/>
              </a:lnSpc>
            </a:pP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600" dirty="0"/>
          </a:p>
          <a:p>
            <a:pPr algn="r" rtl="0" eaLnBrk="0">
              <a:lnSpc>
                <a:spcPct val="91000"/>
              </a:lnSpc>
              <a:spcBef>
                <a:spcPts val="0"/>
              </a:spcBef>
            </a:pPr>
            <a:r>
              <a:rPr sz="2400" kern="0" spc="-20" dirty="0">
                <a:ln w="6350" cap="flat" cmpd="sng">
                  <a:solidFill>
                    <a:srgbClr val="000000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</a:t>
            </a:r>
            <a:r>
              <a:rPr sz="2400" kern="0" spc="-142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删除链表的所有节点，使其成为空链表</a:t>
            </a:r>
            <a:endParaRPr lang="en-US" altLang="en-US" sz="2400" dirty="0"/>
          </a:p>
        </p:txBody>
      </p:sp>
      <p:grpSp>
        <p:nvGrpSpPr>
          <p:cNvPr id="20" name="group 20"/>
          <p:cNvGrpSpPr/>
          <p:nvPr/>
        </p:nvGrpSpPr>
        <p:grpSpPr>
          <a:xfrm rot="21600000">
            <a:off x="1163015" y="4055011"/>
            <a:ext cx="494869" cy="339483"/>
            <a:chOff x="0" y="0"/>
            <a:chExt cx="494869" cy="339483"/>
          </a:xfrm>
        </p:grpSpPr>
        <p:sp>
          <p:nvSpPr>
            <p:cNvPr id="80" name="path"/>
            <p:cNvSpPr/>
            <p:nvPr/>
          </p:nvSpPr>
          <p:spPr>
            <a:xfrm>
              <a:off x="0" y="0"/>
              <a:ext cx="431375" cy="339483"/>
            </a:xfrm>
            <a:custGeom>
              <a:avLst/>
              <a:gdLst/>
              <a:ahLst/>
              <a:cxnLst/>
              <a:rect l="0" t="0" r="0" b="0"/>
              <a:pathLst>
                <a:path w="679" h="534">
                  <a:moveTo>
                    <a:pt x="267" y="15"/>
                  </a:moveTo>
                  <a:cubicBezTo>
                    <a:pt x="127" y="15"/>
                    <a:pt x="15" y="127"/>
                    <a:pt x="15" y="267"/>
                  </a:cubicBezTo>
                  <a:cubicBezTo>
                    <a:pt x="15" y="406"/>
                    <a:pt x="127" y="519"/>
                    <a:pt x="267" y="519"/>
                  </a:cubicBezTo>
                  <a:cubicBezTo>
                    <a:pt x="406" y="519"/>
                    <a:pt x="519" y="406"/>
                    <a:pt x="519" y="267"/>
                  </a:cubicBezTo>
                  <a:cubicBezTo>
                    <a:pt x="519" y="265"/>
                    <a:pt x="519" y="264"/>
                    <a:pt x="519" y="262"/>
                  </a:cubicBezTo>
                  <a:moveTo>
                    <a:pt x="519" y="267"/>
                  </a:moveTo>
                  <a:lnTo>
                    <a:pt x="679" y="267"/>
                  </a:lnTo>
                </a:path>
              </a:pathLst>
            </a:custGeom>
            <a:noFill/>
            <a:ln w="19050" cap="flat">
              <a:solidFill>
                <a:srgbClr val="0C7394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82" name="path"/>
            <p:cNvSpPr/>
            <p:nvPr/>
          </p:nvSpPr>
          <p:spPr>
            <a:xfrm>
              <a:off x="367869" y="106236"/>
              <a:ext cx="127000" cy="127012"/>
            </a:xfrm>
            <a:custGeom>
              <a:avLst/>
              <a:gdLst/>
              <a:ahLst/>
              <a:cxnLst/>
              <a:rect l="0" t="0" r="0" b="0"/>
              <a:pathLst>
                <a:path w="200" h="200">
                  <a:moveTo>
                    <a:pt x="0" y="100"/>
                  </a:moveTo>
                  <a:cubicBezTo>
                    <a:pt x="0" y="44"/>
                    <a:pt x="44" y="0"/>
                    <a:pt x="100" y="0"/>
                  </a:cubicBezTo>
                  <a:cubicBezTo>
                    <a:pt x="155" y="0"/>
                    <a:pt x="200" y="44"/>
                    <a:pt x="200" y="100"/>
                  </a:cubicBezTo>
                  <a:cubicBezTo>
                    <a:pt x="200" y="155"/>
                    <a:pt x="155" y="200"/>
                    <a:pt x="100" y="200"/>
                  </a:cubicBezTo>
                  <a:cubicBezTo>
                    <a:pt x="44" y="200"/>
                    <a:pt x="0" y="155"/>
                    <a:pt x="0" y="100"/>
                  </a:cubicBezTo>
                </a:path>
              </a:pathLst>
            </a:custGeom>
            <a:solidFill>
              <a:srgbClr val="0C7394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group 22"/>
          <p:cNvGrpSpPr/>
          <p:nvPr/>
        </p:nvGrpSpPr>
        <p:grpSpPr>
          <a:xfrm rot="21600000">
            <a:off x="1163015" y="2542112"/>
            <a:ext cx="494869" cy="339483"/>
            <a:chOff x="0" y="0"/>
            <a:chExt cx="494869" cy="339483"/>
          </a:xfrm>
        </p:grpSpPr>
        <p:sp>
          <p:nvSpPr>
            <p:cNvPr id="84" name="path"/>
            <p:cNvSpPr/>
            <p:nvPr/>
          </p:nvSpPr>
          <p:spPr>
            <a:xfrm>
              <a:off x="0" y="0"/>
              <a:ext cx="431375" cy="339483"/>
            </a:xfrm>
            <a:custGeom>
              <a:avLst/>
              <a:gdLst/>
              <a:ahLst/>
              <a:cxnLst/>
              <a:rect l="0" t="0" r="0" b="0"/>
              <a:pathLst>
                <a:path w="679" h="534">
                  <a:moveTo>
                    <a:pt x="267" y="15"/>
                  </a:moveTo>
                  <a:cubicBezTo>
                    <a:pt x="127" y="15"/>
                    <a:pt x="15" y="127"/>
                    <a:pt x="15" y="267"/>
                  </a:cubicBezTo>
                  <a:cubicBezTo>
                    <a:pt x="15" y="406"/>
                    <a:pt x="127" y="519"/>
                    <a:pt x="267" y="519"/>
                  </a:cubicBezTo>
                  <a:cubicBezTo>
                    <a:pt x="406" y="519"/>
                    <a:pt x="519" y="406"/>
                    <a:pt x="519" y="267"/>
                  </a:cubicBezTo>
                  <a:cubicBezTo>
                    <a:pt x="519" y="265"/>
                    <a:pt x="519" y="264"/>
                    <a:pt x="519" y="262"/>
                  </a:cubicBezTo>
                  <a:moveTo>
                    <a:pt x="519" y="267"/>
                  </a:moveTo>
                  <a:lnTo>
                    <a:pt x="679" y="267"/>
                  </a:lnTo>
                </a:path>
              </a:pathLst>
            </a:custGeom>
            <a:noFill/>
            <a:ln w="19050" cap="flat">
              <a:solidFill>
                <a:srgbClr val="ED7D31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86" name="path"/>
            <p:cNvSpPr/>
            <p:nvPr/>
          </p:nvSpPr>
          <p:spPr>
            <a:xfrm>
              <a:off x="367869" y="106235"/>
              <a:ext cx="127000" cy="127012"/>
            </a:xfrm>
            <a:custGeom>
              <a:avLst/>
              <a:gdLst/>
              <a:ahLst/>
              <a:cxnLst/>
              <a:rect l="0" t="0" r="0" b="0"/>
              <a:pathLst>
                <a:path w="200" h="200">
                  <a:moveTo>
                    <a:pt x="0" y="100"/>
                  </a:moveTo>
                  <a:cubicBezTo>
                    <a:pt x="0" y="44"/>
                    <a:pt x="44" y="0"/>
                    <a:pt x="100" y="0"/>
                  </a:cubicBezTo>
                  <a:cubicBezTo>
                    <a:pt x="155" y="0"/>
                    <a:pt x="200" y="44"/>
                    <a:pt x="200" y="100"/>
                  </a:cubicBezTo>
                  <a:cubicBezTo>
                    <a:pt x="200" y="155"/>
                    <a:pt x="155" y="200"/>
                    <a:pt x="100" y="200"/>
                  </a:cubicBezTo>
                  <a:cubicBezTo>
                    <a:pt x="44" y="200"/>
                    <a:pt x="0" y="155"/>
                    <a:pt x="0" y="100"/>
                  </a:cubicBezTo>
                </a:path>
              </a:pathLst>
            </a:custGeom>
            <a:solidFill>
              <a:srgbClr val="ED7D31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88" name="table 88"/>
          <p:cNvGraphicFramePr>
            <a:graphicFrameLocks noGrp="1"/>
          </p:cNvGraphicFramePr>
          <p:nvPr/>
        </p:nvGraphicFramePr>
        <p:xfrm>
          <a:off x="1407660" y="1036003"/>
          <a:ext cx="6299200" cy="709295"/>
        </p:xfrm>
        <a:graphic>
          <a:graphicData uri="http://schemas.openxmlformats.org/drawingml/2006/table">
            <a:tbl>
              <a:tblPr>
                <a:solidFill>
                  <a:srgbClr val="EBF1F1"/>
                </a:solidFill>
              </a:tblPr>
              <a:tblGrid>
                <a:gridCol w="6299200"/>
              </a:tblGrid>
              <a:tr h="69024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000"/>
                        </a:lnSpc>
                      </a:pPr>
                      <a:endParaRPr lang="en-US" altLang="en-US" sz="100" dirty="0"/>
                    </a:p>
                    <a:p>
                      <a:pPr marL="680085" algn="l" rtl="0" eaLnBrk="0">
                        <a:lnSpc>
                          <a:spcPct val="94000"/>
                        </a:lnSpc>
                        <a:tabLst>
                          <a:tab pos="873125" algn="l"/>
                        </a:tabLst>
                      </a:pPr>
                      <a:r>
                        <a:rPr sz="2700" kern="0" spc="0" dirty="0">
                          <a:solidFill>
                            <a:srgbClr val="0C7394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	</a:t>
                      </a:r>
                      <a:r>
                        <a:rPr sz="2700" b="1" kern="0" spc="0" dirty="0">
                          <a:solidFill>
                            <a:srgbClr val="0C7394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LinkedList</a:t>
                      </a:r>
                      <a:r>
                        <a:rPr sz="2700" b="1" kern="0" spc="120" dirty="0">
                          <a:solidFill>
                            <a:srgbClr val="0C7394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&lt;E&gt;</a:t>
                      </a:r>
                      <a:r>
                        <a:rPr sz="2700" b="1" kern="0" spc="120" dirty="0">
                          <a:solidFill>
                            <a:srgbClr val="0C7394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泛型类的常用方法</a:t>
                      </a:r>
                      <a:endParaRPr lang="en-US" altLang="en-US" sz="2700" dirty="0"/>
                    </a:p>
                  </a:txBody>
                  <a:tcPr marL="0" marR="0" marT="0" marB="0" vert="horz">
                    <a:lnL w="19050" cap="flat" cmpd="sng" algn="ctr">
                      <a:solidFill>
                        <a:srgbClr val="0C7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C7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C7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C7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F1"/>
                    </a:solidFill>
                  </a:tcPr>
                </a:tc>
              </a:tr>
            </a:tbl>
          </a:graphicData>
        </a:graphic>
      </p:graphicFrame>
      <p:sp>
        <p:nvSpPr>
          <p:cNvPr id="90" name="path"/>
          <p:cNvSpPr/>
          <p:nvPr/>
        </p:nvSpPr>
        <p:spPr>
          <a:xfrm>
            <a:off x="1646415" y="1211184"/>
            <a:ext cx="441426" cy="418604"/>
          </a:xfrm>
          <a:custGeom>
            <a:avLst/>
            <a:gdLst/>
            <a:ahLst/>
            <a:cxnLst/>
            <a:rect l="0" t="0" r="0" b="0"/>
            <a:pathLst>
              <a:path w="695" h="659">
                <a:moveTo>
                  <a:pt x="57" y="0"/>
                </a:moveTo>
                <a:lnTo>
                  <a:pt x="634" y="0"/>
                </a:lnTo>
                <a:cubicBezTo>
                  <a:pt x="667" y="0"/>
                  <a:pt x="695" y="27"/>
                  <a:pt x="695" y="60"/>
                </a:cubicBezTo>
                <a:lnTo>
                  <a:pt x="695" y="425"/>
                </a:lnTo>
                <a:cubicBezTo>
                  <a:pt x="695" y="458"/>
                  <a:pt x="667" y="486"/>
                  <a:pt x="634" y="486"/>
                </a:cubicBezTo>
                <a:lnTo>
                  <a:pt x="57" y="486"/>
                </a:lnTo>
                <a:cubicBezTo>
                  <a:pt x="24" y="486"/>
                  <a:pt x="0" y="458"/>
                  <a:pt x="0" y="425"/>
                </a:cubicBezTo>
                <a:lnTo>
                  <a:pt x="0" y="60"/>
                </a:lnTo>
                <a:cubicBezTo>
                  <a:pt x="0" y="27"/>
                  <a:pt x="24" y="0"/>
                  <a:pt x="57" y="0"/>
                </a:cubicBezTo>
                <a:moveTo>
                  <a:pt x="170" y="616"/>
                </a:moveTo>
                <a:cubicBezTo>
                  <a:pt x="209" y="610"/>
                  <a:pt x="245" y="604"/>
                  <a:pt x="285" y="604"/>
                </a:cubicBezTo>
                <a:lnTo>
                  <a:pt x="285" y="519"/>
                </a:lnTo>
                <a:lnTo>
                  <a:pt x="425" y="519"/>
                </a:lnTo>
                <a:lnTo>
                  <a:pt x="425" y="604"/>
                </a:lnTo>
                <a:cubicBezTo>
                  <a:pt x="461" y="607"/>
                  <a:pt x="497" y="610"/>
                  <a:pt x="534" y="616"/>
                </a:cubicBezTo>
                <a:lnTo>
                  <a:pt x="534" y="659"/>
                </a:lnTo>
                <a:lnTo>
                  <a:pt x="170" y="659"/>
                </a:lnTo>
                <a:lnTo>
                  <a:pt x="170" y="616"/>
                </a:lnTo>
                <a:close/>
                <a:moveTo>
                  <a:pt x="51" y="376"/>
                </a:moveTo>
                <a:lnTo>
                  <a:pt x="637" y="376"/>
                </a:lnTo>
                <a:lnTo>
                  <a:pt x="637" y="57"/>
                </a:lnTo>
                <a:lnTo>
                  <a:pt x="51" y="57"/>
                </a:lnTo>
                <a:lnTo>
                  <a:pt x="51" y="376"/>
                </a:lnTo>
                <a:close/>
                <a:moveTo>
                  <a:pt x="579" y="407"/>
                </a:moveTo>
                <a:cubicBezTo>
                  <a:pt x="564" y="407"/>
                  <a:pt x="555" y="416"/>
                  <a:pt x="555" y="431"/>
                </a:cubicBezTo>
                <a:cubicBezTo>
                  <a:pt x="555" y="443"/>
                  <a:pt x="564" y="455"/>
                  <a:pt x="579" y="455"/>
                </a:cubicBezTo>
                <a:cubicBezTo>
                  <a:pt x="591" y="455"/>
                  <a:pt x="604" y="443"/>
                  <a:pt x="604" y="431"/>
                </a:cubicBezTo>
                <a:cubicBezTo>
                  <a:pt x="604" y="416"/>
                  <a:pt x="591" y="407"/>
                  <a:pt x="579" y="407"/>
                </a:cubicBezTo>
              </a:path>
            </a:pathLst>
          </a:custGeom>
          <a:solidFill>
            <a:srgbClr val="0C7394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2" name="textbox 92"/>
          <p:cNvSpPr/>
          <p:nvPr/>
        </p:nvSpPr>
        <p:spPr>
          <a:xfrm>
            <a:off x="997711" y="276614"/>
            <a:ext cx="4347845" cy="4279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3170"/>
              </a:lnSpc>
            </a:pPr>
            <a:r>
              <a:rPr sz="2400" b="1" kern="0" spc="-10" dirty="0">
                <a:solidFill>
                  <a:srgbClr val="ED7D3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北京林业大学《Java程序设计》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96" name="textbox 96"/>
          <p:cNvSpPr/>
          <p:nvPr/>
        </p:nvSpPr>
        <p:spPr>
          <a:xfrm>
            <a:off x="1150315" y="1981303"/>
            <a:ext cx="6826884" cy="43072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5875" algn="l" rtl="0" eaLnBrk="0">
              <a:lnSpc>
                <a:spcPts val="3310"/>
              </a:lnSpc>
            </a:pPr>
            <a:r>
              <a:rPr sz="4800" kern="0" spc="140" dirty="0">
                <a:solidFill>
                  <a:srgbClr val="0C7394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○</a:t>
            </a:r>
            <a:r>
              <a:rPr sz="4800" kern="0" spc="360" dirty="0">
                <a:solidFill>
                  <a:srgbClr val="0C7394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public</a:t>
            </a:r>
            <a:r>
              <a:rPr sz="2400" b="1" kern="0" spc="1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2400" b="1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E</a:t>
            </a:r>
            <a:r>
              <a:rPr sz="2400" b="1" kern="0" spc="1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2400" b="1" kern="0" spc="0" dirty="0">
                <a:solidFill>
                  <a:srgbClr val="FF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remove</a:t>
            </a:r>
            <a:r>
              <a:rPr sz="2400" b="1" kern="0" spc="1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</a:t>
            </a:r>
            <a:r>
              <a:rPr sz="2400" b="1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int</a:t>
            </a:r>
            <a:r>
              <a:rPr sz="2400" b="1" kern="0" spc="1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2400" b="1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index</a:t>
            </a:r>
            <a:r>
              <a:rPr sz="2400" b="1" kern="0" spc="1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)</a:t>
            </a:r>
            <a:endParaRPr lang="en-US" altLang="en-US" sz="2400" dirty="0"/>
          </a:p>
          <a:p>
            <a:pPr marL="396240" algn="l" rtl="0" eaLnBrk="0">
              <a:lnSpc>
                <a:spcPct val="91000"/>
              </a:lnSpc>
              <a:spcBef>
                <a:spcPts val="1485"/>
              </a:spcBef>
            </a:pPr>
            <a:r>
              <a:rPr sz="2400" kern="0" spc="-20" dirty="0">
                <a:ln w="6350" cap="flat" cmpd="sng">
                  <a:solidFill>
                    <a:srgbClr val="000000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</a:t>
            </a:r>
            <a:r>
              <a:rPr sz="2400" kern="0" spc="-147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删除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index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位置上的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节点</a:t>
            </a:r>
            <a:endParaRPr lang="en-US" altLang="en-US" sz="2400" dirty="0"/>
          </a:p>
          <a:p>
            <a:pPr marL="12700" algn="l" rtl="0" eaLnBrk="0">
              <a:lnSpc>
                <a:spcPts val="3310"/>
              </a:lnSpc>
              <a:spcBef>
                <a:spcPts val="1565"/>
              </a:spcBef>
            </a:pPr>
            <a:r>
              <a:rPr sz="4800" kern="0" spc="150" dirty="0">
                <a:solidFill>
                  <a:srgbClr val="ED7D3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○</a:t>
            </a:r>
            <a:r>
              <a:rPr sz="4800" kern="0" spc="350" dirty="0">
                <a:solidFill>
                  <a:srgbClr val="ED7D3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public</a:t>
            </a:r>
            <a:r>
              <a:rPr sz="2400" b="1" kern="0" spc="1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2400" b="1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boolean</a:t>
            </a:r>
            <a:r>
              <a:rPr sz="2400" b="1" kern="0" spc="1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2400" b="1" kern="0" spc="0" dirty="0">
                <a:solidFill>
                  <a:srgbClr val="FF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remove</a:t>
            </a:r>
            <a:r>
              <a:rPr sz="2400" b="1" kern="0" spc="1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</a:t>
            </a:r>
            <a:r>
              <a:rPr sz="2400" b="1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E</a:t>
            </a:r>
            <a:r>
              <a:rPr sz="2400" b="1" kern="0" spc="1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2400" b="1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e</a:t>
            </a:r>
            <a:r>
              <a:rPr sz="2400" b="1" kern="0" spc="15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)</a:t>
            </a:r>
            <a:endParaRPr lang="en-US" altLang="en-US" sz="2400" dirty="0"/>
          </a:p>
          <a:p>
            <a:pPr marL="396240" algn="l" rtl="0" eaLnBrk="0">
              <a:lnSpc>
                <a:spcPct val="91000"/>
              </a:lnSpc>
              <a:spcBef>
                <a:spcPts val="1185"/>
              </a:spcBef>
            </a:pPr>
            <a:r>
              <a:rPr sz="2400" kern="0" spc="-20" dirty="0">
                <a:ln w="6350" cap="flat" cmpd="sng">
                  <a:solidFill>
                    <a:srgbClr val="000000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</a:t>
            </a:r>
            <a:r>
              <a:rPr sz="2400" kern="0" spc="-143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删除首次出现含有数据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e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的节点</a:t>
            </a:r>
            <a:endParaRPr lang="en-US" altLang="en-US" sz="2400" dirty="0"/>
          </a:p>
          <a:p>
            <a:pPr marL="12700" algn="l" rtl="0" eaLnBrk="0">
              <a:lnSpc>
                <a:spcPts val="3310"/>
              </a:lnSpc>
              <a:spcBef>
                <a:spcPts val="1870"/>
              </a:spcBef>
            </a:pPr>
            <a:r>
              <a:rPr sz="4800" kern="0" spc="180" dirty="0">
                <a:solidFill>
                  <a:srgbClr val="0C7394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○</a:t>
            </a:r>
            <a:r>
              <a:rPr sz="4800" kern="0" spc="330" dirty="0">
                <a:solidFill>
                  <a:srgbClr val="0C7394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public</a:t>
            </a:r>
            <a:r>
              <a:rPr sz="2400" b="1" kern="0" spc="1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2400" b="1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E</a:t>
            </a:r>
            <a:r>
              <a:rPr sz="2400" b="1" kern="0" spc="1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2400" b="1" kern="0" spc="0" dirty="0">
                <a:solidFill>
                  <a:srgbClr val="FF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removeFirst</a:t>
            </a:r>
            <a:r>
              <a:rPr sz="2400" b="1" kern="0" spc="1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()</a:t>
            </a:r>
            <a:endParaRPr lang="en-US" altLang="en-US" sz="2400" dirty="0"/>
          </a:p>
          <a:p>
            <a:pPr marL="396240" algn="l" rtl="0" eaLnBrk="0">
              <a:lnSpc>
                <a:spcPct val="91000"/>
              </a:lnSpc>
              <a:spcBef>
                <a:spcPts val="880"/>
              </a:spcBef>
            </a:pPr>
            <a:r>
              <a:rPr sz="2400" kern="0" spc="-10" dirty="0">
                <a:ln w="6350" cap="flat" cmpd="sng">
                  <a:solidFill>
                    <a:srgbClr val="000000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</a:t>
            </a:r>
            <a:r>
              <a:rPr sz="2400" kern="0" spc="-147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删除第一个节点，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并返回这个节点中的对象</a:t>
            </a:r>
            <a:endParaRPr lang="en-US" altLang="en-US" sz="2400" dirty="0"/>
          </a:p>
          <a:p>
            <a:pPr marL="12700" algn="l" rtl="0" eaLnBrk="0">
              <a:lnSpc>
                <a:spcPts val="3310"/>
              </a:lnSpc>
              <a:spcBef>
                <a:spcPts val="2170"/>
              </a:spcBef>
            </a:pPr>
            <a:r>
              <a:rPr sz="4800" kern="0" spc="180" dirty="0">
                <a:solidFill>
                  <a:srgbClr val="ED7D3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○</a:t>
            </a:r>
            <a:r>
              <a:rPr sz="4800" kern="0" spc="330" dirty="0">
                <a:solidFill>
                  <a:srgbClr val="ED7D3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public</a:t>
            </a:r>
            <a:r>
              <a:rPr sz="2400" b="1" kern="0" spc="1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2400" b="1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E</a:t>
            </a:r>
            <a:r>
              <a:rPr sz="2400" b="1" kern="0" spc="1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2400" b="1" kern="0" spc="0" dirty="0">
                <a:solidFill>
                  <a:srgbClr val="FF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removeLast</a:t>
            </a:r>
            <a:r>
              <a:rPr sz="2400" b="1" kern="0" spc="1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()</a:t>
            </a:r>
            <a:endParaRPr lang="en-US" altLang="en-US" sz="2400" dirty="0"/>
          </a:p>
          <a:p>
            <a:pPr algn="l" rtl="0" eaLnBrk="0">
              <a:lnSpc>
                <a:spcPct val="114000"/>
              </a:lnSpc>
            </a:pPr>
            <a:endParaRPr lang="en-US" altLang="en-US" sz="600" dirty="0"/>
          </a:p>
          <a:p>
            <a:pPr algn="r" rtl="0" eaLnBrk="0">
              <a:lnSpc>
                <a:spcPct val="91000"/>
              </a:lnSpc>
              <a:spcBef>
                <a:spcPts val="5"/>
              </a:spcBef>
            </a:pPr>
            <a:r>
              <a:rPr sz="2400" kern="0" spc="-10" dirty="0">
                <a:ln w="6350" cap="flat" cmpd="sng">
                  <a:solidFill>
                    <a:srgbClr val="000000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</a:t>
            </a:r>
            <a:r>
              <a:rPr sz="2400" kern="0" spc="-147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删除最后一个节点，并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返回这个节点中的对象</a:t>
            </a:r>
            <a:endParaRPr lang="en-US" altLang="en-US" sz="2400" dirty="0"/>
          </a:p>
        </p:txBody>
      </p:sp>
      <p:graphicFrame>
        <p:nvGraphicFramePr>
          <p:cNvPr id="98" name="table 98"/>
          <p:cNvGraphicFramePr>
            <a:graphicFrameLocks noGrp="1"/>
          </p:cNvGraphicFramePr>
          <p:nvPr/>
        </p:nvGraphicFramePr>
        <p:xfrm>
          <a:off x="1407660" y="1036003"/>
          <a:ext cx="6299200" cy="709295"/>
        </p:xfrm>
        <a:graphic>
          <a:graphicData uri="http://schemas.openxmlformats.org/drawingml/2006/table">
            <a:tbl>
              <a:tblPr>
                <a:solidFill>
                  <a:srgbClr val="EBF1F1"/>
                </a:solidFill>
              </a:tblPr>
              <a:tblGrid>
                <a:gridCol w="6299200"/>
              </a:tblGrid>
              <a:tr h="69024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000"/>
                        </a:lnSpc>
                      </a:pPr>
                      <a:endParaRPr lang="en-US" altLang="en-US" sz="100" dirty="0"/>
                    </a:p>
                    <a:p>
                      <a:pPr marL="680085" algn="l" rtl="0" eaLnBrk="0">
                        <a:lnSpc>
                          <a:spcPct val="94000"/>
                        </a:lnSpc>
                        <a:tabLst>
                          <a:tab pos="873125" algn="l"/>
                        </a:tabLst>
                      </a:pPr>
                      <a:r>
                        <a:rPr sz="2700" kern="0" spc="0" dirty="0">
                          <a:solidFill>
                            <a:srgbClr val="0C7394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	</a:t>
                      </a:r>
                      <a:r>
                        <a:rPr sz="2700" b="1" kern="0" spc="0" dirty="0">
                          <a:solidFill>
                            <a:srgbClr val="0C7394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LinkedList</a:t>
                      </a:r>
                      <a:r>
                        <a:rPr sz="2700" b="1" kern="0" spc="120" dirty="0">
                          <a:solidFill>
                            <a:srgbClr val="0C7394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&lt;E&gt;</a:t>
                      </a:r>
                      <a:r>
                        <a:rPr sz="2700" b="1" kern="0" spc="120" dirty="0">
                          <a:solidFill>
                            <a:srgbClr val="0C7394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泛型类的常用方法</a:t>
                      </a:r>
                      <a:endParaRPr lang="en-US" altLang="en-US" sz="2700" dirty="0"/>
                    </a:p>
                  </a:txBody>
                  <a:tcPr marL="0" marR="0" marT="0" marB="0" vert="horz">
                    <a:lnL w="19050" cap="flat" cmpd="sng" algn="ctr">
                      <a:solidFill>
                        <a:srgbClr val="0C7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C7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C7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C7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F1"/>
                    </a:solidFill>
                  </a:tcPr>
                </a:tc>
              </a:tr>
            </a:tbl>
          </a:graphicData>
        </a:graphic>
      </p:graphicFrame>
      <p:sp>
        <p:nvSpPr>
          <p:cNvPr id="100" name="path"/>
          <p:cNvSpPr/>
          <p:nvPr/>
        </p:nvSpPr>
        <p:spPr>
          <a:xfrm>
            <a:off x="1646415" y="1211184"/>
            <a:ext cx="441426" cy="418604"/>
          </a:xfrm>
          <a:custGeom>
            <a:avLst/>
            <a:gdLst/>
            <a:ahLst/>
            <a:cxnLst/>
            <a:rect l="0" t="0" r="0" b="0"/>
            <a:pathLst>
              <a:path w="695" h="659">
                <a:moveTo>
                  <a:pt x="57" y="0"/>
                </a:moveTo>
                <a:lnTo>
                  <a:pt x="634" y="0"/>
                </a:lnTo>
                <a:cubicBezTo>
                  <a:pt x="667" y="0"/>
                  <a:pt x="695" y="27"/>
                  <a:pt x="695" y="60"/>
                </a:cubicBezTo>
                <a:lnTo>
                  <a:pt x="695" y="425"/>
                </a:lnTo>
                <a:cubicBezTo>
                  <a:pt x="695" y="458"/>
                  <a:pt x="667" y="486"/>
                  <a:pt x="634" y="486"/>
                </a:cubicBezTo>
                <a:lnTo>
                  <a:pt x="57" y="486"/>
                </a:lnTo>
                <a:cubicBezTo>
                  <a:pt x="24" y="486"/>
                  <a:pt x="0" y="458"/>
                  <a:pt x="0" y="425"/>
                </a:cubicBezTo>
                <a:lnTo>
                  <a:pt x="0" y="60"/>
                </a:lnTo>
                <a:cubicBezTo>
                  <a:pt x="0" y="27"/>
                  <a:pt x="24" y="0"/>
                  <a:pt x="57" y="0"/>
                </a:cubicBezTo>
                <a:moveTo>
                  <a:pt x="170" y="616"/>
                </a:moveTo>
                <a:cubicBezTo>
                  <a:pt x="209" y="610"/>
                  <a:pt x="245" y="604"/>
                  <a:pt x="285" y="604"/>
                </a:cubicBezTo>
                <a:lnTo>
                  <a:pt x="285" y="519"/>
                </a:lnTo>
                <a:lnTo>
                  <a:pt x="425" y="519"/>
                </a:lnTo>
                <a:lnTo>
                  <a:pt x="425" y="604"/>
                </a:lnTo>
                <a:cubicBezTo>
                  <a:pt x="461" y="607"/>
                  <a:pt x="497" y="610"/>
                  <a:pt x="534" y="616"/>
                </a:cubicBezTo>
                <a:lnTo>
                  <a:pt x="534" y="659"/>
                </a:lnTo>
                <a:lnTo>
                  <a:pt x="170" y="659"/>
                </a:lnTo>
                <a:lnTo>
                  <a:pt x="170" y="616"/>
                </a:lnTo>
                <a:close/>
                <a:moveTo>
                  <a:pt x="51" y="376"/>
                </a:moveTo>
                <a:lnTo>
                  <a:pt x="637" y="376"/>
                </a:lnTo>
                <a:lnTo>
                  <a:pt x="637" y="57"/>
                </a:lnTo>
                <a:lnTo>
                  <a:pt x="51" y="57"/>
                </a:lnTo>
                <a:lnTo>
                  <a:pt x="51" y="376"/>
                </a:lnTo>
                <a:close/>
                <a:moveTo>
                  <a:pt x="579" y="407"/>
                </a:moveTo>
                <a:cubicBezTo>
                  <a:pt x="564" y="407"/>
                  <a:pt x="555" y="416"/>
                  <a:pt x="555" y="431"/>
                </a:cubicBezTo>
                <a:cubicBezTo>
                  <a:pt x="555" y="443"/>
                  <a:pt x="564" y="455"/>
                  <a:pt x="579" y="455"/>
                </a:cubicBezTo>
                <a:cubicBezTo>
                  <a:pt x="591" y="455"/>
                  <a:pt x="604" y="443"/>
                  <a:pt x="604" y="431"/>
                </a:cubicBezTo>
                <a:cubicBezTo>
                  <a:pt x="604" y="416"/>
                  <a:pt x="591" y="407"/>
                  <a:pt x="579" y="407"/>
                </a:cubicBezTo>
              </a:path>
            </a:pathLst>
          </a:custGeom>
          <a:solidFill>
            <a:srgbClr val="0C7394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2" name="textbox 102"/>
          <p:cNvSpPr/>
          <p:nvPr/>
        </p:nvSpPr>
        <p:spPr>
          <a:xfrm>
            <a:off x="997711" y="276614"/>
            <a:ext cx="4347845" cy="4279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3170"/>
              </a:lnSpc>
            </a:pPr>
            <a:r>
              <a:rPr sz="2400" b="1" kern="0" spc="-10" dirty="0">
                <a:solidFill>
                  <a:srgbClr val="ED7D3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北京林业大学《Java程序设计》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106" name="textbox 106"/>
          <p:cNvSpPr/>
          <p:nvPr/>
        </p:nvSpPr>
        <p:spPr>
          <a:xfrm>
            <a:off x="1150315" y="2190853"/>
            <a:ext cx="5371465" cy="35826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0000"/>
              </a:lnSpc>
            </a:pPr>
            <a:endParaRPr lang="en-US" altLang="en-US" sz="400" dirty="0"/>
          </a:p>
          <a:p>
            <a:pPr marL="510540" algn="l" rtl="0" eaLnBrk="0">
              <a:lnSpc>
                <a:spcPct val="76000"/>
              </a:lnSpc>
              <a:spcBef>
                <a:spcPts val="5"/>
              </a:spcBef>
              <a:tabLst>
                <a:tab pos="733425" algn="l"/>
              </a:tabLst>
            </a:pP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	</a:t>
            </a:r>
            <a:r>
              <a:rPr sz="2400" b="1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public E </a:t>
            </a:r>
            <a:r>
              <a:rPr sz="2400" b="1" kern="0" spc="0" dirty="0">
                <a:solidFill>
                  <a:srgbClr val="FF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get</a:t>
            </a:r>
            <a:r>
              <a:rPr sz="2400" b="1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(int</a:t>
            </a:r>
            <a:r>
              <a:rPr sz="2400" b="1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index)</a:t>
            </a:r>
            <a:endParaRPr lang="en-US" altLang="en-US" sz="2400" dirty="0"/>
          </a:p>
          <a:p>
            <a:pPr algn="l" rtl="0" eaLnBrk="0">
              <a:lnSpc>
                <a:spcPct val="105000"/>
              </a:lnSpc>
            </a:pPr>
            <a:endParaRPr lang="en-US" altLang="en-US" sz="1000" dirty="0"/>
          </a:p>
          <a:p>
            <a:pPr algn="r" rtl="0" eaLnBrk="0">
              <a:lnSpc>
                <a:spcPct val="91000"/>
              </a:lnSpc>
              <a:spcBef>
                <a:spcPts val="730"/>
              </a:spcBef>
            </a:pPr>
            <a:r>
              <a:rPr sz="2400" kern="0" spc="-20" dirty="0">
                <a:ln w="6350" cap="flat" cmpd="sng">
                  <a:solidFill>
                    <a:srgbClr val="000000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</a:t>
            </a:r>
            <a:r>
              <a:rPr sz="2400" kern="0" spc="-139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得到链表中第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index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个节点中的对象</a:t>
            </a:r>
            <a:endParaRPr lang="en-US" altLang="en-US" sz="2400" dirty="0"/>
          </a:p>
          <a:p>
            <a:pPr algn="l" rtl="0" eaLnBrk="0">
              <a:lnSpc>
                <a:spcPct val="114000"/>
              </a:lnSpc>
            </a:pPr>
            <a:endParaRPr lang="en-US" altLang="en-US" sz="1000" dirty="0"/>
          </a:p>
          <a:p>
            <a:pPr algn="l" rtl="0" eaLnBrk="0">
              <a:lnSpc>
                <a:spcPct val="114000"/>
              </a:lnSpc>
            </a:pPr>
            <a:endParaRPr lang="en-US" altLang="en-US" sz="1000" dirty="0"/>
          </a:p>
          <a:p>
            <a:pPr marL="507365" algn="l" rtl="0" eaLnBrk="0">
              <a:lnSpc>
                <a:spcPct val="76000"/>
              </a:lnSpc>
              <a:spcBef>
                <a:spcPts val="730"/>
              </a:spcBef>
              <a:tabLst>
                <a:tab pos="730250" algn="l"/>
              </a:tabLst>
            </a:pP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	</a:t>
            </a:r>
            <a:r>
              <a:rPr sz="2400" b="1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public E </a:t>
            </a:r>
            <a:r>
              <a:rPr sz="2400" b="1" kern="0" spc="0" dirty="0">
                <a:solidFill>
                  <a:srgbClr val="FF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getFir</a:t>
            </a:r>
            <a:r>
              <a:rPr sz="2400" b="1" kern="0" spc="-10" dirty="0">
                <a:solidFill>
                  <a:srgbClr val="FF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st</a:t>
            </a:r>
            <a:r>
              <a:rPr sz="2400" b="1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()</a:t>
            </a:r>
            <a:endParaRPr lang="en-US" altLang="en-US" sz="2400" dirty="0"/>
          </a:p>
          <a:p>
            <a:pPr algn="l" rtl="0" eaLnBrk="0">
              <a:lnSpc>
                <a:spcPct val="117000"/>
              </a:lnSpc>
            </a:pPr>
            <a:endParaRPr lang="en-US" altLang="en-US" sz="1000" dirty="0"/>
          </a:p>
          <a:p>
            <a:pPr marL="396240" algn="l" rtl="0" eaLnBrk="0">
              <a:lnSpc>
                <a:spcPct val="91000"/>
              </a:lnSpc>
              <a:spcBef>
                <a:spcPts val="725"/>
              </a:spcBef>
            </a:pPr>
            <a:r>
              <a:rPr sz="2400" kern="0" spc="-20" dirty="0">
                <a:ln w="6350" cap="flat" cmpd="sng">
                  <a:solidFill>
                    <a:srgbClr val="000000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</a:t>
            </a:r>
            <a:r>
              <a:rPr sz="2400" kern="0" spc="-147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得到链表中第一个节点中的对</a:t>
            </a:r>
            <a:r>
              <a:rPr sz="24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象</a:t>
            </a:r>
            <a:endParaRPr lang="en-US" altLang="en-US" sz="2400" dirty="0"/>
          </a:p>
          <a:p>
            <a:pPr algn="l" rtl="0" eaLnBrk="0">
              <a:lnSpc>
                <a:spcPct val="118000"/>
              </a:lnSpc>
            </a:pPr>
            <a:endParaRPr lang="en-US" altLang="en-US" sz="1000" dirty="0"/>
          </a:p>
          <a:p>
            <a:pPr algn="l" rtl="0" eaLnBrk="0">
              <a:lnSpc>
                <a:spcPct val="118000"/>
              </a:lnSpc>
            </a:pPr>
            <a:endParaRPr lang="en-US" altLang="en-US" sz="1000" dirty="0"/>
          </a:p>
          <a:p>
            <a:pPr marL="507365" algn="l" rtl="0" eaLnBrk="0">
              <a:lnSpc>
                <a:spcPct val="76000"/>
              </a:lnSpc>
              <a:spcBef>
                <a:spcPts val="730"/>
              </a:spcBef>
              <a:tabLst>
                <a:tab pos="730250" algn="l"/>
              </a:tabLst>
            </a:pP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	</a:t>
            </a:r>
            <a:r>
              <a:rPr sz="2400" b="1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public E </a:t>
            </a:r>
            <a:r>
              <a:rPr sz="2400" b="1" kern="0" spc="0" dirty="0">
                <a:solidFill>
                  <a:srgbClr val="FF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getL</a:t>
            </a:r>
            <a:r>
              <a:rPr sz="2400" b="1" kern="0" spc="-10" dirty="0">
                <a:solidFill>
                  <a:srgbClr val="FF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ast</a:t>
            </a:r>
            <a:r>
              <a:rPr sz="2400" b="1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()</a:t>
            </a:r>
            <a:endParaRPr lang="en-US" altLang="en-US" sz="2400" dirty="0"/>
          </a:p>
          <a:p>
            <a:pPr algn="l" rtl="0" eaLnBrk="0">
              <a:lnSpc>
                <a:spcPct val="103000"/>
              </a:lnSpc>
            </a:pPr>
            <a:endParaRPr lang="en-US" altLang="en-US" sz="1000" dirty="0"/>
          </a:p>
          <a:p>
            <a:pPr algn="l" rtl="0" eaLnBrk="0">
              <a:lnSpc>
                <a:spcPct val="100000"/>
              </a:lnSpc>
            </a:pPr>
            <a:endParaRPr lang="en-US" altLang="en-US" sz="600" dirty="0"/>
          </a:p>
          <a:p>
            <a:pPr marL="396240" algn="l" rtl="0" eaLnBrk="0">
              <a:lnSpc>
                <a:spcPct val="91000"/>
              </a:lnSpc>
            </a:pPr>
            <a:r>
              <a:rPr sz="2400" kern="0" spc="-20" dirty="0">
                <a:ln w="6350" cap="flat" cmpd="sng">
                  <a:solidFill>
                    <a:srgbClr val="000000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</a:t>
            </a:r>
            <a:r>
              <a:rPr sz="2400" kern="0" spc="-146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得到链表中最后一个节点中的对象</a:t>
            </a:r>
            <a:endParaRPr lang="en-US" altLang="en-US" sz="2400" dirty="0"/>
          </a:p>
        </p:txBody>
      </p:sp>
      <p:grpSp>
        <p:nvGrpSpPr>
          <p:cNvPr id="24" name="group 24"/>
          <p:cNvGrpSpPr/>
          <p:nvPr/>
        </p:nvGrpSpPr>
        <p:grpSpPr>
          <a:xfrm rot="21600000">
            <a:off x="1163015" y="4850317"/>
            <a:ext cx="494869" cy="339483"/>
            <a:chOff x="0" y="0"/>
            <a:chExt cx="494869" cy="339483"/>
          </a:xfrm>
        </p:grpSpPr>
        <p:sp>
          <p:nvSpPr>
            <p:cNvPr id="108" name="path"/>
            <p:cNvSpPr/>
            <p:nvPr/>
          </p:nvSpPr>
          <p:spPr>
            <a:xfrm>
              <a:off x="0" y="0"/>
              <a:ext cx="431375" cy="339483"/>
            </a:xfrm>
            <a:custGeom>
              <a:avLst/>
              <a:gdLst/>
              <a:ahLst/>
              <a:cxnLst/>
              <a:rect l="0" t="0" r="0" b="0"/>
              <a:pathLst>
                <a:path w="679" h="534">
                  <a:moveTo>
                    <a:pt x="267" y="15"/>
                  </a:moveTo>
                  <a:cubicBezTo>
                    <a:pt x="127" y="15"/>
                    <a:pt x="15" y="127"/>
                    <a:pt x="15" y="267"/>
                  </a:cubicBezTo>
                  <a:cubicBezTo>
                    <a:pt x="15" y="406"/>
                    <a:pt x="127" y="519"/>
                    <a:pt x="267" y="519"/>
                  </a:cubicBezTo>
                  <a:cubicBezTo>
                    <a:pt x="406" y="519"/>
                    <a:pt x="519" y="406"/>
                    <a:pt x="519" y="267"/>
                  </a:cubicBezTo>
                  <a:cubicBezTo>
                    <a:pt x="519" y="265"/>
                    <a:pt x="519" y="264"/>
                    <a:pt x="519" y="262"/>
                  </a:cubicBezTo>
                  <a:moveTo>
                    <a:pt x="519" y="267"/>
                  </a:moveTo>
                  <a:lnTo>
                    <a:pt x="679" y="267"/>
                  </a:lnTo>
                </a:path>
              </a:pathLst>
            </a:custGeom>
            <a:noFill/>
            <a:ln w="19050" cap="flat">
              <a:solidFill>
                <a:srgbClr val="0C7394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10" name="path"/>
            <p:cNvSpPr/>
            <p:nvPr/>
          </p:nvSpPr>
          <p:spPr>
            <a:xfrm>
              <a:off x="367869" y="106236"/>
              <a:ext cx="127000" cy="127012"/>
            </a:xfrm>
            <a:custGeom>
              <a:avLst/>
              <a:gdLst/>
              <a:ahLst/>
              <a:cxnLst/>
              <a:rect l="0" t="0" r="0" b="0"/>
              <a:pathLst>
                <a:path w="200" h="200">
                  <a:moveTo>
                    <a:pt x="0" y="100"/>
                  </a:moveTo>
                  <a:cubicBezTo>
                    <a:pt x="0" y="44"/>
                    <a:pt x="44" y="0"/>
                    <a:pt x="100" y="0"/>
                  </a:cubicBezTo>
                  <a:cubicBezTo>
                    <a:pt x="155" y="0"/>
                    <a:pt x="200" y="44"/>
                    <a:pt x="200" y="100"/>
                  </a:cubicBezTo>
                  <a:cubicBezTo>
                    <a:pt x="200" y="155"/>
                    <a:pt x="155" y="200"/>
                    <a:pt x="100" y="200"/>
                  </a:cubicBezTo>
                  <a:cubicBezTo>
                    <a:pt x="44" y="200"/>
                    <a:pt x="0" y="155"/>
                    <a:pt x="0" y="100"/>
                  </a:cubicBezTo>
                </a:path>
              </a:pathLst>
            </a:custGeom>
            <a:solidFill>
              <a:srgbClr val="0C7394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group 26"/>
          <p:cNvGrpSpPr/>
          <p:nvPr/>
        </p:nvGrpSpPr>
        <p:grpSpPr>
          <a:xfrm rot="21600000">
            <a:off x="1163015" y="3524034"/>
            <a:ext cx="494869" cy="339483"/>
            <a:chOff x="0" y="0"/>
            <a:chExt cx="494869" cy="339483"/>
          </a:xfrm>
        </p:grpSpPr>
        <p:sp>
          <p:nvSpPr>
            <p:cNvPr id="112" name="path"/>
            <p:cNvSpPr/>
            <p:nvPr/>
          </p:nvSpPr>
          <p:spPr>
            <a:xfrm>
              <a:off x="0" y="0"/>
              <a:ext cx="431375" cy="339483"/>
            </a:xfrm>
            <a:custGeom>
              <a:avLst/>
              <a:gdLst/>
              <a:ahLst/>
              <a:cxnLst/>
              <a:rect l="0" t="0" r="0" b="0"/>
              <a:pathLst>
                <a:path w="679" h="534">
                  <a:moveTo>
                    <a:pt x="267" y="15"/>
                  </a:moveTo>
                  <a:cubicBezTo>
                    <a:pt x="127" y="15"/>
                    <a:pt x="15" y="127"/>
                    <a:pt x="15" y="267"/>
                  </a:cubicBezTo>
                  <a:cubicBezTo>
                    <a:pt x="15" y="406"/>
                    <a:pt x="127" y="519"/>
                    <a:pt x="267" y="519"/>
                  </a:cubicBezTo>
                  <a:cubicBezTo>
                    <a:pt x="406" y="519"/>
                    <a:pt x="519" y="406"/>
                    <a:pt x="519" y="267"/>
                  </a:cubicBezTo>
                  <a:cubicBezTo>
                    <a:pt x="519" y="265"/>
                    <a:pt x="519" y="264"/>
                    <a:pt x="519" y="262"/>
                  </a:cubicBezTo>
                  <a:moveTo>
                    <a:pt x="519" y="267"/>
                  </a:moveTo>
                  <a:lnTo>
                    <a:pt x="679" y="267"/>
                  </a:lnTo>
                </a:path>
              </a:pathLst>
            </a:custGeom>
            <a:noFill/>
            <a:ln w="19050" cap="flat">
              <a:solidFill>
                <a:srgbClr val="ED7D31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14" name="path"/>
            <p:cNvSpPr/>
            <p:nvPr/>
          </p:nvSpPr>
          <p:spPr>
            <a:xfrm>
              <a:off x="367869" y="106235"/>
              <a:ext cx="127000" cy="127012"/>
            </a:xfrm>
            <a:custGeom>
              <a:avLst/>
              <a:gdLst/>
              <a:ahLst/>
              <a:cxnLst/>
              <a:rect l="0" t="0" r="0" b="0"/>
              <a:pathLst>
                <a:path w="200" h="200">
                  <a:moveTo>
                    <a:pt x="0" y="100"/>
                  </a:moveTo>
                  <a:cubicBezTo>
                    <a:pt x="0" y="44"/>
                    <a:pt x="44" y="0"/>
                    <a:pt x="100" y="0"/>
                  </a:cubicBezTo>
                  <a:cubicBezTo>
                    <a:pt x="155" y="0"/>
                    <a:pt x="200" y="44"/>
                    <a:pt x="200" y="100"/>
                  </a:cubicBezTo>
                  <a:cubicBezTo>
                    <a:pt x="200" y="155"/>
                    <a:pt x="155" y="200"/>
                    <a:pt x="100" y="200"/>
                  </a:cubicBezTo>
                  <a:cubicBezTo>
                    <a:pt x="44" y="200"/>
                    <a:pt x="0" y="155"/>
                    <a:pt x="0" y="100"/>
                  </a:cubicBezTo>
                </a:path>
              </a:pathLst>
            </a:custGeom>
            <a:solidFill>
              <a:srgbClr val="ED7D31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group 28"/>
          <p:cNvGrpSpPr/>
          <p:nvPr/>
        </p:nvGrpSpPr>
        <p:grpSpPr>
          <a:xfrm rot="21600000">
            <a:off x="1166553" y="2203553"/>
            <a:ext cx="494868" cy="339483"/>
            <a:chOff x="0" y="0"/>
            <a:chExt cx="494868" cy="339483"/>
          </a:xfrm>
        </p:grpSpPr>
        <p:sp>
          <p:nvSpPr>
            <p:cNvPr id="116" name="path"/>
            <p:cNvSpPr/>
            <p:nvPr/>
          </p:nvSpPr>
          <p:spPr>
            <a:xfrm>
              <a:off x="0" y="0"/>
              <a:ext cx="431374" cy="339483"/>
            </a:xfrm>
            <a:custGeom>
              <a:avLst/>
              <a:gdLst/>
              <a:ahLst/>
              <a:cxnLst/>
              <a:rect l="0" t="0" r="0" b="0"/>
              <a:pathLst>
                <a:path w="679" h="534">
                  <a:moveTo>
                    <a:pt x="267" y="15"/>
                  </a:moveTo>
                  <a:cubicBezTo>
                    <a:pt x="127" y="15"/>
                    <a:pt x="15" y="127"/>
                    <a:pt x="15" y="267"/>
                  </a:cubicBezTo>
                  <a:cubicBezTo>
                    <a:pt x="15" y="406"/>
                    <a:pt x="127" y="519"/>
                    <a:pt x="267" y="519"/>
                  </a:cubicBezTo>
                  <a:cubicBezTo>
                    <a:pt x="406" y="519"/>
                    <a:pt x="519" y="406"/>
                    <a:pt x="519" y="267"/>
                  </a:cubicBezTo>
                  <a:cubicBezTo>
                    <a:pt x="519" y="265"/>
                    <a:pt x="519" y="264"/>
                    <a:pt x="519" y="262"/>
                  </a:cubicBezTo>
                  <a:moveTo>
                    <a:pt x="519" y="267"/>
                  </a:moveTo>
                  <a:lnTo>
                    <a:pt x="679" y="267"/>
                  </a:lnTo>
                </a:path>
              </a:pathLst>
            </a:custGeom>
            <a:noFill/>
            <a:ln w="19050" cap="flat">
              <a:solidFill>
                <a:srgbClr val="0C7394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18" name="path"/>
            <p:cNvSpPr/>
            <p:nvPr/>
          </p:nvSpPr>
          <p:spPr>
            <a:xfrm>
              <a:off x="367868" y="106235"/>
              <a:ext cx="127000" cy="127012"/>
            </a:xfrm>
            <a:custGeom>
              <a:avLst/>
              <a:gdLst/>
              <a:ahLst/>
              <a:cxnLst/>
              <a:rect l="0" t="0" r="0" b="0"/>
              <a:pathLst>
                <a:path w="200" h="200">
                  <a:moveTo>
                    <a:pt x="0" y="100"/>
                  </a:moveTo>
                  <a:cubicBezTo>
                    <a:pt x="0" y="44"/>
                    <a:pt x="44" y="0"/>
                    <a:pt x="100" y="0"/>
                  </a:cubicBezTo>
                  <a:cubicBezTo>
                    <a:pt x="155" y="0"/>
                    <a:pt x="200" y="44"/>
                    <a:pt x="200" y="100"/>
                  </a:cubicBezTo>
                  <a:cubicBezTo>
                    <a:pt x="200" y="155"/>
                    <a:pt x="155" y="200"/>
                    <a:pt x="100" y="200"/>
                  </a:cubicBezTo>
                  <a:cubicBezTo>
                    <a:pt x="44" y="200"/>
                    <a:pt x="0" y="155"/>
                    <a:pt x="0" y="100"/>
                  </a:cubicBezTo>
                </a:path>
              </a:pathLst>
            </a:custGeom>
            <a:solidFill>
              <a:srgbClr val="0C7394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20" name="table 120"/>
          <p:cNvGraphicFramePr>
            <a:graphicFrameLocks noGrp="1"/>
          </p:cNvGraphicFramePr>
          <p:nvPr/>
        </p:nvGraphicFramePr>
        <p:xfrm>
          <a:off x="1407660" y="1036003"/>
          <a:ext cx="6299200" cy="709295"/>
        </p:xfrm>
        <a:graphic>
          <a:graphicData uri="http://schemas.openxmlformats.org/drawingml/2006/table">
            <a:tbl>
              <a:tblPr>
                <a:solidFill>
                  <a:srgbClr val="EBF1F1"/>
                </a:solidFill>
              </a:tblPr>
              <a:tblGrid>
                <a:gridCol w="6299200"/>
              </a:tblGrid>
              <a:tr h="69024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000"/>
                        </a:lnSpc>
                      </a:pPr>
                      <a:endParaRPr lang="en-US" altLang="en-US" sz="100" dirty="0"/>
                    </a:p>
                    <a:p>
                      <a:pPr marL="680085" algn="l" rtl="0" eaLnBrk="0">
                        <a:lnSpc>
                          <a:spcPct val="94000"/>
                        </a:lnSpc>
                        <a:tabLst>
                          <a:tab pos="873125" algn="l"/>
                        </a:tabLst>
                      </a:pPr>
                      <a:r>
                        <a:rPr sz="2700" kern="0" spc="0" dirty="0">
                          <a:solidFill>
                            <a:srgbClr val="0C7394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	</a:t>
                      </a:r>
                      <a:r>
                        <a:rPr sz="2700" b="1" kern="0" spc="0" dirty="0">
                          <a:solidFill>
                            <a:srgbClr val="0C7394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LinkedList</a:t>
                      </a:r>
                      <a:r>
                        <a:rPr sz="2700" b="1" kern="0" spc="120" dirty="0">
                          <a:solidFill>
                            <a:srgbClr val="0C7394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&lt;E&gt;</a:t>
                      </a:r>
                      <a:r>
                        <a:rPr sz="2700" b="1" kern="0" spc="120" dirty="0">
                          <a:solidFill>
                            <a:srgbClr val="0C7394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泛型类的常用方法</a:t>
                      </a:r>
                      <a:endParaRPr lang="en-US" altLang="en-US" sz="2700" dirty="0"/>
                    </a:p>
                  </a:txBody>
                  <a:tcPr marL="0" marR="0" marT="0" marB="0" vert="horz">
                    <a:lnL w="19050" cap="flat" cmpd="sng" algn="ctr">
                      <a:solidFill>
                        <a:srgbClr val="0C7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C7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C7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C7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F1"/>
                    </a:solidFill>
                  </a:tcPr>
                </a:tc>
              </a:tr>
            </a:tbl>
          </a:graphicData>
        </a:graphic>
      </p:graphicFrame>
      <p:sp>
        <p:nvSpPr>
          <p:cNvPr id="122" name="path"/>
          <p:cNvSpPr/>
          <p:nvPr/>
        </p:nvSpPr>
        <p:spPr>
          <a:xfrm>
            <a:off x="1646415" y="1211184"/>
            <a:ext cx="441426" cy="418604"/>
          </a:xfrm>
          <a:custGeom>
            <a:avLst/>
            <a:gdLst/>
            <a:ahLst/>
            <a:cxnLst/>
            <a:rect l="0" t="0" r="0" b="0"/>
            <a:pathLst>
              <a:path w="695" h="659">
                <a:moveTo>
                  <a:pt x="57" y="0"/>
                </a:moveTo>
                <a:lnTo>
                  <a:pt x="634" y="0"/>
                </a:lnTo>
                <a:cubicBezTo>
                  <a:pt x="667" y="0"/>
                  <a:pt x="695" y="27"/>
                  <a:pt x="695" y="60"/>
                </a:cubicBezTo>
                <a:lnTo>
                  <a:pt x="695" y="425"/>
                </a:lnTo>
                <a:cubicBezTo>
                  <a:pt x="695" y="458"/>
                  <a:pt x="667" y="486"/>
                  <a:pt x="634" y="486"/>
                </a:cubicBezTo>
                <a:lnTo>
                  <a:pt x="57" y="486"/>
                </a:lnTo>
                <a:cubicBezTo>
                  <a:pt x="24" y="486"/>
                  <a:pt x="0" y="458"/>
                  <a:pt x="0" y="425"/>
                </a:cubicBezTo>
                <a:lnTo>
                  <a:pt x="0" y="60"/>
                </a:lnTo>
                <a:cubicBezTo>
                  <a:pt x="0" y="27"/>
                  <a:pt x="24" y="0"/>
                  <a:pt x="57" y="0"/>
                </a:cubicBezTo>
                <a:moveTo>
                  <a:pt x="170" y="616"/>
                </a:moveTo>
                <a:cubicBezTo>
                  <a:pt x="209" y="610"/>
                  <a:pt x="245" y="604"/>
                  <a:pt x="285" y="604"/>
                </a:cubicBezTo>
                <a:lnTo>
                  <a:pt x="285" y="519"/>
                </a:lnTo>
                <a:lnTo>
                  <a:pt x="425" y="519"/>
                </a:lnTo>
                <a:lnTo>
                  <a:pt x="425" y="604"/>
                </a:lnTo>
                <a:cubicBezTo>
                  <a:pt x="461" y="607"/>
                  <a:pt x="497" y="610"/>
                  <a:pt x="534" y="616"/>
                </a:cubicBezTo>
                <a:lnTo>
                  <a:pt x="534" y="659"/>
                </a:lnTo>
                <a:lnTo>
                  <a:pt x="170" y="659"/>
                </a:lnTo>
                <a:lnTo>
                  <a:pt x="170" y="616"/>
                </a:lnTo>
                <a:close/>
                <a:moveTo>
                  <a:pt x="51" y="376"/>
                </a:moveTo>
                <a:lnTo>
                  <a:pt x="637" y="376"/>
                </a:lnTo>
                <a:lnTo>
                  <a:pt x="637" y="57"/>
                </a:lnTo>
                <a:lnTo>
                  <a:pt x="51" y="57"/>
                </a:lnTo>
                <a:lnTo>
                  <a:pt x="51" y="376"/>
                </a:lnTo>
                <a:close/>
                <a:moveTo>
                  <a:pt x="579" y="407"/>
                </a:moveTo>
                <a:cubicBezTo>
                  <a:pt x="564" y="407"/>
                  <a:pt x="555" y="416"/>
                  <a:pt x="555" y="431"/>
                </a:cubicBezTo>
                <a:cubicBezTo>
                  <a:pt x="555" y="443"/>
                  <a:pt x="564" y="455"/>
                  <a:pt x="579" y="455"/>
                </a:cubicBezTo>
                <a:cubicBezTo>
                  <a:pt x="591" y="455"/>
                  <a:pt x="604" y="443"/>
                  <a:pt x="604" y="431"/>
                </a:cubicBezTo>
                <a:cubicBezTo>
                  <a:pt x="604" y="416"/>
                  <a:pt x="591" y="407"/>
                  <a:pt x="579" y="407"/>
                </a:cubicBezTo>
              </a:path>
            </a:pathLst>
          </a:custGeom>
          <a:solidFill>
            <a:srgbClr val="0C7394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4" name="textbox 124"/>
          <p:cNvSpPr/>
          <p:nvPr/>
        </p:nvSpPr>
        <p:spPr>
          <a:xfrm>
            <a:off x="997711" y="276614"/>
            <a:ext cx="4347845" cy="4279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3170"/>
              </a:lnSpc>
            </a:pPr>
            <a:r>
              <a:rPr sz="2400" b="1" kern="0" spc="-10" dirty="0">
                <a:solidFill>
                  <a:srgbClr val="ED7D3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北京林业大学《Java程序设计》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1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128" name="textbox 128"/>
          <p:cNvSpPr/>
          <p:nvPr/>
        </p:nvSpPr>
        <p:spPr>
          <a:xfrm>
            <a:off x="1150315" y="2456648"/>
            <a:ext cx="6725919" cy="26549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0000"/>
              </a:lnSpc>
            </a:pPr>
            <a:endParaRPr lang="en-US" altLang="en-US" sz="400" dirty="0"/>
          </a:p>
          <a:p>
            <a:pPr marL="510540" algn="l" rtl="0" eaLnBrk="0">
              <a:lnSpc>
                <a:spcPct val="76000"/>
              </a:lnSpc>
              <a:spcBef>
                <a:spcPts val="5"/>
              </a:spcBef>
              <a:tabLst>
                <a:tab pos="733425" algn="l"/>
              </a:tabLst>
            </a:pP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	</a:t>
            </a:r>
            <a:r>
              <a:rPr sz="2400" b="1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public E </a:t>
            </a:r>
            <a:r>
              <a:rPr sz="2400" b="1" kern="0" spc="0" dirty="0">
                <a:solidFill>
                  <a:srgbClr val="000000">
                    <a:alpha val="100000"/>
                  </a:srgbClr>
                </a:solidFill>
                <a:highlight>
                  <a:srgbClr val="FFFF00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set</a:t>
            </a:r>
            <a:r>
              <a:rPr sz="2400" b="1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(i</a:t>
            </a:r>
            <a:r>
              <a:rPr sz="2400" b="1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nt index,E</a:t>
            </a:r>
            <a:r>
              <a:rPr sz="2400" b="1" kern="0" spc="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2400" b="1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e)</a:t>
            </a:r>
            <a:endParaRPr lang="en-US" altLang="en-US" sz="2400" dirty="0"/>
          </a:p>
          <a:p>
            <a:pPr algn="l" rtl="0" eaLnBrk="0">
              <a:lnSpc>
                <a:spcPct val="108000"/>
              </a:lnSpc>
            </a:pPr>
            <a:endParaRPr lang="en-US" altLang="en-US" sz="1000" dirty="0"/>
          </a:p>
          <a:p>
            <a:pPr marL="721360" indent="-325120" algn="l" rtl="0" eaLnBrk="0">
              <a:lnSpc>
                <a:spcPct val="95000"/>
              </a:lnSpc>
              <a:spcBef>
                <a:spcPts val="725"/>
              </a:spcBef>
            </a:pPr>
            <a:r>
              <a:rPr sz="2400" kern="0" spc="-10" dirty="0">
                <a:ln w="6350" cap="flat" cmpd="sng">
                  <a:solidFill>
                    <a:srgbClr val="000000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</a:t>
            </a:r>
            <a:r>
              <a:rPr sz="2400" kern="0" spc="-150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将链表中第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index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个节点中的对象替换为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参数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e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指定的对象，并返回被</a:t>
            </a:r>
            <a:r>
              <a:rPr sz="24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替换的对象</a:t>
            </a:r>
            <a:endParaRPr lang="en-US" altLang="en-US" sz="2400" dirty="0"/>
          </a:p>
          <a:p>
            <a:pPr algn="l" rtl="0" eaLnBrk="0">
              <a:lnSpc>
                <a:spcPct val="120000"/>
              </a:lnSpc>
            </a:pPr>
            <a:endParaRPr lang="en-US" altLang="en-US" sz="1000" dirty="0"/>
          </a:p>
          <a:p>
            <a:pPr algn="l" rtl="0" eaLnBrk="0">
              <a:lnSpc>
                <a:spcPct val="120000"/>
              </a:lnSpc>
            </a:pPr>
            <a:endParaRPr lang="en-US" altLang="en-US" sz="1000" dirty="0"/>
          </a:p>
          <a:p>
            <a:pPr marL="507365" algn="l" rtl="0" eaLnBrk="0">
              <a:lnSpc>
                <a:spcPct val="76000"/>
              </a:lnSpc>
              <a:spcBef>
                <a:spcPts val="730"/>
              </a:spcBef>
              <a:tabLst>
                <a:tab pos="730250" algn="l"/>
              </a:tabLst>
            </a:pPr>
            <a:r>
              <a:rPr sz="24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	</a:t>
            </a:r>
            <a:r>
              <a:rPr sz="2400" b="1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public int</a:t>
            </a:r>
            <a:r>
              <a:rPr sz="2400" b="1" kern="0" spc="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2400" b="1" kern="0" spc="-10" dirty="0">
                <a:solidFill>
                  <a:srgbClr val="FF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size</a:t>
            </a:r>
            <a:r>
              <a:rPr sz="2400" b="1" kern="0" spc="-1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</a:t>
            </a:r>
            <a:r>
              <a:rPr sz="2400" b="1" kern="0" spc="-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)</a:t>
            </a:r>
            <a:endParaRPr lang="en-US" altLang="en-US" sz="2400" dirty="0"/>
          </a:p>
          <a:p>
            <a:pPr algn="l" rtl="0" eaLnBrk="0">
              <a:lnSpc>
                <a:spcPct val="117000"/>
              </a:lnSpc>
            </a:pPr>
            <a:endParaRPr lang="en-US" altLang="en-US" sz="1000" dirty="0"/>
          </a:p>
          <a:p>
            <a:pPr algn="l" rtl="0" eaLnBrk="0">
              <a:lnSpc>
                <a:spcPct val="100000"/>
              </a:lnSpc>
            </a:pPr>
            <a:endParaRPr lang="en-US" altLang="en-US" sz="600" dirty="0"/>
          </a:p>
          <a:p>
            <a:pPr marL="396240" algn="l" rtl="0" eaLnBrk="0">
              <a:lnSpc>
                <a:spcPct val="91000"/>
              </a:lnSpc>
              <a:spcBef>
                <a:spcPts val="5"/>
              </a:spcBef>
            </a:pPr>
            <a:r>
              <a:rPr sz="2400" kern="0" spc="-20" dirty="0">
                <a:ln w="6350" cap="flat" cmpd="sng">
                  <a:solidFill>
                    <a:srgbClr val="000000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</a:t>
            </a:r>
            <a:r>
              <a:rPr sz="2400" kern="0" spc="-1480" dirty="0">
                <a:solidFill>
                  <a:srgbClr val="000000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sz="24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返回链表的长度，即节点的个数</a:t>
            </a:r>
            <a:endParaRPr lang="en-US" altLang="en-US" sz="2400" dirty="0"/>
          </a:p>
        </p:txBody>
      </p:sp>
      <p:grpSp>
        <p:nvGrpSpPr>
          <p:cNvPr id="30" name="group 30"/>
          <p:cNvGrpSpPr/>
          <p:nvPr/>
        </p:nvGrpSpPr>
        <p:grpSpPr>
          <a:xfrm rot="21600000">
            <a:off x="1163015" y="4173532"/>
            <a:ext cx="494869" cy="339483"/>
            <a:chOff x="0" y="0"/>
            <a:chExt cx="494869" cy="339483"/>
          </a:xfrm>
        </p:grpSpPr>
        <p:sp>
          <p:nvSpPr>
            <p:cNvPr id="130" name="path"/>
            <p:cNvSpPr/>
            <p:nvPr/>
          </p:nvSpPr>
          <p:spPr>
            <a:xfrm>
              <a:off x="0" y="0"/>
              <a:ext cx="431375" cy="339483"/>
            </a:xfrm>
            <a:custGeom>
              <a:avLst/>
              <a:gdLst/>
              <a:ahLst/>
              <a:cxnLst/>
              <a:rect l="0" t="0" r="0" b="0"/>
              <a:pathLst>
                <a:path w="679" h="534">
                  <a:moveTo>
                    <a:pt x="267" y="15"/>
                  </a:moveTo>
                  <a:cubicBezTo>
                    <a:pt x="127" y="15"/>
                    <a:pt x="15" y="127"/>
                    <a:pt x="15" y="267"/>
                  </a:cubicBezTo>
                  <a:cubicBezTo>
                    <a:pt x="15" y="406"/>
                    <a:pt x="127" y="519"/>
                    <a:pt x="267" y="519"/>
                  </a:cubicBezTo>
                  <a:cubicBezTo>
                    <a:pt x="406" y="519"/>
                    <a:pt x="519" y="406"/>
                    <a:pt x="519" y="267"/>
                  </a:cubicBezTo>
                  <a:cubicBezTo>
                    <a:pt x="519" y="265"/>
                    <a:pt x="519" y="264"/>
                    <a:pt x="519" y="262"/>
                  </a:cubicBezTo>
                  <a:moveTo>
                    <a:pt x="519" y="267"/>
                  </a:moveTo>
                  <a:lnTo>
                    <a:pt x="679" y="267"/>
                  </a:lnTo>
                </a:path>
              </a:pathLst>
            </a:custGeom>
            <a:noFill/>
            <a:ln w="19050" cap="flat">
              <a:solidFill>
                <a:srgbClr val="ED7D31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32" name="path"/>
            <p:cNvSpPr/>
            <p:nvPr/>
          </p:nvSpPr>
          <p:spPr>
            <a:xfrm>
              <a:off x="367869" y="106235"/>
              <a:ext cx="127000" cy="127012"/>
            </a:xfrm>
            <a:custGeom>
              <a:avLst/>
              <a:gdLst/>
              <a:ahLst/>
              <a:cxnLst/>
              <a:rect l="0" t="0" r="0" b="0"/>
              <a:pathLst>
                <a:path w="200" h="200">
                  <a:moveTo>
                    <a:pt x="0" y="100"/>
                  </a:moveTo>
                  <a:cubicBezTo>
                    <a:pt x="0" y="44"/>
                    <a:pt x="44" y="0"/>
                    <a:pt x="100" y="0"/>
                  </a:cubicBezTo>
                  <a:cubicBezTo>
                    <a:pt x="155" y="0"/>
                    <a:pt x="200" y="44"/>
                    <a:pt x="200" y="100"/>
                  </a:cubicBezTo>
                  <a:cubicBezTo>
                    <a:pt x="200" y="155"/>
                    <a:pt x="155" y="200"/>
                    <a:pt x="100" y="200"/>
                  </a:cubicBezTo>
                  <a:cubicBezTo>
                    <a:pt x="44" y="200"/>
                    <a:pt x="0" y="155"/>
                    <a:pt x="0" y="100"/>
                  </a:cubicBezTo>
                </a:path>
              </a:pathLst>
            </a:custGeom>
            <a:solidFill>
              <a:srgbClr val="ED7D31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group 32"/>
          <p:cNvGrpSpPr/>
          <p:nvPr/>
        </p:nvGrpSpPr>
        <p:grpSpPr>
          <a:xfrm rot="21600000">
            <a:off x="1166553" y="2469348"/>
            <a:ext cx="494868" cy="339483"/>
            <a:chOff x="0" y="0"/>
            <a:chExt cx="494868" cy="339483"/>
          </a:xfrm>
        </p:grpSpPr>
        <p:sp>
          <p:nvSpPr>
            <p:cNvPr id="134" name="path"/>
            <p:cNvSpPr/>
            <p:nvPr/>
          </p:nvSpPr>
          <p:spPr>
            <a:xfrm>
              <a:off x="0" y="0"/>
              <a:ext cx="431374" cy="339483"/>
            </a:xfrm>
            <a:custGeom>
              <a:avLst/>
              <a:gdLst/>
              <a:ahLst/>
              <a:cxnLst/>
              <a:rect l="0" t="0" r="0" b="0"/>
              <a:pathLst>
                <a:path w="679" h="534">
                  <a:moveTo>
                    <a:pt x="267" y="15"/>
                  </a:moveTo>
                  <a:cubicBezTo>
                    <a:pt x="127" y="15"/>
                    <a:pt x="15" y="127"/>
                    <a:pt x="15" y="267"/>
                  </a:cubicBezTo>
                  <a:cubicBezTo>
                    <a:pt x="15" y="406"/>
                    <a:pt x="127" y="519"/>
                    <a:pt x="267" y="519"/>
                  </a:cubicBezTo>
                  <a:cubicBezTo>
                    <a:pt x="406" y="519"/>
                    <a:pt x="519" y="406"/>
                    <a:pt x="519" y="267"/>
                  </a:cubicBezTo>
                  <a:cubicBezTo>
                    <a:pt x="519" y="265"/>
                    <a:pt x="519" y="264"/>
                    <a:pt x="519" y="262"/>
                  </a:cubicBezTo>
                  <a:moveTo>
                    <a:pt x="519" y="267"/>
                  </a:moveTo>
                  <a:lnTo>
                    <a:pt x="679" y="267"/>
                  </a:lnTo>
                </a:path>
              </a:pathLst>
            </a:custGeom>
            <a:noFill/>
            <a:ln w="19050" cap="flat">
              <a:solidFill>
                <a:srgbClr val="0C7394">
                  <a:alpha val="100000"/>
                </a:srgbClr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36" name="path"/>
            <p:cNvSpPr/>
            <p:nvPr/>
          </p:nvSpPr>
          <p:spPr>
            <a:xfrm>
              <a:off x="367868" y="106235"/>
              <a:ext cx="127000" cy="127012"/>
            </a:xfrm>
            <a:custGeom>
              <a:avLst/>
              <a:gdLst/>
              <a:ahLst/>
              <a:cxnLst/>
              <a:rect l="0" t="0" r="0" b="0"/>
              <a:pathLst>
                <a:path w="200" h="200">
                  <a:moveTo>
                    <a:pt x="0" y="100"/>
                  </a:moveTo>
                  <a:cubicBezTo>
                    <a:pt x="0" y="44"/>
                    <a:pt x="44" y="0"/>
                    <a:pt x="100" y="0"/>
                  </a:cubicBezTo>
                  <a:cubicBezTo>
                    <a:pt x="155" y="0"/>
                    <a:pt x="200" y="44"/>
                    <a:pt x="200" y="100"/>
                  </a:cubicBezTo>
                  <a:cubicBezTo>
                    <a:pt x="200" y="155"/>
                    <a:pt x="155" y="200"/>
                    <a:pt x="100" y="200"/>
                  </a:cubicBezTo>
                  <a:cubicBezTo>
                    <a:pt x="44" y="200"/>
                    <a:pt x="0" y="155"/>
                    <a:pt x="0" y="100"/>
                  </a:cubicBezTo>
                </a:path>
              </a:pathLst>
            </a:custGeom>
            <a:solidFill>
              <a:srgbClr val="0C7394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38" name="table 138"/>
          <p:cNvGraphicFramePr>
            <a:graphicFrameLocks noGrp="1"/>
          </p:cNvGraphicFramePr>
          <p:nvPr/>
        </p:nvGraphicFramePr>
        <p:xfrm>
          <a:off x="1407660" y="1036003"/>
          <a:ext cx="6299200" cy="709295"/>
        </p:xfrm>
        <a:graphic>
          <a:graphicData uri="http://schemas.openxmlformats.org/drawingml/2006/table">
            <a:tbl>
              <a:tblPr>
                <a:solidFill>
                  <a:srgbClr val="EBF1F1"/>
                </a:solidFill>
              </a:tblPr>
              <a:tblGrid>
                <a:gridCol w="6299200"/>
              </a:tblGrid>
              <a:tr h="69024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4000"/>
                        </a:lnSpc>
                      </a:pPr>
                      <a:endParaRPr lang="en-US" altLang="en-US" sz="1000" dirty="0"/>
                    </a:p>
                    <a:p>
                      <a:pPr algn="l" rtl="0" eaLnBrk="0">
                        <a:lnSpc>
                          <a:spcPct val="10000"/>
                        </a:lnSpc>
                      </a:pPr>
                      <a:endParaRPr lang="en-US" altLang="en-US" sz="100" dirty="0"/>
                    </a:p>
                    <a:p>
                      <a:pPr marL="680085" algn="l" rtl="0" eaLnBrk="0">
                        <a:lnSpc>
                          <a:spcPct val="94000"/>
                        </a:lnSpc>
                        <a:tabLst>
                          <a:tab pos="873125" algn="l"/>
                        </a:tabLst>
                      </a:pPr>
                      <a:r>
                        <a:rPr sz="2700" kern="0" spc="0" dirty="0">
                          <a:solidFill>
                            <a:srgbClr val="0C7394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	</a:t>
                      </a:r>
                      <a:r>
                        <a:rPr sz="2700" b="1" kern="0" spc="0" dirty="0">
                          <a:solidFill>
                            <a:srgbClr val="0C7394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LinkedList</a:t>
                      </a:r>
                      <a:r>
                        <a:rPr sz="2700" b="1" kern="0" spc="120" dirty="0">
                          <a:solidFill>
                            <a:srgbClr val="0C7394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&lt;E&gt;</a:t>
                      </a:r>
                      <a:r>
                        <a:rPr sz="2700" b="1" kern="0" spc="120" dirty="0">
                          <a:solidFill>
                            <a:srgbClr val="0C7394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泛型类的常用方法</a:t>
                      </a:r>
                      <a:endParaRPr lang="en-US" altLang="en-US" sz="2700" dirty="0"/>
                    </a:p>
                  </a:txBody>
                  <a:tcPr marL="0" marR="0" marT="0" marB="0" vert="horz">
                    <a:lnL w="19050" cap="flat" cmpd="sng" algn="ctr">
                      <a:solidFill>
                        <a:srgbClr val="0C7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C7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C7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C73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F1"/>
                    </a:solidFill>
                  </a:tcPr>
                </a:tc>
              </a:tr>
            </a:tbl>
          </a:graphicData>
        </a:graphic>
      </p:graphicFrame>
      <p:sp>
        <p:nvSpPr>
          <p:cNvPr id="140" name="path"/>
          <p:cNvSpPr/>
          <p:nvPr/>
        </p:nvSpPr>
        <p:spPr>
          <a:xfrm>
            <a:off x="1646415" y="1211184"/>
            <a:ext cx="441426" cy="418604"/>
          </a:xfrm>
          <a:custGeom>
            <a:avLst/>
            <a:gdLst/>
            <a:ahLst/>
            <a:cxnLst/>
            <a:rect l="0" t="0" r="0" b="0"/>
            <a:pathLst>
              <a:path w="695" h="659">
                <a:moveTo>
                  <a:pt x="57" y="0"/>
                </a:moveTo>
                <a:lnTo>
                  <a:pt x="634" y="0"/>
                </a:lnTo>
                <a:cubicBezTo>
                  <a:pt x="667" y="0"/>
                  <a:pt x="695" y="27"/>
                  <a:pt x="695" y="60"/>
                </a:cubicBezTo>
                <a:lnTo>
                  <a:pt x="695" y="425"/>
                </a:lnTo>
                <a:cubicBezTo>
                  <a:pt x="695" y="458"/>
                  <a:pt x="667" y="486"/>
                  <a:pt x="634" y="486"/>
                </a:cubicBezTo>
                <a:lnTo>
                  <a:pt x="57" y="486"/>
                </a:lnTo>
                <a:cubicBezTo>
                  <a:pt x="24" y="486"/>
                  <a:pt x="0" y="458"/>
                  <a:pt x="0" y="425"/>
                </a:cubicBezTo>
                <a:lnTo>
                  <a:pt x="0" y="60"/>
                </a:lnTo>
                <a:cubicBezTo>
                  <a:pt x="0" y="27"/>
                  <a:pt x="24" y="0"/>
                  <a:pt x="57" y="0"/>
                </a:cubicBezTo>
                <a:moveTo>
                  <a:pt x="170" y="616"/>
                </a:moveTo>
                <a:cubicBezTo>
                  <a:pt x="209" y="610"/>
                  <a:pt x="245" y="604"/>
                  <a:pt x="285" y="604"/>
                </a:cubicBezTo>
                <a:lnTo>
                  <a:pt x="285" y="519"/>
                </a:lnTo>
                <a:lnTo>
                  <a:pt x="425" y="519"/>
                </a:lnTo>
                <a:lnTo>
                  <a:pt x="425" y="604"/>
                </a:lnTo>
                <a:cubicBezTo>
                  <a:pt x="461" y="607"/>
                  <a:pt x="497" y="610"/>
                  <a:pt x="534" y="616"/>
                </a:cubicBezTo>
                <a:lnTo>
                  <a:pt x="534" y="659"/>
                </a:lnTo>
                <a:lnTo>
                  <a:pt x="170" y="659"/>
                </a:lnTo>
                <a:lnTo>
                  <a:pt x="170" y="616"/>
                </a:lnTo>
                <a:close/>
                <a:moveTo>
                  <a:pt x="51" y="376"/>
                </a:moveTo>
                <a:lnTo>
                  <a:pt x="637" y="376"/>
                </a:lnTo>
                <a:lnTo>
                  <a:pt x="637" y="57"/>
                </a:lnTo>
                <a:lnTo>
                  <a:pt x="51" y="57"/>
                </a:lnTo>
                <a:lnTo>
                  <a:pt x="51" y="376"/>
                </a:lnTo>
                <a:close/>
                <a:moveTo>
                  <a:pt x="579" y="407"/>
                </a:moveTo>
                <a:cubicBezTo>
                  <a:pt x="564" y="407"/>
                  <a:pt x="555" y="416"/>
                  <a:pt x="555" y="431"/>
                </a:cubicBezTo>
                <a:cubicBezTo>
                  <a:pt x="555" y="443"/>
                  <a:pt x="564" y="455"/>
                  <a:pt x="579" y="455"/>
                </a:cubicBezTo>
                <a:cubicBezTo>
                  <a:pt x="591" y="455"/>
                  <a:pt x="604" y="443"/>
                  <a:pt x="604" y="431"/>
                </a:cubicBezTo>
                <a:cubicBezTo>
                  <a:pt x="604" y="416"/>
                  <a:pt x="591" y="407"/>
                  <a:pt x="579" y="407"/>
                </a:cubicBezTo>
              </a:path>
            </a:pathLst>
          </a:custGeom>
          <a:solidFill>
            <a:srgbClr val="0C7394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42" name="textbox 142"/>
          <p:cNvSpPr/>
          <p:nvPr/>
        </p:nvSpPr>
        <p:spPr>
          <a:xfrm>
            <a:off x="997711" y="276614"/>
            <a:ext cx="4347845" cy="4279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3170"/>
              </a:lnSpc>
            </a:pPr>
            <a:r>
              <a:rPr sz="2400" b="1" kern="0" spc="-10" dirty="0">
                <a:solidFill>
                  <a:srgbClr val="ED7D3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北京林业大学《Java程序设计》</a:t>
            </a:r>
            <a:endParaRPr lang="en-US" altLang="en-US" sz="24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mQ3NDlkOGQ3MzkzZGNmZmU4ZjNlNGMxMTIzN2QwZjgifQ==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2417</Words>
  <Application>WPS 演示</Application>
  <PresentationFormat/>
  <Paragraphs>224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Times New Roman</vt:lpstr>
      <vt:lpstr>微软雅黑</vt:lpstr>
      <vt:lpstr>Wingdings</vt:lpstr>
      <vt:lpstr>Arial</vt:lpstr>
      <vt:lpstr>Arial Unicode MS</vt:lpstr>
      <vt:lpstr>Calibri</vt:lpstr>
      <vt:lpstr>Office theme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谢老师</cp:lastModifiedBy>
  <cp:revision>6</cp:revision>
  <dcterms:created xsi:type="dcterms:W3CDTF">2024-04-17T08:24:00Z</dcterms:created>
  <dcterms:modified xsi:type="dcterms:W3CDTF">2024-04-17T08:42:13Z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wqlLaW5nc29mdCBQREYgdG8gV1BTIDkw</vt:lpwstr>
  </property>
  <property fmtid="{D5CDD505-2E9C-101B-9397-08002B2CF9AE}" pid="3" name="Created">
    <vt:filetime>2024-03-21T00:22:56Z</vt:filetime>
  </property>
  <property fmtid="{D5CDD505-2E9C-101B-9397-08002B2CF9AE}" pid="4" name="ICV">
    <vt:lpwstr>E2C6AC30E543415B8137303C062F35F4_12</vt:lpwstr>
  </property>
  <property fmtid="{D5CDD505-2E9C-101B-9397-08002B2CF9AE}" pid="5" name="KSOProductBuildVer">
    <vt:lpwstr>2052-12.1.0.16729</vt:lpwstr>
  </property>
</Properties>
</file>