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79" r:id="rId4"/>
    <p:sldId id="281" r:id="rId5"/>
    <p:sldId id="282" r:id="rId6"/>
    <p:sldId id="280" r:id="rId7"/>
    <p:sldId id="295" r:id="rId8"/>
    <p:sldId id="283" r:id="rId9"/>
    <p:sldId id="291" r:id="rId10"/>
    <p:sldId id="293" r:id="rId11"/>
    <p:sldId id="284" r:id="rId12"/>
    <p:sldId id="286" r:id="rId13"/>
    <p:sldId id="278" r:id="rId15"/>
    <p:sldId id="276" r:id="rId16"/>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FFFFFF"/>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8" d="100"/>
          <a:sy n="108" d="100"/>
        </p:scale>
        <p:origin x="1704" y="114"/>
      </p:cViewPr>
      <p:guideLst>
        <p:guide orient="horz" pos="2159"/>
        <p:guide pos="29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buFontTx/>
              <a:buNone/>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buFontTx/>
              <a:buNone/>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0" hangingPunct="0">
              <a:buFontTx/>
              <a:buNone/>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0" hangingPunct="0">
              <a:buFontTx/>
              <a:buNone/>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98B8F333-B59D-43E7-B2A6-DEE8AA824DAB}"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幻灯片图像占位符 1"/>
          <p:cNvSpPr>
            <a:spLocks noTextEdit="1"/>
          </p:cNvSpPr>
          <p:nvPr>
            <p:ph type="sldImg"/>
          </p:nvPr>
        </p:nvSpPr>
        <p:spPr>
          <a:ln>
            <a:solidFill>
              <a:srgbClr val="000000">
                <a:alpha val="100000"/>
              </a:srgbClr>
            </a:solidFill>
            <a:miter lim="800000"/>
          </a:ln>
        </p:spPr>
      </p:sp>
      <p:sp>
        <p:nvSpPr>
          <p:cNvPr id="15363" name="文本占位符 2"/>
          <p:cNvSpPr/>
          <p:nvPr>
            <p:ph type="body"/>
          </p:nvPr>
        </p:nvSpPr>
        <p:spPr>
          <a:noFill/>
          <a:ln>
            <a:noFill/>
          </a:ln>
        </p:spPr>
        <p:txBody>
          <a:bodyPr wrap="square" lIns="91440" tIns="45720" rIns="91440" bIns="45720" anchor="t" anchorCtr="0"/>
          <a:p>
            <a:pPr lvl="0"/>
            <a:r>
              <a:rPr lang="zh-CN" altLang="en-US" dirty="0">
                <a:ea typeface="宋体" panose="02010600030101010101" pitchFamily="2" charset="-122"/>
              </a:rPr>
              <a:t>字长</a:t>
            </a:r>
            <a:r>
              <a:rPr lang="en-US" altLang="zh-CN" dirty="0">
                <a:ea typeface="宋体" panose="02010600030101010101" pitchFamily="2" charset="-122"/>
              </a:rPr>
              <a:t>:对CPU在单位时间内（同一时间）能一次处理的二进制数的位数叫字长</a:t>
            </a:r>
            <a:endParaRPr lang="en-US" altLang="zh-CN" dirty="0">
              <a:ea typeface="宋体" panose="02010600030101010101" pitchFamily="2" charset="-122"/>
            </a:endParaRPr>
          </a:p>
          <a:p>
            <a:pPr lvl="0"/>
            <a:r>
              <a:rPr lang="en-US" altLang="zh-CN" dirty="0">
                <a:ea typeface="宋体" panose="02010600030101010101" pitchFamily="2" charset="-122"/>
              </a:rPr>
              <a:t>主频: 即CPU内核工作的时钟频率（CPU Clock Speed）</a:t>
            </a:r>
            <a:endParaRPr lang="en-US" altLang="zh-CN" dirty="0">
              <a:ea typeface="宋体" panose="02010600030101010101" pitchFamily="2" charset="-122"/>
            </a:endParaRPr>
          </a:p>
          <a:p>
            <a:pPr lvl="0"/>
            <a:endParaRPr lang="en-US" altLang="zh-CN"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r>
              <a:rPr lang="zh-CN" altLang="en-US" dirty="0">
                <a:ea typeface="宋体" panose="02010600030101010101" pitchFamily="2" charset="-122"/>
              </a:rPr>
              <a:t>独立显卡、集成显卡（集成在主板上的独立芯片）、核心显卡（集成在</a:t>
            </a:r>
            <a:r>
              <a:rPr lang="en-US" altLang="zh-CN" dirty="0">
                <a:ea typeface="宋体" panose="02010600030101010101" pitchFamily="2" charset="-122"/>
              </a:rPr>
              <a:t>CPU</a:t>
            </a:r>
            <a:r>
              <a:rPr lang="zh-CN" altLang="en-US" dirty="0">
                <a:ea typeface="宋体" panose="02010600030101010101" pitchFamily="2" charset="-122"/>
              </a:rPr>
              <a:t>中）</a:t>
            </a:r>
            <a:endParaRPr lang="zh-CN" altLang="en-US" dirty="0">
              <a:ea typeface="宋体" panose="02010600030101010101" pitchFamily="2" charset="-122"/>
            </a:endParaRPr>
          </a:p>
        </p:txBody>
      </p:sp>
      <p:sp>
        <p:nvSpPr>
          <p:cNvPr id="1741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image" Target="../media/image6.jpeg"/><Relationship Id="rId7" Type="http://schemas.openxmlformats.org/officeDocument/2006/relationships/image" Target="../media/image5.png"/><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FFFFFF"/>
        </a:solidFill>
        <a:effectLst/>
      </p:bgPr>
    </p:bg>
    <p:spTree>
      <p:nvGrpSpPr>
        <p:cNvPr id="1" name=""/>
        <p:cNvGrpSpPr/>
        <p:nvPr/>
      </p:nvGrpSpPr>
      <p:grpSpPr>
        <a:xfrm>
          <a:off x="0" y="0"/>
          <a:ext cx="0" cy="0"/>
          <a:chOff x="0" y="0"/>
          <a:chExt cx="0" cy="0"/>
        </a:xfrm>
      </p:grpSpPr>
      <p:sp>
        <p:nvSpPr>
          <p:cNvPr id="8" name="Rectangle 2"/>
          <p:cNvSpPr>
            <a:spLocks noChangeArrowheads="1"/>
          </p:cNvSpPr>
          <p:nvPr/>
        </p:nvSpPr>
        <p:spPr bwMode="auto">
          <a:xfrm>
            <a:off x="0" y="1412875"/>
            <a:ext cx="468313" cy="3298825"/>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3"/>
          <p:cNvSpPr>
            <a:spLocks noChangeArrowheads="1"/>
          </p:cNvSpPr>
          <p:nvPr/>
        </p:nvSpPr>
        <p:spPr bwMode="auto">
          <a:xfrm>
            <a:off x="0" y="0"/>
            <a:ext cx="9144000" cy="1412875"/>
          </a:xfrm>
          <a:prstGeom prst="rect">
            <a:avLst/>
          </a:prstGeom>
          <a:gradFill rotWithShape="1">
            <a:gsLst>
              <a:gs pos="0">
                <a:schemeClr val="tx2"/>
              </a:gs>
              <a:gs pos="100000">
                <a:schemeClr val="tx2">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4"/>
          <p:cNvSpPr>
            <a:spLocks noChangeArrowheads="1"/>
          </p:cNvSpPr>
          <p:nvPr/>
        </p:nvSpPr>
        <p:spPr bwMode="auto">
          <a:xfrm>
            <a:off x="438150" y="0"/>
            <a:ext cx="1739900" cy="4724400"/>
          </a:xfrm>
          <a:prstGeom prst="rect">
            <a:avLst/>
          </a:prstGeom>
          <a:gradFill rotWithShape="1">
            <a:gsLst>
              <a:gs pos="0">
                <a:schemeClr val="tx2"/>
              </a:gs>
              <a:gs pos="100000">
                <a:schemeClr val="tx2">
                  <a:gamma/>
                  <a:tint val="0"/>
                  <a:invGamma/>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2" name="Object 6"/>
          <p:cNvGraphicFramePr>
            <a:graphicFrameLocks noChangeAspect="1"/>
          </p:cNvGraphicFramePr>
          <p:nvPr/>
        </p:nvGraphicFramePr>
        <p:xfrm>
          <a:off x="442913" y="3151188"/>
          <a:ext cx="1711325" cy="784225"/>
        </p:xfrm>
        <a:graphic>
          <a:graphicData uri="http://schemas.openxmlformats.org/presentationml/2006/ole">
            <mc:AlternateContent xmlns:mc="http://schemas.openxmlformats.org/markup-compatibility/2006">
              <mc:Choice xmlns:v="urn:schemas-microsoft-com:vml" Requires="v">
                <p:oleObj spid="_x0000_s3077" name="" r:id="rId2" imgW="1219200" imgH="890270" progId="Photoshop.Image.6">
                  <p:embed/>
                </p:oleObj>
              </mc:Choice>
              <mc:Fallback>
                <p:oleObj name="" r:id="rId2" imgW="1219200" imgH="890270" progId="Photoshop.Image.6">
                  <p:embed/>
                  <p:pic>
                    <p:nvPicPr>
                      <p:cNvPr id="0" name="图片 3076"/>
                      <p:cNvPicPr/>
                      <p:nvPr/>
                    </p:nvPicPr>
                    <p:blipFill>
                      <a:blip r:embed="rId3"/>
                      <a:stretch>
                        <a:fillRect/>
                      </a:stretch>
                    </p:blipFill>
                    <p:spPr>
                      <a:xfrm>
                        <a:off x="442913" y="3151188"/>
                        <a:ext cx="1711325" cy="784225"/>
                      </a:xfrm>
                      <a:prstGeom prst="rect">
                        <a:avLst/>
                      </a:prstGeom>
                      <a:noFill/>
                      <a:ln w="38100">
                        <a:noFill/>
                        <a:miter/>
                      </a:ln>
                    </p:spPr>
                  </p:pic>
                </p:oleObj>
              </mc:Fallback>
            </mc:AlternateContent>
          </a:graphicData>
        </a:graphic>
      </p:graphicFrame>
      <p:pic>
        <p:nvPicPr>
          <p:cNvPr id="2054" name="Picture 7"/>
          <p:cNvPicPr>
            <a:picLocks noChangeAspect="1"/>
          </p:cNvPicPr>
          <p:nvPr/>
        </p:nvPicPr>
        <p:blipFill>
          <a:blip r:embed="rId4"/>
          <a:stretch>
            <a:fillRect/>
          </a:stretch>
        </p:blipFill>
        <p:spPr>
          <a:xfrm>
            <a:off x="439738" y="1412875"/>
            <a:ext cx="1711325" cy="820738"/>
          </a:xfrm>
          <a:prstGeom prst="rect">
            <a:avLst/>
          </a:prstGeom>
          <a:noFill/>
          <a:ln w="9525">
            <a:noFill/>
          </a:ln>
        </p:spPr>
      </p:pic>
      <p:pic>
        <p:nvPicPr>
          <p:cNvPr id="2055" name="Picture 8"/>
          <p:cNvPicPr>
            <a:picLocks noChangeAspect="1"/>
          </p:cNvPicPr>
          <p:nvPr/>
        </p:nvPicPr>
        <p:blipFill>
          <a:blip r:embed="rId5"/>
          <a:stretch>
            <a:fillRect/>
          </a:stretch>
        </p:blipFill>
        <p:spPr>
          <a:xfrm>
            <a:off x="438150" y="3976688"/>
            <a:ext cx="1711325" cy="728662"/>
          </a:xfrm>
          <a:prstGeom prst="rect">
            <a:avLst/>
          </a:prstGeom>
          <a:noFill/>
          <a:ln w="9525">
            <a:noFill/>
          </a:ln>
        </p:spPr>
      </p:pic>
      <p:pic>
        <p:nvPicPr>
          <p:cNvPr id="2056" name="Picture 9"/>
          <p:cNvPicPr>
            <a:picLocks noChangeAspect="1"/>
          </p:cNvPicPr>
          <p:nvPr/>
        </p:nvPicPr>
        <p:blipFill>
          <a:blip r:embed="rId6"/>
          <a:stretch>
            <a:fillRect/>
          </a:stretch>
        </p:blipFill>
        <p:spPr>
          <a:xfrm>
            <a:off x="439738" y="2262188"/>
            <a:ext cx="1698625" cy="860425"/>
          </a:xfrm>
          <a:prstGeom prst="rect">
            <a:avLst/>
          </a:prstGeom>
          <a:noFill/>
          <a:ln w="9525">
            <a:noFill/>
          </a:ln>
        </p:spPr>
      </p:pic>
      <p:pic>
        <p:nvPicPr>
          <p:cNvPr id="2057" name="Picture 11" descr="hui"/>
          <p:cNvPicPr>
            <a:picLocks noChangeAspect="1"/>
          </p:cNvPicPr>
          <p:nvPr userDrawn="1"/>
        </p:nvPicPr>
        <p:blipFill>
          <a:blip r:embed="rId7"/>
          <a:stretch>
            <a:fillRect/>
          </a:stretch>
        </p:blipFill>
        <p:spPr>
          <a:xfrm>
            <a:off x="684213" y="44450"/>
            <a:ext cx="1314450" cy="1314450"/>
          </a:xfrm>
          <a:prstGeom prst="rect">
            <a:avLst/>
          </a:prstGeom>
          <a:noFill/>
          <a:ln w="9525">
            <a:noFill/>
          </a:ln>
        </p:spPr>
      </p:pic>
      <p:pic>
        <p:nvPicPr>
          <p:cNvPr id="3" name="Picture 2" descr="image02"/>
          <p:cNvPicPr>
            <a:picLocks noChangeAspect="1"/>
          </p:cNvPicPr>
          <p:nvPr userDrawn="1"/>
        </p:nvPicPr>
        <p:blipFill>
          <a:blip r:embed="rId8"/>
          <a:srcRect t="6381" b="8911"/>
          <a:stretch>
            <a:fillRect/>
          </a:stretch>
        </p:blipFill>
        <p:spPr>
          <a:xfrm>
            <a:off x="2178050" y="1412875"/>
            <a:ext cx="6965950" cy="3292475"/>
          </a:xfrm>
          <a:prstGeom prst="rect">
            <a:avLst/>
          </a:prstGeom>
          <a:noFill/>
          <a:ln w="9525">
            <a:noFill/>
          </a:ln>
        </p:spPr>
      </p:pic>
      <p:sp>
        <p:nvSpPr>
          <p:cNvPr id="2053" name="Rectangle 5"/>
          <p:cNvSpPr>
            <a:spLocks noGrp="1" noChangeArrowheads="1"/>
          </p:cNvSpPr>
          <p:nvPr>
            <p:ph type="subTitle" idx="1"/>
          </p:nvPr>
        </p:nvSpPr>
        <p:spPr>
          <a:xfrm>
            <a:off x="2209800" y="5638800"/>
            <a:ext cx="4800600" cy="381000"/>
          </a:xfrm>
        </p:spPr>
        <p:txBody>
          <a:bodyPr/>
          <a:lstStyle>
            <a:lvl1pPr marL="0" indent="0" algn="ctr">
              <a:buFont typeface="Wingdings" panose="05000000000000000000" pitchFamily="2" charset="2"/>
              <a:buNone/>
              <a:defRPr sz="1800">
                <a:latin typeface="Arial" panose="020B0604020202020204" pitchFamily="34" charset="0"/>
              </a:defRPr>
            </a:lvl1pPr>
          </a:lstStyle>
          <a:p>
            <a:pPr lvl="0"/>
            <a:r>
              <a:rPr lang="zh-CN" altLang="en-US" noProof="0" smtClean="0"/>
              <a:t>单击此处编辑母版副标题样式</a:t>
            </a:r>
            <a:endParaRPr lang="zh-CN" altLang="en-US" noProof="0" smtClean="0"/>
          </a:p>
        </p:txBody>
      </p:sp>
      <p:sp>
        <p:nvSpPr>
          <p:cNvPr id="2058" name="Rectangle 10"/>
          <p:cNvSpPr>
            <a:spLocks noGrp="1" noChangeArrowheads="1"/>
          </p:cNvSpPr>
          <p:nvPr>
            <p:ph type="ctrTitle"/>
          </p:nvPr>
        </p:nvSpPr>
        <p:spPr>
          <a:xfrm>
            <a:off x="533400" y="4800600"/>
            <a:ext cx="8077200" cy="762000"/>
          </a:xfr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lgn="ctr">
              <a:defRPr sz="4000">
                <a:solidFill>
                  <a:schemeClr val="tx1"/>
                </a:solidFill>
              </a:defRPr>
            </a:lvl1pPr>
          </a:lstStyle>
          <a:p>
            <a:pPr lvl="0"/>
            <a:r>
              <a:rPr lang="zh-CN" altLang="en-US" noProof="0" smtClean="0"/>
              <a:t>单击此处编辑母版标题样式</a:t>
            </a:r>
            <a:endParaRPr lang="zh-CN"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A4F7355-8ACC-4286-95A3-059F05C3132F}"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52400"/>
            <a:ext cx="2095500" cy="6248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52400"/>
            <a:ext cx="6134100" cy="6248400"/>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A4F7355-8ACC-4286-95A3-059F05C3132F}"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A4F7355-8ACC-4286-95A3-059F05C3132F}"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endParaRPr lang="zh-CN" altLang="en-US" noProof="1" smtClean="0"/>
          </a:p>
        </p:txBody>
      </p:sp>
      <p:sp>
        <p:nvSpPr>
          <p:cNvPr id="4" name="灯片编号占位符 3"/>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A4F7355-8ACC-4286-95A3-059F05C3132F}"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990600"/>
            <a:ext cx="4114800" cy="54102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724400" y="990600"/>
            <a:ext cx="4114800" cy="54102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A4F7355-8ACC-4286-95A3-059F05C3132F}"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灯片编号占位符 6"/>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A4F7355-8ACC-4286-95A3-059F05C3132F}"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2"/>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A4F7355-8ACC-4286-95A3-059F05C3132F}"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A4F7355-8ACC-4286-95A3-059F05C3132F}"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A4F7355-8ACC-4286-95A3-059F05C3132F}"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A4F7355-8ACC-4286-95A3-059F05C3132F}"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1676400" y="0"/>
            <a:ext cx="7469188" cy="850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ChangeArrowheads="1"/>
          </p:cNvSpPr>
          <p:nvPr/>
        </p:nvSpPr>
        <p:spPr bwMode="auto">
          <a:xfrm>
            <a:off x="0" y="0"/>
            <a:ext cx="185738" cy="854075"/>
          </a:xfrm>
          <a:prstGeom prst="rect">
            <a:avLst/>
          </a:prstGeom>
          <a:solidFill>
            <a:schemeClr va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Grp="1"/>
          </p:cNvSpPr>
          <p:nvPr>
            <p:ph type="body"/>
          </p:nvPr>
        </p:nvSpPr>
        <p:spPr>
          <a:xfrm>
            <a:off x="457200" y="990600"/>
            <a:ext cx="8382000" cy="5410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9" name="Rectangle 5"/>
          <p:cNvSpPr>
            <a:spLocks noGrp="1" noChangeArrowheads="1"/>
          </p:cNvSpPr>
          <p:nvPr>
            <p:ph type="sldNum" sz="quarter" idx="4"/>
          </p:nvPr>
        </p:nvSpPr>
        <p:spPr bwMode="auto">
          <a:xfrm>
            <a:off x="76200" y="64770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A4F7355-8ACC-4286-95A3-059F05C3132F}"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030" name="Picture 6"/>
          <p:cNvPicPr>
            <a:picLocks noChangeAspect="1"/>
          </p:cNvPicPr>
          <p:nvPr/>
        </p:nvPicPr>
        <p:blipFill>
          <a:blip r:embed="rId12"/>
          <a:stretch>
            <a:fillRect/>
          </a:stretch>
        </p:blipFill>
        <p:spPr>
          <a:xfrm>
            <a:off x="180975" y="0"/>
            <a:ext cx="1520825" cy="846138"/>
          </a:xfrm>
          <a:prstGeom prst="rect">
            <a:avLst/>
          </a:prstGeom>
          <a:noFill/>
          <a:ln w="9525">
            <a:noFill/>
          </a:ln>
        </p:spPr>
      </p:pic>
      <p:sp>
        <p:nvSpPr>
          <p:cNvPr id="1031" name="Rectangle 7"/>
          <p:cNvSpPr>
            <a:spLocks noGrp="1"/>
          </p:cNvSpPr>
          <p:nvPr>
            <p:ph type="title"/>
          </p:nvPr>
        </p:nvSpPr>
        <p:spPr>
          <a:xfrm>
            <a:off x="1828800" y="152400"/>
            <a:ext cx="6553200" cy="563563"/>
          </a:xfrm>
          <a:prstGeom prst="rect">
            <a:avLst/>
          </a:prstGeom>
          <a:noFill/>
          <a:ln w="9525">
            <a:noFill/>
          </a:ln>
        </p:spPr>
        <p:txBody>
          <a:bodyPr anchor="ctr" anchorCtr="0"/>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2800" b="1" kern="120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defRPr>
      </a:lvl2pPr>
      <a:lvl3pPr algn="l" rtl="0" eaLnBrk="0" fontAlgn="base" hangingPunct="0">
        <a:spcBef>
          <a:spcPct val="0"/>
        </a:spcBef>
        <a:spcAft>
          <a:spcPct val="0"/>
        </a:spcAft>
        <a:defRPr sz="2800" b="1">
          <a:solidFill>
            <a:schemeClr val="bg1"/>
          </a:solidFill>
          <a:latin typeface="Arial" panose="020B0604020202020204" pitchFamily="34" charset="0"/>
        </a:defRPr>
      </a:lvl3pPr>
      <a:lvl4pPr algn="l" rtl="0" eaLnBrk="0" fontAlgn="base" hangingPunct="0">
        <a:spcBef>
          <a:spcPct val="0"/>
        </a:spcBef>
        <a:spcAft>
          <a:spcPct val="0"/>
        </a:spcAft>
        <a:defRPr sz="2800" b="1">
          <a:solidFill>
            <a:schemeClr val="bg1"/>
          </a:solidFill>
          <a:latin typeface="Arial" panose="020B0604020202020204" pitchFamily="34" charset="0"/>
        </a:defRPr>
      </a:lvl4pPr>
      <a:lvl5pPr algn="l" rtl="0" eaLnBrk="0" fontAlgn="base" hangingPunct="0">
        <a:spcBef>
          <a:spcPct val="0"/>
        </a:spcBef>
        <a:spcAft>
          <a:spcPct val="0"/>
        </a:spcAft>
        <a:defRPr sz="2800" b="1">
          <a:solidFill>
            <a:schemeClr val="bg1"/>
          </a:solidFill>
          <a:latin typeface="Arial" panose="020B0604020202020204" pitchFamily="34" charset="0"/>
        </a:defRPr>
      </a:lvl5pPr>
      <a:lvl6pPr marL="457200" algn="l" rtl="0" fontAlgn="base">
        <a:spcBef>
          <a:spcPct val="0"/>
        </a:spcBef>
        <a:spcAft>
          <a:spcPct val="0"/>
        </a:spcAft>
        <a:defRPr sz="2800" b="1">
          <a:solidFill>
            <a:schemeClr val="bg1"/>
          </a:solidFill>
          <a:latin typeface="Arial" panose="020B0604020202020204" pitchFamily="34" charset="0"/>
        </a:defRPr>
      </a:lvl6pPr>
      <a:lvl7pPr marL="914400" algn="l" rtl="0" fontAlgn="base">
        <a:spcBef>
          <a:spcPct val="0"/>
        </a:spcBef>
        <a:spcAft>
          <a:spcPct val="0"/>
        </a:spcAft>
        <a:defRPr sz="2800" b="1">
          <a:solidFill>
            <a:schemeClr val="bg1"/>
          </a:solidFill>
          <a:latin typeface="Arial" panose="020B0604020202020204" pitchFamily="34" charset="0"/>
        </a:defRPr>
      </a:lvl7pPr>
      <a:lvl8pPr marL="1371600" algn="l" rtl="0" fontAlgn="base">
        <a:spcBef>
          <a:spcPct val="0"/>
        </a:spcBef>
        <a:spcAft>
          <a:spcPct val="0"/>
        </a:spcAft>
        <a:defRPr sz="2800" b="1">
          <a:solidFill>
            <a:schemeClr val="bg1"/>
          </a:solidFill>
          <a:latin typeface="Arial" panose="020B0604020202020204" pitchFamily="34" charset="0"/>
        </a:defRPr>
      </a:lvl8pPr>
      <a:lvl9pPr marL="1828800" algn="l" rtl="0" fontAlgn="base">
        <a:spcBef>
          <a:spcPct val="0"/>
        </a:spcBef>
        <a:spcAft>
          <a:spcPct val="0"/>
        </a:spcAft>
        <a:defRPr sz="28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
        <a:defRPr sz="2400" b="1" kern="1200">
          <a:solidFill>
            <a:schemeClr val="tx1"/>
          </a:solidFill>
          <a:latin typeface="+mj-lt"/>
          <a:ea typeface="+mn-ea"/>
          <a:cs typeface="+mn-cs"/>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2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3"/>
          <p:cNvSpPr>
            <a:spLocks noGrp="1"/>
          </p:cNvSpPr>
          <p:nvPr>
            <p:ph type="ctrTitle"/>
          </p:nvPr>
        </p:nvSpPr>
        <p:spPr>
          <a:xfrm>
            <a:off x="250825" y="4800600"/>
            <a:ext cx="8642350" cy="762000"/>
          </a:xfrm>
          <a:ln/>
        </p:spPr>
        <p:txBody>
          <a:bodyPr vert="horz" wrap="square" lIns="91440" tIns="45720" rIns="91440" bIns="45720" anchor="ctr" anchorCtr="0"/>
          <a:p>
            <a:pPr eaLnBrk="1" hangingPunct="1">
              <a:buClrTx/>
              <a:buSzTx/>
              <a:buFontTx/>
            </a:pPr>
            <a:r>
              <a:rPr lang="zh-CN" altLang="en-US" sz="3600" kern="1200" dirty="0">
                <a:latin typeface="+mj-lt"/>
                <a:ea typeface="宋体" panose="02010600030101010101" pitchFamily="2" charset="-122"/>
                <a:cs typeface="+mj-cs"/>
              </a:rPr>
              <a:t>汇编语言与微机</a:t>
            </a:r>
            <a:r>
              <a:rPr lang="zh-CN" altLang="en-US" sz="3600" kern="1200" dirty="0">
                <a:latin typeface="+mj-lt"/>
                <a:ea typeface="宋体" panose="02010600030101010101" pitchFamily="2" charset="-122"/>
                <a:cs typeface="+mj-cs"/>
              </a:rPr>
              <a:t>原理</a:t>
            </a:r>
            <a:endParaRPr lang="zh-CN" altLang="en-US" sz="3600" kern="1200" dirty="0">
              <a:latin typeface="+mj-lt"/>
              <a:ea typeface="宋体" panose="02010600030101010101" pitchFamily="2" charset="-122"/>
              <a:cs typeface="+mj-cs"/>
            </a:endParaRPr>
          </a:p>
        </p:txBody>
      </p:sp>
      <p:sp>
        <p:nvSpPr>
          <p:cNvPr id="4099" name="Rectangle 4"/>
          <p:cNvSpPr>
            <a:spLocks noGrp="1"/>
          </p:cNvSpPr>
          <p:nvPr/>
        </p:nvSpPr>
        <p:spPr>
          <a:xfrm>
            <a:off x="6445250" y="5661025"/>
            <a:ext cx="2447925" cy="1009015"/>
          </a:xfrm>
          <a:prstGeom prst="rect">
            <a:avLst/>
          </a:prstGeom>
          <a:noFill/>
          <a:ln w="9525">
            <a:noFill/>
          </a:ln>
        </p:spPr>
        <p:txBody>
          <a:bodyPr/>
          <a:p>
            <a:pPr eaLnBrk="1" hangingPunct="1">
              <a:spcBef>
                <a:spcPct val="20000"/>
              </a:spcBef>
              <a:buClr>
                <a:schemeClr val="hlink"/>
              </a:buClr>
              <a:buFont typeface="Wingdings" panose="05000000000000000000" pitchFamily="2" charset="2"/>
            </a:pPr>
            <a:r>
              <a:rPr lang="zh-CN" altLang="en-US" b="1" dirty="0">
                <a:latin typeface="隶书" panose="02010509060101010101" pitchFamily="49" charset="-122"/>
                <a:ea typeface="隶书" panose="02010509060101010101" pitchFamily="49" charset="-122"/>
              </a:rPr>
              <a:t>熊迎军</a:t>
            </a:r>
            <a:endParaRPr lang="en-US" altLang="zh-CN" b="1" dirty="0">
              <a:latin typeface="隶书" panose="02010509060101010101" pitchFamily="49" charset="-122"/>
              <a:ea typeface="隶书" panose="02010509060101010101" pitchFamily="49" charset="-122"/>
            </a:endParaRPr>
          </a:p>
          <a:p>
            <a:pPr eaLnBrk="1" hangingPunct="1">
              <a:spcBef>
                <a:spcPct val="20000"/>
              </a:spcBef>
              <a:buClr>
                <a:schemeClr val="hlink"/>
              </a:buClr>
              <a:buFont typeface="Wingdings" panose="05000000000000000000" pitchFamily="2" charset="2"/>
            </a:pPr>
            <a:r>
              <a:rPr lang="en-US" altLang="zh-CN" b="1" dirty="0">
                <a:latin typeface="隶书" panose="02010509060101010101" pitchFamily="49" charset="-122"/>
                <a:ea typeface="隶书" panose="02010509060101010101" pitchFamily="49" charset="-122"/>
              </a:rPr>
              <a:t>xyj@njau.edu.cn</a:t>
            </a:r>
            <a:endParaRPr lang="en-US" altLang="zh-CN" b="1" dirty="0">
              <a:latin typeface="隶书" panose="02010509060101010101" pitchFamily="49" charset="-122"/>
              <a:ea typeface="隶书" panose="02010509060101010101" pitchFamily="49" charset="-122"/>
            </a:endParaRPr>
          </a:p>
          <a:p>
            <a:pPr eaLnBrk="1" hangingPunct="1">
              <a:spcBef>
                <a:spcPct val="20000"/>
              </a:spcBef>
              <a:buClr>
                <a:schemeClr val="hlink"/>
              </a:buClr>
              <a:buFont typeface="Wingdings" panose="05000000000000000000" pitchFamily="2" charset="2"/>
            </a:pPr>
            <a:r>
              <a:rPr lang="en-US" altLang="zh-CN" b="1" dirty="0">
                <a:latin typeface="隶书" panose="02010509060101010101" pitchFamily="49" charset="-122"/>
                <a:ea typeface="隶书" panose="02010509060101010101" pitchFamily="49" charset="-122"/>
              </a:rPr>
              <a:t>13776655525</a:t>
            </a:r>
            <a:endParaRPr lang="zh-CN" altLang="en-US" b="1" dirty="0">
              <a:latin typeface="隶书" panose="02010509060101010101" pitchFamily="49" charset="-122"/>
              <a:ea typeface="隶书" panose="02010509060101010101" pitchFamily="49" charset="-122"/>
            </a:endParaRPr>
          </a:p>
        </p:txBody>
      </p:sp>
      <p:cxnSp>
        <p:nvCxnSpPr>
          <p:cNvPr id="4100" name="直接连接符 3"/>
          <p:cNvCxnSpPr/>
          <p:nvPr/>
        </p:nvCxnSpPr>
        <p:spPr>
          <a:xfrm>
            <a:off x="0" y="5538788"/>
            <a:ext cx="9144000" cy="0"/>
          </a:xfrm>
          <a:prstGeom prst="line">
            <a:avLst/>
          </a:prstGeom>
          <a:ln w="38100" cap="flat" cmpd="sng">
            <a:solidFill>
              <a:schemeClr val="tx1"/>
            </a:solidFill>
            <a:prstDash val="soli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990600"/>
            <a:ext cx="8507413" cy="5410200"/>
          </a:xfrm>
          <a:ln>
            <a:miter/>
          </a:ln>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Ø"/>
              <a:defRPr/>
            </a:pP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系统软件</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    包括操作系统、一系列语言处理程序（汇编语言和高级语言的翻译程序）和数据库等。</a:t>
            </a:r>
            <a:endPar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Ø"/>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应</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用软件</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   为特定应用而开发的软件，最常用的有办公软件和网络软件等。</a:t>
            </a:r>
            <a:endParaRPr kumimoji="0" lang="zh-CN" altLang="en-US" sz="2000" b="1" i="0" u="none" strike="noStrike" kern="1200" cap="none" spc="0" normalizeH="0" baseline="0" noProof="0" dirty="0">
              <a:ln>
                <a:noFill/>
              </a:ln>
              <a:solidFill>
                <a:schemeClr val="tx1">
                  <a:lumMod val="50000"/>
                </a:schemeClr>
              </a:solidFill>
              <a:effectLst/>
              <a:uLnTx/>
              <a:uFillTx/>
              <a:latin typeface="宋体" panose="02010600030101010101" pitchFamily="2" charset="-122"/>
              <a:ea typeface="宋体" panose="02010600030101010101" pitchFamily="2" charset="-122"/>
              <a:cs typeface="+mn-cs"/>
            </a:endParaRPr>
          </a:p>
        </p:txBody>
      </p:sp>
      <p:sp>
        <p:nvSpPr>
          <p:cNvPr id="13315" name="标题 1"/>
          <p:cNvSpPr>
            <a:spLocks noGrp="1"/>
          </p:cNvSpPr>
          <p:nvPr>
            <p:ph type="title"/>
          </p:nvPr>
        </p:nvSpPr>
        <p:spPr>
          <a:ln/>
        </p:spPr>
        <p:txBody>
          <a:bodyPr vert="horz" wrap="square" lIns="91440" tIns="45720" rIns="91440" bIns="45720" anchor="ctr" anchorCtr="0"/>
          <a:p>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微型计算机的软件系统</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a:ln/>
        </p:spPr>
        <p:txBody>
          <a:bodyPr vert="horz" wrap="square" lIns="91440" tIns="45720" rIns="91440" bIns="45720" anchor="ctr" anchorCtr="0"/>
          <a:p>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 微型计算机的主要性能指标</a:t>
            </a:r>
            <a:endParaRPr lang="zh-CN" altLang="en-US" dirty="0">
              <a:ea typeface="宋体" panose="02010600030101010101" pitchFamily="2" charset="-122"/>
            </a:endParaRPr>
          </a:p>
        </p:txBody>
      </p:sp>
      <p:sp>
        <p:nvSpPr>
          <p:cNvPr id="14339" name="内容占位符 2"/>
          <p:cNvSpPr>
            <a:spLocks noGrp="1"/>
          </p:cNvSpPr>
          <p:nvPr>
            <p:ph idx="1"/>
          </p:nvPr>
        </p:nvSpPr>
        <p:spPr>
          <a:ln/>
        </p:spPr>
        <p:txBody>
          <a:bodyPr vert="horz" wrap="square" lIns="91440" tIns="45720" rIns="91440" bIns="45720" anchor="t" anchorCtr="0"/>
          <a:p>
            <a:pPr algn="just">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处理器字长</a:t>
            </a:r>
            <a:endParaRPr lang="en-US" altLang="zh-CN"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运算速度（主频）</a:t>
            </a:r>
            <a:endParaRPr lang="zh-CN" altLang="en-US"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存储容量（</a:t>
            </a:r>
            <a:r>
              <a:rPr lang="en-US" altLang="en-US" dirty="0">
                <a:latin typeface="宋体" panose="02010600030101010101" pitchFamily="2" charset="-122"/>
                <a:ea typeface="宋体" panose="02010600030101010101" pitchFamily="2" charset="-122"/>
              </a:rPr>
              <a:t>Cache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内存和外存）</a:t>
            </a:r>
            <a:endParaRPr lang="zh-CN" altLang="en-US"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总线速度（外频）</a:t>
            </a:r>
            <a:endParaRPr lang="zh-CN" altLang="en-US"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主版和芯片组</a:t>
            </a:r>
            <a:endParaRPr lang="en-US" altLang="zh-CN"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外部设备（显示器及显示适配器等）</a:t>
            </a:r>
            <a:endParaRPr lang="zh-CN" altLang="en-US" dirty="0">
              <a:latin typeface="宋体" panose="02010600030101010101" pitchFamily="2" charset="-122"/>
              <a:ea typeface="宋体" panose="02010600030101010101" pitchFamily="2" charset="-122"/>
            </a:endParaRPr>
          </a:p>
          <a:p>
            <a:pPr algn="just">
              <a:lnSpc>
                <a:spcPct val="15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软件配置</a:t>
            </a:r>
            <a:endParaRPr lang="zh-CN" altLang="en-US" dirty="0">
              <a:latin typeface="宋体" panose="02010600030101010101" pitchFamily="2" charset="-122"/>
              <a:ea typeface="宋体" panose="02010600030101010101" pitchFamily="2" charset="-122"/>
            </a:endParaRPr>
          </a:p>
          <a:p>
            <a:pPr>
              <a:buFont typeface="Wingdings" panose="05000000000000000000" pitchFamily="2" charset="2"/>
              <a:buChar char="•"/>
            </a:pPr>
            <a:endParaRPr lang="zh-CN" altLang="en-US"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图片 3"/>
          <p:cNvPicPr>
            <a:picLocks noChangeAspect="1"/>
          </p:cNvPicPr>
          <p:nvPr/>
        </p:nvPicPr>
        <p:blipFill>
          <a:blip r:embed="rId1"/>
          <a:stretch>
            <a:fillRect/>
          </a:stretch>
        </p:blipFill>
        <p:spPr>
          <a:xfrm>
            <a:off x="0" y="1068388"/>
            <a:ext cx="9144000" cy="4384675"/>
          </a:xfrm>
          <a:prstGeom prst="rect">
            <a:avLst/>
          </a:prstGeom>
          <a:noFill/>
          <a:ln w="9525">
            <a:noFill/>
          </a:ln>
        </p:spPr>
      </p:pic>
      <p:sp>
        <p:nvSpPr>
          <p:cNvPr id="16387" name="文本框 4"/>
          <p:cNvSpPr txBox="1"/>
          <p:nvPr/>
        </p:nvSpPr>
        <p:spPr>
          <a:xfrm>
            <a:off x="468313" y="6096000"/>
            <a:ext cx="935037" cy="554038"/>
          </a:xfrm>
          <a:prstGeom prst="rect">
            <a:avLst/>
          </a:prstGeom>
          <a:noFill/>
          <a:ln w="9525">
            <a:noFill/>
          </a:ln>
        </p:spPr>
        <p:txBody>
          <a:bodyPr>
            <a:spAutoFit/>
          </a:bodyPr>
          <a:p>
            <a:pPr>
              <a:buFont typeface="Wingdings" panose="05000000000000000000" pitchFamily="2" charset="2"/>
            </a:pPr>
            <a:r>
              <a:rPr lang="zh-CN" altLang="en-US" dirty="0">
                <a:latin typeface="Arial" panose="020B0604020202020204" pitchFamily="34" charset="0"/>
                <a:ea typeface="宋体" panose="02010600030101010101" pitchFamily="2" charset="-122"/>
              </a:rPr>
              <a:t>酷睿</a:t>
            </a:r>
            <a:r>
              <a:rPr lang="en-US" altLang="zh-CN" dirty="0">
                <a:latin typeface="Arial" panose="020B0604020202020204" pitchFamily="34" charset="0"/>
                <a:ea typeface="宋体" panose="02010600030101010101" pitchFamily="2" charset="-122"/>
              </a:rPr>
              <a:t>I7</a:t>
            </a:r>
            <a:endParaRPr lang="en-US" altLang="zh-CN" dirty="0">
              <a:latin typeface="Arial" panose="020B0604020202020204" pitchFamily="34" charset="0"/>
              <a:ea typeface="宋体" panose="02010600030101010101" pitchFamily="2" charset="-122"/>
            </a:endParaRPr>
          </a:p>
          <a:p>
            <a:pPr>
              <a:buFont typeface="Wingdings" panose="05000000000000000000" pitchFamily="2" charset="2"/>
            </a:pPr>
            <a:r>
              <a:rPr lang="en-US" altLang="zh-CN" sz="1200" dirty="0">
                <a:latin typeface="隶书" panose="02010509060101010101" pitchFamily="49" charset="-122"/>
                <a:ea typeface="隶书" panose="02010509060101010101" pitchFamily="49" charset="-122"/>
              </a:rPr>
              <a:t>(AMD 3</a:t>
            </a:r>
            <a:r>
              <a:rPr lang="zh-CN" altLang="en-US" sz="1200" dirty="0">
                <a:latin typeface="隶书" panose="02010509060101010101" pitchFamily="49" charset="-122"/>
                <a:ea typeface="隶书" panose="02010509060101010101" pitchFamily="49" charset="-122"/>
              </a:rPr>
              <a:t>核</a:t>
            </a:r>
            <a:r>
              <a:rPr lang="en-US" altLang="zh-CN" sz="1200" dirty="0">
                <a:latin typeface="隶书" panose="02010509060101010101" pitchFamily="49" charset="-122"/>
                <a:ea typeface="隶书" panose="02010509060101010101" pitchFamily="49" charset="-122"/>
              </a:rPr>
              <a:t>)</a:t>
            </a:r>
            <a:endParaRPr lang="zh-CN" altLang="en-US" sz="1200" dirty="0">
              <a:latin typeface="隶书" panose="02010509060101010101" pitchFamily="49" charset="-122"/>
              <a:ea typeface="隶书" panose="02010509060101010101" pitchFamily="49" charset="-122"/>
            </a:endParaRPr>
          </a:p>
        </p:txBody>
      </p:sp>
      <p:sp>
        <p:nvSpPr>
          <p:cNvPr id="16388" name="文本框 5"/>
          <p:cNvSpPr txBox="1"/>
          <p:nvPr/>
        </p:nvSpPr>
        <p:spPr>
          <a:xfrm>
            <a:off x="2982913" y="6091238"/>
            <a:ext cx="863600" cy="554037"/>
          </a:xfrm>
          <a:prstGeom prst="rect">
            <a:avLst/>
          </a:prstGeom>
          <a:noFill/>
          <a:ln w="9525">
            <a:noFill/>
          </a:ln>
        </p:spPr>
        <p:txBody>
          <a:bodyPr>
            <a:spAutoFit/>
          </a:bodyPr>
          <a:p>
            <a:pPr>
              <a:buFont typeface="Wingdings" panose="05000000000000000000" pitchFamily="2" charset="2"/>
            </a:pPr>
            <a:r>
              <a:rPr lang="zh-CN" altLang="en-US" dirty="0">
                <a:latin typeface="Arial" panose="020B0604020202020204" pitchFamily="34" charset="0"/>
                <a:ea typeface="宋体" panose="02010600030101010101" pitchFamily="2" charset="-122"/>
              </a:rPr>
              <a:t>酷睿</a:t>
            </a:r>
            <a:r>
              <a:rPr lang="en-US" altLang="zh-CN" dirty="0">
                <a:latin typeface="Arial" panose="020B0604020202020204" pitchFamily="34" charset="0"/>
                <a:ea typeface="宋体" panose="02010600030101010101" pitchFamily="2" charset="-122"/>
              </a:rPr>
              <a:t>I3</a:t>
            </a:r>
            <a:endParaRPr lang="en-US" altLang="zh-CN" dirty="0">
              <a:latin typeface="Arial" panose="020B0604020202020204" pitchFamily="34" charset="0"/>
              <a:ea typeface="宋体" panose="02010600030101010101" pitchFamily="2" charset="-122"/>
            </a:endParaRPr>
          </a:p>
          <a:p>
            <a:pPr>
              <a:buFont typeface="Wingdings" panose="05000000000000000000" pitchFamily="2" charset="2"/>
            </a:pPr>
            <a:r>
              <a:rPr lang="zh-CN" altLang="en-US" sz="1200" dirty="0">
                <a:latin typeface="隶书" panose="02010509060101010101" pitchFamily="49" charset="-122"/>
                <a:ea typeface="隶书" panose="02010509060101010101" pitchFamily="49" charset="-122"/>
              </a:rPr>
              <a:t>（</a:t>
            </a:r>
            <a:r>
              <a:rPr lang="en-US" altLang="zh-CN" sz="1200" dirty="0">
                <a:latin typeface="隶书" panose="02010509060101010101" pitchFamily="49" charset="-122"/>
                <a:ea typeface="隶书" panose="02010509060101010101" pitchFamily="49" charset="-122"/>
              </a:rPr>
              <a:t>32nm</a:t>
            </a:r>
            <a:r>
              <a:rPr lang="zh-CN" altLang="en-US" sz="1200" dirty="0">
                <a:latin typeface="隶书" panose="02010509060101010101" pitchFamily="49" charset="-122"/>
                <a:ea typeface="隶书" panose="02010509060101010101" pitchFamily="49" charset="-122"/>
              </a:rPr>
              <a:t>）</a:t>
            </a:r>
            <a:endParaRPr lang="zh-CN" altLang="en-US" sz="1200" dirty="0">
              <a:latin typeface="隶书" panose="02010509060101010101" pitchFamily="49" charset="-122"/>
              <a:ea typeface="隶书" panose="02010509060101010101" pitchFamily="49" charset="-122"/>
            </a:endParaRPr>
          </a:p>
        </p:txBody>
      </p:sp>
      <p:cxnSp>
        <p:nvCxnSpPr>
          <p:cNvPr id="8" name="直接连接符 7"/>
          <p:cNvCxnSpPr/>
          <p:nvPr/>
        </p:nvCxnSpPr>
        <p:spPr bwMode="auto">
          <a:xfrm>
            <a:off x="0" y="5981700"/>
            <a:ext cx="9144000" cy="0"/>
          </a:xfrm>
          <a:prstGeom prst="line">
            <a:avLst/>
          </a:prstGeom>
          <a:solidFill>
            <a:schemeClr val="accent1"/>
          </a:solidFill>
          <a:ln w="57150" cap="flat" cmpd="sng" algn="ctr">
            <a:solidFill>
              <a:schemeClr val="accent3">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90" name="文本框 10"/>
          <p:cNvSpPr txBox="1"/>
          <p:nvPr/>
        </p:nvSpPr>
        <p:spPr>
          <a:xfrm>
            <a:off x="468313" y="5589588"/>
            <a:ext cx="935037" cy="368300"/>
          </a:xfrm>
          <a:prstGeom prst="rect">
            <a:avLst/>
          </a:prstGeom>
          <a:noFill/>
          <a:ln w="9525">
            <a:noFill/>
          </a:ln>
        </p:spPr>
        <p:txBody>
          <a:bodyPr anchor="b" anchorCtr="0">
            <a:spAutoFit/>
          </a:bodyPr>
          <a:p>
            <a:pPr>
              <a:buFont typeface="Wingdings" panose="05000000000000000000" pitchFamily="2" charset="2"/>
            </a:pPr>
            <a:r>
              <a:rPr lang="en-US" altLang="zh-CN" dirty="0">
                <a:latin typeface="Arial" panose="020B0604020202020204" pitchFamily="34" charset="0"/>
                <a:ea typeface="宋体" panose="02010600030101010101" pitchFamily="2" charset="-122"/>
              </a:rPr>
              <a:t>2008</a:t>
            </a:r>
            <a:r>
              <a:rPr lang="zh-CN" altLang="en-US" dirty="0">
                <a:latin typeface="Arial" panose="020B0604020202020204" pitchFamily="34" charset="0"/>
                <a:ea typeface="宋体" panose="02010600030101010101" pitchFamily="2" charset="-122"/>
              </a:rPr>
              <a:t>年</a:t>
            </a:r>
            <a:endParaRPr lang="zh-CN" altLang="en-US" dirty="0">
              <a:latin typeface="Arial" panose="020B0604020202020204" pitchFamily="34" charset="0"/>
              <a:ea typeface="宋体" panose="02010600030101010101" pitchFamily="2" charset="-122"/>
            </a:endParaRPr>
          </a:p>
        </p:txBody>
      </p:sp>
      <p:sp>
        <p:nvSpPr>
          <p:cNvPr id="16391" name="文本框 11"/>
          <p:cNvSpPr txBox="1"/>
          <p:nvPr/>
        </p:nvSpPr>
        <p:spPr>
          <a:xfrm>
            <a:off x="1706563" y="5589588"/>
            <a:ext cx="936625" cy="368300"/>
          </a:xfrm>
          <a:prstGeom prst="rect">
            <a:avLst/>
          </a:prstGeom>
          <a:noFill/>
          <a:ln w="9525">
            <a:noFill/>
          </a:ln>
        </p:spPr>
        <p:txBody>
          <a:bodyPr anchor="b" anchorCtr="0">
            <a:spAutoFit/>
          </a:bodyPr>
          <a:p>
            <a:pPr>
              <a:buFont typeface="Wingdings" panose="05000000000000000000" pitchFamily="2" charset="2"/>
            </a:pPr>
            <a:r>
              <a:rPr lang="en-US" altLang="zh-CN" dirty="0">
                <a:latin typeface="Arial" panose="020B0604020202020204" pitchFamily="34" charset="0"/>
                <a:ea typeface="宋体" panose="02010600030101010101" pitchFamily="2" charset="-122"/>
              </a:rPr>
              <a:t>2009</a:t>
            </a:r>
            <a:r>
              <a:rPr lang="zh-CN" altLang="en-US" dirty="0">
                <a:latin typeface="Arial" panose="020B0604020202020204" pitchFamily="34" charset="0"/>
                <a:ea typeface="宋体" panose="02010600030101010101" pitchFamily="2" charset="-122"/>
              </a:rPr>
              <a:t>年</a:t>
            </a:r>
            <a:endParaRPr lang="zh-CN" altLang="en-US" dirty="0">
              <a:latin typeface="Arial" panose="020B0604020202020204" pitchFamily="34" charset="0"/>
              <a:ea typeface="宋体" panose="02010600030101010101" pitchFamily="2" charset="-122"/>
            </a:endParaRPr>
          </a:p>
        </p:txBody>
      </p:sp>
      <p:sp>
        <p:nvSpPr>
          <p:cNvPr id="16392" name="文本框 12"/>
          <p:cNvSpPr txBox="1"/>
          <p:nvPr/>
        </p:nvSpPr>
        <p:spPr>
          <a:xfrm>
            <a:off x="2946400" y="5589588"/>
            <a:ext cx="936625" cy="368300"/>
          </a:xfrm>
          <a:prstGeom prst="rect">
            <a:avLst/>
          </a:prstGeom>
          <a:noFill/>
          <a:ln w="9525">
            <a:noFill/>
          </a:ln>
        </p:spPr>
        <p:txBody>
          <a:bodyPr anchor="b" anchorCtr="0">
            <a:spAutoFit/>
          </a:bodyPr>
          <a:p>
            <a:pPr>
              <a:buFont typeface="Wingdings" panose="05000000000000000000" pitchFamily="2" charset="2"/>
            </a:pPr>
            <a:r>
              <a:rPr lang="en-US" altLang="zh-CN" dirty="0">
                <a:latin typeface="Arial" panose="020B0604020202020204" pitchFamily="34" charset="0"/>
                <a:ea typeface="宋体" panose="02010600030101010101" pitchFamily="2" charset="-122"/>
              </a:rPr>
              <a:t>2010</a:t>
            </a:r>
            <a:r>
              <a:rPr lang="zh-CN" altLang="en-US" dirty="0">
                <a:latin typeface="Arial" panose="020B0604020202020204" pitchFamily="34" charset="0"/>
                <a:ea typeface="宋体" panose="02010600030101010101" pitchFamily="2" charset="-122"/>
              </a:rPr>
              <a:t>年</a:t>
            </a:r>
            <a:endParaRPr lang="zh-CN" altLang="en-US" dirty="0">
              <a:latin typeface="Arial" panose="020B0604020202020204" pitchFamily="34" charset="0"/>
              <a:ea typeface="宋体" panose="02010600030101010101" pitchFamily="2" charset="-122"/>
            </a:endParaRPr>
          </a:p>
        </p:txBody>
      </p:sp>
      <p:sp>
        <p:nvSpPr>
          <p:cNvPr id="16393" name="文本框 13"/>
          <p:cNvSpPr txBox="1"/>
          <p:nvPr/>
        </p:nvSpPr>
        <p:spPr>
          <a:xfrm>
            <a:off x="4186238" y="5589588"/>
            <a:ext cx="936625" cy="368300"/>
          </a:xfrm>
          <a:prstGeom prst="rect">
            <a:avLst/>
          </a:prstGeom>
          <a:noFill/>
          <a:ln w="9525">
            <a:noFill/>
          </a:ln>
        </p:spPr>
        <p:txBody>
          <a:bodyPr anchor="b" anchorCtr="0">
            <a:spAutoFit/>
          </a:bodyPr>
          <a:p>
            <a:pPr>
              <a:buFont typeface="Wingdings" panose="05000000000000000000" pitchFamily="2" charset="2"/>
            </a:pPr>
            <a:r>
              <a:rPr lang="en-US" altLang="zh-CN" dirty="0">
                <a:latin typeface="Arial" panose="020B0604020202020204" pitchFamily="34" charset="0"/>
                <a:ea typeface="宋体" panose="02010600030101010101" pitchFamily="2" charset="-122"/>
              </a:rPr>
              <a:t>2011</a:t>
            </a:r>
            <a:r>
              <a:rPr lang="zh-CN" altLang="en-US" dirty="0">
                <a:latin typeface="Arial" panose="020B0604020202020204" pitchFamily="34" charset="0"/>
                <a:ea typeface="宋体" panose="02010600030101010101" pitchFamily="2" charset="-122"/>
              </a:rPr>
              <a:t>年</a:t>
            </a:r>
            <a:endParaRPr lang="zh-CN" altLang="en-US" dirty="0">
              <a:latin typeface="Arial" panose="020B0604020202020204" pitchFamily="34" charset="0"/>
              <a:ea typeface="宋体" panose="02010600030101010101" pitchFamily="2" charset="-122"/>
            </a:endParaRPr>
          </a:p>
        </p:txBody>
      </p:sp>
      <p:sp>
        <p:nvSpPr>
          <p:cNvPr id="16394" name="文本框 14"/>
          <p:cNvSpPr txBox="1"/>
          <p:nvPr/>
        </p:nvSpPr>
        <p:spPr>
          <a:xfrm>
            <a:off x="5426075" y="5589588"/>
            <a:ext cx="936625" cy="368300"/>
          </a:xfrm>
          <a:prstGeom prst="rect">
            <a:avLst/>
          </a:prstGeom>
          <a:noFill/>
          <a:ln w="9525">
            <a:noFill/>
          </a:ln>
        </p:spPr>
        <p:txBody>
          <a:bodyPr anchor="b" anchorCtr="0">
            <a:spAutoFit/>
          </a:bodyPr>
          <a:p>
            <a:pPr>
              <a:buFont typeface="Wingdings" panose="05000000000000000000" pitchFamily="2" charset="2"/>
            </a:pPr>
            <a:r>
              <a:rPr lang="en-US" altLang="zh-CN" dirty="0">
                <a:latin typeface="Arial" panose="020B0604020202020204" pitchFamily="34" charset="0"/>
                <a:ea typeface="宋体" panose="02010600030101010101" pitchFamily="2" charset="-122"/>
              </a:rPr>
              <a:t>2012</a:t>
            </a:r>
            <a:r>
              <a:rPr lang="zh-CN" altLang="en-US" dirty="0">
                <a:latin typeface="Arial" panose="020B0604020202020204" pitchFamily="34" charset="0"/>
                <a:ea typeface="宋体" panose="02010600030101010101" pitchFamily="2" charset="-122"/>
              </a:rPr>
              <a:t>年</a:t>
            </a:r>
            <a:endParaRPr lang="zh-CN" altLang="en-US" dirty="0">
              <a:latin typeface="Arial" panose="020B0604020202020204" pitchFamily="34" charset="0"/>
              <a:ea typeface="宋体" panose="02010600030101010101" pitchFamily="2" charset="-122"/>
            </a:endParaRPr>
          </a:p>
        </p:txBody>
      </p:sp>
      <p:sp>
        <p:nvSpPr>
          <p:cNvPr id="16395" name="文本框 15"/>
          <p:cNvSpPr txBox="1"/>
          <p:nvPr/>
        </p:nvSpPr>
        <p:spPr>
          <a:xfrm>
            <a:off x="6665913" y="5589588"/>
            <a:ext cx="936625" cy="368300"/>
          </a:xfrm>
          <a:prstGeom prst="rect">
            <a:avLst/>
          </a:prstGeom>
          <a:noFill/>
          <a:ln w="9525">
            <a:noFill/>
          </a:ln>
        </p:spPr>
        <p:txBody>
          <a:bodyPr anchor="b" anchorCtr="0">
            <a:spAutoFit/>
          </a:bodyPr>
          <a:p>
            <a:pPr>
              <a:buFont typeface="Wingdings" panose="05000000000000000000" pitchFamily="2" charset="2"/>
            </a:pPr>
            <a:r>
              <a:rPr lang="en-US" altLang="zh-CN" dirty="0">
                <a:latin typeface="Arial" panose="020B0604020202020204" pitchFamily="34" charset="0"/>
                <a:ea typeface="宋体" panose="02010600030101010101" pitchFamily="2" charset="-122"/>
              </a:rPr>
              <a:t>2013</a:t>
            </a:r>
            <a:r>
              <a:rPr lang="zh-CN" altLang="en-US" dirty="0">
                <a:latin typeface="Arial" panose="020B0604020202020204" pitchFamily="34" charset="0"/>
                <a:ea typeface="宋体" panose="02010600030101010101" pitchFamily="2" charset="-122"/>
              </a:rPr>
              <a:t>年</a:t>
            </a:r>
            <a:endParaRPr lang="zh-CN" altLang="en-US" dirty="0">
              <a:latin typeface="Arial" panose="020B0604020202020204" pitchFamily="34" charset="0"/>
              <a:ea typeface="宋体" panose="02010600030101010101" pitchFamily="2" charset="-122"/>
            </a:endParaRPr>
          </a:p>
        </p:txBody>
      </p:sp>
      <p:cxnSp>
        <p:nvCxnSpPr>
          <p:cNvPr id="16396" name="直接箭头连接符 18"/>
          <p:cNvCxnSpPr/>
          <p:nvPr/>
        </p:nvCxnSpPr>
        <p:spPr>
          <a:xfrm flipV="1">
            <a:off x="8459788" y="5229225"/>
            <a:ext cx="504825" cy="15875"/>
          </a:xfrm>
          <a:prstGeom prst="straightConnector1">
            <a:avLst/>
          </a:prstGeom>
          <a:ln w="28575" cap="flat" cmpd="sng">
            <a:solidFill>
              <a:schemeClr val="tx1"/>
            </a:solidFill>
            <a:prstDash val="solid"/>
            <a:headEnd type="none" w="med" len="med"/>
            <a:tailEnd type="triangle" w="med" len="med"/>
          </a:ln>
        </p:spPr>
      </p:cxnSp>
      <p:sp>
        <p:nvSpPr>
          <p:cNvPr id="16397" name="文本框 19"/>
          <p:cNvSpPr txBox="1"/>
          <p:nvPr/>
        </p:nvSpPr>
        <p:spPr>
          <a:xfrm>
            <a:off x="1725613" y="6091238"/>
            <a:ext cx="935037" cy="554037"/>
          </a:xfrm>
          <a:prstGeom prst="rect">
            <a:avLst/>
          </a:prstGeom>
          <a:noFill/>
          <a:ln w="9525">
            <a:noFill/>
          </a:ln>
        </p:spPr>
        <p:txBody>
          <a:bodyPr>
            <a:spAutoFit/>
          </a:bodyPr>
          <a:p>
            <a:pPr>
              <a:buFont typeface="Wingdings" panose="05000000000000000000" pitchFamily="2" charset="2"/>
            </a:pPr>
            <a:r>
              <a:rPr lang="zh-CN" altLang="en-US" dirty="0">
                <a:latin typeface="Arial" panose="020B0604020202020204" pitchFamily="34" charset="0"/>
                <a:ea typeface="宋体" panose="02010600030101010101" pitchFamily="2" charset="-122"/>
              </a:rPr>
              <a:t>酷睿</a:t>
            </a:r>
            <a:r>
              <a:rPr lang="en-US" altLang="zh-CN" dirty="0">
                <a:latin typeface="Arial" panose="020B0604020202020204" pitchFamily="34" charset="0"/>
                <a:ea typeface="宋体" panose="02010600030101010101" pitchFamily="2" charset="-122"/>
              </a:rPr>
              <a:t>I5</a:t>
            </a:r>
            <a:endParaRPr lang="en-US" altLang="zh-CN" dirty="0">
              <a:latin typeface="Arial" panose="020B0604020202020204" pitchFamily="34" charset="0"/>
              <a:ea typeface="宋体" panose="02010600030101010101" pitchFamily="2" charset="-122"/>
            </a:endParaRPr>
          </a:p>
          <a:p>
            <a:pPr>
              <a:buFont typeface="Wingdings" panose="05000000000000000000" pitchFamily="2" charset="2"/>
            </a:pPr>
            <a:r>
              <a:rPr lang="zh-CN" altLang="en-US" sz="1200" dirty="0">
                <a:latin typeface="隶书" panose="02010509060101010101" pitchFamily="49" charset="-122"/>
                <a:ea typeface="隶书" panose="02010509060101010101" pitchFamily="49" charset="-122"/>
              </a:rPr>
              <a:t>（</a:t>
            </a:r>
            <a:r>
              <a:rPr lang="en-US" altLang="zh-CN" sz="1200" dirty="0">
                <a:latin typeface="隶书" panose="02010509060101010101" pitchFamily="49" charset="-122"/>
                <a:ea typeface="隶书" panose="02010509060101010101" pitchFamily="49" charset="-122"/>
              </a:rPr>
              <a:t>45nm</a:t>
            </a:r>
            <a:r>
              <a:rPr lang="zh-CN" altLang="en-US" sz="1200" dirty="0">
                <a:latin typeface="隶书" panose="02010509060101010101" pitchFamily="49" charset="-122"/>
                <a:ea typeface="隶书" panose="02010509060101010101" pitchFamily="49" charset="-122"/>
              </a:rPr>
              <a:t>）</a:t>
            </a:r>
            <a:endParaRPr lang="en-US" altLang="zh-CN" sz="1200" dirty="0">
              <a:latin typeface="隶书" panose="02010509060101010101" pitchFamily="49" charset="-122"/>
              <a:ea typeface="隶书" panose="02010509060101010101" pitchFamily="49" charset="-122"/>
            </a:endParaRPr>
          </a:p>
        </p:txBody>
      </p:sp>
      <p:sp>
        <p:nvSpPr>
          <p:cNvPr id="16398" name="文本框 20"/>
          <p:cNvSpPr txBox="1"/>
          <p:nvPr/>
        </p:nvSpPr>
        <p:spPr>
          <a:xfrm>
            <a:off x="3883025" y="6091238"/>
            <a:ext cx="1336675" cy="554037"/>
          </a:xfrm>
          <a:prstGeom prst="rect">
            <a:avLst/>
          </a:prstGeom>
          <a:noFill/>
          <a:ln w="9525">
            <a:noFill/>
          </a:ln>
        </p:spPr>
        <p:txBody>
          <a:bodyPr>
            <a:spAutoFit/>
          </a:bodyPr>
          <a:p>
            <a:pPr>
              <a:buFont typeface="Wingdings" panose="05000000000000000000" pitchFamily="2" charset="2"/>
            </a:pPr>
            <a:r>
              <a:rPr lang="zh-CN" altLang="en-US" dirty="0">
                <a:latin typeface="Arial" panose="020B0604020202020204" pitchFamily="34" charset="0"/>
                <a:ea typeface="宋体" panose="02010600030101010101" pitchFamily="2" charset="-122"/>
              </a:rPr>
              <a:t>    酷睿</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代</a:t>
            </a:r>
            <a:endParaRPr lang="en-US" altLang="zh-CN" dirty="0">
              <a:latin typeface="Arial" panose="020B0604020202020204" pitchFamily="34" charset="0"/>
              <a:ea typeface="宋体" panose="02010600030101010101" pitchFamily="2" charset="-122"/>
            </a:endParaRPr>
          </a:p>
          <a:p>
            <a:pPr>
              <a:buFont typeface="Wingdings" panose="05000000000000000000" pitchFamily="2" charset="2"/>
            </a:pPr>
            <a:r>
              <a:rPr lang="zh-CN" altLang="en-US" sz="1200" dirty="0">
                <a:latin typeface="隶书" panose="02010509060101010101" pitchFamily="49" charset="-122"/>
                <a:ea typeface="隶书" panose="02010509060101010101" pitchFamily="49" charset="-122"/>
              </a:rPr>
              <a:t>   （核心显卡）</a:t>
            </a:r>
            <a:endParaRPr lang="zh-CN" altLang="en-US" sz="1200" dirty="0">
              <a:latin typeface="隶书" panose="02010509060101010101" pitchFamily="49" charset="-122"/>
              <a:ea typeface="隶书" panose="02010509060101010101" pitchFamily="49" charset="-122"/>
            </a:endParaRPr>
          </a:p>
        </p:txBody>
      </p:sp>
      <p:sp>
        <p:nvSpPr>
          <p:cNvPr id="16399" name="文本框 21"/>
          <p:cNvSpPr txBox="1"/>
          <p:nvPr/>
        </p:nvSpPr>
        <p:spPr>
          <a:xfrm>
            <a:off x="5126038" y="6064250"/>
            <a:ext cx="1336675" cy="554038"/>
          </a:xfrm>
          <a:prstGeom prst="rect">
            <a:avLst/>
          </a:prstGeom>
          <a:noFill/>
          <a:ln w="9525">
            <a:noFill/>
          </a:ln>
        </p:spPr>
        <p:txBody>
          <a:bodyPr>
            <a:spAutoFit/>
          </a:bodyPr>
          <a:p>
            <a:pPr>
              <a:buFont typeface="Wingdings" panose="05000000000000000000" pitchFamily="2" charset="2"/>
            </a:pPr>
            <a:r>
              <a:rPr lang="zh-CN" altLang="en-US" dirty="0">
                <a:latin typeface="Arial" panose="020B0604020202020204" pitchFamily="34" charset="0"/>
                <a:ea typeface="宋体" panose="02010600030101010101" pitchFamily="2" charset="-122"/>
              </a:rPr>
              <a:t>    酷睿</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代</a:t>
            </a:r>
            <a:endParaRPr lang="en-US" altLang="zh-CN" dirty="0">
              <a:latin typeface="Arial" panose="020B0604020202020204" pitchFamily="34" charset="0"/>
              <a:ea typeface="宋体" panose="02010600030101010101" pitchFamily="2" charset="-122"/>
            </a:endParaRPr>
          </a:p>
          <a:p>
            <a:pPr>
              <a:buFont typeface="Wingdings" panose="05000000000000000000" pitchFamily="2" charset="2"/>
            </a:pPr>
            <a:r>
              <a:rPr lang="zh-CN" altLang="en-US" sz="1200" dirty="0">
                <a:latin typeface="隶书" panose="02010509060101010101" pitchFamily="49" charset="-122"/>
                <a:ea typeface="隶书" panose="02010509060101010101" pitchFamily="49" charset="-122"/>
              </a:rPr>
              <a:t>    （</a:t>
            </a:r>
            <a:r>
              <a:rPr lang="en-US" altLang="zh-CN" sz="1200" dirty="0">
                <a:latin typeface="隶书" panose="02010509060101010101" pitchFamily="49" charset="-122"/>
                <a:ea typeface="隶书" panose="02010509060101010101" pitchFamily="49" charset="-122"/>
              </a:rPr>
              <a:t>22nm</a:t>
            </a:r>
            <a:r>
              <a:rPr lang="zh-CN" altLang="en-US" sz="1200" dirty="0">
                <a:latin typeface="隶书" panose="02010509060101010101" pitchFamily="49" charset="-122"/>
                <a:ea typeface="隶书" panose="02010509060101010101" pitchFamily="49" charset="-122"/>
              </a:rPr>
              <a:t>）</a:t>
            </a:r>
            <a:endParaRPr lang="zh-CN" altLang="en-US" sz="1200" dirty="0">
              <a:latin typeface="隶书" panose="02010509060101010101" pitchFamily="49" charset="-122"/>
              <a:ea typeface="隶书" panose="02010509060101010101" pitchFamily="49" charset="-122"/>
            </a:endParaRPr>
          </a:p>
        </p:txBody>
      </p:sp>
      <p:sp>
        <p:nvSpPr>
          <p:cNvPr id="16400" name="文本框 22"/>
          <p:cNvSpPr txBox="1"/>
          <p:nvPr/>
        </p:nvSpPr>
        <p:spPr>
          <a:xfrm>
            <a:off x="6383338" y="6064250"/>
            <a:ext cx="1336675" cy="554038"/>
          </a:xfrm>
          <a:prstGeom prst="rect">
            <a:avLst/>
          </a:prstGeom>
          <a:noFill/>
          <a:ln w="9525">
            <a:noFill/>
          </a:ln>
        </p:spPr>
        <p:txBody>
          <a:bodyPr>
            <a:spAutoFit/>
          </a:bodyPr>
          <a:p>
            <a:pPr>
              <a:buFont typeface="Wingdings" panose="05000000000000000000" pitchFamily="2" charset="2"/>
            </a:pPr>
            <a:r>
              <a:rPr lang="zh-CN" altLang="en-US" dirty="0">
                <a:latin typeface="Arial" panose="020B0604020202020204" pitchFamily="34" charset="0"/>
                <a:ea typeface="宋体" panose="02010600030101010101" pitchFamily="2" charset="-122"/>
              </a:rPr>
              <a:t>    酷睿</a:t>
            </a:r>
            <a:r>
              <a:rPr lang="en-US" altLang="zh-CN" dirty="0">
                <a:latin typeface="Arial" panose="020B0604020202020204" pitchFamily="34" charset="0"/>
                <a:ea typeface="宋体" panose="02010600030101010101" pitchFamily="2" charset="-122"/>
              </a:rPr>
              <a:t>4</a:t>
            </a:r>
            <a:r>
              <a:rPr lang="zh-CN" altLang="en-US" dirty="0">
                <a:latin typeface="Arial" panose="020B0604020202020204" pitchFamily="34" charset="0"/>
                <a:ea typeface="宋体" panose="02010600030101010101" pitchFamily="2" charset="-122"/>
              </a:rPr>
              <a:t>代</a:t>
            </a:r>
            <a:endParaRPr lang="en-US" altLang="zh-CN" dirty="0">
              <a:latin typeface="Arial" panose="020B0604020202020204" pitchFamily="34" charset="0"/>
              <a:ea typeface="宋体" panose="02010600030101010101" pitchFamily="2" charset="-122"/>
            </a:endParaRPr>
          </a:p>
          <a:p>
            <a:pPr>
              <a:buFont typeface="Wingdings" panose="05000000000000000000" pitchFamily="2" charset="2"/>
            </a:pPr>
            <a:r>
              <a:rPr lang="zh-CN" altLang="en-US" sz="1200" dirty="0">
                <a:latin typeface="隶书" panose="02010509060101010101" pitchFamily="49" charset="-122"/>
                <a:ea typeface="隶书" panose="02010509060101010101" pitchFamily="49" charset="-122"/>
              </a:rPr>
              <a:t>    （</a:t>
            </a:r>
            <a:r>
              <a:rPr lang="en-US" altLang="zh-CN" sz="1200" dirty="0">
                <a:latin typeface="隶书" panose="02010509060101010101" pitchFamily="49" charset="-122"/>
                <a:ea typeface="隶书" panose="02010509060101010101" pitchFamily="49" charset="-122"/>
              </a:rPr>
              <a:t>22nm</a:t>
            </a:r>
            <a:r>
              <a:rPr lang="zh-CN" altLang="en-US" sz="1200" dirty="0">
                <a:latin typeface="隶书" panose="02010509060101010101" pitchFamily="49" charset="-122"/>
                <a:ea typeface="隶书" panose="02010509060101010101" pitchFamily="49" charset="-122"/>
              </a:rPr>
              <a:t>）</a:t>
            </a:r>
            <a:endParaRPr lang="zh-CN" altLang="en-US" sz="1200" dirty="0">
              <a:latin typeface="隶书" panose="02010509060101010101" pitchFamily="49" charset="-122"/>
              <a:ea typeface="隶书" panose="02010509060101010101" pitchFamily="49" charset="-122"/>
            </a:endParaRPr>
          </a:p>
        </p:txBody>
      </p:sp>
      <p:sp>
        <p:nvSpPr>
          <p:cNvPr id="16401" name="文本框 24"/>
          <p:cNvSpPr txBox="1"/>
          <p:nvPr/>
        </p:nvSpPr>
        <p:spPr>
          <a:xfrm>
            <a:off x="7913688" y="5580063"/>
            <a:ext cx="936625" cy="369887"/>
          </a:xfrm>
          <a:prstGeom prst="rect">
            <a:avLst/>
          </a:prstGeom>
          <a:noFill/>
          <a:ln w="9525">
            <a:noFill/>
          </a:ln>
        </p:spPr>
        <p:txBody>
          <a:bodyPr anchor="b" anchorCtr="0">
            <a:spAutoFit/>
          </a:bodyPr>
          <a:p>
            <a:pPr>
              <a:buFont typeface="Wingdings" panose="05000000000000000000" pitchFamily="2" charset="2"/>
            </a:pPr>
            <a:r>
              <a:rPr lang="en-US" altLang="zh-CN" dirty="0">
                <a:latin typeface="Arial" panose="020B0604020202020204" pitchFamily="34" charset="0"/>
                <a:ea typeface="宋体" panose="02010600030101010101" pitchFamily="2" charset="-122"/>
              </a:rPr>
              <a:t>2014</a:t>
            </a:r>
            <a:r>
              <a:rPr lang="zh-CN" altLang="en-US" dirty="0">
                <a:latin typeface="Arial" panose="020B0604020202020204" pitchFamily="34" charset="0"/>
                <a:ea typeface="宋体" panose="02010600030101010101" pitchFamily="2" charset="-122"/>
              </a:rPr>
              <a:t>年</a:t>
            </a:r>
            <a:endParaRPr lang="zh-CN" altLang="en-US" dirty="0">
              <a:latin typeface="Arial" panose="020B0604020202020204" pitchFamily="34" charset="0"/>
              <a:ea typeface="宋体" panose="02010600030101010101" pitchFamily="2" charset="-122"/>
            </a:endParaRPr>
          </a:p>
        </p:txBody>
      </p:sp>
      <p:sp>
        <p:nvSpPr>
          <p:cNvPr id="16402" name="文本框 25"/>
          <p:cNvSpPr txBox="1"/>
          <p:nvPr/>
        </p:nvSpPr>
        <p:spPr>
          <a:xfrm>
            <a:off x="7602538" y="6064250"/>
            <a:ext cx="1489075" cy="554038"/>
          </a:xfrm>
          <a:prstGeom prst="rect">
            <a:avLst/>
          </a:prstGeom>
          <a:noFill/>
          <a:ln w="9525">
            <a:noFill/>
          </a:ln>
        </p:spPr>
        <p:txBody>
          <a:bodyPr>
            <a:spAutoFit/>
          </a:bodyPr>
          <a:p>
            <a:pPr>
              <a:buFont typeface="Wingdings" panose="05000000000000000000" pitchFamily="2" charset="2"/>
            </a:pPr>
            <a:r>
              <a:rPr lang="zh-CN" altLang="en-US" dirty="0">
                <a:latin typeface="Arial" panose="020B0604020202020204" pitchFamily="34" charset="0"/>
                <a:ea typeface="宋体" panose="02010600030101010101" pitchFamily="2" charset="-122"/>
              </a:rPr>
              <a:t>    奔腾</a:t>
            </a:r>
            <a:r>
              <a:rPr lang="en-US" altLang="zh-CN" dirty="0">
                <a:latin typeface="Arial" panose="020B0604020202020204" pitchFamily="34" charset="0"/>
                <a:ea typeface="宋体" panose="02010600030101010101" pitchFamily="2" charset="-122"/>
              </a:rPr>
              <a:t>20</a:t>
            </a:r>
            <a:r>
              <a:rPr lang="zh-CN" altLang="en-US" dirty="0">
                <a:latin typeface="Arial" panose="020B0604020202020204" pitchFamily="34" charset="0"/>
                <a:ea typeface="宋体" panose="02010600030101010101" pitchFamily="2" charset="-122"/>
              </a:rPr>
              <a:t>年</a:t>
            </a:r>
            <a:r>
              <a:rPr lang="zh-CN" altLang="en-US" sz="1200" dirty="0">
                <a:latin typeface="隶书" panose="02010509060101010101" pitchFamily="49" charset="-122"/>
                <a:ea typeface="隶书" panose="02010509060101010101" pitchFamily="49" charset="-122"/>
              </a:rPr>
              <a:t>        </a:t>
            </a:r>
            <a:endParaRPr lang="en-US" altLang="zh-CN" sz="1200" dirty="0">
              <a:latin typeface="隶书" panose="02010509060101010101" pitchFamily="49" charset="-122"/>
              <a:ea typeface="隶书" panose="02010509060101010101" pitchFamily="49" charset="-122"/>
            </a:endParaRPr>
          </a:p>
          <a:p>
            <a:pPr>
              <a:buFont typeface="Wingdings" panose="05000000000000000000" pitchFamily="2" charset="2"/>
            </a:pPr>
            <a:r>
              <a:rPr lang="en-US" altLang="zh-CN" sz="1200" dirty="0">
                <a:latin typeface="隶书" panose="02010509060101010101" pitchFamily="49" charset="-122"/>
                <a:ea typeface="隶书" panose="02010509060101010101" pitchFamily="49" charset="-122"/>
              </a:rPr>
              <a:t>    </a:t>
            </a:r>
            <a:r>
              <a:rPr lang="zh-CN" altLang="en-US" sz="1200" dirty="0">
                <a:latin typeface="隶书" panose="02010509060101010101" pitchFamily="49" charset="-122"/>
                <a:ea typeface="隶书" panose="02010509060101010101" pitchFamily="49" charset="-122"/>
              </a:rPr>
              <a:t>（</a:t>
            </a:r>
            <a:r>
              <a:rPr lang="en-US" altLang="zh-CN" sz="1200" dirty="0">
                <a:latin typeface="隶书" panose="02010509060101010101" pitchFamily="49" charset="-122"/>
                <a:ea typeface="隶书" panose="02010509060101010101" pitchFamily="49" charset="-122"/>
              </a:rPr>
              <a:t>14nm</a:t>
            </a:r>
            <a:r>
              <a:rPr lang="zh-CN" altLang="en-US" sz="1200" dirty="0">
                <a:latin typeface="隶书" panose="02010509060101010101" pitchFamily="49" charset="-122"/>
                <a:ea typeface="隶书" panose="02010509060101010101" pitchFamily="49" charset="-122"/>
              </a:rPr>
              <a:t>预热）</a:t>
            </a:r>
            <a:endParaRPr lang="zh-CN" altLang="en-US" sz="1200" dirty="0">
              <a:latin typeface="隶书" panose="02010509060101010101" pitchFamily="49" charset="-122"/>
              <a:ea typeface="隶书" panose="02010509060101010101" pitchFamily="49" charset="-122"/>
            </a:endParaRPr>
          </a:p>
        </p:txBody>
      </p:sp>
      <p:sp>
        <p:nvSpPr>
          <p:cNvPr id="16403" name="标题 1"/>
          <p:cNvSpPr>
            <a:spLocks noGrp="1"/>
          </p:cNvSpPr>
          <p:nvPr>
            <p:ph type="title"/>
          </p:nvPr>
        </p:nvSpPr>
        <p:spPr>
          <a:ln/>
        </p:spPr>
        <p:txBody>
          <a:bodyPr vert="horz" wrap="square" lIns="91440" tIns="45720" rIns="91440" bIns="45720" anchor="ctr" anchorCtr="0"/>
          <a:p>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 微型计算机的发展情况</a:t>
            </a:r>
            <a:endParaRPr lang="zh-CN" altLang="en-US"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WordArt 2"/>
          <p:cNvSpPr>
            <a:spLocks noTextEdit="1"/>
          </p:cNvSpPr>
          <p:nvPr/>
        </p:nvSpPr>
        <p:spPr>
          <a:xfrm>
            <a:off x="2743200" y="2895600"/>
            <a:ext cx="4876800" cy="762000"/>
          </a:xfrm>
          <a:prstGeom prst="rect">
            <a:avLst/>
          </a:prstGeom>
        </p:spPr>
        <p:txBody>
          <a:bodyPr wrap="none" fromWordArt="1">
            <a:prstTxWarp prst="textDeflate">
              <a:avLst>
                <a:gd name="adj" fmla="val 0"/>
              </a:avLst>
            </a:prstTxWarp>
            <a:normAutofit/>
          </a:bodyPr>
          <a:p>
            <a:pPr algn="ctr"/>
            <a:r>
              <a:rPr lang="zh-CN" altLang="en-US" sz="3600" b="1">
                <a:ln w="19050" cap="flat" cmpd="sng">
                  <a:solidFill>
                    <a:srgbClr val="FFFFFF"/>
                  </a:solidFill>
                  <a:prstDash val="solid"/>
                  <a:headEnd type="none" w="med" len="med"/>
                  <a:tailEnd type="none" w="med" len="med"/>
                </a:ln>
                <a:gradFill rotWithShape="1">
                  <a:gsLst>
                    <a:gs pos="0">
                      <a:schemeClr val="hlink"/>
                    </a:gs>
                    <a:gs pos="100000">
                      <a:schemeClr val="folHlink"/>
                    </a:gs>
                  </a:gsLst>
                  <a:lin ang="0" scaled="1"/>
                  <a:tileRect/>
                </a:gradFill>
                <a:effectLst>
                  <a:outerShdw dist="53882" dir="2699999" algn="ctr" rotWithShape="0">
                    <a:schemeClr val="tx1">
                      <a:alpha val="50000"/>
                    </a:schemeClr>
                  </a:outerShdw>
                </a:effectLst>
                <a:latin typeface="Arial" panose="020B0604020202020204" pitchFamily="34" charset="0"/>
                <a:ea typeface="Arial" panose="020B0604020202020204" pitchFamily="34" charset="0"/>
              </a:rPr>
              <a:t>Thank You !</a:t>
            </a:r>
            <a:endParaRPr lang="zh-CN" altLang="en-US" sz="3600" b="1">
              <a:ln w="19050" cap="flat" cmpd="sng">
                <a:solidFill>
                  <a:srgbClr val="FFFFFF"/>
                </a:solidFill>
                <a:prstDash val="solid"/>
                <a:headEnd type="none" w="med" len="med"/>
                <a:tailEnd type="none" w="med" len="med"/>
              </a:ln>
              <a:gradFill rotWithShape="1">
                <a:gsLst>
                  <a:gs pos="0">
                    <a:schemeClr val="hlink"/>
                  </a:gs>
                  <a:gs pos="100000">
                    <a:schemeClr val="folHlink"/>
                  </a:gs>
                </a:gsLst>
                <a:lin ang="0" scaled="1"/>
                <a:tileRect/>
              </a:gradFill>
              <a:effectLst>
                <a:outerShdw dist="53882" dir="2699999" algn="ctr" rotWithShape="0">
                  <a:schemeClr val="tx1">
                    <a:alpha val="50000"/>
                  </a:schemeClr>
                </a:outerShdw>
              </a:effectLst>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000000"/>
                                          </p:val>
                                        </p:tav>
                                        <p:tav tm="100000">
                                          <p:val>
                                            <p:strVal val="#ppt_w"/>
                                          </p:val>
                                        </p:tav>
                                      </p:tavLst>
                                    </p:anim>
                                    <p:anim calcmode="lin" valueType="num">
                                      <p:cBhvr>
                                        <p:cTn id="8" dur="500" fill="hold"/>
                                        <p:tgtEl>
                                          <p:spTgt spid="18434"/>
                                        </p:tgtEl>
                                        <p:attrNameLst>
                                          <p:attrName>ppt_h</p:attrName>
                                        </p:attrNameLst>
                                      </p:cBhvr>
                                      <p:tavLst>
                                        <p:tav tm="0">
                                          <p:val>
                                            <p:fltVal val="0.000000"/>
                                          </p:val>
                                        </p:tav>
                                        <p:tav tm="100000">
                                          <p:val>
                                            <p:strVal val="#ppt_h"/>
                                          </p:val>
                                        </p:tav>
                                      </p:tavLst>
                                    </p:anim>
                                    <p:animEffect transition="in" filter="fade">
                                      <p:cBhvr>
                                        <p:cTn id="9"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a:ln/>
        </p:spPr>
        <p:txBody>
          <a:bodyPr vert="horz" wrap="square" lIns="91440" tIns="45720" rIns="91440" bIns="45720" anchor="ctr" anchorCtr="0"/>
          <a:p>
            <a:r>
              <a:rPr lang="zh-CN" altLang="en-US" dirty="0">
                <a:latin typeface="宋体" panose="02010600030101010101" pitchFamily="2" charset="-122"/>
                <a:ea typeface="宋体" panose="02010600030101010101" pitchFamily="2" charset="-122"/>
              </a:rPr>
              <a:t>关于</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汇编语言与微机原理</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这门课</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468313" y="1484313"/>
            <a:ext cx="8382000" cy="4454525"/>
          </a:xfrm>
          <a:ln>
            <a:miter/>
          </a:ln>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Ø"/>
              <a:defRPr/>
            </a:pP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课程性质</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 </a:t>
            </a:r>
            <a:r>
              <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 </a:t>
            </a: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计算机各专业的</a:t>
            </a:r>
            <a:r>
              <a:rPr kumimoji="0" lang="zh-CN" altLang="en-US" sz="2000" b="1" i="0" u="none" strike="noStrike" kern="1200" cap="none" spc="0" normalizeH="0" baseline="0" noProof="0" dirty="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核心</a:t>
            </a: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必修课程</a:t>
            </a:r>
            <a:endPar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Ø"/>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关</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于这门课的争议</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以</a:t>
            </a:r>
            <a:r>
              <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8086</a:t>
            </a: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作为对象学习是否合适；以</a:t>
            </a:r>
            <a:r>
              <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X86</a:t>
            </a:r>
            <a:r>
              <a:rPr kumimoji="0" lang="zh-CN" altLang="en-US" sz="2000" b="1" i="0" u="none" strike="noStrike" kern="1200" cap="none" spc="0" normalizeH="0" baseline="0" noProof="0" dirty="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架</a:t>
            </a: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构作为对象研究是否合适</a:t>
            </a:r>
            <a:endPar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Ø"/>
              <a:defRPr/>
            </a:pP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为什么要学这门课</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  能够</a:t>
            </a: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系统地掌握微型计算机的结构、</a:t>
            </a:r>
            <a:r>
              <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Intel</a:t>
            </a: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微处理器和指令系统、汇编语言程序设计方法、微机系统的接口电路设计及编程方法等。对优化程序设计、提高程序效率很有帮助。</a:t>
            </a:r>
            <a:endPar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内容占位符 2"/>
          <p:cNvSpPr>
            <a:spLocks noGrp="1"/>
          </p:cNvSpPr>
          <p:nvPr>
            <p:ph idx="1"/>
          </p:nvPr>
        </p:nvSpPr>
        <p:spPr>
          <a:xfrm>
            <a:off x="179388" y="2924175"/>
            <a:ext cx="8382000" cy="649288"/>
          </a:xfrm>
          <a:ln/>
        </p:spPr>
        <p:txBody>
          <a:bodyPr vert="horz" wrap="square" lIns="91440" tIns="45720" rIns="91440" bIns="45720" anchor="t" anchorCtr="0"/>
          <a:p>
            <a:pPr marL="0" indent="0" algn="ctr">
              <a:buNone/>
            </a:pPr>
            <a:r>
              <a:rPr lang="zh-CN" altLang="en-US" sz="4000" dirty="0">
                <a:latin typeface="宋体" panose="02010600030101010101" pitchFamily="2" charset="-122"/>
                <a:ea typeface="宋体" panose="02010600030101010101" pitchFamily="2" charset="-122"/>
              </a:rPr>
              <a:t>第一章  绪论</a:t>
            </a:r>
            <a:endParaRPr lang="zh-CN" altLang="en-US" sz="4000"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a:ln/>
        </p:spPr>
        <p:txBody>
          <a:bodyPr vert="horz" wrap="square" lIns="91440" tIns="45720" rIns="91440" bIns="45720" anchor="ctr" anchorCtr="0"/>
          <a:p>
            <a:r>
              <a:rPr lang="zh-CN" altLang="en-US" dirty="0">
                <a:latin typeface="宋体" panose="02010600030101010101" pitchFamily="2" charset="-122"/>
                <a:ea typeface="宋体" panose="02010600030101010101" pitchFamily="2" charset="-122"/>
              </a:rPr>
              <a:t>主要内容</a:t>
            </a:r>
            <a:endParaRPr lang="zh-CN" altLang="en-US" dirty="0">
              <a:latin typeface="宋体" panose="02010600030101010101" pitchFamily="2" charset="-122"/>
              <a:ea typeface="宋体" panose="02010600030101010101" pitchFamily="2" charset="-122"/>
            </a:endParaRPr>
          </a:p>
        </p:txBody>
      </p:sp>
      <p:sp>
        <p:nvSpPr>
          <p:cNvPr id="7171" name="内容占位符 2"/>
          <p:cNvSpPr>
            <a:spLocks noGrp="1"/>
          </p:cNvSpPr>
          <p:nvPr>
            <p:ph idx="1"/>
          </p:nvPr>
        </p:nvSpPr>
        <p:spPr>
          <a:xfrm>
            <a:off x="457200" y="990600"/>
            <a:ext cx="5554663" cy="4670425"/>
          </a:xfrm>
          <a:ln/>
        </p:spPr>
        <p:txBody>
          <a:bodyPr vert="horz" wrap="square" lIns="91440" tIns="45720" rIns="91440" bIns="45720" anchor="t" anchorCtr="0"/>
          <a:p>
            <a:pPr>
              <a:lnSpc>
                <a:spcPct val="20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微型计算机的基本概念</a:t>
            </a:r>
            <a:endParaRPr lang="en-US" altLang="zh-CN" dirty="0">
              <a:latin typeface="宋体" panose="02010600030101010101" pitchFamily="2" charset="-122"/>
              <a:ea typeface="宋体" panose="02010600030101010101" pitchFamily="2" charset="-122"/>
            </a:endParaRPr>
          </a:p>
          <a:p>
            <a:pPr>
              <a:lnSpc>
                <a:spcPct val="20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微型计算机的硬件结构</a:t>
            </a:r>
            <a:endParaRPr lang="en-US" altLang="zh-CN" dirty="0">
              <a:latin typeface="宋体" panose="02010600030101010101" pitchFamily="2" charset="-122"/>
              <a:ea typeface="宋体" panose="02010600030101010101" pitchFamily="2" charset="-122"/>
            </a:endParaRPr>
          </a:p>
          <a:p>
            <a:pPr>
              <a:lnSpc>
                <a:spcPct val="20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微型计算机的软件系统</a:t>
            </a:r>
            <a:endParaRPr lang="en-US" altLang="zh-CN" dirty="0">
              <a:latin typeface="宋体" panose="02010600030101010101" pitchFamily="2" charset="-122"/>
              <a:ea typeface="宋体" panose="02010600030101010101" pitchFamily="2" charset="-122"/>
            </a:endParaRPr>
          </a:p>
          <a:p>
            <a:pPr>
              <a:lnSpc>
                <a:spcPct val="20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微型计算机的主要性能指标</a:t>
            </a:r>
            <a:endParaRPr lang="en-US" altLang="zh-CN" dirty="0">
              <a:latin typeface="宋体" panose="02010600030101010101" pitchFamily="2" charset="-122"/>
              <a:ea typeface="宋体" panose="02010600030101010101" pitchFamily="2" charset="-122"/>
            </a:endParaRPr>
          </a:p>
          <a:p>
            <a:pPr>
              <a:lnSpc>
                <a:spcPct val="200000"/>
              </a:lnSpc>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微型计算机的发展情况</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a:ln/>
        </p:spPr>
        <p:txBody>
          <a:bodyPr vert="horz" wrap="square" lIns="91440" tIns="45720" rIns="91440" bIns="45720" anchor="ctr" anchorCtr="0"/>
          <a:p>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微型计算机的基本概念</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107950" y="765175"/>
            <a:ext cx="9036050" cy="5832475"/>
          </a:xfrm>
          <a:ln>
            <a:miter/>
          </a:ln>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Ø"/>
              <a:defRPr/>
            </a:pP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微处理器</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/CPU</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Central Processing Unit</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CPU</a:t>
            </a:r>
            <a:r>
              <a:rPr kumimoji="0" lang="zh-CN" altLang="en-US" sz="2000" b="1" i="0" u="none" strike="noStrike" kern="1200" cap="none" spc="0" normalizeH="0" baseline="0" noProof="0" dirty="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中央处理器），计算机内部对数据进行处理并对处理过程进行控制的部件。集成在一个半导体芯片上的</a:t>
            </a:r>
            <a:r>
              <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CPU</a:t>
            </a:r>
            <a:r>
              <a:rPr kumimoji="0" lang="zh-CN" altLang="en-US" sz="2000" b="1" i="0" u="none" strike="noStrike" kern="1200" cap="none" spc="0" normalizeH="0" baseline="0" noProof="0" dirty="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称</a:t>
            </a: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为微处理器。</a:t>
            </a:r>
            <a:endPar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Ø"/>
              <a:defRPr/>
            </a:pP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微型计算机（</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Microcomputer</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   通过总线将微处理器、存储器和输入输出接口连接在一起的有机整体，包含冯</a:t>
            </a:r>
            <a:r>
              <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诺依曼计算机体系架构的</a:t>
            </a:r>
            <a:r>
              <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5</a:t>
            </a: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部分，简称微机。</a:t>
            </a:r>
            <a:endPar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Ø"/>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嵌入</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式系统（</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Embedded System</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   以应用为中心，以计算机技术为基础，并且软硬件可裁剪，适用于应用系统对功能、可靠性、成本、体积、功耗有严格要求的专用计算机系统。</a:t>
            </a:r>
            <a:endPar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Ø"/>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微</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型计算机系统（</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Microcomputer</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System</a:t>
            </a:r>
            <a:r>
              <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  微型计算机</a:t>
            </a:r>
            <a:r>
              <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外部设备</a:t>
            </a:r>
            <a:r>
              <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rPr>
              <a:t>系统软件</a:t>
            </a:r>
            <a:endParaRPr kumimoji="0" lang="en-US" altLang="zh-CN" sz="2000" b="1" i="0" u="none" strike="noStrike" kern="1200" cap="none" spc="0" normalizeH="0" baseline="0" noProof="0" dirty="0" smtClean="0">
              <a:ln>
                <a:noFill/>
              </a:ln>
              <a:solidFill>
                <a:schemeClr val="tx1">
                  <a:lumMod val="50000"/>
                </a:schemeClr>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Ø"/>
              <a:defRPr/>
            </a:pPr>
            <a:endPar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685800" y="768350"/>
            <a:ext cx="3957638" cy="823913"/>
          </a:xfrm>
          <a:ln/>
        </p:spPr>
        <p:txBody>
          <a:bodyPr vert="horz" wrap="square" lIns="91440" tIns="45720" rIns="91440" bIns="45720" anchor="ctr" anchorCtr="0"/>
          <a:p>
            <a:pPr marL="457200" indent="-457200">
              <a:buFont typeface="Wingdings" panose="05000000000000000000" pitchFamily="2" charset="2"/>
              <a:buChar char="Ø"/>
            </a:pPr>
            <a:r>
              <a:rPr lang="zh-CN" altLang="en-US" dirty="0">
                <a:solidFill>
                  <a:srgbClr val="002060"/>
                </a:solidFill>
                <a:latin typeface="宋体" panose="02010600030101010101" pitchFamily="2" charset="-122"/>
                <a:ea typeface="宋体" panose="02010600030101010101" pitchFamily="2" charset="-122"/>
              </a:rPr>
              <a:t>冯</a:t>
            </a:r>
            <a:r>
              <a:rPr lang="en-US" altLang="zh-CN" dirty="0">
                <a:solidFill>
                  <a:srgbClr val="002060"/>
                </a:solidFill>
                <a:latin typeface="宋体" panose="02010600030101010101" pitchFamily="2" charset="-122"/>
                <a:ea typeface="宋体" panose="02010600030101010101" pitchFamily="2" charset="-122"/>
              </a:rPr>
              <a:t>.</a:t>
            </a:r>
            <a:r>
              <a:rPr lang="zh-CN" altLang="en-US" dirty="0">
                <a:solidFill>
                  <a:srgbClr val="002060"/>
                </a:solidFill>
                <a:latin typeface="宋体" panose="02010600030101010101" pitchFamily="2" charset="-122"/>
                <a:ea typeface="宋体" panose="02010600030101010101" pitchFamily="2" charset="-122"/>
              </a:rPr>
              <a:t>诺依曼计算机</a:t>
            </a:r>
            <a:r>
              <a:rPr lang="zh-CN" altLang="en-US" sz="4800" dirty="0">
                <a:latin typeface="隶书" panose="02010509060101010101" pitchFamily="49" charset="-122"/>
                <a:ea typeface="隶书" panose="02010509060101010101" pitchFamily="49" charset="-122"/>
              </a:rPr>
              <a:t>*</a:t>
            </a:r>
            <a:endParaRPr lang="zh-CN" altLang="en-US" dirty="0">
              <a:latin typeface="隶书" panose="02010509060101010101" pitchFamily="49" charset="-122"/>
              <a:ea typeface="隶书" panose="02010509060101010101" pitchFamily="49" charset="-122"/>
            </a:endParaRPr>
          </a:p>
        </p:txBody>
      </p:sp>
      <p:sp>
        <p:nvSpPr>
          <p:cNvPr id="9219" name="Rectangle 3"/>
          <p:cNvSpPr>
            <a:spLocks noGrp="1"/>
          </p:cNvSpPr>
          <p:nvPr>
            <p:ph idx="1"/>
          </p:nvPr>
        </p:nvSpPr>
        <p:spPr>
          <a:xfrm>
            <a:off x="685800" y="1773238"/>
            <a:ext cx="8062913" cy="4679950"/>
          </a:xfrm>
          <a:ln/>
        </p:spPr>
        <p:txBody>
          <a:bodyPr vert="horz" wrap="square" lIns="91440" tIns="45720" rIns="91440" bIns="45720" anchor="t" anchorCtr="0"/>
          <a:p>
            <a:pPr>
              <a:lnSpc>
                <a:spcPct val="130000"/>
              </a:lnSpc>
              <a:buNone/>
            </a:pPr>
            <a:r>
              <a:rPr lang="zh-CN" altLang="en-US" sz="2400" dirty="0">
                <a:latin typeface="宋体" panose="02010600030101010101" pitchFamily="2" charset="-122"/>
                <a:ea typeface="宋体" panose="02010600030101010101" pitchFamily="2" charset="-122"/>
              </a:rPr>
              <a:t>存储程序计算机</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又称为冯•诺依曼型计算机</a:t>
            </a:r>
            <a:endParaRPr lang="zh-CN" altLang="en-US" sz="2400" dirty="0">
              <a:latin typeface="宋体" panose="02010600030101010101" pitchFamily="2" charset="-122"/>
              <a:ea typeface="宋体" panose="02010600030101010101" pitchFamily="2" charset="-122"/>
            </a:endParaRPr>
          </a:p>
          <a:p>
            <a:pPr>
              <a:lnSpc>
                <a:spcPct val="130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以运算器为核心、以</a:t>
            </a:r>
            <a:r>
              <a:rPr lang="zh-CN" altLang="en-US" sz="2400" u="sng" dirty="0">
                <a:solidFill>
                  <a:schemeClr val="hlink"/>
                </a:solidFill>
                <a:latin typeface="宋体" panose="02010600030101010101" pitchFamily="2" charset="-122"/>
                <a:ea typeface="宋体" panose="02010600030101010101" pitchFamily="2" charset="-122"/>
              </a:rPr>
              <a:t>存储程序原理</a:t>
            </a:r>
            <a:r>
              <a:rPr lang="zh-CN" altLang="en-US" sz="2400" dirty="0">
                <a:latin typeface="宋体" panose="02010600030101010101" pitchFamily="2" charset="-122"/>
                <a:ea typeface="宋体" panose="02010600030101010101" pitchFamily="2" charset="-122"/>
              </a:rPr>
              <a:t>为基础</a:t>
            </a:r>
            <a:endParaRPr lang="zh-CN" altLang="en-US" sz="2400" dirty="0">
              <a:latin typeface="宋体" panose="02010600030101010101" pitchFamily="2" charset="-122"/>
              <a:ea typeface="宋体" panose="02010600030101010101" pitchFamily="2" charset="-122"/>
            </a:endParaRPr>
          </a:p>
          <a:p>
            <a:pPr>
              <a:lnSpc>
                <a:spcPct val="130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将计算过程描述为由许多条指令按一定顺序组成的程序，即程序是由多条有逻辑关系的指令组成，指令的长度不等（一般为</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字节）</a:t>
            </a:r>
            <a:endParaRPr lang="zh-CN" altLang="en-US" sz="2400" dirty="0">
              <a:latin typeface="宋体" panose="02010600030101010101" pitchFamily="2" charset="-122"/>
              <a:ea typeface="宋体" panose="02010600030101010101" pitchFamily="2" charset="-122"/>
            </a:endParaRPr>
          </a:p>
          <a:p>
            <a:pPr>
              <a:lnSpc>
                <a:spcPct val="130000"/>
              </a:lnSpc>
              <a:spcBef>
                <a:spcPct val="50000"/>
              </a:spcBef>
              <a:buFont typeface="Wingdings" panose="05000000000000000000" pitchFamily="2" charset="2"/>
              <a:buChar char="l"/>
            </a:pPr>
            <a:r>
              <a:rPr lang="zh-CN" altLang="en-US" sz="2400" dirty="0">
                <a:solidFill>
                  <a:srgbClr val="FF0000"/>
                </a:solidFill>
                <a:latin typeface="宋体" panose="02010600030101010101" pitchFamily="2" charset="-122"/>
                <a:ea typeface="宋体" panose="02010600030101010101" pitchFamily="2" charset="-122"/>
              </a:rPr>
              <a:t>数据和程序均以二进制代码的形式不加区别地存放在存储器中</a:t>
            </a:r>
            <a:r>
              <a:rPr lang="zh-CN" altLang="en-US" sz="2400" dirty="0">
                <a:latin typeface="宋体" panose="02010600030101010101" pitchFamily="2" charset="-122"/>
                <a:ea typeface="宋体" panose="02010600030101010101" pitchFamily="2" charset="-122"/>
              </a:rPr>
              <a:t>，存放位置由地址指定，地址码也是二进制形式</a:t>
            </a:r>
            <a:endParaRPr lang="zh-CN" altLang="en-US" sz="2400" dirty="0">
              <a:latin typeface="宋体" panose="02010600030101010101" pitchFamily="2" charset="-122"/>
              <a:ea typeface="宋体" panose="02010600030101010101" pitchFamily="2" charset="-122"/>
            </a:endParaRPr>
          </a:p>
          <a:p>
            <a:pPr>
              <a:lnSpc>
                <a:spcPct val="130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由控制器控制整个程序和数据的存取以及程序的执行</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a:ln/>
        </p:spPr>
        <p:txBody>
          <a:bodyPr vert="horz" wrap="square" lIns="91440" tIns="45720" rIns="91440" bIns="45720" anchor="ctr" anchorCtr="0"/>
          <a:p>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微型计算机的硬件结构</a:t>
            </a:r>
            <a:endParaRPr lang="zh-CN" altLang="en-US" dirty="0">
              <a:latin typeface="宋体" panose="02010600030101010101" pitchFamily="2" charset="-122"/>
              <a:ea typeface="宋体" panose="02010600030101010101" pitchFamily="2" charset="-122"/>
            </a:endParaRPr>
          </a:p>
        </p:txBody>
      </p:sp>
      <p:sp>
        <p:nvSpPr>
          <p:cNvPr id="10243" name="文本框 8"/>
          <p:cNvSpPr txBox="1"/>
          <p:nvPr/>
        </p:nvSpPr>
        <p:spPr>
          <a:xfrm>
            <a:off x="4067175" y="1196975"/>
            <a:ext cx="4926013" cy="1385888"/>
          </a:xfrm>
          <a:prstGeom prst="rect">
            <a:avLst/>
          </a:prstGeom>
          <a:noFill/>
          <a:ln w="12700" cap="flat" cmpd="sng">
            <a:solidFill>
              <a:schemeClr val="tx1"/>
            </a:solidFill>
            <a:prstDash val="solid"/>
            <a:miter/>
            <a:headEnd type="none" w="med" len="med"/>
            <a:tailEnd type="none" w="med" len="med"/>
          </a:ln>
        </p:spPr>
        <p:txBody>
          <a:bodyPr>
            <a:spAutoFit/>
          </a:bodyPr>
          <a:p>
            <a:pPr>
              <a:buFont typeface="Wingdings" panose="05000000000000000000" pitchFamily="2" charset="2"/>
            </a:pPr>
            <a:r>
              <a:rPr lang="zh-CN" altLang="en-US" sz="2800" dirty="0">
                <a:solidFill>
                  <a:srgbClr val="FF0000"/>
                </a:solidFill>
                <a:latin typeface="宋体" panose="02010600030101010101" pitchFamily="2" charset="-122"/>
                <a:ea typeface="宋体" panose="02010600030101010101" pitchFamily="2" charset="-122"/>
              </a:rPr>
              <a:t>微型计算机</a:t>
            </a:r>
            <a:r>
              <a:rPr lang="en-US" altLang="zh-CN" sz="2800" dirty="0">
                <a:solidFill>
                  <a:srgbClr val="FF0000"/>
                </a:solidFill>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微处理器</a:t>
            </a:r>
            <a:r>
              <a:rPr lang="en-US" altLang="zh-CN" sz="2800" dirty="0">
                <a:solidFill>
                  <a:srgbClr val="FF0000"/>
                </a:solidFill>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总线形成逻辑</a:t>
            </a:r>
            <a:r>
              <a:rPr lang="en-US" altLang="zh-CN" sz="2800" dirty="0">
                <a:solidFill>
                  <a:srgbClr val="FF0000"/>
                </a:solidFill>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存储器</a:t>
            </a:r>
            <a:r>
              <a:rPr lang="en-US" altLang="zh-CN" sz="2800" dirty="0">
                <a:solidFill>
                  <a:srgbClr val="FF0000"/>
                </a:solidFill>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输入</a:t>
            </a:r>
            <a:r>
              <a:rPr lang="en-US" altLang="zh-CN" sz="2800" dirty="0">
                <a:solidFill>
                  <a:srgbClr val="FF0000"/>
                </a:solidFill>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输出接口</a:t>
            </a:r>
            <a:r>
              <a:rPr lang="en-US" altLang="zh-CN" sz="2800" dirty="0">
                <a:solidFill>
                  <a:srgbClr val="FF0000"/>
                </a:solidFill>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总线</a:t>
            </a:r>
            <a:endParaRPr lang="zh-CN" altLang="en-US" sz="2800" dirty="0">
              <a:solidFill>
                <a:srgbClr val="FF0000"/>
              </a:solidFill>
              <a:latin typeface="宋体" panose="02010600030101010101" pitchFamily="2" charset="-122"/>
              <a:ea typeface="宋体" panose="02010600030101010101" pitchFamily="2" charset="-122"/>
            </a:endParaRPr>
          </a:p>
        </p:txBody>
      </p:sp>
      <p:graphicFrame>
        <p:nvGraphicFramePr>
          <p:cNvPr id="10244" name="Object 4"/>
          <p:cNvGraphicFramePr>
            <a:graphicFrameLocks noChangeAspect="1"/>
          </p:cNvGraphicFramePr>
          <p:nvPr/>
        </p:nvGraphicFramePr>
        <p:xfrm>
          <a:off x="34925" y="1052513"/>
          <a:ext cx="4032250" cy="5472112"/>
        </p:xfrm>
        <a:graphic>
          <a:graphicData uri="http://schemas.openxmlformats.org/presentationml/2006/ole">
            <mc:AlternateContent xmlns:mc="http://schemas.openxmlformats.org/markup-compatibility/2006">
              <mc:Choice xmlns:v="urn:schemas-microsoft-com:vml" Requires="v">
                <p:oleObj spid="_x0000_s3076" name="" r:id="rId1" imgW="2828925" imgH="2466975" progId="Paint.Picture">
                  <p:embed/>
                </p:oleObj>
              </mc:Choice>
              <mc:Fallback>
                <p:oleObj name="" r:id="rId1" imgW="2828925" imgH="2466975" progId="Paint.Picture">
                  <p:embed/>
                  <p:pic>
                    <p:nvPicPr>
                      <p:cNvPr id="0" name="图片 3075"/>
                      <p:cNvPicPr/>
                      <p:nvPr/>
                    </p:nvPicPr>
                    <p:blipFill>
                      <a:blip r:embed="rId2"/>
                      <a:stretch>
                        <a:fillRect/>
                      </a:stretch>
                    </p:blipFill>
                    <p:spPr>
                      <a:xfrm>
                        <a:off x="34925" y="1052513"/>
                        <a:ext cx="4032250" cy="5472112"/>
                      </a:xfrm>
                      <a:prstGeom prst="rect">
                        <a:avLst/>
                      </a:prstGeom>
                      <a:noFill/>
                      <a:ln w="38100">
                        <a:noFill/>
                        <a:miter/>
                      </a:ln>
                    </p:spPr>
                  </p:pic>
                </p:oleObj>
              </mc:Fallback>
            </mc:AlternateContent>
          </a:graphicData>
        </a:graphic>
      </p:graphicFrame>
      <p:grpSp>
        <p:nvGrpSpPr>
          <p:cNvPr id="10245" name="组合 1"/>
          <p:cNvGrpSpPr/>
          <p:nvPr/>
        </p:nvGrpSpPr>
        <p:grpSpPr>
          <a:xfrm>
            <a:off x="4064000" y="3076575"/>
            <a:ext cx="4846638" cy="3325813"/>
            <a:chOff x="1143" y="2793"/>
            <a:chExt cx="12000" cy="6122"/>
          </a:xfrm>
        </p:grpSpPr>
        <p:sp>
          <p:nvSpPr>
            <p:cNvPr id="10246" name="AutoShape 4"/>
            <p:cNvSpPr/>
            <p:nvPr/>
          </p:nvSpPr>
          <p:spPr>
            <a:xfrm>
              <a:off x="11393" y="6528"/>
              <a:ext cx="447" cy="790"/>
            </a:xfrm>
            <a:prstGeom prst="upArrow">
              <a:avLst>
                <a:gd name="adj1" fmla="val 50000"/>
                <a:gd name="adj2" fmla="val 44109"/>
              </a:avLst>
            </a:prstGeom>
            <a:solidFill>
              <a:srgbClr val="00CCFF"/>
            </a:solidFill>
            <a:ln w="9525"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47" name="AutoShape 5"/>
            <p:cNvSpPr/>
            <p:nvPr/>
          </p:nvSpPr>
          <p:spPr>
            <a:xfrm>
              <a:off x="12020" y="6488"/>
              <a:ext cx="448" cy="1782"/>
            </a:xfrm>
            <a:prstGeom prst="upArrow">
              <a:avLst>
                <a:gd name="adj1" fmla="val 56425"/>
                <a:gd name="adj2" fmla="val 45227"/>
              </a:avLst>
            </a:prstGeom>
            <a:solidFill>
              <a:srgbClr val="FF9900"/>
            </a:solidFill>
            <a:ln w="9525"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48" name="AutoShape 6"/>
            <p:cNvSpPr/>
            <p:nvPr/>
          </p:nvSpPr>
          <p:spPr>
            <a:xfrm>
              <a:off x="5253" y="3725"/>
              <a:ext cx="450" cy="533"/>
            </a:xfrm>
            <a:prstGeom prst="downArrow">
              <a:avLst>
                <a:gd name="adj1" fmla="val 50000"/>
                <a:gd name="adj2" fmla="val 29567"/>
              </a:avLst>
            </a:prstGeom>
            <a:solidFill>
              <a:srgbClr val="FFCC00"/>
            </a:solidFill>
            <a:ln w="9525"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49" name="AutoShape 7"/>
            <p:cNvSpPr/>
            <p:nvPr/>
          </p:nvSpPr>
          <p:spPr>
            <a:xfrm>
              <a:off x="3693" y="3728"/>
              <a:ext cx="450" cy="530"/>
            </a:xfrm>
            <a:prstGeom prst="downArrow">
              <a:avLst>
                <a:gd name="adj1" fmla="val 50000"/>
                <a:gd name="adj2" fmla="val 29428"/>
              </a:avLst>
            </a:prstGeom>
            <a:solidFill>
              <a:srgbClr val="FFCC00"/>
            </a:solidFill>
            <a:ln w="9525"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50" name="AutoShape 8"/>
            <p:cNvSpPr/>
            <p:nvPr/>
          </p:nvSpPr>
          <p:spPr>
            <a:xfrm>
              <a:off x="9200" y="6485"/>
              <a:ext cx="448" cy="1783"/>
            </a:xfrm>
            <a:prstGeom prst="upArrow">
              <a:avLst>
                <a:gd name="adj1" fmla="val 56425"/>
                <a:gd name="adj2" fmla="val 45216"/>
              </a:avLst>
            </a:prstGeom>
            <a:solidFill>
              <a:srgbClr val="FF9900"/>
            </a:solidFill>
            <a:ln w="9525"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51" name="AutoShape 9"/>
            <p:cNvSpPr/>
            <p:nvPr/>
          </p:nvSpPr>
          <p:spPr>
            <a:xfrm>
              <a:off x="5565" y="6485"/>
              <a:ext cx="450" cy="1783"/>
            </a:xfrm>
            <a:prstGeom prst="upArrow">
              <a:avLst>
                <a:gd name="adj1" fmla="val 56425"/>
                <a:gd name="adj2" fmla="val 44978"/>
              </a:avLst>
            </a:prstGeom>
            <a:solidFill>
              <a:srgbClr val="FF9900"/>
            </a:solidFill>
            <a:ln w="9525"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52" name="AutoShape 10"/>
            <p:cNvSpPr/>
            <p:nvPr/>
          </p:nvSpPr>
          <p:spPr>
            <a:xfrm>
              <a:off x="3985" y="6485"/>
              <a:ext cx="445" cy="1783"/>
            </a:xfrm>
            <a:prstGeom prst="upArrow">
              <a:avLst>
                <a:gd name="adj1" fmla="val 56425"/>
                <a:gd name="adj2" fmla="val 45483"/>
              </a:avLst>
            </a:prstGeom>
            <a:solidFill>
              <a:srgbClr val="FF9900"/>
            </a:solidFill>
            <a:ln w="9525"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53" name="AutoShape 11"/>
            <p:cNvSpPr/>
            <p:nvPr/>
          </p:nvSpPr>
          <p:spPr>
            <a:xfrm>
              <a:off x="2665" y="3133"/>
              <a:ext cx="10358" cy="792"/>
            </a:xfrm>
            <a:prstGeom prst="rightArrow">
              <a:avLst>
                <a:gd name="adj1" fmla="val 50000"/>
                <a:gd name="adj2" fmla="val 45955"/>
              </a:avLst>
            </a:prstGeom>
            <a:solidFill>
              <a:srgbClr val="FFCC00"/>
            </a:solidFill>
            <a:ln w="9525"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54" name="Text Box 12"/>
            <p:cNvSpPr txBox="1"/>
            <p:nvPr/>
          </p:nvSpPr>
          <p:spPr>
            <a:xfrm>
              <a:off x="3473" y="4275"/>
              <a:ext cx="880" cy="2210"/>
            </a:xfrm>
            <a:prstGeom prst="rect">
              <a:avLst/>
            </a:prstGeom>
            <a:solidFill>
              <a:srgbClr val="339966"/>
            </a:solidFill>
            <a:ln w="25400" cap="flat" cmpd="sng">
              <a:solidFill>
                <a:schemeClr val="tx1"/>
              </a:solidFill>
              <a:prstDash val="solid"/>
              <a:miter/>
              <a:headEnd type="none" w="med" len="med"/>
              <a:tailEnd type="none" w="med" len="med"/>
            </a:ln>
          </p:spPr>
          <p:txBody>
            <a:bodyPr lIns="0" tIns="180000" rIns="0" bIns="0"/>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存</a:t>
              </a:r>
              <a:endParaRPr lang="zh-CN" altLang="en-US" dirty="0">
                <a:latin typeface="Arial" panose="020B0604020202020204" pitchFamily="34" charset="0"/>
                <a:ea typeface="宋体" panose="02010600030101010101" pitchFamily="2" charset="-122"/>
              </a:endParaRPr>
            </a:p>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储</a:t>
              </a:r>
              <a:endParaRPr lang="zh-CN" altLang="en-US" dirty="0">
                <a:latin typeface="Arial" panose="020B0604020202020204" pitchFamily="34" charset="0"/>
                <a:ea typeface="宋体" panose="02010600030101010101" pitchFamily="2" charset="-122"/>
              </a:endParaRPr>
            </a:p>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器</a:t>
              </a:r>
              <a:endParaRPr lang="zh-CN" altLang="en-US" dirty="0">
                <a:latin typeface="Arial" panose="020B0604020202020204" pitchFamily="34" charset="0"/>
                <a:ea typeface="宋体" panose="02010600030101010101" pitchFamily="2" charset="-122"/>
              </a:endParaRPr>
            </a:p>
          </p:txBody>
        </p:sp>
        <p:sp>
          <p:nvSpPr>
            <p:cNvPr id="10255" name="Text Box 13"/>
            <p:cNvSpPr txBox="1"/>
            <p:nvPr/>
          </p:nvSpPr>
          <p:spPr>
            <a:xfrm>
              <a:off x="5070" y="4263"/>
              <a:ext cx="878" cy="2215"/>
            </a:xfrm>
            <a:prstGeom prst="rect">
              <a:avLst/>
            </a:prstGeom>
            <a:solidFill>
              <a:schemeClr val="folHlink"/>
            </a:solidFill>
            <a:ln w="25400" cap="flat" cmpd="sng">
              <a:solidFill>
                <a:schemeClr val="tx1"/>
              </a:solidFill>
              <a:prstDash val="solid"/>
              <a:miter/>
              <a:headEnd type="none" w="med" len="med"/>
              <a:tailEnd type="none" w="med" len="med"/>
            </a:ln>
          </p:spPr>
          <p:txBody>
            <a:bodyPr lIns="0" tIns="180000" rIns="0" bIns="0"/>
            <a:p>
              <a:pPr algn="ctr">
                <a:buFont typeface="Wingdings" panose="05000000000000000000" pitchFamily="2" charset="2"/>
              </a:pPr>
              <a:r>
                <a:rPr lang="en-US" altLang="zh-CN" dirty="0">
                  <a:latin typeface="Arial" panose="020B0604020202020204" pitchFamily="34" charset="0"/>
                  <a:ea typeface="宋体" panose="02010600030101010101" pitchFamily="2" charset="-122"/>
                </a:rPr>
                <a:t>I/O</a:t>
              </a:r>
              <a:endParaRPr lang="en-US" altLang="zh-CN" dirty="0">
                <a:latin typeface="Arial" panose="020B0604020202020204" pitchFamily="34" charset="0"/>
                <a:ea typeface="宋体" panose="02010600030101010101" pitchFamily="2" charset="-122"/>
              </a:endParaRPr>
            </a:p>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接</a:t>
              </a:r>
              <a:endParaRPr lang="zh-CN" altLang="en-US" dirty="0">
                <a:latin typeface="Arial" panose="020B0604020202020204" pitchFamily="34" charset="0"/>
                <a:ea typeface="宋体" panose="02010600030101010101" pitchFamily="2" charset="-122"/>
              </a:endParaRPr>
            </a:p>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口</a:t>
              </a:r>
              <a:endParaRPr lang="zh-CN" altLang="en-US" dirty="0">
                <a:latin typeface="Arial" panose="020B0604020202020204" pitchFamily="34" charset="0"/>
                <a:ea typeface="宋体" panose="02010600030101010101" pitchFamily="2" charset="-122"/>
              </a:endParaRPr>
            </a:p>
          </p:txBody>
        </p:sp>
        <p:sp>
          <p:nvSpPr>
            <p:cNvPr id="10256" name="AutoShape 14"/>
            <p:cNvSpPr/>
            <p:nvPr/>
          </p:nvSpPr>
          <p:spPr>
            <a:xfrm>
              <a:off x="5938" y="5030"/>
              <a:ext cx="742" cy="540"/>
            </a:xfrm>
            <a:prstGeom prst="leftRightArrow">
              <a:avLst>
                <a:gd name="adj1" fmla="val 50000"/>
                <a:gd name="adj2" fmla="val 27481"/>
              </a:avLst>
            </a:prstGeom>
            <a:solidFill>
              <a:srgbClr val="3366FF"/>
            </a:solidFill>
            <a:ln w="25400"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57" name="Text Box 15"/>
            <p:cNvSpPr txBox="1"/>
            <p:nvPr/>
          </p:nvSpPr>
          <p:spPr>
            <a:xfrm>
              <a:off x="6680" y="4358"/>
              <a:ext cx="703" cy="2167"/>
            </a:xfrm>
            <a:prstGeom prst="rect">
              <a:avLst/>
            </a:prstGeom>
            <a:solidFill>
              <a:schemeClr val="accent2"/>
            </a:solidFill>
            <a:ln w="25400" cap="flat" cmpd="sng">
              <a:solidFill>
                <a:schemeClr val="tx1"/>
              </a:solidFill>
              <a:prstDash val="solid"/>
              <a:miter/>
              <a:headEnd type="none" w="med" len="med"/>
              <a:tailEnd type="none" w="med" len="med"/>
            </a:ln>
          </p:spPr>
          <p:txBody>
            <a:bodyPr lIns="0" tIns="72000" rIns="0" bIns="0"/>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输</a:t>
              </a:r>
              <a:endParaRPr lang="zh-CN" altLang="en-US" dirty="0">
                <a:latin typeface="Arial" panose="020B0604020202020204" pitchFamily="34" charset="0"/>
                <a:ea typeface="宋体" panose="02010600030101010101" pitchFamily="2" charset="-122"/>
              </a:endParaRPr>
            </a:p>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入</a:t>
              </a:r>
              <a:endParaRPr lang="zh-CN" altLang="en-US" dirty="0">
                <a:latin typeface="Arial" panose="020B0604020202020204" pitchFamily="34" charset="0"/>
                <a:ea typeface="宋体" panose="02010600030101010101" pitchFamily="2" charset="-122"/>
              </a:endParaRPr>
            </a:p>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设</a:t>
              </a:r>
              <a:endParaRPr lang="zh-CN" altLang="en-US" dirty="0">
                <a:latin typeface="Arial" panose="020B0604020202020204" pitchFamily="34" charset="0"/>
                <a:ea typeface="宋体" panose="02010600030101010101" pitchFamily="2" charset="-122"/>
              </a:endParaRPr>
            </a:p>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备</a:t>
              </a:r>
              <a:endParaRPr lang="zh-CN" altLang="en-US" dirty="0">
                <a:latin typeface="Arial" panose="020B0604020202020204" pitchFamily="34" charset="0"/>
                <a:ea typeface="宋体" panose="02010600030101010101" pitchFamily="2" charset="-122"/>
              </a:endParaRPr>
            </a:p>
          </p:txBody>
        </p:sp>
        <p:sp>
          <p:nvSpPr>
            <p:cNvPr id="10258" name="Oval 16"/>
            <p:cNvSpPr/>
            <p:nvPr/>
          </p:nvSpPr>
          <p:spPr>
            <a:xfrm>
              <a:off x="7733" y="5263"/>
              <a:ext cx="110" cy="102"/>
            </a:xfrm>
            <a:prstGeom prst="ellipse">
              <a:avLst/>
            </a:prstGeom>
            <a:solidFill>
              <a:schemeClr val="tx1"/>
            </a:solidFill>
            <a:ln w="25400" cap="flat" cmpd="sng">
              <a:solidFill>
                <a:schemeClr val="tx1"/>
              </a:solidFill>
              <a:prstDash val="solid"/>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59" name="Oval 17"/>
            <p:cNvSpPr/>
            <p:nvPr/>
          </p:nvSpPr>
          <p:spPr>
            <a:xfrm>
              <a:off x="7968" y="5263"/>
              <a:ext cx="110" cy="102"/>
            </a:xfrm>
            <a:prstGeom prst="ellipse">
              <a:avLst/>
            </a:prstGeom>
            <a:solidFill>
              <a:schemeClr val="tx1"/>
            </a:solidFill>
            <a:ln w="25400" cap="flat" cmpd="sng">
              <a:solidFill>
                <a:schemeClr val="tx1"/>
              </a:solidFill>
              <a:prstDash val="solid"/>
              <a:headEnd type="none" w="med" len="med"/>
              <a:tailEnd type="none" w="med" len="med"/>
            </a:ln>
          </p:spPr>
          <p:txBody>
            <a:bodyPr/>
            <a:p>
              <a:pPr>
                <a:buFont typeface="Wingdings" panose="05000000000000000000" pitchFamily="2" charset="2"/>
              </a:pPr>
              <a:endParaRPr lang="zh-CN" altLang="en-US" sz="2400" dirty="0">
                <a:latin typeface="Arial" panose="020B0604020202020204" pitchFamily="34" charset="0"/>
                <a:ea typeface="宋体" panose="02010600030101010101" pitchFamily="2" charset="-122"/>
              </a:endParaRPr>
            </a:p>
          </p:txBody>
        </p:sp>
        <p:sp>
          <p:nvSpPr>
            <p:cNvPr id="10260" name="Oval 18"/>
            <p:cNvSpPr/>
            <p:nvPr/>
          </p:nvSpPr>
          <p:spPr>
            <a:xfrm>
              <a:off x="8203" y="5250"/>
              <a:ext cx="110" cy="103"/>
            </a:xfrm>
            <a:prstGeom prst="ellipse">
              <a:avLst/>
            </a:prstGeom>
            <a:solidFill>
              <a:schemeClr val="tx1"/>
            </a:solidFill>
            <a:ln w="25400" cap="flat" cmpd="sng">
              <a:solidFill>
                <a:schemeClr val="tx1"/>
              </a:solidFill>
              <a:prstDash val="solid"/>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61" name="Text Box 19"/>
            <p:cNvSpPr txBox="1"/>
            <p:nvPr/>
          </p:nvSpPr>
          <p:spPr>
            <a:xfrm>
              <a:off x="8653" y="4258"/>
              <a:ext cx="880" cy="2210"/>
            </a:xfrm>
            <a:prstGeom prst="rect">
              <a:avLst/>
            </a:prstGeom>
            <a:solidFill>
              <a:schemeClr val="folHlink"/>
            </a:solidFill>
            <a:ln w="25400" cap="flat" cmpd="sng">
              <a:solidFill>
                <a:schemeClr val="tx1"/>
              </a:solidFill>
              <a:prstDash val="solid"/>
              <a:miter/>
              <a:headEnd type="none" w="med" len="med"/>
              <a:tailEnd type="none" w="med" len="med"/>
            </a:ln>
          </p:spPr>
          <p:txBody>
            <a:bodyPr lIns="0" tIns="180000" rIns="0" bIns="0"/>
            <a:p>
              <a:pPr algn="ctr">
                <a:buFont typeface="Wingdings" panose="05000000000000000000" pitchFamily="2" charset="2"/>
              </a:pPr>
              <a:r>
                <a:rPr lang="en-US" altLang="zh-CN" dirty="0">
                  <a:latin typeface="Arial" panose="020B0604020202020204" pitchFamily="34" charset="0"/>
                  <a:ea typeface="宋体" panose="02010600030101010101" pitchFamily="2" charset="-122"/>
                </a:rPr>
                <a:t>I/O</a:t>
              </a:r>
              <a:endParaRPr lang="en-US" altLang="zh-CN" dirty="0">
                <a:latin typeface="Arial" panose="020B0604020202020204" pitchFamily="34" charset="0"/>
                <a:ea typeface="宋体" panose="02010600030101010101" pitchFamily="2" charset="-122"/>
              </a:endParaRPr>
            </a:p>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接</a:t>
              </a:r>
              <a:endParaRPr lang="zh-CN" altLang="en-US" dirty="0">
                <a:latin typeface="Arial" panose="020B0604020202020204" pitchFamily="34" charset="0"/>
                <a:ea typeface="宋体" panose="02010600030101010101" pitchFamily="2" charset="-122"/>
              </a:endParaRPr>
            </a:p>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口</a:t>
              </a:r>
              <a:endParaRPr lang="zh-CN" altLang="en-US" dirty="0">
                <a:latin typeface="Arial" panose="020B0604020202020204" pitchFamily="34" charset="0"/>
                <a:ea typeface="宋体" panose="02010600030101010101" pitchFamily="2" charset="-122"/>
              </a:endParaRPr>
            </a:p>
          </p:txBody>
        </p:sp>
        <p:sp>
          <p:nvSpPr>
            <p:cNvPr id="10262" name="Text Box 20"/>
            <p:cNvSpPr txBox="1"/>
            <p:nvPr/>
          </p:nvSpPr>
          <p:spPr>
            <a:xfrm>
              <a:off x="6425" y="3308"/>
              <a:ext cx="2153" cy="452"/>
            </a:xfrm>
            <a:prstGeom prst="rect">
              <a:avLst/>
            </a:prstGeom>
            <a:noFill/>
            <a:ln w="25400">
              <a:noFill/>
            </a:ln>
          </p:spPr>
          <p:txBody>
            <a:bodyPr lIns="0" tIns="0" rIns="0" bIns="0"/>
            <a:p>
              <a:pPr algn="just">
                <a:buFont typeface="Wingdings" panose="05000000000000000000" pitchFamily="2" charset="2"/>
              </a:pPr>
              <a:r>
                <a:rPr lang="zh-CN" altLang="en-US" sz="1600" b="1" dirty="0">
                  <a:solidFill>
                    <a:schemeClr val="bg1"/>
                  </a:solidFill>
                  <a:latin typeface="Arial" panose="020B0604020202020204" pitchFamily="34" charset="0"/>
                  <a:ea typeface="宋体" panose="02010600030101010101" pitchFamily="2" charset="-122"/>
                </a:rPr>
                <a:t>地址总线 </a:t>
              </a:r>
              <a:r>
                <a:rPr lang="en-US" altLang="zh-CN" sz="1600" b="1" dirty="0">
                  <a:solidFill>
                    <a:schemeClr val="bg1"/>
                  </a:solidFill>
                  <a:latin typeface="Arial" panose="020B0604020202020204" pitchFamily="34" charset="0"/>
                  <a:ea typeface="宋体" panose="02010600030101010101" pitchFamily="2" charset="-122"/>
                </a:rPr>
                <a:t>AB</a:t>
              </a:r>
              <a:endParaRPr lang="en-US" altLang="zh-CN" sz="1600" b="1" dirty="0">
                <a:solidFill>
                  <a:schemeClr val="bg1"/>
                </a:solidFill>
                <a:latin typeface="Arial" panose="020B0604020202020204" pitchFamily="34" charset="0"/>
                <a:ea typeface="宋体" panose="02010600030101010101" pitchFamily="2" charset="-122"/>
              </a:endParaRPr>
            </a:p>
          </p:txBody>
        </p:sp>
        <p:sp>
          <p:nvSpPr>
            <p:cNvPr id="10263" name="AutoShape 21"/>
            <p:cNvSpPr/>
            <p:nvPr/>
          </p:nvSpPr>
          <p:spPr>
            <a:xfrm>
              <a:off x="9528" y="5030"/>
              <a:ext cx="742" cy="540"/>
            </a:xfrm>
            <a:prstGeom prst="leftRightArrow">
              <a:avLst>
                <a:gd name="adj1" fmla="val 50000"/>
                <a:gd name="adj2" fmla="val 27481"/>
              </a:avLst>
            </a:prstGeom>
            <a:solidFill>
              <a:srgbClr val="3366FF"/>
            </a:solidFill>
            <a:ln w="25400"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64" name="Text Box 22"/>
            <p:cNvSpPr txBox="1"/>
            <p:nvPr/>
          </p:nvSpPr>
          <p:spPr>
            <a:xfrm>
              <a:off x="10273" y="4258"/>
              <a:ext cx="705" cy="2167"/>
            </a:xfrm>
            <a:prstGeom prst="rect">
              <a:avLst/>
            </a:prstGeom>
            <a:solidFill>
              <a:schemeClr val="accent2"/>
            </a:solidFill>
            <a:ln w="25400" cap="flat" cmpd="sng">
              <a:solidFill>
                <a:schemeClr val="tx1"/>
              </a:solidFill>
              <a:prstDash val="solid"/>
              <a:miter/>
              <a:headEnd type="none" w="med" len="med"/>
              <a:tailEnd type="none" w="med" len="med"/>
            </a:ln>
          </p:spPr>
          <p:txBody>
            <a:bodyPr lIns="0" tIns="72000" rIns="0" bIns="0"/>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输</a:t>
              </a:r>
              <a:endParaRPr lang="zh-CN" altLang="en-US" dirty="0">
                <a:latin typeface="Arial" panose="020B0604020202020204" pitchFamily="34" charset="0"/>
                <a:ea typeface="宋体" panose="02010600030101010101" pitchFamily="2" charset="-122"/>
              </a:endParaRPr>
            </a:p>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出</a:t>
              </a:r>
              <a:endParaRPr lang="zh-CN" altLang="en-US" dirty="0">
                <a:latin typeface="Arial" panose="020B0604020202020204" pitchFamily="34" charset="0"/>
                <a:ea typeface="宋体" panose="02010600030101010101" pitchFamily="2" charset="-122"/>
              </a:endParaRPr>
            </a:p>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设</a:t>
              </a:r>
              <a:endParaRPr lang="zh-CN" altLang="en-US" dirty="0">
                <a:latin typeface="Arial" panose="020B0604020202020204" pitchFamily="34" charset="0"/>
                <a:ea typeface="宋体" panose="02010600030101010101" pitchFamily="2" charset="-122"/>
              </a:endParaRPr>
            </a:p>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备</a:t>
              </a:r>
              <a:endParaRPr lang="zh-CN" altLang="en-US" dirty="0">
                <a:latin typeface="Arial" panose="020B0604020202020204" pitchFamily="34" charset="0"/>
                <a:ea typeface="宋体" panose="02010600030101010101" pitchFamily="2" charset="-122"/>
              </a:endParaRPr>
            </a:p>
          </p:txBody>
        </p:sp>
        <p:sp>
          <p:nvSpPr>
            <p:cNvPr id="10265" name="AutoShape 23"/>
            <p:cNvSpPr/>
            <p:nvPr/>
          </p:nvSpPr>
          <p:spPr>
            <a:xfrm>
              <a:off x="2693" y="7110"/>
              <a:ext cx="10450" cy="785"/>
            </a:xfrm>
            <a:prstGeom prst="leftRightArrow">
              <a:avLst>
                <a:gd name="adj1" fmla="val 52055"/>
                <a:gd name="adj2" fmla="val 50844"/>
              </a:avLst>
            </a:prstGeom>
            <a:solidFill>
              <a:srgbClr val="00CCFF"/>
            </a:solidFill>
            <a:ln w="9525"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66" name="AutoShape 24"/>
            <p:cNvSpPr/>
            <p:nvPr/>
          </p:nvSpPr>
          <p:spPr>
            <a:xfrm>
              <a:off x="2673" y="7965"/>
              <a:ext cx="10470" cy="838"/>
            </a:xfrm>
            <a:prstGeom prst="leftRightArrow">
              <a:avLst>
                <a:gd name="adj1" fmla="val 52055"/>
                <a:gd name="adj2" fmla="val 51422"/>
              </a:avLst>
            </a:prstGeom>
            <a:solidFill>
              <a:srgbClr val="FF9900"/>
            </a:solidFill>
            <a:ln w="9525"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67" name="AutoShape 25"/>
            <p:cNvSpPr/>
            <p:nvPr/>
          </p:nvSpPr>
          <p:spPr>
            <a:xfrm>
              <a:off x="3415" y="6485"/>
              <a:ext cx="448" cy="790"/>
            </a:xfrm>
            <a:prstGeom prst="upArrow">
              <a:avLst>
                <a:gd name="adj1" fmla="val 50000"/>
                <a:gd name="adj2" fmla="val 44109"/>
              </a:avLst>
            </a:prstGeom>
            <a:solidFill>
              <a:srgbClr val="00CCFF"/>
            </a:solidFill>
            <a:ln w="9525"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68" name="AutoShape 26"/>
            <p:cNvSpPr/>
            <p:nvPr/>
          </p:nvSpPr>
          <p:spPr>
            <a:xfrm>
              <a:off x="4958" y="6485"/>
              <a:ext cx="450" cy="790"/>
            </a:xfrm>
            <a:prstGeom prst="upArrow">
              <a:avLst>
                <a:gd name="adj1" fmla="val 50000"/>
                <a:gd name="adj2" fmla="val 43864"/>
              </a:avLst>
            </a:prstGeom>
            <a:solidFill>
              <a:srgbClr val="00CCFF"/>
            </a:solidFill>
            <a:ln w="9525"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69" name="AutoShape 27"/>
            <p:cNvSpPr/>
            <p:nvPr/>
          </p:nvSpPr>
          <p:spPr>
            <a:xfrm>
              <a:off x="8555" y="6485"/>
              <a:ext cx="448" cy="790"/>
            </a:xfrm>
            <a:prstGeom prst="upArrow">
              <a:avLst>
                <a:gd name="adj1" fmla="val 50000"/>
                <a:gd name="adj2" fmla="val 44109"/>
              </a:avLst>
            </a:prstGeom>
            <a:solidFill>
              <a:srgbClr val="00CCFF"/>
            </a:solidFill>
            <a:ln w="9525"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70" name="Rectangle 28"/>
            <p:cNvSpPr/>
            <p:nvPr/>
          </p:nvSpPr>
          <p:spPr>
            <a:xfrm>
              <a:off x="3550" y="7210"/>
              <a:ext cx="178" cy="128"/>
            </a:xfrm>
            <a:prstGeom prst="rect">
              <a:avLst/>
            </a:prstGeom>
            <a:solidFill>
              <a:srgbClr val="00CCFF"/>
            </a:solidFill>
            <a:ln w="25400" cap="flat" cmpd="sng">
              <a:solidFill>
                <a:srgbClr val="00CCFF"/>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71" name="Rectangle 29"/>
            <p:cNvSpPr/>
            <p:nvPr/>
          </p:nvSpPr>
          <p:spPr>
            <a:xfrm>
              <a:off x="5108" y="7210"/>
              <a:ext cx="165" cy="128"/>
            </a:xfrm>
            <a:prstGeom prst="rect">
              <a:avLst/>
            </a:prstGeom>
            <a:solidFill>
              <a:srgbClr val="00CCFF"/>
            </a:solidFill>
            <a:ln w="25400" cap="flat" cmpd="sng">
              <a:solidFill>
                <a:srgbClr val="00CCFF"/>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72" name="Rectangle 30"/>
            <p:cNvSpPr/>
            <p:nvPr/>
          </p:nvSpPr>
          <p:spPr>
            <a:xfrm>
              <a:off x="4110" y="8005"/>
              <a:ext cx="185" cy="125"/>
            </a:xfrm>
            <a:prstGeom prst="rect">
              <a:avLst/>
            </a:prstGeom>
            <a:solidFill>
              <a:srgbClr val="FF9900"/>
            </a:solidFill>
            <a:ln w="25400" cap="flat" cmpd="sng">
              <a:solidFill>
                <a:srgbClr val="FF9900"/>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73" name="Rectangle 31"/>
            <p:cNvSpPr/>
            <p:nvPr/>
          </p:nvSpPr>
          <p:spPr>
            <a:xfrm>
              <a:off x="5695" y="8030"/>
              <a:ext cx="183" cy="125"/>
            </a:xfrm>
            <a:prstGeom prst="rect">
              <a:avLst/>
            </a:prstGeom>
            <a:solidFill>
              <a:srgbClr val="FF9900"/>
            </a:solidFill>
            <a:ln w="25400" cap="flat" cmpd="sng">
              <a:solidFill>
                <a:srgbClr val="FF9900"/>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74" name="Rectangle 32"/>
            <p:cNvSpPr/>
            <p:nvPr/>
          </p:nvSpPr>
          <p:spPr>
            <a:xfrm>
              <a:off x="9328" y="8005"/>
              <a:ext cx="187" cy="125"/>
            </a:xfrm>
            <a:prstGeom prst="rect">
              <a:avLst/>
            </a:prstGeom>
            <a:solidFill>
              <a:srgbClr val="FF9900"/>
            </a:solidFill>
            <a:ln w="25400" cap="flat" cmpd="sng">
              <a:solidFill>
                <a:srgbClr val="FF9900"/>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75" name="Rectangle 33"/>
            <p:cNvSpPr/>
            <p:nvPr/>
          </p:nvSpPr>
          <p:spPr>
            <a:xfrm>
              <a:off x="8690" y="7195"/>
              <a:ext cx="165" cy="128"/>
            </a:xfrm>
            <a:prstGeom prst="rect">
              <a:avLst/>
            </a:prstGeom>
            <a:solidFill>
              <a:srgbClr val="00CCFF"/>
            </a:solidFill>
            <a:ln w="25400" cap="flat" cmpd="sng">
              <a:solidFill>
                <a:srgbClr val="00CCFF"/>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76" name="Rectangle 34"/>
            <p:cNvSpPr/>
            <p:nvPr/>
          </p:nvSpPr>
          <p:spPr>
            <a:xfrm>
              <a:off x="3830" y="3695"/>
              <a:ext cx="173" cy="83"/>
            </a:xfrm>
            <a:prstGeom prst="rect">
              <a:avLst/>
            </a:prstGeom>
            <a:solidFill>
              <a:srgbClr val="FFCC00"/>
            </a:solidFill>
            <a:ln w="25400" cap="flat" cmpd="sng">
              <a:solidFill>
                <a:srgbClr val="FFCC00"/>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77" name="Rectangle 35"/>
            <p:cNvSpPr/>
            <p:nvPr/>
          </p:nvSpPr>
          <p:spPr>
            <a:xfrm>
              <a:off x="5393" y="3708"/>
              <a:ext cx="172" cy="85"/>
            </a:xfrm>
            <a:prstGeom prst="rect">
              <a:avLst/>
            </a:prstGeom>
            <a:solidFill>
              <a:srgbClr val="FFCC00"/>
            </a:solidFill>
            <a:ln w="25400" cap="flat" cmpd="sng">
              <a:solidFill>
                <a:srgbClr val="FFCC00"/>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78" name="Text Box 36"/>
            <p:cNvSpPr txBox="1"/>
            <p:nvPr/>
          </p:nvSpPr>
          <p:spPr>
            <a:xfrm>
              <a:off x="1143" y="2793"/>
              <a:ext cx="1530" cy="6122"/>
            </a:xfrm>
            <a:prstGeom prst="rect">
              <a:avLst/>
            </a:prstGeom>
            <a:solidFill>
              <a:srgbClr val="FF0000"/>
            </a:solidFill>
            <a:ln w="25400" cap="flat" cmpd="sng">
              <a:solidFill>
                <a:schemeClr val="tx1"/>
              </a:solidFill>
              <a:prstDash val="solid"/>
              <a:miter/>
              <a:headEnd type="none" w="med" len="med"/>
              <a:tailEnd type="none" w="med" len="med"/>
            </a:ln>
          </p:spPr>
          <p:txBody>
            <a:bodyPr lIns="72000" tIns="360000" rIns="0" bIns="0"/>
            <a:p>
              <a:pPr algn="just">
                <a:buFont typeface="Wingdings" panose="05000000000000000000" pitchFamily="2" charset="2"/>
              </a:pPr>
              <a:endParaRPr lang="zh-CN" altLang="en-US" dirty="0">
                <a:latin typeface="Arial" panose="020B0604020202020204" pitchFamily="34" charset="0"/>
                <a:ea typeface="宋体" panose="02010600030101010101" pitchFamily="2" charset="-122"/>
              </a:endParaRPr>
            </a:p>
            <a:p>
              <a:pPr algn="just">
                <a:buFont typeface="Wingdings" panose="05000000000000000000" pitchFamily="2" charset="2"/>
              </a:pPr>
              <a:endParaRPr lang="zh-CN" altLang="en-US" dirty="0">
                <a:latin typeface="Arial" panose="020B0604020202020204" pitchFamily="34" charset="0"/>
                <a:ea typeface="宋体" panose="02010600030101010101" pitchFamily="2" charset="-122"/>
              </a:endParaRPr>
            </a:p>
            <a:p>
              <a:pPr algn="ctr">
                <a:buFont typeface="Wingdings" panose="05000000000000000000" pitchFamily="2" charset="2"/>
              </a:pPr>
              <a:r>
                <a:rPr lang="en-US" altLang="zh-CN" sz="3200" b="1" dirty="0">
                  <a:solidFill>
                    <a:srgbClr val="00E9E4"/>
                  </a:solidFill>
                  <a:latin typeface="Arial" panose="020B0604020202020204" pitchFamily="34" charset="0"/>
                  <a:ea typeface="宋体" panose="02010600030101010101" pitchFamily="2" charset="-122"/>
                </a:rPr>
                <a:t>C</a:t>
              </a:r>
              <a:endParaRPr lang="en-US" altLang="zh-CN" sz="3200" b="1" dirty="0">
                <a:solidFill>
                  <a:srgbClr val="00E9E4"/>
                </a:solidFill>
                <a:latin typeface="Arial" panose="020B0604020202020204" pitchFamily="34" charset="0"/>
                <a:ea typeface="宋体" panose="02010600030101010101" pitchFamily="2" charset="-122"/>
              </a:endParaRPr>
            </a:p>
            <a:p>
              <a:pPr algn="ctr">
                <a:buFont typeface="Wingdings" panose="05000000000000000000" pitchFamily="2" charset="2"/>
              </a:pPr>
              <a:r>
                <a:rPr lang="en-US" altLang="zh-CN" sz="3200" b="1" dirty="0">
                  <a:solidFill>
                    <a:srgbClr val="00E9E4"/>
                  </a:solidFill>
                  <a:latin typeface="Arial" panose="020B0604020202020204" pitchFamily="34" charset="0"/>
                  <a:ea typeface="宋体" panose="02010600030101010101" pitchFamily="2" charset="-122"/>
                </a:rPr>
                <a:t>P</a:t>
              </a:r>
              <a:endParaRPr lang="en-US" altLang="zh-CN" sz="3200" b="1" dirty="0">
                <a:solidFill>
                  <a:srgbClr val="00E9E4"/>
                </a:solidFill>
                <a:latin typeface="Arial" panose="020B0604020202020204" pitchFamily="34" charset="0"/>
                <a:ea typeface="宋体" panose="02010600030101010101" pitchFamily="2" charset="-122"/>
              </a:endParaRPr>
            </a:p>
            <a:p>
              <a:pPr algn="ctr">
                <a:buFont typeface="Wingdings" panose="05000000000000000000" pitchFamily="2" charset="2"/>
              </a:pPr>
              <a:r>
                <a:rPr lang="en-US" altLang="zh-CN" sz="3200" b="1" dirty="0">
                  <a:solidFill>
                    <a:srgbClr val="00E9E4"/>
                  </a:solidFill>
                  <a:latin typeface="Arial" panose="020B0604020202020204" pitchFamily="34" charset="0"/>
                  <a:ea typeface="宋体" panose="02010600030101010101" pitchFamily="2" charset="-122"/>
                </a:rPr>
                <a:t>U</a:t>
              </a:r>
              <a:endParaRPr lang="en-US" altLang="zh-CN" sz="3200" b="1" dirty="0">
                <a:solidFill>
                  <a:srgbClr val="00E9E4"/>
                </a:solidFill>
                <a:latin typeface="Arial" panose="020B0604020202020204" pitchFamily="34" charset="0"/>
                <a:ea typeface="宋体" panose="02010600030101010101" pitchFamily="2" charset="-122"/>
              </a:endParaRPr>
            </a:p>
          </p:txBody>
        </p:sp>
        <p:sp>
          <p:nvSpPr>
            <p:cNvPr id="10279" name="AutoShape 37"/>
            <p:cNvSpPr/>
            <p:nvPr/>
          </p:nvSpPr>
          <p:spPr>
            <a:xfrm>
              <a:off x="8853" y="3735"/>
              <a:ext cx="450" cy="530"/>
            </a:xfrm>
            <a:prstGeom prst="downArrow">
              <a:avLst>
                <a:gd name="adj1" fmla="val 50000"/>
                <a:gd name="adj2" fmla="val 29428"/>
              </a:avLst>
            </a:prstGeom>
            <a:solidFill>
              <a:srgbClr val="FFCC00"/>
            </a:solidFill>
            <a:ln w="9525"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80" name="Rectangle 38"/>
            <p:cNvSpPr/>
            <p:nvPr/>
          </p:nvSpPr>
          <p:spPr>
            <a:xfrm>
              <a:off x="8993" y="3715"/>
              <a:ext cx="172" cy="85"/>
            </a:xfrm>
            <a:prstGeom prst="rect">
              <a:avLst/>
            </a:prstGeom>
            <a:solidFill>
              <a:srgbClr val="FFCC00"/>
            </a:solidFill>
            <a:ln w="25400" cap="flat" cmpd="sng">
              <a:solidFill>
                <a:srgbClr val="FFCC00"/>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81" name="Text Box 39"/>
            <p:cNvSpPr txBox="1"/>
            <p:nvPr/>
          </p:nvSpPr>
          <p:spPr>
            <a:xfrm>
              <a:off x="6493" y="7275"/>
              <a:ext cx="2142" cy="460"/>
            </a:xfrm>
            <a:prstGeom prst="rect">
              <a:avLst/>
            </a:prstGeom>
            <a:noFill/>
            <a:ln w="25400">
              <a:noFill/>
            </a:ln>
          </p:spPr>
          <p:txBody>
            <a:bodyPr lIns="0" tIns="0" rIns="0" bIns="0"/>
            <a:p>
              <a:pPr algn="just">
                <a:buFont typeface="Wingdings" panose="05000000000000000000" pitchFamily="2" charset="2"/>
              </a:pPr>
              <a:r>
                <a:rPr lang="zh-CN" altLang="en-US" sz="1600" b="1" dirty="0">
                  <a:solidFill>
                    <a:schemeClr val="bg1"/>
                  </a:solidFill>
                  <a:latin typeface="Arial" panose="020B0604020202020204" pitchFamily="34" charset="0"/>
                  <a:ea typeface="宋体" panose="02010600030101010101" pitchFamily="2" charset="-122"/>
                </a:rPr>
                <a:t>数据总线 </a:t>
              </a:r>
              <a:r>
                <a:rPr lang="en-US" altLang="zh-CN" sz="1600" b="1" dirty="0">
                  <a:solidFill>
                    <a:schemeClr val="bg1"/>
                  </a:solidFill>
                  <a:latin typeface="Arial" panose="020B0604020202020204" pitchFamily="34" charset="0"/>
                  <a:ea typeface="宋体" panose="02010600030101010101" pitchFamily="2" charset="-122"/>
                </a:rPr>
                <a:t>DB</a:t>
              </a:r>
              <a:endParaRPr lang="en-US" altLang="zh-CN" sz="1600" b="1" dirty="0">
                <a:solidFill>
                  <a:schemeClr val="bg1"/>
                </a:solidFill>
                <a:latin typeface="Arial" panose="020B0604020202020204" pitchFamily="34" charset="0"/>
                <a:ea typeface="宋体" panose="02010600030101010101" pitchFamily="2" charset="-122"/>
              </a:endParaRPr>
            </a:p>
          </p:txBody>
        </p:sp>
        <p:sp>
          <p:nvSpPr>
            <p:cNvPr id="10282" name="Text Box 40"/>
            <p:cNvSpPr txBox="1"/>
            <p:nvPr/>
          </p:nvSpPr>
          <p:spPr>
            <a:xfrm>
              <a:off x="6515" y="8160"/>
              <a:ext cx="2155" cy="453"/>
            </a:xfrm>
            <a:prstGeom prst="rect">
              <a:avLst/>
            </a:prstGeom>
            <a:noFill/>
            <a:ln w="25400">
              <a:noFill/>
            </a:ln>
          </p:spPr>
          <p:txBody>
            <a:bodyPr lIns="0" tIns="0" rIns="0" bIns="0"/>
            <a:p>
              <a:pPr algn="just">
                <a:buFont typeface="Wingdings" panose="05000000000000000000" pitchFamily="2" charset="2"/>
              </a:pPr>
              <a:r>
                <a:rPr lang="zh-CN" altLang="en-US" sz="1600" b="1" dirty="0">
                  <a:solidFill>
                    <a:schemeClr val="bg1"/>
                  </a:solidFill>
                  <a:latin typeface="Arial" panose="020B0604020202020204" pitchFamily="34" charset="0"/>
                  <a:ea typeface="宋体" panose="02010600030101010101" pitchFamily="2" charset="-122"/>
                </a:rPr>
                <a:t>控制总线 </a:t>
              </a:r>
              <a:r>
                <a:rPr lang="en-US" altLang="zh-CN" sz="1600" b="1" dirty="0">
                  <a:solidFill>
                    <a:schemeClr val="bg1"/>
                  </a:solidFill>
                  <a:latin typeface="Arial" panose="020B0604020202020204" pitchFamily="34" charset="0"/>
                  <a:ea typeface="宋体" panose="02010600030101010101" pitchFamily="2" charset="-122"/>
                </a:rPr>
                <a:t>CB</a:t>
              </a:r>
              <a:endParaRPr lang="en-US" altLang="zh-CN" sz="1600" b="1" dirty="0">
                <a:solidFill>
                  <a:schemeClr val="bg1"/>
                </a:solidFill>
                <a:latin typeface="Arial" panose="020B0604020202020204" pitchFamily="34" charset="0"/>
                <a:ea typeface="宋体" panose="02010600030101010101" pitchFamily="2" charset="-122"/>
              </a:endParaRPr>
            </a:p>
          </p:txBody>
        </p:sp>
        <p:sp>
          <p:nvSpPr>
            <p:cNvPr id="10283" name="Text Box 41"/>
            <p:cNvSpPr txBox="1"/>
            <p:nvPr/>
          </p:nvSpPr>
          <p:spPr>
            <a:xfrm>
              <a:off x="11473" y="4260"/>
              <a:ext cx="880" cy="2210"/>
            </a:xfrm>
            <a:prstGeom prst="rect">
              <a:avLst/>
            </a:prstGeom>
            <a:solidFill>
              <a:schemeClr val="folHlink"/>
            </a:solidFill>
            <a:ln w="25400" cap="flat" cmpd="sng">
              <a:solidFill>
                <a:schemeClr val="tx1"/>
              </a:solidFill>
              <a:prstDash val="solid"/>
              <a:miter/>
              <a:headEnd type="none" w="med" len="med"/>
              <a:tailEnd type="none" w="med" len="med"/>
            </a:ln>
          </p:spPr>
          <p:txBody>
            <a:bodyPr lIns="0" tIns="180000" rIns="0" bIns="0"/>
            <a:p>
              <a:pPr algn="ctr">
                <a:buFont typeface="Wingdings" panose="05000000000000000000" pitchFamily="2" charset="2"/>
              </a:pPr>
              <a:r>
                <a:rPr lang="en-US" altLang="zh-CN" dirty="0">
                  <a:latin typeface="Arial" panose="020B0604020202020204" pitchFamily="34" charset="0"/>
                  <a:ea typeface="宋体" panose="02010600030101010101" pitchFamily="2" charset="-122"/>
                </a:rPr>
                <a:t>I/O</a:t>
              </a:r>
              <a:endParaRPr lang="en-US" altLang="zh-CN" dirty="0">
                <a:latin typeface="Arial" panose="020B0604020202020204" pitchFamily="34" charset="0"/>
                <a:ea typeface="宋体" panose="02010600030101010101" pitchFamily="2" charset="-122"/>
              </a:endParaRPr>
            </a:p>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接</a:t>
              </a:r>
              <a:endParaRPr lang="zh-CN" altLang="en-US" dirty="0">
                <a:latin typeface="Arial" panose="020B0604020202020204" pitchFamily="34" charset="0"/>
                <a:ea typeface="宋体" panose="02010600030101010101" pitchFamily="2" charset="-122"/>
              </a:endParaRPr>
            </a:p>
            <a:p>
              <a:pPr algn="ctr">
                <a:buFont typeface="Wingdings" panose="05000000000000000000" pitchFamily="2" charset="2"/>
              </a:pPr>
              <a:r>
                <a:rPr lang="zh-CN" altLang="en-US" dirty="0">
                  <a:latin typeface="Arial" panose="020B0604020202020204" pitchFamily="34" charset="0"/>
                  <a:ea typeface="宋体" panose="02010600030101010101" pitchFamily="2" charset="-122"/>
                </a:rPr>
                <a:t>口</a:t>
              </a:r>
              <a:endParaRPr lang="zh-CN" altLang="en-US" dirty="0">
                <a:latin typeface="Arial" panose="020B0604020202020204" pitchFamily="34" charset="0"/>
                <a:ea typeface="宋体" panose="02010600030101010101" pitchFamily="2" charset="-122"/>
              </a:endParaRPr>
            </a:p>
          </p:txBody>
        </p:sp>
        <p:sp>
          <p:nvSpPr>
            <p:cNvPr id="10284" name="AutoShape 42"/>
            <p:cNvSpPr/>
            <p:nvPr/>
          </p:nvSpPr>
          <p:spPr>
            <a:xfrm>
              <a:off x="12348" y="5033"/>
              <a:ext cx="742" cy="540"/>
            </a:xfrm>
            <a:prstGeom prst="leftRightArrow">
              <a:avLst>
                <a:gd name="adj1" fmla="val 50000"/>
                <a:gd name="adj2" fmla="val 27481"/>
              </a:avLst>
            </a:prstGeom>
            <a:solidFill>
              <a:srgbClr val="3366FF"/>
            </a:solidFill>
            <a:ln w="25400"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85" name="Rectangle 43"/>
            <p:cNvSpPr/>
            <p:nvPr/>
          </p:nvSpPr>
          <p:spPr>
            <a:xfrm>
              <a:off x="12148" y="8008"/>
              <a:ext cx="187" cy="125"/>
            </a:xfrm>
            <a:prstGeom prst="rect">
              <a:avLst/>
            </a:prstGeom>
            <a:solidFill>
              <a:srgbClr val="FF9900"/>
            </a:solidFill>
            <a:ln w="25400" cap="flat" cmpd="sng">
              <a:solidFill>
                <a:srgbClr val="FF9900"/>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86" name="Rectangle 44"/>
            <p:cNvSpPr/>
            <p:nvPr/>
          </p:nvSpPr>
          <p:spPr>
            <a:xfrm>
              <a:off x="11510" y="7198"/>
              <a:ext cx="165" cy="127"/>
            </a:xfrm>
            <a:prstGeom prst="rect">
              <a:avLst/>
            </a:prstGeom>
            <a:solidFill>
              <a:srgbClr val="00CCFF"/>
            </a:solidFill>
            <a:ln w="25400" cap="flat" cmpd="sng">
              <a:solidFill>
                <a:srgbClr val="00CCFF"/>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87" name="AutoShape 45"/>
            <p:cNvSpPr/>
            <p:nvPr/>
          </p:nvSpPr>
          <p:spPr>
            <a:xfrm>
              <a:off x="11673" y="3738"/>
              <a:ext cx="450" cy="530"/>
            </a:xfrm>
            <a:prstGeom prst="downArrow">
              <a:avLst>
                <a:gd name="adj1" fmla="val 50000"/>
                <a:gd name="adj2" fmla="val 29428"/>
              </a:avLst>
            </a:prstGeom>
            <a:solidFill>
              <a:srgbClr val="FFCC00"/>
            </a:solidFill>
            <a:ln w="9525" cap="flat" cmpd="sng">
              <a:solidFill>
                <a:schemeClr val="tx1"/>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0288" name="Rectangle 46"/>
            <p:cNvSpPr/>
            <p:nvPr/>
          </p:nvSpPr>
          <p:spPr>
            <a:xfrm>
              <a:off x="11813" y="3718"/>
              <a:ext cx="172" cy="85"/>
            </a:xfrm>
            <a:prstGeom prst="rect">
              <a:avLst/>
            </a:prstGeom>
            <a:solidFill>
              <a:srgbClr val="FFCC00"/>
            </a:solidFill>
            <a:ln w="25400" cap="flat" cmpd="sng">
              <a:solidFill>
                <a:srgbClr val="FFCC00"/>
              </a:solidFill>
              <a:prstDash val="solid"/>
              <a:miter/>
              <a:headEnd type="none" w="med" len="med"/>
              <a:tailEnd type="none" w="med" len="med"/>
            </a:ln>
          </p:spPr>
          <p:txBody>
            <a:bodyPr/>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1026"/>
          <p:cNvSpPr>
            <a:spLocks noGrp="1"/>
          </p:cNvSpPr>
          <p:nvPr>
            <p:ph type="title"/>
          </p:nvPr>
        </p:nvSpPr>
        <p:spPr>
          <a:xfrm>
            <a:off x="685800" y="800100"/>
            <a:ext cx="7772400" cy="762000"/>
          </a:xfrm>
          <a:ln/>
        </p:spPr>
        <p:txBody>
          <a:bodyPr vert="horz" wrap="square" lIns="91440" tIns="45720" rIns="91440" bIns="45720" anchor="ctr" anchorCtr="0"/>
          <a:p>
            <a:r>
              <a:rPr lang="zh-CN" altLang="en-US" dirty="0">
                <a:ea typeface="隶书" panose="02010509060101010101" pitchFamily="49" charset="-122"/>
              </a:rPr>
              <a:t>存储程序计算机的工作原理*</a:t>
            </a:r>
            <a:endParaRPr lang="zh-CN" altLang="en-US" dirty="0">
              <a:ea typeface="隶书" panose="02010509060101010101" pitchFamily="49" charset="-122"/>
            </a:endParaRPr>
          </a:p>
        </p:txBody>
      </p:sp>
      <p:sp>
        <p:nvSpPr>
          <p:cNvPr id="11267" name="Rectangle 1027"/>
          <p:cNvSpPr>
            <a:spLocks noGrp="1"/>
          </p:cNvSpPr>
          <p:nvPr>
            <p:ph idx="1"/>
          </p:nvPr>
        </p:nvSpPr>
        <p:spPr>
          <a:xfrm>
            <a:off x="457200" y="990600"/>
            <a:ext cx="8382000" cy="4959350"/>
          </a:xfrm>
          <a:ln/>
        </p:spPr>
        <p:txBody>
          <a:bodyPr vert="horz" wrap="square" lIns="91440" tIns="45720" rIns="91440" bIns="45720" anchor="t" anchorCtr="0"/>
          <a:p>
            <a:pPr>
              <a:lnSpc>
                <a:spcPct val="150000"/>
              </a:lnSpc>
              <a:spcBef>
                <a:spcPct val="0"/>
              </a:spcBef>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控制器按预先存放在计算机存储器中的程序的流程自动地连续取出指令并执行之。</a:t>
            </a:r>
            <a:endParaRPr lang="zh-CN" altLang="en-US" dirty="0">
              <a:latin typeface="宋体" panose="02010600030101010101" pitchFamily="2" charset="-122"/>
              <a:ea typeface="宋体" panose="02010600030101010101" pitchFamily="2" charset="-122"/>
            </a:endParaRPr>
          </a:p>
        </p:txBody>
      </p:sp>
      <p:sp>
        <p:nvSpPr>
          <p:cNvPr id="11268" name="Text Box 1028"/>
          <p:cNvSpPr txBox="1"/>
          <p:nvPr/>
        </p:nvSpPr>
        <p:spPr>
          <a:xfrm>
            <a:off x="3409950" y="3768725"/>
            <a:ext cx="1008063" cy="482600"/>
          </a:xfrm>
          <a:prstGeom prst="rect">
            <a:avLst/>
          </a:prstGeom>
          <a:solidFill>
            <a:srgbClr val="00FFFF"/>
          </a:solidFill>
          <a:ln w="9525" cap="flat" cmpd="sng">
            <a:prstDash val="solid"/>
            <a:miter/>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00FFFF"/>
            </a:extrusionClr>
          </a:sp3d>
        </p:spPr>
        <p:txBody>
          <a:bodyPr>
            <a:spAutoFit/>
            <a:flatTx/>
          </a:bodyPr>
          <a:p>
            <a:pPr>
              <a:lnSpc>
                <a:spcPct val="125000"/>
              </a:lnSpc>
              <a:spcBef>
                <a:spcPct val="80000"/>
              </a:spcBef>
              <a:spcAft>
                <a:spcPct val="130000"/>
              </a:spcAft>
              <a:buFont typeface="Wingdings" panose="05000000000000000000" pitchFamily="2" charset="2"/>
            </a:pPr>
            <a:r>
              <a:rPr lang="zh-CN" altLang="en-US" sz="2000" b="1" dirty="0">
                <a:solidFill>
                  <a:schemeClr val="bg1"/>
                </a:solidFill>
                <a:latin typeface="Arial" panose="020B0604020202020204" pitchFamily="34" charset="0"/>
                <a:ea typeface="宋体" panose="02010600030101010101" pitchFamily="2" charset="-122"/>
              </a:rPr>
              <a:t>运算器</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1269" name="Text Box 1029"/>
          <p:cNvSpPr txBox="1"/>
          <p:nvPr/>
        </p:nvSpPr>
        <p:spPr>
          <a:xfrm>
            <a:off x="5137150" y="3768725"/>
            <a:ext cx="1223963" cy="482600"/>
          </a:xfrm>
          <a:prstGeom prst="rect">
            <a:avLst/>
          </a:prstGeom>
          <a:solidFill>
            <a:srgbClr val="00FFFF"/>
          </a:solidFill>
          <a:ln w="9525" cap="flat" cmpd="sng">
            <a:prstDash val="solid"/>
            <a:miter/>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00FFFF"/>
            </a:extrusionClr>
          </a:sp3d>
        </p:spPr>
        <p:txBody>
          <a:bodyPr>
            <a:spAutoFit/>
            <a:flatTx/>
          </a:bodyPr>
          <a:p>
            <a:pPr>
              <a:lnSpc>
                <a:spcPct val="125000"/>
              </a:lnSpc>
              <a:spcBef>
                <a:spcPct val="80000"/>
              </a:spcBef>
              <a:spcAft>
                <a:spcPct val="130000"/>
              </a:spcAft>
              <a:buFont typeface="Wingdings" panose="05000000000000000000" pitchFamily="2" charset="2"/>
            </a:pPr>
            <a:r>
              <a:rPr lang="zh-CN" altLang="en-US" sz="2000" b="1" dirty="0">
                <a:solidFill>
                  <a:schemeClr val="bg1"/>
                </a:solidFill>
                <a:latin typeface="Arial" panose="020B0604020202020204" pitchFamily="34" charset="0"/>
                <a:ea typeface="宋体" panose="02010600030101010101" pitchFamily="2" charset="-122"/>
              </a:rPr>
              <a:t>输出设备</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1270" name="Text Box 1030"/>
          <p:cNvSpPr txBox="1"/>
          <p:nvPr/>
        </p:nvSpPr>
        <p:spPr>
          <a:xfrm>
            <a:off x="3409950" y="2492375"/>
            <a:ext cx="1008063" cy="482600"/>
          </a:xfrm>
          <a:prstGeom prst="rect">
            <a:avLst/>
          </a:prstGeom>
          <a:solidFill>
            <a:srgbClr val="00FFFF"/>
          </a:solidFill>
          <a:ln w="9525" cap="flat" cmpd="sng">
            <a:prstDash val="solid"/>
            <a:miter/>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00FFFF"/>
            </a:extrusionClr>
          </a:sp3d>
        </p:spPr>
        <p:txBody>
          <a:bodyPr>
            <a:spAutoFit/>
            <a:flatTx/>
          </a:bodyPr>
          <a:p>
            <a:pPr>
              <a:lnSpc>
                <a:spcPct val="125000"/>
              </a:lnSpc>
              <a:spcBef>
                <a:spcPct val="80000"/>
              </a:spcBef>
              <a:spcAft>
                <a:spcPct val="130000"/>
              </a:spcAft>
              <a:buFont typeface="Wingdings" panose="05000000000000000000" pitchFamily="2" charset="2"/>
            </a:pPr>
            <a:r>
              <a:rPr lang="zh-CN" altLang="en-US" sz="2000" b="1" dirty="0">
                <a:solidFill>
                  <a:schemeClr val="bg1"/>
                </a:solidFill>
                <a:latin typeface="Arial" panose="020B0604020202020204" pitchFamily="34" charset="0"/>
                <a:ea typeface="宋体" panose="02010600030101010101" pitchFamily="2" charset="-122"/>
              </a:rPr>
              <a:t>控制器</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1271" name="Text Box 1031"/>
          <p:cNvSpPr txBox="1"/>
          <p:nvPr/>
        </p:nvSpPr>
        <p:spPr>
          <a:xfrm>
            <a:off x="1393825" y="3768725"/>
            <a:ext cx="1295400" cy="482600"/>
          </a:xfrm>
          <a:prstGeom prst="rect">
            <a:avLst/>
          </a:prstGeom>
          <a:solidFill>
            <a:srgbClr val="00FFFF"/>
          </a:solidFill>
          <a:ln w="9525" cap="flat" cmpd="sng">
            <a:prstDash val="solid"/>
            <a:miter/>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00FFFF"/>
            </a:extrusionClr>
          </a:sp3d>
        </p:spPr>
        <p:txBody>
          <a:bodyPr>
            <a:spAutoFit/>
            <a:flatTx/>
          </a:bodyPr>
          <a:p>
            <a:pPr>
              <a:lnSpc>
                <a:spcPct val="125000"/>
              </a:lnSpc>
              <a:spcBef>
                <a:spcPct val="80000"/>
              </a:spcBef>
              <a:spcAft>
                <a:spcPct val="130000"/>
              </a:spcAft>
              <a:buFont typeface="Wingdings" panose="05000000000000000000" pitchFamily="2" charset="2"/>
            </a:pPr>
            <a:r>
              <a:rPr lang="zh-CN" altLang="en-US" sz="2000" b="1" dirty="0">
                <a:solidFill>
                  <a:schemeClr val="bg1"/>
                </a:solidFill>
                <a:latin typeface="Arial" panose="020B0604020202020204" pitchFamily="34" charset="0"/>
                <a:ea typeface="宋体" panose="02010600030101010101" pitchFamily="2" charset="-122"/>
              </a:rPr>
              <a:t>输入设备</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1272" name="Text Box 1032"/>
          <p:cNvSpPr txBox="1"/>
          <p:nvPr/>
        </p:nvSpPr>
        <p:spPr>
          <a:xfrm>
            <a:off x="3409950" y="5060950"/>
            <a:ext cx="1008063" cy="482600"/>
          </a:xfrm>
          <a:prstGeom prst="rect">
            <a:avLst/>
          </a:prstGeom>
          <a:solidFill>
            <a:srgbClr val="00FFFF"/>
          </a:solidFill>
          <a:ln w="9525" cap="flat" cmpd="sng">
            <a:prstDash val="solid"/>
            <a:miter/>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00FFFF"/>
            </a:extrusionClr>
          </a:sp3d>
        </p:spPr>
        <p:txBody>
          <a:bodyPr>
            <a:spAutoFit/>
            <a:flatTx/>
          </a:bodyPr>
          <a:p>
            <a:pPr>
              <a:lnSpc>
                <a:spcPct val="125000"/>
              </a:lnSpc>
              <a:spcBef>
                <a:spcPct val="80000"/>
              </a:spcBef>
              <a:spcAft>
                <a:spcPct val="130000"/>
              </a:spcAft>
              <a:buFont typeface="Wingdings" panose="05000000000000000000" pitchFamily="2" charset="2"/>
            </a:pPr>
            <a:r>
              <a:rPr lang="zh-CN" altLang="en-US" sz="2000" b="1" dirty="0">
                <a:solidFill>
                  <a:schemeClr val="bg1"/>
                </a:solidFill>
                <a:latin typeface="Arial" panose="020B0604020202020204" pitchFamily="34" charset="0"/>
                <a:ea typeface="宋体" panose="02010600030101010101" pitchFamily="2" charset="-122"/>
              </a:rPr>
              <a:t>存储器</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1273" name="AutoShape 1033"/>
          <p:cNvSpPr/>
          <p:nvPr/>
        </p:nvSpPr>
        <p:spPr>
          <a:xfrm>
            <a:off x="2689225" y="3913188"/>
            <a:ext cx="719138" cy="287337"/>
          </a:xfrm>
          <a:prstGeom prst="rightArrow">
            <a:avLst>
              <a:gd name="adj1" fmla="val 50000"/>
              <a:gd name="adj2" fmla="val 62534"/>
            </a:avLst>
          </a:prstGeom>
          <a:solidFill>
            <a:srgbClr val="FF6600"/>
          </a:solidFill>
          <a:ln w="9525" cap="flat" cmpd="sng">
            <a:solidFill>
              <a:srgbClr val="FF6600"/>
            </a:solidFill>
            <a:prstDash val="solid"/>
            <a:miter/>
            <a:headEnd type="none" w="med" len="med"/>
            <a:tailEnd type="none" w="med" len="med"/>
          </a:ln>
        </p:spPr>
        <p:txBody>
          <a:bodyPr wrap="none" anchor="ctr" anchorCtr="0"/>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1274" name="AutoShape 1034"/>
          <p:cNvSpPr/>
          <p:nvPr/>
        </p:nvSpPr>
        <p:spPr>
          <a:xfrm>
            <a:off x="4418013" y="3911600"/>
            <a:ext cx="719137" cy="287338"/>
          </a:xfrm>
          <a:prstGeom prst="rightArrow">
            <a:avLst>
              <a:gd name="adj1" fmla="val 50000"/>
              <a:gd name="adj2" fmla="val 62534"/>
            </a:avLst>
          </a:prstGeom>
          <a:solidFill>
            <a:srgbClr val="FF6600"/>
          </a:solidFill>
          <a:ln w="9525" cap="flat" cmpd="sng">
            <a:solidFill>
              <a:srgbClr val="FF6600"/>
            </a:solidFill>
            <a:prstDash val="solid"/>
            <a:miter/>
            <a:headEnd type="none" w="med" len="med"/>
            <a:tailEnd type="none" w="med" len="med"/>
          </a:ln>
        </p:spPr>
        <p:txBody>
          <a:bodyPr wrap="none" anchor="ctr" anchorCtr="0"/>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1275" name="AutoShape 1035"/>
          <p:cNvSpPr/>
          <p:nvPr/>
        </p:nvSpPr>
        <p:spPr>
          <a:xfrm>
            <a:off x="6362700" y="3911600"/>
            <a:ext cx="719138" cy="287338"/>
          </a:xfrm>
          <a:prstGeom prst="rightArrow">
            <a:avLst>
              <a:gd name="adj1" fmla="val 50000"/>
              <a:gd name="adj2" fmla="val 62534"/>
            </a:avLst>
          </a:prstGeom>
          <a:solidFill>
            <a:srgbClr val="FF6600"/>
          </a:solidFill>
          <a:ln w="9525" cap="flat" cmpd="sng">
            <a:solidFill>
              <a:srgbClr val="FF6600"/>
            </a:solidFill>
            <a:prstDash val="solid"/>
            <a:miter/>
            <a:headEnd type="none" w="med" len="med"/>
            <a:tailEnd type="none" w="med" len="med"/>
          </a:ln>
        </p:spPr>
        <p:txBody>
          <a:bodyPr wrap="none" anchor="ctr" anchorCtr="0"/>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1276" name="AutoShape 1036"/>
          <p:cNvSpPr/>
          <p:nvPr/>
        </p:nvSpPr>
        <p:spPr>
          <a:xfrm>
            <a:off x="673100" y="3911600"/>
            <a:ext cx="719138" cy="287338"/>
          </a:xfrm>
          <a:prstGeom prst="rightArrow">
            <a:avLst>
              <a:gd name="adj1" fmla="val 50000"/>
              <a:gd name="adj2" fmla="val 62534"/>
            </a:avLst>
          </a:prstGeom>
          <a:solidFill>
            <a:srgbClr val="FF6600"/>
          </a:solidFill>
          <a:ln w="9525" cap="flat" cmpd="sng">
            <a:solidFill>
              <a:srgbClr val="FF6600"/>
            </a:solidFill>
            <a:prstDash val="solid"/>
            <a:miter/>
            <a:headEnd type="none" w="med" len="med"/>
            <a:tailEnd type="none" w="med" len="med"/>
          </a:ln>
        </p:spPr>
        <p:txBody>
          <a:bodyPr wrap="none" anchor="ctr" anchorCtr="0"/>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1277" name="AutoShape 1037"/>
          <p:cNvSpPr/>
          <p:nvPr/>
        </p:nvSpPr>
        <p:spPr>
          <a:xfrm rot="10800000">
            <a:off x="3768725" y="4343400"/>
            <a:ext cx="288925" cy="719138"/>
          </a:xfrm>
          <a:prstGeom prst="upDownArrow">
            <a:avLst>
              <a:gd name="adj1" fmla="val 50000"/>
              <a:gd name="adj2" fmla="val 49745"/>
            </a:avLst>
          </a:prstGeom>
          <a:solidFill>
            <a:srgbClr val="FF6600"/>
          </a:solidFill>
          <a:ln w="9525" cap="flat" cmpd="sng">
            <a:solidFill>
              <a:srgbClr val="FF6600"/>
            </a:solidFill>
            <a:prstDash val="solid"/>
            <a:miter/>
            <a:headEnd type="none" w="med" len="med"/>
            <a:tailEnd type="none" w="med" len="med"/>
          </a:ln>
        </p:spPr>
        <p:txBody>
          <a:bodyPr vert="eaVert" wrap="none" anchor="ctr" anchorCtr="0"/>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1278" name="Line 1038"/>
          <p:cNvSpPr/>
          <p:nvPr/>
        </p:nvSpPr>
        <p:spPr>
          <a:xfrm>
            <a:off x="4418013" y="5327650"/>
            <a:ext cx="360362" cy="0"/>
          </a:xfrm>
          <a:prstGeom prst="line">
            <a:avLst/>
          </a:prstGeom>
          <a:ln w="28575" cap="flat" cmpd="sng">
            <a:solidFill>
              <a:schemeClr val="tx1"/>
            </a:solidFill>
            <a:prstDash val="solid"/>
            <a:headEnd type="none" w="med" len="med"/>
            <a:tailEnd type="none" w="med" len="med"/>
          </a:ln>
        </p:spPr>
      </p:sp>
      <p:sp>
        <p:nvSpPr>
          <p:cNvPr id="11279" name="Line 1039"/>
          <p:cNvSpPr/>
          <p:nvPr/>
        </p:nvSpPr>
        <p:spPr>
          <a:xfrm flipV="1">
            <a:off x="4778375" y="2878138"/>
            <a:ext cx="0" cy="2449512"/>
          </a:xfrm>
          <a:prstGeom prst="line">
            <a:avLst/>
          </a:prstGeom>
          <a:ln w="28575" cap="flat" cmpd="sng">
            <a:solidFill>
              <a:schemeClr val="tx1"/>
            </a:solidFill>
            <a:prstDash val="solid"/>
            <a:headEnd type="none" w="med" len="med"/>
            <a:tailEnd type="none" w="med" len="med"/>
          </a:ln>
        </p:spPr>
      </p:sp>
      <p:sp>
        <p:nvSpPr>
          <p:cNvPr id="11280" name="Line 1040"/>
          <p:cNvSpPr/>
          <p:nvPr/>
        </p:nvSpPr>
        <p:spPr>
          <a:xfrm flipH="1">
            <a:off x="4418013" y="2874963"/>
            <a:ext cx="360362" cy="0"/>
          </a:xfrm>
          <a:prstGeom prst="line">
            <a:avLst/>
          </a:prstGeom>
          <a:ln w="28575" cap="flat" cmpd="sng">
            <a:solidFill>
              <a:schemeClr val="tx1"/>
            </a:solidFill>
            <a:prstDash val="solid"/>
            <a:headEnd type="none" w="med" len="med"/>
            <a:tailEnd type="triangle" w="med" len="med"/>
          </a:ln>
        </p:spPr>
      </p:sp>
      <p:sp>
        <p:nvSpPr>
          <p:cNvPr id="11281" name="Line 1041"/>
          <p:cNvSpPr/>
          <p:nvPr/>
        </p:nvSpPr>
        <p:spPr>
          <a:xfrm flipH="1">
            <a:off x="2041525" y="2603500"/>
            <a:ext cx="1296988" cy="0"/>
          </a:xfrm>
          <a:prstGeom prst="line">
            <a:avLst/>
          </a:prstGeom>
          <a:ln w="9525" cap="flat" cmpd="sng">
            <a:solidFill>
              <a:schemeClr val="tx1"/>
            </a:solidFill>
            <a:prstDash val="dash"/>
            <a:headEnd type="none" w="med" len="med"/>
            <a:tailEnd type="none" w="med" len="med"/>
          </a:ln>
        </p:spPr>
      </p:sp>
      <p:sp>
        <p:nvSpPr>
          <p:cNvPr id="11282" name="Line 1042"/>
          <p:cNvSpPr/>
          <p:nvPr/>
        </p:nvSpPr>
        <p:spPr>
          <a:xfrm>
            <a:off x="2041525" y="2603500"/>
            <a:ext cx="0" cy="1079500"/>
          </a:xfrm>
          <a:prstGeom prst="line">
            <a:avLst/>
          </a:prstGeom>
          <a:ln w="9525" cap="flat" cmpd="sng">
            <a:solidFill>
              <a:schemeClr val="tx1"/>
            </a:solidFill>
            <a:prstDash val="dash"/>
            <a:headEnd type="none" w="med" len="med"/>
            <a:tailEnd type="triangle" w="med" len="med"/>
          </a:ln>
        </p:spPr>
      </p:sp>
      <p:sp>
        <p:nvSpPr>
          <p:cNvPr id="11283" name="Line 1043"/>
          <p:cNvSpPr/>
          <p:nvPr/>
        </p:nvSpPr>
        <p:spPr>
          <a:xfrm>
            <a:off x="3913188" y="3128963"/>
            <a:ext cx="0" cy="576262"/>
          </a:xfrm>
          <a:prstGeom prst="line">
            <a:avLst/>
          </a:prstGeom>
          <a:ln w="9525" cap="flat" cmpd="sng">
            <a:solidFill>
              <a:schemeClr val="tx1"/>
            </a:solidFill>
            <a:prstDash val="dash"/>
            <a:headEnd type="triangle" w="med" len="med"/>
            <a:tailEnd type="triangle" w="med" len="med"/>
          </a:ln>
        </p:spPr>
      </p:sp>
      <p:sp>
        <p:nvSpPr>
          <p:cNvPr id="11284" name="Line 1044"/>
          <p:cNvSpPr/>
          <p:nvPr/>
        </p:nvSpPr>
        <p:spPr>
          <a:xfrm flipH="1">
            <a:off x="4418013" y="2590800"/>
            <a:ext cx="1296987" cy="0"/>
          </a:xfrm>
          <a:prstGeom prst="line">
            <a:avLst/>
          </a:prstGeom>
          <a:ln w="9525" cap="flat" cmpd="sng">
            <a:solidFill>
              <a:schemeClr val="tx1"/>
            </a:solidFill>
            <a:prstDash val="dash"/>
            <a:headEnd type="none" w="med" len="med"/>
            <a:tailEnd type="none" w="med" len="med"/>
          </a:ln>
        </p:spPr>
      </p:sp>
      <p:sp>
        <p:nvSpPr>
          <p:cNvPr id="11285" name="Line 1045"/>
          <p:cNvSpPr/>
          <p:nvPr/>
        </p:nvSpPr>
        <p:spPr>
          <a:xfrm>
            <a:off x="5713413" y="2590800"/>
            <a:ext cx="0" cy="1079500"/>
          </a:xfrm>
          <a:prstGeom prst="line">
            <a:avLst/>
          </a:prstGeom>
          <a:ln w="9525" cap="flat" cmpd="sng">
            <a:solidFill>
              <a:schemeClr val="tx1"/>
            </a:solidFill>
            <a:prstDash val="dash"/>
            <a:headEnd type="none" w="med" len="med"/>
            <a:tailEnd type="triangle" w="med" len="med"/>
          </a:ln>
        </p:spPr>
      </p:sp>
      <p:sp>
        <p:nvSpPr>
          <p:cNvPr id="11286" name="Line 1046"/>
          <p:cNvSpPr/>
          <p:nvPr/>
        </p:nvSpPr>
        <p:spPr>
          <a:xfrm flipH="1">
            <a:off x="3049588" y="2878138"/>
            <a:ext cx="288925" cy="0"/>
          </a:xfrm>
          <a:prstGeom prst="line">
            <a:avLst/>
          </a:prstGeom>
          <a:ln w="9525" cap="flat" cmpd="sng">
            <a:solidFill>
              <a:schemeClr val="tx1"/>
            </a:solidFill>
            <a:prstDash val="dash"/>
            <a:headEnd type="none" w="med" len="med"/>
            <a:tailEnd type="none" w="med" len="med"/>
          </a:ln>
        </p:spPr>
      </p:sp>
      <p:sp>
        <p:nvSpPr>
          <p:cNvPr id="11287" name="Line 1047"/>
          <p:cNvSpPr/>
          <p:nvPr/>
        </p:nvSpPr>
        <p:spPr>
          <a:xfrm flipH="1">
            <a:off x="3049588" y="2878138"/>
            <a:ext cx="1587" cy="2449512"/>
          </a:xfrm>
          <a:prstGeom prst="line">
            <a:avLst/>
          </a:prstGeom>
          <a:ln w="9525" cap="flat" cmpd="sng">
            <a:solidFill>
              <a:schemeClr val="tx1"/>
            </a:solidFill>
            <a:prstDash val="dash"/>
            <a:headEnd type="none" w="med" len="med"/>
            <a:tailEnd type="none" w="med" len="med"/>
          </a:ln>
        </p:spPr>
      </p:sp>
      <p:sp>
        <p:nvSpPr>
          <p:cNvPr id="11288" name="Line 1048"/>
          <p:cNvSpPr/>
          <p:nvPr/>
        </p:nvSpPr>
        <p:spPr>
          <a:xfrm>
            <a:off x="3049588" y="5327650"/>
            <a:ext cx="288925" cy="0"/>
          </a:xfrm>
          <a:prstGeom prst="line">
            <a:avLst/>
          </a:prstGeom>
          <a:ln w="9525" cap="flat" cmpd="sng">
            <a:solidFill>
              <a:schemeClr val="tx1"/>
            </a:solidFill>
            <a:prstDash val="dash"/>
            <a:headEnd type="none" w="med" len="med"/>
            <a:tailEnd type="triangle" w="med" len="med"/>
          </a:ln>
        </p:spPr>
      </p:sp>
      <p:sp>
        <p:nvSpPr>
          <p:cNvPr id="11289" name="Line 1049"/>
          <p:cNvSpPr/>
          <p:nvPr/>
        </p:nvSpPr>
        <p:spPr>
          <a:xfrm>
            <a:off x="6505575" y="4822825"/>
            <a:ext cx="649288" cy="0"/>
          </a:xfrm>
          <a:prstGeom prst="line">
            <a:avLst/>
          </a:prstGeom>
          <a:ln w="28575" cap="flat" cmpd="sng">
            <a:solidFill>
              <a:schemeClr val="tx1"/>
            </a:solidFill>
            <a:prstDash val="solid"/>
            <a:headEnd type="none" w="med" len="med"/>
            <a:tailEnd type="triangle" w="med" len="med"/>
          </a:ln>
        </p:spPr>
      </p:sp>
      <p:sp>
        <p:nvSpPr>
          <p:cNvPr id="11290" name="Text Box 1050"/>
          <p:cNvSpPr txBox="1"/>
          <p:nvPr/>
        </p:nvSpPr>
        <p:spPr>
          <a:xfrm>
            <a:off x="7297738" y="4606925"/>
            <a:ext cx="1008062" cy="366713"/>
          </a:xfrm>
          <a:prstGeom prst="rect">
            <a:avLst/>
          </a:prstGeom>
          <a:noFill/>
          <a:ln w="9525">
            <a:noFill/>
          </a:ln>
        </p:spPr>
        <p:txBody>
          <a:bodyPr>
            <a:spAutoFit/>
          </a:bodyPr>
          <a:p>
            <a:pPr>
              <a:spcBef>
                <a:spcPct val="50000"/>
              </a:spcBef>
              <a:buFont typeface="Wingdings" panose="05000000000000000000" pitchFamily="2" charset="2"/>
            </a:pPr>
            <a:r>
              <a:rPr lang="zh-CN" altLang="en-US" dirty="0">
                <a:latin typeface="Arial" panose="020B0604020202020204" pitchFamily="34" charset="0"/>
                <a:ea typeface="宋体" panose="02010600030101010101" pitchFamily="2" charset="-122"/>
              </a:rPr>
              <a:t>指令流</a:t>
            </a:r>
            <a:endParaRPr lang="zh-CN" altLang="en-US" dirty="0">
              <a:latin typeface="Arial" panose="020B0604020202020204" pitchFamily="34" charset="0"/>
              <a:ea typeface="宋体" panose="02010600030101010101" pitchFamily="2" charset="-122"/>
            </a:endParaRPr>
          </a:p>
        </p:txBody>
      </p:sp>
      <p:sp>
        <p:nvSpPr>
          <p:cNvPr id="11291" name="Line 1051"/>
          <p:cNvSpPr/>
          <p:nvPr/>
        </p:nvSpPr>
        <p:spPr>
          <a:xfrm>
            <a:off x="6505575" y="5254625"/>
            <a:ext cx="649288" cy="0"/>
          </a:xfrm>
          <a:prstGeom prst="line">
            <a:avLst/>
          </a:prstGeom>
          <a:ln w="9525" cap="flat" cmpd="sng">
            <a:solidFill>
              <a:schemeClr val="tx1"/>
            </a:solidFill>
            <a:prstDash val="dash"/>
            <a:headEnd type="none" w="med" len="med"/>
            <a:tailEnd type="triangle" w="med" len="med"/>
          </a:ln>
        </p:spPr>
      </p:sp>
      <p:sp>
        <p:nvSpPr>
          <p:cNvPr id="11292" name="Text Box 1052"/>
          <p:cNvSpPr txBox="1"/>
          <p:nvPr/>
        </p:nvSpPr>
        <p:spPr>
          <a:xfrm>
            <a:off x="7297738" y="5038725"/>
            <a:ext cx="1223962" cy="366713"/>
          </a:xfrm>
          <a:prstGeom prst="rect">
            <a:avLst/>
          </a:prstGeom>
          <a:noFill/>
          <a:ln w="9525">
            <a:noFill/>
          </a:ln>
        </p:spPr>
        <p:txBody>
          <a:bodyPr>
            <a:spAutoFit/>
          </a:bodyPr>
          <a:p>
            <a:pPr>
              <a:spcBef>
                <a:spcPct val="50000"/>
              </a:spcBef>
              <a:buFont typeface="Wingdings" panose="05000000000000000000" pitchFamily="2" charset="2"/>
            </a:pPr>
            <a:r>
              <a:rPr lang="zh-CN" altLang="en-US" dirty="0">
                <a:latin typeface="Arial" panose="020B0604020202020204" pitchFamily="34" charset="0"/>
                <a:ea typeface="宋体" panose="02010600030101010101" pitchFamily="2" charset="-122"/>
              </a:rPr>
              <a:t>控制命令</a:t>
            </a:r>
            <a:endParaRPr lang="zh-CN" altLang="en-US" dirty="0">
              <a:latin typeface="Arial" panose="020B0604020202020204" pitchFamily="34" charset="0"/>
              <a:ea typeface="宋体" panose="02010600030101010101" pitchFamily="2" charset="-122"/>
            </a:endParaRPr>
          </a:p>
        </p:txBody>
      </p:sp>
      <p:sp>
        <p:nvSpPr>
          <p:cNvPr id="11293" name="AutoShape 1053"/>
          <p:cNvSpPr/>
          <p:nvPr/>
        </p:nvSpPr>
        <p:spPr>
          <a:xfrm>
            <a:off x="6505575" y="5543550"/>
            <a:ext cx="649288" cy="215900"/>
          </a:xfrm>
          <a:prstGeom prst="rightArrow">
            <a:avLst>
              <a:gd name="adj1" fmla="val 50000"/>
              <a:gd name="adj2" fmla="val 75142"/>
            </a:avLst>
          </a:prstGeom>
          <a:solidFill>
            <a:srgbClr val="FF6600"/>
          </a:solidFill>
          <a:ln w="9525" cap="flat" cmpd="sng">
            <a:solidFill>
              <a:srgbClr val="FF6600"/>
            </a:solidFill>
            <a:prstDash val="solid"/>
            <a:miter/>
            <a:headEnd type="none" w="med" len="med"/>
            <a:tailEnd type="none" w="med" len="med"/>
          </a:ln>
        </p:spPr>
        <p:txBody>
          <a:bodyPr wrap="none" anchor="ctr" anchorCtr="0"/>
          <a:p>
            <a:pPr>
              <a:buFont typeface="Wingdings" panose="05000000000000000000" pitchFamily="2" charset="2"/>
            </a:pPr>
            <a:endParaRPr lang="zh-CN" altLang="en-US" dirty="0">
              <a:latin typeface="Arial" panose="020B0604020202020204" pitchFamily="34" charset="0"/>
              <a:ea typeface="宋体" panose="02010600030101010101" pitchFamily="2" charset="-122"/>
            </a:endParaRPr>
          </a:p>
        </p:txBody>
      </p:sp>
      <p:sp>
        <p:nvSpPr>
          <p:cNvPr id="11294" name="Text Box 1054"/>
          <p:cNvSpPr txBox="1"/>
          <p:nvPr/>
        </p:nvSpPr>
        <p:spPr>
          <a:xfrm>
            <a:off x="7297738" y="5470525"/>
            <a:ext cx="1223962" cy="366713"/>
          </a:xfrm>
          <a:prstGeom prst="rect">
            <a:avLst/>
          </a:prstGeom>
          <a:noFill/>
          <a:ln w="9525">
            <a:noFill/>
          </a:ln>
        </p:spPr>
        <p:txBody>
          <a:bodyPr>
            <a:spAutoFit/>
          </a:bodyPr>
          <a:p>
            <a:pPr>
              <a:spcBef>
                <a:spcPct val="50000"/>
              </a:spcBef>
              <a:buFont typeface="Wingdings" panose="05000000000000000000" pitchFamily="2" charset="2"/>
            </a:pPr>
            <a:r>
              <a:rPr lang="zh-CN" altLang="en-US" dirty="0">
                <a:latin typeface="Arial" panose="020B0604020202020204" pitchFamily="34" charset="0"/>
                <a:ea typeface="宋体" panose="02010600030101010101" pitchFamily="2" charset="-122"/>
              </a:rPr>
              <a:t>数据流</a:t>
            </a:r>
            <a:endParaRPr lang="zh-CN" altLang="en-US" dirty="0">
              <a:latin typeface="Arial" panose="020B0604020202020204" pitchFamily="34" charset="0"/>
              <a:ea typeface="宋体" panose="02010600030101010101" pitchFamily="2" charset="-122"/>
            </a:endParaRPr>
          </a:p>
        </p:txBody>
      </p:sp>
      <p:sp>
        <p:nvSpPr>
          <p:cNvPr id="11295" name="AutoShape 1055"/>
          <p:cNvSpPr/>
          <p:nvPr/>
        </p:nvSpPr>
        <p:spPr>
          <a:xfrm flipV="1">
            <a:off x="1754188" y="4462463"/>
            <a:ext cx="1223962" cy="1152525"/>
          </a:xfrm>
          <a:custGeom>
            <a:avLst/>
            <a:gdLst/>
            <a:ahLst/>
            <a:cxnLst>
              <a:cxn ang="0">
                <a:pos x="1223962" y="324361"/>
              </a:cxn>
              <a:cxn ang="0">
                <a:pos x="950724" y="0"/>
              </a:cxn>
              <a:cxn ang="0">
                <a:pos x="950724" y="173839"/>
              </a:cxn>
              <a:cxn ang="0">
                <a:pos x="704175" y="173839"/>
              </a:cxn>
              <a:cxn ang="0">
                <a:pos x="0" y="648722"/>
              </a:cxn>
              <a:cxn ang="0">
                <a:pos x="0" y="1152525"/>
              </a:cxn>
              <a:cxn ang="0">
                <a:pos x="326787" y="1152525"/>
              </a:cxn>
              <a:cxn ang="0">
                <a:pos x="326787" y="648722"/>
              </a:cxn>
              <a:cxn ang="0">
                <a:pos x="704175" y="474883"/>
              </a:cxn>
              <a:cxn ang="0">
                <a:pos x="950724" y="474883"/>
              </a:cxn>
              <a:cxn ang="0">
                <a:pos x="950724" y="648722"/>
              </a:cxn>
              <a:cxn ang="0">
                <a:pos x="1223962" y="324361"/>
              </a:cxn>
            </a:cxnLst>
            <a:pathLst>
              <a:path w="21600" h="21600">
                <a:moveTo>
                  <a:pt x="21600" y="6079"/>
                </a:moveTo>
                <a:lnTo>
                  <a:pt x="16778" y="0"/>
                </a:lnTo>
                <a:lnTo>
                  <a:pt x="16778" y="3258"/>
                </a:lnTo>
                <a:lnTo>
                  <a:pt x="12427" y="3258"/>
                </a:lnTo>
                <a:cubicBezTo>
                  <a:pt x="5564" y="3258"/>
                  <a:pt x="0" y="7243"/>
                  <a:pt x="0" y="12158"/>
                </a:cubicBezTo>
                <a:lnTo>
                  <a:pt x="0" y="21600"/>
                </a:lnTo>
                <a:lnTo>
                  <a:pt x="5767" y="21600"/>
                </a:lnTo>
                <a:lnTo>
                  <a:pt x="5767" y="12158"/>
                </a:lnTo>
                <a:cubicBezTo>
                  <a:pt x="5767" y="10359"/>
                  <a:pt x="8749" y="8900"/>
                  <a:pt x="12427" y="8900"/>
                </a:cubicBezTo>
                <a:lnTo>
                  <a:pt x="16778" y="8900"/>
                </a:lnTo>
                <a:lnTo>
                  <a:pt x="16778" y="12158"/>
                </a:lnTo>
                <a:lnTo>
                  <a:pt x="21600" y="6079"/>
                </a:lnTo>
                <a:close/>
              </a:path>
            </a:pathLst>
          </a:custGeom>
          <a:solidFill>
            <a:schemeClr val="accent1">
              <a:alpha val="100000"/>
            </a:schemeClr>
          </a:solidFill>
          <a:ln w="9525" cap="flat" cmpd="sng">
            <a:solidFill>
              <a:schemeClr val="tx1">
                <a:alpha val="100000"/>
              </a:schemeClr>
            </a:solidFill>
            <a:prstDash val="dash"/>
            <a:miter lim="800000"/>
            <a:headEnd type="none" w="med" len="med"/>
            <a:tailEnd type="none" w="med" len="med"/>
          </a:ln>
        </p:spPr>
        <p:txBody>
          <a:bodyPr/>
          <a:p>
            <a:endParaRPr lang="zh-CN" altLang="en-US"/>
          </a:p>
        </p:txBody>
      </p:sp>
      <p:sp>
        <p:nvSpPr>
          <p:cNvPr id="11296" name="AutoShape 1056"/>
          <p:cNvSpPr/>
          <p:nvPr/>
        </p:nvSpPr>
        <p:spPr>
          <a:xfrm rot="-5400000" flipV="1">
            <a:off x="4992688" y="4389438"/>
            <a:ext cx="1006475" cy="1152525"/>
          </a:xfrm>
          <a:custGeom>
            <a:avLst/>
            <a:gdLst/>
            <a:ahLst/>
            <a:cxnLst>
              <a:cxn ang="0">
                <a:pos x="1006475" y="324361"/>
              </a:cxn>
              <a:cxn ang="0">
                <a:pos x="781789" y="0"/>
              </a:cxn>
              <a:cxn ang="0">
                <a:pos x="781789" y="173839"/>
              </a:cxn>
              <a:cxn ang="0">
                <a:pos x="579049" y="173839"/>
              </a:cxn>
              <a:cxn ang="0">
                <a:pos x="0" y="648722"/>
              </a:cxn>
              <a:cxn ang="0">
                <a:pos x="0" y="1152525"/>
              </a:cxn>
              <a:cxn ang="0">
                <a:pos x="268720" y="1152525"/>
              </a:cxn>
              <a:cxn ang="0">
                <a:pos x="268720" y="648722"/>
              </a:cxn>
              <a:cxn ang="0">
                <a:pos x="579049" y="474883"/>
              </a:cxn>
              <a:cxn ang="0">
                <a:pos x="781789" y="474883"/>
              </a:cxn>
              <a:cxn ang="0">
                <a:pos x="781789" y="648722"/>
              </a:cxn>
              <a:cxn ang="0">
                <a:pos x="1006475" y="324361"/>
              </a:cxn>
            </a:cxnLst>
            <a:pathLst>
              <a:path w="21600" h="21600">
                <a:moveTo>
                  <a:pt x="21600" y="6079"/>
                </a:moveTo>
                <a:lnTo>
                  <a:pt x="16778" y="0"/>
                </a:lnTo>
                <a:lnTo>
                  <a:pt x="16778" y="3258"/>
                </a:lnTo>
                <a:lnTo>
                  <a:pt x="12427" y="3258"/>
                </a:lnTo>
                <a:cubicBezTo>
                  <a:pt x="5564" y="3258"/>
                  <a:pt x="0" y="7243"/>
                  <a:pt x="0" y="12158"/>
                </a:cubicBezTo>
                <a:lnTo>
                  <a:pt x="0" y="21600"/>
                </a:lnTo>
                <a:lnTo>
                  <a:pt x="5767" y="21600"/>
                </a:lnTo>
                <a:lnTo>
                  <a:pt x="5767" y="12158"/>
                </a:lnTo>
                <a:cubicBezTo>
                  <a:pt x="5767" y="10359"/>
                  <a:pt x="8749" y="8900"/>
                  <a:pt x="12427" y="8900"/>
                </a:cubicBezTo>
                <a:lnTo>
                  <a:pt x="16778" y="8900"/>
                </a:lnTo>
                <a:lnTo>
                  <a:pt x="16778" y="12158"/>
                </a:lnTo>
                <a:lnTo>
                  <a:pt x="21600" y="6079"/>
                </a:lnTo>
                <a:close/>
              </a:path>
            </a:pathLst>
          </a:custGeom>
          <a:solidFill>
            <a:schemeClr val="accent1">
              <a:alpha val="100000"/>
            </a:schemeClr>
          </a:solidFill>
          <a:ln w="9525" cap="flat" cmpd="sng">
            <a:solidFill>
              <a:schemeClr val="tx1">
                <a:alpha val="100000"/>
              </a:schemeClr>
            </a:solidFill>
            <a:prstDash val="dash"/>
            <a:miter lim="800000"/>
            <a:headEnd type="none" w="med" len="med"/>
            <a:tailEnd type="none" w="med" len="med"/>
          </a:ln>
        </p:spPr>
        <p:txBody>
          <a:bodyPr/>
          <a:p>
            <a:endParaRPr lang="zh-CN" alt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图片 2"/>
          <p:cNvPicPr>
            <a:picLocks noChangeAspect="1"/>
          </p:cNvPicPr>
          <p:nvPr/>
        </p:nvPicPr>
        <p:blipFill>
          <a:blip r:embed="rId1"/>
          <a:stretch>
            <a:fillRect/>
          </a:stretch>
        </p:blipFill>
        <p:spPr>
          <a:xfrm>
            <a:off x="5292725" y="836613"/>
            <a:ext cx="3816350" cy="3094037"/>
          </a:xfrm>
          <a:prstGeom prst="rect">
            <a:avLst/>
          </a:prstGeom>
          <a:noFill/>
          <a:ln w="9525">
            <a:noFill/>
          </a:ln>
        </p:spPr>
      </p:pic>
      <p:grpSp>
        <p:nvGrpSpPr>
          <p:cNvPr id="12291" name="组合 5"/>
          <p:cNvGrpSpPr/>
          <p:nvPr/>
        </p:nvGrpSpPr>
        <p:grpSpPr>
          <a:xfrm>
            <a:off x="-1587" y="2205038"/>
            <a:ext cx="6589712" cy="4556125"/>
            <a:chOff x="-3" y="3587"/>
            <a:chExt cx="10378" cy="7174"/>
          </a:xfrm>
        </p:grpSpPr>
        <p:sp>
          <p:nvSpPr>
            <p:cNvPr id="12292" name="矩形 4"/>
            <p:cNvSpPr/>
            <p:nvPr/>
          </p:nvSpPr>
          <p:spPr>
            <a:xfrm>
              <a:off x="169" y="3587"/>
              <a:ext cx="10206" cy="7175"/>
            </a:xfrm>
            <a:prstGeom prst="rect">
              <a:avLst/>
            </a:prstGeom>
            <a:solidFill>
              <a:srgbClr val="D9D9D9"/>
            </a:solidFill>
            <a:ln w="9525" cap="flat" cmpd="sng">
              <a:solidFill>
                <a:schemeClr val="tx1"/>
              </a:solidFill>
              <a:prstDash val="solid"/>
              <a:round/>
              <a:headEnd type="none" w="med" len="med"/>
              <a:tailEnd type="none" w="med" len="med"/>
            </a:ln>
          </p:spPr>
          <p:txBody>
            <a:bodyPr/>
            <a:p>
              <a:pPr eaLnBrk="1" hangingPunct="1"/>
              <a:endParaRPr lang="en-US" altLang="en-US" dirty="0">
                <a:latin typeface="Arial" panose="020B0604020202020204" pitchFamily="34" charset="0"/>
                <a:ea typeface="Arial" panose="020B0604020202020204" pitchFamily="34" charset="0"/>
              </a:endParaRPr>
            </a:p>
          </p:txBody>
        </p:sp>
        <p:sp>
          <p:nvSpPr>
            <p:cNvPr id="12293" name="Rectangle 4"/>
            <p:cNvSpPr/>
            <p:nvPr/>
          </p:nvSpPr>
          <p:spPr>
            <a:xfrm>
              <a:off x="4118" y="3797"/>
              <a:ext cx="1123" cy="627"/>
            </a:xfrm>
            <a:prstGeom prst="rect">
              <a:avLst/>
            </a:prstGeom>
            <a:solidFill>
              <a:srgbClr val="01F7B7"/>
            </a:solidFill>
            <a:ln w="9525" cap="flat" cmpd="sng">
              <a:solidFill>
                <a:schemeClr val="tx1"/>
              </a:solidFill>
              <a:prstDash val="solid"/>
              <a:miter/>
              <a:headEnd type="none" w="med" len="med"/>
              <a:tailEnd type="none" w="med" len="med"/>
            </a:ln>
          </p:spPr>
          <p:txBody>
            <a:bodyPr wrap="none" anchor="ctr" anchorCtr="0"/>
            <a:p>
              <a:pPr algn="ctr">
                <a:buFont typeface="Wingdings" panose="05000000000000000000" pitchFamily="2" charset="2"/>
              </a:pPr>
              <a:r>
                <a:rPr lang="en-US" altLang="zh-CN" sz="1600" dirty="0">
                  <a:solidFill>
                    <a:schemeClr val="bg1"/>
                  </a:solidFill>
                  <a:latin typeface="Arial" panose="020B0604020202020204" pitchFamily="34" charset="0"/>
                  <a:ea typeface="宋体" panose="02010600030101010101" pitchFamily="2" charset="-122"/>
                </a:rPr>
                <a:t>CPU</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12294" name="Rectangle 5"/>
            <p:cNvSpPr/>
            <p:nvPr/>
          </p:nvSpPr>
          <p:spPr>
            <a:xfrm>
              <a:off x="4025" y="4947"/>
              <a:ext cx="1311" cy="1569"/>
            </a:xfrm>
            <a:prstGeom prst="rect">
              <a:avLst/>
            </a:prstGeom>
            <a:solidFill>
              <a:srgbClr val="01F7B7"/>
            </a:solidFill>
            <a:ln w="9525" cap="flat" cmpd="sng">
              <a:solidFill>
                <a:schemeClr val="tx1"/>
              </a:solidFill>
              <a:prstDash val="solid"/>
              <a:miter/>
              <a:headEnd type="none" w="med" len="med"/>
              <a:tailEnd type="none" w="med" len="med"/>
            </a:ln>
          </p:spPr>
          <p:txBody>
            <a:bodyPr wrap="none" anchor="ctr" anchorCtr="0"/>
            <a:p>
              <a:pPr algn="ctr">
                <a:buFont typeface="Wingdings" panose="05000000000000000000" pitchFamily="2" charset="2"/>
              </a:pPr>
              <a:r>
                <a:rPr lang="zh-CN" altLang="en-US" sz="1600" b="1" dirty="0">
                  <a:solidFill>
                    <a:schemeClr val="bg1"/>
                  </a:solidFill>
                  <a:latin typeface="Arial" panose="020B0604020202020204" pitchFamily="34" charset="0"/>
                  <a:ea typeface="宋体" panose="02010600030101010101" pitchFamily="2" charset="-122"/>
                </a:rPr>
                <a:t>北桥</a:t>
              </a:r>
              <a:endParaRPr lang="zh-CN" altLang="en-US" sz="1600" b="1" dirty="0">
                <a:solidFill>
                  <a:schemeClr val="bg1"/>
                </a:solidFill>
                <a:latin typeface="Arial" panose="020B0604020202020204" pitchFamily="34" charset="0"/>
                <a:ea typeface="宋体" panose="02010600030101010101" pitchFamily="2" charset="-122"/>
              </a:endParaRPr>
            </a:p>
          </p:txBody>
        </p:sp>
        <p:sp>
          <p:nvSpPr>
            <p:cNvPr id="12295" name="Rectangle 6"/>
            <p:cNvSpPr/>
            <p:nvPr/>
          </p:nvSpPr>
          <p:spPr>
            <a:xfrm>
              <a:off x="4025" y="7873"/>
              <a:ext cx="1311" cy="1569"/>
            </a:xfrm>
            <a:prstGeom prst="rect">
              <a:avLst/>
            </a:prstGeom>
            <a:solidFill>
              <a:srgbClr val="01F7B7"/>
            </a:solidFill>
            <a:ln w="9525" cap="flat" cmpd="sng">
              <a:solidFill>
                <a:schemeClr val="tx1"/>
              </a:solidFill>
              <a:prstDash val="solid"/>
              <a:miter/>
              <a:headEnd type="none" w="med" len="med"/>
              <a:tailEnd type="none" w="med" len="med"/>
            </a:ln>
          </p:spPr>
          <p:txBody>
            <a:bodyPr wrap="none" anchor="ctr" anchorCtr="0"/>
            <a:p>
              <a:pPr algn="ctr">
                <a:buFont typeface="Wingdings" panose="05000000000000000000" pitchFamily="2" charset="2"/>
              </a:pPr>
              <a:r>
                <a:rPr lang="zh-CN" altLang="en-US" sz="1600" b="1" dirty="0">
                  <a:solidFill>
                    <a:schemeClr val="bg1"/>
                  </a:solidFill>
                  <a:latin typeface="Arial" panose="020B0604020202020204" pitchFamily="34" charset="0"/>
                  <a:ea typeface="宋体" panose="02010600030101010101" pitchFamily="2" charset="-122"/>
                </a:rPr>
                <a:t>南桥</a:t>
              </a:r>
              <a:endParaRPr lang="zh-CN" altLang="en-US" sz="1600" b="1" dirty="0">
                <a:solidFill>
                  <a:schemeClr val="bg1"/>
                </a:solidFill>
                <a:latin typeface="Arial" panose="020B0604020202020204" pitchFamily="34" charset="0"/>
                <a:ea typeface="宋体" panose="02010600030101010101" pitchFamily="2" charset="-122"/>
              </a:endParaRPr>
            </a:p>
          </p:txBody>
        </p:sp>
        <p:sp>
          <p:nvSpPr>
            <p:cNvPr id="12296" name="AutoShape 7"/>
            <p:cNvSpPr/>
            <p:nvPr/>
          </p:nvSpPr>
          <p:spPr>
            <a:xfrm>
              <a:off x="4492" y="4426"/>
              <a:ext cx="376" cy="521"/>
            </a:xfrm>
            <a:prstGeom prst="upDownArrow">
              <a:avLst>
                <a:gd name="adj1" fmla="val 50000"/>
                <a:gd name="adj2" fmla="val 24819"/>
              </a:avLst>
            </a:prstGeom>
            <a:solidFill>
              <a:schemeClr val="accent2"/>
            </a:solidFill>
            <a:ln w="9525" cap="flat" cmpd="sng">
              <a:solidFill>
                <a:schemeClr val="tx1"/>
              </a:solidFill>
              <a:prstDash val="solid"/>
              <a:miter/>
              <a:headEnd type="none" w="med" len="med"/>
              <a:tailEnd type="none" w="med" len="med"/>
            </a:ln>
          </p:spPr>
          <p:txBody>
            <a:bodyPr vert="eaVert"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297" name="AutoShape 8"/>
            <p:cNvSpPr/>
            <p:nvPr/>
          </p:nvSpPr>
          <p:spPr>
            <a:xfrm>
              <a:off x="934" y="6933"/>
              <a:ext cx="9178" cy="523"/>
            </a:xfrm>
            <a:prstGeom prst="leftRightArrow">
              <a:avLst>
                <a:gd name="adj1" fmla="val 65638"/>
                <a:gd name="adj2" fmla="val 68488"/>
              </a:avLst>
            </a:prstGeom>
            <a:solidFill>
              <a:srgbClr val="2804DA"/>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298" name="AutoShape 9"/>
            <p:cNvSpPr/>
            <p:nvPr/>
          </p:nvSpPr>
          <p:spPr>
            <a:xfrm>
              <a:off x="4492" y="6516"/>
              <a:ext cx="376" cy="521"/>
            </a:xfrm>
            <a:prstGeom prst="upDownArrow">
              <a:avLst>
                <a:gd name="adj1" fmla="val 50000"/>
                <a:gd name="adj2" fmla="val 24819"/>
              </a:avLst>
            </a:prstGeom>
            <a:solidFill>
              <a:schemeClr val="accent2"/>
            </a:solidFill>
            <a:ln w="9525" cap="flat" cmpd="sng">
              <a:solidFill>
                <a:schemeClr val="tx1"/>
              </a:solidFill>
              <a:prstDash val="solid"/>
              <a:miter/>
              <a:headEnd type="none" w="med" len="med"/>
              <a:tailEnd type="none" w="med" len="med"/>
            </a:ln>
          </p:spPr>
          <p:txBody>
            <a:bodyPr vert="eaVert"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299" name="AutoShape 10"/>
            <p:cNvSpPr/>
            <p:nvPr/>
          </p:nvSpPr>
          <p:spPr>
            <a:xfrm>
              <a:off x="4492" y="7352"/>
              <a:ext cx="376" cy="521"/>
            </a:xfrm>
            <a:prstGeom prst="upDownArrow">
              <a:avLst>
                <a:gd name="adj1" fmla="val 50000"/>
                <a:gd name="adj2" fmla="val 24819"/>
              </a:avLst>
            </a:prstGeom>
            <a:solidFill>
              <a:schemeClr val="accent2"/>
            </a:solidFill>
            <a:ln w="9525" cap="flat" cmpd="sng">
              <a:solidFill>
                <a:schemeClr val="tx1"/>
              </a:solidFill>
              <a:prstDash val="solid"/>
              <a:miter/>
              <a:headEnd type="none" w="med" len="med"/>
              <a:tailEnd type="none" w="med" len="med"/>
            </a:ln>
          </p:spPr>
          <p:txBody>
            <a:bodyPr vert="eaVert"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00" name="AutoShape 11"/>
            <p:cNvSpPr/>
            <p:nvPr/>
          </p:nvSpPr>
          <p:spPr>
            <a:xfrm>
              <a:off x="934" y="9859"/>
              <a:ext cx="7774" cy="523"/>
            </a:xfrm>
            <a:prstGeom prst="leftRightArrow">
              <a:avLst>
                <a:gd name="adj1" fmla="val 58592"/>
                <a:gd name="adj2" fmla="val 72600"/>
              </a:avLst>
            </a:prstGeom>
            <a:solidFill>
              <a:srgbClr val="2804DA"/>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01" name="AutoShape 12"/>
            <p:cNvSpPr/>
            <p:nvPr/>
          </p:nvSpPr>
          <p:spPr>
            <a:xfrm>
              <a:off x="4492" y="9442"/>
              <a:ext cx="376" cy="521"/>
            </a:xfrm>
            <a:prstGeom prst="upDownArrow">
              <a:avLst>
                <a:gd name="adj1" fmla="val 50000"/>
                <a:gd name="adj2" fmla="val 24819"/>
              </a:avLst>
            </a:prstGeom>
            <a:solidFill>
              <a:schemeClr val="accent2"/>
            </a:solidFill>
            <a:ln w="9525" cap="flat" cmpd="sng">
              <a:solidFill>
                <a:schemeClr val="tx1"/>
              </a:solidFill>
              <a:prstDash val="solid"/>
              <a:miter/>
              <a:headEnd type="none" w="med" len="med"/>
              <a:tailEnd type="none" w="med" len="med"/>
            </a:ln>
          </p:spPr>
          <p:txBody>
            <a:bodyPr vert="eaVert"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02" name="Rectangle 13"/>
            <p:cNvSpPr/>
            <p:nvPr/>
          </p:nvSpPr>
          <p:spPr>
            <a:xfrm>
              <a:off x="5898" y="5889"/>
              <a:ext cx="1030" cy="627"/>
            </a:xfrm>
            <a:prstGeom prst="rect">
              <a:avLst/>
            </a:prstGeom>
            <a:solidFill>
              <a:srgbClr val="01F7B7"/>
            </a:solidFill>
            <a:ln w="9525" cap="flat" cmpd="sng">
              <a:solidFill>
                <a:schemeClr val="tx1"/>
              </a:solidFill>
              <a:prstDash val="solid"/>
              <a:miter/>
              <a:headEnd type="none" w="med" len="med"/>
              <a:tailEnd type="none" w="med" len="med"/>
            </a:ln>
          </p:spPr>
          <p:txBody>
            <a:bodyPr wrap="none" anchor="ctr" anchorCtr="0"/>
            <a:p>
              <a:pPr algn="ctr">
                <a:buFont typeface="Wingdings" panose="05000000000000000000" pitchFamily="2" charset="2"/>
              </a:pPr>
              <a:r>
                <a:rPr lang="en-US" altLang="zh-CN" sz="1600" dirty="0">
                  <a:solidFill>
                    <a:schemeClr val="bg1"/>
                  </a:solidFill>
                  <a:latin typeface="Arial" panose="020B0604020202020204" pitchFamily="34" charset="0"/>
                  <a:ea typeface="宋体" panose="02010600030101010101" pitchFamily="2" charset="-122"/>
                </a:rPr>
                <a:t>RAM</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12303" name="Rectangle 14"/>
            <p:cNvSpPr/>
            <p:nvPr/>
          </p:nvSpPr>
          <p:spPr>
            <a:xfrm>
              <a:off x="5898" y="5053"/>
              <a:ext cx="1030" cy="627"/>
            </a:xfrm>
            <a:prstGeom prst="rect">
              <a:avLst/>
            </a:prstGeom>
            <a:solidFill>
              <a:srgbClr val="01F7B7"/>
            </a:solidFill>
            <a:ln w="9525" cap="flat" cmpd="sng">
              <a:solidFill>
                <a:schemeClr val="tx1"/>
              </a:solidFill>
              <a:prstDash val="solid"/>
              <a:miter/>
              <a:headEnd type="none" w="med" len="med"/>
              <a:tailEnd type="none" w="med" len="med"/>
            </a:ln>
          </p:spPr>
          <p:txBody>
            <a:bodyPr wrap="none" anchor="ctr" anchorCtr="0"/>
            <a:p>
              <a:pPr algn="ctr">
                <a:buFont typeface="Wingdings" panose="05000000000000000000" pitchFamily="2" charset="2"/>
              </a:pPr>
              <a:r>
                <a:rPr lang="en-US" altLang="zh-CN" sz="1600" dirty="0">
                  <a:solidFill>
                    <a:schemeClr val="bg1"/>
                  </a:solidFill>
                  <a:latin typeface="Arial" panose="020B0604020202020204" pitchFamily="34" charset="0"/>
                  <a:ea typeface="宋体" panose="02010600030101010101" pitchFamily="2" charset="-122"/>
                </a:rPr>
                <a:t>Cache</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12304" name="AutoShape 15"/>
            <p:cNvSpPr/>
            <p:nvPr/>
          </p:nvSpPr>
          <p:spPr>
            <a:xfrm rot="5400000">
              <a:off x="5401" y="5081"/>
              <a:ext cx="419" cy="560"/>
            </a:xfrm>
            <a:prstGeom prst="upDownArrow">
              <a:avLst>
                <a:gd name="adj1" fmla="val 50000"/>
                <a:gd name="adj2" fmla="val 29762"/>
              </a:avLst>
            </a:prstGeom>
            <a:solidFill>
              <a:schemeClr val="accent2"/>
            </a:solidFill>
            <a:ln w="9525" cap="flat" cmpd="sng">
              <a:solidFill>
                <a:schemeClr val="tx1"/>
              </a:solidFill>
              <a:prstDash val="solid"/>
              <a:miter/>
              <a:headEnd type="none" w="med" len="med"/>
              <a:tailEnd type="none" w="med" len="med"/>
            </a:ln>
          </p:spPr>
          <p:txBody>
            <a:bodyPr vert="eaVert"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05" name="AutoShape 16"/>
            <p:cNvSpPr/>
            <p:nvPr/>
          </p:nvSpPr>
          <p:spPr>
            <a:xfrm rot="5400000">
              <a:off x="5404" y="5921"/>
              <a:ext cx="419" cy="557"/>
            </a:xfrm>
            <a:prstGeom prst="upDownArrow">
              <a:avLst>
                <a:gd name="adj1" fmla="val 50000"/>
                <a:gd name="adj2" fmla="val 29652"/>
              </a:avLst>
            </a:prstGeom>
            <a:solidFill>
              <a:schemeClr val="accent2"/>
            </a:solidFill>
            <a:ln w="9525" cap="flat" cmpd="sng">
              <a:solidFill>
                <a:schemeClr val="tx1"/>
              </a:solidFill>
              <a:prstDash val="solid"/>
              <a:miter/>
              <a:headEnd type="none" w="med" len="med"/>
              <a:tailEnd type="none" w="med" len="med"/>
            </a:ln>
          </p:spPr>
          <p:txBody>
            <a:bodyPr vert="eaVert"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06" name="AutoShape 17"/>
            <p:cNvSpPr/>
            <p:nvPr/>
          </p:nvSpPr>
          <p:spPr>
            <a:xfrm rot="5400000">
              <a:off x="3526" y="5394"/>
              <a:ext cx="419" cy="560"/>
            </a:xfrm>
            <a:prstGeom prst="upDownArrow">
              <a:avLst>
                <a:gd name="adj1" fmla="val 50000"/>
                <a:gd name="adj2" fmla="val 29762"/>
              </a:avLst>
            </a:prstGeom>
            <a:solidFill>
              <a:schemeClr val="accent2"/>
            </a:solidFill>
            <a:ln w="9525" cap="flat" cmpd="sng">
              <a:solidFill>
                <a:schemeClr val="tx1"/>
              </a:solidFill>
              <a:prstDash val="solid"/>
              <a:miter/>
              <a:headEnd type="none" w="med" len="med"/>
              <a:tailEnd type="none" w="med" len="med"/>
            </a:ln>
          </p:spPr>
          <p:txBody>
            <a:bodyPr vert="eaVert"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07" name="Rectangle 18"/>
            <p:cNvSpPr/>
            <p:nvPr/>
          </p:nvSpPr>
          <p:spPr>
            <a:xfrm>
              <a:off x="2714" y="5366"/>
              <a:ext cx="750" cy="627"/>
            </a:xfrm>
            <a:prstGeom prst="rect">
              <a:avLst/>
            </a:prstGeom>
            <a:solidFill>
              <a:srgbClr val="01F7B7"/>
            </a:solidFill>
            <a:ln w="9525" cap="flat" cmpd="sng">
              <a:solidFill>
                <a:schemeClr val="tx1"/>
              </a:solidFill>
              <a:prstDash val="solid"/>
              <a:miter/>
              <a:headEnd type="none" w="med" len="med"/>
              <a:tailEnd type="none" w="med" len="med"/>
            </a:ln>
          </p:spPr>
          <p:txBody>
            <a:bodyPr wrap="none" anchor="ctr" anchorCtr="0"/>
            <a:p>
              <a:pPr algn="ctr">
                <a:buFont typeface="Wingdings" panose="05000000000000000000" pitchFamily="2" charset="2"/>
              </a:pPr>
              <a:r>
                <a:rPr lang="en-US" altLang="zh-CN" sz="1600" dirty="0">
                  <a:solidFill>
                    <a:schemeClr val="bg1"/>
                  </a:solidFill>
                  <a:latin typeface="Arial" panose="020B0604020202020204" pitchFamily="34" charset="0"/>
                  <a:ea typeface="宋体" panose="02010600030101010101" pitchFamily="2" charset="-122"/>
                </a:rPr>
                <a:t>AGP</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12308" name="Rectangle 19"/>
            <p:cNvSpPr/>
            <p:nvPr/>
          </p:nvSpPr>
          <p:spPr>
            <a:xfrm>
              <a:off x="1308" y="5156"/>
              <a:ext cx="842" cy="1046"/>
            </a:xfrm>
            <a:prstGeom prst="rect">
              <a:avLst/>
            </a:prstGeom>
            <a:solidFill>
              <a:srgbClr val="F8FD3F"/>
            </a:solidFill>
            <a:ln w="9525" cap="flat" cmpd="sng">
              <a:solidFill>
                <a:schemeClr val="tx1"/>
              </a:solidFill>
              <a:prstDash val="solid"/>
              <a:miter/>
              <a:headEnd type="none" w="med" len="med"/>
              <a:tailEnd type="none" w="med" len="med"/>
            </a:ln>
          </p:spPr>
          <p:txBody>
            <a:bodyPr wrap="none" anchor="ctr" anchorCtr="0"/>
            <a:p>
              <a:pPr algn="ctr">
                <a:buFont typeface="Wingdings" panose="05000000000000000000" pitchFamily="2" charset="2"/>
              </a:pPr>
              <a:r>
                <a:rPr lang="en-US" altLang="zh-CN" sz="1600" dirty="0">
                  <a:solidFill>
                    <a:schemeClr val="bg1"/>
                  </a:solidFill>
                  <a:latin typeface="Arial" panose="020B0604020202020204" pitchFamily="34" charset="0"/>
                  <a:ea typeface="宋体" panose="02010600030101010101" pitchFamily="2" charset="-122"/>
                </a:rPr>
                <a:t>CRT</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12309" name="AutoShape 20"/>
            <p:cNvSpPr/>
            <p:nvPr/>
          </p:nvSpPr>
          <p:spPr>
            <a:xfrm rot="5400000">
              <a:off x="2215" y="5394"/>
              <a:ext cx="419" cy="560"/>
            </a:xfrm>
            <a:prstGeom prst="upDownArrow">
              <a:avLst>
                <a:gd name="adj1" fmla="val 50000"/>
                <a:gd name="adj2" fmla="val 29762"/>
              </a:avLst>
            </a:prstGeom>
            <a:solidFill>
              <a:schemeClr val="accent2"/>
            </a:solidFill>
            <a:ln w="9525" cap="flat" cmpd="sng">
              <a:solidFill>
                <a:schemeClr val="tx1"/>
              </a:solidFill>
              <a:prstDash val="solid"/>
              <a:miter/>
              <a:headEnd type="none" w="med" len="med"/>
              <a:tailEnd type="none" w="med" len="med"/>
            </a:ln>
          </p:spPr>
          <p:txBody>
            <a:bodyPr vert="eaVert"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10" name="Rectangle 21"/>
            <p:cNvSpPr/>
            <p:nvPr/>
          </p:nvSpPr>
          <p:spPr>
            <a:xfrm>
              <a:off x="5898" y="8292"/>
              <a:ext cx="1030" cy="627"/>
            </a:xfrm>
            <a:prstGeom prst="rect">
              <a:avLst/>
            </a:prstGeom>
            <a:solidFill>
              <a:srgbClr val="01F7B7"/>
            </a:solidFill>
            <a:ln w="9525" cap="flat" cmpd="sng">
              <a:solidFill>
                <a:schemeClr val="tx1"/>
              </a:solidFill>
              <a:prstDash val="solid"/>
              <a:miter/>
              <a:headEnd type="none" w="med" len="med"/>
              <a:tailEnd type="none" w="med" len="med"/>
            </a:ln>
          </p:spPr>
          <p:txBody>
            <a:bodyPr wrap="none" anchor="ctr" anchorCtr="0"/>
            <a:p>
              <a:pPr algn="ctr">
                <a:buFont typeface="Wingdings" panose="05000000000000000000" pitchFamily="2" charset="2"/>
              </a:pPr>
              <a:r>
                <a:rPr lang="en-US" altLang="zh-CN" sz="1600" dirty="0">
                  <a:solidFill>
                    <a:schemeClr val="bg1"/>
                  </a:solidFill>
                  <a:latin typeface="Arial" panose="020B0604020202020204" pitchFamily="34" charset="0"/>
                  <a:ea typeface="宋体" panose="02010600030101010101" pitchFamily="2" charset="-122"/>
                </a:rPr>
                <a:t>BIOS</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12311" name="AutoShape 22"/>
            <p:cNvSpPr/>
            <p:nvPr/>
          </p:nvSpPr>
          <p:spPr>
            <a:xfrm rot="5400000">
              <a:off x="5401" y="8321"/>
              <a:ext cx="419" cy="560"/>
            </a:xfrm>
            <a:prstGeom prst="upDownArrow">
              <a:avLst>
                <a:gd name="adj1" fmla="val 50000"/>
                <a:gd name="adj2" fmla="val 29762"/>
              </a:avLst>
            </a:prstGeom>
            <a:solidFill>
              <a:schemeClr val="accent2"/>
            </a:solidFill>
            <a:ln w="9525" cap="flat" cmpd="sng">
              <a:solidFill>
                <a:schemeClr val="tx1"/>
              </a:solidFill>
              <a:prstDash val="solid"/>
              <a:miter/>
              <a:headEnd type="none" w="med" len="med"/>
              <a:tailEnd type="none" w="med" len="med"/>
            </a:ln>
          </p:spPr>
          <p:txBody>
            <a:bodyPr vert="eaVert"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12" name="AutoShape 23"/>
            <p:cNvSpPr/>
            <p:nvPr/>
          </p:nvSpPr>
          <p:spPr>
            <a:xfrm rot="5400000">
              <a:off x="3636" y="7698"/>
              <a:ext cx="210" cy="560"/>
            </a:xfrm>
            <a:prstGeom prst="upDownArrow">
              <a:avLst>
                <a:gd name="adj1" fmla="val 50000"/>
                <a:gd name="adj2" fmla="val 59530"/>
              </a:avLst>
            </a:prstGeom>
            <a:solidFill>
              <a:schemeClr val="accent2"/>
            </a:solidFill>
            <a:ln w="9525" cap="flat" cmpd="sng">
              <a:solidFill>
                <a:schemeClr val="tx1"/>
              </a:solidFill>
              <a:prstDash val="solid"/>
              <a:miter/>
              <a:headEnd type="none" w="med" len="med"/>
              <a:tailEnd type="none" w="med" len="med"/>
            </a:ln>
          </p:spPr>
          <p:txBody>
            <a:bodyPr vert="eaVert"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13" name="AutoShape 24"/>
            <p:cNvSpPr/>
            <p:nvPr/>
          </p:nvSpPr>
          <p:spPr>
            <a:xfrm rot="5400000">
              <a:off x="3636" y="8014"/>
              <a:ext cx="210" cy="560"/>
            </a:xfrm>
            <a:prstGeom prst="upDownArrow">
              <a:avLst>
                <a:gd name="adj1" fmla="val 50000"/>
                <a:gd name="adj2" fmla="val 59530"/>
              </a:avLst>
            </a:prstGeom>
            <a:solidFill>
              <a:schemeClr val="accent2"/>
            </a:solidFill>
            <a:ln w="9525" cap="flat" cmpd="sng">
              <a:solidFill>
                <a:schemeClr val="tx1"/>
              </a:solidFill>
              <a:prstDash val="solid"/>
              <a:miter/>
              <a:headEnd type="none" w="med" len="med"/>
              <a:tailEnd type="none" w="med" len="med"/>
            </a:ln>
          </p:spPr>
          <p:txBody>
            <a:bodyPr vert="eaVert"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14" name="AutoShape 25"/>
            <p:cNvSpPr/>
            <p:nvPr/>
          </p:nvSpPr>
          <p:spPr>
            <a:xfrm rot="5400000">
              <a:off x="3636" y="8327"/>
              <a:ext cx="210" cy="560"/>
            </a:xfrm>
            <a:prstGeom prst="upDownArrow">
              <a:avLst>
                <a:gd name="adj1" fmla="val 50000"/>
                <a:gd name="adj2" fmla="val 59530"/>
              </a:avLst>
            </a:prstGeom>
            <a:solidFill>
              <a:schemeClr val="accent2"/>
            </a:solidFill>
            <a:ln w="9525" cap="flat" cmpd="sng">
              <a:solidFill>
                <a:schemeClr val="tx1"/>
              </a:solidFill>
              <a:prstDash val="solid"/>
              <a:miter/>
              <a:headEnd type="none" w="med" len="med"/>
              <a:tailEnd type="none" w="med" len="med"/>
            </a:ln>
          </p:spPr>
          <p:txBody>
            <a:bodyPr vert="eaVert"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15" name="AutoShape 26"/>
            <p:cNvSpPr/>
            <p:nvPr/>
          </p:nvSpPr>
          <p:spPr>
            <a:xfrm rot="5400000">
              <a:off x="3636" y="8638"/>
              <a:ext cx="210" cy="560"/>
            </a:xfrm>
            <a:prstGeom prst="upDownArrow">
              <a:avLst>
                <a:gd name="adj1" fmla="val 50000"/>
                <a:gd name="adj2" fmla="val 59530"/>
              </a:avLst>
            </a:prstGeom>
            <a:solidFill>
              <a:schemeClr val="accent2"/>
            </a:solidFill>
            <a:ln w="9525" cap="flat" cmpd="sng">
              <a:solidFill>
                <a:schemeClr val="tx1"/>
              </a:solidFill>
              <a:prstDash val="solid"/>
              <a:miter/>
              <a:headEnd type="none" w="med" len="med"/>
              <a:tailEnd type="none" w="med" len="med"/>
            </a:ln>
          </p:spPr>
          <p:txBody>
            <a:bodyPr wrap="none" anchor="ctr" anchorCtr="0"/>
            <a:p>
              <a:pPr algn="ct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16" name="AutoShape 27"/>
            <p:cNvSpPr/>
            <p:nvPr/>
          </p:nvSpPr>
          <p:spPr>
            <a:xfrm rot="5400000">
              <a:off x="3636" y="8954"/>
              <a:ext cx="210" cy="560"/>
            </a:xfrm>
            <a:prstGeom prst="upDownArrow">
              <a:avLst>
                <a:gd name="adj1" fmla="val 50000"/>
                <a:gd name="adj2" fmla="val 59530"/>
              </a:avLst>
            </a:prstGeom>
            <a:solidFill>
              <a:schemeClr val="accent2"/>
            </a:solidFill>
            <a:ln w="9525" cap="flat" cmpd="sng">
              <a:solidFill>
                <a:schemeClr val="tx1"/>
              </a:solidFill>
              <a:prstDash val="solid"/>
              <a:miter/>
              <a:headEnd type="none" w="med" len="med"/>
              <a:tailEnd type="none" w="med" len="med"/>
            </a:ln>
          </p:spPr>
          <p:txBody>
            <a:bodyPr vert="eaVert"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17" name="Text Box 28"/>
            <p:cNvSpPr txBox="1"/>
            <p:nvPr/>
          </p:nvSpPr>
          <p:spPr>
            <a:xfrm>
              <a:off x="465" y="7560"/>
              <a:ext cx="2716" cy="1824"/>
            </a:xfrm>
            <a:prstGeom prst="rect">
              <a:avLst/>
            </a:prstGeom>
            <a:noFill/>
            <a:ln w="9525">
              <a:noFill/>
            </a:ln>
          </p:spPr>
          <p:txBody>
            <a:bodyPr>
              <a:spAutoFit/>
            </a:bodyPr>
            <a:p>
              <a:pPr algn="r">
                <a:buFont typeface="Wingdings" panose="05000000000000000000" pitchFamily="2" charset="2"/>
              </a:pPr>
              <a:r>
                <a:rPr lang="en-US" altLang="zh-CN" sz="1400" dirty="0">
                  <a:latin typeface="Arial" panose="020B0604020202020204" pitchFamily="34" charset="0"/>
                  <a:ea typeface="宋体" panose="02010600030101010101" pitchFamily="2" charset="-122"/>
                </a:rPr>
                <a:t>KBD，Mouse</a:t>
              </a:r>
              <a:endParaRPr lang="en-US" altLang="zh-CN" sz="1400" dirty="0">
                <a:latin typeface="Arial" panose="020B0604020202020204" pitchFamily="34" charset="0"/>
                <a:ea typeface="宋体" panose="02010600030101010101" pitchFamily="2" charset="-122"/>
              </a:endParaRPr>
            </a:p>
            <a:p>
              <a:pPr algn="r">
                <a:buFont typeface="Wingdings" panose="05000000000000000000" pitchFamily="2" charset="2"/>
              </a:pPr>
              <a:r>
                <a:rPr lang="zh-CN" altLang="en-US" sz="1400" dirty="0">
                  <a:latin typeface="Arial" panose="020B0604020202020204" pitchFamily="34" charset="0"/>
                  <a:ea typeface="宋体" panose="02010600030101010101" pitchFamily="2" charset="-122"/>
                </a:rPr>
                <a:t>串行/并行接口</a:t>
              </a:r>
              <a:endParaRPr lang="zh-CN" altLang="en-US" sz="1400" dirty="0">
                <a:latin typeface="Arial" panose="020B0604020202020204" pitchFamily="34" charset="0"/>
                <a:ea typeface="宋体" panose="02010600030101010101" pitchFamily="2" charset="-122"/>
              </a:endParaRPr>
            </a:p>
            <a:p>
              <a:pPr algn="r">
                <a:buFont typeface="Wingdings" panose="05000000000000000000" pitchFamily="2" charset="2"/>
              </a:pPr>
              <a:r>
                <a:rPr lang="en-US" altLang="zh-CN" sz="1400" dirty="0">
                  <a:latin typeface="Arial" panose="020B0604020202020204" pitchFamily="34" charset="0"/>
                  <a:ea typeface="宋体" panose="02010600030101010101" pitchFamily="2" charset="-122"/>
                </a:rPr>
                <a:t>HDD/CDROM(IDE)</a:t>
              </a:r>
              <a:endParaRPr lang="en-US" altLang="zh-CN" sz="1400" dirty="0">
                <a:latin typeface="Arial" panose="020B0604020202020204" pitchFamily="34" charset="0"/>
                <a:ea typeface="宋体" panose="02010600030101010101" pitchFamily="2" charset="-122"/>
              </a:endParaRPr>
            </a:p>
            <a:p>
              <a:pPr algn="r">
                <a:buFont typeface="Wingdings" panose="05000000000000000000" pitchFamily="2" charset="2"/>
              </a:pPr>
              <a:r>
                <a:rPr lang="en-US" altLang="zh-CN" sz="1400" dirty="0">
                  <a:latin typeface="Arial" panose="020B0604020202020204" pitchFamily="34" charset="0"/>
                  <a:ea typeface="宋体" panose="02010600030101010101" pitchFamily="2" charset="-122"/>
                </a:rPr>
                <a:t>FDD</a:t>
              </a:r>
              <a:endParaRPr lang="en-US" altLang="zh-CN" sz="1400" dirty="0">
                <a:latin typeface="Arial" panose="020B0604020202020204" pitchFamily="34" charset="0"/>
                <a:ea typeface="宋体" panose="02010600030101010101" pitchFamily="2" charset="-122"/>
              </a:endParaRPr>
            </a:p>
            <a:p>
              <a:pPr algn="r">
                <a:buFont typeface="Wingdings" panose="05000000000000000000" pitchFamily="2" charset="2"/>
              </a:pPr>
              <a:r>
                <a:rPr lang="en-US" altLang="zh-CN" sz="1400" dirty="0">
                  <a:latin typeface="Arial" panose="020B0604020202020204" pitchFamily="34" charset="0"/>
                  <a:ea typeface="宋体" panose="02010600030101010101" pitchFamily="2" charset="-122"/>
                </a:rPr>
                <a:t>USB</a:t>
              </a:r>
              <a:endParaRPr lang="en-US" altLang="zh-CN" sz="1400" dirty="0">
                <a:latin typeface="Arial" panose="020B0604020202020204" pitchFamily="34" charset="0"/>
                <a:ea typeface="宋体" panose="02010600030101010101" pitchFamily="2" charset="-122"/>
              </a:endParaRPr>
            </a:p>
          </p:txBody>
        </p:sp>
        <p:sp>
          <p:nvSpPr>
            <p:cNvPr id="12318" name="AutoShape 29"/>
            <p:cNvSpPr/>
            <p:nvPr/>
          </p:nvSpPr>
          <p:spPr>
            <a:xfrm>
              <a:off x="3181" y="7928"/>
              <a:ext cx="186" cy="1359"/>
            </a:xfrm>
            <a:prstGeom prst="leftBrace">
              <a:avLst>
                <a:gd name="adj1" fmla="val 54561"/>
                <a:gd name="adj2" fmla="val 50000"/>
              </a:avLst>
            </a:prstGeom>
            <a:noFill/>
            <a:ln w="9525" cap="flat" cmpd="sng">
              <a:solidFill>
                <a:schemeClr val="tx1"/>
              </a:solidFill>
              <a:prstDash val="solid"/>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19" name="Text Box 30"/>
            <p:cNvSpPr txBox="1"/>
            <p:nvPr/>
          </p:nvSpPr>
          <p:spPr>
            <a:xfrm>
              <a:off x="-3" y="6933"/>
              <a:ext cx="842" cy="528"/>
            </a:xfrm>
            <a:prstGeom prst="rect">
              <a:avLst/>
            </a:prstGeom>
            <a:noFill/>
            <a:ln w="9525">
              <a:noFill/>
            </a:ln>
          </p:spPr>
          <p:txBody>
            <a:bodyPr>
              <a:spAutoFit/>
            </a:bodyPr>
            <a:p>
              <a:pPr algn="ctr">
                <a:spcBef>
                  <a:spcPct val="50000"/>
                </a:spcBef>
                <a:buFont typeface="Wingdings" panose="05000000000000000000" pitchFamily="2" charset="2"/>
              </a:pPr>
              <a:r>
                <a:rPr lang="en-US" altLang="zh-CN" sz="1600" dirty="0">
                  <a:latin typeface="Arial" panose="020B0604020202020204" pitchFamily="34" charset="0"/>
                  <a:ea typeface="宋体" panose="02010600030101010101" pitchFamily="2" charset="-122"/>
                </a:rPr>
                <a:t>PCI</a:t>
              </a:r>
              <a:endParaRPr lang="en-US" altLang="zh-CN" sz="1600" dirty="0">
                <a:latin typeface="Arial" panose="020B0604020202020204" pitchFamily="34" charset="0"/>
                <a:ea typeface="宋体" panose="02010600030101010101" pitchFamily="2" charset="-122"/>
              </a:endParaRPr>
            </a:p>
          </p:txBody>
        </p:sp>
        <p:sp>
          <p:nvSpPr>
            <p:cNvPr id="12320" name="Text Box 31"/>
            <p:cNvSpPr txBox="1"/>
            <p:nvPr/>
          </p:nvSpPr>
          <p:spPr>
            <a:xfrm>
              <a:off x="-3" y="9859"/>
              <a:ext cx="842" cy="528"/>
            </a:xfrm>
            <a:prstGeom prst="rect">
              <a:avLst/>
            </a:prstGeom>
            <a:noFill/>
            <a:ln w="9525">
              <a:noFill/>
            </a:ln>
          </p:spPr>
          <p:txBody>
            <a:bodyPr>
              <a:spAutoFit/>
            </a:bodyPr>
            <a:p>
              <a:pPr algn="ctr">
                <a:spcBef>
                  <a:spcPct val="50000"/>
                </a:spcBef>
                <a:buFont typeface="Wingdings" panose="05000000000000000000" pitchFamily="2" charset="2"/>
              </a:pPr>
              <a:r>
                <a:rPr lang="en-US" altLang="zh-CN" sz="1600" dirty="0">
                  <a:latin typeface="Arial" panose="020B0604020202020204" pitchFamily="34" charset="0"/>
                  <a:ea typeface="宋体" panose="02010600030101010101" pitchFamily="2" charset="-122"/>
                </a:rPr>
                <a:t>ISA</a:t>
              </a:r>
              <a:endParaRPr lang="en-US" altLang="zh-CN" sz="1600" dirty="0">
                <a:latin typeface="Arial" panose="020B0604020202020204" pitchFamily="34" charset="0"/>
                <a:ea typeface="宋体" panose="02010600030101010101" pitchFamily="2" charset="-122"/>
              </a:endParaRPr>
            </a:p>
          </p:txBody>
        </p:sp>
        <p:sp>
          <p:nvSpPr>
            <p:cNvPr id="12321" name="Text Box 32"/>
            <p:cNvSpPr txBox="1"/>
            <p:nvPr/>
          </p:nvSpPr>
          <p:spPr>
            <a:xfrm>
              <a:off x="651" y="4113"/>
              <a:ext cx="3186" cy="528"/>
            </a:xfrm>
            <a:prstGeom prst="rect">
              <a:avLst/>
            </a:prstGeom>
            <a:noFill/>
            <a:ln w="9525">
              <a:noFill/>
            </a:ln>
          </p:spPr>
          <p:txBody>
            <a:bodyPr>
              <a:spAutoFit/>
            </a:bodyPr>
            <a:p>
              <a:pPr>
                <a:buFont typeface="Wingdings" panose="05000000000000000000" pitchFamily="2" charset="2"/>
              </a:pPr>
              <a:r>
                <a:rPr lang="zh-CN" altLang="en-US" sz="1600" dirty="0">
                  <a:latin typeface="Arial" panose="020B0604020202020204" pitchFamily="34" charset="0"/>
                  <a:ea typeface="宋体" panose="02010600030101010101" pitchFamily="2" charset="-122"/>
                </a:rPr>
                <a:t>前端总线/</a:t>
              </a:r>
              <a:r>
                <a:rPr lang="en-US" altLang="zh-CN" sz="1600" dirty="0">
                  <a:latin typeface="Arial" panose="020B0604020202020204" pitchFamily="34" charset="0"/>
                  <a:ea typeface="宋体" panose="02010600030101010101" pitchFamily="2" charset="-122"/>
                </a:rPr>
                <a:t>CPU</a:t>
              </a:r>
              <a:r>
                <a:rPr lang="zh-CN" altLang="en-US" sz="1600" dirty="0">
                  <a:latin typeface="Arial" panose="020B0604020202020204" pitchFamily="34" charset="0"/>
                  <a:ea typeface="宋体" panose="02010600030101010101" pitchFamily="2" charset="-122"/>
                </a:rPr>
                <a:t>总线</a:t>
              </a:r>
              <a:endParaRPr lang="zh-CN" altLang="en-US" sz="1600" dirty="0">
                <a:latin typeface="Arial" panose="020B0604020202020204" pitchFamily="34" charset="0"/>
                <a:ea typeface="宋体" panose="02010600030101010101" pitchFamily="2" charset="-122"/>
              </a:endParaRPr>
            </a:p>
          </p:txBody>
        </p:sp>
        <p:sp>
          <p:nvSpPr>
            <p:cNvPr id="12322" name="Line 33"/>
            <p:cNvSpPr/>
            <p:nvPr/>
          </p:nvSpPr>
          <p:spPr>
            <a:xfrm>
              <a:off x="3649" y="4426"/>
              <a:ext cx="842" cy="207"/>
            </a:xfrm>
            <a:prstGeom prst="line">
              <a:avLst/>
            </a:prstGeom>
            <a:ln w="9525" cap="flat" cmpd="sng">
              <a:solidFill>
                <a:schemeClr val="tx1"/>
              </a:solidFill>
              <a:prstDash val="solid"/>
              <a:headEnd type="none" w="med" len="med"/>
              <a:tailEnd type="triangle" w="med" len="lg"/>
            </a:ln>
          </p:spPr>
        </p:sp>
        <p:grpSp>
          <p:nvGrpSpPr>
            <p:cNvPr id="12323" name="Group 34"/>
            <p:cNvGrpSpPr/>
            <p:nvPr/>
          </p:nvGrpSpPr>
          <p:grpSpPr>
            <a:xfrm>
              <a:off x="7863" y="6516"/>
              <a:ext cx="186" cy="1359"/>
              <a:chOff x="340" y="3022"/>
              <a:chExt cx="90" cy="590"/>
            </a:xfrm>
          </p:grpSpPr>
          <p:sp>
            <p:nvSpPr>
              <p:cNvPr id="12355" name="Rectangle 35"/>
              <p:cNvSpPr/>
              <p:nvPr/>
            </p:nvSpPr>
            <p:spPr>
              <a:xfrm>
                <a:off x="340"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56" name="Rectangle 36"/>
              <p:cNvSpPr/>
              <p:nvPr/>
            </p:nvSpPr>
            <p:spPr>
              <a:xfrm>
                <a:off x="385"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grpSp>
        <p:grpSp>
          <p:nvGrpSpPr>
            <p:cNvPr id="12324" name="Group 37"/>
            <p:cNvGrpSpPr/>
            <p:nvPr/>
          </p:nvGrpSpPr>
          <p:grpSpPr>
            <a:xfrm>
              <a:off x="8237" y="6516"/>
              <a:ext cx="186" cy="1359"/>
              <a:chOff x="340" y="3022"/>
              <a:chExt cx="90" cy="590"/>
            </a:xfrm>
          </p:grpSpPr>
          <p:sp>
            <p:nvSpPr>
              <p:cNvPr id="12353" name="Rectangle 38"/>
              <p:cNvSpPr/>
              <p:nvPr/>
            </p:nvSpPr>
            <p:spPr>
              <a:xfrm>
                <a:off x="340"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54" name="Rectangle 39"/>
              <p:cNvSpPr/>
              <p:nvPr/>
            </p:nvSpPr>
            <p:spPr>
              <a:xfrm>
                <a:off x="385"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grpSp>
        <p:grpSp>
          <p:nvGrpSpPr>
            <p:cNvPr id="12325" name="Group 40"/>
            <p:cNvGrpSpPr/>
            <p:nvPr/>
          </p:nvGrpSpPr>
          <p:grpSpPr>
            <a:xfrm>
              <a:off x="8611" y="6516"/>
              <a:ext cx="186" cy="1359"/>
              <a:chOff x="340" y="3022"/>
              <a:chExt cx="90" cy="590"/>
            </a:xfrm>
          </p:grpSpPr>
          <p:sp>
            <p:nvSpPr>
              <p:cNvPr id="12351" name="Rectangle 41"/>
              <p:cNvSpPr/>
              <p:nvPr/>
            </p:nvSpPr>
            <p:spPr>
              <a:xfrm>
                <a:off x="340"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52" name="Rectangle 42"/>
              <p:cNvSpPr/>
              <p:nvPr/>
            </p:nvSpPr>
            <p:spPr>
              <a:xfrm>
                <a:off x="385"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grpSp>
        <p:grpSp>
          <p:nvGrpSpPr>
            <p:cNvPr id="12326" name="Group 43"/>
            <p:cNvGrpSpPr/>
            <p:nvPr/>
          </p:nvGrpSpPr>
          <p:grpSpPr>
            <a:xfrm>
              <a:off x="8987" y="6516"/>
              <a:ext cx="186" cy="1359"/>
              <a:chOff x="340" y="3022"/>
              <a:chExt cx="90" cy="590"/>
            </a:xfrm>
          </p:grpSpPr>
          <p:sp>
            <p:nvSpPr>
              <p:cNvPr id="12349" name="Rectangle 44"/>
              <p:cNvSpPr/>
              <p:nvPr/>
            </p:nvSpPr>
            <p:spPr>
              <a:xfrm>
                <a:off x="340"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50" name="Rectangle 45"/>
              <p:cNvSpPr/>
              <p:nvPr/>
            </p:nvSpPr>
            <p:spPr>
              <a:xfrm>
                <a:off x="385"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grpSp>
        <p:grpSp>
          <p:nvGrpSpPr>
            <p:cNvPr id="12327" name="Group 46"/>
            <p:cNvGrpSpPr/>
            <p:nvPr/>
          </p:nvGrpSpPr>
          <p:grpSpPr>
            <a:xfrm>
              <a:off x="9360" y="6516"/>
              <a:ext cx="186" cy="1359"/>
              <a:chOff x="340" y="3022"/>
              <a:chExt cx="90" cy="590"/>
            </a:xfrm>
          </p:grpSpPr>
          <p:sp>
            <p:nvSpPr>
              <p:cNvPr id="12347" name="Rectangle 47"/>
              <p:cNvSpPr/>
              <p:nvPr/>
            </p:nvSpPr>
            <p:spPr>
              <a:xfrm>
                <a:off x="340"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48" name="Rectangle 48"/>
              <p:cNvSpPr/>
              <p:nvPr/>
            </p:nvSpPr>
            <p:spPr>
              <a:xfrm>
                <a:off x="385"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grpSp>
        <p:sp>
          <p:nvSpPr>
            <p:cNvPr id="12328" name="Rectangle 49"/>
            <p:cNvSpPr/>
            <p:nvPr/>
          </p:nvSpPr>
          <p:spPr>
            <a:xfrm>
              <a:off x="8144" y="5576"/>
              <a:ext cx="1123" cy="417"/>
            </a:xfrm>
            <a:prstGeom prst="rect">
              <a:avLst/>
            </a:prstGeom>
            <a:solidFill>
              <a:srgbClr val="82ECF4"/>
            </a:solidFill>
            <a:ln w="9525" cap="flat" cmpd="sng">
              <a:solidFill>
                <a:schemeClr val="tx1"/>
              </a:solidFill>
              <a:prstDash val="solid"/>
              <a:miter/>
              <a:headEnd type="none" w="med" len="med"/>
              <a:tailEnd type="none" w="med" len="med"/>
            </a:ln>
          </p:spPr>
          <p:txBody>
            <a:bodyPr wrap="none" anchor="ctr" anchorCtr="0"/>
            <a:p>
              <a:pPr algn="ctr">
                <a:buFont typeface="Wingdings" panose="05000000000000000000" pitchFamily="2" charset="2"/>
              </a:pPr>
              <a:r>
                <a:rPr lang="zh-CN" altLang="en-US" sz="1600" b="1" dirty="0">
                  <a:solidFill>
                    <a:schemeClr val="bg1"/>
                  </a:solidFill>
                  <a:latin typeface="Arial" panose="020B0604020202020204" pitchFamily="34" charset="0"/>
                  <a:ea typeface="宋体" panose="02010600030101010101" pitchFamily="2" charset="-122"/>
                </a:rPr>
                <a:t>接口卡</a:t>
              </a:r>
              <a:endParaRPr lang="zh-CN" altLang="en-US" sz="1600" b="1" dirty="0">
                <a:solidFill>
                  <a:schemeClr val="bg1"/>
                </a:solidFill>
                <a:latin typeface="Arial" panose="020B0604020202020204" pitchFamily="34" charset="0"/>
                <a:ea typeface="宋体" panose="02010600030101010101" pitchFamily="2" charset="-122"/>
              </a:endParaRPr>
            </a:p>
          </p:txBody>
        </p:sp>
        <p:sp>
          <p:nvSpPr>
            <p:cNvPr id="12329" name="AutoShape 50"/>
            <p:cNvSpPr/>
            <p:nvPr/>
          </p:nvSpPr>
          <p:spPr>
            <a:xfrm>
              <a:off x="8518" y="5993"/>
              <a:ext cx="376" cy="521"/>
            </a:xfrm>
            <a:prstGeom prst="upDownArrow">
              <a:avLst>
                <a:gd name="adj1" fmla="val 50000"/>
                <a:gd name="adj2" fmla="val 24819"/>
              </a:avLst>
            </a:prstGeom>
            <a:solidFill>
              <a:schemeClr val="accent2"/>
            </a:solidFill>
            <a:ln w="9525" cap="flat" cmpd="sng">
              <a:solidFill>
                <a:schemeClr val="tx1"/>
              </a:solidFill>
              <a:prstDash val="solid"/>
              <a:miter/>
              <a:headEnd type="none" w="med" len="med"/>
              <a:tailEnd type="none" w="med" len="med"/>
            </a:ln>
          </p:spPr>
          <p:txBody>
            <a:bodyPr vert="eaVert"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30" name="Rectangle 51"/>
            <p:cNvSpPr/>
            <p:nvPr/>
          </p:nvSpPr>
          <p:spPr>
            <a:xfrm>
              <a:off x="8144" y="4426"/>
              <a:ext cx="1125" cy="733"/>
            </a:xfrm>
            <a:prstGeom prst="rect">
              <a:avLst/>
            </a:prstGeom>
            <a:solidFill>
              <a:srgbClr val="F8FD3F"/>
            </a:solidFill>
            <a:ln w="9525" cap="flat" cmpd="sng">
              <a:solidFill>
                <a:schemeClr val="tx1"/>
              </a:solidFill>
              <a:prstDash val="solid"/>
              <a:miter/>
              <a:headEnd type="none" w="med" len="med"/>
              <a:tailEnd type="none" w="med" len="med"/>
            </a:ln>
          </p:spPr>
          <p:txBody>
            <a:bodyPr wrap="none" anchor="ctr" anchorCtr="0"/>
            <a:p>
              <a:pPr algn="ctr">
                <a:buFont typeface="Wingdings" panose="05000000000000000000" pitchFamily="2" charset="2"/>
              </a:pPr>
              <a:r>
                <a:rPr lang="zh-CN" altLang="en-US" sz="1600" dirty="0">
                  <a:solidFill>
                    <a:schemeClr val="bg1"/>
                  </a:solidFill>
                  <a:latin typeface="Arial" panose="020B0604020202020204" pitchFamily="34" charset="0"/>
                  <a:ea typeface="宋体" panose="02010600030101010101" pitchFamily="2" charset="-122"/>
                </a:rPr>
                <a:t>外设</a:t>
              </a:r>
              <a:endParaRPr lang="zh-CN" altLang="en-US" sz="1600" dirty="0">
                <a:solidFill>
                  <a:schemeClr val="bg1"/>
                </a:solidFill>
                <a:latin typeface="Arial" panose="020B0604020202020204" pitchFamily="34" charset="0"/>
                <a:ea typeface="宋体" panose="02010600030101010101" pitchFamily="2" charset="-122"/>
              </a:endParaRPr>
            </a:p>
          </p:txBody>
        </p:sp>
        <p:sp>
          <p:nvSpPr>
            <p:cNvPr id="12331" name="AutoShape 52"/>
            <p:cNvSpPr/>
            <p:nvPr/>
          </p:nvSpPr>
          <p:spPr>
            <a:xfrm>
              <a:off x="8518" y="5156"/>
              <a:ext cx="376" cy="417"/>
            </a:xfrm>
            <a:prstGeom prst="upDownArrow">
              <a:avLst>
                <a:gd name="adj1" fmla="val 50000"/>
                <a:gd name="adj2" fmla="val 19993"/>
              </a:avLst>
            </a:prstGeom>
            <a:solidFill>
              <a:schemeClr val="accent2"/>
            </a:solidFill>
            <a:ln w="9525" cap="flat" cmpd="sng">
              <a:solidFill>
                <a:schemeClr val="tx1"/>
              </a:solidFill>
              <a:prstDash val="solid"/>
              <a:miter/>
              <a:headEnd type="none" w="med" len="med"/>
              <a:tailEnd type="none" w="med" len="med"/>
            </a:ln>
          </p:spPr>
          <p:txBody>
            <a:bodyPr vert="eaVert"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grpSp>
          <p:nvGrpSpPr>
            <p:cNvPr id="12332" name="Group 53"/>
            <p:cNvGrpSpPr/>
            <p:nvPr/>
          </p:nvGrpSpPr>
          <p:grpSpPr>
            <a:xfrm>
              <a:off x="7490" y="6516"/>
              <a:ext cx="186" cy="1359"/>
              <a:chOff x="340" y="3022"/>
              <a:chExt cx="90" cy="590"/>
            </a:xfrm>
          </p:grpSpPr>
          <p:sp>
            <p:nvSpPr>
              <p:cNvPr id="12345" name="Rectangle 54"/>
              <p:cNvSpPr/>
              <p:nvPr/>
            </p:nvSpPr>
            <p:spPr>
              <a:xfrm>
                <a:off x="340"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46" name="Rectangle 55"/>
              <p:cNvSpPr/>
              <p:nvPr/>
            </p:nvSpPr>
            <p:spPr>
              <a:xfrm>
                <a:off x="385"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grpSp>
        <p:grpSp>
          <p:nvGrpSpPr>
            <p:cNvPr id="12333" name="Group 56"/>
            <p:cNvGrpSpPr/>
            <p:nvPr/>
          </p:nvGrpSpPr>
          <p:grpSpPr>
            <a:xfrm>
              <a:off x="7490" y="9339"/>
              <a:ext cx="186" cy="1359"/>
              <a:chOff x="340" y="3022"/>
              <a:chExt cx="90" cy="590"/>
            </a:xfrm>
          </p:grpSpPr>
          <p:sp>
            <p:nvSpPr>
              <p:cNvPr id="12343" name="Rectangle 57"/>
              <p:cNvSpPr/>
              <p:nvPr/>
            </p:nvSpPr>
            <p:spPr>
              <a:xfrm>
                <a:off x="340"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44" name="Rectangle 58"/>
              <p:cNvSpPr/>
              <p:nvPr/>
            </p:nvSpPr>
            <p:spPr>
              <a:xfrm>
                <a:off x="385"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grpSp>
        <p:grpSp>
          <p:nvGrpSpPr>
            <p:cNvPr id="12334" name="Group 59"/>
            <p:cNvGrpSpPr/>
            <p:nvPr/>
          </p:nvGrpSpPr>
          <p:grpSpPr>
            <a:xfrm>
              <a:off x="7958" y="9339"/>
              <a:ext cx="186" cy="1359"/>
              <a:chOff x="340" y="3022"/>
              <a:chExt cx="90" cy="590"/>
            </a:xfrm>
          </p:grpSpPr>
          <p:sp>
            <p:nvSpPr>
              <p:cNvPr id="12341" name="Rectangle 60"/>
              <p:cNvSpPr/>
              <p:nvPr/>
            </p:nvSpPr>
            <p:spPr>
              <a:xfrm>
                <a:off x="340"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42" name="Rectangle 61"/>
              <p:cNvSpPr/>
              <p:nvPr/>
            </p:nvSpPr>
            <p:spPr>
              <a:xfrm>
                <a:off x="385"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grpSp>
        <p:grpSp>
          <p:nvGrpSpPr>
            <p:cNvPr id="12335" name="Group 62"/>
            <p:cNvGrpSpPr/>
            <p:nvPr/>
          </p:nvGrpSpPr>
          <p:grpSpPr>
            <a:xfrm>
              <a:off x="7021" y="9339"/>
              <a:ext cx="186" cy="1359"/>
              <a:chOff x="340" y="3022"/>
              <a:chExt cx="90" cy="590"/>
            </a:xfrm>
          </p:grpSpPr>
          <p:sp>
            <p:nvSpPr>
              <p:cNvPr id="12339" name="Rectangle 63"/>
              <p:cNvSpPr/>
              <p:nvPr/>
            </p:nvSpPr>
            <p:spPr>
              <a:xfrm>
                <a:off x="340"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sp>
            <p:nvSpPr>
              <p:cNvPr id="12340" name="Rectangle 64"/>
              <p:cNvSpPr/>
              <p:nvPr/>
            </p:nvSpPr>
            <p:spPr>
              <a:xfrm>
                <a:off x="385" y="3022"/>
                <a:ext cx="45" cy="59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sz="1600" dirty="0">
                  <a:latin typeface="Arial" panose="020B0604020202020204" pitchFamily="34" charset="0"/>
                  <a:ea typeface="宋体" panose="02010600030101010101" pitchFamily="2" charset="-122"/>
                </a:endParaRPr>
              </a:p>
            </p:txBody>
          </p:sp>
        </p:grpSp>
        <p:sp>
          <p:nvSpPr>
            <p:cNvPr id="12336" name="Text Box 65"/>
            <p:cNvSpPr txBox="1"/>
            <p:nvPr/>
          </p:nvSpPr>
          <p:spPr>
            <a:xfrm>
              <a:off x="8165" y="8462"/>
              <a:ext cx="2177" cy="528"/>
            </a:xfrm>
            <a:prstGeom prst="rect">
              <a:avLst/>
            </a:prstGeom>
            <a:noFill/>
            <a:ln w="9525">
              <a:noFill/>
            </a:ln>
          </p:spPr>
          <p:txBody>
            <a:bodyPr>
              <a:spAutoFit/>
            </a:bodyPr>
            <a:p>
              <a:pPr>
                <a:buFont typeface="Wingdings" panose="05000000000000000000" pitchFamily="2" charset="2"/>
              </a:pPr>
              <a:r>
                <a:rPr lang="zh-CN" altLang="en-US" sz="1600" dirty="0">
                  <a:latin typeface="Arial" panose="020B0604020202020204" pitchFamily="34" charset="0"/>
                  <a:ea typeface="宋体" panose="02010600030101010101" pitchFamily="2" charset="-122"/>
                </a:rPr>
                <a:t>总线扩展槽</a:t>
              </a:r>
              <a:endParaRPr lang="zh-CN" altLang="en-US" sz="1600" dirty="0">
                <a:latin typeface="Arial" panose="020B0604020202020204" pitchFamily="34" charset="0"/>
                <a:ea typeface="宋体" panose="02010600030101010101" pitchFamily="2" charset="-122"/>
              </a:endParaRPr>
            </a:p>
          </p:txBody>
        </p:sp>
        <p:sp>
          <p:nvSpPr>
            <p:cNvPr id="12337" name="Line 66"/>
            <p:cNvSpPr/>
            <p:nvPr/>
          </p:nvSpPr>
          <p:spPr>
            <a:xfrm flipH="1" flipV="1">
              <a:off x="8332" y="7979"/>
              <a:ext cx="750" cy="523"/>
            </a:xfrm>
            <a:prstGeom prst="line">
              <a:avLst/>
            </a:prstGeom>
            <a:ln w="9525" cap="flat" cmpd="sng">
              <a:solidFill>
                <a:schemeClr val="tx1"/>
              </a:solidFill>
              <a:prstDash val="solid"/>
              <a:headEnd type="none" w="med" len="med"/>
              <a:tailEnd type="triangle" w="med" len="lg"/>
            </a:ln>
          </p:spPr>
        </p:sp>
        <p:sp>
          <p:nvSpPr>
            <p:cNvPr id="12338" name="Line 67"/>
            <p:cNvSpPr/>
            <p:nvPr/>
          </p:nvSpPr>
          <p:spPr>
            <a:xfrm flipH="1">
              <a:off x="8332" y="9023"/>
              <a:ext cx="750" cy="419"/>
            </a:xfrm>
            <a:prstGeom prst="line">
              <a:avLst/>
            </a:prstGeom>
            <a:ln w="9525" cap="flat" cmpd="sng">
              <a:solidFill>
                <a:schemeClr val="tx1"/>
              </a:solidFill>
              <a:prstDash val="solid"/>
              <a:headEnd type="none" w="med" len="med"/>
              <a:tailEnd type="triangle" w="med" len="lg"/>
            </a:ln>
          </p:spPr>
        </p:sp>
      </p:grpSp>
    </p:spTree>
  </p:cSld>
  <p:clrMapOvr>
    <a:masterClrMapping/>
  </p:clrMapOvr>
</p:sld>
</file>

<file path=ppt/theme/theme1.xml><?xml version="1.0" encoding="utf-8"?>
<a:theme xmlns:a="http://schemas.openxmlformats.org/drawingml/2006/main" name="062TGp_hosting_blue_v3">
  <a:themeElements>
    <a:clrScheme name="062TGp_hosting_blue_v3 3">
      <a:dk1>
        <a:srgbClr val="000066"/>
      </a:dk1>
      <a:lt1>
        <a:srgbClr val="FFFFFF"/>
      </a:lt1>
      <a:dk2>
        <a:srgbClr val="3C68F4"/>
      </a:dk2>
      <a:lt2>
        <a:srgbClr val="DDDDDD"/>
      </a:lt2>
      <a:accent1>
        <a:srgbClr val="96DAF2"/>
      </a:accent1>
      <a:accent2>
        <a:srgbClr val="8C50E4"/>
      </a:accent2>
      <a:accent3>
        <a:srgbClr val="FFFFFF"/>
      </a:accent3>
      <a:accent4>
        <a:srgbClr val="000056"/>
      </a:accent4>
      <a:accent5>
        <a:srgbClr val="C9EAF7"/>
      </a:accent5>
      <a:accent6>
        <a:srgbClr val="7E48CF"/>
      </a:accent6>
      <a:hlink>
        <a:srgbClr val="8A9EB2"/>
      </a:hlink>
      <a:folHlink>
        <a:srgbClr val="AFC456"/>
      </a:folHlink>
    </a:clrScheme>
    <a:fontScheme name="062TGp_hosting_blue_v3">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062TGp_hosting_blue_v3 1">
        <a:dk1>
          <a:srgbClr val="663300"/>
        </a:dk1>
        <a:lt1>
          <a:srgbClr val="FFFFFF"/>
        </a:lt1>
        <a:dk2>
          <a:srgbClr val="669900"/>
        </a:dk2>
        <a:lt2>
          <a:srgbClr val="DDDDDD"/>
        </a:lt2>
        <a:accent1>
          <a:srgbClr val="B1C137"/>
        </a:accent1>
        <a:accent2>
          <a:srgbClr val="CFA437"/>
        </a:accent2>
        <a:accent3>
          <a:srgbClr val="FFFFFF"/>
        </a:accent3>
        <a:accent4>
          <a:srgbClr val="562A00"/>
        </a:accent4>
        <a:accent5>
          <a:srgbClr val="D5DDAE"/>
        </a:accent5>
        <a:accent6>
          <a:srgbClr val="BB9431"/>
        </a:accent6>
        <a:hlink>
          <a:srgbClr val="B2572A"/>
        </a:hlink>
        <a:folHlink>
          <a:srgbClr val="3672AE"/>
        </a:folHlink>
      </a:clrScheme>
      <a:clrMap bg1="lt1" tx1="dk1" bg2="lt2" tx2="dk2" accent1="accent1" accent2="accent2" accent3="accent3" accent4="accent4" accent5="accent5" accent6="accent6" hlink="hlink" folHlink="folHlink"/>
    </a:extraClrScheme>
    <a:extraClrScheme>
      <a:clrScheme name="062TGp_hosting_blue_v3 2">
        <a:dk1>
          <a:srgbClr val="000066"/>
        </a:dk1>
        <a:lt1>
          <a:srgbClr val="FFFFFF"/>
        </a:lt1>
        <a:dk2>
          <a:srgbClr val="1D98C3"/>
        </a:dk2>
        <a:lt2>
          <a:srgbClr val="DDDDDD"/>
        </a:lt2>
        <a:accent1>
          <a:srgbClr val="96B0F2"/>
        </a:accent1>
        <a:accent2>
          <a:srgbClr val="5375E1"/>
        </a:accent2>
        <a:accent3>
          <a:srgbClr val="FFFFFF"/>
        </a:accent3>
        <a:accent4>
          <a:srgbClr val="000056"/>
        </a:accent4>
        <a:accent5>
          <a:srgbClr val="C9D4F7"/>
        </a:accent5>
        <a:accent6>
          <a:srgbClr val="4A69CC"/>
        </a:accent6>
        <a:hlink>
          <a:srgbClr val="97BD37"/>
        </a:hlink>
        <a:folHlink>
          <a:srgbClr val="008080"/>
        </a:folHlink>
      </a:clrScheme>
      <a:clrMap bg1="lt1" tx1="dk1" bg2="lt2" tx2="dk2" accent1="accent1" accent2="accent2" accent3="accent3" accent4="accent4" accent5="accent5" accent6="accent6" hlink="hlink" folHlink="folHlink"/>
    </a:extraClrScheme>
    <a:extraClrScheme>
      <a:clrScheme name="062TGp_hosting_blue_v3 3">
        <a:dk1>
          <a:srgbClr val="000066"/>
        </a:dk1>
        <a:lt1>
          <a:srgbClr val="FFFFFF"/>
        </a:lt1>
        <a:dk2>
          <a:srgbClr val="3C68F4"/>
        </a:dk2>
        <a:lt2>
          <a:srgbClr val="DDDDDD"/>
        </a:lt2>
        <a:accent1>
          <a:srgbClr val="96DAF2"/>
        </a:accent1>
        <a:accent2>
          <a:srgbClr val="8C50E4"/>
        </a:accent2>
        <a:accent3>
          <a:srgbClr val="FFFFFF"/>
        </a:accent3>
        <a:accent4>
          <a:srgbClr val="000056"/>
        </a:accent4>
        <a:accent5>
          <a:srgbClr val="C9EAF7"/>
        </a:accent5>
        <a:accent6>
          <a:srgbClr val="7E48CF"/>
        </a:accent6>
        <a:hlink>
          <a:srgbClr val="8A9EB2"/>
        </a:hlink>
        <a:folHlink>
          <a:srgbClr val="AFC4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1367</Words>
  <Application>WPS 演示</Application>
  <PresentationFormat>全屏显示(4:3)</PresentationFormat>
  <Paragraphs>198</Paragraphs>
  <Slides>13</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24" baseType="lpstr">
      <vt:lpstr>Arial</vt:lpstr>
      <vt:lpstr>宋体</vt:lpstr>
      <vt:lpstr>Wingdings</vt:lpstr>
      <vt:lpstr>Verdana</vt:lpstr>
      <vt:lpstr>Calibri</vt:lpstr>
      <vt:lpstr>隶书</vt:lpstr>
      <vt:lpstr>微软雅黑</vt:lpstr>
      <vt:lpstr>Arial Unicode MS</vt:lpstr>
      <vt:lpstr>062TGp_hosting_blue_v3</vt:lpstr>
      <vt:lpstr>Photoshop.Image.6</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湖熟现代农业示范园农业物联网建设方案</dc:title>
  <dc:creator>a</dc:creator>
  <cp:lastModifiedBy>2017</cp:lastModifiedBy>
  <cp:revision>71</cp:revision>
  <dcterms:created xsi:type="dcterms:W3CDTF">2016-02-22T13:03:35Z</dcterms:created>
  <dcterms:modified xsi:type="dcterms:W3CDTF">2021-09-02T05:42:43Z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FA3929F0776C4538BE83DA0E03423C47</vt:lpwstr>
  </property>
</Properties>
</file>