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gif" ContentType="image/gi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429" r:id="rId3"/>
    <p:sldId id="256" r:id="rId4"/>
    <p:sldId id="476" r:id="rId6"/>
    <p:sldId id="474" r:id="rId7"/>
    <p:sldId id="454" r:id="rId8"/>
    <p:sldId id="478" r:id="rId9"/>
    <p:sldId id="479" r:id="rId10"/>
    <p:sldId id="480" r:id="rId11"/>
    <p:sldId id="481" r:id="rId12"/>
    <p:sldId id="482" r:id="rId13"/>
    <p:sldId id="455" r:id="rId14"/>
    <p:sldId id="477" r:id="rId15"/>
    <p:sldId id="456" r:id="rId16"/>
    <p:sldId id="473" r:id="rId17"/>
    <p:sldId id="457" r:id="rId18"/>
    <p:sldId id="472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9" r:id="rId28"/>
    <p:sldId id="470" r:id="rId29"/>
    <p:sldId id="471" r:id="rId30"/>
    <p:sldId id="466" r:id="rId31"/>
    <p:sldId id="467" r:id="rId32"/>
    <p:sldId id="468" r:id="rId33"/>
    <p:sldId id="475" r:id="rId34"/>
  </p:sldIdLst>
  <p:sldSz cx="9144000" cy="6858000" type="screen4x3"/>
  <p:notesSz cx="6934200" cy="9398000"/>
  <p:custDataLst>
    <p:tags r:id="rId39"/>
  </p:custDataLst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  <a:srgbClr val="FF9900"/>
    <a:srgbClr val="FFCCFF"/>
    <a:srgbClr val="CCECFF"/>
    <a:srgbClr val="CCCCFF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1985"/>
    <p:restoredTop sz="94424"/>
  </p:normalViewPr>
  <p:slideViewPr>
    <p:cSldViewPr showGuides="1">
      <p:cViewPr varScale="1">
        <p:scale>
          <a:sx n="72" d="100"/>
          <a:sy n="72" d="100"/>
        </p:scale>
        <p:origin x="264" y="66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FD99E9-8117-4652-BBDB-132B619CBFC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/>
          <p:nvPr>
            <p:ph type="sldImg"/>
          </p:nvPr>
        </p:nvSpPr>
        <p:spPr>
          <a:xfrm>
            <a:off x="1079500" y="685800"/>
            <a:ext cx="4775200" cy="358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B61F19-87B0-4E11-979A-FB75EEA0FA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 userDrawn="1"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6A253A-4245-4C64-BC6C-5EA64C2E141F}" type="slidenum">
              <a:rPr kumimoji="0" lang="zh-CN" altLang="en-US" b="0" i="0" strike="noStrike" kern="1200" cap="none" spc="0" normalizeH="0" baseline="0" noProof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strike="noStrike" kern="1200" cap="none" spc="0" normalizeH="0" baseline="0" noProof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C3565D-8F17-4DAB-9170-0966ED860B3F}" type="slidenum">
              <a:rPr kumimoji="0" lang="zh-CN" altLang="en-US" b="0" i="0" strike="noStrike" kern="1200" cap="none" spc="0" normalizeH="0" baseline="0" noProof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GI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666C9B-6071-4D74-9A72-C4C37B9AC26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8" name="Picture 14" descr="gif02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9925" y="2603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Picture 15" descr="gif02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9413" y="2603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6" descr="gif02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59813" y="1341438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flash\address3.swf" TargetMode="Externa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 bwMode="auto">
          <a:xfrm>
            <a:off x="0" y="3586163"/>
            <a:ext cx="9144000" cy="1949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106863"/>
            <a:ext cx="7772400" cy="1362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all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</a:t>
            </a:r>
            <a:r>
              <a:rPr kumimoji="0" lang="zh-CN" altLang="en-US" sz="4800" b="1" i="0" u="none" strike="noStrike" kern="0" cap="all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汇编语言与微机</a:t>
            </a:r>
            <a:r>
              <a:rPr kumimoji="0" lang="zh-CN" altLang="en-US" sz="4800" b="1" i="0" u="none" strike="noStrike" kern="0" cap="all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原理</a:t>
            </a:r>
            <a:endParaRPr kumimoji="0" lang="zh-CN" altLang="en-US" sz="4800" b="1" i="0" u="none" strike="noStrike" kern="0" cap="all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4"/>
          <p:cNvSpPr>
            <a:spLocks noGrp="1"/>
          </p:cNvSpPr>
          <p:nvPr/>
        </p:nvSpPr>
        <p:spPr>
          <a:xfrm>
            <a:off x="6445250" y="5535613"/>
            <a:ext cx="2447925" cy="1366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1800" b="1" dirty="0">
                <a:latin typeface="隶书" panose="02010509060101010101" pitchFamily="49" charset="-122"/>
                <a:ea typeface="隶书" panose="02010509060101010101" pitchFamily="49" charset="-122"/>
              </a:rPr>
              <a:t>熊迎军</a:t>
            </a:r>
            <a:endParaRPr lang="en-US" altLang="zh-CN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b="1" dirty="0">
                <a:latin typeface="隶书" panose="02010509060101010101" pitchFamily="49" charset="-122"/>
                <a:ea typeface="隶书" panose="02010509060101010101" pitchFamily="49" charset="-122"/>
              </a:rPr>
              <a:t>xyj@njau.edu.cn</a:t>
            </a:r>
            <a:endParaRPr lang="en-US" altLang="zh-CN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b="1" dirty="0">
                <a:latin typeface="隶书" panose="02010509060101010101" pitchFamily="49" charset="-122"/>
                <a:ea typeface="隶书" panose="02010509060101010101" pitchFamily="49" charset="-122"/>
              </a:rPr>
              <a:t>13776655525</a:t>
            </a:r>
            <a:endParaRPr lang="en-US" altLang="zh-CN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endParaRPr lang="zh-CN" altLang="en-US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6148" name="直接连接符 3"/>
          <p:cNvCxnSpPr/>
          <p:nvPr/>
        </p:nvCxnSpPr>
        <p:spPr>
          <a:xfrm>
            <a:off x="0" y="5538788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8"/>
            <a:ext cx="9144000" cy="3517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150" name="直接连接符 3"/>
          <p:cNvCxnSpPr/>
          <p:nvPr/>
        </p:nvCxnSpPr>
        <p:spPr>
          <a:xfrm>
            <a:off x="0" y="3586163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12963"/>
            <a:ext cx="5110163" cy="1511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MOV  AX，[1200H]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MOV  AL，[1200H]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6457950" y="3059113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3" name="Rectangle 7"/>
          <p:cNvSpPr/>
          <p:nvPr/>
        </p:nvSpPr>
        <p:spPr>
          <a:xfrm>
            <a:off x="6457950" y="3440113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4" name="Rectangle 8"/>
          <p:cNvSpPr/>
          <p:nvPr/>
        </p:nvSpPr>
        <p:spPr>
          <a:xfrm>
            <a:off x="6457950" y="4430713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5" name="Rectangle 9"/>
          <p:cNvSpPr/>
          <p:nvPr/>
        </p:nvSpPr>
        <p:spPr>
          <a:xfrm>
            <a:off x="6457950" y="4811713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6" name="Line 10"/>
          <p:cNvSpPr/>
          <p:nvPr/>
        </p:nvSpPr>
        <p:spPr>
          <a:xfrm>
            <a:off x="6457950" y="2506663"/>
            <a:ext cx="0" cy="330676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87" name="Line 11"/>
          <p:cNvSpPr/>
          <p:nvPr/>
        </p:nvSpPr>
        <p:spPr>
          <a:xfrm>
            <a:off x="8169275" y="2525713"/>
            <a:ext cx="0" cy="33004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88" name="Freeform 12"/>
          <p:cNvSpPr/>
          <p:nvPr/>
        </p:nvSpPr>
        <p:spPr>
          <a:xfrm>
            <a:off x="6454775" y="2424113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589" name="Freeform 13"/>
          <p:cNvSpPr/>
          <p:nvPr/>
        </p:nvSpPr>
        <p:spPr>
          <a:xfrm>
            <a:off x="6437313" y="5481638"/>
            <a:ext cx="1731962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590" name="Text Box 14"/>
          <p:cNvSpPr txBox="1"/>
          <p:nvPr/>
        </p:nvSpPr>
        <p:spPr>
          <a:xfrm>
            <a:off x="6935788" y="4430713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1" name="Text Box 15"/>
          <p:cNvSpPr txBox="1"/>
          <p:nvPr/>
        </p:nvSpPr>
        <p:spPr>
          <a:xfrm>
            <a:off x="6935788" y="4811713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2" name="Text Box 16"/>
          <p:cNvSpPr txBox="1"/>
          <p:nvPr/>
        </p:nvSpPr>
        <p:spPr>
          <a:xfrm>
            <a:off x="5407025" y="4283075"/>
            <a:ext cx="1047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1200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3" name="Text Box 17"/>
          <p:cNvSpPr txBox="1"/>
          <p:nvPr/>
        </p:nvSpPr>
        <p:spPr>
          <a:xfrm>
            <a:off x="2592388" y="4021138"/>
            <a:ext cx="1752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偏移地址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4594" name="Line 18"/>
          <p:cNvSpPr/>
          <p:nvPr/>
        </p:nvSpPr>
        <p:spPr>
          <a:xfrm>
            <a:off x="3963988" y="4249738"/>
            <a:ext cx="1295400" cy="22860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4600" name="Rectangle 24"/>
          <p:cNvSpPr/>
          <p:nvPr/>
        </p:nvSpPr>
        <p:spPr>
          <a:xfrm>
            <a:off x="3049588" y="5164138"/>
            <a:ext cx="1371600" cy="4572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601" name="Line 25"/>
          <p:cNvSpPr/>
          <p:nvPr/>
        </p:nvSpPr>
        <p:spPr>
          <a:xfrm>
            <a:off x="3735388" y="5164138"/>
            <a:ext cx="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4607" name="Text Box 31"/>
          <p:cNvSpPr txBox="1"/>
          <p:nvPr/>
        </p:nvSpPr>
        <p:spPr>
          <a:xfrm>
            <a:off x="3063875" y="51641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AH    AL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8" name="Line 32"/>
          <p:cNvSpPr/>
          <p:nvPr/>
        </p:nvSpPr>
        <p:spPr>
          <a:xfrm flipH="1">
            <a:off x="3354388" y="5940425"/>
            <a:ext cx="2403475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4609" name="Line 33"/>
          <p:cNvSpPr/>
          <p:nvPr/>
        </p:nvSpPr>
        <p:spPr>
          <a:xfrm flipV="1">
            <a:off x="3354388" y="5621338"/>
            <a:ext cx="0" cy="304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4610" name="Text Box 34"/>
          <p:cNvSpPr txBox="1"/>
          <p:nvPr/>
        </p:nvSpPr>
        <p:spPr>
          <a:xfrm>
            <a:off x="7011988" y="3944938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611" name="Line 35"/>
          <p:cNvSpPr/>
          <p:nvPr/>
        </p:nvSpPr>
        <p:spPr>
          <a:xfrm>
            <a:off x="4105275" y="4656138"/>
            <a:ext cx="24479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4612" name="Line 36"/>
          <p:cNvSpPr/>
          <p:nvPr/>
        </p:nvSpPr>
        <p:spPr>
          <a:xfrm>
            <a:off x="5761038" y="5016500"/>
            <a:ext cx="7921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4613" name="Line 37"/>
          <p:cNvSpPr/>
          <p:nvPr/>
        </p:nvSpPr>
        <p:spPr>
          <a:xfrm>
            <a:off x="5759450" y="5014913"/>
            <a:ext cx="0" cy="9350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14" name="Line 38"/>
          <p:cNvSpPr/>
          <p:nvPr/>
        </p:nvSpPr>
        <p:spPr>
          <a:xfrm>
            <a:off x="4105275" y="4656138"/>
            <a:ext cx="0" cy="5048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cxnSp>
        <p:nvCxnSpPr>
          <p:cNvPr id="32" name="直接连接符 31"/>
          <p:cNvCxnSpPr/>
          <p:nvPr/>
        </p:nvCxnSpPr>
        <p:spPr>
          <a:xfrm rot="5400000">
            <a:off x="3867150" y="4900613"/>
            <a:ext cx="52070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" name="直接连接符 34"/>
          <p:cNvCxnSpPr/>
          <p:nvPr/>
        </p:nvCxnSpPr>
        <p:spPr>
          <a:xfrm rot="-10800000" flipV="1">
            <a:off x="4119563" y="4656138"/>
            <a:ext cx="246380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round/>
            <a:headEnd type="oval" w="med" len="med"/>
            <a:tailEnd type="none" w="lg" len="lg"/>
          </a:ln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57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2" grpId="0" animBg="1"/>
      <p:bldP spid="24583" grpId="0" animBg="1"/>
      <p:bldP spid="24584" grpId="0" animBg="1"/>
      <p:bldP spid="24585" grpId="0" animBg="1"/>
      <p:bldP spid="24590" grpId="0"/>
      <p:bldP spid="24591" grpId="0"/>
      <p:bldP spid="24592" grpId="0"/>
      <p:bldP spid="24593" grpId="0"/>
      <p:bldP spid="24600" grpId="0" animBg="1"/>
      <p:bldP spid="24607" grpId="0"/>
      <p:bldP spid="246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en-US" altLang="zh-CN" sz="4000" dirty="0">
                <a:latin typeface="隶书" panose="02010509060101010101" pitchFamily="49" charset="-122"/>
              </a:rPr>
              <a:t>2.1 </a:t>
            </a:r>
            <a:r>
              <a:rPr lang="zh-CN" altLang="en-US" sz="4000" dirty="0">
                <a:latin typeface="隶书" panose="02010509060101010101" pitchFamily="49" charset="-122"/>
              </a:rPr>
              <a:t>立即寻址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20713" y="2574925"/>
            <a:ext cx="7772400" cy="1525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指令中的源操作数是立即数，即源操作数是参加操作的数据本身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MOV  AX，1200H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6230938" y="40084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6230938" y="43894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6230938" y="47450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6230938" y="57610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82" name="Line 10"/>
          <p:cNvSpPr/>
          <p:nvPr/>
        </p:nvSpPr>
        <p:spPr>
          <a:xfrm>
            <a:off x="6230938" y="3455988"/>
            <a:ext cx="0" cy="330676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83" name="Line 11"/>
          <p:cNvSpPr/>
          <p:nvPr/>
        </p:nvSpPr>
        <p:spPr>
          <a:xfrm>
            <a:off x="7942263" y="3475038"/>
            <a:ext cx="0" cy="33004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84" name="Freeform 12"/>
          <p:cNvSpPr/>
          <p:nvPr/>
        </p:nvSpPr>
        <p:spPr>
          <a:xfrm>
            <a:off x="6227763" y="3373438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685" name="Freeform 13"/>
          <p:cNvSpPr/>
          <p:nvPr/>
        </p:nvSpPr>
        <p:spPr>
          <a:xfrm>
            <a:off x="6210300" y="6430963"/>
            <a:ext cx="1731963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686" name="Text Box 14"/>
          <p:cNvSpPr txBox="1"/>
          <p:nvPr/>
        </p:nvSpPr>
        <p:spPr>
          <a:xfrm>
            <a:off x="6784975" y="47450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12H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7" name="Text Box 15"/>
          <p:cNvSpPr txBox="1"/>
          <p:nvPr/>
        </p:nvSpPr>
        <p:spPr>
          <a:xfrm>
            <a:off x="6784975" y="43640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0" name="Line 18"/>
          <p:cNvSpPr/>
          <p:nvPr/>
        </p:nvSpPr>
        <p:spPr>
          <a:xfrm flipH="1">
            <a:off x="5565775" y="4973638"/>
            <a:ext cx="762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sp>
      <p:sp>
        <p:nvSpPr>
          <p:cNvPr id="28691" name="Line 19"/>
          <p:cNvSpPr/>
          <p:nvPr/>
        </p:nvSpPr>
        <p:spPr>
          <a:xfrm>
            <a:off x="5565775" y="4973638"/>
            <a:ext cx="0" cy="1371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8694" name="Rectangle 22"/>
          <p:cNvSpPr/>
          <p:nvPr/>
        </p:nvSpPr>
        <p:spPr>
          <a:xfrm>
            <a:off x="2822575" y="5354638"/>
            <a:ext cx="1371600" cy="4572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95" name="Line 23"/>
          <p:cNvSpPr/>
          <p:nvPr/>
        </p:nvSpPr>
        <p:spPr>
          <a:xfrm>
            <a:off x="3508375" y="5354638"/>
            <a:ext cx="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8696" name="Line 24"/>
          <p:cNvSpPr/>
          <p:nvPr/>
        </p:nvSpPr>
        <p:spPr>
          <a:xfrm flipH="1">
            <a:off x="3813175" y="4592638"/>
            <a:ext cx="2514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sp>
      <p:sp>
        <p:nvSpPr>
          <p:cNvPr id="28699" name="Line 27"/>
          <p:cNvSpPr/>
          <p:nvPr/>
        </p:nvSpPr>
        <p:spPr>
          <a:xfrm>
            <a:off x="3813175" y="4592638"/>
            <a:ext cx="0" cy="762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8700" name="Text Box 28"/>
          <p:cNvSpPr txBox="1"/>
          <p:nvPr/>
        </p:nvSpPr>
        <p:spPr>
          <a:xfrm>
            <a:off x="2836863" y="53546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AH    AL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1" name="Text Box 29"/>
          <p:cNvSpPr txBox="1"/>
          <p:nvPr/>
        </p:nvSpPr>
        <p:spPr>
          <a:xfrm>
            <a:off x="6708775" y="3983038"/>
            <a:ext cx="990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2" name="Line 30"/>
          <p:cNvSpPr/>
          <p:nvPr/>
        </p:nvSpPr>
        <p:spPr>
          <a:xfrm flipH="1">
            <a:off x="3127375" y="6345238"/>
            <a:ext cx="24384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8703" name="Line 31"/>
          <p:cNvSpPr/>
          <p:nvPr/>
        </p:nvSpPr>
        <p:spPr>
          <a:xfrm flipV="1">
            <a:off x="3127375" y="5811838"/>
            <a:ext cx="0" cy="533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8705" name="Text Box 33"/>
          <p:cNvSpPr txBox="1"/>
          <p:nvPr/>
        </p:nvSpPr>
        <p:spPr>
          <a:xfrm>
            <a:off x="8385175" y="4513263"/>
            <a:ext cx="457200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代码段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8706" name="AutoShape 34"/>
          <p:cNvSpPr/>
          <p:nvPr/>
        </p:nvSpPr>
        <p:spPr>
          <a:xfrm>
            <a:off x="8078788" y="4052888"/>
            <a:ext cx="230187" cy="2058987"/>
          </a:xfrm>
          <a:prstGeom prst="rightBrace">
            <a:avLst>
              <a:gd name="adj1" fmla="val 7433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707" name="Text Box 35"/>
          <p:cNvSpPr txBox="1"/>
          <p:nvPr/>
        </p:nvSpPr>
        <p:spPr>
          <a:xfrm>
            <a:off x="6861175" y="5275263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708" name="Text Box 36"/>
          <p:cNvSpPr txBox="1"/>
          <p:nvPr/>
        </p:nvSpPr>
        <p:spPr>
          <a:xfrm>
            <a:off x="1192213" y="1954213"/>
            <a:ext cx="7200900" cy="523875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立即寻址仅适合于源操作数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2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1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8" grpId="0" animBg="1"/>
      <p:bldP spid="28679" grpId="0" animBg="1"/>
      <p:bldP spid="28680" grpId="0" animBg="1"/>
      <p:bldP spid="28681" grpId="0" animBg="1"/>
      <p:bldP spid="28686" grpId="0"/>
      <p:bldP spid="28687" grpId="0"/>
      <p:bldP spid="28694" grpId="0" animBg="1"/>
      <p:bldP spid="28700" grpId="0"/>
      <p:bldP spid="28701" grpId="0"/>
      <p:bldP spid="28705" grpId="0"/>
      <p:bldP spid="28706" grpId="0" animBg="1"/>
      <p:bldP spid="28707" grpId="0"/>
      <p:bldP spid="287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73163" y="1925638"/>
            <a:ext cx="6699250" cy="64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pPr marL="342900" indent="-342900" defTabSz="9144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MOV AX,0102H		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AX←0102H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580" name="Picture 4" descr="hy01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935288"/>
            <a:ext cx="7847012" cy="376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en-US" altLang="zh-CN" sz="4000" b="1" dirty="0">
                <a:latin typeface="隶书" panose="02010509060101010101" pitchFamily="49" charset="-122"/>
              </a:rPr>
              <a:t>2.2 </a:t>
            </a:r>
            <a:r>
              <a:rPr lang="zh-CN" altLang="en-US" sz="4000" b="1" dirty="0">
                <a:latin typeface="隶书" panose="02010509060101010101" pitchFamily="49" charset="-122"/>
              </a:rPr>
              <a:t>寄存器寻址</a:t>
            </a:r>
            <a:endParaRPr lang="zh-CN" altLang="en-US" sz="4000" b="1" dirty="0">
              <a:latin typeface="隶书" panose="02010509060101010101" pitchFamily="49" charset="-122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170113"/>
            <a:ext cx="7772400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参加操作的操作数在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的通用寄存器中。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DL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ES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MOV  AX，BX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3588" name="Rectangle 4"/>
          <p:cNvSpPr/>
          <p:nvPr/>
        </p:nvSpPr>
        <p:spPr>
          <a:xfrm>
            <a:off x="2182813" y="5103813"/>
            <a:ext cx="1752600" cy="608012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3589" name="Rectangle 5"/>
          <p:cNvSpPr/>
          <p:nvPr/>
        </p:nvSpPr>
        <p:spPr>
          <a:xfrm>
            <a:off x="4699000" y="5105400"/>
            <a:ext cx="1752600" cy="60801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3590" name="Text Box 6"/>
          <p:cNvSpPr txBox="1"/>
          <p:nvPr/>
        </p:nvSpPr>
        <p:spPr>
          <a:xfrm>
            <a:off x="2565400" y="5181600"/>
            <a:ext cx="1066800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AX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91" name="Text Box 7"/>
          <p:cNvSpPr txBox="1"/>
          <p:nvPr/>
        </p:nvSpPr>
        <p:spPr>
          <a:xfrm>
            <a:off x="5003800" y="5181600"/>
            <a:ext cx="1066800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BX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92" name="Line 8"/>
          <p:cNvSpPr/>
          <p:nvPr/>
        </p:nvSpPr>
        <p:spPr>
          <a:xfrm>
            <a:off x="5537200" y="5715000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23593" name="Line 9"/>
          <p:cNvSpPr/>
          <p:nvPr/>
        </p:nvSpPr>
        <p:spPr>
          <a:xfrm flipH="1">
            <a:off x="3098800" y="6324600"/>
            <a:ext cx="2438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23594" name="Line 10"/>
          <p:cNvSpPr/>
          <p:nvPr/>
        </p:nvSpPr>
        <p:spPr>
          <a:xfrm flipV="1">
            <a:off x="3098800" y="5715000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7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87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 animBg="1"/>
      <p:bldP spid="323589" grpId="0" animBg="1"/>
      <p:bldP spid="323590" grpId="0"/>
      <p:bldP spid="3235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en-US" altLang="zh-CN" dirty="0">
                <a:latin typeface="隶书" panose="02010509060101010101" pitchFamily="49" charset="-122"/>
              </a:rPr>
              <a:t>2.3 </a:t>
            </a:r>
            <a:r>
              <a:rPr lang="zh-CN" altLang="en-US" dirty="0">
                <a:latin typeface="隶书" panose="02010509060101010101" pitchFamily="49" charset="-122"/>
              </a:rPr>
              <a:t>存储器寻址方式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89138"/>
            <a:ext cx="7772400" cy="4579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指令中给出操作数的主存地址信息（偏移地址，称之为有效地址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），而段地址在默认的或用段超越前缀指定的段寄存器中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8086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设计了多种存储器寻址方式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、直接寻址方式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、寄存器间接寻址方式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、寄存器相对寻址方式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、基址变址寻址方式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、相对基址变址寻址方式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7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885950"/>
            <a:ext cx="8210550" cy="2309813"/>
          </a:xfrm>
        </p:spPr>
        <p:txBody>
          <a:bodyPr wrap="square" lIns="91440" tIns="45720" rIns="91440" bIns="45720" anchor="t" anchorCtr="0"/>
          <a:p>
            <a:pPr eaLnBrk="1" hangingPunct="1"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指令中直接给出操作数的偏移地址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  AX，[1200H]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直接寻址方式下，操作数的段地址默认为数据段，但允许段重设，即由指令定义段。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  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[1200H]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6230938" y="341630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9" name="Rectangle 5"/>
          <p:cNvSpPr/>
          <p:nvPr/>
        </p:nvSpPr>
        <p:spPr>
          <a:xfrm>
            <a:off x="6230938" y="379730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Rectangle 6"/>
          <p:cNvSpPr/>
          <p:nvPr/>
        </p:nvSpPr>
        <p:spPr>
          <a:xfrm>
            <a:off x="6230938" y="478790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Rectangle 7"/>
          <p:cNvSpPr/>
          <p:nvPr/>
        </p:nvSpPr>
        <p:spPr>
          <a:xfrm>
            <a:off x="6230938" y="516890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2" name="Line 8"/>
          <p:cNvSpPr/>
          <p:nvPr/>
        </p:nvSpPr>
        <p:spPr>
          <a:xfrm>
            <a:off x="6230938" y="2863850"/>
            <a:ext cx="0" cy="33067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93" name="Line 9"/>
          <p:cNvSpPr/>
          <p:nvPr/>
        </p:nvSpPr>
        <p:spPr>
          <a:xfrm>
            <a:off x="7942263" y="2882900"/>
            <a:ext cx="0" cy="330041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94" name="Freeform 10"/>
          <p:cNvSpPr/>
          <p:nvPr/>
        </p:nvSpPr>
        <p:spPr>
          <a:xfrm>
            <a:off x="6227763" y="2781300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3195" name="Freeform 11"/>
          <p:cNvSpPr/>
          <p:nvPr/>
        </p:nvSpPr>
        <p:spPr>
          <a:xfrm>
            <a:off x="6210300" y="5838825"/>
            <a:ext cx="1731963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3196" name="Text Box 12"/>
          <p:cNvSpPr txBox="1"/>
          <p:nvPr/>
        </p:nvSpPr>
        <p:spPr>
          <a:xfrm>
            <a:off x="6708775" y="47879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7" name="Text Box 13"/>
          <p:cNvSpPr txBox="1"/>
          <p:nvPr/>
        </p:nvSpPr>
        <p:spPr>
          <a:xfrm>
            <a:off x="6708775" y="51689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8" name="Text Box 14"/>
          <p:cNvSpPr txBox="1"/>
          <p:nvPr/>
        </p:nvSpPr>
        <p:spPr>
          <a:xfrm>
            <a:off x="5180013" y="4640263"/>
            <a:ext cx="1047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1200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9" name="Text Box 15"/>
          <p:cNvSpPr txBox="1"/>
          <p:nvPr/>
        </p:nvSpPr>
        <p:spPr>
          <a:xfrm>
            <a:off x="2581275" y="4352925"/>
            <a:ext cx="12954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偏移地址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00" name="Line 16"/>
          <p:cNvSpPr/>
          <p:nvPr/>
        </p:nvSpPr>
        <p:spPr>
          <a:xfrm>
            <a:off x="3816350" y="4606925"/>
            <a:ext cx="1295400" cy="22860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93210" name="Text Box 26"/>
          <p:cNvSpPr txBox="1"/>
          <p:nvPr/>
        </p:nvSpPr>
        <p:spPr>
          <a:xfrm>
            <a:off x="6784975" y="4302125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3214" name="Text Box 30"/>
          <p:cNvSpPr txBox="1"/>
          <p:nvPr/>
        </p:nvSpPr>
        <p:spPr>
          <a:xfrm>
            <a:off x="8466138" y="3967163"/>
            <a:ext cx="533400" cy="11874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15" name="AutoShape 31"/>
          <p:cNvSpPr/>
          <p:nvPr/>
        </p:nvSpPr>
        <p:spPr>
          <a:xfrm>
            <a:off x="8080375" y="3543300"/>
            <a:ext cx="304800" cy="2133600"/>
          </a:xfrm>
          <a:prstGeom prst="rightBrace">
            <a:avLst>
              <a:gd name="adj1" fmla="val 5817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18" name="Line 34"/>
          <p:cNvSpPr/>
          <p:nvPr/>
        </p:nvSpPr>
        <p:spPr>
          <a:xfrm flipH="1">
            <a:off x="5619750" y="5419725"/>
            <a:ext cx="762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sp>
      <p:sp>
        <p:nvSpPr>
          <p:cNvPr id="93219" name="Line 35"/>
          <p:cNvSpPr/>
          <p:nvPr/>
        </p:nvSpPr>
        <p:spPr>
          <a:xfrm>
            <a:off x="5619750" y="5419725"/>
            <a:ext cx="0" cy="1371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93220" name="Rectangle 36"/>
          <p:cNvSpPr/>
          <p:nvPr/>
        </p:nvSpPr>
        <p:spPr>
          <a:xfrm>
            <a:off x="2876550" y="5800725"/>
            <a:ext cx="1371600" cy="4572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21" name="Line 37"/>
          <p:cNvSpPr/>
          <p:nvPr/>
        </p:nvSpPr>
        <p:spPr>
          <a:xfrm>
            <a:off x="3562350" y="5800725"/>
            <a:ext cx="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93222" name="Line 38"/>
          <p:cNvSpPr/>
          <p:nvPr/>
        </p:nvSpPr>
        <p:spPr>
          <a:xfrm flipH="1">
            <a:off x="3867150" y="5038725"/>
            <a:ext cx="2514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sp>
      <p:sp>
        <p:nvSpPr>
          <p:cNvPr id="93223" name="Line 39"/>
          <p:cNvSpPr/>
          <p:nvPr/>
        </p:nvSpPr>
        <p:spPr>
          <a:xfrm>
            <a:off x="3867150" y="5038725"/>
            <a:ext cx="0" cy="762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93224" name="Text Box 40"/>
          <p:cNvSpPr txBox="1"/>
          <p:nvPr/>
        </p:nvSpPr>
        <p:spPr>
          <a:xfrm>
            <a:off x="2890838" y="5800725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AH    AL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5" name="Line 41"/>
          <p:cNvSpPr/>
          <p:nvPr/>
        </p:nvSpPr>
        <p:spPr>
          <a:xfrm flipH="1">
            <a:off x="3181350" y="6791325"/>
            <a:ext cx="24384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93226" name="Line 42"/>
          <p:cNvSpPr/>
          <p:nvPr/>
        </p:nvSpPr>
        <p:spPr>
          <a:xfrm flipV="1">
            <a:off x="3181350" y="6257925"/>
            <a:ext cx="0" cy="533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8699" name="Rectangle 2"/>
          <p:cNvSpPr>
            <a:spLocks noGrp="1"/>
          </p:cNvSpPr>
          <p:nvPr>
            <p:ph type="title"/>
          </p:nvPr>
        </p:nvSpPr>
        <p:spPr>
          <a:xfrm>
            <a:off x="1276350" y="1157288"/>
            <a:ext cx="6553200" cy="563562"/>
          </a:xfrm>
        </p:spPr>
        <p:txBody>
          <a:bodyPr wrap="square" lIns="91440" tIns="45720" rIns="91440" bIns="45720" anchor="b" anchorCtr="0"/>
          <a:p>
            <a:pPr eaLnBrk="1" hangingPunct="1"/>
            <a:r>
              <a:rPr lang="en-US" altLang="zh-CN" sz="4000" b="1" dirty="0">
                <a:latin typeface="隶书" panose="02010509060101010101" pitchFamily="49" charset="-122"/>
              </a:rPr>
              <a:t>2.3.1 </a:t>
            </a:r>
            <a:r>
              <a:rPr lang="zh-CN" altLang="en-US" sz="4000" b="1" dirty="0">
                <a:latin typeface="隶书" panose="02010509060101010101" pitchFamily="49" charset="-122"/>
              </a:rPr>
              <a:t>直接寻址</a:t>
            </a:r>
            <a:endParaRPr lang="zh-CN" altLang="en-US" sz="4000" b="1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3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charRg st="36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319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/>
      <p:bldP spid="93189" grpId="0" animBg="1"/>
      <p:bldP spid="93190" grpId="0" animBg="1"/>
      <p:bldP spid="93191" grpId="0" animBg="1"/>
      <p:bldP spid="93196" grpId="0"/>
      <p:bldP spid="93197" grpId="0"/>
      <p:bldP spid="93199" grpId="0"/>
      <p:bldP spid="93210" grpId="0"/>
      <p:bldP spid="93214" grpId="0"/>
      <p:bldP spid="93215" grpId="0" animBg="1"/>
      <p:bldP spid="93220" grpId="0" animBg="1"/>
      <p:bldP spid="932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 sz="half" idx="1"/>
          </p:nvPr>
        </p:nvSpPr>
        <p:spPr>
          <a:xfrm>
            <a:off x="1331913" y="1277938"/>
            <a:ext cx="6911975" cy="463550"/>
          </a:xfrm>
        </p:spPr>
        <p:txBody>
          <a:bodyPr wrap="square" lIns="91440" tIns="45720" rIns="91440" bIns="45720" anchor="t" anchorCtr="0"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MOV AX,[2000H]      </a:t>
            </a:r>
            <a:r>
              <a:rPr lang="zh-CN" altLang="en-US" dirty="0"/>
              <a:t>；</a:t>
            </a:r>
            <a:r>
              <a:rPr lang="en-US" altLang="zh-CN" dirty="0"/>
              <a:t>AX←DS:[2000H]</a:t>
            </a:r>
            <a:endParaRPr lang="en-US" altLang="zh-CN" dirty="0"/>
          </a:p>
        </p:txBody>
      </p:sp>
      <p:pic>
        <p:nvPicPr>
          <p:cNvPr id="30723" name="Picture 5" descr="hy01_12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150" y="2030413"/>
            <a:ext cx="8001000" cy="467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AutoShape 4">
            <a:hlinkClick r:id="rId2" action="ppaction://program"/>
          </p:cNvPr>
          <p:cNvSpPr>
            <a:spLocks noChangeArrowheads="1"/>
          </p:cNvSpPr>
          <p:nvPr/>
        </p:nvSpPr>
        <p:spPr bwMode="auto">
          <a:xfrm>
            <a:off x="179388" y="6021388"/>
            <a:ext cx="1584325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直接寻址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3"/>
          <p:cNvSpPr>
            <a:spLocks noGrp="1"/>
          </p:cNvSpPr>
          <p:nvPr>
            <p:ph idx="1"/>
          </p:nvPr>
        </p:nvSpPr>
        <p:spPr>
          <a:xfrm>
            <a:off x="577850" y="1989138"/>
            <a:ext cx="8208963" cy="1193800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115000"/>
              </a:lnSpc>
              <a:spcAft>
                <a:spcPct val="10000"/>
              </a:spcAft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参与操作的操作数存放在内存中，其偏移地址为指令中的寄存器的内容。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en-US" altLang="zh-CN" sz="4000" b="1" dirty="0">
                <a:latin typeface="隶书" panose="02010509060101010101" pitchFamily="49" charset="-122"/>
              </a:rPr>
              <a:t>2.3.2 </a:t>
            </a:r>
            <a:r>
              <a:rPr lang="zh-CN" altLang="en-US" sz="4000" b="1" dirty="0">
                <a:latin typeface="隶书" panose="02010509060101010101" pitchFamily="49" charset="-122"/>
              </a:rPr>
              <a:t>寄存器间接寻址</a:t>
            </a:r>
            <a:endParaRPr lang="zh-CN" altLang="en-US" sz="4000" b="1" dirty="0">
              <a:latin typeface="隶书" panose="020105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4200" y="3028950"/>
            <a:ext cx="4968875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例：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  AX，[BX]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BX=1200H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094413" y="34750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6094413" y="38560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6094413" y="48466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094413" y="522763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Line 8"/>
          <p:cNvSpPr/>
          <p:nvPr/>
        </p:nvSpPr>
        <p:spPr>
          <a:xfrm>
            <a:off x="6094413" y="2735263"/>
            <a:ext cx="0" cy="37322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Line 9"/>
          <p:cNvSpPr/>
          <p:nvPr/>
        </p:nvSpPr>
        <p:spPr>
          <a:xfrm>
            <a:off x="7805738" y="2722563"/>
            <a:ext cx="0" cy="37322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Freeform 10"/>
          <p:cNvSpPr/>
          <p:nvPr/>
        </p:nvSpPr>
        <p:spPr>
          <a:xfrm>
            <a:off x="6091238" y="2608263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7" name="Freeform 11"/>
          <p:cNvSpPr/>
          <p:nvPr/>
        </p:nvSpPr>
        <p:spPr>
          <a:xfrm>
            <a:off x="6073775" y="6126163"/>
            <a:ext cx="1731963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8" name="Text Box 12"/>
          <p:cNvSpPr txBox="1"/>
          <p:nvPr/>
        </p:nvSpPr>
        <p:spPr>
          <a:xfrm>
            <a:off x="6572250" y="48466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3"/>
          <p:cNvSpPr txBox="1"/>
          <p:nvPr/>
        </p:nvSpPr>
        <p:spPr>
          <a:xfrm>
            <a:off x="6572250" y="52276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4"/>
          <p:cNvSpPr txBox="1"/>
          <p:nvPr/>
        </p:nvSpPr>
        <p:spPr>
          <a:xfrm>
            <a:off x="5043488" y="4699000"/>
            <a:ext cx="1047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1200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5"/>
          <p:cNvSpPr txBox="1"/>
          <p:nvPr/>
        </p:nvSpPr>
        <p:spPr>
          <a:xfrm>
            <a:off x="2381250" y="4421188"/>
            <a:ext cx="1376363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偏移地址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2" name="Line 16"/>
          <p:cNvSpPr/>
          <p:nvPr/>
        </p:nvSpPr>
        <p:spPr>
          <a:xfrm>
            <a:off x="3600450" y="4665663"/>
            <a:ext cx="1295400" cy="22860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3" name="Rectangle 18"/>
          <p:cNvSpPr/>
          <p:nvPr/>
        </p:nvSpPr>
        <p:spPr>
          <a:xfrm>
            <a:off x="2686050" y="5580063"/>
            <a:ext cx="1371600" cy="4572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" name="Line 19"/>
          <p:cNvSpPr/>
          <p:nvPr/>
        </p:nvSpPr>
        <p:spPr>
          <a:xfrm>
            <a:off x="3371850" y="5580063"/>
            <a:ext cx="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5" name="Text Box 22"/>
          <p:cNvSpPr txBox="1"/>
          <p:nvPr/>
        </p:nvSpPr>
        <p:spPr>
          <a:xfrm>
            <a:off x="2686050" y="5122863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AH    AL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" name="Line 23"/>
          <p:cNvSpPr/>
          <p:nvPr/>
        </p:nvSpPr>
        <p:spPr>
          <a:xfrm flipH="1">
            <a:off x="2990850" y="6342063"/>
            <a:ext cx="2438400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27" name="Line 24"/>
          <p:cNvSpPr/>
          <p:nvPr/>
        </p:nvSpPr>
        <p:spPr>
          <a:xfrm flipV="1">
            <a:off x="2990850" y="6037263"/>
            <a:ext cx="0" cy="3048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28" name="Text Box 25"/>
          <p:cNvSpPr txBox="1"/>
          <p:nvPr/>
        </p:nvSpPr>
        <p:spPr>
          <a:xfrm>
            <a:off x="6648450" y="4360863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" name="Text Box 26"/>
          <p:cNvSpPr txBox="1"/>
          <p:nvPr/>
        </p:nvSpPr>
        <p:spPr>
          <a:xfrm>
            <a:off x="2651125" y="5575300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11    22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27"/>
          <p:cNvSpPr/>
          <p:nvPr/>
        </p:nvSpPr>
        <p:spPr>
          <a:xfrm>
            <a:off x="4819650" y="5122863"/>
            <a:ext cx="0" cy="6858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1" name="Line 28"/>
          <p:cNvSpPr/>
          <p:nvPr/>
        </p:nvSpPr>
        <p:spPr>
          <a:xfrm flipH="1">
            <a:off x="4057650" y="5808663"/>
            <a:ext cx="762000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32" name="Text Box 29"/>
          <p:cNvSpPr txBox="1"/>
          <p:nvPr/>
        </p:nvSpPr>
        <p:spPr>
          <a:xfrm>
            <a:off x="8329613" y="4878388"/>
            <a:ext cx="457200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数据段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AutoShape 30"/>
          <p:cNvSpPr/>
          <p:nvPr/>
        </p:nvSpPr>
        <p:spPr>
          <a:xfrm>
            <a:off x="7943850" y="4665663"/>
            <a:ext cx="304800" cy="1447800"/>
          </a:xfrm>
          <a:prstGeom prst="rightBrace">
            <a:avLst>
              <a:gd name="adj1" fmla="val 3947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" name="Text Box 31"/>
          <p:cNvSpPr txBox="1"/>
          <p:nvPr/>
        </p:nvSpPr>
        <p:spPr>
          <a:xfrm>
            <a:off x="8329613" y="3141663"/>
            <a:ext cx="457200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代码段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5" name="AutoShape 32"/>
          <p:cNvSpPr/>
          <p:nvPr/>
        </p:nvSpPr>
        <p:spPr>
          <a:xfrm>
            <a:off x="7948613" y="3141663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" name="Text Box 33"/>
          <p:cNvSpPr txBox="1"/>
          <p:nvPr/>
        </p:nvSpPr>
        <p:spPr>
          <a:xfrm>
            <a:off x="6564313" y="3506788"/>
            <a:ext cx="850900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Line 35"/>
          <p:cNvSpPr/>
          <p:nvPr/>
        </p:nvSpPr>
        <p:spPr>
          <a:xfrm>
            <a:off x="4830763" y="5116513"/>
            <a:ext cx="13684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38" name="Line 36"/>
          <p:cNvSpPr/>
          <p:nvPr/>
        </p:nvSpPr>
        <p:spPr>
          <a:xfrm>
            <a:off x="5435600" y="5419725"/>
            <a:ext cx="7921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39" name="Line 37"/>
          <p:cNvSpPr/>
          <p:nvPr/>
        </p:nvSpPr>
        <p:spPr>
          <a:xfrm>
            <a:off x="5435600" y="5434013"/>
            <a:ext cx="0" cy="9001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3" grpId="0" animBg="1"/>
      <p:bldP spid="25" grpId="0"/>
      <p:bldP spid="28" grpId="0"/>
      <p:bldP spid="29" grpId="0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27063" y="2139950"/>
            <a:ext cx="7696200" cy="4475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由寄存器间接给出操作数的偏移地址；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存放偏移地址的寄存器称为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间址寄存器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，它们是：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BX，BP，SI，DI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操作数的段地址（数据处于哪个段）取决于选择哪一个间址寄存器：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BX，SI，DI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BP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6261" name="Line 5"/>
          <p:cNvSpPr/>
          <p:nvPr/>
        </p:nvSpPr>
        <p:spPr>
          <a:xfrm>
            <a:off x="4140200" y="4868863"/>
            <a:ext cx="609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96262" name="Line 6"/>
          <p:cNvSpPr/>
          <p:nvPr/>
        </p:nvSpPr>
        <p:spPr>
          <a:xfrm>
            <a:off x="4140200" y="5373688"/>
            <a:ext cx="719138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96264" name="Text Box 8"/>
          <p:cNvSpPr txBox="1"/>
          <p:nvPr/>
        </p:nvSpPr>
        <p:spPr>
          <a:xfrm>
            <a:off x="5238750" y="4610100"/>
            <a:ext cx="2212975" cy="46196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默认在数据段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5" name="Text Box 9"/>
          <p:cNvSpPr txBox="1"/>
          <p:nvPr/>
        </p:nvSpPr>
        <p:spPr>
          <a:xfrm>
            <a:off x="5238750" y="5113338"/>
            <a:ext cx="2070100" cy="46196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默认在堆栈段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charRg st="1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5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charRg st="52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8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charRg st="8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259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4" grpId="0"/>
      <p:bldP spid="962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508000" y="3106738"/>
            <a:ext cx="1900238" cy="1143000"/>
          </a:xfrm>
        </p:spPr>
        <p:txBody>
          <a:bodyPr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寄存器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间接寻址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284" name="Text Box 4"/>
          <p:cNvSpPr txBox="1"/>
          <p:nvPr/>
        </p:nvSpPr>
        <p:spPr>
          <a:xfrm>
            <a:off x="2484438" y="2420938"/>
            <a:ext cx="6303962" cy="2678112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基址寻址：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称该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</a:rPr>
              <a:t>间址寄存器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基址寄存器</a:t>
            </a:r>
            <a:r>
              <a:rPr lang="en-US" altLang="zh-CN" b="1" dirty="0">
                <a:latin typeface="宋体" panose="02010600030101010101" pitchFamily="2" charset="-122"/>
              </a:rPr>
              <a:t>BX，BP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变址寻址：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称该间址寄存器为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变址寄存器</a:t>
            </a:r>
            <a:r>
              <a:rPr lang="en-US" altLang="zh-CN" b="1" dirty="0">
                <a:latin typeface="宋体" panose="02010600030101010101" pitchFamily="2" charset="-122"/>
              </a:rPr>
              <a:t>SI，DI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7285" name="AutoShape 5"/>
          <p:cNvSpPr/>
          <p:nvPr/>
        </p:nvSpPr>
        <p:spPr>
          <a:xfrm>
            <a:off x="2306638" y="2571750"/>
            <a:ext cx="139700" cy="2376488"/>
          </a:xfrm>
          <a:prstGeom prst="leftBrace">
            <a:avLst>
              <a:gd name="adj1" fmla="val 5883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4">
                                            <p:txEl>
                                              <p:charRg st="6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4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3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4">
                                            <p:txEl>
                                              <p:charRg st="32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  <p:bldP spid="972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1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type="ctrTitle"/>
          </p:nvPr>
        </p:nvSpPr>
        <p:spPr>
          <a:xfrm>
            <a:off x="1547813" y="333375"/>
            <a:ext cx="5715000" cy="2951163"/>
          </a:xfrm>
        </p:spPr>
        <p:txBody>
          <a:bodyPr wrap="square" lIns="92075" tIns="46038" rIns="92075" bIns="46038" anchor="b" anchorCtr="0"/>
          <a:p>
            <a:pPr eaLnBrk="1" hangingPunct="1">
              <a:lnSpc>
                <a:spcPct val="125000"/>
              </a:lnSpc>
              <a:spcBef>
                <a:spcPct val="35000"/>
              </a:spcBef>
              <a:spcAft>
                <a:spcPct val="40000"/>
              </a:spcAft>
              <a:buClrTx/>
              <a:buSzTx/>
              <a:buFontTx/>
            </a:pPr>
            <a:r>
              <a:rPr lang="zh-CN" altLang="zh-CN" sz="3600" b="1" dirty="0">
                <a:latin typeface="楷体_GB2312" pitchFamily="49" charset="-122"/>
                <a:ea typeface="楷体_GB2312" pitchFamily="49" charset="-122"/>
                <a:cs typeface="+mj-cs"/>
              </a:rPr>
              <a:t>第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zh-CN" sz="3600" b="1" dirty="0">
                <a:latin typeface="楷体_GB2312" pitchFamily="49" charset="-122"/>
                <a:ea typeface="楷体_GB2312" pitchFamily="49" charset="-122"/>
                <a:cs typeface="+mj-cs"/>
              </a:rPr>
              <a:t>章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zh-CN" altLang="en-US" sz="5400" dirty="0">
                <a:latin typeface="隶书" panose="02010509060101010101" pitchFamily="49" charset="-122"/>
                <a:ea typeface="华文行楷" panose="02010800040101010101" pitchFamily="2" charset="-122"/>
                <a:cs typeface="+mj-cs"/>
              </a:rPr>
              <a:t>寻址方式</a:t>
            </a:r>
            <a:endParaRPr lang="zh-CN" altLang="zh-CN" sz="5400" dirty="0"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graphicFrame>
        <p:nvGraphicFramePr>
          <p:cNvPr id="7171" name="Object 18"/>
          <p:cNvGraphicFramePr>
            <a:graphicFrameLocks noChangeAspect="1"/>
          </p:cNvGraphicFramePr>
          <p:nvPr/>
        </p:nvGraphicFramePr>
        <p:xfrm>
          <a:off x="6084888" y="4508500"/>
          <a:ext cx="17272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0" imgH="0" progId="MS_ClipArt_Gallery.2">
                  <p:embed/>
                </p:oleObj>
              </mc:Choice>
              <mc:Fallback>
                <p:oleObj name="" r:id="rId1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6084888" y="4508500"/>
                        <a:ext cx="1727200" cy="1452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2349500"/>
            <a:ext cx="8675688" cy="4116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操作数的偏移地址为寄存器的内容加上一个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位移量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例：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 AX，[BX+DATA]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  设：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DS=2000H，BX=0220H，DATA=05H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则：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AX=[20225H]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en-US" altLang="zh-CN" sz="4000" b="1" dirty="0">
                <a:latin typeface="隶书" panose="02010509060101010101" pitchFamily="49" charset="-122"/>
              </a:rPr>
              <a:t>2.3.3 </a:t>
            </a:r>
            <a:r>
              <a:rPr lang="zh-CN" altLang="en-US" sz="4000" b="1" dirty="0">
                <a:latin typeface="隶书" panose="02010509060101010101" pitchFamily="49" charset="-122"/>
              </a:rPr>
              <a:t>寄存器间接相对寻址</a:t>
            </a:r>
            <a:endParaRPr lang="zh-CN" altLang="en-US" sz="4000" b="1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4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charRg st="47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1843088"/>
            <a:ext cx="8275638" cy="3889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操作数的偏移地址为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一个基址寄存器的内容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+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一个变址寄存器的内容；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操作数的段地址由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选择的基址寄存器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决定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基址寄存器为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BX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，默认在数据段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基址寄存器为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BP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，默认在堆栈段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基址变址寻址方式与相对寻址方式一样，主要用于一维数组操作。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9938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3.3.5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基址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变址寻址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39" name="文本框 2"/>
          <p:cNvSpPr txBox="1"/>
          <p:nvPr/>
        </p:nvSpPr>
        <p:spPr>
          <a:xfrm>
            <a:off x="684213" y="5661025"/>
            <a:ext cx="7777162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800" dirty="0">
                <a:latin typeface="Arial" panose="020B0604020202020204" pitchFamily="34" charset="0"/>
              </a:rPr>
              <a:t>不允许将两个基址寄存器或两个变址寄存器组合在一起寻址，即指令中不允许同时出现两个基址寄存器或两个变址寄存器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9940" name="矩形 1"/>
          <p:cNvSpPr/>
          <p:nvPr/>
        </p:nvSpPr>
        <p:spPr>
          <a:xfrm>
            <a:off x="1403350" y="996950"/>
            <a:ext cx="50577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000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2.3.4 </a:t>
            </a:r>
            <a:r>
              <a:rPr lang="zh-CN" altLang="en-US" sz="4000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基址</a:t>
            </a:r>
            <a:r>
              <a:rPr lang="en-US" altLang="zh-CN" sz="4000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4000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变址寻址</a:t>
            </a:r>
            <a:endParaRPr lang="zh-CN" altLang="en-US" sz="4000" dirty="0">
              <a:solidFill>
                <a:srgbClr val="8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charRg st="1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5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charRg st="54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8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charRg st="8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047750" y="1900238"/>
            <a:ext cx="7772400" cy="2274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例：执行下列指令：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SI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1100H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BX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SI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AX，[SI+BX]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20517" name="Rectangle 5"/>
          <p:cNvSpPr/>
          <p:nvPr/>
        </p:nvSpPr>
        <p:spPr>
          <a:xfrm>
            <a:off x="6208713" y="376555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0518" name="Rectangle 6"/>
          <p:cNvSpPr/>
          <p:nvPr/>
        </p:nvSpPr>
        <p:spPr>
          <a:xfrm>
            <a:off x="6208713" y="475615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0519" name="Rectangle 7"/>
          <p:cNvSpPr/>
          <p:nvPr/>
        </p:nvSpPr>
        <p:spPr>
          <a:xfrm>
            <a:off x="6208713" y="513715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0520" name="Line 8"/>
          <p:cNvSpPr/>
          <p:nvPr/>
        </p:nvSpPr>
        <p:spPr>
          <a:xfrm flipH="1">
            <a:off x="6208713" y="3325813"/>
            <a:ext cx="0" cy="30591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521" name="Line 9"/>
          <p:cNvSpPr/>
          <p:nvPr/>
        </p:nvSpPr>
        <p:spPr>
          <a:xfrm>
            <a:off x="7921625" y="3311525"/>
            <a:ext cx="0" cy="302418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522" name="Freeform 10"/>
          <p:cNvSpPr/>
          <p:nvPr/>
        </p:nvSpPr>
        <p:spPr>
          <a:xfrm>
            <a:off x="6219825" y="3222625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20523" name="Freeform 11"/>
          <p:cNvSpPr/>
          <p:nvPr/>
        </p:nvSpPr>
        <p:spPr>
          <a:xfrm>
            <a:off x="6188075" y="6035675"/>
            <a:ext cx="1731963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20524" name="Text Box 12"/>
          <p:cNvSpPr txBox="1"/>
          <p:nvPr/>
        </p:nvSpPr>
        <p:spPr>
          <a:xfrm>
            <a:off x="6686550" y="475615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25" name="Text Box 13"/>
          <p:cNvSpPr txBox="1"/>
          <p:nvPr/>
        </p:nvSpPr>
        <p:spPr>
          <a:xfrm>
            <a:off x="6686550" y="513715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26" name="Text Box 14"/>
          <p:cNvSpPr txBox="1"/>
          <p:nvPr/>
        </p:nvSpPr>
        <p:spPr>
          <a:xfrm>
            <a:off x="5157788" y="4608513"/>
            <a:ext cx="1047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2200H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27" name="Text Box 15"/>
          <p:cNvSpPr txBox="1"/>
          <p:nvPr/>
        </p:nvSpPr>
        <p:spPr>
          <a:xfrm>
            <a:off x="2495550" y="4330700"/>
            <a:ext cx="1376363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偏移地址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20528" name="Line 16"/>
          <p:cNvSpPr/>
          <p:nvPr/>
        </p:nvSpPr>
        <p:spPr>
          <a:xfrm>
            <a:off x="3714750" y="4575175"/>
            <a:ext cx="1295400" cy="22860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320529" name="Rectangle 17"/>
          <p:cNvSpPr/>
          <p:nvPr/>
        </p:nvSpPr>
        <p:spPr>
          <a:xfrm>
            <a:off x="2800350" y="5489575"/>
            <a:ext cx="1371600" cy="4572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0530" name="Line 18"/>
          <p:cNvSpPr/>
          <p:nvPr/>
        </p:nvSpPr>
        <p:spPr>
          <a:xfrm>
            <a:off x="3486150" y="5489575"/>
            <a:ext cx="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20531" name="Text Box 19"/>
          <p:cNvSpPr txBox="1"/>
          <p:nvPr/>
        </p:nvSpPr>
        <p:spPr>
          <a:xfrm>
            <a:off x="2800350" y="5032375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AH    AL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0532" name="Line 20"/>
          <p:cNvSpPr/>
          <p:nvPr/>
        </p:nvSpPr>
        <p:spPr>
          <a:xfrm flipH="1">
            <a:off x="3105150" y="6251575"/>
            <a:ext cx="2438400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20533" name="Line 21"/>
          <p:cNvSpPr/>
          <p:nvPr/>
        </p:nvSpPr>
        <p:spPr>
          <a:xfrm flipV="1">
            <a:off x="3105150" y="5946775"/>
            <a:ext cx="0" cy="3048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320534" name="Text Box 22"/>
          <p:cNvSpPr txBox="1"/>
          <p:nvPr/>
        </p:nvSpPr>
        <p:spPr>
          <a:xfrm>
            <a:off x="6762750" y="4270375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0535" name="Text Box 23"/>
          <p:cNvSpPr txBox="1"/>
          <p:nvPr/>
        </p:nvSpPr>
        <p:spPr>
          <a:xfrm>
            <a:off x="2765425" y="5484813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11    22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36" name="Line 24"/>
          <p:cNvSpPr/>
          <p:nvPr/>
        </p:nvSpPr>
        <p:spPr>
          <a:xfrm>
            <a:off x="4933950" y="5032375"/>
            <a:ext cx="0" cy="6858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20537" name="Line 25"/>
          <p:cNvSpPr/>
          <p:nvPr/>
        </p:nvSpPr>
        <p:spPr>
          <a:xfrm flipH="1">
            <a:off x="4171950" y="5718175"/>
            <a:ext cx="762000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320538" name="Text Box 26"/>
          <p:cNvSpPr txBox="1"/>
          <p:nvPr/>
        </p:nvSpPr>
        <p:spPr>
          <a:xfrm>
            <a:off x="8443913" y="4319588"/>
            <a:ext cx="457200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数据段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39" name="AutoShape 27"/>
          <p:cNvSpPr/>
          <p:nvPr/>
        </p:nvSpPr>
        <p:spPr>
          <a:xfrm>
            <a:off x="8181975" y="3960813"/>
            <a:ext cx="215900" cy="1655762"/>
          </a:xfrm>
          <a:prstGeom prst="rightBrace">
            <a:avLst>
              <a:gd name="adj1" fmla="val 6373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0543" name="Line 31"/>
          <p:cNvSpPr/>
          <p:nvPr/>
        </p:nvSpPr>
        <p:spPr>
          <a:xfrm>
            <a:off x="4945063" y="5026025"/>
            <a:ext cx="13684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320544" name="Line 32"/>
          <p:cNvSpPr/>
          <p:nvPr/>
        </p:nvSpPr>
        <p:spPr>
          <a:xfrm>
            <a:off x="5549900" y="5329238"/>
            <a:ext cx="7921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320545" name="Line 33"/>
          <p:cNvSpPr/>
          <p:nvPr/>
        </p:nvSpPr>
        <p:spPr>
          <a:xfrm>
            <a:off x="5549900" y="5343525"/>
            <a:ext cx="0" cy="9001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animBg="1"/>
      <p:bldP spid="320518" grpId="0" animBg="1"/>
      <p:bldP spid="320519" grpId="0" animBg="1"/>
      <p:bldP spid="320524" grpId="0"/>
      <p:bldP spid="320525" grpId="0"/>
      <p:bldP spid="320526" grpId="0"/>
      <p:bldP spid="320527" grpId="0"/>
      <p:bldP spid="320529" grpId="0" animBg="1"/>
      <p:bldP spid="320531" grpId="0"/>
      <p:bldP spid="320534" grpId="0"/>
      <p:bldP spid="320535" grpId="0"/>
      <p:bldP spid="320538" grpId="0"/>
      <p:bldP spid="320539" grpId="0" animBg="1"/>
      <p:bldP spid="32053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2205038"/>
            <a:ext cx="882015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defTabSz="914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Verdana" panose="020B0604030504040204" pitchFamily="34" charset="0"/>
              </a:rPr>
              <a:t>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例：判断以下指令是否正确：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 indent="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u="none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MOV AX</a:t>
            </a:r>
            <a:r>
              <a:rPr lang="zh-CN" altLang="en-US" sz="2400" b="1" u="none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none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[BX][BP]; </a:t>
            </a:r>
            <a:r>
              <a:rPr lang="zh-CN" altLang="en-US" sz="2400" b="1" u="none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错误，不能同时出现两个基址寄存器</a:t>
            </a:r>
            <a:endParaRPr lang="en-US" altLang="zh-CN" sz="2400" b="1" u="none" baseline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u="none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MOV AX，[SI][DI]; </a:t>
            </a:r>
            <a:r>
              <a:rPr lang="zh-CN" altLang="en-US" sz="2400" b="1" u="none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错误，不能同时出现两个变址寄存器</a:t>
            </a:r>
            <a:endParaRPr lang="en-US" altLang="zh-CN" sz="2400" b="1" u="none" baseline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1" u="none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90538" y="1855788"/>
            <a:ext cx="8208963" cy="3900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操作数的偏移地址为：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基址寄存器内容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变址寄存器内容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位移量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或：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BX/BP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（基址寄存器）＋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SI/DI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（变址寄存器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）＋位移量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操作数的段地址由选择的基址寄存器（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对应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对应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）决定。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基址变址相对寻址方式主要用于二维表格操作。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034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3.3.6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基址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变址</a:t>
            </a: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相对寻址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4035" name="文本框 7"/>
          <p:cNvSpPr txBox="1"/>
          <p:nvPr/>
        </p:nvSpPr>
        <p:spPr>
          <a:xfrm>
            <a:off x="468313" y="5764213"/>
            <a:ext cx="7777162" cy="9239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800" dirty="0">
                <a:latin typeface="Arial" panose="020B0604020202020204" pitchFamily="34" charset="0"/>
              </a:rPr>
              <a:t>不允许将两个基址寄存器或两个变址寄存器组合在一起寻址，即指令中不允许同时出现两个基址寄存器或两个变址寄存器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/>
        </p:nvSpPr>
        <p:spPr>
          <a:xfrm>
            <a:off x="1258888" y="1089025"/>
            <a:ext cx="6553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2.3.5 </a:t>
            </a:r>
            <a:r>
              <a:rPr lang="zh-CN" altLang="en-US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基址</a:t>
            </a:r>
            <a:r>
              <a:rPr lang="en-US" altLang="zh-CN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变址</a:t>
            </a:r>
            <a:r>
              <a:rPr lang="en-US" altLang="zh-CN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相对寻址</a:t>
            </a:r>
            <a:endParaRPr lang="zh-CN" altLang="en-US" sz="4000" b="1" dirty="0">
              <a:solidFill>
                <a:srgbClr val="8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1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5">
                                            <p:txEl>
                                              <p:charRg st="1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6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charRg st="6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89138"/>
            <a:ext cx="7772400" cy="2305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例：执行以下程序段：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DI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1100H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BP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DI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 AL，[BP][DI]5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21540" name="Rectangle 4"/>
          <p:cNvSpPr/>
          <p:nvPr/>
        </p:nvSpPr>
        <p:spPr>
          <a:xfrm>
            <a:off x="6343650" y="3883025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1541" name="Rectangle 5"/>
          <p:cNvSpPr/>
          <p:nvPr/>
        </p:nvSpPr>
        <p:spPr>
          <a:xfrm>
            <a:off x="6343650" y="4873625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1542" name="Rectangle 6"/>
          <p:cNvSpPr/>
          <p:nvPr/>
        </p:nvSpPr>
        <p:spPr>
          <a:xfrm>
            <a:off x="6343650" y="5254625"/>
            <a:ext cx="1712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1543" name="Line 7"/>
          <p:cNvSpPr/>
          <p:nvPr/>
        </p:nvSpPr>
        <p:spPr>
          <a:xfrm flipH="1">
            <a:off x="6343650" y="3443288"/>
            <a:ext cx="0" cy="30591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544" name="Line 8"/>
          <p:cNvSpPr/>
          <p:nvPr/>
        </p:nvSpPr>
        <p:spPr>
          <a:xfrm>
            <a:off x="8056563" y="3429000"/>
            <a:ext cx="0" cy="302418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545" name="Freeform 9"/>
          <p:cNvSpPr/>
          <p:nvPr/>
        </p:nvSpPr>
        <p:spPr>
          <a:xfrm>
            <a:off x="6354763" y="3340100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21546" name="Freeform 10"/>
          <p:cNvSpPr/>
          <p:nvPr/>
        </p:nvSpPr>
        <p:spPr>
          <a:xfrm>
            <a:off x="6323013" y="6153150"/>
            <a:ext cx="1731962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21547" name="Text Box 11"/>
          <p:cNvSpPr txBox="1"/>
          <p:nvPr/>
        </p:nvSpPr>
        <p:spPr>
          <a:xfrm>
            <a:off x="6821488" y="48736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48" name="Text Box 12"/>
          <p:cNvSpPr txBox="1"/>
          <p:nvPr/>
        </p:nvSpPr>
        <p:spPr>
          <a:xfrm>
            <a:off x="6821488" y="52546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49" name="Text Box 13"/>
          <p:cNvSpPr txBox="1"/>
          <p:nvPr/>
        </p:nvSpPr>
        <p:spPr>
          <a:xfrm>
            <a:off x="5292725" y="4725988"/>
            <a:ext cx="1047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2205H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50" name="Text Box 14"/>
          <p:cNvSpPr txBox="1"/>
          <p:nvPr/>
        </p:nvSpPr>
        <p:spPr>
          <a:xfrm>
            <a:off x="2630488" y="4448175"/>
            <a:ext cx="1376362" cy="39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偏移地址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21551" name="Line 15"/>
          <p:cNvSpPr/>
          <p:nvPr/>
        </p:nvSpPr>
        <p:spPr>
          <a:xfrm>
            <a:off x="3849688" y="4692650"/>
            <a:ext cx="1295400" cy="22860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321552" name="Rectangle 16"/>
          <p:cNvSpPr/>
          <p:nvPr/>
        </p:nvSpPr>
        <p:spPr>
          <a:xfrm>
            <a:off x="3132138" y="5607050"/>
            <a:ext cx="1174750" cy="4572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1554" name="Text Box 18"/>
          <p:cNvSpPr txBox="1"/>
          <p:nvPr/>
        </p:nvSpPr>
        <p:spPr>
          <a:xfrm>
            <a:off x="3440113" y="5149850"/>
            <a:ext cx="700087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AL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1557" name="Text Box 21"/>
          <p:cNvSpPr txBox="1"/>
          <p:nvPr/>
        </p:nvSpPr>
        <p:spPr>
          <a:xfrm>
            <a:off x="6897688" y="438785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1558" name="Text Box 22"/>
          <p:cNvSpPr txBox="1"/>
          <p:nvPr/>
        </p:nvSpPr>
        <p:spPr>
          <a:xfrm>
            <a:off x="3419475" y="5589588"/>
            <a:ext cx="72072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59" name="Line 23"/>
          <p:cNvSpPr/>
          <p:nvPr/>
        </p:nvSpPr>
        <p:spPr>
          <a:xfrm>
            <a:off x="5068888" y="5149850"/>
            <a:ext cx="0" cy="6858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</p:sp>
      <p:sp>
        <p:nvSpPr>
          <p:cNvPr id="321560" name="Line 24"/>
          <p:cNvSpPr/>
          <p:nvPr/>
        </p:nvSpPr>
        <p:spPr>
          <a:xfrm flipH="1">
            <a:off x="4306888" y="5835650"/>
            <a:ext cx="762000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321561" name="Text Box 25"/>
          <p:cNvSpPr txBox="1"/>
          <p:nvPr/>
        </p:nvSpPr>
        <p:spPr>
          <a:xfrm>
            <a:off x="8578850" y="4437063"/>
            <a:ext cx="457200" cy="10064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堆栈段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62" name="AutoShape 26"/>
          <p:cNvSpPr/>
          <p:nvPr/>
        </p:nvSpPr>
        <p:spPr>
          <a:xfrm>
            <a:off x="8316913" y="4078288"/>
            <a:ext cx="215900" cy="1655762"/>
          </a:xfrm>
          <a:prstGeom prst="rightBrace">
            <a:avLst>
              <a:gd name="adj1" fmla="val 6373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lg" len="lg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1563" name="Line 27"/>
          <p:cNvSpPr/>
          <p:nvPr/>
        </p:nvSpPr>
        <p:spPr>
          <a:xfrm>
            <a:off x="5080000" y="5143500"/>
            <a:ext cx="13684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610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3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  <p:bldP spid="321541" grpId="0" animBg="1"/>
      <p:bldP spid="321542" grpId="0" animBg="1"/>
      <p:bldP spid="321547" grpId="0"/>
      <p:bldP spid="321548" grpId="0"/>
      <p:bldP spid="321549" grpId="0"/>
      <p:bldP spid="321550" grpId="0"/>
      <p:bldP spid="321552" grpId="0" animBg="1"/>
      <p:bldP spid="321554" grpId="0"/>
      <p:bldP spid="321557" grpId="0"/>
      <p:bldP spid="321558" grpId="0"/>
      <p:bldP spid="321561" grpId="0"/>
      <p:bldP spid="3215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9" name="Rectangle 3"/>
          <p:cNvSpPr>
            <a:spLocks noGrp="1"/>
          </p:cNvSpPr>
          <p:nvPr>
            <p:ph idx="1"/>
          </p:nvPr>
        </p:nvSpPr>
        <p:spPr>
          <a:xfrm>
            <a:off x="900113" y="1989138"/>
            <a:ext cx="7772400" cy="2016125"/>
          </a:xfrm>
        </p:spPr>
        <p:txBody>
          <a:bodyPr wrap="square" lIns="91440" tIns="45720" rIns="91440" bIns="45720" anchor="t" anchorCtr="0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例： 判断以下指令是否正确：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MOV AX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DATA[SI][DI]</a:t>
            </a:r>
            <a:r>
              <a:rPr lang="zh-CN" altLang="en-US" dirty="0">
                <a:ea typeface="宋体" panose="02010600030101010101" pitchFamily="2" charset="-122"/>
              </a:rPr>
              <a:t>；非法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MOV AX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[BX][BP]DATA</a:t>
            </a:r>
            <a:r>
              <a:rPr lang="zh-CN" altLang="en-US" dirty="0">
                <a:ea typeface="宋体" panose="02010600030101010101" pitchFamily="2" charset="-122"/>
              </a:rPr>
              <a:t>；非法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39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20888"/>
            <a:ext cx="7848600" cy="3279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指令中隐含了一个或两个操作数的地址，即操作数在默认的地址中。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例：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MUL  BL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指令执行：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BL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380" name="Line 4"/>
          <p:cNvSpPr/>
          <p:nvPr/>
        </p:nvSpPr>
        <p:spPr>
          <a:xfrm>
            <a:off x="3014663" y="4581525"/>
            <a:ext cx="762000" cy="1588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968750" y="4352925"/>
            <a:ext cx="84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p>
            <a:pPr defTabSz="914400" eaLnBrk="0" hangingPunct="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AX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2" name="Rectangle 2"/>
          <p:cNvSpPr>
            <a:spLocks noGrp="1"/>
          </p:cNvSpPr>
          <p:nvPr/>
        </p:nvSpPr>
        <p:spPr>
          <a:xfrm>
            <a:off x="1116013" y="10461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lang="zh-CN" altLang="en-US" sz="4000" b="1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隐含寻址</a:t>
            </a:r>
            <a:endParaRPr lang="zh-CN" altLang="en-US" sz="4000" b="1" dirty="0">
              <a:solidFill>
                <a:srgbClr val="8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3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charRg st="3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4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charRg st="4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zh-CN" altLang="en-US" dirty="0"/>
              <a:t>寄存器操作数的表达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r8——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任意一个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位通用寄存器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AH  AL   BH  BL   CH  CL   DH  DL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r16——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任意一个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位通用寄存器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AX  BX  CX  DX    SI  DI  BP  SP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r16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段寄存器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  DS  ES  SS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zh-CN" altLang="en-US" dirty="0"/>
              <a:t>存储器操作数的表达</a:t>
            </a:r>
            <a:endParaRPr lang="zh-CN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2708275"/>
            <a:ext cx="8353425" cy="2160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m8——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位存储器操作数单元（所有主存寻址方式）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m16——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位存储器操作数单元（所有主存寻址方式）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mem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m16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zh-CN" altLang="en-US" dirty="0"/>
              <a:t>指令组成</a:t>
            </a:r>
            <a:endParaRPr lang="zh-CN" altLang="en-US" dirty="0"/>
          </a:p>
        </p:txBody>
      </p:sp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028825"/>
            <a:ext cx="896143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marL="342900" indent="-342900" defTabSz="914400" eaLnBrk="0" hangingPunct="0">
              <a:lnSpc>
                <a:spcPct val="16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标号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]: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指令助记符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目的操作数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],[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源操作数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];[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注释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4" descr="蓝色砂纸"/>
          <p:cNvSpPr/>
          <p:nvPr/>
        </p:nvSpPr>
        <p:spPr>
          <a:xfrm>
            <a:off x="684213" y="3032125"/>
            <a:ext cx="7620000" cy="990600"/>
          </a:xfrm>
          <a:prstGeom prst="horizontalScroll">
            <a:avLst>
              <a:gd name="adj" fmla="val 12500"/>
            </a:avLst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just" eaLnBrk="0" hangingPunct="0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标号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表示该指令在主存中的逻辑地址</a:t>
            </a:r>
            <a:endParaRPr lang="zh-CN" altLang="en-US" sz="32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5" descr="蓝色砂纸"/>
          <p:cNvSpPr/>
          <p:nvPr/>
        </p:nvSpPr>
        <p:spPr>
          <a:xfrm>
            <a:off x="684213" y="3719513"/>
            <a:ext cx="7620000" cy="990600"/>
          </a:xfrm>
          <a:prstGeom prst="horizontalScroll">
            <a:avLst>
              <a:gd name="adj" fmla="val 12500"/>
            </a:avLst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just" eaLnBrk="0" hangingPunct="0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每个指令</a:t>
            </a:r>
            <a:r>
              <a:rPr lang="zh-CN" altLang="en-US" sz="3200" b="1" dirty="0">
                <a:latin typeface="宋体" panose="02010600030101010101" pitchFamily="2" charset="-122"/>
              </a:rPr>
              <a:t>助记符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就代表一种指令</a:t>
            </a:r>
            <a:endParaRPr lang="zh-CN" altLang="en-US" sz="32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AutoShape 6" descr="蓝色砂纸"/>
          <p:cNvSpPr/>
          <p:nvPr/>
        </p:nvSpPr>
        <p:spPr>
          <a:xfrm>
            <a:off x="684213" y="4405313"/>
            <a:ext cx="7620000" cy="990600"/>
          </a:xfrm>
          <a:prstGeom prst="horizontalScroll">
            <a:avLst>
              <a:gd name="adj" fmla="val 12500"/>
            </a:avLst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just" eaLnBrk="0" hangingPunct="0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目的和源</a:t>
            </a:r>
            <a:r>
              <a:rPr lang="zh-CN" altLang="en-US" sz="3200" b="1" dirty="0">
                <a:latin typeface="宋体" panose="02010600030101010101" pitchFamily="2" charset="-122"/>
              </a:rPr>
              <a:t>操作数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表示参与操作的对象</a:t>
            </a:r>
            <a:endParaRPr lang="zh-CN" altLang="en-US" sz="32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AutoShape 7" descr="蓝色砂纸"/>
          <p:cNvSpPr/>
          <p:nvPr/>
        </p:nvSpPr>
        <p:spPr>
          <a:xfrm>
            <a:off x="684213" y="5091113"/>
            <a:ext cx="7620000" cy="990600"/>
          </a:xfrm>
          <a:prstGeom prst="horizontalScroll">
            <a:avLst>
              <a:gd name="adj" fmla="val 12500"/>
            </a:avLst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just" eaLnBrk="0" hangingPunct="0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注释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是对该指令或程序段功能的说明</a:t>
            </a:r>
            <a:endParaRPr lang="zh-CN" altLang="en-US" sz="32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cxnSp>
        <p:nvCxnSpPr>
          <p:cNvPr id="9224" name="直接连接符 10"/>
          <p:cNvCxnSpPr/>
          <p:nvPr/>
        </p:nvCxnSpPr>
        <p:spPr>
          <a:xfrm>
            <a:off x="346075" y="2924175"/>
            <a:ext cx="8548688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36638" y="5926138"/>
            <a:ext cx="6913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defTabSz="914400" ea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寻找操作数的过程就是操作数的寻址</a:t>
            </a:r>
            <a:endParaRPr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zh-CN" altLang="en-US" dirty="0"/>
              <a:t>立即数的表达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2492375"/>
            <a:ext cx="8353425" cy="3795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i8——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位立即数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i16——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位立即数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imm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i16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目的操作数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src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源操作数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2"/>
          <p:cNvSpPr>
            <a:spLocks noGrp="1"/>
          </p:cNvSpPr>
          <p:nvPr>
            <p:ph idx="1"/>
          </p:nvPr>
        </p:nvSpPr>
        <p:spPr>
          <a:xfrm>
            <a:off x="1663700" y="3578225"/>
            <a:ext cx="5405438" cy="763588"/>
          </a:xfrm>
        </p:spPr>
        <p:txBody>
          <a:bodyPr wrap="square" lIns="91440" tIns="45720" rIns="91440" bIns="45720" anchor="t" anchorCtr="0"/>
          <a:p>
            <a:pPr marL="0" indent="0">
              <a:buNone/>
            </a:pPr>
            <a:r>
              <a:rPr lang="zh-CN" altLang="en-US" sz="4000" dirty="0"/>
              <a:t>本章结束，谢谢大家！</a:t>
            </a:r>
            <a:endParaRPr lang="zh-CN" altLang="en-US" sz="4000" dirty="0"/>
          </a:p>
        </p:txBody>
      </p:sp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971550" y="2205038"/>
            <a:ext cx="7772400" cy="3571875"/>
          </a:xfrm>
        </p:spPr>
        <p:txBody>
          <a:bodyPr wrap="square" lIns="91440" tIns="45720" rIns="91440" bIns="45720" anchor="t" anchorCtr="0"/>
          <a:p>
            <a:r>
              <a:rPr lang="zh-CN" altLang="en-US" sz="2400" dirty="0"/>
              <a:t>每种指令的操作码：</a:t>
            </a:r>
            <a:endParaRPr lang="zh-CN" altLang="en-US" sz="2400" dirty="0"/>
          </a:p>
          <a:p>
            <a:pPr lvl="1"/>
            <a:r>
              <a:rPr lang="zh-CN" altLang="en-US" dirty="0"/>
              <a:t>用一个唯一的助记符表示（指令功能的英文缩写）</a:t>
            </a:r>
            <a:endParaRPr lang="zh-CN" altLang="en-US" dirty="0"/>
          </a:p>
          <a:p>
            <a:pPr lvl="1"/>
            <a:r>
              <a:rPr lang="zh-CN" altLang="en-US" dirty="0"/>
              <a:t>对应着机器指令的一个二进制编码</a:t>
            </a:r>
            <a:endParaRPr lang="zh-CN" altLang="en-US" dirty="0"/>
          </a:p>
          <a:p>
            <a:r>
              <a:rPr lang="zh-CN" altLang="en-US" sz="2400" dirty="0"/>
              <a:t>指令中的</a:t>
            </a:r>
            <a:r>
              <a:rPr lang="zh-CN" altLang="en-US" sz="2400" dirty="0">
                <a:solidFill>
                  <a:srgbClr val="FF0000"/>
                </a:solidFill>
              </a:rPr>
              <a:t>操作数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/>
            <a:r>
              <a:rPr lang="zh-CN" altLang="en-US" dirty="0"/>
              <a:t>可以是一个具体的数值</a:t>
            </a:r>
            <a:endParaRPr lang="zh-CN" altLang="en-US" dirty="0"/>
          </a:p>
          <a:p>
            <a:pPr lvl="1"/>
            <a:r>
              <a:rPr lang="zh-CN" altLang="en-US" dirty="0"/>
              <a:t>可以是存放数据的寄存器</a:t>
            </a:r>
            <a:endParaRPr lang="zh-CN" altLang="en-US" dirty="0"/>
          </a:p>
          <a:p>
            <a:pPr lvl="1"/>
            <a:r>
              <a:rPr lang="zh-CN" altLang="en-US" dirty="0"/>
              <a:t>或指明数据在主存位置的存储器地址</a:t>
            </a:r>
            <a:endParaRPr lang="zh-CN" altLang="en-US" dirty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endParaRPr lang="zh-CN" altLang="en-US" dirty="0"/>
          </a:p>
        </p:txBody>
      </p:sp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7088" y="1811338"/>
            <a:ext cx="777240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操作数可能的来源或存放处：</a:t>
            </a:r>
            <a:endParaRPr lang="zh-CN" altLang="en-US" b="1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u="none" baseline="0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由指令直接给出</a:t>
            </a:r>
            <a:endParaRPr lang="zh-CN" altLang="en-US" sz="2400" b="1" u="none" baseline="0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u="none" baseline="0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寄存器</a:t>
            </a:r>
            <a:endParaRPr lang="zh-CN" altLang="en-US" sz="2400" b="1" u="none" baseline="0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u="none" baseline="0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内存单元</a:t>
            </a:r>
            <a:endParaRPr lang="zh-CN" altLang="en-US" sz="2400" b="1" u="none" baseline="0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寻找操作数所在地址的方法可以有三种大类型</a:t>
            </a:r>
            <a:endParaRPr lang="en-US" altLang="zh-CN" b="1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u="none" baseline="0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指令直接给出的方式</a:t>
            </a:r>
            <a:endParaRPr lang="zh-CN" altLang="en-US" sz="2400" b="1" u="none" baseline="0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u="none" baseline="0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存放于寄存器中的寻址方式</a:t>
            </a:r>
            <a:endParaRPr lang="zh-CN" altLang="en-US" sz="2400" b="1" u="none" baseline="0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u="none" baseline="0" dirty="0">
                <a:solidFill>
                  <a:srgbClr val="262673"/>
                </a:solidFill>
                <a:latin typeface="楷体_GB2312" pitchFamily="49" charset="-122"/>
                <a:ea typeface="楷体_GB2312" pitchFamily="49" charset="-122"/>
              </a:rPr>
              <a:t>存放于存储器中的寻址方式</a:t>
            </a:r>
            <a:endParaRPr lang="zh-CN" altLang="en-US" sz="2400" b="1" u="none" baseline="0" dirty="0">
              <a:solidFill>
                <a:srgbClr val="26267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隶书" panose="02010509060101010101" pitchFamily="49" charset="-122"/>
              </a:rPr>
              <a:t>指令中的操作数</a:t>
            </a:r>
            <a:endParaRPr lang="zh-CN" altLang="en-US" sz="4000" dirty="0">
              <a:latin typeface="隶书" panose="02010509060101010101" pitchFamily="49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573213" y="2492375"/>
            <a:ext cx="3529013" cy="2633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4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立即数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寄存器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4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存储器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252" name="AutoShape 4"/>
          <p:cNvSpPr/>
          <p:nvPr/>
        </p:nvSpPr>
        <p:spPr>
          <a:xfrm>
            <a:off x="1212850" y="2820988"/>
            <a:ext cx="336550" cy="1512887"/>
          </a:xfrm>
          <a:prstGeom prst="leftBrace">
            <a:avLst>
              <a:gd name="adj1" fmla="val 3735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3255" name="Line 7"/>
          <p:cNvSpPr/>
          <p:nvPr/>
        </p:nvSpPr>
        <p:spPr>
          <a:xfrm>
            <a:off x="2870200" y="2820988"/>
            <a:ext cx="611188" cy="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</p:sp>
      <p:sp>
        <p:nvSpPr>
          <p:cNvPr id="53256" name="AutoShape 8"/>
          <p:cNvSpPr/>
          <p:nvPr/>
        </p:nvSpPr>
        <p:spPr>
          <a:xfrm rot="10800000">
            <a:off x="2941638" y="3613150"/>
            <a:ext cx="200025" cy="792163"/>
          </a:xfrm>
          <a:prstGeom prst="leftBrace">
            <a:avLst>
              <a:gd name="adj1" fmla="val 3291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490913" y="2555875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p>
            <a:pPr defTabSz="914400" eaLnBrk="0" hangingPunct="0"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表征参加操作的数据本身</a:t>
            </a: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228975" y="3741738"/>
            <a:ext cx="431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p>
            <a:pPr defTabSz="914400" eaLnBrk="0" hangingPunct="0"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表征数据存放的地址</a:t>
            </a: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4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charRg st="4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8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charRg st="8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6" grpId="0" animBg="1"/>
      <p:bldP spid="53257" grpId="0"/>
      <p:bldP spid="532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176338"/>
            <a:ext cx="6553200" cy="563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立即数操作数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827088" y="1760538"/>
            <a:ext cx="7704137" cy="4945062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130000"/>
              </a:lnSpc>
              <a:spcAft>
                <a:spcPct val="30000"/>
              </a:spcAft>
              <a:buChar char="l"/>
            </a:pPr>
            <a:r>
              <a:rPr lang="zh-CN" altLang="en-US" sz="2000" b="0" dirty="0">
                <a:latin typeface="楷体_GB2312" pitchFamily="49" charset="-122"/>
              </a:rPr>
              <a:t>立即数本身是参加操作的数据，可以是8位或16位，只能作为源操作数。</a:t>
            </a:r>
            <a:endParaRPr lang="zh-CN" altLang="en-US" sz="2000" b="0" dirty="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000" b="0" dirty="0">
                <a:latin typeface="楷体_GB2312" pitchFamily="49" charset="-122"/>
              </a:rPr>
              <a:t>    例： </a:t>
            </a:r>
            <a:r>
              <a:rPr lang="en-US" altLang="zh-CN" sz="2000" b="0" dirty="0">
                <a:latin typeface="楷体_GB2312" pitchFamily="49" charset="-122"/>
              </a:rPr>
              <a:t>MOV  AX，1234H</a:t>
            </a:r>
            <a:endParaRPr lang="en-US" altLang="zh-CN" sz="2000" b="0" dirty="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b="0" dirty="0">
                <a:latin typeface="楷体_GB2312" pitchFamily="49" charset="-122"/>
              </a:rPr>
              <a:t>         MOV  BL，22H</a:t>
            </a:r>
            <a:endParaRPr lang="en-US" altLang="zh-CN" sz="2000" b="0" dirty="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Char char="l"/>
            </a:pP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立即数无法作为目标操作数</a:t>
            </a:r>
            <a:endParaRPr lang="en-US" altLang="zh-CN" sz="2000" b="0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Char char="l"/>
            </a:pP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立即数可以是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10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进制或者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进制的数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,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但指令运行后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CPU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自动把该数转换为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16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进制数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,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然后完成给定功能的操作，其中，二进制在数字后面加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区分。</a:t>
            </a:r>
            <a:endParaRPr lang="en-US" altLang="zh-CN" sz="2000" b="0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  MOV  AL,57 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；指令执行后将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AL  39H</a:t>
            </a:r>
            <a:endParaRPr lang="en-US" altLang="zh-CN" sz="2000" b="0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  MOV  AL,01010111B  </a:t>
            </a: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；指令执行后将</a:t>
            </a:r>
            <a:r>
              <a:rPr lang="en-US" altLang="zh-CN" sz="2000" b="0" dirty="0">
                <a:solidFill>
                  <a:srgbClr val="FF0000"/>
                </a:solidFill>
                <a:latin typeface="楷体_GB2312" pitchFamily="49" charset="-122"/>
              </a:rPr>
              <a:t>AL  57H </a:t>
            </a:r>
            <a:endParaRPr lang="zh-CN" altLang="en-US" sz="2000" b="0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Char char="l"/>
            </a:pPr>
            <a:r>
              <a:rPr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立即数可以是无符号或带符号数，其数值应在可取值范围内。</a:t>
            </a:r>
            <a:endParaRPr lang="zh-CN" altLang="en-US" sz="2000" b="0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charRg st="55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charRg st="7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8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charRg st="8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charRg st="8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5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charRg st="15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charRg st="15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2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1">
                                            <p:txEl>
                                              <p:charRg st="22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1">
                                            <p:txEl>
                                              <p:charRg st="22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1131888"/>
            <a:ext cx="6553200" cy="563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寄存器操作数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1342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参加运算的数存放在指令给出的寄存器中，可以是16位或8位。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 AX，BX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MOV  DL，CH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1138238"/>
            <a:ext cx="7793038" cy="6556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存储器操作数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2017713"/>
            <a:ext cx="7632700" cy="2411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参加运算的数存放在存储器的某一个或某两个单元中。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表现形式：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       ]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2276" name="Text Box 4"/>
          <p:cNvSpPr txBox="1"/>
          <p:nvPr/>
        </p:nvSpPr>
        <p:spPr>
          <a:xfrm>
            <a:off x="2700338" y="4652963"/>
            <a:ext cx="2447925" cy="457200"/>
          </a:xfrm>
          <a:prstGeom prst="rect">
            <a:avLst/>
          </a:prstGeom>
          <a:noFill/>
          <a:ln w="25400">
            <a:noFill/>
          </a:ln>
        </p:spPr>
        <p:txBody>
          <a:bodyPr lIns="92075" tIns="46038" rIns="92075" bIns="46038" anchor="t" anchorCtr="0">
            <a:spAutoFit/>
          </a:bodyPr>
          <a:p>
            <a:pPr marL="342900" indent="-342900" eaLnBrk="0" fontAlgn="ctr" hangingPunct="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立即数或寄存器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2277" name="Line 5"/>
          <p:cNvSpPr/>
          <p:nvPr/>
        </p:nvSpPr>
        <p:spPr>
          <a:xfrm flipV="1">
            <a:off x="3708400" y="3860800"/>
            <a:ext cx="215900" cy="649288"/>
          </a:xfrm>
          <a:prstGeom prst="line">
            <a:avLst/>
          </a:prstGeom>
          <a:ln w="25400" cap="flat" cmpd="sng">
            <a:solidFill>
              <a:srgbClr val="FF6600"/>
            </a:solidFill>
            <a:prstDash val="lgDash"/>
            <a:round/>
            <a:headEnd type="none" w="med" len="med"/>
            <a:tailEnd type="triangle" w="lg" len="lg"/>
          </a:ln>
        </p:spPr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7188" y="5500688"/>
            <a:ext cx="8429625" cy="5540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defTabSz="914400" eaLnBrk="0" hangingPunct="0"/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  ]</a:t>
            </a:r>
            <a:r>
              <a:rPr lang="zh-CN" altLang="en-US" sz="3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中的内容是存放所寻找数据的单元的偏移地址</a:t>
            </a:r>
            <a:endParaRPr lang="zh-CN" altLang="en-US" sz="3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0" grpId="0" animBg="1"/>
    </p:bldLst>
  </p:timing>
</p:sld>
</file>

<file path=ppt/tags/tag1.xml><?xml version="1.0" encoding="utf-8"?>
<p:tagLst xmlns:p="http://schemas.openxmlformats.org/presentationml/2006/main">
  <p:tag name="COMMONDATA" val="eyJoZGlkIjoiOTdhNWNjNzkyNjhlYTk0YzYzZDdhYzA5YzlmNTk1YTU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0</TotalTime>
  <Words>2800</Words>
  <Application>WPS 演示</Application>
  <PresentationFormat>全屏显示(4:3)</PresentationFormat>
  <Paragraphs>345</Paragraphs>
  <Slides>31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Tahoma</vt:lpstr>
      <vt:lpstr>隶书</vt:lpstr>
      <vt:lpstr>楷体_GB2312</vt:lpstr>
      <vt:lpstr>新宋体</vt:lpstr>
      <vt:lpstr>华文行楷</vt:lpstr>
      <vt:lpstr>微软雅黑</vt:lpstr>
      <vt:lpstr>Arial Unicode MS</vt:lpstr>
      <vt:lpstr>黑体</vt:lpstr>
      <vt:lpstr>Verdana</vt:lpstr>
      <vt:lpstr>Blends</vt:lpstr>
      <vt:lpstr>MS_ClipArt_Gallery.2</vt:lpstr>
      <vt:lpstr>           寻址方式</vt:lpstr>
      <vt:lpstr>第3章  寻址方式</vt:lpstr>
      <vt:lpstr>指令组成</vt:lpstr>
      <vt:lpstr>PowerPoint 演示文稿</vt:lpstr>
      <vt:lpstr>PowerPoint 演示文稿</vt:lpstr>
      <vt:lpstr>指令中的操作数</vt:lpstr>
      <vt:lpstr>立即数操作数</vt:lpstr>
      <vt:lpstr>寄存器操作数</vt:lpstr>
      <vt:lpstr>存储器操作数</vt:lpstr>
      <vt:lpstr>PowerPoint 演示文稿</vt:lpstr>
      <vt:lpstr>2.1 立即寻址</vt:lpstr>
      <vt:lpstr>PowerPoint 演示文稿</vt:lpstr>
      <vt:lpstr>2.2 寄存器寻址</vt:lpstr>
      <vt:lpstr>2.3 存储器寻址方式</vt:lpstr>
      <vt:lpstr>2.3.1 直接寻址</vt:lpstr>
      <vt:lpstr>PowerPoint 演示文稿</vt:lpstr>
      <vt:lpstr>2.3.2 寄存器间接寻址</vt:lpstr>
      <vt:lpstr>PowerPoint 演示文稿</vt:lpstr>
      <vt:lpstr>PowerPoint 演示文稿</vt:lpstr>
      <vt:lpstr>2.3.3 寄存器间接相对寻址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寄存器操作数的表达</vt:lpstr>
      <vt:lpstr>存储器操作数的表达</vt:lpstr>
      <vt:lpstr>立即数的表达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2017</cp:lastModifiedBy>
  <cp:revision>278</cp:revision>
  <cp:lastPrinted>1995-12-08T18:33:00Z</cp:lastPrinted>
  <dcterms:created xsi:type="dcterms:W3CDTF">2002-02-20T04:24:00Z</dcterms:created>
  <dcterms:modified xsi:type="dcterms:W3CDTF">2023-08-27T11:42:12Z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916E3046C3AB4637A9348986B2CAFAED</vt:lpwstr>
  </property>
</Properties>
</file>