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81" r:id="rId4"/>
    <p:sldId id="280" r:id="rId5"/>
    <p:sldId id="473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461" r:id="rId17"/>
    <p:sldId id="462" r:id="rId19"/>
    <p:sldId id="463" r:id="rId20"/>
    <p:sldId id="464" r:id="rId21"/>
    <p:sldId id="465" r:id="rId22"/>
    <p:sldId id="325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296" r:id="rId31"/>
    <p:sldId id="297" r:id="rId32"/>
    <p:sldId id="381" r:id="rId33"/>
    <p:sldId id="360" r:id="rId34"/>
    <p:sldId id="326" r:id="rId35"/>
    <p:sldId id="299" r:id="rId36"/>
    <p:sldId id="300" r:id="rId37"/>
    <p:sldId id="301" r:id="rId38"/>
    <p:sldId id="302" r:id="rId39"/>
    <p:sldId id="306" r:id="rId40"/>
    <p:sldId id="312" r:id="rId41"/>
    <p:sldId id="303" r:id="rId42"/>
    <p:sldId id="305" r:id="rId43"/>
    <p:sldId id="313" r:id="rId44"/>
    <p:sldId id="361" r:id="rId45"/>
    <p:sldId id="468" r:id="rId46"/>
    <p:sldId id="327" r:id="rId47"/>
    <p:sldId id="431" r:id="rId48"/>
    <p:sldId id="307" r:id="rId49"/>
    <p:sldId id="308" r:id="rId50"/>
    <p:sldId id="309" r:id="rId51"/>
    <p:sldId id="432" r:id="rId52"/>
    <p:sldId id="310" r:id="rId53"/>
    <p:sldId id="433" r:id="rId54"/>
    <p:sldId id="311" r:id="rId55"/>
    <p:sldId id="362" r:id="rId56"/>
    <p:sldId id="377" r:id="rId57"/>
    <p:sldId id="466" r:id="rId58"/>
    <p:sldId id="378" r:id="rId59"/>
    <p:sldId id="380" r:id="rId60"/>
    <p:sldId id="425" r:id="rId61"/>
    <p:sldId id="426" r:id="rId62"/>
    <p:sldId id="376" r:id="rId63"/>
    <p:sldId id="363" r:id="rId64"/>
    <p:sldId id="382" r:id="rId65"/>
    <p:sldId id="365" r:id="rId66"/>
    <p:sldId id="366" r:id="rId67"/>
    <p:sldId id="368" r:id="rId68"/>
    <p:sldId id="369" r:id="rId69"/>
    <p:sldId id="372" r:id="rId70"/>
    <p:sldId id="428" r:id="rId71"/>
    <p:sldId id="429" r:id="rId72"/>
    <p:sldId id="373" r:id="rId73"/>
    <p:sldId id="383" r:id="rId74"/>
    <p:sldId id="430" r:id="rId75"/>
    <p:sldId id="469" r:id="rId76"/>
    <p:sldId id="470" r:id="rId77"/>
    <p:sldId id="471" r:id="rId78"/>
    <p:sldId id="472" r:id="rId79"/>
    <p:sldId id="379" r:id="rId80"/>
    <p:sldId id="276" r:id="rId81"/>
  </p:sldIdLst>
  <p:sldSz cx="9144000" cy="6858000" type="screen4x3"/>
  <p:notesSz cx="6858000" cy="9144000"/>
  <p:custDataLst>
    <p:tags r:id="rId85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29"/>
    <p:restoredTop sz="70443"/>
  </p:normalViewPr>
  <p:slideViewPr>
    <p:cSldViewPr showGuides="1">
      <p:cViewPr varScale="1">
        <p:scale>
          <a:sx n="81" d="100"/>
          <a:sy n="81" d="100"/>
        </p:scale>
        <p:origin x="2544" y="78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5" Type="http://schemas.openxmlformats.org/officeDocument/2006/relationships/tags" Target="tags/tag1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Tx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3042BB-E518-4E8A-AC4C-668EA4756C6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EU</a:t>
            </a:r>
            <a:r>
              <a:rPr lang="zh-CN" altLang="en-US" dirty="0">
                <a:ea typeface="宋体" panose="02010600030101010101" pitchFamily="2" charset="-122"/>
              </a:rPr>
              <a:t>（指令的执行）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指令译码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指令执行（</a:t>
            </a:r>
            <a:r>
              <a:rPr lang="en-US" altLang="zh-CN" dirty="0">
                <a:ea typeface="宋体" panose="02010600030101010101" pitchFamily="2" charset="-122"/>
              </a:rPr>
              <a:t>ALU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暂存中间运算结果（通用寄存器）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保存运算结果特征（状态寄存器）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BIU</a:t>
            </a:r>
            <a:r>
              <a:rPr lang="zh-CN" altLang="en-US" dirty="0">
                <a:ea typeface="宋体" panose="02010600030101010101" pitchFamily="2" charset="-122"/>
              </a:rPr>
              <a:t>（总线接口单元）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从内存中取指令到指令预取队列，指令预取队列是并行流水线工作的基础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负责与内存或输入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输出接口之间的数据传送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在执行转移程序时，</a:t>
            </a:r>
            <a:r>
              <a:rPr lang="en-US" altLang="zh-CN" dirty="0">
                <a:ea typeface="宋体" panose="02010600030101010101" pitchFamily="2" charset="-122"/>
              </a:rPr>
              <a:t>BIU</a:t>
            </a:r>
            <a:r>
              <a:rPr lang="zh-CN" altLang="en-US" dirty="0">
                <a:ea typeface="宋体" panose="02010600030101010101" pitchFamily="2" charset="-122"/>
              </a:rPr>
              <a:t>使指令预取队列复位，从指定的新地址取指令，并立即传给执行单元执行。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三态指其输出既可以是一般二值逻辑电路，即正常的高电平（逻辑1）或低电平（逻辑0），又可以保持特有的高阻抗状态。高阻态相当于隔断状态（电阻很大，相当于开路）。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M/IO</a:t>
            </a:r>
            <a:r>
              <a:rPr lang="zh-CN" altLang="en-US" dirty="0">
                <a:ea typeface="宋体" panose="02010600030101010101" pitchFamily="2" charset="-122"/>
              </a:rPr>
              <a:t>信号指出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访问的对象，</a:t>
            </a:r>
            <a:r>
              <a:rPr lang="en-US" altLang="zh-CN" dirty="0">
                <a:ea typeface="宋体" panose="02010600030101010101" pitchFamily="2" charset="-122"/>
              </a:rPr>
              <a:t>=1</a:t>
            </a:r>
            <a:r>
              <a:rPr lang="zh-CN" altLang="en-US" dirty="0">
                <a:ea typeface="宋体" panose="02010600030101010101" pitchFamily="2" charset="-122"/>
              </a:rPr>
              <a:t>访问内存，</a:t>
            </a:r>
            <a:r>
              <a:rPr lang="en-US" altLang="zh-CN" dirty="0">
                <a:ea typeface="宋体" panose="02010600030101010101" pitchFamily="2" charset="-122"/>
              </a:rPr>
              <a:t>=0</a:t>
            </a:r>
            <a:r>
              <a:rPr lang="zh-CN" altLang="en-US" dirty="0">
                <a:ea typeface="宋体" panose="02010600030101010101" pitchFamily="2" charset="-122"/>
              </a:rPr>
              <a:t>访问外设。该信号的有效电平一直保持到总线周期结束的</a:t>
            </a:r>
            <a:r>
              <a:rPr lang="en-US" altLang="zh-CN" dirty="0">
                <a:ea typeface="宋体" panose="02010600030101010101" pitchFamily="2" charset="-122"/>
              </a:rPr>
              <a:t>T4</a:t>
            </a:r>
            <a:r>
              <a:rPr lang="zh-CN" altLang="en-US" dirty="0">
                <a:ea typeface="宋体" panose="02010600030101010101" pitchFamily="2" charset="-122"/>
              </a:rPr>
              <a:t>状态。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位地址信号通过多路复用总线分别输出访问内存或外设的端口地址。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、作为奇存储体的选择信号</a:t>
            </a:r>
            <a:r>
              <a:rPr lang="en-US" altLang="zh-CN" dirty="0">
                <a:ea typeface="宋体" panose="02010600030101010101" pitchFamily="2" charset="-122"/>
              </a:rPr>
              <a:t>BHE</a:t>
            </a:r>
            <a:r>
              <a:rPr lang="zh-CN" altLang="en-US" dirty="0">
                <a:ea typeface="宋体" panose="02010600030101010101" pitchFamily="2" charset="-122"/>
              </a:rPr>
              <a:t>信号有效。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ALE</a:t>
            </a:r>
            <a:r>
              <a:rPr lang="zh-CN" altLang="en-US" dirty="0">
                <a:ea typeface="宋体" panose="02010600030101010101" pitchFamily="2" charset="-122"/>
              </a:rPr>
              <a:t>引脚上输出一个正脉冲作为地址锁存信号。在</a:t>
            </a:r>
            <a:r>
              <a:rPr lang="en-US" altLang="zh-CN" dirty="0">
                <a:ea typeface="宋体" panose="02010600030101010101" pitchFamily="2" charset="-122"/>
              </a:rPr>
              <a:t>T1</a:t>
            </a:r>
            <a:r>
              <a:rPr lang="zh-CN" altLang="en-US" dirty="0">
                <a:ea typeface="宋体" panose="02010600030101010101" pitchFamily="2" charset="-122"/>
              </a:rPr>
              <a:t>状态结束时，</a:t>
            </a:r>
            <a:r>
              <a:rPr lang="en-US" altLang="zh-CN" dirty="0">
                <a:ea typeface="宋体" panose="02010600030101010101" pitchFamily="2" charset="-122"/>
              </a:rPr>
              <a:t>ALE</a:t>
            </a:r>
            <a:r>
              <a:rPr lang="zh-CN" altLang="en-US" dirty="0">
                <a:ea typeface="宋体" panose="02010600030101010101" pitchFamily="2" charset="-122"/>
              </a:rPr>
              <a:t>的下降沿用做地址锁存器的选通信号，使地址锁存。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、若系统中接有数据收发器</a:t>
            </a:r>
            <a:r>
              <a:rPr lang="en-US" altLang="zh-CN" dirty="0">
                <a:ea typeface="宋体" panose="02010600030101010101" pitchFamily="2" charset="-122"/>
              </a:rPr>
              <a:t>8286</a:t>
            </a:r>
            <a:r>
              <a:rPr lang="zh-CN" altLang="en-US" dirty="0">
                <a:ea typeface="宋体" panose="02010600030101010101" pitchFamily="2" charset="-122"/>
              </a:rPr>
              <a:t>，在</a:t>
            </a:r>
            <a:r>
              <a:rPr lang="en-US" altLang="zh-CN" dirty="0">
                <a:ea typeface="宋体" panose="02010600030101010101" pitchFamily="2" charset="-122"/>
              </a:rPr>
              <a:t>T1</a:t>
            </a:r>
            <a:r>
              <a:rPr lang="zh-CN" altLang="en-US" dirty="0">
                <a:ea typeface="宋体" panose="02010600030101010101" pitchFamily="2" charset="-122"/>
              </a:rPr>
              <a:t>状态时，</a:t>
            </a:r>
            <a:r>
              <a:rPr lang="en-US" altLang="zh-CN" dirty="0">
                <a:ea typeface="宋体" panose="02010600030101010101" pitchFamily="2" charset="-122"/>
              </a:rPr>
              <a:t>DT/R </a:t>
            </a:r>
            <a:r>
              <a:rPr lang="zh-CN" altLang="en-US" dirty="0">
                <a:ea typeface="宋体" panose="02010600030101010101" pitchFamily="2" charset="-122"/>
              </a:rPr>
              <a:t>输出低电平，控制其接收数据。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en-US" dirty="0">
                <a:ea typeface="宋体" panose="02010600030101010101" pitchFamily="2" charset="-122"/>
              </a:rPr>
              <a:t>、 </a:t>
            </a:r>
            <a:r>
              <a:rPr lang="en-US" altLang="zh-CN" dirty="0">
                <a:ea typeface="宋体" panose="02010600030101010101" pitchFamily="2" charset="-122"/>
              </a:rPr>
              <a:t>A19/S6~A16/S3</a:t>
            </a:r>
            <a:r>
              <a:rPr lang="zh-CN" altLang="en-US" dirty="0">
                <a:ea typeface="宋体" panose="02010600030101010101" pitchFamily="2" charset="-122"/>
              </a:rPr>
              <a:t>上输出状态信息</a:t>
            </a:r>
            <a:r>
              <a:rPr lang="en-US" altLang="zh-CN" dirty="0">
                <a:ea typeface="宋体" panose="02010600030101010101" pitchFamily="2" charset="-122"/>
              </a:rPr>
              <a:t>S6~S3</a:t>
            </a:r>
            <a:r>
              <a:rPr lang="zh-CN" altLang="en-US" dirty="0">
                <a:ea typeface="宋体" panose="02010600030101010101" pitchFamily="2" charset="-122"/>
              </a:rPr>
              <a:t>，并持续到</a:t>
            </a:r>
            <a:r>
              <a:rPr lang="en-US" altLang="zh-CN" dirty="0">
                <a:ea typeface="宋体" panose="02010600030101010101" pitchFamily="2" charset="-122"/>
              </a:rPr>
              <a:t>T4</a:t>
            </a:r>
            <a:r>
              <a:rPr lang="zh-CN" altLang="en-US" dirty="0">
                <a:ea typeface="宋体" panose="02010600030101010101" pitchFamily="2" charset="-122"/>
              </a:rPr>
              <a:t>状态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7</a:t>
            </a:r>
            <a:r>
              <a:rPr lang="zh-CN" altLang="en-US" dirty="0">
                <a:ea typeface="宋体" panose="02010600030101010101" pitchFamily="2" charset="-122"/>
              </a:rPr>
              <a:t>、 地址信号消失，</a:t>
            </a:r>
            <a:r>
              <a:rPr lang="en-US" altLang="zh-CN" dirty="0">
                <a:ea typeface="宋体" panose="02010600030101010101" pitchFamily="2" charset="-122"/>
              </a:rPr>
              <a:t>AD15~AD0</a:t>
            </a:r>
            <a:r>
              <a:rPr lang="zh-CN" altLang="en-US" dirty="0">
                <a:ea typeface="宋体" panose="02010600030101010101" pitchFamily="2" charset="-122"/>
              </a:rPr>
              <a:t>进入高阻态，为读入数据作准备</a:t>
            </a:r>
            <a:r>
              <a:rPr lang="en-US" altLang="zh-CN" dirty="0">
                <a:ea typeface="宋体" panose="02010600030101010101" pitchFamily="2" charset="-122"/>
              </a:rPr>
              <a:t>BHE/S7</a:t>
            </a:r>
            <a:r>
              <a:rPr lang="zh-CN" altLang="en-US" dirty="0">
                <a:ea typeface="宋体" panose="02010600030101010101" pitchFamily="2" charset="-122"/>
              </a:rPr>
              <a:t>引脚输出状态信息</a:t>
            </a:r>
            <a:r>
              <a:rPr lang="en-US" altLang="zh-CN" dirty="0">
                <a:ea typeface="宋体" panose="02010600030101010101" pitchFamily="2" charset="-122"/>
              </a:rPr>
              <a:t>S7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RD</a:t>
            </a:r>
            <a:r>
              <a:rPr lang="zh-CN" altLang="en-US" dirty="0">
                <a:ea typeface="宋体" panose="02010600030101010101" pitchFamily="2" charset="-122"/>
              </a:rPr>
              <a:t>信号有效，送出访问内存或</a:t>
            </a:r>
            <a:r>
              <a:rPr lang="en-US" altLang="zh-CN" dirty="0">
                <a:ea typeface="宋体" panose="02010600030101010101" pitchFamily="2" charset="-122"/>
              </a:rPr>
              <a:t>I/O</a:t>
            </a:r>
            <a:r>
              <a:rPr lang="zh-CN" altLang="en-US" dirty="0">
                <a:ea typeface="宋体" panose="02010600030101010101" pitchFamily="2" charset="-122"/>
              </a:rPr>
              <a:t>端口的读信号。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9</a:t>
            </a:r>
            <a:r>
              <a:rPr lang="zh-CN" altLang="en-US" dirty="0">
                <a:ea typeface="宋体" panose="02010600030101010101" pitchFamily="2" charset="-122"/>
              </a:rPr>
              <a:t>、若系统中接有数据收发器</a:t>
            </a:r>
            <a:r>
              <a:rPr lang="en-US" altLang="zh-CN" dirty="0">
                <a:ea typeface="宋体" panose="02010600030101010101" pitchFamily="2" charset="-122"/>
              </a:rPr>
              <a:t>,  </a:t>
            </a:r>
            <a:r>
              <a:rPr lang="zh-CN" altLang="en-US" dirty="0">
                <a:ea typeface="宋体" panose="02010600030101010101" pitchFamily="2" charset="-122"/>
              </a:rPr>
              <a:t>则</a:t>
            </a:r>
            <a:r>
              <a:rPr lang="en-US" altLang="zh-CN" dirty="0">
                <a:ea typeface="宋体" panose="02010600030101010101" pitchFamily="2" charset="-122"/>
              </a:rPr>
              <a:t>DEN</a:t>
            </a:r>
            <a:r>
              <a:rPr lang="zh-CN" altLang="en-US" dirty="0">
                <a:ea typeface="宋体" panose="02010600030101010101" pitchFamily="2" charset="-122"/>
              </a:rPr>
              <a:t>信号低电平有效，作为其选通信号。 DEN在T2～T3期间输出有效低电平,表示数据有效.在接有数据总线收发器的系统中,用来实现数据的选通.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10</a:t>
            </a:r>
            <a:r>
              <a:rPr lang="zh-CN" altLang="en-US" dirty="0">
                <a:ea typeface="宋体" panose="02010600030101010101" pitchFamily="2" charset="-122"/>
              </a:rPr>
              <a:t>、在基本总线周期的</a:t>
            </a:r>
            <a:r>
              <a:rPr lang="en-US" altLang="zh-CN" dirty="0">
                <a:ea typeface="宋体" panose="02010600030101010101" pitchFamily="2" charset="-122"/>
              </a:rPr>
              <a:t>T3</a:t>
            </a:r>
            <a:r>
              <a:rPr lang="zh-CN" altLang="en-US" dirty="0">
                <a:ea typeface="宋体" panose="02010600030101010101" pitchFamily="2" charset="-122"/>
              </a:rPr>
              <a:t>状态，存储单元或</a:t>
            </a:r>
            <a:r>
              <a:rPr lang="en-US" altLang="zh-CN" dirty="0">
                <a:ea typeface="宋体" panose="02010600030101010101" pitchFamily="2" charset="-122"/>
              </a:rPr>
              <a:t>I/O</a:t>
            </a:r>
            <a:r>
              <a:rPr lang="zh-CN" altLang="en-US" dirty="0">
                <a:ea typeface="宋体" panose="02010600030101010101" pitchFamily="2" charset="-122"/>
              </a:rPr>
              <a:t>端口将数据送到了数据总线上，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AD15~AD0</a:t>
            </a:r>
            <a:r>
              <a:rPr lang="zh-CN" altLang="en-US" dirty="0">
                <a:ea typeface="宋体" panose="02010600030101010101" pitchFamily="2" charset="-122"/>
              </a:rPr>
              <a:t>接收数据。</a:t>
            </a:r>
            <a:r>
              <a:rPr lang="en-US" altLang="zh-CN" dirty="0">
                <a:ea typeface="宋体" panose="02010600030101010101" pitchFamily="2" charset="-122"/>
              </a:rPr>
              <a:t>T2</a:t>
            </a:r>
            <a:r>
              <a:rPr lang="zh-CN" altLang="en-US" dirty="0">
                <a:ea typeface="宋体" panose="02010600030101010101" pitchFamily="2" charset="-122"/>
              </a:rPr>
              <a:t>状态的各信号电平持续到</a:t>
            </a:r>
            <a:r>
              <a:rPr lang="en-US" altLang="zh-CN" dirty="0">
                <a:ea typeface="宋体" panose="02010600030101010101" pitchFamily="2" charset="-122"/>
              </a:rPr>
              <a:t>T3</a:t>
            </a:r>
            <a:r>
              <a:rPr lang="zh-CN" altLang="en-US" dirty="0">
                <a:ea typeface="宋体" panose="02010600030101010101" pitchFamily="2" charset="-122"/>
              </a:rPr>
              <a:t>状态。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T3</a:t>
            </a:r>
            <a:r>
              <a:rPr lang="zh-CN" altLang="en-US" dirty="0">
                <a:ea typeface="宋体" panose="02010600030101010101" pitchFamily="2" charset="-122"/>
              </a:rPr>
              <a:t>状态的前沿采样</a:t>
            </a:r>
            <a:r>
              <a:rPr lang="en-US" altLang="zh-CN" dirty="0">
                <a:ea typeface="宋体" panose="02010600030101010101" pitchFamily="2" charset="-122"/>
              </a:rPr>
              <a:t>READY</a:t>
            </a:r>
            <a:r>
              <a:rPr lang="zh-CN" altLang="en-US" dirty="0">
                <a:ea typeface="宋体" panose="02010600030101010101" pitchFamily="2" charset="-122"/>
              </a:rPr>
              <a:t>信号，为低电平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说明数据总线上没有数据，就在</a:t>
            </a:r>
            <a:r>
              <a:rPr lang="en-US" altLang="zh-CN" dirty="0">
                <a:ea typeface="宋体" panose="02010600030101010101" pitchFamily="2" charset="-122"/>
              </a:rPr>
              <a:t>T3</a:t>
            </a:r>
            <a:r>
              <a:rPr lang="zh-CN" altLang="en-US" dirty="0">
                <a:ea typeface="宋体" panose="02010600030101010101" pitchFamily="2" charset="-122"/>
              </a:rPr>
              <a:t>与</a:t>
            </a:r>
            <a:r>
              <a:rPr lang="en-US" altLang="zh-CN" dirty="0">
                <a:ea typeface="宋体" panose="02010600030101010101" pitchFamily="2" charset="-122"/>
              </a:rPr>
              <a:t>T4</a:t>
            </a:r>
            <a:r>
              <a:rPr lang="zh-CN" altLang="en-US" dirty="0">
                <a:ea typeface="宋体" panose="02010600030101010101" pitchFamily="2" charset="-122"/>
              </a:rPr>
              <a:t>之间插入等待周期</a:t>
            </a:r>
            <a:r>
              <a:rPr lang="en-US" altLang="zh-CN" dirty="0">
                <a:ea typeface="宋体" panose="02010600030101010101" pitchFamily="2" charset="-122"/>
              </a:rPr>
              <a:t>Tw</a:t>
            </a:r>
            <a:r>
              <a:rPr lang="zh-CN" altLang="en-US" dirty="0">
                <a:ea typeface="宋体" panose="02010600030101010101" pitchFamily="2" charset="-122"/>
              </a:rPr>
              <a:t>，以后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在每个</a:t>
            </a:r>
            <a:r>
              <a:rPr lang="en-US" altLang="zh-CN" dirty="0">
                <a:ea typeface="宋体" panose="02010600030101010101" pitchFamily="2" charset="-122"/>
              </a:rPr>
              <a:t>Tw</a:t>
            </a:r>
            <a:r>
              <a:rPr lang="zh-CN" altLang="en-US" dirty="0">
                <a:ea typeface="宋体" panose="02010600030101010101" pitchFamily="2" charset="-122"/>
              </a:rPr>
              <a:t>的前沿处采样</a:t>
            </a:r>
            <a:r>
              <a:rPr lang="en-US" altLang="zh-CN" dirty="0">
                <a:ea typeface="宋体" panose="02010600030101010101" pitchFamily="2" charset="-122"/>
              </a:rPr>
              <a:t>READY</a:t>
            </a:r>
            <a:r>
              <a:rPr lang="zh-CN" altLang="en-US" dirty="0">
                <a:ea typeface="宋体" panose="02010600030101010101" pitchFamily="2" charset="-122"/>
              </a:rPr>
              <a:t>，确定是否继续插入</a:t>
            </a:r>
            <a:r>
              <a:rPr lang="en-US" altLang="zh-CN" dirty="0">
                <a:ea typeface="宋体" panose="02010600030101010101" pitchFamily="2" charset="-122"/>
              </a:rPr>
              <a:t>Tw </a:t>
            </a:r>
            <a:r>
              <a:rPr lang="zh-CN" altLang="en-US" dirty="0">
                <a:ea typeface="宋体" panose="02010600030101010101" pitchFamily="2" charset="-122"/>
              </a:rPr>
              <a:t>，直到</a:t>
            </a:r>
            <a:r>
              <a:rPr lang="en-US" altLang="zh-CN" dirty="0">
                <a:ea typeface="宋体" panose="02010600030101010101" pitchFamily="2" charset="-122"/>
              </a:rPr>
              <a:t>READY</a:t>
            </a:r>
            <a:r>
              <a:rPr lang="zh-CN" altLang="en-US" dirty="0">
                <a:ea typeface="宋体" panose="02010600030101010101" pitchFamily="2" charset="-122"/>
              </a:rPr>
              <a:t>为高电平，才进入</a:t>
            </a:r>
            <a:r>
              <a:rPr lang="en-US" altLang="zh-CN" dirty="0">
                <a:ea typeface="宋体" panose="02010600030101010101" pitchFamily="2" charset="-122"/>
              </a:rPr>
              <a:t>T4</a:t>
            </a:r>
            <a:r>
              <a:rPr lang="zh-CN" altLang="en-US" dirty="0">
                <a:ea typeface="宋体" panose="02010600030101010101" pitchFamily="2" charset="-122"/>
              </a:rPr>
              <a:t>状态。</a:t>
            </a:r>
            <a:r>
              <a:rPr lang="en-US" altLang="zh-CN" dirty="0">
                <a:ea typeface="宋体" panose="02010600030101010101" pitchFamily="2" charset="-122"/>
              </a:rPr>
              <a:t>Tw</a:t>
            </a:r>
            <a:r>
              <a:rPr lang="zh-CN" altLang="en-US" dirty="0">
                <a:ea typeface="宋体" panose="02010600030101010101" pitchFamily="2" charset="-122"/>
              </a:rPr>
              <a:t>与</a:t>
            </a:r>
            <a:r>
              <a:rPr lang="en-US" altLang="zh-CN" dirty="0">
                <a:ea typeface="宋体" panose="02010600030101010101" pitchFamily="2" charset="-122"/>
              </a:rPr>
              <a:t>T3</a:t>
            </a:r>
            <a:r>
              <a:rPr lang="zh-CN" altLang="en-US" dirty="0">
                <a:ea typeface="宋体" panose="02010600030101010101" pitchFamily="2" charset="-122"/>
              </a:rPr>
              <a:t>状态各控制信号的电平状态一致。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T3</a:t>
            </a:r>
            <a:r>
              <a:rPr lang="zh-CN" altLang="en-US" dirty="0">
                <a:ea typeface="宋体" panose="02010600030101010101" pitchFamily="2" charset="-122"/>
              </a:rPr>
              <a:t>与</a:t>
            </a:r>
            <a:r>
              <a:rPr lang="en-US" altLang="zh-CN" dirty="0">
                <a:ea typeface="宋体" panose="02010600030101010101" pitchFamily="2" charset="-122"/>
              </a:rPr>
              <a:t>T4</a:t>
            </a:r>
            <a:r>
              <a:rPr lang="zh-CN" altLang="en-US" dirty="0">
                <a:ea typeface="宋体" panose="02010600030101010101" pitchFamily="2" charset="-122"/>
              </a:rPr>
              <a:t>交界处采样数据，然后在</a:t>
            </a:r>
            <a:r>
              <a:rPr lang="en-US" altLang="zh-CN" dirty="0">
                <a:ea typeface="宋体" panose="02010600030101010101" pitchFamily="2" charset="-122"/>
              </a:rPr>
              <a:t>T4</a:t>
            </a:r>
            <a:r>
              <a:rPr lang="zh-CN" altLang="en-US" dirty="0">
                <a:ea typeface="宋体" panose="02010600030101010101" pitchFamily="2" charset="-122"/>
              </a:rPr>
              <a:t>状态的后半周期，数据从数据总线上撤消，各个控制信号和状态信号进入无效状态，</a:t>
            </a:r>
            <a:r>
              <a:rPr lang="en-US" altLang="zh-CN" dirty="0">
                <a:ea typeface="宋体" panose="02010600030101010101" pitchFamily="2" charset="-122"/>
              </a:rPr>
              <a:t>DEN</a:t>
            </a:r>
            <a:r>
              <a:rPr lang="zh-CN" altLang="en-US" dirty="0">
                <a:ea typeface="宋体" panose="02010600030101010101" pitchFamily="2" charset="-122"/>
              </a:rPr>
              <a:t>无效，总线收发器不工作，一个读总线周期结束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A0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/BHE</a:t>
            </a:r>
            <a:r>
              <a:rPr lang="zh-CN" altLang="en-US" dirty="0">
                <a:ea typeface="宋体" panose="02010600030101010101" pitchFamily="2" charset="-122"/>
              </a:rPr>
              <a:t>同时为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无效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42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1380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3428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6500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8548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44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image" Target="../media/image6.jpeg"/><Relationship Id="rId7" Type="http://schemas.openxmlformats.org/officeDocument/2006/relationships/image" Target="../media/image5.png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412875"/>
            <a:ext cx="468313" cy="32988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14128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8150" y="0"/>
            <a:ext cx="1739900" cy="472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42913" y="3151188"/>
          <a:ext cx="17113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219200" imgH="890270" progId="Photoshop.Image.6">
                  <p:embed/>
                </p:oleObj>
              </mc:Choice>
              <mc:Fallback>
                <p:oleObj name="" r:id="rId2" imgW="1219200" imgH="89027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2913" y="3151188"/>
                        <a:ext cx="171132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38" y="1412875"/>
            <a:ext cx="1711325" cy="820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3976688"/>
            <a:ext cx="1711325" cy="728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38" y="2262188"/>
            <a:ext cx="1698625" cy="860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11" descr="hui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84213" y="44450"/>
            <a:ext cx="1314450" cy="1314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image02"/>
          <p:cNvPicPr>
            <a:picLocks noChangeAspect="1"/>
          </p:cNvPicPr>
          <p:nvPr userDrawn="1"/>
        </p:nvPicPr>
        <p:blipFill>
          <a:blip r:embed="rId8"/>
          <a:srcRect t="6381" b="8911"/>
          <a:stretch>
            <a:fillRect/>
          </a:stretch>
        </p:blipFill>
        <p:spPr>
          <a:xfrm>
            <a:off x="2178050" y="1412875"/>
            <a:ext cx="6965950" cy="329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5638800"/>
            <a:ext cx="4800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533400" y="4800600"/>
            <a:ext cx="80772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5622B-B74F-4E0B-9BA7-1A1FBADCB9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095500" cy="6248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34100" cy="6248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5622B-B74F-4E0B-9BA7-1A1FBADCB9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5622B-B74F-4E0B-9BA7-1A1FBADCB9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5622B-B74F-4E0B-9BA7-1A1FBADCB9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114800" cy="5410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4114800" cy="5410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5622B-B74F-4E0B-9BA7-1A1FBADCB9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5622B-B74F-4E0B-9BA7-1A1FBADCB9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5622B-B74F-4E0B-9BA7-1A1FBADCB9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5622B-B74F-4E0B-9BA7-1A1FBADCB9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5622B-B74F-4E0B-9BA7-1A1FBADCB9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5622B-B74F-4E0B-9BA7-1A1FBADCB9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676400" y="0"/>
            <a:ext cx="7469188" cy="850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185738" cy="854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990600"/>
            <a:ext cx="83820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77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5622B-B74F-4E0B-9BA7-1A1FBADCB9A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975" y="0"/>
            <a:ext cx="1520825" cy="846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7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53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1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5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wmf"/><Relationship Id="rId1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wmf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3"/>
          <p:cNvSpPr>
            <a:spLocks noGrp="1"/>
          </p:cNvSpPr>
          <p:nvPr>
            <p:ph type="ctrTitle"/>
          </p:nvPr>
        </p:nvSpPr>
        <p:spPr>
          <a:xfrm>
            <a:off x="250825" y="4800600"/>
            <a:ext cx="8642350" cy="762000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3600" kern="1200" dirty="0">
                <a:latin typeface="+mj-lt"/>
                <a:ea typeface="宋体" panose="02010600030101010101" pitchFamily="2" charset="-122"/>
                <a:cs typeface="+mj-cs"/>
              </a:rPr>
              <a:t>汇编语言与微机</a:t>
            </a:r>
            <a:r>
              <a:rPr lang="zh-CN" altLang="en-US" sz="3600" kern="1200" dirty="0">
                <a:latin typeface="+mj-lt"/>
                <a:ea typeface="宋体" panose="02010600030101010101" pitchFamily="2" charset="-122"/>
                <a:cs typeface="+mj-cs"/>
              </a:rPr>
              <a:t>原理</a:t>
            </a:r>
            <a:endParaRPr lang="zh-CN" altLang="en-US" sz="3600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cxnSp>
        <p:nvCxnSpPr>
          <p:cNvPr id="4099" name="直接连接符 3"/>
          <p:cNvCxnSpPr/>
          <p:nvPr/>
        </p:nvCxnSpPr>
        <p:spPr>
          <a:xfrm>
            <a:off x="0" y="5538788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9010650" cy="207803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假定某微处理器以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个步骤完成一条指令的执行过程：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无指令流水线的微处理器执行指令的过程：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1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89100"/>
            <a:ext cx="8507413" cy="12049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750" y="4222750"/>
          <a:ext cx="820896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</a:tblGrid>
              <a:tr h="3764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时间段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</a:tr>
              <a:tr h="433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预取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回写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</a:tr>
              <a:tr h="433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预取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回写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</a:tr>
              <a:tr h="3764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预取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412" marB="46412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741863"/>
          </a:xfrm>
        </p:spPr>
        <p:txBody>
          <a:bodyPr vert="horz" wrap="square" lIns="91440" tIns="45720" rIns="91440" bIns="45720" anchor="t" anchorCtr="0"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级指令流水线微处理器执行指令的过程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750" y="1844675"/>
          <a:ext cx="8208967" cy="388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  <a:gridCol w="631459"/>
              </a:tblGrid>
              <a:tr h="3803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时间段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</a:tr>
              <a:tr h="4376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预取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回写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</a:tr>
              <a:tr h="4376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预取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回写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</a:tr>
              <a:tr h="4376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预取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回写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</a:tr>
              <a:tr h="4376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预取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回写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</a:tr>
              <a:tr h="4376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预取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回写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</a:tr>
              <a:tr h="4376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预取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回写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</a:tr>
              <a:tr h="4376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预取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回写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</a:tr>
              <a:tr h="4376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预取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回写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6890" marB="46890"/>
                </a:tc>
              </a:tr>
            </a:tbl>
          </a:graphicData>
        </a:graphic>
      </p:graphicFrame>
      <p:sp>
        <p:nvSpPr>
          <p:cNvPr id="14481" name="文本框 4"/>
          <p:cNvSpPr txBox="1"/>
          <p:nvPr/>
        </p:nvSpPr>
        <p:spPr>
          <a:xfrm>
            <a:off x="723900" y="6021388"/>
            <a:ext cx="7848600" cy="64611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采用</a:t>
            </a: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级指令流水线技术在</a:t>
            </a: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个时间段里可执行</a:t>
            </a: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条命令，在</a:t>
            </a: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个时间段里可执行</a:t>
            </a: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条指令，而没有采用流水线技术的</a:t>
            </a: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个时间段内只能执行</a:t>
            </a: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条指令。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90600"/>
            <a:ext cx="8785225" cy="179070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超标量结构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CPU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中有一条以上的超级流水线，并且每时钟周期内可以执行一条以上的指令，这种设计技术称为超标量技术，对应处理器的结构，称为超标量结构。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8775" y="3068638"/>
          <a:ext cx="8497888" cy="168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210"/>
                <a:gridCol w="667458"/>
                <a:gridCol w="805834"/>
                <a:gridCol w="1098865"/>
                <a:gridCol w="952350"/>
                <a:gridCol w="1025608"/>
                <a:gridCol w="643039"/>
                <a:gridCol w="602341"/>
                <a:gridCol w="813973"/>
                <a:gridCol w="944210"/>
              </a:tblGrid>
              <a:tr h="4361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处理器</a:t>
                      </a:r>
                      <a:endParaRPr lang="zh-CN" altLang="en-US" sz="1100" dirty="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80486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Pentium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Pentium Pro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Pentium II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Pentium III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Pentium 4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 2 Duo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 Quard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</a:tr>
              <a:tr h="4361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流水线级数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478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775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</a:tr>
              <a:tr h="3790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流水线个数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个倍速）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</a:tr>
              <a:tr h="4361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单周期执行指令条数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1+2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0" marR="91450" marT="46731" marB="46731"/>
                </a:tc>
              </a:tr>
            </a:tbl>
          </a:graphicData>
        </a:graphic>
      </p:graphicFrame>
      <p:sp>
        <p:nvSpPr>
          <p:cNvPr id="15417" name="文本框 6"/>
          <p:cNvSpPr txBox="1"/>
          <p:nvPr/>
        </p:nvSpPr>
        <p:spPr>
          <a:xfrm>
            <a:off x="503238" y="5373688"/>
            <a:ext cx="8281987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在某个范围内，级数多效率高，但级数多带来内部结构的复杂度增加，功耗上升，效率反而降低。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90600"/>
            <a:ext cx="8785225" cy="4094163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80X86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架构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8086/8088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80286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80386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80486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架构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Pentium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Pentium  MMX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架构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Pentium Pro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Pentium II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Pentium III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NetBurst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架构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Pentium4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Core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架构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Pentium Dual-Core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Core2 Duo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Core2 Quard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Core2 Extreme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Itanium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架构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微处理器内部结构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8" name="下箭头 1"/>
          <p:cNvSpPr/>
          <p:nvPr/>
        </p:nvSpPr>
        <p:spPr>
          <a:xfrm>
            <a:off x="7947025" y="1700213"/>
            <a:ext cx="666750" cy="2952750"/>
          </a:xfrm>
          <a:prstGeom prst="downArrow">
            <a:avLst>
              <a:gd name="adj1" fmla="val 50000"/>
              <a:gd name="adj2" fmla="val 4984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文本框 5"/>
          <p:cNvSpPr txBox="1"/>
          <p:nvPr/>
        </p:nvSpPr>
        <p:spPr>
          <a:xfrm>
            <a:off x="8064500" y="2720975"/>
            <a:ext cx="4318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时</a:t>
            </a:r>
            <a:endParaRPr lang="en-US" altLang="zh-CN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间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90" name="Picture 2" descr="http://i0.sinaimg.cn/jc/p/2008-08-28/U2142P27T1D518614F3DT2008082808325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5359400"/>
            <a:ext cx="9124950" cy="1519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2.2.1 8086/8088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内部结构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41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013" y="1677988"/>
            <a:ext cx="4370387" cy="2808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38" y="4508500"/>
            <a:ext cx="4787900" cy="158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1"/>
          <a:srcRect l="14552" t="22983" r="17332" b="18005"/>
          <a:stretch>
            <a:fillRect/>
          </a:stretch>
        </p:blipFill>
        <p:spPr>
          <a:xfrm>
            <a:off x="971550" y="1125538"/>
            <a:ext cx="6769100" cy="331311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8436" name="Text Box 10"/>
          <p:cNvSpPr txBox="1"/>
          <p:nvPr/>
        </p:nvSpPr>
        <p:spPr>
          <a:xfrm>
            <a:off x="395288" y="5270500"/>
            <a:ext cx="5184775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总线控制逻辑　　② 指令指针寄存器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段寄存器　　　　④ 地址加法器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⑤ 指令队列缓冲器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Line 5"/>
          <p:cNvSpPr/>
          <p:nvPr/>
        </p:nvSpPr>
        <p:spPr>
          <a:xfrm flipH="1">
            <a:off x="4168775" y="1125538"/>
            <a:ext cx="0" cy="3324225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8438" name="Text Box 11"/>
          <p:cNvSpPr txBox="1"/>
          <p:nvPr/>
        </p:nvSpPr>
        <p:spPr>
          <a:xfrm>
            <a:off x="211138" y="4784725"/>
            <a:ext cx="1809750" cy="457200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BIU</a:t>
            </a:r>
            <a:endParaRPr lang="en-US" altLang="zh-CN" sz="2400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9" name="Text Box 7"/>
          <p:cNvSpPr txBox="1"/>
          <p:nvPr/>
        </p:nvSpPr>
        <p:spPr>
          <a:xfrm>
            <a:off x="2305050" y="4083050"/>
            <a:ext cx="2001838" cy="366713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执行单元（</a:t>
            </a:r>
            <a:r>
              <a:rPr lang="en-US" altLang="zh-CN" sz="1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EU</a:t>
            </a:r>
            <a:r>
              <a:rPr lang="zh-CN" altLang="en-US" sz="1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0033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Text Box 8"/>
          <p:cNvSpPr txBox="1"/>
          <p:nvPr/>
        </p:nvSpPr>
        <p:spPr>
          <a:xfrm>
            <a:off x="4605338" y="4062413"/>
            <a:ext cx="2611437" cy="366712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总线接口单元（</a:t>
            </a:r>
            <a:r>
              <a:rPr lang="en-US" altLang="zh-CN" sz="1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BIU</a:t>
            </a:r>
            <a:r>
              <a:rPr lang="zh-CN" altLang="en-US" sz="1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1" name="Text Box 10"/>
          <p:cNvSpPr txBox="1"/>
          <p:nvPr/>
        </p:nvSpPr>
        <p:spPr>
          <a:xfrm>
            <a:off x="5940425" y="5232400"/>
            <a:ext cx="2987675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算术逻辑单元（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ALU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控制电路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③ 寄存器组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42" name="Text Box 11"/>
          <p:cNvSpPr txBox="1"/>
          <p:nvPr/>
        </p:nvSpPr>
        <p:spPr>
          <a:xfrm>
            <a:off x="5580063" y="4762500"/>
            <a:ext cx="1809750" cy="457200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２、Ｅ</a:t>
            </a:r>
            <a:r>
              <a:rPr lang="en-US" altLang="zh-CN" sz="240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endParaRPr lang="en-US" altLang="zh-CN" sz="2400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048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176338"/>
            <a:ext cx="8686800" cy="4505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2413" y="5876925"/>
            <a:ext cx="3409950" cy="457200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CPU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取指过程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150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1185863"/>
            <a:ext cx="8705850" cy="4486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95288" y="5913438"/>
            <a:ext cx="4572000" cy="457200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CPU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向内存写数过程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253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1114425"/>
            <a:ext cx="8724900" cy="462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57200" y="5715000"/>
            <a:ext cx="4572000" cy="457200"/>
          </a:xfrm>
          <a:prstGeom prst="rect">
            <a:avLst/>
          </a:prstGeom>
          <a:noFill/>
          <a:ln w="6350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EU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取指、译码过程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3555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2852738"/>
            <a:ext cx="8555038" cy="320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矩形 16"/>
          <p:cNvSpPr/>
          <p:nvPr/>
        </p:nvSpPr>
        <p:spPr>
          <a:xfrm>
            <a:off x="323850" y="1341438"/>
            <a:ext cx="8555038" cy="1049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8086</a:t>
            </a:r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的内部结构特点：</a:t>
            </a:r>
            <a:endParaRPr lang="zh-CN" altLang="en-US" sz="20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95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指令的提取与执行分别由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BIU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EU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两部件完成，二者既独立又相互配合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并行工作。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250825" y="981075"/>
            <a:ext cx="8382000" cy="649288"/>
          </a:xfrm>
        </p:spPr>
        <p:txBody>
          <a:bodyPr vert="horz" wrap="square" lIns="91440" tIns="45720" rIns="91440" bIns="45720" anchor="t" anchorCtr="0"/>
          <a:p>
            <a:pPr marL="0" indent="0" algn="ctr">
              <a:buNone/>
            </a:pP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第二章  微处理器及其架构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3" name="文本框 3"/>
          <p:cNvSpPr txBox="1"/>
          <p:nvPr/>
        </p:nvSpPr>
        <p:spPr>
          <a:xfrm>
            <a:off x="468313" y="1844675"/>
            <a:ext cx="8280400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微处理器概述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微处理器内部结构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微处理器寄存器结构及数据类型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2.4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微处理器主要引脚信号与总线时序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2.5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实模式存储器管理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2.6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本章小结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微处理器寄存器结构及数据类型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2227" name="Picture 5" descr="http://mcit.xjtu.edu.cn/wlkj/wykj/ch2/ch2_2_4.files/image005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973138"/>
            <a:ext cx="6915150" cy="4968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8" name="矩形 1"/>
          <p:cNvSpPr/>
          <p:nvPr/>
        </p:nvSpPr>
        <p:spPr>
          <a:xfrm>
            <a:off x="323850" y="5942013"/>
            <a:ext cx="8569325" cy="85883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8088/8086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内部有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位的寄存器。按其功能可分为三大类：通用寄存器（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个），段寄存器（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个）和控制寄存器（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个）</a:t>
            </a:r>
            <a:endParaRPr lang="zh-CN" altLang="en-US" sz="1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755650" y="1196975"/>
            <a:ext cx="6796088" cy="3375025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通用寄存器</a:t>
            </a:r>
            <a:r>
              <a:rPr lang="zh-CN" altLang="en-US" sz="3200" dirty="0">
                <a:ea typeface="宋体" panose="02010600030101010101" pitchFamily="2" charset="-122"/>
              </a:rPr>
              <a:t> 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3200" dirty="0">
                <a:ea typeface="宋体" panose="02010600030101010101" pitchFamily="2" charset="-122"/>
              </a:rPr>
              <a:t>  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数据寄存器（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AX，BX，CX，DX）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地址指针寄存器（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SP，BP）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变址寄存器（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SI，DI）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/>
          <p:nvPr/>
        </p:nvSpPr>
        <p:spPr>
          <a:xfrm>
            <a:off x="684213" y="1700213"/>
            <a:ext cx="80645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Aft>
                <a:spcPct val="25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8088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/8086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含4个16位数据寄存器，它们又可分为8个8位寄存器，即：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CX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1930400" y="3140075"/>
            <a:ext cx="838200" cy="131763"/>
          </a:xfrm>
          <a:prstGeom prst="rightArrow">
            <a:avLst>
              <a:gd name="adj1" fmla="val 50000"/>
              <a:gd name="adj2" fmla="val 158829"/>
            </a:avLst>
          </a:prstGeom>
          <a:solidFill>
            <a:srgbClr val="FF6600"/>
          </a:solidFill>
          <a:ln w="12700" cap="sq" cmpd="sng">
            <a:solidFill>
              <a:srgbClr val="FF66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1931988" y="3684588"/>
            <a:ext cx="838200" cy="131762"/>
          </a:xfrm>
          <a:prstGeom prst="rightArrow">
            <a:avLst>
              <a:gd name="adj1" fmla="val 50000"/>
              <a:gd name="adj2" fmla="val 158830"/>
            </a:avLst>
          </a:prstGeom>
          <a:solidFill>
            <a:srgbClr val="FF6600"/>
          </a:solidFill>
          <a:ln w="12700" cap="sq" cmpd="sng">
            <a:solidFill>
              <a:srgbClr val="FF66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6"/>
          <p:cNvSpPr/>
          <p:nvPr/>
        </p:nvSpPr>
        <p:spPr>
          <a:xfrm>
            <a:off x="1931988" y="4321175"/>
            <a:ext cx="838200" cy="131763"/>
          </a:xfrm>
          <a:prstGeom prst="rightArrow">
            <a:avLst>
              <a:gd name="adj1" fmla="val 50000"/>
              <a:gd name="adj2" fmla="val 158829"/>
            </a:avLst>
          </a:prstGeom>
          <a:solidFill>
            <a:srgbClr val="FF6600"/>
          </a:solidFill>
          <a:ln w="12700" cap="sq" cmpd="sng">
            <a:solidFill>
              <a:srgbClr val="FF66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AutoShape 7"/>
          <p:cNvSpPr/>
          <p:nvPr/>
        </p:nvSpPr>
        <p:spPr>
          <a:xfrm>
            <a:off x="1931988" y="4897438"/>
            <a:ext cx="838200" cy="131762"/>
          </a:xfrm>
          <a:prstGeom prst="rightArrow">
            <a:avLst>
              <a:gd name="adj1" fmla="val 50000"/>
              <a:gd name="adj2" fmla="val 158830"/>
            </a:avLst>
          </a:prstGeom>
          <a:solidFill>
            <a:srgbClr val="FF6600"/>
          </a:solidFill>
          <a:ln w="12700" cap="sq" cmpd="sng">
            <a:solidFill>
              <a:srgbClr val="FF66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771775" y="2924175"/>
            <a:ext cx="194468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AH，AL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767013" y="4133850"/>
            <a:ext cx="1944687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CH，CL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771775" y="3530600"/>
            <a:ext cx="194468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BH，BL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768600" y="4740275"/>
            <a:ext cx="194468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DH，DL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3" name="文本框 12"/>
          <p:cNvSpPr txBox="1"/>
          <p:nvPr/>
        </p:nvSpPr>
        <p:spPr>
          <a:xfrm>
            <a:off x="392113" y="1152525"/>
            <a:ext cx="48974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数据寄存器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38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charRg st="4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charRg st="44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charRg st="47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/>
          <p:nvPr/>
        </p:nvSpPr>
        <p:spPr>
          <a:xfrm>
            <a:off x="431800" y="2060575"/>
            <a:ext cx="8712200" cy="3960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AX：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累加器。所有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指令都通过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与接口传送信息，中间运算结果也多放于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中；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BX：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基址寄存器。在间接寻址中用于存放基地址；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CX：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计数寄存器。用于在循环或串操作指令中存放计数值；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DX：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数据寄存器。在间接寻址的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指令中存放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端口地址；在32位乘除法运算时，存放高16位数。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299" name="矩形 4"/>
          <p:cNvSpPr/>
          <p:nvPr/>
        </p:nvSpPr>
        <p:spPr>
          <a:xfrm>
            <a:off x="423863" y="1196975"/>
            <a:ext cx="495458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数据寄存器特有的习惯用法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42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6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66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94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/>
          <p:nvPr/>
        </p:nvSpPr>
        <p:spPr>
          <a:xfrm>
            <a:off x="539750" y="2133600"/>
            <a:ext cx="8064500" cy="2016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SP：堆栈指针寄存器，其内容为栈顶的偏移地址；</a:t>
            </a:r>
            <a:endParaRPr lang="zh-CN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BP：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基址指针寄存器，常用于在访问内存时存放内存单元的</a:t>
            </a:r>
            <a:r>
              <a:rPr lang="zh-CN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偏移地址。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23" name="矩形 4"/>
          <p:cNvSpPr/>
          <p:nvPr/>
        </p:nvSpPr>
        <p:spPr>
          <a:xfrm>
            <a:off x="538163" y="1412875"/>
            <a:ext cx="31591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地址指针寄存器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4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3"/>
          <p:cNvSpPr txBox="1"/>
          <p:nvPr/>
        </p:nvSpPr>
        <p:spPr>
          <a:xfrm>
            <a:off x="452438" y="2565400"/>
            <a:ext cx="8516937" cy="21986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作为通用寄存器，二者均可用于存放数据；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作为基址寄存器，用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表示所寻找的数据在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数据段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；用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则表示数据在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堆栈段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47" name="矩形 4"/>
          <p:cNvSpPr/>
          <p:nvPr/>
        </p:nvSpPr>
        <p:spPr>
          <a:xfrm>
            <a:off x="468313" y="1557338"/>
            <a:ext cx="42433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在应用上的区别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3"/>
          <p:cNvSpPr txBox="1"/>
          <p:nvPr/>
        </p:nvSpPr>
        <p:spPr>
          <a:xfrm>
            <a:off x="539750" y="2349500"/>
            <a:ext cx="8280400" cy="22748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SI：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源变址寄存器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DI：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目的变址寄存器在指令中常用于存放数据在内存中的地址。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371" name="矩形 4"/>
          <p:cNvSpPr/>
          <p:nvPr/>
        </p:nvSpPr>
        <p:spPr>
          <a:xfrm>
            <a:off x="539750" y="1341438"/>
            <a:ext cx="33845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变址寄存器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控制寄存器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34"/>
          <p:cNvGrpSpPr/>
          <p:nvPr/>
        </p:nvGrpSpPr>
        <p:grpSpPr>
          <a:xfrm>
            <a:off x="457200" y="1576388"/>
            <a:ext cx="8208963" cy="4824412"/>
            <a:chOff x="204" y="1162"/>
            <a:chExt cx="5171" cy="3039"/>
          </a:xfrm>
        </p:grpSpPr>
        <p:sp>
          <p:nvSpPr>
            <p:cNvPr id="59396" name="Rectangle 5"/>
            <p:cNvSpPr/>
            <p:nvPr/>
          </p:nvSpPr>
          <p:spPr>
            <a:xfrm>
              <a:off x="204" y="1162"/>
              <a:ext cx="5171" cy="3039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bg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endPara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9397" name="Group 33"/>
            <p:cNvGrpSpPr/>
            <p:nvPr/>
          </p:nvGrpSpPr>
          <p:grpSpPr>
            <a:xfrm>
              <a:off x="292" y="1207"/>
              <a:ext cx="4493" cy="2949"/>
              <a:chOff x="292" y="1207"/>
              <a:chExt cx="4493" cy="2949"/>
            </a:xfrm>
          </p:grpSpPr>
          <p:sp>
            <p:nvSpPr>
              <p:cNvPr id="59398" name="Text Box 6"/>
              <p:cNvSpPr txBox="1"/>
              <p:nvPr/>
            </p:nvSpPr>
            <p:spPr>
              <a:xfrm>
                <a:off x="1882" y="1207"/>
                <a:ext cx="1134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内存中的程序</a:t>
                </a:r>
                <a:endParaRPr lang="zh-CN" altLang="en-US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399" name="Text Box 7"/>
              <p:cNvSpPr txBox="1"/>
              <p:nvPr/>
            </p:nvSpPr>
            <p:spPr>
              <a:xfrm>
                <a:off x="2109" y="1661"/>
                <a:ext cx="635" cy="258"/>
              </a:xfrm>
              <a:prstGeom prst="rect">
                <a:avLst/>
              </a:prstGeom>
              <a:noFill/>
              <a:ln w="12700" cap="sq" cmpd="sng">
                <a:solidFill>
                  <a:srgbClr val="339966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指令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400" name="Rectangle 8"/>
              <p:cNvSpPr/>
              <p:nvPr/>
            </p:nvSpPr>
            <p:spPr>
              <a:xfrm>
                <a:off x="1973" y="1525"/>
                <a:ext cx="907" cy="2631"/>
              </a:xfrm>
              <a:prstGeom prst="rect">
                <a:avLst/>
              </a:prstGeom>
              <a:noFill/>
              <a:ln w="12700" cap="sq" cmpd="sng">
                <a:solidFill>
                  <a:srgbClr val="FF66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None/>
                </a:pPr>
                <a:endPara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01" name="Text Box 9"/>
              <p:cNvSpPr txBox="1"/>
              <p:nvPr/>
            </p:nvSpPr>
            <p:spPr>
              <a:xfrm>
                <a:off x="2109" y="2114"/>
                <a:ext cx="635" cy="258"/>
              </a:xfrm>
              <a:prstGeom prst="rect">
                <a:avLst/>
              </a:prstGeom>
              <a:noFill/>
              <a:ln w="12700" cap="sq" cmpd="sng">
                <a:solidFill>
                  <a:srgbClr val="339966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指令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402" name="Text Box 10"/>
              <p:cNvSpPr txBox="1"/>
              <p:nvPr/>
            </p:nvSpPr>
            <p:spPr>
              <a:xfrm>
                <a:off x="2109" y="2976"/>
                <a:ext cx="635" cy="258"/>
              </a:xfrm>
              <a:prstGeom prst="rect">
                <a:avLst/>
              </a:prstGeom>
              <a:noFill/>
              <a:ln w="12700" cap="sq" cmpd="sng">
                <a:solidFill>
                  <a:srgbClr val="339966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指令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endParaRPr lang="en-US" altLang="zh-CN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403" name="Text Box 11"/>
              <p:cNvSpPr txBox="1"/>
              <p:nvPr/>
            </p:nvSpPr>
            <p:spPr>
              <a:xfrm>
                <a:off x="2245" y="2597"/>
                <a:ext cx="363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┇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04" name="Rectangle 12"/>
              <p:cNvSpPr/>
              <p:nvPr/>
            </p:nvSpPr>
            <p:spPr>
              <a:xfrm>
                <a:off x="3696" y="1480"/>
                <a:ext cx="1089" cy="1224"/>
              </a:xfrm>
              <a:prstGeom prst="rect">
                <a:avLst/>
              </a:prstGeom>
              <a:noFill/>
              <a:ln w="12700" cap="sq" cmpd="sng">
                <a:solidFill>
                  <a:srgbClr val="FF66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None/>
                </a:pPr>
                <a:endPara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05" name="Line 13"/>
              <p:cNvSpPr/>
              <p:nvPr/>
            </p:nvSpPr>
            <p:spPr>
              <a:xfrm flipV="1">
                <a:off x="2744" y="1661"/>
                <a:ext cx="952" cy="181"/>
              </a:xfrm>
              <a:prstGeom prst="line">
                <a:avLst/>
              </a:prstGeom>
              <a:ln w="22225" cap="sq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sp>
          <p:sp>
            <p:nvSpPr>
              <p:cNvPr id="59406" name="Text Box 14"/>
              <p:cNvSpPr txBox="1"/>
              <p:nvPr/>
            </p:nvSpPr>
            <p:spPr>
              <a:xfrm>
                <a:off x="3969" y="1525"/>
                <a:ext cx="499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分析</a:t>
                </a:r>
                <a:endParaRPr lang="zh-CN" altLang="en-US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407" name="Text Box 15"/>
              <p:cNvSpPr txBox="1"/>
              <p:nvPr/>
            </p:nvSpPr>
            <p:spPr>
              <a:xfrm>
                <a:off x="3787" y="1865"/>
                <a:ext cx="998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获取操作数</a:t>
                </a:r>
                <a:endParaRPr lang="zh-CN" altLang="en-US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408" name="Text Box 16"/>
              <p:cNvSpPr txBox="1"/>
              <p:nvPr/>
            </p:nvSpPr>
            <p:spPr>
              <a:xfrm>
                <a:off x="3969" y="2137"/>
                <a:ext cx="499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执行</a:t>
                </a:r>
                <a:endParaRPr lang="zh-CN" altLang="en-US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409" name="Text Box 17"/>
              <p:cNvSpPr txBox="1"/>
              <p:nvPr/>
            </p:nvSpPr>
            <p:spPr>
              <a:xfrm>
                <a:off x="3833" y="2409"/>
                <a:ext cx="81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存放结果</a:t>
                </a:r>
                <a:endParaRPr lang="zh-CN" altLang="en-US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410" name="Line 18"/>
              <p:cNvSpPr/>
              <p:nvPr/>
            </p:nvSpPr>
            <p:spPr>
              <a:xfrm>
                <a:off x="2744" y="2341"/>
                <a:ext cx="952" cy="545"/>
              </a:xfrm>
              <a:prstGeom prst="line">
                <a:avLst/>
              </a:prstGeom>
              <a:ln w="22225" cap="sq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sp>
          <p:sp>
            <p:nvSpPr>
              <p:cNvPr id="59411" name="Rectangle 19"/>
              <p:cNvSpPr/>
              <p:nvPr/>
            </p:nvSpPr>
            <p:spPr>
              <a:xfrm>
                <a:off x="3696" y="2795"/>
                <a:ext cx="1089" cy="1270"/>
              </a:xfrm>
              <a:prstGeom prst="rect">
                <a:avLst/>
              </a:prstGeom>
              <a:noFill/>
              <a:ln w="12700" cap="sq" cmpd="sng">
                <a:solidFill>
                  <a:srgbClr val="FF66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None/>
                </a:pPr>
                <a:endPara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12" name="Text Box 20"/>
              <p:cNvSpPr txBox="1"/>
              <p:nvPr/>
            </p:nvSpPr>
            <p:spPr>
              <a:xfrm>
                <a:off x="4105" y="3203"/>
                <a:ext cx="363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┇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13" name="Text Box 21"/>
              <p:cNvSpPr txBox="1"/>
              <p:nvPr/>
            </p:nvSpPr>
            <p:spPr>
              <a:xfrm>
                <a:off x="292" y="1586"/>
                <a:ext cx="953" cy="44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程序计数器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_GB2312" pitchFamily="49" charset="-122"/>
                  </a:rPr>
                  <a:t>PC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_GB2312" pitchFamily="49" charset="-122"/>
                  </a:rPr>
                  <a:t>IP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endParaRPr lang="en-US" altLang="zh-CN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414" name="Line 22"/>
              <p:cNvSpPr/>
              <p:nvPr/>
            </p:nvSpPr>
            <p:spPr>
              <a:xfrm>
                <a:off x="1065" y="1842"/>
                <a:ext cx="999" cy="0"/>
              </a:xfrm>
              <a:prstGeom prst="line">
                <a:avLst/>
              </a:prstGeom>
              <a:ln w="22225" cap="sq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sp>
          <p:sp>
            <p:nvSpPr>
              <p:cNvPr id="59415" name="Text Box 23"/>
              <p:cNvSpPr txBox="1"/>
              <p:nvPr/>
            </p:nvSpPr>
            <p:spPr>
              <a:xfrm>
                <a:off x="1201" y="1570"/>
                <a:ext cx="454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地址</a:t>
                </a:r>
                <a:endParaRPr lang="en-US" altLang="zh-CN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416" name="Text Box 24"/>
              <p:cNvSpPr txBox="1"/>
              <p:nvPr/>
            </p:nvSpPr>
            <p:spPr>
              <a:xfrm>
                <a:off x="3923" y="1230"/>
                <a:ext cx="589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楷体_GB2312" pitchFamily="49" charset="-122"/>
                  </a:rPr>
                  <a:t>CPU</a:t>
                </a:r>
                <a:endParaRPr lang="en-US" altLang="zh-CN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417" name="Text Box 25"/>
              <p:cNvSpPr txBox="1"/>
              <p:nvPr/>
            </p:nvSpPr>
            <p:spPr>
              <a:xfrm>
                <a:off x="2970" y="1480"/>
                <a:ext cx="589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取出</a:t>
                </a:r>
                <a:endParaRPr lang="zh-CN" altLang="en-US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418" name="Text Box 26"/>
              <p:cNvSpPr txBox="1"/>
              <p:nvPr/>
            </p:nvSpPr>
            <p:spPr>
              <a:xfrm>
                <a:off x="2109" y="3612"/>
                <a:ext cx="635" cy="258"/>
              </a:xfrm>
              <a:prstGeom prst="rect">
                <a:avLst/>
              </a:prstGeom>
              <a:noFill/>
              <a:ln w="12700" cap="sq" cmpd="sng">
                <a:solidFill>
                  <a:srgbClr val="339966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楷体_GB2312" pitchFamily="49" charset="-122"/>
                  </a:rPr>
                  <a:t>操作数</a:t>
                </a:r>
                <a:endParaRPr lang="en-US" altLang="zh-CN" sz="2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419" name="Line 27"/>
              <p:cNvSpPr/>
              <p:nvPr/>
            </p:nvSpPr>
            <p:spPr>
              <a:xfrm flipV="1">
                <a:off x="3198" y="2024"/>
                <a:ext cx="498" cy="0"/>
              </a:xfrm>
              <a:prstGeom prst="line">
                <a:avLst/>
              </a:prstGeom>
              <a:ln w="22225" cap="sq" cmpd="sng">
                <a:solidFill>
                  <a:srgbClr val="008000"/>
                </a:solidFill>
                <a:prstDash val="solid"/>
                <a:headEnd type="none" w="sm" len="sm"/>
                <a:tailEnd type="triangle" w="lg" len="lg"/>
              </a:ln>
            </p:spPr>
          </p:sp>
          <p:sp>
            <p:nvSpPr>
              <p:cNvPr id="59420" name="Line 28"/>
              <p:cNvSpPr/>
              <p:nvPr/>
            </p:nvSpPr>
            <p:spPr>
              <a:xfrm>
                <a:off x="2880" y="3748"/>
                <a:ext cx="318" cy="0"/>
              </a:xfrm>
              <a:prstGeom prst="line">
                <a:avLst/>
              </a:prstGeom>
              <a:ln w="22225" cap="sq" cmpd="sng">
                <a:solidFill>
                  <a:srgbClr val="008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9421" name="Line 29"/>
              <p:cNvSpPr/>
              <p:nvPr/>
            </p:nvSpPr>
            <p:spPr>
              <a:xfrm flipV="1">
                <a:off x="3198" y="2024"/>
                <a:ext cx="0" cy="1724"/>
              </a:xfrm>
              <a:prstGeom prst="line">
                <a:avLst/>
              </a:prstGeom>
              <a:ln w="22225" cap="sq" cmpd="sng">
                <a:solidFill>
                  <a:srgbClr val="008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9422" name="Line 30"/>
              <p:cNvSpPr/>
              <p:nvPr/>
            </p:nvSpPr>
            <p:spPr>
              <a:xfrm flipH="1">
                <a:off x="3379" y="2568"/>
                <a:ext cx="317" cy="0"/>
              </a:xfrm>
              <a:prstGeom prst="line">
                <a:avLst/>
              </a:prstGeom>
              <a:ln w="22225" cap="sq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9423" name="Line 31"/>
              <p:cNvSpPr/>
              <p:nvPr/>
            </p:nvSpPr>
            <p:spPr>
              <a:xfrm>
                <a:off x="3379" y="2568"/>
                <a:ext cx="0" cy="1497"/>
              </a:xfrm>
              <a:prstGeom prst="line">
                <a:avLst/>
              </a:prstGeom>
              <a:ln w="22225" cap="sq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9424" name="Line 32"/>
              <p:cNvSpPr/>
              <p:nvPr/>
            </p:nvSpPr>
            <p:spPr>
              <a:xfrm flipH="1">
                <a:off x="2880" y="4065"/>
                <a:ext cx="499" cy="0"/>
              </a:xfrm>
              <a:prstGeom prst="line">
                <a:avLst/>
              </a:prstGeom>
              <a:ln w="22225" cap="sq" cmpd="sng">
                <a:solidFill>
                  <a:srgbClr val="FF0000"/>
                </a:solidFill>
                <a:prstDash val="solid"/>
                <a:headEnd type="none" w="sm" len="sm"/>
                <a:tailEnd type="triangle" w="lg" len="lg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684213" y="1096963"/>
            <a:ext cx="6553200" cy="563563"/>
          </a:xfrm>
          <a:ln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标志寄存器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FLAGS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0419" name="Rectangle 3"/>
          <p:cNvSpPr txBox="1"/>
          <p:nvPr/>
        </p:nvSpPr>
        <p:spPr>
          <a:xfrm>
            <a:off x="889000" y="2989263"/>
            <a:ext cx="7481888" cy="36274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42900" lvl="0" indent="-342900" algn="just">
              <a:lnSpc>
                <a:spcPct val="90000"/>
              </a:lnSpc>
              <a:buNone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CF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进位标志（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Carry Flag）：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有进/借位（</a:t>
            </a:r>
            <a:r>
              <a:rPr lang="zh-CN" altLang="en-US" sz="20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字节运算时时第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0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位，字运算为第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）为1，无进借位为0。另循环指令也使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CF=1。</a:t>
            </a:r>
            <a:endParaRPr lang="en-US" altLang="zh-CN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buNone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AF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辅助进位标志（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Auxiliary Carry Flag）：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低4位向高位有进/借位（即</a:t>
            </a:r>
            <a:r>
              <a:rPr lang="zh-CN" altLang="en-US" sz="20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第3位向第4位进位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）为</a:t>
            </a:r>
            <a:r>
              <a:rPr lang="zh-CN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1，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否则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AF=0。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buNone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PF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奇偶标志（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Parity Flag）：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运算结果</a:t>
            </a:r>
            <a:r>
              <a:rPr lang="zh-CN" altLang="en-US" sz="20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若低8位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所含1的个数为偶数，则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PF=1，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否则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PF=0。</a:t>
            </a:r>
            <a:endParaRPr lang="en-US" altLang="zh-CN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buNone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ZF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全零标志（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Zero Flag）：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当运算结果使有效位数的各位全为零时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ZF=1，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否则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ZF=0。</a:t>
            </a:r>
            <a:endParaRPr lang="en-US" altLang="zh-CN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buNone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SF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符号标志（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Sign Flag）：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当运算结果为负时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SF=1，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否则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SF=0。SF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的值就是有符号数的最高位(符号位)。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buNone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OF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溢出标志（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Overflow Flag）：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当运算结果超出了机器所能表示的范围时，则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OF=1，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表示溢出，否则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OF=0。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0420" name="对象 7"/>
          <p:cNvGraphicFramePr>
            <a:graphicFrameLocks noChangeAspect="1"/>
          </p:cNvGraphicFramePr>
          <p:nvPr/>
        </p:nvGraphicFramePr>
        <p:xfrm>
          <a:off x="457200" y="2484438"/>
          <a:ext cx="1033463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78435" imgH="255270" progId="Equation.DSMT4">
                  <p:embed/>
                </p:oleObj>
              </mc:Choice>
              <mc:Fallback>
                <p:oleObj name="" r:id="rId1" imgW="178435" imgH="25527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484438"/>
                        <a:ext cx="1033463" cy="439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文本框 8"/>
          <p:cNvSpPr txBox="1"/>
          <p:nvPr/>
        </p:nvSpPr>
        <p:spPr>
          <a:xfrm>
            <a:off x="61913" y="4140200"/>
            <a:ext cx="461962" cy="1081088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状态标志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0422" name="Picture 14" descr="http://mcit.xjtu.edu.cn/wlkj/wykj/ch2/ch2_2_4.files/image006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1449388"/>
            <a:ext cx="6851650" cy="143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3"/>
          <p:cNvSpPr txBox="1"/>
          <p:nvPr/>
        </p:nvSpPr>
        <p:spPr>
          <a:xfrm>
            <a:off x="895350" y="1052513"/>
            <a:ext cx="7853363" cy="158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42900" lvl="0" indent="-342900" algn="just">
              <a:lnSpc>
                <a:spcPct val="110000"/>
              </a:lnSpc>
              <a:buNone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DF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方向标志（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Direction Flag）：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DF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，则串操作过程中地址会不断增值，反之，如果为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，则会不断减值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10000"/>
              </a:lnSpc>
              <a:buNone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中断允许标志（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Interrupt Enable Flag）：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如果为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不能响应可屏蔽中断请求，反之，可接受可屏蔽中断请求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10000"/>
              </a:lnSpc>
              <a:buNone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TF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单步标志（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Trap Flag）：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如果为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按跟踪方式执行命令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1443" name="对象 7"/>
          <p:cNvGraphicFramePr>
            <a:graphicFrameLocks noChangeAspect="1"/>
          </p:cNvGraphicFramePr>
          <p:nvPr/>
        </p:nvGraphicFramePr>
        <p:xfrm>
          <a:off x="534988" y="836613"/>
          <a:ext cx="1033462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78435" imgH="255270" progId="Equation.DSMT4">
                  <p:embed/>
                </p:oleObj>
              </mc:Choice>
              <mc:Fallback>
                <p:oleObj name="" r:id="rId1" imgW="178435" imgH="25527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4988" y="836613"/>
                        <a:ext cx="1033462" cy="216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文本框 8"/>
          <p:cNvSpPr txBox="1"/>
          <p:nvPr/>
        </p:nvSpPr>
        <p:spPr>
          <a:xfrm>
            <a:off x="73025" y="1304925"/>
            <a:ext cx="461963" cy="10795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控制标志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45" name="对象 10"/>
          <p:cNvGraphicFramePr>
            <a:graphicFrameLocks noChangeAspect="1"/>
          </p:cNvGraphicFramePr>
          <p:nvPr/>
        </p:nvGraphicFramePr>
        <p:xfrm>
          <a:off x="2484438" y="3500438"/>
          <a:ext cx="34829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459865" imgH="660400" progId="Equation.DSMT4">
                  <p:embed/>
                </p:oleObj>
              </mc:Choice>
              <mc:Fallback>
                <p:oleObj name="" r:id="rId3" imgW="1459865" imgH="6604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3500438"/>
                        <a:ext cx="3482975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文本框 11"/>
          <p:cNvSpPr txBox="1"/>
          <p:nvPr/>
        </p:nvSpPr>
        <p:spPr>
          <a:xfrm>
            <a:off x="1920875" y="5373688"/>
            <a:ext cx="460851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SF=0</a:t>
            </a: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ZF=0</a:t>
            </a: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PF=0</a:t>
            </a: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AF=0</a:t>
            </a: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OF=0, CF=0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7" name="动作按钮: 后退或前一项 5">
            <a:hlinkClick r:id="rId5" action="ppaction://hlinksldjump"/>
          </p:cNvPr>
          <p:cNvSpPr/>
          <p:nvPr/>
        </p:nvSpPr>
        <p:spPr>
          <a:xfrm>
            <a:off x="8459788" y="6381750"/>
            <a:ext cx="684212" cy="47625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微处理器概述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765175"/>
            <a:ext cx="8382000" cy="6335713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IA-32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Intel Architectures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字长为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位的微处理器体系架构统称为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IA-32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，包括：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80386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80486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Prentium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MMX Pentium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Pentium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Pentium Pro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Pentium II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Pentium III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Pentium 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。为了保持兼容，有时也将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8086/8088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80286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作为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IA-32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的特殊形式看待。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IA-32E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Intel 64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为了支持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位操作，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Intel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采用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EM64T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技术（来源于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AMD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）引入增强型的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位处理器体系结构，成为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IA-32E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（支持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位地址空间，又称为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Intel 64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。包括以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Core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架构为核心的处理器（最新的酷睿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处理器也是该架构）。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IA-64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Intel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公司的真正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位架构（与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共同开发），不兼容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IA-32E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IA-32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完全不兼容，包括安腾系列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Itanium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Itanium 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246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2133600"/>
            <a:ext cx="8842375" cy="2519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7" name="矩形 4"/>
          <p:cNvSpPr/>
          <p:nvPr/>
        </p:nvSpPr>
        <p:spPr>
          <a:xfrm>
            <a:off x="3132138" y="5084763"/>
            <a:ext cx="32369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80x86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的标志寄存器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3"/>
          <p:cNvSpPr txBox="1"/>
          <p:nvPr/>
        </p:nvSpPr>
        <p:spPr>
          <a:xfrm>
            <a:off x="684213" y="2276475"/>
            <a:ext cx="6911975" cy="2447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CS: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代码段寄存器，存放代码段的段基地址。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DS: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数据段寄存器 ，存放数据段的段基地址。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ES: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附加段寄存器，存放附加数据段的段基地址。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SS: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堆栈段寄存器， 存放堆栈段的段基地址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491" name="矩形 4"/>
          <p:cNvSpPr/>
          <p:nvPr/>
        </p:nvSpPr>
        <p:spPr>
          <a:xfrm>
            <a:off x="684213" y="1341438"/>
            <a:ext cx="20812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段寄存器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4213" y="5300663"/>
            <a:ext cx="7389812" cy="519112"/>
          </a:xfrm>
          <a:prstGeom prst="rect">
            <a:avLst/>
          </a:prstGeom>
          <a:solidFill>
            <a:srgbClr val="CCFFFF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段寄存器的值表明相应逻辑段在内存中的位置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微处理器主要引脚信号与总线时序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4515" name="矩形 5"/>
          <p:cNvSpPr/>
          <p:nvPr/>
        </p:nvSpPr>
        <p:spPr>
          <a:xfrm>
            <a:off x="179388" y="981075"/>
            <a:ext cx="8856662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400" b="0" dirty="0">
                <a:solidFill>
                  <a:srgbClr val="66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最小工作模式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：单微处理器模式，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系统中只有一个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微处理器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，所有的总线控制信号均由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直接产生，因此系统中的总线控制电路少，控制信号较少，</a:t>
            </a:r>
            <a:r>
              <a:rPr lang="zh-CN" altLang="en-US" sz="2400" b="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一般不必接总线控制器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400" b="0" dirty="0">
                <a:solidFill>
                  <a:srgbClr val="66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最大工作模式：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多微处理器模式，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系统中可包含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个或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个以上微处理器，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其中一个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为主处理器，其他的微处理器为协处理器（如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8087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8089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），系统中控制信号较多，</a:t>
            </a:r>
            <a:r>
              <a:rPr lang="zh-CN" altLang="en-US" sz="2400" b="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需要通过总线控制器与总线相连，控制总线驱动能力较强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35785" y="5300980"/>
            <a:ext cx="4903470" cy="1052830"/>
            <a:chOff x="2891" y="8348"/>
            <a:chExt cx="7722" cy="1658"/>
          </a:xfrm>
        </p:grpSpPr>
        <p:sp>
          <p:nvSpPr>
            <p:cNvPr id="64516" name="矩形 1"/>
            <p:cNvSpPr/>
            <p:nvPr/>
          </p:nvSpPr>
          <p:spPr>
            <a:xfrm>
              <a:off x="2891" y="8348"/>
              <a:ext cx="7723" cy="165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457200" lvl="1" indent="0" eaLnBrk="1" hangingPunct="1">
                <a:lnSpc>
                  <a:spcPct val="130000"/>
                </a:lnSpc>
                <a:spcBef>
                  <a:spcPct val="0"/>
                </a:spcBef>
                <a:buClrTx/>
                <a:buNone/>
              </a:pPr>
              <a:r>
                <a: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rPr>
                <a:t>MN/MX=0——</a:t>
              </a:r>
              <a:r>
                <a:rPr lang="zh-CN" altLang="en-US" b="0" dirty="0">
                  <a:latin typeface="宋体" panose="02010600030101010101" pitchFamily="2" charset="-122"/>
                  <a:ea typeface="宋体" panose="02010600030101010101" pitchFamily="2" charset="-122"/>
                </a:rPr>
                <a:t>工作于最大模式</a:t>
              </a:r>
              <a:endParaRPr lang="en-US" altLang="zh-CN" b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457200" lvl="1" indent="0" eaLnBrk="1" hangingPunct="1">
                <a:lnSpc>
                  <a:spcPct val="130000"/>
                </a:lnSpc>
                <a:spcBef>
                  <a:spcPct val="0"/>
                </a:spcBef>
                <a:buClrTx/>
                <a:buNone/>
              </a:pPr>
              <a:r>
                <a: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rPr>
                <a:t>MN/MX=1——</a:t>
              </a:r>
              <a:r>
                <a:rPr lang="zh-CN" altLang="en-US" b="0" dirty="0">
                  <a:latin typeface="宋体" panose="02010600030101010101" pitchFamily="2" charset="-122"/>
                  <a:ea typeface="宋体" panose="02010600030101010101" pitchFamily="2" charset="-122"/>
                </a:rPr>
                <a:t>工作于最小模式</a:t>
              </a:r>
              <a:endParaRPr lang="zh-CN" altLang="en-US" b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7" name="Line 5"/>
            <p:cNvSpPr/>
            <p:nvPr/>
          </p:nvSpPr>
          <p:spPr>
            <a:xfrm>
              <a:off x="4489" y="8575"/>
              <a:ext cx="480" cy="0"/>
            </a:xfrm>
            <a:prstGeom prst="line">
              <a:avLst/>
            </a:prstGeom>
            <a:ln w="2222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518" name="Line 5"/>
            <p:cNvSpPr/>
            <p:nvPr/>
          </p:nvSpPr>
          <p:spPr>
            <a:xfrm>
              <a:off x="4489" y="9255"/>
              <a:ext cx="480" cy="0"/>
            </a:xfrm>
            <a:prstGeom prst="line">
              <a:avLst/>
            </a:prstGeom>
            <a:ln w="2222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2.4.1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8086/8088引脚信号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5539" name="Object 4"/>
          <p:cNvGraphicFramePr>
            <a:graphicFrameLocks noChangeAspect="1"/>
          </p:cNvGraphicFramePr>
          <p:nvPr/>
        </p:nvGraphicFramePr>
        <p:xfrm>
          <a:off x="754063" y="1612900"/>
          <a:ext cx="3990975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819400" imgH="2786380" progId="Word.Picture.8">
                  <p:embed/>
                </p:oleObj>
              </mc:Choice>
              <mc:Fallback>
                <p:oleObj name="" r:id="rId1" imgW="2819400" imgH="2786380" progId="Word.Picture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4063" y="1612900"/>
                        <a:ext cx="3990975" cy="452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5"/>
          <p:cNvGraphicFramePr>
            <a:graphicFrameLocks noChangeAspect="1"/>
          </p:cNvGraphicFramePr>
          <p:nvPr/>
        </p:nvGraphicFramePr>
        <p:xfrm>
          <a:off x="4859338" y="1616075"/>
          <a:ext cx="3733800" cy="452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2819400" imgH="2786380" progId="Word.Picture.8">
                  <p:embed/>
                </p:oleObj>
              </mc:Choice>
              <mc:Fallback>
                <p:oleObj name="" r:id="rId3" imgW="2819400" imgH="2786380" progId="Word.Picture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9338" y="1616075"/>
                        <a:ext cx="3733800" cy="452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6"/>
          <p:cNvSpPr txBox="1"/>
          <p:nvPr/>
        </p:nvSpPr>
        <p:spPr>
          <a:xfrm>
            <a:off x="1955800" y="1141413"/>
            <a:ext cx="7937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8086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2" name="Text Box 7"/>
          <p:cNvSpPr txBox="1"/>
          <p:nvPr/>
        </p:nvSpPr>
        <p:spPr>
          <a:xfrm>
            <a:off x="5932488" y="1184275"/>
            <a:ext cx="7937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8088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318125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两种模式的共用引脚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数据总线和地址总线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8086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条地址线和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条数据线，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8088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条地址线和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条数据线。数据线和低位地址线采用分时复用的方法。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8086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条双向、三态数据线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AD15~AD0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条单向、输出地址线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A19/S6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A18/S5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A17/S4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A16/S3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AD15~AD0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条地址线与数据线复用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8088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条双向、三态数据线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AD7~AD0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条单向、输出地址线为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A19/S6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A18/S5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A17/S4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A16/S3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AD15~AD8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AD7~AD0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条地址线与数据线分时复用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AD19~AD16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与状态信号分时复用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始终为低，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与标志寄存器中的中断允许标志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一致，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为高电平，表示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IF=1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，允许可屏蔽中断，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表示当前使用的段寄存器。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文本框 1"/>
          <p:cNvSpPr txBox="1"/>
          <p:nvPr/>
        </p:nvSpPr>
        <p:spPr>
          <a:xfrm>
            <a:off x="4932363" y="1052513"/>
            <a:ext cx="3684587" cy="639762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分时复用就是一个引脚在不同的时刻具有两个甚至多个作用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68313" y="2781300"/>
            <a:ext cx="8382000" cy="650875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控制总线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8086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共有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条控制总线，其中有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条共用的控制线。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4188" y="909638"/>
          <a:ext cx="8145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93"/>
                <a:gridCol w="1478148"/>
                <a:gridCol w="52575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S3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当前正在使用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当前正在使用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SS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当前正在使用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，或者未使用任何段寄存器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当前正在使用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8" marR="91448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5613" y="3475038"/>
          <a:ext cx="8174038" cy="3375026"/>
        </p:xfrm>
        <a:graphic>
          <a:graphicData uri="http://schemas.openxmlformats.org/drawingml/2006/table">
            <a:tbl>
              <a:tblPr/>
              <a:tblGrid>
                <a:gridCol w="1106487"/>
                <a:gridCol w="4086225"/>
                <a:gridCol w="2981325"/>
              </a:tblGrid>
              <a:tr h="3713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</a:rPr>
                        <a:t>MN/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高电平为最小模式，低电平为最大模式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决定处理器的工作模式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3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1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低电平有效，表示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从外部读入信息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1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从存储器或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读取数据或指令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1FA"/>
                    </a:solidFill>
                  </a:tcPr>
                </a:tc>
              </a:tr>
              <a:tr h="365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NMI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8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上升沿有效，有效时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进入中断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8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中断型号固定为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8FC"/>
                    </a:solidFill>
                  </a:tcPr>
                </a:tc>
              </a:tr>
              <a:tr h="57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INTR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1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高电平有效，有效时表示外部设备有中断请求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1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IF=1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才有可能响应中断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1FA"/>
                    </a:solidFill>
                  </a:tcPr>
                </a:tc>
              </a:tr>
              <a:tr h="57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RESET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8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高电平有效，有效时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FFFF0H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开始取指令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8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RESET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按钮或开机时该信号都有效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8FC"/>
                    </a:solidFill>
                  </a:tcPr>
                </a:tc>
              </a:tr>
              <a:tr h="365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READY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1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高电平有效，有效时外部设备准备好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1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1FA"/>
                    </a:solidFill>
                  </a:tcPr>
                </a:tc>
              </a:tr>
              <a:tr h="3713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8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低电平有效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8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此信号一般用于硬件测试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8FC"/>
                    </a:solidFill>
                  </a:tcPr>
                </a:tc>
              </a:tr>
              <a:tr h="3713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1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1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仅限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8086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，对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8088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该脚为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1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675" name="对象 2"/>
          <p:cNvGraphicFramePr>
            <a:graphicFrameLocks noChangeAspect="1"/>
          </p:cNvGraphicFramePr>
          <p:nvPr/>
        </p:nvGraphicFramePr>
        <p:xfrm>
          <a:off x="1095375" y="3500438"/>
          <a:ext cx="4556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93370" imgH="203835" progId="Equation.DSMT4">
                  <p:embed/>
                </p:oleObj>
              </mc:Choice>
              <mc:Fallback>
                <p:oleObj name="" r:id="rId1" imgW="293370" imgH="203835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5375" y="3500438"/>
                        <a:ext cx="455613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76" name="对象 5"/>
          <p:cNvGraphicFramePr>
            <a:graphicFrameLocks noChangeAspect="1"/>
          </p:cNvGraphicFramePr>
          <p:nvPr/>
        </p:nvGraphicFramePr>
        <p:xfrm>
          <a:off x="500063" y="3798888"/>
          <a:ext cx="4175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267970" imgH="204470" progId="Equation.DSMT4">
                  <p:embed/>
                </p:oleObj>
              </mc:Choice>
              <mc:Fallback>
                <p:oleObj name="" r:id="rId3" imgW="267970" imgH="20447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063" y="3798888"/>
                        <a:ext cx="417512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77" name="对象 6"/>
          <p:cNvGraphicFramePr>
            <a:graphicFrameLocks noChangeAspect="1"/>
          </p:cNvGraphicFramePr>
          <p:nvPr/>
        </p:nvGraphicFramePr>
        <p:xfrm>
          <a:off x="484188" y="6070600"/>
          <a:ext cx="6572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421005" imgH="216535" progId="Equation.DSMT4">
                  <p:embed/>
                </p:oleObj>
              </mc:Choice>
              <mc:Fallback>
                <p:oleObj name="" r:id="rId5" imgW="421005" imgH="21653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188" y="6070600"/>
                        <a:ext cx="657225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78" name="对象 7"/>
          <p:cNvGraphicFramePr>
            <a:graphicFrameLocks noChangeAspect="1"/>
          </p:cNvGraphicFramePr>
          <p:nvPr/>
        </p:nvGraphicFramePr>
        <p:xfrm>
          <a:off x="500063" y="6469063"/>
          <a:ext cx="955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610870" imgH="216535" progId="Equation.DSMT4">
                  <p:embed/>
                </p:oleObj>
              </mc:Choice>
              <mc:Fallback>
                <p:oleObj name="" r:id="rId7" imgW="610870" imgH="216535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063" y="6469063"/>
                        <a:ext cx="9556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79" name="对象 8"/>
          <p:cNvGraphicFramePr>
            <a:graphicFrameLocks noChangeAspect="1"/>
          </p:cNvGraphicFramePr>
          <p:nvPr/>
        </p:nvGraphicFramePr>
        <p:xfrm>
          <a:off x="8101013" y="6491288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293370" imgH="216535" progId="Equation.DSMT4">
                  <p:embed/>
                </p:oleObj>
              </mc:Choice>
              <mc:Fallback>
                <p:oleObj name="" r:id="rId9" imgW="293370" imgH="21653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01013" y="6491288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147050" cy="100965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其它信号线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VCC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：单一的正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电压；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GND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：电源地；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：时钟输入。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200660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最小模式专用引脚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MN/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+5V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时，系统处于最小模式。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在最小模式下，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                组合决定总线周期的操作类型。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70659" name="对象 3"/>
          <p:cNvGraphicFramePr>
            <a:graphicFrameLocks noChangeAspect="1"/>
          </p:cNvGraphicFramePr>
          <p:nvPr/>
        </p:nvGraphicFramePr>
        <p:xfrm>
          <a:off x="4500563" y="2038350"/>
          <a:ext cx="28606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587500" imgH="228600" progId="Equation.DSMT4">
                  <p:embed/>
                </p:oleObj>
              </mc:Choice>
              <mc:Fallback>
                <p:oleObj name="" r:id="rId1" imgW="1587500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0563" y="2038350"/>
                        <a:ext cx="2860675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对象 4"/>
          <p:cNvGraphicFramePr>
            <a:graphicFrameLocks noChangeAspect="1"/>
          </p:cNvGraphicFramePr>
          <p:nvPr/>
        </p:nvGraphicFramePr>
        <p:xfrm>
          <a:off x="1476375" y="1557338"/>
          <a:ext cx="455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293370" imgH="203835" progId="Equation.DSMT4">
                  <p:embed/>
                </p:oleObj>
              </mc:Choice>
              <mc:Fallback>
                <p:oleObj name="" r:id="rId3" imgW="293370" imgH="203835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1557338"/>
                        <a:ext cx="4556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61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036888"/>
            <a:ext cx="7848600" cy="3560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3"/>
          <p:cNvSpPr/>
          <p:nvPr/>
        </p:nvSpPr>
        <p:spPr>
          <a:xfrm>
            <a:off x="2405063" y="2060575"/>
            <a:ext cx="1066800" cy="32766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4"/>
          <p:cNvSpPr/>
          <p:nvPr/>
        </p:nvSpPr>
        <p:spPr>
          <a:xfrm>
            <a:off x="725488" y="2743200"/>
            <a:ext cx="1219200" cy="8382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Rectangle 5"/>
          <p:cNvSpPr/>
          <p:nvPr/>
        </p:nvSpPr>
        <p:spPr>
          <a:xfrm>
            <a:off x="4691063" y="2060575"/>
            <a:ext cx="1143000" cy="11430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5" name="Rectangle 6"/>
          <p:cNvSpPr/>
          <p:nvPr/>
        </p:nvSpPr>
        <p:spPr>
          <a:xfrm>
            <a:off x="4691063" y="3355975"/>
            <a:ext cx="1143000" cy="10668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6" name="Text Box 7"/>
          <p:cNvSpPr txBox="1"/>
          <p:nvPr/>
        </p:nvSpPr>
        <p:spPr>
          <a:xfrm>
            <a:off x="2570163" y="2822575"/>
            <a:ext cx="838200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8088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687" name="Line 8"/>
          <p:cNvSpPr/>
          <p:nvPr/>
        </p:nvSpPr>
        <p:spPr>
          <a:xfrm>
            <a:off x="3471863" y="2289175"/>
            <a:ext cx="12192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1688" name="Line 9"/>
          <p:cNvSpPr/>
          <p:nvPr/>
        </p:nvSpPr>
        <p:spPr>
          <a:xfrm>
            <a:off x="3471863" y="4618038"/>
            <a:ext cx="12192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1689" name="Line 10"/>
          <p:cNvSpPr/>
          <p:nvPr/>
        </p:nvSpPr>
        <p:spPr>
          <a:xfrm>
            <a:off x="3471863" y="5189538"/>
            <a:ext cx="12192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90" name="AutoShape 11"/>
          <p:cNvSpPr/>
          <p:nvPr/>
        </p:nvSpPr>
        <p:spPr>
          <a:xfrm>
            <a:off x="3471863" y="2746375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1" name="AutoShape 12"/>
          <p:cNvSpPr/>
          <p:nvPr/>
        </p:nvSpPr>
        <p:spPr>
          <a:xfrm>
            <a:off x="4081463" y="377983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2" name="Text Box 13"/>
          <p:cNvSpPr txBox="1"/>
          <p:nvPr/>
        </p:nvSpPr>
        <p:spPr>
          <a:xfrm>
            <a:off x="3929063" y="4827588"/>
            <a:ext cx="685800" cy="3476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"/>
              </a:lnSpc>
              <a:spcBef>
                <a:spcPct val="50000"/>
              </a:spcBef>
              <a:buClrTx/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lnSpc>
                <a:spcPct val="10000"/>
              </a:lnSpc>
              <a:spcBef>
                <a:spcPct val="50000"/>
              </a:spcBef>
              <a:buClrTx/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693" name="AutoShape 14"/>
          <p:cNvSpPr/>
          <p:nvPr/>
        </p:nvSpPr>
        <p:spPr>
          <a:xfrm>
            <a:off x="4919663" y="4575175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4" name="AutoShape 15"/>
          <p:cNvSpPr/>
          <p:nvPr/>
        </p:nvSpPr>
        <p:spPr>
          <a:xfrm>
            <a:off x="5300663" y="4803775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5" name="Text Box 16"/>
          <p:cNvSpPr txBox="1"/>
          <p:nvPr/>
        </p:nvSpPr>
        <p:spPr>
          <a:xfrm>
            <a:off x="6367463" y="4664075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控制总线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6" name="AutoShape 17"/>
          <p:cNvSpPr/>
          <p:nvPr/>
        </p:nvSpPr>
        <p:spPr>
          <a:xfrm>
            <a:off x="5834063" y="3794125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7" name="Text Box 18"/>
          <p:cNvSpPr txBox="1"/>
          <p:nvPr/>
        </p:nvSpPr>
        <p:spPr>
          <a:xfrm>
            <a:off x="6799263" y="3633788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数据总线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8" name="AutoShape 19"/>
          <p:cNvSpPr/>
          <p:nvPr/>
        </p:nvSpPr>
        <p:spPr>
          <a:xfrm>
            <a:off x="5834063" y="2517775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9" name="Text Box 20"/>
          <p:cNvSpPr txBox="1"/>
          <p:nvPr/>
        </p:nvSpPr>
        <p:spPr>
          <a:xfrm>
            <a:off x="6748463" y="2414588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地址总线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0" name="Text Box 21"/>
          <p:cNvSpPr txBox="1"/>
          <p:nvPr/>
        </p:nvSpPr>
        <p:spPr>
          <a:xfrm>
            <a:off x="4932363" y="2365375"/>
            <a:ext cx="7493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地址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锁存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01" name="Text Box 22"/>
          <p:cNvSpPr txBox="1"/>
          <p:nvPr/>
        </p:nvSpPr>
        <p:spPr>
          <a:xfrm>
            <a:off x="4919663" y="3598863"/>
            <a:ext cx="7112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数据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收发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02" name="Text Box 23"/>
          <p:cNvSpPr txBox="1"/>
          <p:nvPr/>
        </p:nvSpPr>
        <p:spPr>
          <a:xfrm>
            <a:off x="3700463" y="1831975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ALE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03" name="Text Box 24"/>
          <p:cNvSpPr txBox="1"/>
          <p:nvPr/>
        </p:nvSpPr>
        <p:spPr>
          <a:xfrm>
            <a:off x="855663" y="2898775"/>
            <a:ext cx="10414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时钟发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生    器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04" name="Line 25"/>
          <p:cNvSpPr/>
          <p:nvPr/>
        </p:nvSpPr>
        <p:spPr>
          <a:xfrm>
            <a:off x="1960563" y="2974975"/>
            <a:ext cx="457200" cy="0"/>
          </a:xfrm>
          <a:prstGeom prst="line">
            <a:avLst/>
          </a:prstGeom>
          <a:ln w="25400" cap="flat" cmpd="sng">
            <a:solidFill>
              <a:srgbClr val="FF6600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71705" name="Line 26"/>
          <p:cNvSpPr/>
          <p:nvPr/>
        </p:nvSpPr>
        <p:spPr>
          <a:xfrm>
            <a:off x="1960563" y="3203575"/>
            <a:ext cx="457200" cy="0"/>
          </a:xfrm>
          <a:prstGeom prst="line">
            <a:avLst/>
          </a:prstGeom>
          <a:ln w="25400" cap="flat" cmpd="sng">
            <a:solidFill>
              <a:srgbClr val="FF6600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71706" name="Line 27"/>
          <p:cNvSpPr/>
          <p:nvPr/>
        </p:nvSpPr>
        <p:spPr>
          <a:xfrm>
            <a:off x="1960563" y="3432175"/>
            <a:ext cx="457200" cy="0"/>
          </a:xfrm>
          <a:prstGeom prst="line">
            <a:avLst/>
          </a:prstGeom>
          <a:ln w="25400" cap="flat" cmpd="sng">
            <a:solidFill>
              <a:srgbClr val="FF6600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71707" name="Line 28"/>
          <p:cNvSpPr/>
          <p:nvPr/>
        </p:nvSpPr>
        <p:spPr>
          <a:xfrm flipV="1">
            <a:off x="830263" y="228917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8" name="Line 29"/>
          <p:cNvSpPr/>
          <p:nvPr/>
        </p:nvSpPr>
        <p:spPr>
          <a:xfrm>
            <a:off x="830263" y="228917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9" name="Line 30"/>
          <p:cNvSpPr/>
          <p:nvPr/>
        </p:nvSpPr>
        <p:spPr>
          <a:xfrm>
            <a:off x="1135063" y="213677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10" name="Line 31"/>
          <p:cNvSpPr/>
          <p:nvPr/>
        </p:nvSpPr>
        <p:spPr>
          <a:xfrm>
            <a:off x="1516063" y="213677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11" name="Rectangle 32"/>
          <p:cNvSpPr/>
          <p:nvPr/>
        </p:nvSpPr>
        <p:spPr>
          <a:xfrm>
            <a:off x="1211263" y="2136775"/>
            <a:ext cx="228600" cy="3048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2" name="Line 33"/>
          <p:cNvSpPr/>
          <p:nvPr/>
        </p:nvSpPr>
        <p:spPr>
          <a:xfrm>
            <a:off x="1516063" y="228917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13" name="Line 34"/>
          <p:cNvSpPr/>
          <p:nvPr/>
        </p:nvSpPr>
        <p:spPr>
          <a:xfrm>
            <a:off x="1820863" y="228917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14" name="Rectangle 35"/>
          <p:cNvSpPr/>
          <p:nvPr/>
        </p:nvSpPr>
        <p:spPr>
          <a:xfrm>
            <a:off x="4005263" y="2870200"/>
            <a:ext cx="76200" cy="1019175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5" name="矩形 1"/>
          <p:cNvSpPr/>
          <p:nvPr/>
        </p:nvSpPr>
        <p:spPr>
          <a:xfrm>
            <a:off x="2293938" y="5824538"/>
            <a:ext cx="41846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最小模式下的总线连接示意图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250983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最大模式专用引脚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最大模式有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个专用控制引脚。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QS0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：指令队列状态信号：三态，输入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：总线周期状态信号：三态，输出，在最大模式下，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8086/8088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借助于这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个控制信号，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通过外接总线控制器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8288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产生多个不同的控制信号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2707" name="对象 15"/>
          <p:cNvGraphicFramePr>
            <a:graphicFrameLocks noChangeAspect="1"/>
          </p:cNvGraphicFramePr>
          <p:nvPr/>
        </p:nvGraphicFramePr>
        <p:xfrm>
          <a:off x="457200" y="2424113"/>
          <a:ext cx="1235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72770" imgH="216535" progId="Equation.DSMT4">
                  <p:embed/>
                </p:oleObj>
              </mc:Choice>
              <mc:Fallback>
                <p:oleObj name="" r:id="rId1" imgW="572770" imgH="21653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424113"/>
                        <a:ext cx="12350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455613" y="3716338"/>
          <a:ext cx="8275637" cy="343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4286885" imgH="1766570" progId="Word.Document.8">
                  <p:embed/>
                </p:oleObj>
              </mc:Choice>
              <mc:Fallback>
                <p:oleObj name="" r:id="rId3" imgW="4286885" imgH="176657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613" y="3716338"/>
                        <a:ext cx="8275637" cy="343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052513"/>
            <a:ext cx="8347075" cy="540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2366963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  总线封锁：三态，输出，低电平有效，该信号有效时，不允许其它主控部件使用总线。有两种操作都可使该信号有效，一是使用指令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，二是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INTR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有效。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总线请求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允许：三态，输入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输出，低电平有效。这两个信号供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以外的两个协处理器用来发出使用总线的请求，接收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对总线请求信号的回答信号。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3731" name="内容占位符 3"/>
          <p:cNvGraphicFramePr>
            <a:graphicFrameLocks noChangeAspect="1"/>
          </p:cNvGraphicFramePr>
          <p:nvPr/>
        </p:nvGraphicFramePr>
        <p:xfrm>
          <a:off x="900113" y="1125538"/>
          <a:ext cx="863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471805" imgH="216535" progId="Equation.DSMT4">
                  <p:embed/>
                </p:oleObj>
              </mc:Choice>
              <mc:Fallback>
                <p:oleObj name="" r:id="rId1" imgW="471805" imgH="21653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125538"/>
                        <a:ext cx="8636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内容占位符 3"/>
          <p:cNvGraphicFramePr>
            <a:graphicFrameLocks noChangeAspect="1"/>
          </p:cNvGraphicFramePr>
          <p:nvPr/>
        </p:nvGraphicFramePr>
        <p:xfrm>
          <a:off x="900113" y="2781300"/>
          <a:ext cx="2311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259840" imgH="241935" progId="Equation.DSMT4">
                  <p:embed/>
                </p:oleObj>
              </mc:Choice>
              <mc:Fallback>
                <p:oleObj name="" r:id="rId3" imgW="1259840" imgH="24193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781300"/>
                        <a:ext cx="23114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3"/>
          <p:cNvSpPr/>
          <p:nvPr/>
        </p:nvSpPr>
        <p:spPr>
          <a:xfrm>
            <a:off x="2268538" y="1700213"/>
            <a:ext cx="1066800" cy="38862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4"/>
          <p:cNvSpPr/>
          <p:nvPr/>
        </p:nvSpPr>
        <p:spPr>
          <a:xfrm>
            <a:off x="563563" y="2382838"/>
            <a:ext cx="1219200" cy="8382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6" name="Rectangle 5"/>
          <p:cNvSpPr/>
          <p:nvPr/>
        </p:nvSpPr>
        <p:spPr>
          <a:xfrm>
            <a:off x="4554538" y="1700213"/>
            <a:ext cx="1143000" cy="11430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7" name="Rectangle 6"/>
          <p:cNvSpPr/>
          <p:nvPr/>
        </p:nvSpPr>
        <p:spPr>
          <a:xfrm>
            <a:off x="4554538" y="2995613"/>
            <a:ext cx="1143000" cy="10668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8" name="Text Box 7"/>
          <p:cNvSpPr txBox="1"/>
          <p:nvPr/>
        </p:nvSpPr>
        <p:spPr>
          <a:xfrm>
            <a:off x="2420938" y="2817813"/>
            <a:ext cx="838200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8088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9" name="Line 8"/>
          <p:cNvSpPr/>
          <p:nvPr/>
        </p:nvSpPr>
        <p:spPr>
          <a:xfrm>
            <a:off x="3335338" y="1928813"/>
            <a:ext cx="1219200" cy="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60" name="AutoShape 9"/>
          <p:cNvSpPr/>
          <p:nvPr/>
        </p:nvSpPr>
        <p:spPr>
          <a:xfrm>
            <a:off x="3335338" y="2386013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1" name="AutoShape 10"/>
          <p:cNvSpPr/>
          <p:nvPr/>
        </p:nvSpPr>
        <p:spPr>
          <a:xfrm>
            <a:off x="3944938" y="341947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2" name="AutoShape 11"/>
          <p:cNvSpPr/>
          <p:nvPr/>
        </p:nvSpPr>
        <p:spPr>
          <a:xfrm>
            <a:off x="5697538" y="4824413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3" name="AutoShape 12"/>
          <p:cNvSpPr/>
          <p:nvPr/>
        </p:nvSpPr>
        <p:spPr>
          <a:xfrm>
            <a:off x="5697538" y="3433763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4" name="Text Box 13"/>
          <p:cNvSpPr txBox="1"/>
          <p:nvPr/>
        </p:nvSpPr>
        <p:spPr>
          <a:xfrm>
            <a:off x="6802438" y="327025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数据总线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765" name="AutoShape 14"/>
          <p:cNvSpPr/>
          <p:nvPr/>
        </p:nvSpPr>
        <p:spPr>
          <a:xfrm>
            <a:off x="5697538" y="2157413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6" name="Text Box 15"/>
          <p:cNvSpPr txBox="1"/>
          <p:nvPr/>
        </p:nvSpPr>
        <p:spPr>
          <a:xfrm>
            <a:off x="6726238" y="2008188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地址总线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767" name="Text Box 16"/>
          <p:cNvSpPr txBox="1"/>
          <p:nvPr/>
        </p:nvSpPr>
        <p:spPr>
          <a:xfrm>
            <a:off x="4783138" y="1989138"/>
            <a:ext cx="9144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地址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锁存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768" name="Text Box 17"/>
          <p:cNvSpPr txBox="1"/>
          <p:nvPr/>
        </p:nvSpPr>
        <p:spPr>
          <a:xfrm>
            <a:off x="4808538" y="3263900"/>
            <a:ext cx="9144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数据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收发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769" name="Text Box 18"/>
          <p:cNvSpPr txBox="1"/>
          <p:nvPr/>
        </p:nvSpPr>
        <p:spPr>
          <a:xfrm>
            <a:off x="3563938" y="147161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ALE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770" name="Text Box 19"/>
          <p:cNvSpPr txBox="1"/>
          <p:nvPr/>
        </p:nvSpPr>
        <p:spPr>
          <a:xfrm>
            <a:off x="681038" y="2563813"/>
            <a:ext cx="10668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时钟发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生    器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771" name="Line 20"/>
          <p:cNvSpPr/>
          <p:nvPr/>
        </p:nvSpPr>
        <p:spPr>
          <a:xfrm>
            <a:off x="1811338" y="2614613"/>
            <a:ext cx="457200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74772" name="Line 21"/>
          <p:cNvSpPr/>
          <p:nvPr/>
        </p:nvSpPr>
        <p:spPr>
          <a:xfrm>
            <a:off x="1811338" y="2843213"/>
            <a:ext cx="457200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74773" name="Line 22"/>
          <p:cNvSpPr/>
          <p:nvPr/>
        </p:nvSpPr>
        <p:spPr>
          <a:xfrm>
            <a:off x="1811338" y="3071813"/>
            <a:ext cx="457200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74774" name="Line 23"/>
          <p:cNvSpPr/>
          <p:nvPr/>
        </p:nvSpPr>
        <p:spPr>
          <a:xfrm flipV="1">
            <a:off x="668338" y="192881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5" name="Line 24"/>
          <p:cNvSpPr/>
          <p:nvPr/>
        </p:nvSpPr>
        <p:spPr>
          <a:xfrm>
            <a:off x="668338" y="1928813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6" name="Line 25"/>
          <p:cNvSpPr/>
          <p:nvPr/>
        </p:nvSpPr>
        <p:spPr>
          <a:xfrm>
            <a:off x="973138" y="1776413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7" name="Line 26"/>
          <p:cNvSpPr/>
          <p:nvPr/>
        </p:nvSpPr>
        <p:spPr>
          <a:xfrm>
            <a:off x="1354138" y="1776413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8" name="Rectangle 27"/>
          <p:cNvSpPr/>
          <p:nvPr/>
        </p:nvSpPr>
        <p:spPr>
          <a:xfrm>
            <a:off x="1049338" y="1776413"/>
            <a:ext cx="228600" cy="3048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79" name="Line 28"/>
          <p:cNvSpPr/>
          <p:nvPr/>
        </p:nvSpPr>
        <p:spPr>
          <a:xfrm>
            <a:off x="1354138" y="1928813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80" name="Line 29"/>
          <p:cNvSpPr/>
          <p:nvPr/>
        </p:nvSpPr>
        <p:spPr>
          <a:xfrm>
            <a:off x="1658938" y="192881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81" name="Rectangle 30"/>
          <p:cNvSpPr/>
          <p:nvPr/>
        </p:nvSpPr>
        <p:spPr>
          <a:xfrm>
            <a:off x="3868738" y="2509838"/>
            <a:ext cx="76200" cy="1019175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82" name="Rectangle 31"/>
          <p:cNvSpPr/>
          <p:nvPr/>
        </p:nvSpPr>
        <p:spPr>
          <a:xfrm>
            <a:off x="4554538" y="4291013"/>
            <a:ext cx="1143000" cy="12954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83" name="Text Box 32"/>
          <p:cNvSpPr txBox="1"/>
          <p:nvPr/>
        </p:nvSpPr>
        <p:spPr>
          <a:xfrm>
            <a:off x="4649788" y="4656138"/>
            <a:ext cx="11239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总    线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控制器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784" name="Line 33"/>
          <p:cNvSpPr/>
          <p:nvPr/>
        </p:nvSpPr>
        <p:spPr>
          <a:xfrm>
            <a:off x="3335338" y="5448300"/>
            <a:ext cx="1219200" cy="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85" name="Line 34"/>
          <p:cNvSpPr/>
          <p:nvPr/>
        </p:nvSpPr>
        <p:spPr>
          <a:xfrm>
            <a:off x="3335338" y="5205413"/>
            <a:ext cx="1219200" cy="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86" name="Line 35"/>
          <p:cNvSpPr/>
          <p:nvPr/>
        </p:nvSpPr>
        <p:spPr>
          <a:xfrm>
            <a:off x="3335338" y="4976813"/>
            <a:ext cx="1219200" cy="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87" name="Line 36"/>
          <p:cNvSpPr/>
          <p:nvPr/>
        </p:nvSpPr>
        <p:spPr>
          <a:xfrm>
            <a:off x="3487738" y="1928813"/>
            <a:ext cx="0" cy="281940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88" name="Line 37"/>
          <p:cNvSpPr/>
          <p:nvPr/>
        </p:nvSpPr>
        <p:spPr>
          <a:xfrm>
            <a:off x="3487738" y="4748213"/>
            <a:ext cx="1066800" cy="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89" name="AutoShape 38"/>
          <p:cNvSpPr/>
          <p:nvPr/>
        </p:nvSpPr>
        <p:spPr>
          <a:xfrm>
            <a:off x="3944938" y="3744913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90" name="Rectangle 39"/>
          <p:cNvSpPr/>
          <p:nvPr/>
        </p:nvSpPr>
        <p:spPr>
          <a:xfrm>
            <a:off x="3868738" y="3786188"/>
            <a:ext cx="76200" cy="76200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91" name="Rectangle 40"/>
          <p:cNvSpPr/>
          <p:nvPr/>
        </p:nvSpPr>
        <p:spPr>
          <a:xfrm>
            <a:off x="3868738" y="4471988"/>
            <a:ext cx="685800" cy="7620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4792" name="AutoShape 41"/>
          <p:cNvCxnSpPr>
            <a:stCxn id="74787" idx="0"/>
          </p:cNvCxnSpPr>
          <p:nvPr/>
        </p:nvCxnSpPr>
        <p:spPr>
          <a:xfrm>
            <a:off x="3487738" y="1917700"/>
            <a:ext cx="1587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4793" name="Text Box 42"/>
          <p:cNvSpPr txBox="1"/>
          <p:nvPr/>
        </p:nvSpPr>
        <p:spPr>
          <a:xfrm>
            <a:off x="3321050" y="17145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b="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sym typeface="Wingdings 2" panose="05020102010507070707" pitchFamily="18" charset="2"/>
              </a:rPr>
              <a:t></a:t>
            </a:r>
            <a:endParaRPr lang="zh-CN" altLang="en-US" sz="2400" b="0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794" name="Text Box 43"/>
          <p:cNvSpPr txBox="1"/>
          <p:nvPr/>
        </p:nvSpPr>
        <p:spPr>
          <a:xfrm>
            <a:off x="6827838" y="46863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控制总线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795" name="矩形 47"/>
          <p:cNvSpPr/>
          <p:nvPr/>
        </p:nvSpPr>
        <p:spPr>
          <a:xfrm>
            <a:off x="2268538" y="5930900"/>
            <a:ext cx="4144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最大模式下的总线连接示意图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矩形 3"/>
          <p:cNvSpPr/>
          <p:nvPr/>
        </p:nvSpPr>
        <p:spPr>
          <a:xfrm>
            <a:off x="900113" y="2133600"/>
            <a:ext cx="7200900" cy="3382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数据总线宽度不同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8088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的外部总线宽度是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位，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位。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访问存储器和输入输出控制信号含义不同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8088——IO/M=0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表示访问内存，为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表示访问接口；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8086——IO/M=1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表示访问内存，为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表示访问接口；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其他部分引线功能的区别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779" name="矩形 4"/>
          <p:cNvSpPr/>
          <p:nvPr/>
        </p:nvSpPr>
        <p:spPr>
          <a:xfrm>
            <a:off x="755650" y="1557338"/>
            <a:ext cx="51530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8088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8086CPU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引线功能比较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700020" y="4005580"/>
            <a:ext cx="2882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直接连接符 2"/>
          <p:cNvCxnSpPr/>
          <p:nvPr/>
        </p:nvCxnSpPr>
        <p:spPr>
          <a:xfrm>
            <a:off x="2700020" y="4537710"/>
            <a:ext cx="2882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Rectangle 5"/>
          <p:cNvSpPr>
            <a:spLocks noGrp="1"/>
          </p:cNvSpPr>
          <p:nvPr>
            <p:ph type="title"/>
          </p:nvPr>
        </p:nvSpPr>
        <p:spPr>
          <a:xfrm>
            <a:off x="1763713" y="115888"/>
            <a:ext cx="64008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2.4.2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系统复位与启动操作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8" name="Text Box 6"/>
          <p:cNvSpPr txBox="1"/>
          <p:nvPr/>
        </p:nvSpPr>
        <p:spPr>
          <a:xfrm>
            <a:off x="685800" y="1166813"/>
            <a:ext cx="7696200" cy="1066800"/>
          </a:xfrm>
          <a:prstGeom prst="rect">
            <a:avLst/>
          </a:prstGeom>
          <a:noFill/>
          <a:ln w="12700" cap="flat" cmpd="sng">
            <a:solidFill>
              <a:srgbClr val="CC3300"/>
            </a:solidFill>
            <a:prstDash val="lgDashDot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en-US" altLang="zh-CN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的复位和启动操作是通过</a:t>
            </a:r>
            <a:r>
              <a:rPr lang="en-US" altLang="zh-CN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RESET</a:t>
            </a: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引脚的触发信号执行的， </a:t>
            </a:r>
            <a:r>
              <a:rPr lang="en-US" altLang="zh-CN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要求复位信号至少维持</a:t>
            </a:r>
            <a:r>
              <a:rPr lang="en-US" altLang="zh-CN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个时钟周期的高电平，若是初次上电则要求至少维持</a:t>
            </a:r>
            <a:r>
              <a:rPr lang="en-US" altLang="zh-CN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50μs</a:t>
            </a: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的高电平</a:t>
            </a:r>
            <a:endParaRPr lang="zh-CN" altLang="en-US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9" name="Text Box 7"/>
          <p:cNvSpPr txBox="1"/>
          <p:nvPr/>
        </p:nvSpPr>
        <p:spPr>
          <a:xfrm>
            <a:off x="669925" y="2520950"/>
            <a:ext cx="7696200" cy="727075"/>
          </a:xfrm>
          <a:prstGeom prst="rect">
            <a:avLst/>
          </a:prstGeom>
          <a:noFill/>
          <a:ln w="12700" cap="flat" cmpd="sng">
            <a:solidFill>
              <a:srgbClr val="CC3300"/>
            </a:solidFill>
            <a:prstDash val="lgDashDot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RESET</a:t>
            </a: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信号一进入高电平，</a:t>
            </a:r>
            <a:r>
              <a:rPr lang="en-US" altLang="zh-CN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就会结束现行操作，进入内部复位状态，并将</a:t>
            </a:r>
            <a:r>
              <a:rPr lang="en-US" altLang="zh-CN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内部将全部寄存器置为初值</a:t>
            </a:r>
            <a:endParaRPr lang="zh-CN" altLang="en-US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295400" y="3584575"/>
            <a:ext cx="2590800" cy="2514600"/>
            <a:chOff x="3120" y="2256"/>
            <a:chExt cx="1632" cy="1992"/>
          </a:xfrm>
        </p:grpSpPr>
        <p:sp>
          <p:nvSpPr>
            <p:cNvPr id="77832" name="Rectangle 9"/>
            <p:cNvSpPr/>
            <p:nvPr/>
          </p:nvSpPr>
          <p:spPr>
            <a:xfrm>
              <a:off x="4080" y="3999"/>
              <a:ext cx="67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0000H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33" name="Rectangle 10"/>
            <p:cNvSpPr/>
            <p:nvPr/>
          </p:nvSpPr>
          <p:spPr>
            <a:xfrm>
              <a:off x="3120" y="3999"/>
              <a:ext cx="960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其它寄存器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34" name="Rectangle 11"/>
            <p:cNvSpPr/>
            <p:nvPr/>
          </p:nvSpPr>
          <p:spPr>
            <a:xfrm>
              <a:off x="4080" y="3750"/>
              <a:ext cx="67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空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35" name="Rectangle 12"/>
            <p:cNvSpPr/>
            <p:nvPr/>
          </p:nvSpPr>
          <p:spPr>
            <a:xfrm>
              <a:off x="3120" y="3750"/>
              <a:ext cx="960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指令队列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36" name="Rectangle 13"/>
            <p:cNvSpPr/>
            <p:nvPr/>
          </p:nvSpPr>
          <p:spPr>
            <a:xfrm>
              <a:off x="4080" y="3501"/>
              <a:ext cx="67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0000H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37" name="Rectangle 14"/>
            <p:cNvSpPr/>
            <p:nvPr/>
          </p:nvSpPr>
          <p:spPr>
            <a:xfrm>
              <a:off x="3120" y="3501"/>
              <a:ext cx="960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ES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寄存器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38" name="Rectangle 15"/>
            <p:cNvSpPr/>
            <p:nvPr/>
          </p:nvSpPr>
          <p:spPr>
            <a:xfrm>
              <a:off x="4080" y="3252"/>
              <a:ext cx="67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0000H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39" name="Rectangle 16"/>
            <p:cNvSpPr/>
            <p:nvPr/>
          </p:nvSpPr>
          <p:spPr>
            <a:xfrm>
              <a:off x="3120" y="3252"/>
              <a:ext cx="960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SS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寄存器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40" name="Rectangle 17"/>
            <p:cNvSpPr/>
            <p:nvPr/>
          </p:nvSpPr>
          <p:spPr>
            <a:xfrm>
              <a:off x="4080" y="3003"/>
              <a:ext cx="67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0000H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41" name="Rectangle 18"/>
            <p:cNvSpPr/>
            <p:nvPr/>
          </p:nvSpPr>
          <p:spPr>
            <a:xfrm>
              <a:off x="3120" y="3003"/>
              <a:ext cx="960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DS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寄存器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42" name="Rectangle 19"/>
            <p:cNvSpPr/>
            <p:nvPr/>
          </p:nvSpPr>
          <p:spPr>
            <a:xfrm>
              <a:off x="4080" y="2754"/>
              <a:ext cx="67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FFFFH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43" name="Rectangle 20"/>
            <p:cNvSpPr/>
            <p:nvPr/>
          </p:nvSpPr>
          <p:spPr>
            <a:xfrm>
              <a:off x="3120" y="2754"/>
              <a:ext cx="960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CS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寄存器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44" name="Rectangle 21"/>
            <p:cNvSpPr/>
            <p:nvPr/>
          </p:nvSpPr>
          <p:spPr>
            <a:xfrm>
              <a:off x="4080" y="2505"/>
              <a:ext cx="67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0000H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45" name="Rectangle 22"/>
            <p:cNvSpPr/>
            <p:nvPr/>
          </p:nvSpPr>
          <p:spPr>
            <a:xfrm>
              <a:off x="3120" y="2505"/>
              <a:ext cx="960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指令指针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IP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46" name="Rectangle 23"/>
            <p:cNvSpPr/>
            <p:nvPr/>
          </p:nvSpPr>
          <p:spPr>
            <a:xfrm>
              <a:off x="4080" y="2256"/>
              <a:ext cx="67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0000H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47" name="Rectangle 24"/>
            <p:cNvSpPr/>
            <p:nvPr/>
          </p:nvSpPr>
          <p:spPr>
            <a:xfrm>
              <a:off x="3120" y="2256"/>
              <a:ext cx="960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标志寄存器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48" name="Line 25"/>
            <p:cNvSpPr/>
            <p:nvPr/>
          </p:nvSpPr>
          <p:spPr>
            <a:xfrm>
              <a:off x="3120" y="2256"/>
              <a:ext cx="163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9" name="Line 26"/>
            <p:cNvSpPr/>
            <p:nvPr/>
          </p:nvSpPr>
          <p:spPr>
            <a:xfrm>
              <a:off x="3120" y="2505"/>
              <a:ext cx="16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0" name="Line 27"/>
            <p:cNvSpPr/>
            <p:nvPr/>
          </p:nvSpPr>
          <p:spPr>
            <a:xfrm>
              <a:off x="3120" y="2754"/>
              <a:ext cx="16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1" name="Line 28"/>
            <p:cNvSpPr/>
            <p:nvPr/>
          </p:nvSpPr>
          <p:spPr>
            <a:xfrm>
              <a:off x="3120" y="3003"/>
              <a:ext cx="16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2" name="Line 29"/>
            <p:cNvSpPr/>
            <p:nvPr/>
          </p:nvSpPr>
          <p:spPr>
            <a:xfrm>
              <a:off x="3120" y="3252"/>
              <a:ext cx="16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3" name="Line 30"/>
            <p:cNvSpPr/>
            <p:nvPr/>
          </p:nvSpPr>
          <p:spPr>
            <a:xfrm>
              <a:off x="3120" y="3501"/>
              <a:ext cx="16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4" name="Line 31"/>
            <p:cNvSpPr/>
            <p:nvPr/>
          </p:nvSpPr>
          <p:spPr>
            <a:xfrm>
              <a:off x="3120" y="3750"/>
              <a:ext cx="16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5" name="Line 32"/>
            <p:cNvSpPr/>
            <p:nvPr/>
          </p:nvSpPr>
          <p:spPr>
            <a:xfrm>
              <a:off x="3120" y="3999"/>
              <a:ext cx="16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6" name="Line 33"/>
            <p:cNvSpPr/>
            <p:nvPr/>
          </p:nvSpPr>
          <p:spPr>
            <a:xfrm>
              <a:off x="3120" y="4248"/>
              <a:ext cx="163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7" name="Line 34"/>
            <p:cNvSpPr/>
            <p:nvPr/>
          </p:nvSpPr>
          <p:spPr>
            <a:xfrm>
              <a:off x="3120" y="2256"/>
              <a:ext cx="0" cy="19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8" name="Line 35"/>
            <p:cNvSpPr/>
            <p:nvPr/>
          </p:nvSpPr>
          <p:spPr>
            <a:xfrm>
              <a:off x="4080" y="2256"/>
              <a:ext cx="0" cy="19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9" name="Line 36"/>
            <p:cNvSpPr/>
            <p:nvPr/>
          </p:nvSpPr>
          <p:spPr>
            <a:xfrm>
              <a:off x="4752" y="2256"/>
              <a:ext cx="0" cy="19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8710" name="Text Box 38"/>
          <p:cNvSpPr txBox="1"/>
          <p:nvPr/>
        </p:nvSpPr>
        <p:spPr>
          <a:xfrm>
            <a:off x="4572000" y="3660775"/>
            <a:ext cx="3810000" cy="2181225"/>
          </a:xfrm>
          <a:prstGeom prst="rect">
            <a:avLst/>
          </a:prstGeom>
          <a:noFill/>
          <a:ln w="12700" cap="flat" cmpd="sng">
            <a:solidFill>
              <a:srgbClr val="CC3300"/>
            </a:solidFill>
            <a:prstDash val="lgDashDot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系统复位重新启动时，便从内存的</a:t>
            </a:r>
            <a:r>
              <a:rPr lang="en-US" altLang="zh-CN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FFFF0H</a:t>
            </a: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单元开始执行程序。一般在</a:t>
            </a:r>
            <a:r>
              <a:rPr lang="en-US" altLang="zh-CN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FFFF0H</a:t>
            </a: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处存放一条</a:t>
            </a:r>
            <a:r>
              <a:rPr lang="en-US" altLang="zh-CN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JMP</a:t>
            </a:r>
            <a:r>
              <a:rPr lang="zh-CN" altLang="en-US" sz="20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指令，转移到系统程序入口处，保证系统一启动就可以自动进入系统程序</a:t>
            </a:r>
            <a:endParaRPr lang="zh-CN" altLang="en-US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79" grpId="0" animBg="1"/>
      <p:bldP spid="287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2.4.3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微处理器时钟信号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0705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在微型计算机中，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所有操作都要靠时钟信号统一协调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，系统中有多个时钟的称呼，其中包括内部时钟、处理器时钟、外部时钟、总线时钟、系统时钟等。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不同的时钟以时间为度量单位又称为时钟周期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以频率为度量单位又称为时钟频率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，时钟频率是时钟周期的倒数。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时钟周期的单位有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ms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us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ns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，对应的时钟频率单位有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Hz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kHz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MHz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GHz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内部时钟：也就是处理器时钟，是指为处理器内部工作定时的时钟，对应的内部时钟频率又称为主频，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通常所说的时钟频率实际上就是主频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外部时钟：由引脚上的外部时钟发生器产生，为协调外部工作的定时时钟称为外部时钟或总线时钟。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2829" name="内容占位符 162828"/>
          <p:cNvSpPr>
            <a:spLocks noGrp="1"/>
          </p:cNvSpPr>
          <p:nvPr>
            <p:ph idx="1"/>
          </p:nvPr>
        </p:nvSpPr>
        <p:spPr>
          <a:xfrm>
            <a:off x="396875" y="1557338"/>
            <a:ext cx="8015288" cy="3255962"/>
          </a:xfrm>
        </p:spPr>
        <p:txBody>
          <a:bodyPr vert="horz" wrap="square" lIns="102840" tIns="51419" rIns="102840" bIns="51419" anchor="t" anchorCtr="0"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时序（</a:t>
            </a:r>
            <a:r>
              <a:rPr lang="en-US" altLang="zh-CN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Timing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描述各信号随时间变化的规律及信号间相互关系。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总线时序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描述总线操作中相关信号的时序；它由总线主控设备产生。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总线时序决定了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控制总线期间，系统各部件应遵守的定时规则。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2831" name="五边形 162830"/>
          <p:cNvSpPr/>
          <p:nvPr/>
        </p:nvSpPr>
        <p:spPr>
          <a:xfrm>
            <a:off x="1763713" y="4868863"/>
            <a:ext cx="5359400" cy="560387"/>
          </a:xfrm>
          <a:prstGeom prst="homePlate">
            <a:avLst>
              <a:gd name="adj" fmla="val 133361"/>
            </a:avLst>
          </a:prstGeom>
          <a:noFill/>
          <a:ln w="19050" cap="flat" cmpd="sng">
            <a:solidFill>
              <a:srgbClr val="0066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lIns="102870" tIns="51435" rIns="102870" bIns="5143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algn="ctr" defTabSz="102870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 b="0" dirty="0">
                <a:latin typeface="Tahoma" panose="020B0604030504040204" pitchFamily="34" charset="0"/>
                <a:ea typeface="宋体" panose="02010600030101010101" pitchFamily="2" charset="-122"/>
              </a:rPr>
              <a:t>什么是</a:t>
            </a:r>
            <a:r>
              <a:rPr lang="zh-CN" altLang="en-US" sz="3200" b="0" dirty="0">
                <a:solidFill>
                  <a:srgbClr val="3333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总线操作</a:t>
            </a:r>
            <a:r>
              <a:rPr lang="zh-CN" altLang="en-US" sz="3200" b="0" dirty="0"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lang="zh-CN" altLang="en-US" sz="32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30" name="矩形 162829"/>
          <p:cNvSpPr/>
          <p:nvPr/>
        </p:nvSpPr>
        <p:spPr>
          <a:xfrm>
            <a:off x="611188" y="5734050"/>
            <a:ext cx="7448550" cy="574675"/>
          </a:xfrm>
          <a:prstGeom prst="rect">
            <a:avLst/>
          </a:prstGeom>
          <a:noFill/>
          <a:ln w="9525">
            <a:noFill/>
          </a:ln>
        </p:spPr>
        <p:txBody>
          <a:bodyPr lIns="102840" tIns="51419" rIns="102840" bIns="5141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84175" lvl="0" indent="-384175">
              <a:buClr>
                <a:srgbClr val="3333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总线操作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通过总线对外进行的各种操作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>
                                            <p:txEl>
                                              <p:charRg st="3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>
                                            <p:txEl>
                                              <p:charRg st="6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9" grpId="0" build="p"/>
      <p:bldP spid="162831" grpId="0" bldLvl="0" animBg="1"/>
      <p:bldP spid="16283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8086/8088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工作周期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613"/>
            <a:ext cx="9036050" cy="602138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时钟周期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：微处理器的最小定时单位，等于主频倒数。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机器周期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：完成一个独立的操作所需时间。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6666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总线周期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：完成一次总线操作（存储器或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访问）所需的读/写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机器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周期。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指令周期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：一条指令从取出到执行完毕所需要的时间。通常需要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一个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或多个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总 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线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周期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8086/8088一个基本总线周期包括4个时钟周期的时间。习惯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称为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4个状态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分别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记为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T1、T2、T3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：输出地址信息并锁存。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：撤消地址，为传送数据作准备。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如果外部准备好，则数据稳定在总线上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：读写总线上的数据，总线周期结束。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Tw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等待周期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处于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之间。同步时序通过插入等待周期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，来使速度有差别的两个部件保持同步。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文本框 4"/>
          <p:cNvSpPr txBox="1"/>
          <p:nvPr/>
        </p:nvSpPr>
        <p:spPr>
          <a:xfrm>
            <a:off x="468313" y="981075"/>
            <a:ext cx="36718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典型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总线周期序列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23" name="文本框 5"/>
          <p:cNvSpPr txBox="1"/>
          <p:nvPr/>
        </p:nvSpPr>
        <p:spPr>
          <a:xfrm>
            <a:off x="468313" y="3716338"/>
            <a:ext cx="8207375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需要指出，只有在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和内存或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接口之间传输数据，以及填充指令队列时，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才执行总线周期。如果在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个总线周期之后，不立即执行下一个总线周期，那么，系统总线就处在空闲状态，此时，执行空闲周期。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1924" name="Picture 4" descr="wx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498600"/>
            <a:ext cx="8064500" cy="2233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矩形 4"/>
          <p:cNvSpPr/>
          <p:nvPr/>
        </p:nvSpPr>
        <p:spPr>
          <a:xfrm>
            <a:off x="2051685" y="5733098"/>
            <a:ext cx="49688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8086最小模式下的读总线周期时序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29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38" y="981075"/>
            <a:ext cx="8420100" cy="4103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48" name="矩形 4"/>
          <p:cNvSpPr/>
          <p:nvPr/>
        </p:nvSpPr>
        <p:spPr>
          <a:xfrm>
            <a:off x="503238" y="5226050"/>
            <a:ext cx="80645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9491" name="内容占位符 319490"/>
          <p:cNvSpPr>
            <a:spLocks noGrp="1"/>
          </p:cNvSpPr>
          <p:nvPr>
            <p:ph idx="1"/>
          </p:nvPr>
        </p:nvSpPr>
        <p:spPr>
          <a:xfrm>
            <a:off x="330200" y="1409700"/>
            <a:ext cx="8393113" cy="5065713"/>
          </a:xfrm>
          <a:ln w="76200"/>
        </p:spPr>
        <p:txBody>
          <a:bodyPr vert="horz" wrap="square" lIns="102870" tIns="51435" rIns="102870" bIns="51435" anchor="t" anchorCtr="0"/>
          <a:p>
            <a:pPr marL="282575" indent="-282575">
              <a:lnSpc>
                <a:spcPct val="13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位存储器地址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～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IO/-M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输出低电平，表示存储器操作；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输出正脉冲，利用其</a:t>
            </a:r>
            <a:r>
              <a:rPr lang="zh-CN" altLang="en-US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下降沿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锁存复用总线上的输出地址</a:t>
            </a:r>
            <a:endParaRPr lang="zh-CN" altLang="en-US" sz="2400" i="1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2575" indent="-282575">
              <a:lnSpc>
                <a:spcPct val="13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 WR*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信号有效，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-DEN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信号有效以输出数据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2575" indent="-282575">
              <a:lnSpc>
                <a:spcPct val="13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Tw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 -WR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DEN*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IO/M*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DT/R*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等控制信号持续有效，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时钟下降沿检测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READY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信号，决定是否插入</a:t>
            </a: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Tw</a:t>
            </a:r>
            <a:r>
              <a:rPr lang="zh-CN" altLang="en-US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Tw</a:t>
            </a:r>
            <a:r>
              <a:rPr lang="zh-CN" altLang="en-US" sz="2400" i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期间，各信号延续状态。</a:t>
            </a:r>
            <a:endParaRPr lang="zh-CN" altLang="en-US" sz="2400" i="1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2575" indent="-282575">
              <a:lnSpc>
                <a:spcPct val="13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完成数据传送，并准备过渡到下一操作。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WR*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DEN*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转为无效。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7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charRg st="73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10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491">
                                            <p:txEl>
                                              <p:charRg st="109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charRg st="191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491">
                                            <p:txEl>
                                              <p:charRg st="191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3"/>
          <p:cNvSpPr/>
          <p:nvPr/>
        </p:nvSpPr>
        <p:spPr>
          <a:xfrm>
            <a:off x="323850" y="1628775"/>
            <a:ext cx="4464050" cy="340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字长</a:t>
            </a:r>
            <a:endParaRPr lang="en-US" altLang="zh-CN" b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主频</a:t>
            </a:r>
            <a:endParaRPr lang="en-US" altLang="zh-CN" b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外频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FSB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频率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工作电压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制造工艺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地址线宽度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数据线宽度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5" name="矩形 4"/>
          <p:cNvSpPr/>
          <p:nvPr/>
        </p:nvSpPr>
        <p:spPr>
          <a:xfrm>
            <a:off x="4787900" y="1625600"/>
            <a:ext cx="4176713" cy="340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协处理器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流水线技术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超标量结构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L1/L2/L3 Cache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核心架构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功耗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2.1.1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微处理器的性能指标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601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95288" y="1196975"/>
          <a:ext cx="8224837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2897505" imgH="1558925" progId="MSDraw">
                  <p:embed/>
                </p:oleObj>
              </mc:Choice>
              <mc:Fallback>
                <p:oleObj name="" r:id="rId1" imgW="2897505" imgH="1558925" progId="MSDraw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95288" y="1196975"/>
                        <a:ext cx="8224837" cy="49688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矩形 4"/>
          <p:cNvSpPr/>
          <p:nvPr/>
        </p:nvSpPr>
        <p:spPr>
          <a:xfrm>
            <a:off x="2195513" y="6184900"/>
            <a:ext cx="49688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8086最小模式下的写总线周期时序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3587" name="内容占位符 323586"/>
          <p:cNvSpPr>
            <a:spLocks noGrp="1"/>
          </p:cNvSpPr>
          <p:nvPr>
            <p:ph idx="1"/>
          </p:nvPr>
        </p:nvSpPr>
        <p:spPr>
          <a:xfrm>
            <a:off x="331788" y="1584325"/>
            <a:ext cx="8386762" cy="3924300"/>
          </a:xfrm>
          <a:ln w="76200"/>
        </p:spPr>
        <p:txBody>
          <a:bodyPr vert="horz" wrap="square" lIns="102870" tIns="51435" rIns="102870" bIns="51435" anchor="t" anchorCtr="0"/>
          <a:p>
            <a:pPr marL="282575" indent="-282575">
              <a:lnSpc>
                <a:spcPct val="14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aseline="-300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位存储器地址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IO/M*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输出低电平，表示存储器操作；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输出正脉冲，表示复用总线输出地址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2575" indent="-282575">
              <a:lnSpc>
                <a:spcPct val="14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aseline="-300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输出控制信号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RD*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，选通存储器；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DEN*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信号，选通数据收发器</a:t>
            </a:r>
            <a:endParaRPr lang="zh-CN" altLang="en-US" sz="2400" baseline="-30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2575" indent="-282575">
              <a:lnSpc>
                <a:spcPct val="14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aseline="-300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检测数据传送是否能够完成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2575" indent="-282575">
              <a:lnSpc>
                <a:spcPct val="14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aseline="-300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前沿读取数据，完成数据传送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2438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最大模式下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的读总线操作与最小模式下的读操作在逻辑上是完全一样的，只不过在分析具体时序时，最大模式下需要考虑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和总线控制器两者产生的信号。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2.5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实模式存储器管理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950" y="1052513"/>
            <a:ext cx="8424863" cy="40703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38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8086/8088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存储空间组织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38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8086/8088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地址线，可直接对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个存储单元进行访问。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每个存储单元存放一个字节型数据，且每个存储单元都有一个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位的地址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个存储单元对应的地址为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00000H~FFFFFH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8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一个存储单元中存放的信息称为该存储单元的内容。如下图所示，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00001H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单元的内容为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9FH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，记为：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(00001H)=9FH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Text Box 7"/>
          <p:cNvSpPr txBox="1"/>
          <p:nvPr/>
        </p:nvSpPr>
        <p:spPr>
          <a:xfrm>
            <a:off x="179388" y="1989138"/>
            <a:ext cx="5508625" cy="4159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50000"/>
              </a:spcBef>
              <a:buClrTx/>
              <a:buNone/>
            </a:pPr>
            <a:r>
              <a:rPr lang="en-US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条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AB,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寻址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1M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50000"/>
              </a:spcBef>
              <a:buClrTx/>
              <a:buNone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②按字节组织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每个字节唯一地址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50000"/>
              </a:spcBef>
              <a:buClrTx/>
              <a:buNone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顺序存放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50000"/>
              </a:spcBef>
              <a:buClrTx/>
              <a:buNone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sz="2000" b="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低位字节放在低地址中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高位字节放在高地址中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50000"/>
              </a:spcBef>
              <a:buClrTx/>
              <a:buNone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sz="2000" b="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双字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低位字是偏移量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高位字是段地址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50000"/>
              </a:spcBef>
              <a:buClrTx/>
              <a:buNone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r>
              <a:rPr lang="zh-CN" altLang="en-US" sz="2000" b="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规则字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低位字节存放在偶数地址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50000"/>
              </a:spcBef>
              <a:buClrTx/>
              <a:buNone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⑥</a:t>
            </a:r>
            <a:r>
              <a:rPr lang="zh-CN" altLang="en-US" sz="2000" b="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非规则字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低位字节存放在奇数地址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115" name="矩形 1"/>
          <p:cNvSpPr/>
          <p:nvPr/>
        </p:nvSpPr>
        <p:spPr>
          <a:xfrm>
            <a:off x="187325" y="1347788"/>
            <a:ext cx="1924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线性地址 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011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1350963"/>
            <a:ext cx="2492375" cy="4576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9113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1557338"/>
            <a:ext cx="6811962" cy="508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1140" name="矩形 4"/>
          <p:cNvSpPr/>
          <p:nvPr/>
        </p:nvSpPr>
        <p:spPr>
          <a:xfrm>
            <a:off x="179388" y="904875"/>
            <a:ext cx="1924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分体结构 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4"/>
          <p:cNvSpPr>
            <a:spLocks noGrp="1"/>
          </p:cNvSpPr>
          <p:nvPr>
            <p:ph idx="1"/>
          </p:nvPr>
        </p:nvSpPr>
        <p:spPr>
          <a:xfrm>
            <a:off x="468313" y="908050"/>
            <a:ext cx="8382000" cy="2006600"/>
          </a:xfrm>
        </p:spPr>
        <p:txBody>
          <a:bodyPr vert="horz" wrap="square" lIns="92075" tIns="46038" rIns="92075" bIns="46038" anchor="t" anchorCtr="0"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66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8088存储器组织：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一个完整1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MB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存储体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66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8086存储器组织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：1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MB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分成两个512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KB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           （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一个奇地址+一个偶地址）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216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2914650"/>
            <a:ext cx="8048625" cy="3943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8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" fill="hold"/>
                                        <p:tgtEl>
                                          <p:spTgt spid="4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" fill="hold"/>
                                        <p:tgtEl>
                                          <p:spTgt spid="4">
                                            <p:txEl>
                                              <p:charRg st="44" end="7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charRg st="4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2" advAuto="100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2"/>
          <p:cNvGrpSpPr/>
          <p:nvPr/>
        </p:nvGrpSpPr>
        <p:grpSpPr>
          <a:xfrm>
            <a:off x="2532063" y="1295400"/>
            <a:ext cx="3360737" cy="369888"/>
            <a:chOff x="1595" y="576"/>
            <a:chExt cx="2117" cy="233"/>
          </a:xfrm>
        </p:grpSpPr>
        <p:sp>
          <p:nvSpPr>
            <p:cNvPr id="93189" name="Text Box 3"/>
            <p:cNvSpPr txBox="1"/>
            <p:nvPr/>
          </p:nvSpPr>
          <p:spPr>
            <a:xfrm>
              <a:off x="1595" y="576"/>
              <a:ext cx="211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 BHE</a:t>
              </a:r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与地址引脚</a:t>
              </a: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编码的含义 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0" name="Line 4"/>
            <p:cNvSpPr/>
            <p:nvPr/>
          </p:nvSpPr>
          <p:spPr>
            <a:xfrm>
              <a:off x="1872" y="57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3187" name="文本框 1"/>
          <p:cNvSpPr txBox="1"/>
          <p:nvPr/>
        </p:nvSpPr>
        <p:spPr>
          <a:xfrm>
            <a:off x="539750" y="5445125"/>
            <a:ext cx="7777163" cy="10064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rPr>
              <a:t>一个字可以从偶地址存放也可以从奇地址存放，由于CPU访问存储器都是以字为单位，并从偶地址开始。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318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665288"/>
            <a:ext cx="6800850" cy="3602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5235" name="矩形 267276"/>
          <p:cNvSpPr/>
          <p:nvPr/>
        </p:nvSpPr>
        <p:spPr>
          <a:xfrm>
            <a:off x="107950" y="931863"/>
            <a:ext cx="34004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pitchFamily="49" charset="-122"/>
              </a:rPr>
              <a:t>分体结构读写操作</a:t>
            </a:r>
            <a:endParaRPr lang="zh-CN" altLang="en-US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5236" name="矩形 267277"/>
          <p:cNvSpPr/>
          <p:nvPr/>
        </p:nvSpPr>
        <p:spPr>
          <a:xfrm>
            <a:off x="250825" y="1412875"/>
            <a:ext cx="86169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8086CPU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访问存储器时，对于</a:t>
            </a:r>
            <a:r>
              <a:rPr lang="zh-CN" altLang="en-US" sz="2000" b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型数据，无论它存放在偶地址的低位库，还是奇地址的高位库，均可通过一个总线周期完成数据的读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写操作。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5237" name="图片 2672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492375"/>
            <a:ext cx="8142287" cy="385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8" name="文本框 267279"/>
          <p:cNvSpPr txBox="1"/>
          <p:nvPr/>
        </p:nvSpPr>
        <p:spPr>
          <a:xfrm>
            <a:off x="1331913" y="6332538"/>
            <a:ext cx="34559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zh-CN" altLang="en-US" sz="2400" b="0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偶地址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读一个字节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9" name="文本框 267280"/>
          <p:cNvSpPr txBox="1"/>
          <p:nvPr/>
        </p:nvSpPr>
        <p:spPr>
          <a:xfrm>
            <a:off x="5940425" y="6332538"/>
            <a:ext cx="34559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zh-CN" altLang="en-US" sz="2400" b="0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奇地址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读一个字节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6259" name="矩形 265228"/>
          <p:cNvSpPr/>
          <p:nvPr/>
        </p:nvSpPr>
        <p:spPr>
          <a:xfrm>
            <a:off x="252413" y="1123950"/>
            <a:ext cx="3881437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 若</a:t>
            </a:r>
            <a:r>
              <a:rPr lang="zh-CN" altLang="en-US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单元地址从</a:t>
            </a:r>
            <a:r>
              <a:rPr lang="zh-CN" altLang="en-US" sz="2400" b="0" dirty="0">
                <a:solidFill>
                  <a:srgbClr val="66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偶地址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开始，只需访问一次存储器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6260" name="直接连接符 265229"/>
          <p:cNvSpPr/>
          <p:nvPr/>
        </p:nvSpPr>
        <p:spPr>
          <a:xfrm>
            <a:off x="4716463" y="1412875"/>
            <a:ext cx="0" cy="5113338"/>
          </a:xfrm>
          <a:prstGeom prst="line">
            <a:avLst/>
          </a:prstGeom>
          <a:ln w="31750" cap="flat" cmpd="sng">
            <a:solidFill>
              <a:srgbClr val="660066"/>
            </a:solidFill>
            <a:prstDash val="dash"/>
            <a:headEnd type="none" w="med" len="med"/>
            <a:tailEnd type="none" w="med" len="med"/>
          </a:ln>
        </p:spPr>
      </p:sp>
      <p:pic>
        <p:nvPicPr>
          <p:cNvPr id="96261" name="图片 265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2638425"/>
            <a:ext cx="3671887" cy="303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62" name="文本框 265231"/>
          <p:cNvSpPr txBox="1"/>
          <p:nvPr/>
        </p:nvSpPr>
        <p:spPr>
          <a:xfrm>
            <a:off x="665163" y="6021388"/>
            <a:ext cx="2816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zh-CN" altLang="en-US" sz="2400" b="0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偶地址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读一个字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3" name="矩形 265232"/>
          <p:cNvSpPr/>
          <p:nvPr/>
        </p:nvSpPr>
        <p:spPr>
          <a:xfrm>
            <a:off x="5435600" y="1125538"/>
            <a:ext cx="3632200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 若</a:t>
            </a:r>
            <a:r>
              <a:rPr lang="zh-CN" altLang="en-US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单元地址从</a:t>
            </a:r>
            <a:r>
              <a:rPr lang="zh-CN" altLang="en-US" sz="2400" b="0" dirty="0">
                <a:solidFill>
                  <a:srgbClr val="66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奇地址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开始，需访问两次存储器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96264" name="图片 2652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5" y="2638425"/>
            <a:ext cx="3514725" cy="3024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65" name="文本框 265234"/>
          <p:cNvSpPr txBox="1"/>
          <p:nvPr/>
        </p:nvSpPr>
        <p:spPr>
          <a:xfrm>
            <a:off x="5892800" y="5876925"/>
            <a:ext cx="2787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zh-CN" altLang="en-US" sz="2400" b="0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奇地址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读一个字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3"/>
          <p:cNvSpPr txBox="1"/>
          <p:nvPr/>
        </p:nvSpPr>
        <p:spPr>
          <a:xfrm>
            <a:off x="827088" y="2276475"/>
            <a:ext cx="7561262" cy="5794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性能</a:t>
            </a:r>
            <a:r>
              <a:rPr lang="en-US" altLang="zh-CN" sz="3200" b="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主频*每个周期执行指令的条数</a:t>
            </a:r>
            <a:endParaRPr lang="zh-CN" altLang="en-US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文本框 4"/>
          <p:cNvSpPr txBox="1"/>
          <p:nvPr/>
        </p:nvSpPr>
        <p:spPr>
          <a:xfrm>
            <a:off x="827088" y="3573463"/>
            <a:ext cx="7561262" cy="584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功耗</a:t>
            </a:r>
            <a:r>
              <a:rPr lang="en-US" altLang="zh-CN" sz="3200" b="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3200" b="0" dirty="0">
                <a:latin typeface="Arial" panose="020B0604020202020204" pitchFamily="34" charset="0"/>
                <a:ea typeface="宋体" panose="02010600030101010101" pitchFamily="2" charset="-122"/>
              </a:rPr>
              <a:t>动态电容*电压*电流*频率</a:t>
            </a:r>
            <a:endParaRPr lang="zh-CN" altLang="en-US" sz="3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灯片编号占位符 5"/>
          <p:cNvSpPr txBox="1">
            <a:spLocks noGrp="1"/>
          </p:cNvSpPr>
          <p:nvPr>
            <p:ph type="sldNum" sz="quarter" idx="10"/>
          </p:nvPr>
        </p:nvSpPr>
        <p:spPr>
          <a:xfrm>
            <a:off x="6964363" y="5740400"/>
            <a:ext cx="1905000" cy="457200"/>
          </a:xfrm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400" b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68463"/>
            <a:ext cx="8058150" cy="4176713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每个内存单元在整个内存空间中都具有惟一的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地址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每个内存单元的地址码都由两部分组成：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段（基）地址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段内地址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5220" name="Line 4"/>
          <p:cNvSpPr/>
          <p:nvPr/>
        </p:nvSpPr>
        <p:spPr>
          <a:xfrm>
            <a:off x="2843213" y="4652963"/>
            <a:ext cx="792162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265221" name="Text Box 5"/>
          <p:cNvSpPr txBox="1"/>
          <p:nvPr/>
        </p:nvSpPr>
        <p:spPr>
          <a:xfrm>
            <a:off x="3738563" y="4378325"/>
            <a:ext cx="338455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相对地址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偏移地址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5222" name="Line 6"/>
          <p:cNvSpPr/>
          <p:nvPr/>
        </p:nvSpPr>
        <p:spPr>
          <a:xfrm>
            <a:off x="1979613" y="2565400"/>
            <a:ext cx="792162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265223" name="Text Box 7"/>
          <p:cNvSpPr txBox="1"/>
          <p:nvPr/>
        </p:nvSpPr>
        <p:spPr>
          <a:xfrm>
            <a:off x="2951163" y="2262188"/>
            <a:ext cx="184626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物理地址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5235" name="Text Box 19"/>
          <p:cNvSpPr txBox="1"/>
          <p:nvPr/>
        </p:nvSpPr>
        <p:spPr>
          <a:xfrm>
            <a:off x="677863" y="5446713"/>
            <a:ext cx="7632700" cy="469900"/>
          </a:xfrm>
          <a:prstGeom prst="rect">
            <a:avLst/>
          </a:prstGeom>
          <a:solidFill>
            <a:srgbClr val="00FFFF"/>
          </a:solidFill>
          <a:ln w="12700" cap="sq" cmpd="sng">
            <a:solidFill>
              <a:srgbClr val="00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8088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位结构，所以段地址和偏移地址均为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endParaRPr lang="zh-CN" altLang="en-US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69913" y="933450"/>
            <a:ext cx="6553200" cy="563563"/>
          </a:xfrm>
          <a:ln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存储器的编址（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charRg st="2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5219">
                                            <p:txEl>
                                              <p:charRg st="21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522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5219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charRg st="4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5219">
                                            <p:txEl>
                                              <p:charRg st="45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charRg st="5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5219">
                                            <p:txEl>
                                              <p:charRg st="56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charRg st="5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5219">
                                            <p:txEl>
                                              <p:charRg st="52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522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charRg st="6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5219">
                                            <p:txEl>
                                              <p:charRg st="61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006475"/>
            <a:ext cx="6553200" cy="563563"/>
          </a:xfrm>
          <a:ln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存储器的编址（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9251" name="Rectangle 3"/>
          <p:cNvSpPr>
            <a:spLocks noGrp="1"/>
          </p:cNvSpPr>
          <p:nvPr>
            <p:ph idx="1"/>
          </p:nvPr>
        </p:nvSpPr>
        <p:spPr>
          <a:xfrm>
            <a:off x="755650" y="1838325"/>
            <a:ext cx="7772400" cy="44354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5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段基地址：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Aft>
                <a:spcPct val="200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决定存储单元在内存中的位置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相对地址（偏移地址）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Aft>
                <a:spcPct val="200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决定该存储单元相对段内第一个单元的距离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逻辑段的起始地址称为段首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Aft>
                <a:spcPct val="200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每个逻辑段内的第一个单元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9252" name="Line 4"/>
          <p:cNvSpPr/>
          <p:nvPr/>
        </p:nvSpPr>
        <p:spPr>
          <a:xfrm>
            <a:off x="5580063" y="4913313"/>
            <a:ext cx="433387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309253" name="Text Box 5"/>
          <p:cNvSpPr txBox="1"/>
          <p:nvPr/>
        </p:nvSpPr>
        <p:spPr>
          <a:xfrm>
            <a:off x="6084888" y="4684713"/>
            <a:ext cx="2735262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段首的偏移地址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=0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charRg st="3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charRg st="3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charRg st="5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251">
                                            <p:txEl>
                                              <p:charRg st="51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charRg st="6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9251">
                                            <p:txEl>
                                              <p:charRg st="64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925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AutoShape 15"/>
          <p:cNvSpPr/>
          <p:nvPr/>
        </p:nvSpPr>
        <p:spPr>
          <a:xfrm>
            <a:off x="3635375" y="1628775"/>
            <a:ext cx="1439863" cy="1081088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FFFF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AutoShape 14"/>
          <p:cNvSpPr/>
          <p:nvPr/>
        </p:nvSpPr>
        <p:spPr>
          <a:xfrm>
            <a:off x="3635375" y="4652963"/>
            <a:ext cx="1439863" cy="1225550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FFFF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2" name="Text Box 16"/>
          <p:cNvSpPr txBox="1"/>
          <p:nvPr/>
        </p:nvSpPr>
        <p:spPr>
          <a:xfrm>
            <a:off x="5291138" y="5445125"/>
            <a:ext cx="936625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高地址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3" name="Text Box 17"/>
          <p:cNvSpPr txBox="1"/>
          <p:nvPr/>
        </p:nvSpPr>
        <p:spPr>
          <a:xfrm>
            <a:off x="5219700" y="1557338"/>
            <a:ext cx="936625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低地址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4" name="Line 18"/>
          <p:cNvSpPr/>
          <p:nvPr/>
        </p:nvSpPr>
        <p:spPr>
          <a:xfrm>
            <a:off x="2627313" y="2062163"/>
            <a:ext cx="863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99335" name="Text Box 19"/>
          <p:cNvSpPr txBox="1"/>
          <p:nvPr/>
        </p:nvSpPr>
        <p:spPr>
          <a:xfrm>
            <a:off x="1547813" y="1846263"/>
            <a:ext cx="936625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段基址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6" name="Line 20"/>
          <p:cNvSpPr/>
          <p:nvPr/>
        </p:nvSpPr>
        <p:spPr>
          <a:xfrm>
            <a:off x="2627313" y="3070225"/>
            <a:ext cx="863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99337" name="Line 21"/>
          <p:cNvSpPr/>
          <p:nvPr/>
        </p:nvSpPr>
        <p:spPr>
          <a:xfrm>
            <a:off x="2627313" y="4078288"/>
            <a:ext cx="863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99338" name="Line 22"/>
          <p:cNvSpPr/>
          <p:nvPr/>
        </p:nvSpPr>
        <p:spPr>
          <a:xfrm>
            <a:off x="2627313" y="5086350"/>
            <a:ext cx="863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99339" name="Text Box 23"/>
          <p:cNvSpPr txBox="1"/>
          <p:nvPr/>
        </p:nvSpPr>
        <p:spPr>
          <a:xfrm>
            <a:off x="1547813" y="2852738"/>
            <a:ext cx="936625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段基址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40" name="Text Box 24"/>
          <p:cNvSpPr txBox="1"/>
          <p:nvPr/>
        </p:nvSpPr>
        <p:spPr>
          <a:xfrm>
            <a:off x="1547813" y="3862388"/>
            <a:ext cx="936625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段基址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41" name="Text Box 25"/>
          <p:cNvSpPr txBox="1"/>
          <p:nvPr/>
        </p:nvSpPr>
        <p:spPr>
          <a:xfrm>
            <a:off x="1547813" y="4870450"/>
            <a:ext cx="936625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段基址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42" name="Line 26"/>
          <p:cNvSpPr/>
          <p:nvPr/>
        </p:nvSpPr>
        <p:spPr>
          <a:xfrm>
            <a:off x="5291138" y="2062163"/>
            <a:ext cx="57626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9343" name="Line 27"/>
          <p:cNvSpPr/>
          <p:nvPr/>
        </p:nvSpPr>
        <p:spPr>
          <a:xfrm>
            <a:off x="5291138" y="3070225"/>
            <a:ext cx="57626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9344" name="Line 28"/>
          <p:cNvSpPr/>
          <p:nvPr/>
        </p:nvSpPr>
        <p:spPr>
          <a:xfrm>
            <a:off x="5291138" y="4078288"/>
            <a:ext cx="57626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9345" name="Line 29"/>
          <p:cNvSpPr/>
          <p:nvPr/>
        </p:nvSpPr>
        <p:spPr>
          <a:xfrm>
            <a:off x="5291138" y="5086350"/>
            <a:ext cx="57626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9346" name="Line 30"/>
          <p:cNvSpPr/>
          <p:nvPr/>
        </p:nvSpPr>
        <p:spPr>
          <a:xfrm>
            <a:off x="5580063" y="2062163"/>
            <a:ext cx="0" cy="100806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9347" name="Line 31"/>
          <p:cNvSpPr/>
          <p:nvPr/>
        </p:nvSpPr>
        <p:spPr>
          <a:xfrm>
            <a:off x="5580063" y="3070225"/>
            <a:ext cx="0" cy="10080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9348" name="Line 32"/>
          <p:cNvSpPr/>
          <p:nvPr/>
        </p:nvSpPr>
        <p:spPr>
          <a:xfrm>
            <a:off x="5580063" y="4078288"/>
            <a:ext cx="0" cy="100806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9349" name="Text Box 33"/>
          <p:cNvSpPr txBox="1"/>
          <p:nvPr/>
        </p:nvSpPr>
        <p:spPr>
          <a:xfrm>
            <a:off x="5724525" y="2420938"/>
            <a:ext cx="2519363" cy="274637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最大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64KB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，最小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16B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9350" name="Group 38"/>
          <p:cNvGrpSpPr/>
          <p:nvPr/>
        </p:nvGrpSpPr>
        <p:grpSpPr>
          <a:xfrm>
            <a:off x="3635375" y="1844675"/>
            <a:ext cx="1439863" cy="3889375"/>
            <a:chOff x="2018" y="1207"/>
            <a:chExt cx="907" cy="2450"/>
          </a:xfrm>
        </p:grpSpPr>
        <p:sp>
          <p:nvSpPr>
            <p:cNvPr id="99351" name="Line 5"/>
            <p:cNvSpPr/>
            <p:nvPr/>
          </p:nvSpPr>
          <p:spPr>
            <a:xfrm>
              <a:off x="2925" y="1207"/>
              <a:ext cx="0" cy="245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9352" name="Line 6"/>
            <p:cNvSpPr/>
            <p:nvPr/>
          </p:nvSpPr>
          <p:spPr>
            <a:xfrm>
              <a:off x="2018" y="1207"/>
              <a:ext cx="0" cy="245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9353" name="Rectangle 10"/>
            <p:cNvSpPr/>
            <p:nvPr/>
          </p:nvSpPr>
          <p:spPr>
            <a:xfrm>
              <a:off x="2018" y="1344"/>
              <a:ext cx="907" cy="635"/>
            </a:xfrm>
            <a:prstGeom prst="rect">
              <a:avLst/>
            </a:prstGeom>
            <a:solidFill>
              <a:srgbClr val="339966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354" name="Rectangle 11"/>
            <p:cNvSpPr/>
            <p:nvPr/>
          </p:nvSpPr>
          <p:spPr>
            <a:xfrm>
              <a:off x="2018" y="1979"/>
              <a:ext cx="907" cy="634"/>
            </a:xfrm>
            <a:prstGeom prst="rect">
              <a:avLst/>
            </a:prstGeom>
            <a:solidFill>
              <a:schemeClr val="accent2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355" name="Rectangle 13"/>
            <p:cNvSpPr/>
            <p:nvPr/>
          </p:nvSpPr>
          <p:spPr>
            <a:xfrm>
              <a:off x="2018" y="2614"/>
              <a:ext cx="907" cy="634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356" name="Text Box 34"/>
            <p:cNvSpPr txBox="1"/>
            <p:nvPr/>
          </p:nvSpPr>
          <p:spPr>
            <a:xfrm>
              <a:off x="2290" y="1525"/>
              <a:ext cx="454" cy="30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sz="3200" b="0" dirty="0">
                  <a:latin typeface="Arial" panose="020B0604020202020204" pitchFamily="34" charset="0"/>
                  <a:ea typeface="宋体" panose="02010600030101010101" pitchFamily="2" charset="-122"/>
                </a:rPr>
                <a:t>段</a:t>
              </a:r>
              <a:r>
                <a:rPr lang="en-US" altLang="zh-CN" sz="3200" b="0" baseline="-18000" dirty="0">
                  <a:latin typeface="Arial" panose="020B0604020202020204" pitchFamily="34" charset="0"/>
                  <a:ea typeface="宋体" panose="02010600030101010101" pitchFamily="2" charset="-122"/>
                </a:rPr>
                <a:t>i-1</a:t>
              </a:r>
              <a:endParaRPr lang="en-US" altLang="zh-CN" sz="3200" b="0" baseline="-18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357" name="Text Box 35"/>
            <p:cNvSpPr txBox="1"/>
            <p:nvPr/>
          </p:nvSpPr>
          <p:spPr>
            <a:xfrm>
              <a:off x="2290" y="2160"/>
              <a:ext cx="454" cy="30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sz="3200" b="0" dirty="0">
                  <a:latin typeface="Arial" panose="020B0604020202020204" pitchFamily="34" charset="0"/>
                  <a:ea typeface="宋体" panose="02010600030101010101" pitchFamily="2" charset="-122"/>
                </a:rPr>
                <a:t>段</a:t>
              </a:r>
              <a:r>
                <a:rPr lang="en-US" altLang="zh-CN" sz="3200" b="0" baseline="-18000" dirty="0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3200" b="0" baseline="-18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358" name="Text Box 37"/>
            <p:cNvSpPr txBox="1"/>
            <p:nvPr/>
          </p:nvSpPr>
          <p:spPr>
            <a:xfrm>
              <a:off x="2290" y="2795"/>
              <a:ext cx="545" cy="30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sz="3200" b="0" dirty="0">
                  <a:latin typeface="Arial" panose="020B0604020202020204" pitchFamily="34" charset="0"/>
                  <a:ea typeface="宋体" panose="02010600030101010101" pitchFamily="2" charset="-122"/>
                </a:rPr>
                <a:t>段</a:t>
              </a:r>
              <a:r>
                <a:rPr lang="en-US" altLang="zh-CN" sz="3200" b="0" baseline="-18000" dirty="0">
                  <a:latin typeface="Arial" panose="020B0604020202020204" pitchFamily="34" charset="0"/>
                  <a:ea typeface="宋体" panose="02010600030101010101" pitchFamily="2" charset="-122"/>
                </a:rPr>
                <a:t>i+1</a:t>
              </a:r>
              <a:endParaRPr lang="en-US" altLang="zh-CN" sz="3200" b="0" baseline="-18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9619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008063"/>
            <a:ext cx="6553200" cy="563563"/>
          </a:xfrm>
          <a:ln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存储器的编址（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827088" y="2924175"/>
            <a:ext cx="3846512" cy="3457575"/>
          </a:xfrm>
        </p:spPr>
        <p:txBody>
          <a:bodyPr vert="horz" wrap="square" lIns="91440" tIns="45720" rIns="91440" bIns="45720" anchor="t" anchorCtr="0"/>
          <a:p>
            <a:pPr marL="268605" indent="-268605" eaLnBrk="1" hangingPunct="1"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例：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713105" lvl="1" indent="-265430" eaLnBrk="1" hangingPunct="1"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段基地址 =6000</a:t>
            </a:r>
            <a:r>
              <a:rPr lang="en-US" altLang="zh-CN" dirty="0">
                <a:ea typeface="宋体" panose="02010600030101010101" pitchFamily="2" charset="-122"/>
              </a:rPr>
              <a:t>H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13105" lvl="1" indent="-265430" eaLnBrk="1" hangingPunct="1"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段首地址</a:t>
            </a:r>
            <a:endParaRPr lang="zh-CN" altLang="en-US" dirty="0">
              <a:ea typeface="宋体" panose="02010600030101010101" pitchFamily="2" charset="-122"/>
            </a:endParaRPr>
          </a:p>
          <a:p>
            <a:pPr marL="713105" lvl="1" indent="-265430" eaLnBrk="1" hangingPunct="1"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偏移地址</a:t>
            </a:r>
            <a:r>
              <a:rPr lang="en-US" altLang="zh-CN" dirty="0">
                <a:ea typeface="宋体" panose="02010600030101010101" pitchFamily="2" charset="-122"/>
              </a:rPr>
              <a:t>=0009H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13105" lvl="1" indent="-265430" eaLnBrk="1" hangingPunct="1"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物理地址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9636" name="Rectangle 4"/>
          <p:cNvSpPr/>
          <p:nvPr/>
        </p:nvSpPr>
        <p:spPr>
          <a:xfrm>
            <a:off x="6172200" y="3524250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7" name="Rectangle 5"/>
          <p:cNvSpPr/>
          <p:nvPr/>
        </p:nvSpPr>
        <p:spPr>
          <a:xfrm>
            <a:off x="6172200" y="3905250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8" name="Rectangle 6"/>
          <p:cNvSpPr/>
          <p:nvPr/>
        </p:nvSpPr>
        <p:spPr>
          <a:xfrm>
            <a:off x="6172200" y="4286250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9" name="Rectangle 7"/>
          <p:cNvSpPr/>
          <p:nvPr/>
        </p:nvSpPr>
        <p:spPr>
          <a:xfrm>
            <a:off x="6172200" y="5276850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0" name="Rectangle 8"/>
          <p:cNvSpPr/>
          <p:nvPr/>
        </p:nvSpPr>
        <p:spPr>
          <a:xfrm>
            <a:off x="6172200" y="5657850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1" name="Line 9"/>
          <p:cNvSpPr/>
          <p:nvPr/>
        </p:nvSpPr>
        <p:spPr>
          <a:xfrm>
            <a:off x="6169025" y="3068638"/>
            <a:ext cx="0" cy="357981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642" name="Line 10"/>
          <p:cNvSpPr/>
          <p:nvPr/>
        </p:nvSpPr>
        <p:spPr>
          <a:xfrm>
            <a:off x="7850188" y="3094038"/>
            <a:ext cx="0" cy="357981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643" name="Freeform 11"/>
          <p:cNvSpPr/>
          <p:nvPr/>
        </p:nvSpPr>
        <p:spPr>
          <a:xfrm>
            <a:off x="6169025" y="2979738"/>
            <a:ext cx="1685925" cy="3778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69644" name="Freeform 12"/>
          <p:cNvSpPr/>
          <p:nvPr/>
        </p:nvSpPr>
        <p:spPr>
          <a:xfrm>
            <a:off x="6137275" y="6327775"/>
            <a:ext cx="1731963" cy="444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69645" name="AutoShape 13"/>
          <p:cNvSpPr/>
          <p:nvPr/>
        </p:nvSpPr>
        <p:spPr>
          <a:xfrm>
            <a:off x="8001000" y="3584575"/>
            <a:ext cx="242888" cy="2684463"/>
          </a:xfrm>
          <a:prstGeom prst="rightBrace">
            <a:avLst>
              <a:gd name="adj1" fmla="val 91744"/>
              <a:gd name="adj2" fmla="val 50000"/>
            </a:avLst>
          </a:prstGeom>
          <a:noFill/>
          <a:ln w="22225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7" name="Text Box 15"/>
          <p:cNvSpPr txBox="1"/>
          <p:nvPr/>
        </p:nvSpPr>
        <p:spPr>
          <a:xfrm>
            <a:off x="8305800" y="4327525"/>
            <a:ext cx="457200" cy="10064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9" name="Text Box 17"/>
          <p:cNvSpPr txBox="1"/>
          <p:nvPr/>
        </p:nvSpPr>
        <p:spPr>
          <a:xfrm>
            <a:off x="4981575" y="5614988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600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0" name="Line 18"/>
          <p:cNvSpPr/>
          <p:nvPr/>
        </p:nvSpPr>
        <p:spPr>
          <a:xfrm>
            <a:off x="3059113" y="5445125"/>
            <a:ext cx="1970087" cy="412750"/>
          </a:xfrm>
          <a:prstGeom prst="line">
            <a:avLst/>
          </a:prstGeom>
          <a:ln w="22225" cap="sq" cmpd="sng">
            <a:solidFill>
              <a:srgbClr val="FF6600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69651" name="Text Box 19"/>
          <p:cNvSpPr txBox="1"/>
          <p:nvPr/>
        </p:nvSpPr>
        <p:spPr>
          <a:xfrm>
            <a:off x="6553200" y="527685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2" name="Text Box 20"/>
          <p:cNvSpPr txBox="1"/>
          <p:nvPr/>
        </p:nvSpPr>
        <p:spPr>
          <a:xfrm>
            <a:off x="6553200" y="565785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3" name="Text Box 21"/>
          <p:cNvSpPr txBox="1"/>
          <p:nvPr/>
        </p:nvSpPr>
        <p:spPr>
          <a:xfrm>
            <a:off x="4953000" y="3524250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600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4" name="Line 22"/>
          <p:cNvSpPr/>
          <p:nvPr/>
        </p:nvSpPr>
        <p:spPr>
          <a:xfrm flipV="1">
            <a:off x="2987675" y="3789363"/>
            <a:ext cx="1944688" cy="503237"/>
          </a:xfrm>
          <a:prstGeom prst="line">
            <a:avLst/>
          </a:prstGeom>
          <a:ln w="22225" cap="sq" cmpd="sng">
            <a:solidFill>
              <a:srgbClr val="FF6600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69656" name="AutoShape 24"/>
          <p:cNvSpPr/>
          <p:nvPr/>
        </p:nvSpPr>
        <p:spPr>
          <a:xfrm>
            <a:off x="5292725" y="3933825"/>
            <a:ext cx="287338" cy="1727200"/>
          </a:xfrm>
          <a:prstGeom prst="leftBrace">
            <a:avLst>
              <a:gd name="adj1" fmla="val 49897"/>
              <a:gd name="adj2" fmla="val 50000"/>
            </a:avLst>
          </a:prstGeom>
          <a:noFill/>
          <a:ln w="22225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7" name="Text Box 25"/>
          <p:cNvSpPr txBox="1"/>
          <p:nvPr/>
        </p:nvSpPr>
        <p:spPr>
          <a:xfrm>
            <a:off x="4932363" y="4556125"/>
            <a:ext cx="406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75" name="Text Box 26"/>
          <p:cNvSpPr txBox="1"/>
          <p:nvPr/>
        </p:nvSpPr>
        <p:spPr>
          <a:xfrm>
            <a:off x="827088" y="1966913"/>
            <a:ext cx="6553200" cy="9572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68605" lvl="0" indent="-268605">
              <a:spcBef>
                <a:spcPct val="5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物理地址：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1825" lvl="1" indent="-184150"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内存单元在整个内存空间中的惟一地址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659" name="Line 27"/>
          <p:cNvSpPr/>
          <p:nvPr/>
        </p:nvSpPr>
        <p:spPr>
          <a:xfrm>
            <a:off x="5148263" y="5705475"/>
            <a:ext cx="10795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9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965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6965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3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9635">
                                            <p:txEl>
                                              <p:charRg st="3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635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9635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3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9635">
                                            <p:txEl>
                                              <p:charRg st="31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6965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/>
      <p:bldP spid="69637" grpId="0" animBg="1"/>
      <p:bldP spid="69638" grpId="0" animBg="1"/>
      <p:bldP spid="69639" grpId="0" animBg="1"/>
      <p:bldP spid="69640" grpId="0" animBg="1"/>
      <p:bldP spid="69645" grpId="0" animBg="1"/>
      <p:bldP spid="69647" grpId="0"/>
      <p:bldP spid="69649" grpId="0"/>
      <p:bldP spid="69651" grpId="0"/>
      <p:bldP spid="69652" grpId="0" build="allAtOnce"/>
      <p:bldP spid="69653" grpId="0"/>
      <p:bldP spid="69656" grpId="0" animBg="1"/>
      <p:bldP spid="6965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xfrm>
            <a:off x="1042988" y="620713"/>
            <a:ext cx="7993062" cy="1055687"/>
          </a:xfrm>
        </p:spPr>
        <p:txBody>
          <a:bodyPr vert="horz" wrap="square" lIns="91440" tIns="45720" rIns="91440" bIns="45720" anchor="ctr" anchorCtr="0"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实地址模式</a:t>
            </a:r>
            <a:r>
              <a:rPr lang="zh-CN" altLang="en-US" sz="4000" dirty="0">
                <a:ea typeface="宋体" panose="02010600030101010101" pitchFamily="2" charset="-122"/>
              </a:rPr>
              <a:t>下的存储器地址变换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149507" name="Rectangle 3"/>
          <p:cNvSpPr>
            <a:spLocks noGrp="1"/>
          </p:cNvSpPr>
          <p:nvPr>
            <p:ph idx="1"/>
          </p:nvPr>
        </p:nvSpPr>
        <p:spPr>
          <a:xfrm>
            <a:off x="1042988" y="1676400"/>
            <a:ext cx="7200900" cy="649288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物理地址由段基地址和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偏移地址组成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522" name="Text Box 18"/>
          <p:cNvSpPr txBox="1"/>
          <p:nvPr/>
        </p:nvSpPr>
        <p:spPr>
          <a:xfrm>
            <a:off x="1331913" y="5745163"/>
            <a:ext cx="5976937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物理地址=段基地址×16+偏移地址</a:t>
            </a:r>
            <a:endParaRPr lang="zh-CN" altLang="en-US" u="sng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23" name="Rectangle 19"/>
          <p:cNvSpPr/>
          <p:nvPr/>
        </p:nvSpPr>
        <p:spPr>
          <a:xfrm>
            <a:off x="2058988" y="3343275"/>
            <a:ext cx="4876800" cy="6096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24" name="Line 20"/>
          <p:cNvSpPr/>
          <p:nvPr/>
        </p:nvSpPr>
        <p:spPr>
          <a:xfrm>
            <a:off x="5487988" y="3343275"/>
            <a:ext cx="0" cy="609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9525" name="Text Box 21"/>
          <p:cNvSpPr txBox="1"/>
          <p:nvPr/>
        </p:nvSpPr>
        <p:spPr>
          <a:xfrm>
            <a:off x="5716588" y="3419475"/>
            <a:ext cx="11430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27" name="Text Box 23"/>
          <p:cNvSpPr txBox="1"/>
          <p:nvPr/>
        </p:nvSpPr>
        <p:spPr>
          <a:xfrm>
            <a:off x="3887788" y="2397125"/>
            <a:ext cx="14478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段首地址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29" name="Text Box 25"/>
          <p:cNvSpPr txBox="1"/>
          <p:nvPr/>
        </p:nvSpPr>
        <p:spPr>
          <a:xfrm>
            <a:off x="2135188" y="3419475"/>
            <a:ext cx="2133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    • • •</a:t>
            </a:r>
            <a:endParaRPr lang="zh-CN" altLang="en-US" sz="2400" dirty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30" name="Text Box 26"/>
          <p:cNvSpPr txBox="1"/>
          <p:nvPr/>
        </p:nvSpPr>
        <p:spPr>
          <a:xfrm>
            <a:off x="4192588" y="3419475"/>
            <a:ext cx="1371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</a:t>
            </a:r>
            <a:endParaRPr lang="zh-CN" altLang="en-US" sz="2400" b="0" dirty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31" name="AutoShape 27"/>
          <p:cNvSpPr/>
          <p:nvPr/>
        </p:nvSpPr>
        <p:spPr>
          <a:xfrm rot="5400000">
            <a:off x="4371975" y="546100"/>
            <a:ext cx="228600" cy="4724400"/>
          </a:xfrm>
          <a:prstGeom prst="leftBrace">
            <a:avLst>
              <a:gd name="adj1" fmla="val 171552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32" name="Text Box 28"/>
          <p:cNvSpPr txBox="1"/>
          <p:nvPr/>
        </p:nvSpPr>
        <p:spPr>
          <a:xfrm>
            <a:off x="1908175" y="3033713"/>
            <a:ext cx="576263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33" name="Text Box 29"/>
          <p:cNvSpPr txBox="1"/>
          <p:nvPr/>
        </p:nvSpPr>
        <p:spPr>
          <a:xfrm>
            <a:off x="6732588" y="3033713"/>
            <a:ext cx="360362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34" name="Text Box 30"/>
          <p:cNvSpPr txBox="1"/>
          <p:nvPr/>
        </p:nvSpPr>
        <p:spPr>
          <a:xfrm>
            <a:off x="5221288" y="3033713"/>
            <a:ext cx="360362" cy="3365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40" name="Rectangle 36"/>
          <p:cNvSpPr/>
          <p:nvPr/>
        </p:nvSpPr>
        <p:spPr>
          <a:xfrm>
            <a:off x="3419475" y="4090988"/>
            <a:ext cx="3508375" cy="6096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43" name="Text Box 39"/>
          <p:cNvSpPr txBox="1"/>
          <p:nvPr/>
        </p:nvSpPr>
        <p:spPr>
          <a:xfrm>
            <a:off x="3419475" y="4167188"/>
            <a:ext cx="2133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    • • •</a:t>
            </a:r>
            <a:endParaRPr lang="zh-CN" altLang="en-US" sz="2400" dirty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44" name="Text Box 40"/>
          <p:cNvSpPr txBox="1"/>
          <p:nvPr/>
        </p:nvSpPr>
        <p:spPr>
          <a:xfrm>
            <a:off x="5580063" y="4167188"/>
            <a:ext cx="1371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400" dirty="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</a:t>
            </a:r>
            <a:endParaRPr lang="zh-CN" altLang="en-US" sz="2400" b="0" dirty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45" name="AutoShape 41"/>
          <p:cNvSpPr/>
          <p:nvPr/>
        </p:nvSpPr>
        <p:spPr>
          <a:xfrm rot="-5400000">
            <a:off x="5054600" y="3282950"/>
            <a:ext cx="228600" cy="3352800"/>
          </a:xfrm>
          <a:prstGeom prst="leftBrace">
            <a:avLst>
              <a:gd name="adj1" fmla="val 121746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46" name="Text Box 42"/>
          <p:cNvSpPr txBox="1"/>
          <p:nvPr/>
        </p:nvSpPr>
        <p:spPr>
          <a:xfrm>
            <a:off x="4572000" y="5132388"/>
            <a:ext cx="14478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偏移地址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47" name="Text Box 43"/>
          <p:cNvSpPr txBox="1"/>
          <p:nvPr/>
        </p:nvSpPr>
        <p:spPr>
          <a:xfrm>
            <a:off x="1692275" y="4124325"/>
            <a:ext cx="50323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48" name="AutoShape 44"/>
          <p:cNvSpPr/>
          <p:nvPr/>
        </p:nvSpPr>
        <p:spPr>
          <a:xfrm rot="10800000">
            <a:off x="7235825" y="3405188"/>
            <a:ext cx="215900" cy="1585912"/>
          </a:xfrm>
          <a:prstGeom prst="leftBrace">
            <a:avLst>
              <a:gd name="adj1" fmla="val 6097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49" name="Text Box 45"/>
          <p:cNvSpPr txBox="1"/>
          <p:nvPr/>
        </p:nvSpPr>
        <p:spPr>
          <a:xfrm>
            <a:off x="7596188" y="3549650"/>
            <a:ext cx="576262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物理地址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4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2" grpId="0"/>
      <p:bldP spid="149523" grpId="0" animBg="1"/>
      <p:bldP spid="149525" grpId="0"/>
      <p:bldP spid="149527" grpId="0"/>
      <p:bldP spid="149529" grpId="0"/>
      <p:bldP spid="149530" grpId="0"/>
      <p:bldP spid="149531" grpId="0" animBg="1"/>
      <p:bldP spid="149532" grpId="0"/>
      <p:bldP spid="149533" grpId="0"/>
      <p:bldP spid="149534" grpId="0"/>
      <p:bldP spid="149540" grpId="0" animBg="1"/>
      <p:bldP spid="149543" grpId="0"/>
      <p:bldP spid="149544" grpId="0"/>
      <p:bldP spid="149545" grpId="0" animBg="1"/>
      <p:bldP spid="149546" grpId="0"/>
      <p:bldP spid="149547" grpId="0"/>
      <p:bldP spid="149548" grpId="0" animBg="1"/>
      <p:bldP spid="14954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9555" name="Rectangle 3"/>
          <p:cNvSpPr>
            <a:spLocks noGrp="1"/>
          </p:cNvSpPr>
          <p:nvPr>
            <p:ph idx="1"/>
          </p:nvPr>
        </p:nvSpPr>
        <p:spPr>
          <a:xfrm>
            <a:off x="844550" y="2362200"/>
            <a:ext cx="3749675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CS=1055H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段首地址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=10550H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DS=250AH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段首地址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=250A0H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ES=2EF0H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SS=8FF0H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9557" name="Rectangle 5"/>
          <p:cNvSpPr/>
          <p:nvPr/>
        </p:nvSpPr>
        <p:spPr>
          <a:xfrm>
            <a:off x="6210300" y="1905000"/>
            <a:ext cx="1371600" cy="4724400"/>
          </a:xfrm>
          <a:prstGeom prst="rect">
            <a:avLst/>
          </a:prstGeom>
          <a:solidFill>
            <a:srgbClr val="33CCCC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58" name="Line 6"/>
          <p:cNvSpPr/>
          <p:nvPr/>
        </p:nvSpPr>
        <p:spPr>
          <a:xfrm>
            <a:off x="6210300" y="259080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9559" name="Line 7"/>
          <p:cNvSpPr/>
          <p:nvPr/>
        </p:nvSpPr>
        <p:spPr>
          <a:xfrm>
            <a:off x="6210300" y="373380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9560" name="Line 8"/>
          <p:cNvSpPr/>
          <p:nvPr/>
        </p:nvSpPr>
        <p:spPr>
          <a:xfrm>
            <a:off x="6210300" y="426720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9561" name="Text Box 9"/>
          <p:cNvSpPr txBox="1"/>
          <p:nvPr/>
        </p:nvSpPr>
        <p:spPr>
          <a:xfrm>
            <a:off x="5181600" y="2425700"/>
            <a:ext cx="10668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10550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62" name="Text Box 10"/>
          <p:cNvSpPr txBox="1"/>
          <p:nvPr/>
        </p:nvSpPr>
        <p:spPr>
          <a:xfrm>
            <a:off x="5153025" y="3505200"/>
            <a:ext cx="1171575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250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A0H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63" name="Text Box 11"/>
          <p:cNvSpPr txBox="1"/>
          <p:nvPr/>
        </p:nvSpPr>
        <p:spPr>
          <a:xfrm>
            <a:off x="5148263" y="4114800"/>
            <a:ext cx="1138237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EF00H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64" name="Text Box 12"/>
          <p:cNvSpPr txBox="1"/>
          <p:nvPr/>
        </p:nvSpPr>
        <p:spPr>
          <a:xfrm>
            <a:off x="5165725" y="5461000"/>
            <a:ext cx="1095375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FF00H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65" name="AutoShape 13"/>
          <p:cNvSpPr/>
          <p:nvPr/>
        </p:nvSpPr>
        <p:spPr>
          <a:xfrm>
            <a:off x="7672388" y="2590800"/>
            <a:ext cx="138112" cy="838200"/>
          </a:xfrm>
          <a:prstGeom prst="rightBrace">
            <a:avLst>
              <a:gd name="adj1" fmla="val 50378"/>
              <a:gd name="adj2" fmla="val 50000"/>
            </a:avLst>
          </a:prstGeom>
          <a:noFill/>
          <a:ln w="254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66" name="AutoShape 14"/>
          <p:cNvSpPr/>
          <p:nvPr/>
        </p:nvSpPr>
        <p:spPr>
          <a:xfrm>
            <a:off x="7658100" y="3733800"/>
            <a:ext cx="152400" cy="990600"/>
          </a:xfrm>
          <a:prstGeom prst="rightBrace">
            <a:avLst>
              <a:gd name="adj1" fmla="val 53956"/>
              <a:gd name="adj2" fmla="val 50000"/>
            </a:avLst>
          </a:prstGeom>
          <a:noFill/>
          <a:ln w="25400" cap="sq" cmpd="sng">
            <a:solidFill>
              <a:srgbClr val="993300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67" name="Line 15"/>
          <p:cNvSpPr/>
          <p:nvPr/>
        </p:nvSpPr>
        <p:spPr>
          <a:xfrm>
            <a:off x="6210300" y="563880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9568" name="AutoShape 16"/>
          <p:cNvSpPr/>
          <p:nvPr/>
        </p:nvSpPr>
        <p:spPr>
          <a:xfrm>
            <a:off x="7686675" y="4267200"/>
            <a:ext cx="195263" cy="990600"/>
          </a:xfrm>
          <a:prstGeom prst="rightBrace">
            <a:avLst>
              <a:gd name="adj1" fmla="val 42111"/>
              <a:gd name="adj2" fmla="val 50000"/>
            </a:avLst>
          </a:prstGeom>
          <a:noFill/>
          <a:ln w="25400" cap="sq" cmpd="sng">
            <a:solidFill>
              <a:srgbClr val="339966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69" name="Rectangle 17"/>
          <p:cNvSpPr/>
          <p:nvPr/>
        </p:nvSpPr>
        <p:spPr>
          <a:xfrm>
            <a:off x="6215063" y="4279900"/>
            <a:ext cx="1371600" cy="962025"/>
          </a:xfrm>
          <a:prstGeom prst="rect">
            <a:avLst/>
          </a:prstGeom>
          <a:solidFill>
            <a:srgbClr val="008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70" name="Line 18"/>
          <p:cNvSpPr/>
          <p:nvPr/>
        </p:nvSpPr>
        <p:spPr>
          <a:xfrm>
            <a:off x="6210300" y="472440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9571" name="Rectangle 19"/>
          <p:cNvSpPr/>
          <p:nvPr/>
        </p:nvSpPr>
        <p:spPr>
          <a:xfrm>
            <a:off x="6215063" y="4267200"/>
            <a:ext cx="1371600" cy="457200"/>
          </a:xfrm>
          <a:prstGeom prst="rect">
            <a:avLst/>
          </a:prstGeom>
          <a:solidFill>
            <a:schemeClr val="hlink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72" name="Rectangle 20"/>
          <p:cNvSpPr/>
          <p:nvPr/>
        </p:nvSpPr>
        <p:spPr>
          <a:xfrm>
            <a:off x="6215063" y="3716338"/>
            <a:ext cx="1371600" cy="563562"/>
          </a:xfrm>
          <a:prstGeom prst="rect">
            <a:avLst/>
          </a:prstGeom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73" name="Text Box 21"/>
          <p:cNvSpPr txBox="1"/>
          <p:nvPr/>
        </p:nvSpPr>
        <p:spPr>
          <a:xfrm>
            <a:off x="7810500" y="2781300"/>
            <a:ext cx="100965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74" name="Text Box 22"/>
          <p:cNvSpPr txBox="1"/>
          <p:nvPr/>
        </p:nvSpPr>
        <p:spPr>
          <a:xfrm>
            <a:off x="7848600" y="4000500"/>
            <a:ext cx="1044575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75" name="Text Box 23"/>
          <p:cNvSpPr txBox="1"/>
          <p:nvPr/>
        </p:nvSpPr>
        <p:spPr>
          <a:xfrm>
            <a:off x="7886700" y="4597400"/>
            <a:ext cx="1006475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附加段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76" name="Text Box 24"/>
          <p:cNvSpPr txBox="1"/>
          <p:nvPr/>
        </p:nvSpPr>
        <p:spPr>
          <a:xfrm>
            <a:off x="7874000" y="5842000"/>
            <a:ext cx="1127125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堆栈段 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77" name="AutoShape 25"/>
          <p:cNvSpPr/>
          <p:nvPr/>
        </p:nvSpPr>
        <p:spPr>
          <a:xfrm>
            <a:off x="7658100" y="5638800"/>
            <a:ext cx="228600" cy="838200"/>
          </a:xfrm>
          <a:prstGeom prst="rightBrace">
            <a:avLst>
              <a:gd name="adj1" fmla="val 30436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81075"/>
            <a:ext cx="8820150" cy="1462088"/>
          </a:xfrm>
          <a:ln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例：已知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CS=1055H,DS=250AH,ES=2EF0H,SS=8FF0H</a:t>
            </a:r>
            <a:b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画出各段在内存中的分布。</a:t>
            </a:r>
            <a:b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95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9555">
                                            <p:txEl>
                                              <p:charRg st="9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21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9555">
                                            <p:txEl>
                                              <p:charRg st="21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9555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956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42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9555">
                                            <p:txEl>
                                              <p:charRg st="42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956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7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7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7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5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9555">
                                            <p:txEl>
                                              <p:charRg st="51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56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7" grpId="0" animBg="1"/>
      <p:bldP spid="279561" grpId="0"/>
      <p:bldP spid="279565" grpId="0" animBg="1"/>
      <p:bldP spid="279566" grpId="0" animBg="1"/>
      <p:bldP spid="279568" grpId="0" animBg="1"/>
      <p:bldP spid="279569" grpId="0" animBg="1"/>
      <p:bldP spid="279571" grpId="0" animBg="1"/>
      <p:bldP spid="279572" grpId="0" animBg="1"/>
      <p:bldP spid="279573" grpId="0"/>
      <p:bldP spid="279574" grpId="0"/>
      <p:bldP spid="279575" grpId="0"/>
      <p:bldP spid="279576" grpId="0"/>
      <p:bldP spid="27957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灯片编号占位符 5"/>
          <p:cNvSpPr txBox="1">
            <a:spLocks noGrp="1"/>
          </p:cNvSpPr>
          <p:nvPr>
            <p:ph type="sldNum" sz="quarter" idx="10"/>
          </p:nvPr>
        </p:nvSpPr>
        <p:spPr>
          <a:xfrm>
            <a:off x="7042150" y="6243638"/>
            <a:ext cx="1905000" cy="457200"/>
          </a:xfrm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400" b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/>
          </p:cNvSpPr>
          <p:nvPr>
            <p:ph idx="1"/>
          </p:nvPr>
        </p:nvSpPr>
        <p:spPr>
          <a:xfrm>
            <a:off x="539750" y="1484313"/>
            <a:ext cx="8208963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：设某操作数存放在数据段，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DS=250AH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，数据所在单元的偏移地址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=0204H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。则该操作数所在单元的物理地址为：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250</a:t>
            </a:r>
            <a:r>
              <a:rPr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AH </a:t>
            </a:r>
            <a:r>
              <a:rPr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×16+0204</a:t>
            </a:r>
            <a:r>
              <a:rPr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H = 252A4H</a:t>
            </a:r>
            <a:endParaRPr lang="zh-CN" altLang="en-US" sz="2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5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charRg st="5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/>
          </p:cNvSpPr>
          <p:nvPr>
            <p:ph type="title"/>
          </p:nvPr>
        </p:nvSpPr>
        <p:spPr>
          <a:xfrm>
            <a:off x="611188" y="1174750"/>
            <a:ext cx="6553200" cy="563563"/>
          </a:xfrm>
        </p:spPr>
        <p:txBody>
          <a:bodyPr vert="horz" wrap="square" lIns="91440" tIns="45720" rIns="91440" bIns="45720" anchor="ctr" anchorCtr="0"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002060"/>
                </a:solidFill>
                <a:ea typeface="宋体" panose="02010600030101010101" pitchFamily="2" charset="-122"/>
              </a:rPr>
              <a:t>堆栈及堆栈段的使用</a:t>
            </a:r>
            <a:endParaRPr lang="zh-CN" altLang="en-US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611188" y="1844675"/>
            <a:ext cx="4881562" cy="402113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5000"/>
              </a:lnSpc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宋体" panose="02010600030101010101" pitchFamily="2" charset="-122"/>
              </a:rPr>
              <a:t>堆栈：</a:t>
            </a:r>
            <a:endParaRPr lang="zh-CN" altLang="en-US" b="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>
                <a:ea typeface="宋体" panose="02010600030101010101" pitchFamily="2" charset="-122"/>
              </a:rPr>
              <a:t>内存中一个按</a:t>
            </a:r>
            <a:r>
              <a:rPr lang="en-US" altLang="zh-CN" sz="2000" b="0" dirty="0">
                <a:ea typeface="宋体" panose="02010600030101010101" pitchFamily="2" charset="-122"/>
              </a:rPr>
              <a:t>FILO</a:t>
            </a:r>
            <a:r>
              <a:rPr lang="zh-CN" altLang="en-US" sz="2000" b="0" dirty="0">
                <a:ea typeface="宋体" panose="02010600030101010101" pitchFamily="2" charset="-122"/>
              </a:rPr>
              <a:t>方式操作的特殊区域。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>
                <a:ea typeface="宋体" panose="02010600030101010101" pitchFamily="2" charset="-122"/>
              </a:rPr>
              <a:t>每次压栈和退栈均以</a:t>
            </a:r>
            <a:r>
              <a:rPr lang="en-US" altLang="zh-CN" sz="2000" b="0" dirty="0">
                <a:ea typeface="宋体" panose="02010600030101010101" pitchFamily="2" charset="-122"/>
              </a:rPr>
              <a:t>WORD</a:t>
            </a:r>
            <a:r>
              <a:rPr lang="zh-CN" altLang="en-US" sz="2000" b="0" dirty="0">
                <a:ea typeface="宋体" panose="02010600030101010101" pitchFamily="2" charset="-122"/>
              </a:rPr>
              <a:t>为单位</a:t>
            </a:r>
            <a:endParaRPr lang="zh-CN" altLang="en-US" sz="2000" b="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>
                <a:ea typeface="宋体" panose="02010600030101010101" pitchFamily="2" charset="-122"/>
              </a:rPr>
              <a:t>SS</a:t>
            </a:r>
            <a:r>
              <a:rPr lang="zh-CN" altLang="en-US" sz="2000" b="0" dirty="0">
                <a:ea typeface="宋体" panose="02010600030101010101" pitchFamily="2" charset="-122"/>
              </a:rPr>
              <a:t>存放堆栈段地址（段基址），</a:t>
            </a:r>
            <a:r>
              <a:rPr lang="en-US" altLang="zh-CN" sz="2000" b="0" dirty="0">
                <a:ea typeface="宋体" panose="02010600030101010101" pitchFamily="2" charset="-122"/>
              </a:rPr>
              <a:t>SP</a:t>
            </a:r>
            <a:r>
              <a:rPr lang="zh-CN" altLang="en-US" sz="2000" b="0" dirty="0">
                <a:ea typeface="宋体" panose="02010600030101010101" pitchFamily="2" charset="-122"/>
              </a:rPr>
              <a:t>存放段内偏移（指向栈顶），</a:t>
            </a:r>
            <a:r>
              <a:rPr lang="en-US" altLang="zh-CN" sz="2000" b="0" dirty="0">
                <a:ea typeface="宋体" panose="02010600030101010101" pitchFamily="2" charset="-122"/>
              </a:rPr>
              <a:t>SS:SP</a:t>
            </a:r>
            <a:r>
              <a:rPr lang="zh-CN" altLang="en-US" sz="2000" b="0" dirty="0">
                <a:ea typeface="宋体" panose="02010600030101010101" pitchFamily="2" charset="-122"/>
              </a:rPr>
              <a:t>构成了堆栈指针</a:t>
            </a:r>
            <a:endParaRPr lang="zh-CN" altLang="en-US" sz="2000" b="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>
                <a:ea typeface="宋体" panose="02010600030101010101" pitchFamily="2" charset="-122"/>
              </a:rPr>
              <a:t>堆栈用于存放返回地址、过程参数或需要保护的数据</a:t>
            </a:r>
            <a:endParaRPr lang="zh-CN" altLang="en-US" sz="2000" b="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>
                <a:ea typeface="宋体" panose="02010600030101010101" pitchFamily="2" charset="-122"/>
              </a:rPr>
              <a:t>常用于响应中断或子程序调用</a:t>
            </a:r>
            <a:endParaRPr lang="zh-CN" altLang="en-US" sz="2000" b="0" dirty="0">
              <a:ea typeface="宋体" panose="02010600030101010101" pitchFamily="2" charset="-122"/>
            </a:endParaRPr>
          </a:p>
        </p:txBody>
      </p:sp>
      <p:pic>
        <p:nvPicPr>
          <p:cNvPr id="107524" name="图片 2416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625" y="1557338"/>
            <a:ext cx="3343275" cy="4537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707">
                                            <p:txEl>
                                              <p:charRg st="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7">
                                            <p:txEl>
                                              <p:charRg st="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2707">
                                            <p:txEl>
                                              <p:charRg st="4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2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707">
                                            <p:txEl>
                                              <p:charRg st="25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4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07">
                                            <p:txEl>
                                              <p:charRg st="42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74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707">
                                            <p:txEl>
                                              <p:charRg st="74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9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707">
                                            <p:txEl>
                                              <p:charRg st="98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02" name="矩形 269327"/>
          <p:cNvSpPr/>
          <p:nvPr/>
        </p:nvSpPr>
        <p:spPr>
          <a:xfrm>
            <a:off x="611188" y="1485900"/>
            <a:ext cx="7586663" cy="2941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① 工作方式：“先进后出”，指令为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PUSH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、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POP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，栈顶指针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SP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的变化由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CPU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自动管理。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② 操作特点：以字为单位进行操作，每访问一次堆栈就能压入／弹出一个字。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③ 地址增长方式一般是向上增长：栈底设在存储器的高地址区，堆栈地址由高向低增长。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0595" name="矩形 270351"/>
          <p:cNvSpPr/>
          <p:nvPr/>
        </p:nvSpPr>
        <p:spPr>
          <a:xfrm>
            <a:off x="684213" y="1268413"/>
            <a:ext cx="7246937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指令时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自动修改指针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SP-2􀃎SP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。使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指向新栈顶，然后将低位数据压入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(SP)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单元，高位数据压入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(SP+1)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单元。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当执行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指令时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先将当前栈顶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SP(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低位数据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SP+1(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高位数据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中的内容弹出，然后再自动修改指针，使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SP+2􀃎SP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指向新栈顶。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596" name="右箭头 270353"/>
          <p:cNvSpPr/>
          <p:nvPr/>
        </p:nvSpPr>
        <p:spPr>
          <a:xfrm>
            <a:off x="6732588" y="1557338"/>
            <a:ext cx="674687" cy="76200"/>
          </a:xfrm>
          <a:prstGeom prst="rightArrow">
            <a:avLst>
              <a:gd name="adj1" fmla="val 50000"/>
              <a:gd name="adj2" fmla="val 17605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7" name="右箭头 270354"/>
          <p:cNvSpPr/>
          <p:nvPr/>
        </p:nvSpPr>
        <p:spPr>
          <a:xfrm>
            <a:off x="2411413" y="4365625"/>
            <a:ext cx="674687" cy="76200"/>
          </a:xfrm>
          <a:prstGeom prst="rightArrow">
            <a:avLst>
              <a:gd name="adj1" fmla="val 50000"/>
              <a:gd name="adj2" fmla="val 17605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90600"/>
            <a:ext cx="8785225" cy="395128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Intel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处理器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种工作方式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实地址方式（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Real Address Mode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保护地址方式（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Protected Virtual Address Mode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虚拟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方式（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Virtual 86 Mode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系统管理方式（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System Management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IA-32E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方式（只有支持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EMT64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技术的处理器才有）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2.1.2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微处理器的工作方式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xfrm>
            <a:off x="757238" y="1138238"/>
            <a:ext cx="6553200" cy="565150"/>
          </a:xfrm>
        </p:spPr>
        <p:txBody>
          <a:bodyPr vert="horz" wrap="square" lIns="91440" tIns="45720" rIns="91440" bIns="45720" anchor="ctr" anchorCtr="0"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ea typeface="宋体" panose="02010600030101010101" pitchFamily="2" charset="-122"/>
              </a:rPr>
              <a:t>例：</a:t>
            </a:r>
            <a:endParaRPr lang="zh-CN" altLang="en-US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763588" y="1809750"/>
            <a:ext cx="5059362" cy="4343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SS=1000H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SP=0100H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堆栈段的段首地址=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栈顶（偏移）地址=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若该段最后一个单元地址为10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200H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，则：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栈底偏移地址=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6013450" y="2016125"/>
            <a:ext cx="3022600" cy="4079875"/>
            <a:chOff x="3720" y="1270"/>
            <a:chExt cx="1904" cy="2570"/>
          </a:xfrm>
        </p:grpSpPr>
        <p:sp>
          <p:nvSpPr>
            <p:cNvPr id="111625" name="Rectangle 4"/>
            <p:cNvSpPr/>
            <p:nvPr/>
          </p:nvSpPr>
          <p:spPr>
            <a:xfrm>
              <a:off x="4176" y="1901"/>
              <a:ext cx="864" cy="1440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endPara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26" name="Line 5"/>
            <p:cNvSpPr/>
            <p:nvPr/>
          </p:nvSpPr>
          <p:spPr>
            <a:xfrm>
              <a:off x="4176" y="1901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27" name="Line 6"/>
            <p:cNvSpPr/>
            <p:nvPr/>
          </p:nvSpPr>
          <p:spPr>
            <a:xfrm>
              <a:off x="4176" y="2621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28" name="Line 7"/>
            <p:cNvSpPr/>
            <p:nvPr/>
          </p:nvSpPr>
          <p:spPr>
            <a:xfrm>
              <a:off x="4176" y="2813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29" name="Line 8"/>
            <p:cNvSpPr/>
            <p:nvPr/>
          </p:nvSpPr>
          <p:spPr>
            <a:xfrm>
              <a:off x="4176" y="3341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30" name="Line 9"/>
            <p:cNvSpPr/>
            <p:nvPr/>
          </p:nvSpPr>
          <p:spPr>
            <a:xfrm>
              <a:off x="4176" y="3197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31" name="Line 10"/>
            <p:cNvSpPr/>
            <p:nvPr/>
          </p:nvSpPr>
          <p:spPr>
            <a:xfrm>
              <a:off x="4176" y="2093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32" name="Line 11"/>
            <p:cNvSpPr/>
            <p:nvPr/>
          </p:nvSpPr>
          <p:spPr>
            <a:xfrm>
              <a:off x="4176" y="1373"/>
              <a:ext cx="0" cy="240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33" name="Line 12"/>
            <p:cNvSpPr/>
            <p:nvPr/>
          </p:nvSpPr>
          <p:spPr>
            <a:xfrm>
              <a:off x="5040" y="1373"/>
              <a:ext cx="0" cy="240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34" name="Freeform 13"/>
            <p:cNvSpPr/>
            <p:nvPr/>
          </p:nvSpPr>
          <p:spPr>
            <a:xfrm>
              <a:off x="4173" y="1270"/>
              <a:ext cx="867" cy="234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184" y="40"/>
                </a:cxn>
                <a:cxn ang="0">
                  <a:pos x="313" y="114"/>
                </a:cxn>
                <a:cxn ang="0">
                  <a:pos x="443" y="216"/>
                </a:cxn>
                <a:cxn ang="0">
                  <a:pos x="507" y="234"/>
                </a:cxn>
                <a:cxn ang="0">
                  <a:pos x="747" y="225"/>
                </a:cxn>
                <a:cxn ang="0">
                  <a:pos x="849" y="160"/>
                </a:cxn>
                <a:cxn ang="0">
                  <a:pos x="867" y="133"/>
                </a:cxn>
              </a:cxnLst>
              <a:pathLst>
                <a:path w="867" h="234">
                  <a:moveTo>
                    <a:pt x="0" y="133"/>
                  </a:moveTo>
                  <a:cubicBezTo>
                    <a:pt x="32" y="0"/>
                    <a:pt x="20" y="30"/>
                    <a:pt x="184" y="40"/>
                  </a:cubicBezTo>
                  <a:cubicBezTo>
                    <a:pt x="243" y="56"/>
                    <a:pt x="254" y="94"/>
                    <a:pt x="313" y="114"/>
                  </a:cubicBezTo>
                  <a:cubicBezTo>
                    <a:pt x="350" y="150"/>
                    <a:pt x="393" y="197"/>
                    <a:pt x="443" y="216"/>
                  </a:cubicBezTo>
                  <a:cubicBezTo>
                    <a:pt x="464" y="224"/>
                    <a:pt x="486" y="227"/>
                    <a:pt x="507" y="234"/>
                  </a:cubicBezTo>
                  <a:cubicBezTo>
                    <a:pt x="587" y="231"/>
                    <a:pt x="667" y="233"/>
                    <a:pt x="747" y="225"/>
                  </a:cubicBezTo>
                  <a:cubicBezTo>
                    <a:pt x="766" y="223"/>
                    <a:pt x="809" y="171"/>
                    <a:pt x="849" y="160"/>
                  </a:cubicBezTo>
                  <a:cubicBezTo>
                    <a:pt x="855" y="151"/>
                    <a:pt x="867" y="133"/>
                    <a:pt x="867" y="133"/>
                  </a:cubicBezTo>
                </a:path>
              </a:pathLst>
            </a:cu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35" name="Freeform 14"/>
            <p:cNvSpPr/>
            <p:nvPr/>
          </p:nvSpPr>
          <p:spPr>
            <a:xfrm>
              <a:off x="4172" y="3617"/>
              <a:ext cx="887" cy="223"/>
            </a:xfrm>
            <a:custGeom>
              <a:avLst/>
              <a:gdLst/>
              <a:ahLst/>
              <a:cxnLst>
                <a:cxn ang="0">
                  <a:pos x="0" y="177"/>
                </a:cxn>
                <a:cxn ang="0">
                  <a:pos x="130" y="84"/>
                </a:cxn>
                <a:cxn ang="0">
                  <a:pos x="185" y="66"/>
                </a:cxn>
                <a:cxn ang="0">
                  <a:pos x="434" y="47"/>
                </a:cxn>
                <a:cxn ang="0">
                  <a:pos x="508" y="84"/>
                </a:cxn>
                <a:cxn ang="0">
                  <a:pos x="600" y="149"/>
                </a:cxn>
                <a:cxn ang="0">
                  <a:pos x="840" y="223"/>
                </a:cxn>
                <a:cxn ang="0">
                  <a:pos x="887" y="121"/>
                </a:cxn>
              </a:cxnLst>
              <a:pathLst>
                <a:path w="887" h="223">
                  <a:moveTo>
                    <a:pt x="0" y="177"/>
                  </a:moveTo>
                  <a:cubicBezTo>
                    <a:pt x="38" y="164"/>
                    <a:pt x="91" y="110"/>
                    <a:pt x="130" y="84"/>
                  </a:cubicBezTo>
                  <a:cubicBezTo>
                    <a:pt x="146" y="73"/>
                    <a:pt x="185" y="66"/>
                    <a:pt x="185" y="66"/>
                  </a:cubicBezTo>
                  <a:cubicBezTo>
                    <a:pt x="247" y="0"/>
                    <a:pt x="354" y="43"/>
                    <a:pt x="434" y="47"/>
                  </a:cubicBezTo>
                  <a:cubicBezTo>
                    <a:pt x="466" y="60"/>
                    <a:pt x="482" y="64"/>
                    <a:pt x="508" y="84"/>
                  </a:cubicBezTo>
                  <a:cubicBezTo>
                    <a:pt x="539" y="109"/>
                    <a:pt x="561" y="136"/>
                    <a:pt x="600" y="149"/>
                  </a:cubicBezTo>
                  <a:cubicBezTo>
                    <a:pt x="654" y="200"/>
                    <a:pt x="771" y="215"/>
                    <a:pt x="840" y="223"/>
                  </a:cubicBezTo>
                  <a:cubicBezTo>
                    <a:pt x="862" y="191"/>
                    <a:pt x="869" y="155"/>
                    <a:pt x="887" y="121"/>
                  </a:cubicBezTo>
                </a:path>
              </a:pathLst>
            </a:cu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36" name="Text Box 15"/>
            <p:cNvSpPr txBox="1"/>
            <p:nvPr/>
          </p:nvSpPr>
          <p:spPr>
            <a:xfrm>
              <a:off x="3736" y="1853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段首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37" name="Line 16"/>
            <p:cNvSpPr/>
            <p:nvPr/>
          </p:nvSpPr>
          <p:spPr>
            <a:xfrm flipH="1">
              <a:off x="4176" y="3197"/>
              <a:ext cx="192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38" name="Line 17"/>
            <p:cNvSpPr/>
            <p:nvPr/>
          </p:nvSpPr>
          <p:spPr>
            <a:xfrm flipH="1">
              <a:off x="4320" y="3197"/>
              <a:ext cx="192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39" name="Line 18"/>
            <p:cNvSpPr/>
            <p:nvPr/>
          </p:nvSpPr>
          <p:spPr>
            <a:xfrm flipH="1">
              <a:off x="4464" y="3197"/>
              <a:ext cx="192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40" name="Line 19"/>
            <p:cNvSpPr/>
            <p:nvPr/>
          </p:nvSpPr>
          <p:spPr>
            <a:xfrm flipH="1">
              <a:off x="4608" y="3197"/>
              <a:ext cx="192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41" name="Line 20"/>
            <p:cNvSpPr/>
            <p:nvPr/>
          </p:nvSpPr>
          <p:spPr>
            <a:xfrm flipH="1">
              <a:off x="4752" y="3197"/>
              <a:ext cx="192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42" name="Line 21"/>
            <p:cNvSpPr/>
            <p:nvPr/>
          </p:nvSpPr>
          <p:spPr>
            <a:xfrm flipH="1">
              <a:off x="4896" y="3197"/>
              <a:ext cx="144" cy="1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1643" name="Text Box 22"/>
            <p:cNvSpPr txBox="1"/>
            <p:nvPr/>
          </p:nvSpPr>
          <p:spPr>
            <a:xfrm>
              <a:off x="3736" y="3117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栈底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4" name="Text Box 23"/>
            <p:cNvSpPr txBox="1"/>
            <p:nvPr/>
          </p:nvSpPr>
          <p:spPr>
            <a:xfrm>
              <a:off x="3720" y="2581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5" name="AutoShape 24"/>
            <p:cNvSpPr/>
            <p:nvPr/>
          </p:nvSpPr>
          <p:spPr>
            <a:xfrm>
              <a:off x="5136" y="1901"/>
              <a:ext cx="144" cy="1440"/>
            </a:xfrm>
            <a:prstGeom prst="rightBrace">
              <a:avLst>
                <a:gd name="adj1" fmla="val 83009"/>
                <a:gd name="adj2" fmla="val 50000"/>
              </a:avLst>
            </a:prstGeom>
            <a:noFill/>
            <a:ln w="22225" cap="sq" cmpd="sng">
              <a:solidFill>
                <a:srgbClr val="3399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endPara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6" name="Text Box 25"/>
            <p:cNvSpPr txBox="1"/>
            <p:nvPr/>
          </p:nvSpPr>
          <p:spPr>
            <a:xfrm>
              <a:off x="5288" y="2269"/>
              <a:ext cx="336" cy="63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•"/>
                <a:defRPr sz="22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堆栈区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754" name="Text Box 26"/>
          <p:cNvSpPr txBox="1"/>
          <p:nvPr/>
        </p:nvSpPr>
        <p:spPr>
          <a:xfrm>
            <a:off x="4278313" y="3468688"/>
            <a:ext cx="1512887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10000H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55" name="Text Box 27"/>
          <p:cNvSpPr txBox="1"/>
          <p:nvPr/>
        </p:nvSpPr>
        <p:spPr>
          <a:xfrm>
            <a:off x="4276725" y="3981450"/>
            <a:ext cx="1512888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0100H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56" name="Text Box 28"/>
          <p:cNvSpPr txBox="1"/>
          <p:nvPr/>
        </p:nvSpPr>
        <p:spPr>
          <a:xfrm>
            <a:off x="3662363" y="5561013"/>
            <a:ext cx="1512887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0200H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11624" name="直接箭头连接符 3"/>
          <p:cNvCxnSpPr/>
          <p:nvPr/>
        </p:nvCxnSpPr>
        <p:spPr>
          <a:xfrm>
            <a:off x="7440613" y="2517775"/>
            <a:ext cx="0" cy="2916238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2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charRg st="21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2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1">
                                            <p:txEl>
                                              <p:charRg st="24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31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4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31">
                                            <p:txEl>
                                              <p:charRg st="45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6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31">
                                            <p:txEl>
                                              <p:charRg st="67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4" grpId="0"/>
      <p:bldP spid="73755" grpId="0"/>
      <p:bldP spid="7375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3"/>
          <p:cNvSpPr txBox="1"/>
          <p:nvPr/>
        </p:nvSpPr>
        <p:spPr>
          <a:xfrm>
            <a:off x="827088" y="162877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压栈指令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PUSH    src	; src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为16位操作数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例：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PUSH	AX	；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内容压栈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执行操作：（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SP）-1 ←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高字节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（SP）-2 ←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低字节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(SP）   ←（SP）- 2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4691" name="矩形 274446"/>
          <p:cNvSpPr/>
          <p:nvPr/>
        </p:nvSpPr>
        <p:spPr>
          <a:xfrm>
            <a:off x="250825" y="981075"/>
            <a:ext cx="8523288" cy="1279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000" b="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．假如当前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SS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C000H 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1000H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，若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3322H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1100H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CX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6655H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，执行指令</a:t>
            </a:r>
            <a:r>
              <a:rPr lang="en-US" altLang="zh-CN" sz="2000" b="0" i="1" dirty="0">
                <a:latin typeface="宋体" panose="02010600030101010101" pitchFamily="2" charset="-122"/>
                <a:ea typeface="宋体" panose="02010600030101010101" pitchFamily="2" charset="-122"/>
              </a:rPr>
              <a:t>PUSH AX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0" i="1" dirty="0">
                <a:latin typeface="宋体" panose="02010600030101010101" pitchFamily="2" charset="-122"/>
                <a:ea typeface="宋体" panose="02010600030101010101" pitchFamily="2" charset="-122"/>
              </a:rPr>
              <a:t>PUSH BX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，再执行指令</a:t>
            </a:r>
            <a:r>
              <a:rPr lang="en-US" altLang="zh-CN" sz="2000" b="0" i="1" dirty="0">
                <a:latin typeface="宋体" panose="02010600030101010101" pitchFamily="2" charset="-122"/>
                <a:ea typeface="宋体" panose="02010600030101010101" pitchFamily="2" charset="-122"/>
              </a:rPr>
              <a:t>POP CX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，此时堆栈中内容发生什么变化，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CX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中的内容是什么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4692" name="组合 274434"/>
          <p:cNvGrpSpPr/>
          <p:nvPr/>
        </p:nvGrpSpPr>
        <p:grpSpPr>
          <a:xfrm>
            <a:off x="-684212" y="6162675"/>
            <a:ext cx="8585200" cy="793750"/>
            <a:chOff x="0" y="4036"/>
            <a:chExt cx="6804" cy="500"/>
          </a:xfrm>
        </p:grpSpPr>
        <p:grpSp>
          <p:nvGrpSpPr>
            <p:cNvPr id="114696" name="组合 14"/>
            <p:cNvGrpSpPr/>
            <p:nvPr/>
          </p:nvGrpSpPr>
          <p:grpSpPr>
            <a:xfrm>
              <a:off x="0" y="4036"/>
              <a:ext cx="6804" cy="391"/>
              <a:chOff x="0" y="2232298"/>
              <a:chExt cx="10801350" cy="620489"/>
            </a:xfrm>
          </p:grpSpPr>
          <p:sp>
            <p:nvSpPr>
              <p:cNvPr id="114699" name="Rectangle 24"/>
              <p:cNvSpPr/>
              <p:nvPr/>
            </p:nvSpPr>
            <p:spPr>
              <a:xfrm>
                <a:off x="4176539" y="2232298"/>
                <a:ext cx="6480720" cy="6204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0803" tIns="50402" rIns="100803" bIns="50402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•"/>
                  <a:defRPr sz="22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b="1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90000"/>
                  </a:lnSpc>
                  <a:buClrTx/>
                  <a:buFont typeface="Arial" panose="020B0604020202020204" pitchFamily="34" charset="0"/>
                  <a:buNone/>
                </a:pPr>
                <a:endParaRPr lang="zh-CN" altLang="en-US" sz="1600" b="0" dirty="0">
                  <a:solidFill>
                    <a:srgbClr val="4F6228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 bwMode="auto">
              <a:xfrm>
                <a:off x="0" y="2592531"/>
                <a:ext cx="1080135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 bwMode="auto">
              <a:xfrm>
                <a:off x="10513740" y="2303710"/>
                <a:ext cx="287610" cy="28723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14697" name="Picture 19" descr="图片12副本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8" y="4327"/>
              <a:ext cx="187" cy="18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01" name="Picture 20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 contrast="-100000"/>
            </a:blip>
            <a:srcRect/>
            <a:stretch>
              <a:fillRect/>
            </a:stretch>
          </p:blipFill>
          <p:spPr bwMode="auto">
            <a:xfrm>
              <a:off x="851" y="4343"/>
              <a:ext cx="77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4693" name="图片 2744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2349500"/>
            <a:ext cx="3824288" cy="446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694" name="直接连接符 274448"/>
          <p:cNvSpPr/>
          <p:nvPr/>
        </p:nvSpPr>
        <p:spPr>
          <a:xfrm>
            <a:off x="4572000" y="2349500"/>
            <a:ext cx="0" cy="4606925"/>
          </a:xfrm>
          <a:prstGeom prst="line">
            <a:avLst/>
          </a:prstGeom>
          <a:ln w="38100" cap="flat" cmpd="sng">
            <a:solidFill>
              <a:srgbClr val="800000"/>
            </a:solidFill>
            <a:prstDash val="dashDot"/>
            <a:headEnd type="none" w="med" len="med"/>
            <a:tailEnd type="none" w="med" len="med"/>
          </a:ln>
        </p:spPr>
      </p:sp>
      <p:pic>
        <p:nvPicPr>
          <p:cNvPr id="114695" name="图片 2744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925" y="2349500"/>
            <a:ext cx="3952875" cy="4411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2.6 IBM PC/XT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微型计算机系统简介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IBM PC/XT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的核心是安装在机箱底部的系统主板，系统主板上的电路可以分成四个主要功能模块：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及辅助器件构成的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子系统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构成的存储器子系统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、各种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芯片构成的接口部件子系统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、连接各种外设适配器以及存储器扩充板的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扩展槽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2.6.1 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673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981075"/>
            <a:ext cx="8420100" cy="5286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2.6.2 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776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052513"/>
            <a:ext cx="8372475" cy="5410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2.6.3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系统板部件框图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878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341438"/>
            <a:ext cx="8353425" cy="4554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2.7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本章小结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323850" y="1468438"/>
            <a:ext cx="8640763" cy="5410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对微处理器相关概念及技术进行了概述。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介绍了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80X86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架构（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8086/8088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80286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80386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80486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P5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架构（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Pentium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Pentium MMX 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P6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架构（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Pentium Pro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Pentium II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Pentium III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NetBurst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架构（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Pentium4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Core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架构、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Itanium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架构等处理器。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着重围绕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8086/8088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介绍了其内部结构、引脚时序、存储管理。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WordArt 2"/>
          <p:cNvSpPr>
            <a:spLocks noTextEdit="1"/>
          </p:cNvSpPr>
          <p:nvPr/>
        </p:nvSpPr>
        <p:spPr>
          <a:xfrm>
            <a:off x="2743200" y="2895600"/>
            <a:ext cx="48768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folHlink"/>
                    </a:gs>
                  </a:gsLst>
                  <a:lin ang="0" scaled="1"/>
                  <a:tileRect/>
                </a:gradFill>
                <a:effectLst>
                  <a:outerShdw dist="5388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hlink"/>
                  </a:gs>
                  <a:gs pos="100000">
                    <a:schemeClr val="folHlink"/>
                  </a:gs>
                </a:gsLst>
                <a:lin ang="0" scaled="1"/>
                <a:tileRect/>
              </a:gradFill>
              <a:effectLst>
                <a:outerShdw dist="5388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052513"/>
            <a:ext cx="6886575" cy="534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4"/>
          <p:cNvSpPr txBox="1"/>
          <p:nvPr/>
        </p:nvSpPr>
        <p:spPr>
          <a:xfrm>
            <a:off x="2987675" y="6396038"/>
            <a:ext cx="29527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sz="1800" b="0" dirty="0">
                <a:latin typeface="Arial" panose="020B0604020202020204" pitchFamily="34" charset="0"/>
                <a:ea typeface="宋体" panose="02010600030101010101" pitchFamily="2" charset="-122"/>
              </a:rPr>
              <a:t>Intel</a:t>
            </a:r>
            <a:r>
              <a: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rPr>
              <a:t>处理器工作方式转换图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90600"/>
            <a:ext cx="8785225" cy="4310063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流水线技术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包括指令流水线和地址流水线技术，通常所说的流水线是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指令流水线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初级流水线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Intel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处理器从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位的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8086/8088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开始就有了流水工作方式，只是非常初级的流水作业。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超级流水线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通常把具有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RISC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技术的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级以上流水线称为超级流水线，具有该技术的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intel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处理器是从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80486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开始的（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1989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年）。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2.1.3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微处理器流水线及超标量技术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矩形 1"/>
          <p:cNvSpPr/>
          <p:nvPr/>
        </p:nvSpPr>
        <p:spPr>
          <a:xfrm>
            <a:off x="250825" y="5445125"/>
            <a:ext cx="8642350" cy="120015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1800" b="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没有设计指令流水线的微处理器中,一条指令必须要等前1条指令完成了这5个步骤之后，才能进入下一条指令的第1个步骤。然而在采用指令流水线的微处理器结构中,当指令1经过取指令（取指）后,进入译码阶段的同时,指令2便可以进入取指阶段,即采取并行处理的方式。 </a:t>
            </a:r>
            <a:endParaRPr lang="zh-CN" altLang="en-US" sz="1800" b="0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dhNWNjNzkyNjhlYTk0YzYzZDdhYzA5YzlmNTk1YTUifQ=="/>
</p:tagLst>
</file>

<file path=ppt/theme/theme1.xml><?xml version="1.0" encoding="utf-8"?>
<a:theme xmlns:a="http://schemas.openxmlformats.org/drawingml/2006/main" name="062TGp_hosting_blue_v3">
  <a:themeElements>
    <a:clrScheme name="062TGp_hosting_blue_v3 3">
      <a:dk1>
        <a:srgbClr val="000066"/>
      </a:dk1>
      <a:lt1>
        <a:srgbClr val="FFFFFF"/>
      </a:lt1>
      <a:dk2>
        <a:srgbClr val="3C68F4"/>
      </a:dk2>
      <a:lt2>
        <a:srgbClr val="DDDDDD"/>
      </a:lt2>
      <a:accent1>
        <a:srgbClr val="96DAF2"/>
      </a:accent1>
      <a:accent2>
        <a:srgbClr val="8C50E4"/>
      </a:accent2>
      <a:accent3>
        <a:srgbClr val="FFFFFF"/>
      </a:accent3>
      <a:accent4>
        <a:srgbClr val="000056"/>
      </a:accent4>
      <a:accent5>
        <a:srgbClr val="C9EAF7"/>
      </a:accent5>
      <a:accent6>
        <a:srgbClr val="7E48CF"/>
      </a:accent6>
      <a:hlink>
        <a:srgbClr val="8A9EB2"/>
      </a:hlink>
      <a:folHlink>
        <a:srgbClr val="AFC456"/>
      </a:folHlink>
    </a:clrScheme>
    <a:fontScheme name="062TGp_hosting_blue_v3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062TGp_hosting_blue_v3 1">
        <a:dk1>
          <a:srgbClr val="663300"/>
        </a:dk1>
        <a:lt1>
          <a:srgbClr val="FFFFFF"/>
        </a:lt1>
        <a:dk2>
          <a:srgbClr val="669900"/>
        </a:dk2>
        <a:lt2>
          <a:srgbClr val="DDDDDD"/>
        </a:lt2>
        <a:accent1>
          <a:srgbClr val="B1C137"/>
        </a:accent1>
        <a:accent2>
          <a:srgbClr val="CFA437"/>
        </a:accent2>
        <a:accent3>
          <a:srgbClr val="FFFFFF"/>
        </a:accent3>
        <a:accent4>
          <a:srgbClr val="562A00"/>
        </a:accent4>
        <a:accent5>
          <a:srgbClr val="D5DDAE"/>
        </a:accent5>
        <a:accent6>
          <a:srgbClr val="BB9431"/>
        </a:accent6>
        <a:hlink>
          <a:srgbClr val="B2572A"/>
        </a:hlink>
        <a:folHlink>
          <a:srgbClr val="3672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2TGp_hosting_blue_v3 2">
        <a:dk1>
          <a:srgbClr val="000066"/>
        </a:dk1>
        <a:lt1>
          <a:srgbClr val="FFFFFF"/>
        </a:lt1>
        <a:dk2>
          <a:srgbClr val="1D98C3"/>
        </a:dk2>
        <a:lt2>
          <a:srgbClr val="DDDDDD"/>
        </a:lt2>
        <a:accent1>
          <a:srgbClr val="96B0F2"/>
        </a:accent1>
        <a:accent2>
          <a:srgbClr val="5375E1"/>
        </a:accent2>
        <a:accent3>
          <a:srgbClr val="FFFFFF"/>
        </a:accent3>
        <a:accent4>
          <a:srgbClr val="000056"/>
        </a:accent4>
        <a:accent5>
          <a:srgbClr val="C9D4F7"/>
        </a:accent5>
        <a:accent6>
          <a:srgbClr val="4A69CC"/>
        </a:accent6>
        <a:hlink>
          <a:srgbClr val="97BD3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2TGp_hosting_blue_v3 3">
        <a:dk1>
          <a:srgbClr val="000066"/>
        </a:dk1>
        <a:lt1>
          <a:srgbClr val="FFFFFF"/>
        </a:lt1>
        <a:dk2>
          <a:srgbClr val="3C68F4"/>
        </a:dk2>
        <a:lt2>
          <a:srgbClr val="DDDDDD"/>
        </a:lt2>
        <a:accent1>
          <a:srgbClr val="96DAF2"/>
        </a:accent1>
        <a:accent2>
          <a:srgbClr val="8C50E4"/>
        </a:accent2>
        <a:accent3>
          <a:srgbClr val="FFFFFF"/>
        </a:accent3>
        <a:accent4>
          <a:srgbClr val="000056"/>
        </a:accent4>
        <a:accent5>
          <a:srgbClr val="C9EAF7"/>
        </a:accent5>
        <a:accent6>
          <a:srgbClr val="7E48CF"/>
        </a:accent6>
        <a:hlink>
          <a:srgbClr val="8A9EB2"/>
        </a:hlink>
        <a:folHlink>
          <a:srgbClr val="AFC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9116</Words>
  <Application>WPS 演示</Application>
  <PresentationFormat>全屏显示(4:3)</PresentationFormat>
  <Paragraphs>1035</Paragraphs>
  <Slides>78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78</vt:i4>
      </vt:variant>
    </vt:vector>
  </HeadingPairs>
  <TitlesOfParts>
    <vt:vector size="111" baseType="lpstr">
      <vt:lpstr>Arial</vt:lpstr>
      <vt:lpstr>宋体</vt:lpstr>
      <vt:lpstr>Wingdings</vt:lpstr>
      <vt:lpstr>华文楷体</vt:lpstr>
      <vt:lpstr>微软雅黑</vt:lpstr>
      <vt:lpstr>Arial Unicode MS</vt:lpstr>
      <vt:lpstr>Verdana</vt:lpstr>
      <vt:lpstr>Calibri</vt:lpstr>
      <vt:lpstr>黑体</vt:lpstr>
      <vt:lpstr>Times New Roman</vt:lpstr>
      <vt:lpstr>楷体_GB2312</vt:lpstr>
      <vt:lpstr>新宋体</vt:lpstr>
      <vt:lpstr>Wingdings 2</vt:lpstr>
      <vt:lpstr>Tahoma</vt:lpstr>
      <vt:lpstr>062TGp_hosting_blue_v3</vt:lpstr>
      <vt:lpstr>Photoshop.Image.6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MSDraw</vt:lpstr>
      <vt:lpstr>Equation.DSMT4</vt:lpstr>
      <vt:lpstr>Equation.DSMT4</vt:lpstr>
      <vt:lpstr>Equation.DSMT4</vt:lpstr>
      <vt:lpstr>Word.Picture.8</vt:lpstr>
      <vt:lpstr>Word.Picture.8</vt:lpstr>
      <vt:lpstr>Equation.DSMT4</vt:lpstr>
      <vt:lpstr>Equation.DSMT4</vt:lpstr>
      <vt:lpstr>Equation.DSMT4</vt:lpstr>
      <vt:lpstr>微型计算机原理与接口技术</vt:lpstr>
      <vt:lpstr>PowerPoint 演示文稿</vt:lpstr>
      <vt:lpstr>2.1 微处理器概述</vt:lpstr>
      <vt:lpstr>PowerPoint 演示文稿</vt:lpstr>
      <vt:lpstr>2.1.1 微处理器的性能指标</vt:lpstr>
      <vt:lpstr>PowerPoint 演示文稿</vt:lpstr>
      <vt:lpstr>2.1.2 微处理器的工作方式</vt:lpstr>
      <vt:lpstr>PowerPoint 演示文稿</vt:lpstr>
      <vt:lpstr>2.1.3 微处理器流水线及超标量技术</vt:lpstr>
      <vt:lpstr>PowerPoint 演示文稿</vt:lpstr>
      <vt:lpstr>PowerPoint 演示文稿</vt:lpstr>
      <vt:lpstr>PowerPoint 演示文稿</vt:lpstr>
      <vt:lpstr>2.2 微处理器内部结构</vt:lpstr>
      <vt:lpstr>2.2.1 8086/8088内部结构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微处理器寄存器结构及数据类型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标志寄存器FLAGS</vt:lpstr>
      <vt:lpstr>PowerPoint 演示文稿</vt:lpstr>
      <vt:lpstr>PowerPoint 演示文稿</vt:lpstr>
      <vt:lpstr>PowerPoint 演示文稿</vt:lpstr>
      <vt:lpstr>2.4 微处理器主要引脚信号与总线时序</vt:lpstr>
      <vt:lpstr>2.4.1 8086/8088引脚信号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2.4.2 系统复位与启动操作</vt:lpstr>
      <vt:lpstr>2.4.3 微处理器时钟信号</vt:lpstr>
      <vt:lpstr>PowerPoint 演示文稿</vt:lpstr>
      <vt:lpstr>8086/8088工作周期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实模式存储器管理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存储器的编址（1）</vt:lpstr>
      <vt:lpstr>存储器的编址（2）</vt:lpstr>
      <vt:lpstr>PowerPoint 演示文稿</vt:lpstr>
      <vt:lpstr>存储器的编址（3）</vt:lpstr>
      <vt:lpstr>实地址模式下的存储器地址变换</vt:lpstr>
      <vt:lpstr>例：已知 CS=1055H,DS=250AH,ES=2EF0H,SS=8FF0H ,画出各段在内存中的分布。 </vt:lpstr>
      <vt:lpstr>PowerPoint 演示文稿</vt:lpstr>
      <vt:lpstr>堆栈及堆栈段的使用</vt:lpstr>
      <vt:lpstr>PowerPoint 演示文稿</vt:lpstr>
      <vt:lpstr>PowerPoint 演示文稿</vt:lpstr>
      <vt:lpstr>例：</vt:lpstr>
      <vt:lpstr>PowerPoint 演示文稿</vt:lpstr>
      <vt:lpstr>PowerPoint 演示文稿</vt:lpstr>
      <vt:lpstr>2.6 IBM PC/XT微型计算机系统简介</vt:lpstr>
      <vt:lpstr>2.6.1 CPU子系统</vt:lpstr>
      <vt:lpstr>2.6.2 IO子系统</vt:lpstr>
      <vt:lpstr>2.6.3 系统板部件框图</vt:lpstr>
      <vt:lpstr>2.7 本章小结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湖熟现代农业示范园农业物联网建设方案</dc:title>
  <dc:creator>a</dc:creator>
  <cp:lastModifiedBy>2017</cp:lastModifiedBy>
  <cp:revision>442</cp:revision>
  <dcterms:created xsi:type="dcterms:W3CDTF">2016-02-20T02:05:00Z</dcterms:created>
  <dcterms:modified xsi:type="dcterms:W3CDTF">2023-08-27T10:28:06Z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EE0554AB60ED407EAFD16EFBBD183650</vt:lpwstr>
  </property>
</Properties>
</file>