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gif" ContentType="image/gi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6"/>
  </p:handoutMasterIdLst>
  <p:sldIdLst>
    <p:sldId id="256" r:id="rId3"/>
    <p:sldId id="257" r:id="rId5"/>
    <p:sldId id="258" r:id="rId6"/>
    <p:sldId id="259" r:id="rId7"/>
    <p:sldId id="260" r:id="rId8"/>
    <p:sldId id="261" r:id="rId9"/>
    <p:sldId id="328" r:id="rId10"/>
    <p:sldId id="329" r:id="rId11"/>
    <p:sldId id="330" r:id="rId12"/>
    <p:sldId id="338" r:id="rId13"/>
    <p:sldId id="339" r:id="rId14"/>
    <p:sldId id="262" r:id="rId15"/>
    <p:sldId id="263" r:id="rId16"/>
    <p:sldId id="264" r:id="rId17"/>
    <p:sldId id="326" r:id="rId18"/>
    <p:sldId id="265" r:id="rId19"/>
    <p:sldId id="267" r:id="rId20"/>
    <p:sldId id="268" r:id="rId21"/>
    <p:sldId id="269" r:id="rId22"/>
    <p:sldId id="327" r:id="rId23"/>
    <p:sldId id="270" r:id="rId24"/>
    <p:sldId id="271" r:id="rId25"/>
    <p:sldId id="272" r:id="rId26"/>
    <p:sldId id="340" r:id="rId27"/>
    <p:sldId id="273" r:id="rId28"/>
    <p:sldId id="274" r:id="rId29"/>
    <p:sldId id="275" r:id="rId30"/>
    <p:sldId id="276" r:id="rId31"/>
    <p:sldId id="341"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296" r:id="rId52"/>
    <p:sldId id="297" r:id="rId53"/>
    <p:sldId id="301" r:id="rId54"/>
    <p:sldId id="302" r:id="rId55"/>
    <p:sldId id="303" r:id="rId56"/>
    <p:sldId id="304" r:id="rId57"/>
    <p:sldId id="342" r:id="rId58"/>
    <p:sldId id="373" r:id="rId59"/>
    <p:sldId id="374" r:id="rId60"/>
    <p:sldId id="305" r:id="rId61"/>
    <p:sldId id="306" r:id="rId62"/>
    <p:sldId id="307" r:id="rId63"/>
    <p:sldId id="308" r:id="rId64"/>
    <p:sldId id="309" r:id="rId65"/>
    <p:sldId id="310" r:id="rId66"/>
    <p:sldId id="311" r:id="rId67"/>
    <p:sldId id="312" r:id="rId68"/>
    <p:sldId id="313" r:id="rId69"/>
    <p:sldId id="314" r:id="rId70"/>
    <p:sldId id="315" r:id="rId71"/>
    <p:sldId id="316" r:id="rId72"/>
    <p:sldId id="317" r:id="rId73"/>
    <p:sldId id="318" r:id="rId74"/>
    <p:sldId id="319" r:id="rId75"/>
    <p:sldId id="321" r:id="rId76"/>
    <p:sldId id="343" r:id="rId77"/>
    <p:sldId id="344" r:id="rId78"/>
    <p:sldId id="345" r:id="rId79"/>
    <p:sldId id="346" r:id="rId80"/>
    <p:sldId id="347" r:id="rId81"/>
    <p:sldId id="331" r:id="rId82"/>
    <p:sldId id="332" r:id="rId83"/>
    <p:sldId id="333" r:id="rId84"/>
    <p:sldId id="334" r:id="rId85"/>
    <p:sldId id="335" r:id="rId86"/>
    <p:sldId id="336" r:id="rId87"/>
    <p:sldId id="337" r:id="rId88"/>
    <p:sldId id="322" r:id="rId89"/>
    <p:sldId id="323" r:id="rId90"/>
    <p:sldId id="324" r:id="rId91"/>
    <p:sldId id="348" r:id="rId92"/>
    <p:sldId id="349" r:id="rId93"/>
    <p:sldId id="350" r:id="rId94"/>
    <p:sldId id="351" r:id="rId95"/>
    <p:sldId id="362" r:id="rId96"/>
    <p:sldId id="363" r:id="rId97"/>
    <p:sldId id="367" r:id="rId98"/>
    <p:sldId id="368" r:id="rId99"/>
    <p:sldId id="364" r:id="rId100"/>
    <p:sldId id="365" r:id="rId101"/>
    <p:sldId id="366" r:id="rId102"/>
    <p:sldId id="353" r:id="rId103"/>
    <p:sldId id="354" r:id="rId104"/>
    <p:sldId id="355" r:id="rId105"/>
    <p:sldId id="356" r:id="rId106"/>
    <p:sldId id="357" r:id="rId107"/>
    <p:sldId id="358" r:id="rId108"/>
    <p:sldId id="359" r:id="rId109"/>
    <p:sldId id="369" r:id="rId110"/>
    <p:sldId id="370" r:id="rId111"/>
    <p:sldId id="371" r:id="rId112"/>
    <p:sldId id="372" r:id="rId113"/>
    <p:sldId id="360" r:id="rId114"/>
    <p:sldId id="325" r:id="rId115"/>
  </p:sldIdLst>
  <p:sldSz cx="9144000" cy="6858000" type="screen4x3"/>
  <p:notesSz cx="6934200" cy="9398000"/>
  <p:custDataLst>
    <p:tags r:id="rId120"/>
  </p:custDataLst>
  <p:defaultTextStyle>
    <a:defPPr>
      <a:defRPr lang="en-US"/>
    </a:defPPr>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4032" userDrawn="1">
          <p15:clr>
            <a:srgbClr val="A4A3A4"/>
          </p15:clr>
        </p15:guide>
        <p15:guide id="2" pos="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800000"/>
    <a:srgbClr val="FF0000"/>
    <a:srgbClr val="FF9900"/>
    <a:srgbClr val="FFCCFF"/>
    <a:srgbClr val="CCECFF"/>
    <a:srgbClr val="CCCCFF"/>
    <a:srgbClr val="CC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1985"/>
    <p:restoredTop sz="91906"/>
  </p:normalViewPr>
  <p:slideViewPr>
    <p:cSldViewPr showGuides="1">
      <p:cViewPr varScale="1">
        <p:scale>
          <a:sx n="71" d="100"/>
          <a:sy n="71" d="100"/>
        </p:scale>
        <p:origin x="948" y="60"/>
      </p:cViewPr>
      <p:guideLst>
        <p:guide orient="horz" pos="4032"/>
        <p:guide pos="19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0" Type="http://schemas.openxmlformats.org/officeDocument/2006/relationships/tags" Target="tags/tag1.xml"/><Relationship Id="rId12" Type="http://schemas.openxmlformats.org/officeDocument/2006/relationships/slide" Target="slides/slide9.xml"/><Relationship Id="rId119" Type="http://schemas.openxmlformats.org/officeDocument/2006/relationships/tableStyles" Target="tableStyles.xml"/><Relationship Id="rId118" Type="http://schemas.openxmlformats.org/officeDocument/2006/relationships/viewProps" Target="viewProps.xml"/><Relationship Id="rId117" Type="http://schemas.openxmlformats.org/officeDocument/2006/relationships/presProps" Target="presProps.xml"/><Relationship Id="rId116" Type="http://schemas.openxmlformats.org/officeDocument/2006/relationships/handoutMaster" Target="handoutMasters/handoutMaster1.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buFontTx/>
              <a:buNone/>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buFontTx/>
              <a:buNone/>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fld id="{3409B7C5-D8B6-4714-9356-F22A991B564F}" type="slidenum">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eaLnBrk="1" hangingPunct="1">
              <a:buFontTx/>
              <a:buNone/>
              <a:defRPr kumimoji="0"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p:nvPr>
            <p:ph type="sldImg"/>
          </p:nvPr>
        </p:nvSpPr>
        <p:spPr>
          <a:xfrm>
            <a:off x="1079500" y="685800"/>
            <a:ext cx="4775200" cy="3581400"/>
          </a:xfrm>
          <a:prstGeom prst="rect">
            <a:avLst/>
          </a:prstGeom>
          <a:noFill/>
          <a:ln w="9525" cap="flat" cmpd="sng">
            <a:solidFill>
              <a:srgbClr val="000000"/>
            </a:solidFill>
            <a:prstDash val="solid"/>
            <a:miter/>
            <a:headEnd type="none" w="med" len="med"/>
            <a:tailEnd type="none" w="med" len="me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lstStyle>
            <a:lvl1pPr algn="r" eaLnBrk="1" hangingPunct="1">
              <a:buFontTx/>
              <a:buNone/>
              <a:defRPr kumimoji="0"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eaLnBrk="1" hangingPunct="1">
              <a:buFontTx/>
              <a:buNone/>
              <a:defRPr kumimoji="0"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lstStyle>
            <a:lvl1pPr algn="r" eaLnBrk="1" hangingPunct="1">
              <a:buFontTx/>
              <a:buNone/>
              <a:defRPr kumimoji="0" sz="1200"/>
            </a:lvl1pPr>
          </a:lstStyle>
          <a:p>
            <a:pPr marL="0" marR="0" lvl="0" indent="0" algn="r" defTabSz="914400" rtl="0" eaLnBrk="1" fontAlgn="base" latinLnBrk="0" hangingPunct="1">
              <a:lnSpc>
                <a:spcPct val="100000"/>
              </a:lnSpc>
              <a:spcBef>
                <a:spcPct val="0"/>
              </a:spcBef>
              <a:spcAft>
                <a:spcPct val="0"/>
              </a:spcAft>
              <a:buClrTx/>
              <a:buSzTx/>
              <a:buFontTx/>
              <a:buNone/>
              <a:defRPr/>
            </a:pPr>
            <a:fld id="{CD59F5DB-B84C-487B-B1C8-9731E1DD679B}"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147" name="Rectangle 2"/>
          <p:cNvSpPr>
            <a:spLocks noTextEdit="1"/>
          </p:cNvSpPr>
          <p:nvPr>
            <p:ph type="sldImg"/>
          </p:nvPr>
        </p:nvSpPr>
        <p:spPr>
          <a:ln/>
        </p:spPr>
      </p:sp>
      <p:sp>
        <p:nvSpPr>
          <p:cNvPr id="614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26627" name="Rectangle 2"/>
          <p:cNvSpPr>
            <a:spLocks noTextEdit="1"/>
          </p:cNvSpPr>
          <p:nvPr>
            <p:ph type="sldImg"/>
          </p:nvPr>
        </p:nvSpPr>
        <p:spPr>
          <a:ln/>
        </p:spPr>
      </p:sp>
      <p:sp>
        <p:nvSpPr>
          <p:cNvPr id="2662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28675" name="Rectangle 2"/>
          <p:cNvSpPr>
            <a:spLocks noTextEdit="1"/>
          </p:cNvSpPr>
          <p:nvPr>
            <p:ph type="sldImg"/>
          </p:nvPr>
        </p:nvSpPr>
        <p:spPr>
          <a:ln/>
        </p:spPr>
      </p:sp>
      <p:sp>
        <p:nvSpPr>
          <p:cNvPr id="28676" name="Rectangle 3"/>
          <p:cNvSpPr>
            <a:spLocks noGrp="1"/>
          </p:cNvSpPr>
          <p:nvPr>
            <p:ph type="body"/>
          </p:nvPr>
        </p:nvSpPr>
        <p:spPr>
          <a:ln/>
        </p:spPr>
        <p:txBody>
          <a:bodyPr wrap="square" lIns="91440" tIns="45720" rIns="91440" bIns="45720" anchor="t" anchorCtr="0"/>
          <a:p>
            <a:pPr lvl="0" eaLnBrk="1" hangingPunct="1"/>
            <a:r>
              <a:rPr lang="zh-CN" altLang="en-US" dirty="0"/>
              <a:t>指令性语句（伪指令语句）：它是一种不产生目标代码的语句，它仅仅在汇编过程中告诉汇编程序应如何汇编。例如，告诉汇编程序已写出的汇编语言源程序有几个段，段的名字是什么；定义变量，定义过程，给变量分配存储单元，给数字或表达式命名等。显然，伪指令语句是汇编程序在汇编时使用的。 </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30723" name="Rectangle 2"/>
          <p:cNvSpPr>
            <a:spLocks noTextEdit="1"/>
          </p:cNvSpPr>
          <p:nvPr>
            <p:ph type="sldImg"/>
          </p:nvPr>
        </p:nvSpPr>
        <p:spPr>
          <a:ln/>
        </p:spPr>
      </p:sp>
      <p:sp>
        <p:nvSpPr>
          <p:cNvPr id="30724" name="Rectangle 3"/>
          <p:cNvSpPr>
            <a:spLocks noGrp="1"/>
          </p:cNvSpPr>
          <p:nvPr>
            <p:ph type="body"/>
          </p:nvPr>
        </p:nvSpPr>
        <p:spPr>
          <a:ln/>
        </p:spPr>
        <p:txBody>
          <a:bodyPr wrap="square" lIns="91440" tIns="45720" rIns="91440" bIns="45720" anchor="t" anchorCtr="0"/>
          <a:p>
            <a:pPr lvl="0" eaLnBrk="1" hangingPunct="1"/>
            <a:r>
              <a:rPr lang="zh-CN" altLang="en-US" dirty="0"/>
              <a:t>并非每条指令语句必须有标号，但如果一条指令前面有一标号，则程序中其它地方就可以引用这个标号。</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33795" name="Rectangle 2"/>
          <p:cNvSpPr>
            <a:spLocks noTextEdit="1"/>
          </p:cNvSpPr>
          <p:nvPr>
            <p:ph type="sldImg"/>
          </p:nvPr>
        </p:nvSpPr>
        <p:spPr>
          <a:ln/>
        </p:spPr>
      </p:sp>
      <p:sp>
        <p:nvSpPr>
          <p:cNvPr id="337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35843" name="Rectangle 2"/>
          <p:cNvSpPr>
            <a:spLocks noTextEdit="1"/>
          </p:cNvSpPr>
          <p:nvPr>
            <p:ph type="sldImg"/>
          </p:nvPr>
        </p:nvSpPr>
        <p:spPr>
          <a:ln/>
        </p:spPr>
      </p:sp>
      <p:sp>
        <p:nvSpPr>
          <p:cNvPr id="3584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37891" name="Rectangle 2"/>
          <p:cNvSpPr>
            <a:spLocks noTextEdit="1"/>
          </p:cNvSpPr>
          <p:nvPr>
            <p:ph type="sldImg"/>
          </p:nvPr>
        </p:nvSpPr>
        <p:spPr>
          <a:ln/>
        </p:spPr>
      </p:sp>
      <p:sp>
        <p:nvSpPr>
          <p:cNvPr id="3789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39939" name="Rectangle 2"/>
          <p:cNvSpPr>
            <a:spLocks noTextEdit="1"/>
          </p:cNvSpPr>
          <p:nvPr>
            <p:ph type="sldImg"/>
          </p:nvPr>
        </p:nvSpPr>
        <p:spPr>
          <a:ln/>
        </p:spPr>
      </p:sp>
      <p:sp>
        <p:nvSpPr>
          <p:cNvPr id="39940" name="Rectangle 3"/>
          <p:cNvSpPr>
            <a:spLocks noGrp="1"/>
          </p:cNvSpPr>
          <p:nvPr>
            <p:ph type="body"/>
          </p:nvPr>
        </p:nvSpPr>
        <p:spPr>
          <a:ln/>
        </p:spPr>
        <p:txBody>
          <a:bodyPr wrap="square" lIns="91440" tIns="45720" rIns="91440" bIns="45720" anchor="t" anchorCtr="0"/>
          <a:p>
            <a:pPr lvl="0" eaLnBrk="1" hangingPunct="1"/>
            <a:r>
              <a:rPr lang="zh-CN" altLang="en-US" dirty="0"/>
              <a:t>变量定义中的表达式确定了变量的初值</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43011" name="Rectangle 2"/>
          <p:cNvSpPr>
            <a:spLocks noTextEdit="1"/>
          </p:cNvSpPr>
          <p:nvPr>
            <p:ph type="sldImg"/>
          </p:nvPr>
        </p:nvSpPr>
        <p:spPr>
          <a:ln/>
        </p:spPr>
      </p:sp>
      <p:sp>
        <p:nvSpPr>
          <p:cNvPr id="4301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45059" name="Rectangle 2"/>
          <p:cNvSpPr>
            <a:spLocks noTextEdit="1"/>
          </p:cNvSpPr>
          <p:nvPr>
            <p:ph type="sldImg"/>
          </p:nvPr>
        </p:nvSpPr>
        <p:spPr>
          <a:ln/>
        </p:spPr>
      </p:sp>
      <p:sp>
        <p:nvSpPr>
          <p:cNvPr id="4506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47107" name="Rectangle 2"/>
          <p:cNvSpPr>
            <a:spLocks noTextEdit="1"/>
          </p:cNvSpPr>
          <p:nvPr>
            <p:ph type="sldImg"/>
          </p:nvPr>
        </p:nvSpPr>
        <p:spPr>
          <a:ln/>
        </p:spPr>
      </p:sp>
      <p:sp>
        <p:nvSpPr>
          <p:cNvPr id="4710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195" name="Rectangle 2"/>
          <p:cNvSpPr>
            <a:spLocks noTextEdit="1"/>
          </p:cNvSpPr>
          <p:nvPr>
            <p:ph type="sldImg"/>
          </p:nvPr>
        </p:nvSpPr>
        <p:spPr>
          <a:ln/>
        </p:spPr>
      </p:sp>
      <p:sp>
        <p:nvSpPr>
          <p:cNvPr id="81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50179" name="Rectangle 2"/>
          <p:cNvSpPr>
            <a:spLocks noTextEdit="1"/>
          </p:cNvSpPr>
          <p:nvPr>
            <p:ph type="sldImg"/>
          </p:nvPr>
        </p:nvSpPr>
        <p:spPr>
          <a:ln/>
        </p:spPr>
      </p:sp>
      <p:sp>
        <p:nvSpPr>
          <p:cNvPr id="5018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52227" name="Rectangle 2"/>
          <p:cNvSpPr>
            <a:spLocks noTextEdit="1"/>
          </p:cNvSpPr>
          <p:nvPr>
            <p:ph type="sldImg"/>
          </p:nvPr>
        </p:nvSpPr>
        <p:spPr>
          <a:ln/>
        </p:spPr>
      </p:sp>
      <p:sp>
        <p:nvSpPr>
          <p:cNvPr id="5222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54275" name="Rectangle 2"/>
          <p:cNvSpPr>
            <a:spLocks noTextEdit="1"/>
          </p:cNvSpPr>
          <p:nvPr>
            <p:ph type="sldImg"/>
          </p:nvPr>
        </p:nvSpPr>
        <p:spPr>
          <a:ln/>
        </p:spPr>
      </p:sp>
      <p:sp>
        <p:nvSpPr>
          <p:cNvPr id="5427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56323" name="Rectangle 2"/>
          <p:cNvSpPr>
            <a:spLocks noTextEdit="1"/>
          </p:cNvSpPr>
          <p:nvPr>
            <p:ph type="sldImg"/>
          </p:nvPr>
        </p:nvSpPr>
        <p:spPr>
          <a:ln/>
        </p:spPr>
      </p:sp>
      <p:sp>
        <p:nvSpPr>
          <p:cNvPr id="5632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59395" name="Rectangle 2"/>
          <p:cNvSpPr>
            <a:spLocks noTextEdit="1"/>
          </p:cNvSpPr>
          <p:nvPr>
            <p:ph type="sldImg"/>
          </p:nvPr>
        </p:nvSpPr>
        <p:spPr>
          <a:ln/>
        </p:spPr>
      </p:sp>
      <p:sp>
        <p:nvSpPr>
          <p:cNvPr id="593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1443" name="Rectangle 2"/>
          <p:cNvSpPr>
            <a:spLocks noTextEdit="1"/>
          </p:cNvSpPr>
          <p:nvPr>
            <p:ph type="sldImg"/>
          </p:nvPr>
        </p:nvSpPr>
        <p:spPr>
          <a:ln/>
        </p:spPr>
      </p:sp>
      <p:sp>
        <p:nvSpPr>
          <p:cNvPr id="6144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3491" name="Rectangle 2"/>
          <p:cNvSpPr>
            <a:spLocks noTextEdit="1"/>
          </p:cNvSpPr>
          <p:nvPr>
            <p:ph type="sldImg"/>
          </p:nvPr>
        </p:nvSpPr>
        <p:spPr>
          <a:ln/>
        </p:spPr>
      </p:sp>
      <p:sp>
        <p:nvSpPr>
          <p:cNvPr id="6349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5539" name="Rectangle 2"/>
          <p:cNvSpPr>
            <a:spLocks noTextEdit="1"/>
          </p:cNvSpPr>
          <p:nvPr>
            <p:ph type="sldImg"/>
          </p:nvPr>
        </p:nvSpPr>
        <p:spPr>
          <a:ln/>
        </p:spPr>
      </p:sp>
      <p:sp>
        <p:nvSpPr>
          <p:cNvPr id="6554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7587" name="Rectangle 2"/>
          <p:cNvSpPr>
            <a:spLocks noTextEdit="1"/>
          </p:cNvSpPr>
          <p:nvPr>
            <p:ph type="sldImg"/>
          </p:nvPr>
        </p:nvSpPr>
        <p:spPr>
          <a:ln/>
        </p:spPr>
      </p:sp>
      <p:sp>
        <p:nvSpPr>
          <p:cNvPr id="6758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69635" name="Rectangle 2"/>
          <p:cNvSpPr>
            <a:spLocks noTextEdit="1"/>
          </p:cNvSpPr>
          <p:nvPr>
            <p:ph type="sldImg"/>
          </p:nvPr>
        </p:nvSpPr>
        <p:spPr>
          <a:ln/>
        </p:spPr>
      </p:sp>
      <p:sp>
        <p:nvSpPr>
          <p:cNvPr id="6963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0243" name="Rectangle 2"/>
          <p:cNvSpPr>
            <a:spLocks noTextEdit="1"/>
          </p:cNvSpPr>
          <p:nvPr>
            <p:ph type="sldImg"/>
          </p:nvPr>
        </p:nvSpPr>
        <p:spPr>
          <a:ln/>
        </p:spPr>
      </p:sp>
      <p:sp>
        <p:nvSpPr>
          <p:cNvPr id="1024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72707" name="Rectangle 2"/>
          <p:cNvSpPr>
            <a:spLocks noTextEdit="1"/>
          </p:cNvSpPr>
          <p:nvPr>
            <p:ph type="sldImg"/>
          </p:nvPr>
        </p:nvSpPr>
        <p:spPr>
          <a:ln/>
        </p:spPr>
      </p:sp>
      <p:sp>
        <p:nvSpPr>
          <p:cNvPr id="7270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74755" name="Rectangle 2"/>
          <p:cNvSpPr>
            <a:spLocks noTextEdit="1"/>
          </p:cNvSpPr>
          <p:nvPr>
            <p:ph type="sldImg"/>
          </p:nvPr>
        </p:nvSpPr>
        <p:spPr>
          <a:ln/>
        </p:spPr>
      </p:sp>
      <p:sp>
        <p:nvSpPr>
          <p:cNvPr id="7475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76803" name="Rectangle 2"/>
          <p:cNvSpPr>
            <a:spLocks noTextEdit="1"/>
          </p:cNvSpPr>
          <p:nvPr>
            <p:ph type="sldImg"/>
          </p:nvPr>
        </p:nvSpPr>
        <p:spPr>
          <a:ln/>
        </p:spPr>
      </p:sp>
      <p:sp>
        <p:nvSpPr>
          <p:cNvPr id="7680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78851" name="Rectangle 2"/>
          <p:cNvSpPr>
            <a:spLocks noTextEdit="1"/>
          </p:cNvSpPr>
          <p:nvPr>
            <p:ph type="sldImg"/>
          </p:nvPr>
        </p:nvSpPr>
        <p:spPr>
          <a:ln/>
        </p:spPr>
      </p:sp>
      <p:sp>
        <p:nvSpPr>
          <p:cNvPr id="7885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0899" name="Rectangle 2"/>
          <p:cNvSpPr>
            <a:spLocks noTextEdit="1"/>
          </p:cNvSpPr>
          <p:nvPr>
            <p:ph type="sldImg"/>
          </p:nvPr>
        </p:nvSpPr>
        <p:spPr>
          <a:ln/>
        </p:spPr>
      </p:sp>
      <p:sp>
        <p:nvSpPr>
          <p:cNvPr id="8090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2947" name="Rectangle 2"/>
          <p:cNvSpPr>
            <a:spLocks noTextEdit="1"/>
          </p:cNvSpPr>
          <p:nvPr>
            <p:ph type="sldImg"/>
          </p:nvPr>
        </p:nvSpPr>
        <p:spPr>
          <a:ln/>
        </p:spPr>
      </p:sp>
      <p:sp>
        <p:nvSpPr>
          <p:cNvPr id="82948" name="Rectangle 3"/>
          <p:cNvSpPr>
            <a:spLocks noGrp="1"/>
          </p:cNvSpPr>
          <p:nvPr>
            <p:ph type="body"/>
          </p:nvPr>
        </p:nvSpPr>
        <p:spPr>
          <a:ln/>
        </p:spPr>
        <p:txBody>
          <a:bodyPr wrap="square" lIns="91440" tIns="45720" rIns="91440" bIns="45720" anchor="t" anchorCtr="0"/>
          <a:p>
            <a:pPr lvl="0" eaLnBrk="1" hangingPunct="1"/>
            <a:r>
              <a:rPr lang="zh-CN" altLang="en-US" dirty="0"/>
              <a:t>同一程序中，一个符号名用</a:t>
            </a:r>
            <a:r>
              <a:rPr lang="en-US" altLang="zh-CN" dirty="0"/>
              <a:t>EQU</a:t>
            </a:r>
            <a:r>
              <a:rPr lang="zh-CN" altLang="en-US" dirty="0"/>
              <a:t>或</a:t>
            </a:r>
            <a:r>
              <a:rPr lang="en-US" altLang="zh-CN" dirty="0"/>
              <a:t>=</a:t>
            </a:r>
            <a:r>
              <a:rPr lang="zh-CN" altLang="en-US" dirty="0"/>
              <a:t>只能定义一次</a:t>
            </a:r>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4995" name="Rectangle 2"/>
          <p:cNvSpPr>
            <a:spLocks noTextEdit="1"/>
          </p:cNvSpPr>
          <p:nvPr>
            <p:ph type="sldImg"/>
          </p:nvPr>
        </p:nvSpPr>
        <p:spPr>
          <a:ln/>
        </p:spPr>
      </p:sp>
      <p:sp>
        <p:nvSpPr>
          <p:cNvPr id="849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7043" name="Rectangle 2"/>
          <p:cNvSpPr>
            <a:spLocks noTextEdit="1"/>
          </p:cNvSpPr>
          <p:nvPr>
            <p:ph type="sldImg"/>
          </p:nvPr>
        </p:nvSpPr>
        <p:spPr>
          <a:ln/>
        </p:spPr>
      </p:sp>
      <p:sp>
        <p:nvSpPr>
          <p:cNvPr id="8704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89091" name="Rectangle 2"/>
          <p:cNvSpPr>
            <a:spLocks noTextEdit="1"/>
          </p:cNvSpPr>
          <p:nvPr>
            <p:ph type="sldImg"/>
          </p:nvPr>
        </p:nvSpPr>
        <p:spPr>
          <a:ln/>
        </p:spPr>
      </p:sp>
      <p:sp>
        <p:nvSpPr>
          <p:cNvPr id="8909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91139" name="Rectangle 2"/>
          <p:cNvSpPr>
            <a:spLocks noTextEdit="1"/>
          </p:cNvSpPr>
          <p:nvPr>
            <p:ph type="sldImg"/>
          </p:nvPr>
        </p:nvSpPr>
        <p:spPr>
          <a:ln/>
        </p:spPr>
      </p:sp>
      <p:sp>
        <p:nvSpPr>
          <p:cNvPr id="9114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2291" name="Rectangle 2"/>
          <p:cNvSpPr>
            <a:spLocks noTextEdit="1"/>
          </p:cNvSpPr>
          <p:nvPr>
            <p:ph type="sldImg"/>
          </p:nvPr>
        </p:nvSpPr>
        <p:spPr>
          <a:ln/>
        </p:spPr>
      </p:sp>
      <p:sp>
        <p:nvSpPr>
          <p:cNvPr id="1229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93187" name="Rectangle 2"/>
          <p:cNvSpPr>
            <a:spLocks noTextEdit="1"/>
          </p:cNvSpPr>
          <p:nvPr>
            <p:ph type="sldImg"/>
          </p:nvPr>
        </p:nvSpPr>
        <p:spPr>
          <a:ln/>
        </p:spPr>
      </p:sp>
      <p:sp>
        <p:nvSpPr>
          <p:cNvPr id="9318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95235" name="Rectangle 2"/>
          <p:cNvSpPr>
            <a:spLocks noTextEdit="1"/>
          </p:cNvSpPr>
          <p:nvPr>
            <p:ph type="sldImg"/>
          </p:nvPr>
        </p:nvSpPr>
        <p:spPr>
          <a:ln/>
        </p:spPr>
      </p:sp>
      <p:sp>
        <p:nvSpPr>
          <p:cNvPr id="9523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97283" name="Rectangle 2"/>
          <p:cNvSpPr>
            <a:spLocks noTextEdit="1"/>
          </p:cNvSpPr>
          <p:nvPr>
            <p:ph type="sldImg"/>
          </p:nvPr>
        </p:nvSpPr>
        <p:spPr>
          <a:ln/>
        </p:spPr>
      </p:sp>
      <p:sp>
        <p:nvSpPr>
          <p:cNvPr id="9728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99331" name="Rectangle 2"/>
          <p:cNvSpPr>
            <a:spLocks noTextEdit="1"/>
          </p:cNvSpPr>
          <p:nvPr>
            <p:ph type="sldImg"/>
          </p:nvPr>
        </p:nvSpPr>
        <p:spPr>
          <a:ln/>
        </p:spPr>
      </p:sp>
      <p:sp>
        <p:nvSpPr>
          <p:cNvPr id="9933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01379" name="Rectangle 2"/>
          <p:cNvSpPr>
            <a:spLocks noTextEdit="1"/>
          </p:cNvSpPr>
          <p:nvPr>
            <p:ph type="sldImg"/>
          </p:nvPr>
        </p:nvSpPr>
        <p:spPr>
          <a:ln/>
        </p:spPr>
      </p:sp>
      <p:sp>
        <p:nvSpPr>
          <p:cNvPr id="10138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04451" name="Rectangle 2"/>
          <p:cNvSpPr>
            <a:spLocks noTextEdit="1"/>
          </p:cNvSpPr>
          <p:nvPr>
            <p:ph type="sldImg"/>
          </p:nvPr>
        </p:nvSpPr>
        <p:spPr>
          <a:ln/>
        </p:spPr>
      </p:sp>
      <p:sp>
        <p:nvSpPr>
          <p:cNvPr id="10445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06499" name="Rectangle 2"/>
          <p:cNvSpPr>
            <a:spLocks noTextEdit="1"/>
          </p:cNvSpPr>
          <p:nvPr>
            <p:ph type="sldImg"/>
          </p:nvPr>
        </p:nvSpPr>
        <p:spPr>
          <a:ln/>
        </p:spPr>
      </p:sp>
      <p:sp>
        <p:nvSpPr>
          <p:cNvPr id="10650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11619" name="Rectangle 2"/>
          <p:cNvSpPr>
            <a:spLocks noTextEdit="1"/>
          </p:cNvSpPr>
          <p:nvPr>
            <p:ph type="sldImg"/>
          </p:nvPr>
        </p:nvSpPr>
        <p:spPr>
          <a:ln/>
        </p:spPr>
      </p:sp>
      <p:sp>
        <p:nvSpPr>
          <p:cNvPr id="11162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13667" name="Rectangle 2"/>
          <p:cNvSpPr>
            <a:spLocks noTextEdit="1"/>
          </p:cNvSpPr>
          <p:nvPr>
            <p:ph type="sldImg"/>
          </p:nvPr>
        </p:nvSpPr>
        <p:spPr>
          <a:ln/>
        </p:spPr>
      </p:sp>
      <p:sp>
        <p:nvSpPr>
          <p:cNvPr id="11366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15715" name="Rectangle 2"/>
          <p:cNvSpPr>
            <a:spLocks noTextEdit="1"/>
          </p:cNvSpPr>
          <p:nvPr>
            <p:ph type="sldImg"/>
          </p:nvPr>
        </p:nvSpPr>
        <p:spPr>
          <a:ln/>
        </p:spPr>
      </p:sp>
      <p:sp>
        <p:nvSpPr>
          <p:cNvPr id="11571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4339" name="Rectangle 2"/>
          <p:cNvSpPr>
            <a:spLocks noTextEdit="1"/>
          </p:cNvSpPr>
          <p:nvPr>
            <p:ph type="sldImg"/>
          </p:nvPr>
        </p:nvSpPr>
        <p:spPr>
          <a:ln/>
        </p:spPr>
      </p:sp>
      <p:sp>
        <p:nvSpPr>
          <p:cNvPr id="1434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17763" name="Rectangle 2"/>
          <p:cNvSpPr>
            <a:spLocks noTextEdit="1"/>
          </p:cNvSpPr>
          <p:nvPr>
            <p:ph type="sldImg"/>
          </p:nvPr>
        </p:nvSpPr>
        <p:spPr>
          <a:ln/>
        </p:spPr>
      </p:sp>
      <p:sp>
        <p:nvSpPr>
          <p:cNvPr id="11776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19811" name="Rectangle 2"/>
          <p:cNvSpPr>
            <a:spLocks noTextEdit="1"/>
          </p:cNvSpPr>
          <p:nvPr>
            <p:ph type="sldImg"/>
          </p:nvPr>
        </p:nvSpPr>
        <p:spPr>
          <a:ln/>
        </p:spPr>
      </p:sp>
      <p:sp>
        <p:nvSpPr>
          <p:cNvPr id="11981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21859" name="Rectangle 2"/>
          <p:cNvSpPr>
            <a:spLocks noTextEdit="1"/>
          </p:cNvSpPr>
          <p:nvPr>
            <p:ph type="sldImg"/>
          </p:nvPr>
        </p:nvSpPr>
        <p:spPr>
          <a:ln/>
        </p:spPr>
      </p:sp>
      <p:sp>
        <p:nvSpPr>
          <p:cNvPr id="12186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23907" name="Rectangle 2"/>
          <p:cNvSpPr>
            <a:spLocks noTextEdit="1"/>
          </p:cNvSpPr>
          <p:nvPr>
            <p:ph type="sldImg"/>
          </p:nvPr>
        </p:nvSpPr>
        <p:spPr>
          <a:ln/>
        </p:spPr>
      </p:sp>
      <p:sp>
        <p:nvSpPr>
          <p:cNvPr id="12390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25955" name="Rectangle 2"/>
          <p:cNvSpPr>
            <a:spLocks noTextEdit="1"/>
          </p:cNvSpPr>
          <p:nvPr>
            <p:ph type="sldImg"/>
          </p:nvPr>
        </p:nvSpPr>
        <p:spPr>
          <a:ln/>
        </p:spPr>
      </p:sp>
      <p:sp>
        <p:nvSpPr>
          <p:cNvPr id="12595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28003" name="Rectangle 2"/>
          <p:cNvSpPr>
            <a:spLocks noTextEdit="1"/>
          </p:cNvSpPr>
          <p:nvPr>
            <p:ph type="sldImg"/>
          </p:nvPr>
        </p:nvSpPr>
        <p:spPr>
          <a:ln/>
        </p:spPr>
      </p:sp>
      <p:sp>
        <p:nvSpPr>
          <p:cNvPr id="12800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30051" name="Rectangle 2"/>
          <p:cNvSpPr>
            <a:spLocks noTextEdit="1"/>
          </p:cNvSpPr>
          <p:nvPr>
            <p:ph type="sldImg"/>
          </p:nvPr>
        </p:nvSpPr>
        <p:spPr>
          <a:ln/>
        </p:spPr>
      </p:sp>
      <p:sp>
        <p:nvSpPr>
          <p:cNvPr id="130052" name="Rectangle 3"/>
          <p:cNvSpPr>
            <a:spLocks noGrp="1"/>
          </p:cNvSpPr>
          <p:nvPr>
            <p:ph type="body"/>
          </p:nvPr>
        </p:nvSpPr>
        <p:spPr>
          <a:ln/>
        </p:spPr>
        <p:txBody>
          <a:bodyPr wrap="square" lIns="91440" tIns="45720" rIns="91440" bIns="45720" anchor="t" anchorCtr="0"/>
          <a:p>
            <a:pPr lvl="0" eaLnBrk="1" hangingPunct="1"/>
            <a:r>
              <a:rPr lang="en-US" altLang="zh-CN" dirty="0"/>
              <a:t>0DH</a:t>
            </a:r>
            <a:r>
              <a:rPr lang="zh-CN" altLang="en-US" dirty="0"/>
              <a:t>是换行</a:t>
            </a:r>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32099" name="Rectangle 2"/>
          <p:cNvSpPr>
            <a:spLocks noTextEdit="1"/>
          </p:cNvSpPr>
          <p:nvPr>
            <p:ph type="sldImg"/>
          </p:nvPr>
        </p:nvSpPr>
        <p:spPr>
          <a:ln/>
        </p:spPr>
      </p:sp>
      <p:sp>
        <p:nvSpPr>
          <p:cNvPr id="13210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34147" name="Rectangle 2"/>
          <p:cNvSpPr>
            <a:spLocks noTextEdit="1"/>
          </p:cNvSpPr>
          <p:nvPr>
            <p:ph type="sldImg"/>
          </p:nvPr>
        </p:nvSpPr>
        <p:spPr>
          <a:ln/>
        </p:spPr>
      </p:sp>
      <p:sp>
        <p:nvSpPr>
          <p:cNvPr id="13414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36195" name="Rectangle 2"/>
          <p:cNvSpPr>
            <a:spLocks noTextEdit="1"/>
          </p:cNvSpPr>
          <p:nvPr>
            <p:ph type="sldImg"/>
          </p:nvPr>
        </p:nvSpPr>
        <p:spPr>
          <a:ln/>
        </p:spPr>
      </p:sp>
      <p:sp>
        <p:nvSpPr>
          <p:cNvPr id="1361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6387" name="Rectangle 2"/>
          <p:cNvSpPr>
            <a:spLocks noTextEdit="1"/>
          </p:cNvSpPr>
          <p:nvPr>
            <p:ph type="sldImg"/>
          </p:nvPr>
        </p:nvSpPr>
        <p:spPr>
          <a:ln/>
        </p:spPr>
      </p:sp>
      <p:sp>
        <p:nvSpPr>
          <p:cNvPr id="16388"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38243" name="Rectangle 2"/>
          <p:cNvSpPr>
            <a:spLocks noTextEdit="1"/>
          </p:cNvSpPr>
          <p:nvPr>
            <p:ph type="sldImg"/>
          </p:nvPr>
        </p:nvSpPr>
        <p:spPr>
          <a:ln/>
        </p:spPr>
      </p:sp>
      <p:sp>
        <p:nvSpPr>
          <p:cNvPr id="13824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40291" name="Rectangle 2"/>
          <p:cNvSpPr>
            <a:spLocks noTextEdit="1"/>
          </p:cNvSpPr>
          <p:nvPr>
            <p:ph type="sldImg"/>
          </p:nvPr>
        </p:nvSpPr>
        <p:spPr>
          <a:ln/>
        </p:spPr>
      </p:sp>
      <p:sp>
        <p:nvSpPr>
          <p:cNvPr id="14029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42339" name="Rectangle 2"/>
          <p:cNvSpPr>
            <a:spLocks noTextEdit="1"/>
          </p:cNvSpPr>
          <p:nvPr>
            <p:ph type="sldImg"/>
          </p:nvPr>
        </p:nvSpPr>
        <p:spPr>
          <a:ln/>
        </p:spPr>
      </p:sp>
      <p:sp>
        <p:nvSpPr>
          <p:cNvPr id="142340"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56675" name="Rectangle 2"/>
          <p:cNvSpPr>
            <a:spLocks noTextEdit="1"/>
          </p:cNvSpPr>
          <p:nvPr>
            <p:ph type="sldImg"/>
          </p:nvPr>
        </p:nvSpPr>
        <p:spPr>
          <a:ln/>
        </p:spPr>
      </p:sp>
      <p:sp>
        <p:nvSpPr>
          <p:cNvPr id="15667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58723" name="Rectangle 2"/>
          <p:cNvSpPr>
            <a:spLocks noTextEdit="1"/>
          </p:cNvSpPr>
          <p:nvPr>
            <p:ph type="sldImg"/>
          </p:nvPr>
        </p:nvSpPr>
        <p:spPr>
          <a:ln/>
        </p:spPr>
      </p:sp>
      <p:sp>
        <p:nvSpPr>
          <p:cNvPr id="15872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60771" name="Rectangle 2"/>
          <p:cNvSpPr>
            <a:spLocks noTextEdit="1"/>
          </p:cNvSpPr>
          <p:nvPr>
            <p:ph type="sldImg"/>
          </p:nvPr>
        </p:nvSpPr>
        <p:spPr>
          <a:ln/>
        </p:spPr>
      </p:sp>
      <p:sp>
        <p:nvSpPr>
          <p:cNvPr id="16077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幻灯片图像占位符 1"/>
          <p:cNvSpPr>
            <a:spLocks noGrp="1" noRot="1" noChangeAspect="1" noTextEdit="1"/>
          </p:cNvSpPr>
          <p:nvPr>
            <p:ph type="sldImg"/>
          </p:nvPr>
        </p:nvSpPr>
        <p:spPr>
          <a:ln/>
        </p:spPr>
      </p:sp>
      <p:sp>
        <p:nvSpPr>
          <p:cNvPr id="172035" name="备注占位符 2"/>
          <p:cNvSpPr>
            <a:spLocks noGrp="1"/>
          </p:cNvSpPr>
          <p:nvPr>
            <p:ph type="body"/>
          </p:nvPr>
        </p:nvSpPr>
        <p:spPr>
          <a:ln/>
        </p:spPr>
        <p:txBody>
          <a:bodyPr wrap="square" lIns="91440" tIns="45720" rIns="91440" bIns="45720" anchor="t" anchorCtr="0"/>
          <a:p>
            <a:pPr lvl="0"/>
            <a:endParaRPr lang="zh-CN" altLang="en-US" dirty="0"/>
          </a:p>
        </p:txBody>
      </p:sp>
      <p:sp>
        <p:nvSpPr>
          <p:cNvPr id="172036" name="灯片编号占位符 3"/>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87395" name="Rectangle 2"/>
          <p:cNvSpPr>
            <a:spLocks noTextEdit="1"/>
          </p:cNvSpPr>
          <p:nvPr>
            <p:ph type="sldImg"/>
          </p:nvPr>
        </p:nvSpPr>
        <p:spPr>
          <a:ln/>
        </p:spPr>
      </p:sp>
      <p:sp>
        <p:nvSpPr>
          <p:cNvPr id="18739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18435" name="Rectangle 2"/>
          <p:cNvSpPr>
            <a:spLocks noTextEdit="1"/>
          </p:cNvSpPr>
          <p:nvPr>
            <p:ph type="sldImg"/>
          </p:nvPr>
        </p:nvSpPr>
        <p:spPr>
          <a:ln/>
        </p:spPr>
      </p:sp>
      <p:sp>
        <p:nvSpPr>
          <p:cNvPr id="18436"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20483" name="Rectangle 2"/>
          <p:cNvSpPr>
            <a:spLocks noTextEdit="1"/>
          </p:cNvSpPr>
          <p:nvPr>
            <p:ph type="sldImg"/>
          </p:nvPr>
        </p:nvSpPr>
        <p:spPr>
          <a:ln/>
        </p:spPr>
      </p:sp>
      <p:sp>
        <p:nvSpPr>
          <p:cNvPr id="20484"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7"/>
          <p:cNvSpPr txBox="1">
            <a:spLocks noGrp="1"/>
          </p:cNvSpPr>
          <p:nvPr>
            <p:ph type="sldNum" sz="quarter"/>
          </p:nvPr>
        </p:nvSpPr>
        <p:spPr>
          <a:xfrm>
            <a:off x="3962400" y="8915400"/>
            <a:ext cx="2971800" cy="457200"/>
          </a:xfrm>
          <a:prstGeom prst="rect">
            <a:avLst/>
          </a:prstGeom>
          <a:noFill/>
          <a:ln w="12700">
            <a:noFill/>
          </a:ln>
        </p:spPr>
        <p:txBody>
          <a:bodyPr anchor="b" anchorCtr="0"/>
          <a:p>
            <a:pPr lvl="0" algn="r" eaLnBrk="1" hangingPunct="1"/>
            <a:fld id="{9A0DB2DC-4C9A-4742-B13C-FB6460FD3503}" type="slidenum">
              <a:rPr lang="zh-CN" altLang="en-US" sz="1200" dirty="0"/>
            </a:fld>
            <a:endParaRPr lang="zh-CN" altLang="en-US" sz="1200" dirty="0"/>
          </a:p>
        </p:txBody>
      </p:sp>
      <p:sp>
        <p:nvSpPr>
          <p:cNvPr id="22531" name="Rectangle 2"/>
          <p:cNvSpPr>
            <a:spLocks noTextEdit="1"/>
          </p:cNvSpPr>
          <p:nvPr>
            <p:ph type="sldImg"/>
          </p:nvPr>
        </p:nvSpPr>
        <p:spPr>
          <a:ln/>
        </p:spPr>
      </p:sp>
      <p:sp>
        <p:nvSpPr>
          <p:cNvPr id="22532" name="Rectangle 3"/>
          <p:cNvSpPr>
            <a:spLocks noGrp="1"/>
          </p:cNvSpPr>
          <p:nvPr>
            <p:ph type="body"/>
          </p:nvPr>
        </p:nvSpPr>
        <p:spPr>
          <a:ln/>
        </p:spPr>
        <p:txBody>
          <a:bodyPr wrap="square" lIns="91440" tIns="45720" rIns="91440" bIns="45720" anchor="t" anchorCtr="0"/>
          <a:p>
            <a:pPr lvl="0"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5" y="1604"/>
              <a:ext cx="449" cy="299"/>
              <a:chOff x="720" y="336"/>
              <a:chExt cx="624" cy="432"/>
            </a:xfrm>
          </p:grpSpPr>
          <p:sp>
            <p:nvSpPr>
              <p:cNvPr id="25"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2057" name="Group 6"/>
            <p:cNvGrpSpPr/>
            <p:nvPr/>
          </p:nvGrpSpPr>
          <p:grpSpPr>
            <a:xfrm>
              <a:off x="263" y="1870"/>
              <a:ext cx="466" cy="299"/>
              <a:chOff x="912" y="2640"/>
              <a:chExt cx="672" cy="432"/>
            </a:xfrm>
          </p:grpSpPr>
          <p:sp>
            <p:nvSpPr>
              <p:cNvPr id="23"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0"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1"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11980" name="Rectangle 12"/>
          <p:cNvSpPr>
            <a:spLocks noGrp="1" noChangeArrowheads="1"/>
          </p:cNvSpPr>
          <p:nvPr>
            <p:ph type="ctrTitle"/>
          </p:nvPr>
        </p:nvSpPr>
        <p:spPr>
          <a:xfrm>
            <a:off x="990600" y="1676400"/>
            <a:ext cx="7772400" cy="1462088"/>
          </a:xfrm>
        </p:spPr>
        <p:txBody>
          <a:bodyPr/>
          <a:lstStyle>
            <a:lvl1pPr>
              <a:defRPr/>
            </a:lvl1pPr>
          </a:lstStyle>
          <a:p>
            <a:r>
              <a:rPr lang="zh-CN" altLang="en-US" noProof="1"/>
              <a:t>单击此处编辑母版标题样式</a:t>
            </a:r>
            <a:endParaRPr lang="zh-CN" altLang="en-US" noProof="1"/>
          </a:p>
        </p:txBody>
      </p:sp>
      <p:sp>
        <p:nvSpPr>
          <p:cNvPr id="2119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noProof="1"/>
              <a:t>单击此处编辑母版副标题样式</a:t>
            </a:r>
            <a:endParaRPr lang="zh-CN" altLang="en-US" noProof="1"/>
          </a:p>
        </p:txBody>
      </p:sp>
      <p:sp>
        <p:nvSpPr>
          <p:cNvPr id="27" name="Rectangle 14"/>
          <p:cNvSpPr>
            <a:spLocks noGrp="1" noChangeArrowheads="1"/>
          </p:cNvSpPr>
          <p:nvPr>
            <p:ph type="dt" sz="half" idx="2"/>
          </p:nvPr>
        </p:nvSpPr>
        <p:spPr bwMode="auto">
          <a:xfrm>
            <a:off x="9906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8" name="Rectangle 15"/>
          <p:cNvSpPr>
            <a:spLocks noGrp="1" noChangeArrowheads="1"/>
          </p:cNvSpPr>
          <p:nvPr>
            <p:ph type="ftr" sz="quarter" idx="3"/>
          </p:nvPr>
        </p:nvSpPr>
        <p:spPr bwMode="auto">
          <a:xfrm>
            <a:off x="3429000" y="6248400"/>
            <a:ext cx="28956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宋体" panose="02010600030101010101" pitchFamily="2" charset="-122"/>
              <a:cs typeface="+mn-cs"/>
            </a:endParaRPr>
          </a:p>
        </p:txBody>
      </p:sp>
      <p:sp>
        <p:nvSpPr>
          <p:cNvPr id="29" name="Rectangle 16"/>
          <p:cNvSpPr>
            <a:spLocks noGrp="1" noChangeArrowheads="1"/>
          </p:cNvSpPr>
          <p:nvPr>
            <p:ph type="sldNum" sz="quarter" idx="4"/>
          </p:nvPr>
        </p:nvSpPr>
        <p:spPr bwMode="auto">
          <a:xfrm>
            <a:off x="6858000" y="6248400"/>
            <a:ext cx="1905000" cy="457200"/>
          </a:xfrm>
          <a:prstGeom prst="rect">
            <a:avLst/>
          </a:prstGeom>
          <a:ln>
            <a:miter lim="800000"/>
          </a:ln>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55D2734-9A9B-434F-BD85-5F004E74EA9C}" type="slidenum">
              <a:rPr kumimoji="0" lang="zh-CN" altLang="en-US"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zh-CN" altLang="en-US" sz="3200" b="1" i="0" u="none" strike="noStrike" kern="0" cap="none" spc="0" normalizeH="0" baseline="0" noProof="0">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GIF"/><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214313"/>
            <a:ext cx="7793037" cy="1462087"/>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p:nvPr>
        </p:nvSpPr>
        <p:spPr>
          <a:xfrm>
            <a:off x="1182688" y="2017713"/>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1095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0"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095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buFontTx/>
              <a:buNone/>
              <a:defRPr kumimoji="0"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109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Tx/>
              <a:buNone/>
              <a:defRPr kumimoji="0" sz="1400">
                <a:latin typeface="Tahom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3A2A66A-0DA7-42E9-BA02-236E2ACAF781}" type="slidenum">
              <a:rPr kumimoji="0" lang="zh-CN" altLang="en-US"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pic>
        <p:nvPicPr>
          <p:cNvPr id="1038" name="Picture 14" descr="gif020"/>
          <p:cNvPicPr>
            <a:picLocks noChangeAspect="1"/>
          </p:cNvPicPr>
          <p:nvPr userDrawn="1"/>
        </p:nvPicPr>
        <p:blipFill>
          <a:blip r:embed="rId13"/>
          <a:stretch>
            <a:fillRect/>
          </a:stretch>
        </p:blipFill>
        <p:spPr>
          <a:xfrm>
            <a:off x="7019925" y="260350"/>
            <a:ext cx="304800" cy="304800"/>
          </a:xfrm>
          <a:prstGeom prst="rect">
            <a:avLst/>
          </a:prstGeom>
          <a:noFill/>
          <a:ln w="9525">
            <a:noFill/>
          </a:ln>
        </p:spPr>
      </p:pic>
      <p:pic>
        <p:nvPicPr>
          <p:cNvPr id="1039" name="Picture 15" descr="gif020"/>
          <p:cNvPicPr>
            <a:picLocks noChangeAspect="1"/>
          </p:cNvPicPr>
          <p:nvPr userDrawn="1"/>
        </p:nvPicPr>
        <p:blipFill>
          <a:blip r:embed="rId13"/>
          <a:stretch>
            <a:fillRect/>
          </a:stretch>
        </p:blipFill>
        <p:spPr>
          <a:xfrm>
            <a:off x="379413" y="260350"/>
            <a:ext cx="304800" cy="304800"/>
          </a:xfrm>
          <a:prstGeom prst="rect">
            <a:avLst/>
          </a:prstGeom>
          <a:noFill/>
          <a:ln w="9525">
            <a:noFill/>
          </a:ln>
        </p:spPr>
      </p:pic>
      <p:pic>
        <p:nvPicPr>
          <p:cNvPr id="1040" name="Picture 16" descr="gif020"/>
          <p:cNvPicPr>
            <a:picLocks noChangeAspect="1"/>
          </p:cNvPicPr>
          <p:nvPr userDrawn="1"/>
        </p:nvPicPr>
        <p:blipFill>
          <a:blip r:embed="rId13"/>
          <a:stretch>
            <a:fillRect/>
          </a:stretch>
        </p:blipFill>
        <p:spPr>
          <a:xfrm>
            <a:off x="8659813" y="1341438"/>
            <a:ext cx="304800" cy="3048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zoom/>
  </p:transition>
  <p:hf sldNum="0" hdr="0" ftr="0" dt="0"/>
  <p:txStyles>
    <p:titleStyle>
      <a:lvl1pPr algn="l" rtl="0" eaLnBrk="0" fontAlgn="base" hangingPunct="0">
        <a:spcBef>
          <a:spcPct val="0"/>
        </a:spcBef>
        <a:spcAft>
          <a:spcPct val="0"/>
        </a:spcAft>
        <a:defRPr sz="4400">
          <a:solidFill>
            <a:srgbClr val="800000"/>
          </a:solidFill>
          <a:latin typeface="+mj-lt"/>
          <a:ea typeface="+mj-ea"/>
          <a:cs typeface="+mj-cs"/>
        </a:defRPr>
      </a:lvl1pPr>
      <a:lvl2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2pPr>
      <a:lvl3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3pPr>
      <a:lvl4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4pPr>
      <a:lvl5pPr algn="l" rtl="0" eaLnBrk="0" fontAlgn="base" hangingPunct="0">
        <a:spcBef>
          <a:spcPct val="0"/>
        </a:spcBef>
        <a:spcAft>
          <a:spcPct val="0"/>
        </a:spcAft>
        <a:defRPr sz="4400">
          <a:solidFill>
            <a:srgbClr val="800000"/>
          </a:solidFill>
          <a:latin typeface="Tahoma" panose="020B0604030504040204" pitchFamily="34" charset="0"/>
          <a:ea typeface="隶书" panose="02010509060101010101" pitchFamily="49" charset="-122"/>
        </a:defRPr>
      </a:lvl5pPr>
      <a:lvl6pPr marL="4572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6pPr>
      <a:lvl7pPr marL="9144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7pPr>
      <a:lvl8pPr marL="13716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8pPr>
      <a:lvl9pPr marL="1828800" algn="l" rtl="0" fontAlgn="base">
        <a:spcBef>
          <a:spcPct val="0"/>
        </a:spcBef>
        <a:spcAft>
          <a:spcPct val="0"/>
        </a:spcAft>
        <a:defRPr sz="4400">
          <a:solidFill>
            <a:srgbClr val="800000"/>
          </a:solidFill>
          <a:latin typeface="Tahoma" panose="020B0604030504040204" pitchFamily="34" charset="0"/>
          <a:ea typeface="隶书" panose="02010509060101010101" pitchFamily="49" charset="-122"/>
        </a:defRPr>
      </a:lvl9pPr>
    </p:titleStyle>
    <p:body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lnSpc>
          <a:spcPct val="110000"/>
        </a:lnSpc>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lnSpc>
          <a:spcPct val="110000"/>
        </a:lnSpc>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1.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GIF"/></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GI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3"/>
          <p:cNvSpPr>
            <a:spLocks noGrp="1"/>
          </p:cNvSpPr>
          <p:nvPr>
            <p:ph type="ctrTitle"/>
          </p:nvPr>
        </p:nvSpPr>
        <p:spPr>
          <a:xfrm>
            <a:off x="1476375" y="1196975"/>
            <a:ext cx="6264275" cy="2016125"/>
          </a:xfrm>
          <a:ln/>
        </p:spPr>
        <p:txBody>
          <a:bodyPr vert="horz" wrap="square" lIns="92075" tIns="46038" rIns="92075" bIns="46038" anchor="b" anchorCtr="0"/>
          <a:p>
            <a:pPr algn="ctr" eaLnBrk="1" hangingPunct="1">
              <a:lnSpc>
                <a:spcPct val="120000"/>
              </a:lnSpc>
              <a:spcBef>
                <a:spcPct val="20000"/>
              </a:spcBef>
              <a:spcAft>
                <a:spcPct val="30000"/>
              </a:spcAft>
              <a:buClrTx/>
              <a:buSzTx/>
              <a:buFontTx/>
            </a:pPr>
            <a:r>
              <a:rPr lang="zh-CN" altLang="zh-CN" sz="3200" b="1" dirty="0">
                <a:latin typeface="楷体_GB2312" charset="-122"/>
                <a:ea typeface="楷体_GB2312" charset="-122"/>
                <a:cs typeface="+mj-cs"/>
              </a:rPr>
              <a:t>第五</a:t>
            </a:r>
            <a:r>
              <a:rPr lang="zh-CN" altLang="en-US" sz="3200" b="1" dirty="0">
                <a:latin typeface="楷体_GB2312" charset="-122"/>
                <a:ea typeface="楷体_GB2312" charset="-122"/>
                <a:cs typeface="+mj-cs"/>
              </a:rPr>
              <a:t>章</a:t>
            </a:r>
            <a:br>
              <a:rPr lang="zh-CN" altLang="en-US" dirty="0">
                <a:latin typeface="+mj-lt"/>
                <a:ea typeface="+mj-ea"/>
                <a:cs typeface="+mj-cs"/>
              </a:rPr>
            </a:br>
            <a:r>
              <a:rPr lang="zh-CN" altLang="en-US" sz="4800" dirty="0">
                <a:latin typeface="+mj-lt"/>
                <a:ea typeface="华文行楷" panose="02010800040101010101" pitchFamily="2" charset="-122"/>
                <a:cs typeface="+mj-cs"/>
              </a:rPr>
              <a:t>汇编语言程序设计</a:t>
            </a:r>
            <a:endParaRPr lang="zh-CN" altLang="zh-CN" sz="4800" dirty="0">
              <a:latin typeface="+mj-lt"/>
              <a:ea typeface="华文行楷" panose="02010800040101010101" pitchFamily="2" charset="-122"/>
              <a:cs typeface="+mj-cs"/>
            </a:endParaRPr>
          </a:p>
        </p:txBody>
      </p:sp>
      <p:graphicFrame>
        <p:nvGraphicFramePr>
          <p:cNvPr id="5123" name="Object 15"/>
          <p:cNvGraphicFramePr>
            <a:graphicFrameLocks noChangeAspect="1"/>
          </p:cNvGraphicFramePr>
          <p:nvPr/>
        </p:nvGraphicFramePr>
        <p:xfrm>
          <a:off x="5867400" y="4191000"/>
          <a:ext cx="1752600" cy="1524000"/>
        </p:xfrm>
        <a:graphic>
          <a:graphicData uri="http://schemas.openxmlformats.org/presentationml/2006/ole">
            <mc:AlternateContent xmlns:mc="http://schemas.openxmlformats.org/markup-compatibility/2006">
              <mc:Choice xmlns:v="urn:schemas-microsoft-com:vml" Requires="v">
                <p:oleObj spid="_x0000_s3076" name="" r:id="rId1" imgW="4755515" imgH="4827905" progId="MS_ClipArt_Gallery.2">
                  <p:embed/>
                </p:oleObj>
              </mc:Choice>
              <mc:Fallback>
                <p:oleObj name="" r:id="rId1" imgW="4755515" imgH="4827905" progId="MS_ClipArt_Gallery.2">
                  <p:embed/>
                  <p:pic>
                    <p:nvPicPr>
                      <p:cNvPr id="0" name="图片 3075"/>
                      <p:cNvPicPr/>
                      <p:nvPr/>
                    </p:nvPicPr>
                    <p:blipFill>
                      <a:blip r:embed="rId2"/>
                      <a:stretch>
                        <a:fillRect/>
                      </a:stretch>
                    </p:blipFill>
                    <p:spPr>
                      <a:xfrm>
                        <a:off x="5867400" y="4191000"/>
                        <a:ext cx="1752600" cy="1524000"/>
                      </a:xfrm>
                      <a:prstGeom prst="rect">
                        <a:avLst/>
                      </a:prstGeom>
                      <a:noFill/>
                      <a:ln w="38100">
                        <a:noFill/>
                        <a:miter/>
                      </a:ln>
                    </p:spPr>
                  </p:pic>
                </p:oleObj>
              </mc:Fallback>
            </mc:AlternateContent>
          </a:graphicData>
        </a:graphic>
      </p:graphicFrame>
    </p:spTree>
  </p:cSld>
  <p:clrMapOvr>
    <a:masterClrMapping/>
  </p:clrMapOvr>
  <p:transition spd="slow">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nchorCtr="0"/>
          <a:p>
            <a:endParaRPr lang="zh-CN" altLang="en-US" dirty="0"/>
          </a:p>
        </p:txBody>
      </p:sp>
      <p:sp>
        <p:nvSpPr>
          <p:cNvPr id="3" name="内容占位符 2"/>
          <p:cNvSpPr>
            <a:spLocks noGrp="1"/>
          </p:cNvSpPr>
          <p:nvPr>
            <p:ph idx="1"/>
          </p:nvPr>
        </p:nvSpPr>
        <p:spPr>
          <a:xfrm>
            <a:off x="1182688" y="2017713"/>
            <a:ext cx="7772400" cy="4840288"/>
          </a:xfrm>
        </p:spPr>
        <p:txBody>
          <a:bodyPr vert="horz" wrap="square" lIns="91440" tIns="45720" rIns="91440" bIns="45720" numCol="1" anchor="t" anchorCtr="0" compatLnSpc="1"/>
          <a:lstStyle/>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mn-lt"/>
                <a:ea typeface="+mn-ea"/>
                <a:cs typeface="+mn-cs"/>
              </a:rPr>
              <a:t>【</a:t>
            </a:r>
            <a:r>
              <a:rPr kumimoji="0" lang="zh-CN" altLang="en-US" sz="2800" b="1" i="0" u="none" strike="noStrike" kern="0" cap="none" spc="0" normalizeH="0" baseline="0" noProof="0" dirty="0">
                <a:ln>
                  <a:noFill/>
                </a:ln>
                <a:solidFill>
                  <a:schemeClr val="tx2"/>
                </a:solidFill>
                <a:effectLst/>
                <a:uLnTx/>
                <a:uFillTx/>
                <a:latin typeface="+mn-lt"/>
                <a:ea typeface="+mn-ea"/>
                <a:cs typeface="+mn-cs"/>
              </a:rPr>
              <a:t>例</a:t>
            </a:r>
            <a:r>
              <a:rPr kumimoji="0" lang="en-US" altLang="zh-CN" sz="2800" b="1" i="0" u="none" strike="noStrike" kern="0" cap="none" spc="0" normalizeH="0" baseline="0" noProof="0" dirty="0">
                <a:ln>
                  <a:noFill/>
                </a:ln>
                <a:solidFill>
                  <a:schemeClr val="tx2"/>
                </a:solidFill>
                <a:effectLst/>
                <a:uLnTx/>
                <a:uFillTx/>
                <a:latin typeface="+mn-lt"/>
                <a:ea typeface="+mn-ea"/>
                <a:cs typeface="+mn-cs"/>
              </a:rPr>
              <a:t>】</a:t>
            </a:r>
            <a:r>
              <a:rPr kumimoji="0" lang="zh-CN" altLang="en-US" sz="2800" b="1" i="0" u="none" strike="noStrike" kern="0" cap="none" spc="0" normalizeH="0" baseline="0" noProof="0" dirty="0">
                <a:ln>
                  <a:noFill/>
                </a:ln>
                <a:solidFill>
                  <a:schemeClr val="tx2"/>
                </a:solidFill>
                <a:effectLst/>
                <a:uLnTx/>
                <a:uFillTx/>
                <a:latin typeface="+mn-lt"/>
                <a:ea typeface="+mn-ea"/>
                <a:cs typeface="+mn-cs"/>
              </a:rPr>
              <a:t>编写一个两个字相加的程序</a:t>
            </a:r>
            <a:endParaRPr kumimoji="0" lang="en-US" altLang="zh-CN" sz="2800" b="1" i="0" u="none" strike="noStrike" kern="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DSEG  SEGMENT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定义数据段</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DATA1  DW  1234H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定义被加数</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DATA2  DW  5678H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定义加数</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DSEG  ENDS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数据段结束</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ESEG  SEGMENT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定义附加段</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SUM    DW  2 DUP</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定义存放结果区</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ESEG  ENDS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附加段结束</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CSEG  SEGMENT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定义代码段</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p:txBody>
      </p:sp>
      <p:sp>
        <p:nvSpPr>
          <p:cNvPr id="2355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spd="slow">
    <p:zo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noChangeArrowheads="1"/>
          </p:cNvSpPr>
          <p:nvPr>
            <p:ph type="title"/>
          </p:nvPr>
        </p:nvSpPr>
        <p:spPr>
          <a:xfrm>
            <a:off x="971550" y="201613"/>
            <a:ext cx="6013450" cy="779463"/>
          </a:xfrm>
          <a:solidFill>
            <a:schemeClr val="bg1"/>
          </a:solidFill>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分支结构程序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sp>
        <p:nvSpPr>
          <p:cNvPr id="174083" name="Rectangle 4"/>
          <p:cNvSpPr/>
          <p:nvPr/>
        </p:nvSpPr>
        <p:spPr>
          <a:xfrm>
            <a:off x="971550" y="979488"/>
            <a:ext cx="7921625" cy="1422400"/>
          </a:xfrm>
          <a:prstGeom prst="rect">
            <a:avLst/>
          </a:prstGeom>
          <a:solidFill>
            <a:schemeClr val="bg1"/>
          </a:solidFill>
          <a:ln w="9525">
            <a:noFill/>
          </a:ln>
        </p:spPr>
        <p:txBody>
          <a:bodyPr>
            <a:spAutoFit/>
          </a:bodyPr>
          <a:p>
            <a:pPr eaLnBrk="1" hangingPunct="1">
              <a:lnSpc>
                <a:spcPct val="90000"/>
              </a:lnSpc>
              <a:spcBef>
                <a:spcPct val="20000"/>
              </a:spcBef>
              <a:buClr>
                <a:schemeClr val="folHlink"/>
              </a:buClr>
              <a:buSzPct val="60000"/>
              <a:buFont typeface="Wingdings" panose="05000000000000000000" pitchFamily="2" charset="2"/>
            </a:pPr>
            <a:r>
              <a:rPr lang="en-US" altLang="zh-CN" dirty="0">
                <a:solidFill>
                  <a:srgbClr val="0000FF"/>
                </a:solidFill>
                <a:latin typeface="Tahoma" panose="020B0604030504040204" pitchFamily="34" charset="0"/>
              </a:rPr>
              <a:t>【</a:t>
            </a:r>
            <a:r>
              <a:rPr lang="zh-CN" altLang="en-US" dirty="0">
                <a:solidFill>
                  <a:srgbClr val="0000FF"/>
                </a:solidFill>
                <a:latin typeface="Times New Roman" panose="02020603050405020304" pitchFamily="18" charset="0"/>
              </a:rPr>
              <a:t>例</a:t>
            </a:r>
            <a:r>
              <a:rPr lang="en-US" altLang="zh-CN" dirty="0">
                <a:solidFill>
                  <a:srgbClr val="0000FF"/>
                </a:solidFill>
                <a:latin typeface="Tahoma" panose="020B0604030504040204" pitchFamily="34" charset="0"/>
              </a:rPr>
              <a:t>】</a:t>
            </a:r>
            <a:r>
              <a:rPr lang="zh-CN" altLang="en-US" dirty="0">
                <a:solidFill>
                  <a:srgbClr val="0000FF"/>
                </a:solidFill>
                <a:latin typeface="Times New Roman" panose="02020603050405020304" pitchFamily="18" charset="0"/>
              </a:rPr>
              <a:t>：</a:t>
            </a:r>
            <a:r>
              <a:rPr lang="zh-CN" altLang="en-US" dirty="0">
                <a:latin typeface="Times New Roman" panose="02020603050405020304" pitchFamily="18" charset="0"/>
              </a:rPr>
              <a:t>在</a:t>
            </a:r>
            <a:r>
              <a:rPr lang="en-US" altLang="zh-CN" dirty="0">
                <a:latin typeface="Times New Roman" panose="02020603050405020304" pitchFamily="18" charset="0"/>
              </a:rPr>
              <a:t>DATA1</a:t>
            </a:r>
            <a:r>
              <a:rPr lang="zh-CN" altLang="en-US" dirty="0">
                <a:latin typeface="Times New Roman" panose="02020603050405020304" pitchFamily="18" charset="0"/>
              </a:rPr>
              <a:t>开始的连续80个单元中存放80位同学某门课的考试成绩（0~100）请编程序统计大于等于90，80~89分，70~79分，60~69分，小于60分的人数，分别放在同一数据段</a:t>
            </a:r>
            <a:r>
              <a:rPr lang="en-US" altLang="zh-CN" dirty="0">
                <a:latin typeface="Times New Roman" panose="02020603050405020304" pitchFamily="18" charset="0"/>
              </a:rPr>
              <a:t>DATA2</a:t>
            </a:r>
            <a:r>
              <a:rPr lang="zh-CN" altLang="en-US" dirty="0">
                <a:latin typeface="Times New Roman" panose="02020603050405020304" pitchFamily="18" charset="0"/>
              </a:rPr>
              <a:t>开始的5个单元中。 </a:t>
            </a:r>
            <a:endParaRPr lang="zh-CN" altLang="en-US" dirty="0">
              <a:latin typeface="Times New Roman" panose="02020603050405020304" pitchFamily="18" charset="0"/>
            </a:endParaRPr>
          </a:p>
        </p:txBody>
      </p:sp>
      <p:sp>
        <p:nvSpPr>
          <p:cNvPr id="364549" name="AutoShape 5"/>
          <p:cNvSpPr/>
          <p:nvPr/>
        </p:nvSpPr>
        <p:spPr>
          <a:xfrm>
            <a:off x="1905000" y="2393950"/>
            <a:ext cx="5943600" cy="381000"/>
          </a:xfrm>
          <a:prstGeom prst="flowChartProcess">
            <a:avLst/>
          </a:prstGeom>
          <a:solidFill>
            <a:srgbClr val="CC99FF"/>
          </a:solidFill>
          <a:ln w="9525" cap="flat" cmpd="sng">
            <a:solidFill>
              <a:srgbClr val="800080"/>
            </a:solidFill>
            <a:prstDash val="solid"/>
            <a:miter/>
            <a:headEnd type="none" w="med" len="med"/>
            <a:tailEnd type="none" w="med" len="med"/>
          </a:ln>
        </p:spPr>
        <p:txBody>
          <a:bodyPr wrap="none" lIns="0" tIns="0" rIns="0" bIns="0" anchor="ctr" anchorCtr="0"/>
          <a:p>
            <a:pPr algn="ctr" eaLnBrk="1" hangingPunct="1">
              <a:buFont typeface="Wingdings" panose="05000000000000000000" pitchFamily="2" charset="2"/>
            </a:pPr>
            <a:r>
              <a:rPr lang="zh-CN" altLang="en-US" sz="2000" b="1" dirty="0">
                <a:latin typeface="Arial" panose="020B0604020202020204" pitchFamily="34" charset="0"/>
              </a:rPr>
              <a:t>人数送</a:t>
            </a:r>
            <a:r>
              <a:rPr lang="en-US" altLang="zh-CN" sz="2000" b="1" dirty="0">
                <a:latin typeface="Arial" panose="020B0604020202020204" pitchFamily="34" charset="0"/>
              </a:rPr>
              <a:t>CX</a:t>
            </a:r>
            <a:r>
              <a:rPr lang="zh-CN" altLang="en-US" sz="2000" b="1" dirty="0">
                <a:latin typeface="Arial" panose="020B0604020202020204" pitchFamily="34" charset="0"/>
              </a:rPr>
              <a:t>；</a:t>
            </a:r>
            <a:r>
              <a:rPr lang="en-US" altLang="zh-CN" sz="2000" b="1" dirty="0">
                <a:latin typeface="Arial" panose="020B0604020202020204" pitchFamily="34" charset="0"/>
              </a:rPr>
              <a:t>SI</a:t>
            </a:r>
            <a:r>
              <a:rPr lang="zh-CN" altLang="en-US" sz="2000" b="1" dirty="0">
                <a:latin typeface="Arial" panose="020B0604020202020204" pitchFamily="34" charset="0"/>
              </a:rPr>
              <a:t>指向成绩表</a:t>
            </a:r>
            <a:r>
              <a:rPr lang="en-US" altLang="zh-CN" sz="2000" b="1" dirty="0">
                <a:latin typeface="Arial" panose="020B0604020202020204" pitchFamily="34" charset="0"/>
              </a:rPr>
              <a:t>DATA1</a:t>
            </a:r>
            <a:r>
              <a:rPr lang="zh-CN" altLang="en-US" sz="2000" b="1" dirty="0">
                <a:latin typeface="Arial" panose="020B0604020202020204" pitchFamily="34" charset="0"/>
              </a:rPr>
              <a:t>；</a:t>
            </a:r>
            <a:r>
              <a:rPr lang="en-US" altLang="zh-CN" sz="2000" b="1" dirty="0">
                <a:latin typeface="Arial" panose="020B0604020202020204" pitchFamily="34" charset="0"/>
              </a:rPr>
              <a:t>DI</a:t>
            </a:r>
            <a:r>
              <a:rPr lang="zh-CN" altLang="en-US" sz="2000" b="1" dirty="0">
                <a:latin typeface="Arial" panose="020B0604020202020204" pitchFamily="34" charset="0"/>
              </a:rPr>
              <a:t>指向</a:t>
            </a:r>
            <a:r>
              <a:rPr lang="en-US" altLang="zh-CN" sz="2000" b="1" dirty="0">
                <a:latin typeface="Arial" panose="020B0604020202020204" pitchFamily="34" charset="0"/>
              </a:rPr>
              <a:t>DATA2</a:t>
            </a:r>
            <a:endParaRPr lang="en-US" altLang="zh-CN" sz="2000" b="1" dirty="0">
              <a:latin typeface="Arial" panose="020B0604020202020204" pitchFamily="34" charset="0"/>
            </a:endParaRPr>
          </a:p>
        </p:txBody>
      </p:sp>
      <p:sp>
        <p:nvSpPr>
          <p:cNvPr id="364550" name="AutoShape 6"/>
          <p:cNvSpPr/>
          <p:nvPr/>
        </p:nvSpPr>
        <p:spPr>
          <a:xfrm>
            <a:off x="3581400" y="3155950"/>
            <a:ext cx="2590800" cy="304800"/>
          </a:xfrm>
          <a:prstGeom prst="flowChartProcess">
            <a:avLst/>
          </a:prstGeom>
          <a:solidFill>
            <a:srgbClr val="CC99FF"/>
          </a:solidFill>
          <a:ln w="9525" cap="flat" cmpd="sng">
            <a:solidFill>
              <a:srgbClr val="800080"/>
            </a:solidFill>
            <a:prstDash val="solid"/>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rPr>
              <a:t>取一学生成绩送</a:t>
            </a:r>
            <a:r>
              <a:rPr lang="en-US" altLang="zh-CN" sz="2000" b="1" dirty="0">
                <a:latin typeface="Arial" panose="020B0604020202020204" pitchFamily="34" charset="0"/>
              </a:rPr>
              <a:t>AL</a:t>
            </a:r>
            <a:endParaRPr lang="en-US" altLang="zh-CN" sz="2000" b="1" dirty="0">
              <a:latin typeface="Arial" panose="020B0604020202020204" pitchFamily="34" charset="0"/>
            </a:endParaRPr>
          </a:p>
        </p:txBody>
      </p:sp>
      <p:sp>
        <p:nvSpPr>
          <p:cNvPr id="364551" name="AutoShape 7"/>
          <p:cNvSpPr/>
          <p:nvPr/>
        </p:nvSpPr>
        <p:spPr>
          <a:xfrm>
            <a:off x="990600" y="3841750"/>
            <a:ext cx="1143000" cy="457200"/>
          </a:xfrm>
          <a:prstGeom prst="flowChartDecision">
            <a:avLst/>
          </a:prstGeom>
          <a:solidFill>
            <a:srgbClr val="CC99FF"/>
          </a:solidFill>
          <a:ln w="9525" cap="flat" cmpd="sng">
            <a:solidFill>
              <a:srgbClr val="800080"/>
            </a:solidFill>
            <a:prstDash val="solid"/>
            <a:miter/>
            <a:headEnd type="none" w="med" len="med"/>
            <a:tailEnd type="none" w="med" len="med"/>
          </a:ln>
        </p:spPr>
        <p:txBody>
          <a:bodyPr wrap="none"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sym typeface="Symbol" panose="05050102010706020507" pitchFamily="18" charset="2"/>
              </a:rPr>
              <a:t></a:t>
            </a:r>
            <a:r>
              <a:rPr lang="en-US" altLang="zh-CN" sz="2000" b="1" dirty="0">
                <a:latin typeface="Arial" panose="020B0604020202020204" pitchFamily="34" charset="0"/>
              </a:rPr>
              <a:t>90</a:t>
            </a:r>
            <a:endParaRPr lang="en-US" altLang="zh-CN" sz="2000" b="1" dirty="0">
              <a:latin typeface="Arial" panose="020B0604020202020204" pitchFamily="34" charset="0"/>
            </a:endParaRPr>
          </a:p>
        </p:txBody>
      </p:sp>
      <p:sp>
        <p:nvSpPr>
          <p:cNvPr id="364552" name="AutoShape 8"/>
          <p:cNvSpPr/>
          <p:nvPr/>
        </p:nvSpPr>
        <p:spPr>
          <a:xfrm>
            <a:off x="838200" y="4603750"/>
            <a:ext cx="14478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sym typeface="Symbol" panose="05050102010706020507" pitchFamily="18" charset="2"/>
              </a:rPr>
              <a:t></a:t>
            </a:r>
            <a:r>
              <a:rPr lang="en-US" altLang="zh-CN" sz="2000" b="1" dirty="0">
                <a:latin typeface="Arial" panose="020B0604020202020204" pitchFamily="34" charset="0"/>
              </a:rPr>
              <a:t>90</a:t>
            </a:r>
            <a:r>
              <a:rPr lang="zh-CN" altLang="en-US" sz="2000" b="1" dirty="0">
                <a:latin typeface="Arial" panose="020B0604020202020204" pitchFamily="34" charset="0"/>
              </a:rPr>
              <a:t>人数加</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sp>
        <p:nvSpPr>
          <p:cNvPr id="364553" name="AutoShape 9"/>
          <p:cNvSpPr/>
          <p:nvPr/>
        </p:nvSpPr>
        <p:spPr>
          <a:xfrm>
            <a:off x="2667000" y="3841750"/>
            <a:ext cx="1143000" cy="457200"/>
          </a:xfrm>
          <a:prstGeom prst="flowChartDecision">
            <a:avLst/>
          </a:prstGeom>
          <a:solidFill>
            <a:srgbClr val="CC99FF"/>
          </a:solidFill>
          <a:ln w="9525" cap="flat" cmpd="sng">
            <a:solidFill>
              <a:srgbClr val="800080"/>
            </a:solidFill>
            <a:prstDash val="solid"/>
            <a:miter/>
            <a:headEnd type="none" w="med" len="med"/>
            <a:tailEnd type="none" w="med" len="med"/>
          </a:ln>
        </p:spPr>
        <p:txBody>
          <a:bodyPr wrap="none"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sym typeface="Symbol" panose="05050102010706020507" pitchFamily="18" charset="2"/>
              </a:rPr>
              <a:t>80~89</a:t>
            </a:r>
            <a:endParaRPr lang="en-US" altLang="zh-CN" sz="2000" b="1" dirty="0">
              <a:latin typeface="Arial" panose="020B0604020202020204" pitchFamily="34" charset="0"/>
            </a:endParaRPr>
          </a:p>
        </p:txBody>
      </p:sp>
      <p:sp>
        <p:nvSpPr>
          <p:cNvPr id="364554" name="AutoShape 10"/>
          <p:cNvSpPr/>
          <p:nvPr/>
        </p:nvSpPr>
        <p:spPr>
          <a:xfrm>
            <a:off x="4343400" y="3841750"/>
            <a:ext cx="1143000" cy="457200"/>
          </a:xfrm>
          <a:prstGeom prst="flowChartDecision">
            <a:avLst/>
          </a:prstGeom>
          <a:solidFill>
            <a:srgbClr val="CC99FF"/>
          </a:solidFill>
          <a:ln w="9525" cap="flat" cmpd="sng">
            <a:solidFill>
              <a:srgbClr val="800080"/>
            </a:solidFill>
            <a:prstDash val="dash"/>
            <a:miter/>
            <a:headEnd type="none" w="med" len="med"/>
            <a:tailEnd type="none" w="med" len="med"/>
          </a:ln>
        </p:spPr>
        <p:txBody>
          <a:bodyPr wrap="none"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rPr>
              <a:t>70~79</a:t>
            </a:r>
            <a:endParaRPr lang="en-US" altLang="zh-CN" sz="2000" b="1" dirty="0">
              <a:latin typeface="Arial" panose="020B0604020202020204" pitchFamily="34" charset="0"/>
            </a:endParaRPr>
          </a:p>
        </p:txBody>
      </p:sp>
      <p:sp>
        <p:nvSpPr>
          <p:cNvPr id="364555" name="AutoShape 11"/>
          <p:cNvSpPr/>
          <p:nvPr/>
        </p:nvSpPr>
        <p:spPr>
          <a:xfrm>
            <a:off x="6019800" y="3841750"/>
            <a:ext cx="1143000" cy="457200"/>
          </a:xfrm>
          <a:prstGeom prst="flowChartDecision">
            <a:avLst/>
          </a:prstGeom>
          <a:solidFill>
            <a:srgbClr val="CC99FF"/>
          </a:solidFill>
          <a:ln w="9525" cap="flat" cmpd="sng">
            <a:solidFill>
              <a:srgbClr val="800080"/>
            </a:solidFill>
            <a:prstDash val="dash"/>
            <a:miter/>
            <a:headEnd type="none" w="med" len="med"/>
            <a:tailEnd type="none" w="med" len="med"/>
          </a:ln>
        </p:spPr>
        <p:txBody>
          <a:bodyPr wrap="none"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rPr>
              <a:t>60~69</a:t>
            </a:r>
            <a:endParaRPr lang="en-US" altLang="zh-CN" sz="2000" b="1" dirty="0">
              <a:latin typeface="Arial" panose="020B0604020202020204" pitchFamily="34" charset="0"/>
            </a:endParaRPr>
          </a:p>
        </p:txBody>
      </p:sp>
      <p:sp>
        <p:nvSpPr>
          <p:cNvPr id="364556" name="AutoShape 12"/>
          <p:cNvSpPr/>
          <p:nvPr/>
        </p:nvSpPr>
        <p:spPr>
          <a:xfrm>
            <a:off x="2514600" y="4603750"/>
            <a:ext cx="14478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sym typeface="Symbol" panose="05050102010706020507" pitchFamily="18" charset="2"/>
              </a:rPr>
              <a:t>对应</a:t>
            </a:r>
            <a:r>
              <a:rPr lang="zh-CN" altLang="en-US" sz="2000" b="1" dirty="0">
                <a:latin typeface="Arial" panose="020B0604020202020204" pitchFamily="34" charset="0"/>
              </a:rPr>
              <a:t>人数加</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sp>
        <p:nvSpPr>
          <p:cNvPr id="364557" name="AutoShape 13"/>
          <p:cNvSpPr/>
          <p:nvPr/>
        </p:nvSpPr>
        <p:spPr>
          <a:xfrm>
            <a:off x="4191000" y="4603750"/>
            <a:ext cx="14478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sym typeface="Symbol" panose="05050102010706020507" pitchFamily="18" charset="2"/>
              </a:rPr>
              <a:t>对应</a:t>
            </a:r>
            <a:r>
              <a:rPr lang="zh-CN" altLang="en-US" sz="2000" b="1" dirty="0">
                <a:latin typeface="Arial" panose="020B0604020202020204" pitchFamily="34" charset="0"/>
              </a:rPr>
              <a:t>人数加</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sp>
        <p:nvSpPr>
          <p:cNvPr id="364558" name="AutoShape 14"/>
          <p:cNvSpPr/>
          <p:nvPr/>
        </p:nvSpPr>
        <p:spPr>
          <a:xfrm>
            <a:off x="5867400" y="4603750"/>
            <a:ext cx="14478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sym typeface="Symbol" panose="05050102010706020507" pitchFamily="18" charset="2"/>
              </a:rPr>
              <a:t>对应</a:t>
            </a:r>
            <a:r>
              <a:rPr lang="zh-CN" altLang="en-US" sz="2000" b="1" dirty="0">
                <a:latin typeface="Arial" panose="020B0604020202020204" pitchFamily="34" charset="0"/>
              </a:rPr>
              <a:t>人数加</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sp>
        <p:nvSpPr>
          <p:cNvPr id="364559" name="AutoShape 15"/>
          <p:cNvSpPr/>
          <p:nvPr/>
        </p:nvSpPr>
        <p:spPr>
          <a:xfrm>
            <a:off x="7543800" y="4603750"/>
            <a:ext cx="14478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sym typeface="Symbol" panose="05050102010706020507" pitchFamily="18" charset="2"/>
              </a:rPr>
              <a:t>&lt;60</a:t>
            </a:r>
            <a:r>
              <a:rPr lang="zh-CN" altLang="en-US" sz="2000" b="1" dirty="0">
                <a:latin typeface="Arial" panose="020B0604020202020204" pitchFamily="34" charset="0"/>
              </a:rPr>
              <a:t>人数加</a:t>
            </a:r>
            <a:r>
              <a:rPr lang="en-US" altLang="zh-CN" sz="2000" b="1" dirty="0">
                <a:latin typeface="Arial" panose="020B0604020202020204" pitchFamily="34" charset="0"/>
              </a:rPr>
              <a:t>1</a:t>
            </a:r>
            <a:endParaRPr lang="en-US" altLang="zh-CN" sz="2000" b="1" dirty="0">
              <a:latin typeface="Arial" panose="020B0604020202020204" pitchFamily="34" charset="0"/>
            </a:endParaRPr>
          </a:p>
        </p:txBody>
      </p:sp>
      <p:sp>
        <p:nvSpPr>
          <p:cNvPr id="364560" name="AutoShape 16"/>
          <p:cNvSpPr/>
          <p:nvPr/>
        </p:nvSpPr>
        <p:spPr>
          <a:xfrm>
            <a:off x="4114800" y="5213350"/>
            <a:ext cx="1676400" cy="304800"/>
          </a:xfrm>
          <a:prstGeom prst="flowChartProcess">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rPr>
              <a:t>CX</a:t>
            </a:r>
            <a:r>
              <a:rPr lang="zh-CN" altLang="en-US" sz="2000" b="1" dirty="0">
                <a:latin typeface="Arial" panose="020B0604020202020204" pitchFamily="34" charset="0"/>
              </a:rPr>
              <a:t>减</a:t>
            </a:r>
            <a:r>
              <a:rPr lang="en-US" altLang="zh-CN" sz="2000" b="1" dirty="0">
                <a:latin typeface="Arial" panose="020B0604020202020204" pitchFamily="34" charset="0"/>
              </a:rPr>
              <a:t>1</a:t>
            </a:r>
            <a:r>
              <a:rPr lang="zh-CN" altLang="en-US" sz="2000" b="1" dirty="0">
                <a:latin typeface="Arial" panose="020B0604020202020204" pitchFamily="34" charset="0"/>
              </a:rPr>
              <a:t>送</a:t>
            </a:r>
            <a:r>
              <a:rPr lang="en-US" altLang="zh-CN" sz="2000" b="1" dirty="0">
                <a:latin typeface="Arial" panose="020B0604020202020204" pitchFamily="34" charset="0"/>
              </a:rPr>
              <a:t>CX</a:t>
            </a:r>
            <a:endParaRPr lang="en-US" altLang="zh-CN" sz="2000" b="1" dirty="0">
              <a:latin typeface="Arial" panose="020B0604020202020204" pitchFamily="34" charset="0"/>
            </a:endParaRPr>
          </a:p>
        </p:txBody>
      </p:sp>
      <p:sp>
        <p:nvSpPr>
          <p:cNvPr id="364561" name="AutoShape 17"/>
          <p:cNvSpPr/>
          <p:nvPr/>
        </p:nvSpPr>
        <p:spPr>
          <a:xfrm>
            <a:off x="4267200" y="5746750"/>
            <a:ext cx="1371600" cy="457200"/>
          </a:xfrm>
          <a:prstGeom prst="flowChartDecision">
            <a:avLst/>
          </a:prstGeom>
          <a:solidFill>
            <a:srgbClr val="CC99FF"/>
          </a:solidFill>
          <a:ln w="9525" cap="flat" cmpd="sng">
            <a:solidFill>
              <a:srgbClr val="800080"/>
            </a:solidFill>
            <a:prstDash val="dash"/>
            <a:miter/>
            <a:headEnd type="none" w="med" len="med"/>
            <a:tailEnd type="none" w="med" len="med"/>
          </a:ln>
        </p:spPr>
        <p:txBody>
          <a:bodyPr wrap="none" anchor="ctr" anchorCtr="0"/>
          <a:p>
            <a:pPr algn="ctr" eaLnBrk="1" hangingPunct="1">
              <a:spcBef>
                <a:spcPct val="20000"/>
              </a:spcBef>
              <a:buFont typeface="Wingdings" panose="05000000000000000000" pitchFamily="2" charset="2"/>
            </a:pPr>
            <a:r>
              <a:rPr lang="en-US" altLang="zh-CN" sz="2000" b="1" dirty="0">
                <a:latin typeface="Arial" panose="020B0604020202020204" pitchFamily="34" charset="0"/>
              </a:rPr>
              <a:t>CX=0</a:t>
            </a:r>
            <a:r>
              <a:rPr lang="zh-CN" altLang="en-US" sz="2000" b="1" dirty="0">
                <a:latin typeface="Arial" panose="020B0604020202020204" pitchFamily="34" charset="0"/>
              </a:rPr>
              <a:t>？</a:t>
            </a:r>
            <a:endParaRPr lang="zh-CN" altLang="en-US" sz="2000" b="1" dirty="0">
              <a:latin typeface="Arial" panose="020B0604020202020204" pitchFamily="34" charset="0"/>
            </a:endParaRPr>
          </a:p>
        </p:txBody>
      </p:sp>
      <p:sp>
        <p:nvSpPr>
          <p:cNvPr id="364562" name="AutoShape 18"/>
          <p:cNvSpPr/>
          <p:nvPr/>
        </p:nvSpPr>
        <p:spPr>
          <a:xfrm>
            <a:off x="4427538" y="6356350"/>
            <a:ext cx="1152525" cy="457200"/>
          </a:xfrm>
          <a:prstGeom prst="flowChartTerminator">
            <a:avLst/>
          </a:prstGeom>
          <a:solidFill>
            <a:srgbClr val="CC99FF"/>
          </a:solidFill>
          <a:ln w="9525" cap="flat" cmpd="sng">
            <a:solidFill>
              <a:srgbClr val="800080"/>
            </a:solidFill>
            <a:prstDash val="dash"/>
            <a:miter/>
            <a:headEnd type="none" w="med" len="med"/>
            <a:tailEnd type="none" w="med" len="med"/>
          </a:ln>
        </p:spPr>
        <p:txBody>
          <a:bodyPr wrap="none" lIns="0" tIns="0" rIns="0" bIns="0" anchor="ctr" anchorCtr="0"/>
          <a:p>
            <a:pPr algn="ctr" eaLnBrk="1" hangingPunct="1">
              <a:spcBef>
                <a:spcPct val="20000"/>
              </a:spcBef>
              <a:buFont typeface="Wingdings" panose="05000000000000000000" pitchFamily="2" charset="2"/>
            </a:pPr>
            <a:r>
              <a:rPr lang="zh-CN" altLang="en-US" sz="2000" b="1" dirty="0">
                <a:latin typeface="Arial" panose="020B0604020202020204" pitchFamily="34" charset="0"/>
              </a:rPr>
              <a:t>结束</a:t>
            </a:r>
            <a:endParaRPr lang="zh-CN" altLang="en-US" sz="2000" b="1" dirty="0">
              <a:latin typeface="Arial" panose="020B0604020202020204" pitchFamily="34" charset="0"/>
            </a:endParaRPr>
          </a:p>
        </p:txBody>
      </p:sp>
      <p:sp>
        <p:nvSpPr>
          <p:cNvPr id="364563" name="Line 19"/>
          <p:cNvSpPr/>
          <p:nvPr/>
        </p:nvSpPr>
        <p:spPr>
          <a:xfrm>
            <a:off x="4876800" y="3460750"/>
            <a:ext cx="0" cy="152400"/>
          </a:xfrm>
          <a:prstGeom prst="line">
            <a:avLst/>
          </a:prstGeom>
          <a:ln w="25400" cap="flat" cmpd="sng">
            <a:solidFill>
              <a:schemeClr val="tx1"/>
            </a:solidFill>
            <a:prstDash val="solid"/>
            <a:miter/>
            <a:headEnd type="none" w="med" len="med"/>
            <a:tailEnd type="none" w="med" len="med"/>
          </a:ln>
        </p:spPr>
      </p:sp>
      <p:sp>
        <p:nvSpPr>
          <p:cNvPr id="364564" name="Line 20"/>
          <p:cNvSpPr/>
          <p:nvPr/>
        </p:nvSpPr>
        <p:spPr>
          <a:xfrm>
            <a:off x="4876800" y="2774950"/>
            <a:ext cx="0" cy="381000"/>
          </a:xfrm>
          <a:prstGeom prst="line">
            <a:avLst/>
          </a:prstGeom>
          <a:ln w="25400" cap="flat" cmpd="sng">
            <a:solidFill>
              <a:schemeClr val="tx1"/>
            </a:solidFill>
            <a:prstDash val="solid"/>
            <a:miter/>
            <a:headEnd type="none" w="med" len="med"/>
            <a:tailEnd type="triangle" w="med" len="med"/>
          </a:ln>
        </p:spPr>
      </p:sp>
      <p:sp>
        <p:nvSpPr>
          <p:cNvPr id="364565" name="Line 21"/>
          <p:cNvSpPr/>
          <p:nvPr/>
        </p:nvSpPr>
        <p:spPr>
          <a:xfrm>
            <a:off x="4876800" y="4298950"/>
            <a:ext cx="0" cy="304800"/>
          </a:xfrm>
          <a:prstGeom prst="line">
            <a:avLst/>
          </a:prstGeom>
          <a:ln w="25400" cap="flat" cmpd="sng">
            <a:solidFill>
              <a:schemeClr val="tx1"/>
            </a:solidFill>
            <a:prstDash val="solid"/>
            <a:miter/>
            <a:headEnd type="none" w="med" len="med"/>
            <a:tailEnd type="triangle" w="med" len="med"/>
          </a:ln>
        </p:spPr>
      </p:sp>
      <p:sp>
        <p:nvSpPr>
          <p:cNvPr id="364566" name="Line 22"/>
          <p:cNvSpPr/>
          <p:nvPr/>
        </p:nvSpPr>
        <p:spPr>
          <a:xfrm>
            <a:off x="8305800" y="4070350"/>
            <a:ext cx="0" cy="533400"/>
          </a:xfrm>
          <a:prstGeom prst="line">
            <a:avLst/>
          </a:prstGeom>
          <a:ln w="25400" cap="flat" cmpd="sng">
            <a:solidFill>
              <a:schemeClr val="tx1"/>
            </a:solidFill>
            <a:prstDash val="solid"/>
            <a:miter/>
            <a:headEnd type="none" w="med" len="med"/>
            <a:tailEnd type="triangle" w="med" len="med"/>
          </a:ln>
        </p:spPr>
      </p:sp>
      <p:sp>
        <p:nvSpPr>
          <p:cNvPr id="364567" name="Line 23"/>
          <p:cNvSpPr/>
          <p:nvPr/>
        </p:nvSpPr>
        <p:spPr>
          <a:xfrm>
            <a:off x="6629400" y="4298950"/>
            <a:ext cx="0" cy="304800"/>
          </a:xfrm>
          <a:prstGeom prst="line">
            <a:avLst/>
          </a:prstGeom>
          <a:ln w="25400" cap="flat" cmpd="sng">
            <a:solidFill>
              <a:schemeClr val="tx1"/>
            </a:solidFill>
            <a:prstDash val="solid"/>
            <a:miter/>
            <a:headEnd type="none" w="med" len="med"/>
            <a:tailEnd type="triangle" w="med" len="med"/>
          </a:ln>
        </p:spPr>
      </p:sp>
      <p:sp>
        <p:nvSpPr>
          <p:cNvPr id="364568" name="Line 24"/>
          <p:cNvSpPr/>
          <p:nvPr/>
        </p:nvSpPr>
        <p:spPr>
          <a:xfrm>
            <a:off x="3276600" y="4298950"/>
            <a:ext cx="0" cy="304800"/>
          </a:xfrm>
          <a:prstGeom prst="line">
            <a:avLst/>
          </a:prstGeom>
          <a:ln w="25400" cap="flat" cmpd="sng">
            <a:solidFill>
              <a:schemeClr val="tx1"/>
            </a:solidFill>
            <a:prstDash val="solid"/>
            <a:miter/>
            <a:headEnd type="none" w="med" len="med"/>
            <a:tailEnd type="triangle" w="med" len="med"/>
          </a:ln>
        </p:spPr>
      </p:sp>
      <p:sp>
        <p:nvSpPr>
          <p:cNvPr id="364569" name="Line 25"/>
          <p:cNvSpPr/>
          <p:nvPr/>
        </p:nvSpPr>
        <p:spPr>
          <a:xfrm>
            <a:off x="1600200" y="4298950"/>
            <a:ext cx="0" cy="304800"/>
          </a:xfrm>
          <a:prstGeom prst="line">
            <a:avLst/>
          </a:prstGeom>
          <a:ln w="25400" cap="flat" cmpd="sng">
            <a:solidFill>
              <a:schemeClr val="tx1"/>
            </a:solidFill>
            <a:prstDash val="solid"/>
            <a:miter/>
            <a:headEnd type="none" w="med" len="med"/>
            <a:tailEnd type="triangle" w="med" len="med"/>
          </a:ln>
        </p:spPr>
      </p:sp>
      <p:sp>
        <p:nvSpPr>
          <p:cNvPr id="364570" name="Line 26"/>
          <p:cNvSpPr/>
          <p:nvPr/>
        </p:nvSpPr>
        <p:spPr>
          <a:xfrm>
            <a:off x="4876800" y="4908550"/>
            <a:ext cx="0" cy="304800"/>
          </a:xfrm>
          <a:prstGeom prst="line">
            <a:avLst/>
          </a:prstGeom>
          <a:ln w="25400" cap="flat" cmpd="sng">
            <a:solidFill>
              <a:schemeClr val="tx1"/>
            </a:solidFill>
            <a:prstDash val="solid"/>
            <a:miter/>
            <a:headEnd type="none" w="med" len="med"/>
            <a:tailEnd type="triangle" w="med" len="med"/>
          </a:ln>
        </p:spPr>
      </p:sp>
      <p:sp>
        <p:nvSpPr>
          <p:cNvPr id="364571" name="Line 27"/>
          <p:cNvSpPr/>
          <p:nvPr/>
        </p:nvSpPr>
        <p:spPr>
          <a:xfrm>
            <a:off x="4876800" y="5518150"/>
            <a:ext cx="0" cy="304800"/>
          </a:xfrm>
          <a:prstGeom prst="line">
            <a:avLst/>
          </a:prstGeom>
          <a:ln w="25400" cap="flat" cmpd="sng">
            <a:solidFill>
              <a:schemeClr val="tx1"/>
            </a:solidFill>
            <a:prstDash val="solid"/>
            <a:miter/>
            <a:headEnd type="none" w="med" len="med"/>
            <a:tailEnd type="triangle" w="med" len="med"/>
          </a:ln>
        </p:spPr>
      </p:sp>
      <p:sp>
        <p:nvSpPr>
          <p:cNvPr id="364572" name="Line 28"/>
          <p:cNvSpPr/>
          <p:nvPr/>
        </p:nvSpPr>
        <p:spPr>
          <a:xfrm>
            <a:off x="4953000" y="6127750"/>
            <a:ext cx="0" cy="304800"/>
          </a:xfrm>
          <a:prstGeom prst="line">
            <a:avLst/>
          </a:prstGeom>
          <a:ln w="25400" cap="flat" cmpd="sng">
            <a:solidFill>
              <a:schemeClr val="tx1"/>
            </a:solidFill>
            <a:prstDash val="solid"/>
            <a:miter/>
            <a:headEnd type="none" w="med" len="med"/>
            <a:tailEnd type="triangle" w="med" len="med"/>
          </a:ln>
        </p:spPr>
      </p:sp>
      <p:sp>
        <p:nvSpPr>
          <p:cNvPr id="364573" name="Line 29"/>
          <p:cNvSpPr/>
          <p:nvPr/>
        </p:nvSpPr>
        <p:spPr>
          <a:xfrm flipH="1">
            <a:off x="1524000" y="3613150"/>
            <a:ext cx="3352800" cy="0"/>
          </a:xfrm>
          <a:prstGeom prst="line">
            <a:avLst/>
          </a:prstGeom>
          <a:ln w="9525" cap="flat" cmpd="sng">
            <a:solidFill>
              <a:schemeClr val="tx1"/>
            </a:solidFill>
            <a:prstDash val="solid"/>
            <a:miter/>
            <a:headEnd type="none" w="med" len="med"/>
            <a:tailEnd type="none" w="med" len="med"/>
          </a:ln>
        </p:spPr>
      </p:sp>
      <p:sp>
        <p:nvSpPr>
          <p:cNvPr id="364574" name="Line 30"/>
          <p:cNvSpPr/>
          <p:nvPr/>
        </p:nvSpPr>
        <p:spPr>
          <a:xfrm>
            <a:off x="1524000" y="3613150"/>
            <a:ext cx="0" cy="228600"/>
          </a:xfrm>
          <a:prstGeom prst="line">
            <a:avLst/>
          </a:prstGeom>
          <a:ln w="9525" cap="flat" cmpd="sng">
            <a:solidFill>
              <a:schemeClr val="tx1"/>
            </a:solidFill>
            <a:prstDash val="solid"/>
            <a:miter/>
            <a:headEnd type="none" w="med" len="med"/>
            <a:tailEnd type="triangle" w="med" len="med"/>
          </a:ln>
        </p:spPr>
      </p:sp>
      <p:sp>
        <p:nvSpPr>
          <p:cNvPr id="364575" name="Line 31"/>
          <p:cNvSpPr/>
          <p:nvPr/>
        </p:nvSpPr>
        <p:spPr>
          <a:xfrm>
            <a:off x="2057400" y="4070350"/>
            <a:ext cx="609600" cy="0"/>
          </a:xfrm>
          <a:prstGeom prst="line">
            <a:avLst/>
          </a:prstGeom>
          <a:ln w="25400" cap="flat" cmpd="sng">
            <a:solidFill>
              <a:schemeClr val="tx1"/>
            </a:solidFill>
            <a:prstDash val="solid"/>
            <a:miter/>
            <a:headEnd type="none" w="med" len="med"/>
            <a:tailEnd type="triangle" w="med" len="med"/>
          </a:ln>
        </p:spPr>
      </p:sp>
      <p:sp>
        <p:nvSpPr>
          <p:cNvPr id="364576" name="Line 32"/>
          <p:cNvSpPr/>
          <p:nvPr/>
        </p:nvSpPr>
        <p:spPr>
          <a:xfrm>
            <a:off x="3733800" y="4070350"/>
            <a:ext cx="609600" cy="0"/>
          </a:xfrm>
          <a:prstGeom prst="line">
            <a:avLst/>
          </a:prstGeom>
          <a:ln w="25400" cap="flat" cmpd="sng">
            <a:solidFill>
              <a:schemeClr val="tx1"/>
            </a:solidFill>
            <a:prstDash val="solid"/>
            <a:miter/>
            <a:headEnd type="none" w="med" len="med"/>
            <a:tailEnd type="triangle" w="med" len="med"/>
          </a:ln>
        </p:spPr>
      </p:sp>
      <p:sp>
        <p:nvSpPr>
          <p:cNvPr id="364577" name="Line 33"/>
          <p:cNvSpPr/>
          <p:nvPr/>
        </p:nvSpPr>
        <p:spPr>
          <a:xfrm>
            <a:off x="5410200" y="4070350"/>
            <a:ext cx="609600" cy="0"/>
          </a:xfrm>
          <a:prstGeom prst="line">
            <a:avLst/>
          </a:prstGeom>
          <a:ln w="25400" cap="flat" cmpd="sng">
            <a:solidFill>
              <a:schemeClr val="tx1"/>
            </a:solidFill>
            <a:prstDash val="solid"/>
            <a:miter/>
            <a:headEnd type="none" w="med" len="med"/>
            <a:tailEnd type="triangle" w="med" len="med"/>
          </a:ln>
        </p:spPr>
      </p:sp>
      <p:sp>
        <p:nvSpPr>
          <p:cNvPr id="364578" name="Line 34"/>
          <p:cNvSpPr/>
          <p:nvPr/>
        </p:nvSpPr>
        <p:spPr>
          <a:xfrm>
            <a:off x="7086600" y="4070350"/>
            <a:ext cx="1219200" cy="0"/>
          </a:xfrm>
          <a:prstGeom prst="line">
            <a:avLst/>
          </a:prstGeom>
          <a:ln w="25400" cap="flat" cmpd="sng">
            <a:solidFill>
              <a:schemeClr val="tx1"/>
            </a:solidFill>
            <a:prstDash val="solid"/>
            <a:miter/>
            <a:headEnd type="none" w="med" len="med"/>
            <a:tailEnd type="none" w="med" len="med"/>
          </a:ln>
        </p:spPr>
      </p:sp>
      <p:sp>
        <p:nvSpPr>
          <p:cNvPr id="364579" name="Line 35"/>
          <p:cNvSpPr/>
          <p:nvPr/>
        </p:nvSpPr>
        <p:spPr>
          <a:xfrm>
            <a:off x="1600200" y="4908550"/>
            <a:ext cx="0" cy="152400"/>
          </a:xfrm>
          <a:prstGeom prst="line">
            <a:avLst/>
          </a:prstGeom>
          <a:ln w="25400" cap="flat" cmpd="sng">
            <a:solidFill>
              <a:schemeClr val="tx1"/>
            </a:solidFill>
            <a:prstDash val="solid"/>
            <a:miter/>
            <a:headEnd type="none" w="med" len="med"/>
            <a:tailEnd type="none" w="med" len="med"/>
          </a:ln>
        </p:spPr>
      </p:sp>
      <p:sp>
        <p:nvSpPr>
          <p:cNvPr id="364580" name="Line 36"/>
          <p:cNvSpPr/>
          <p:nvPr/>
        </p:nvSpPr>
        <p:spPr>
          <a:xfrm>
            <a:off x="3276600" y="4908550"/>
            <a:ext cx="0" cy="152400"/>
          </a:xfrm>
          <a:prstGeom prst="line">
            <a:avLst/>
          </a:prstGeom>
          <a:ln w="25400" cap="flat" cmpd="sng">
            <a:solidFill>
              <a:schemeClr val="tx1"/>
            </a:solidFill>
            <a:prstDash val="solid"/>
            <a:miter/>
            <a:headEnd type="none" w="med" len="med"/>
            <a:tailEnd type="none" w="med" len="med"/>
          </a:ln>
        </p:spPr>
      </p:sp>
      <p:sp>
        <p:nvSpPr>
          <p:cNvPr id="364581" name="Line 37"/>
          <p:cNvSpPr/>
          <p:nvPr/>
        </p:nvSpPr>
        <p:spPr>
          <a:xfrm>
            <a:off x="1600200" y="5060950"/>
            <a:ext cx="3276600" cy="0"/>
          </a:xfrm>
          <a:prstGeom prst="line">
            <a:avLst/>
          </a:prstGeom>
          <a:ln w="25400" cap="flat" cmpd="sng">
            <a:solidFill>
              <a:schemeClr val="tx1"/>
            </a:solidFill>
            <a:prstDash val="solid"/>
            <a:miter/>
            <a:headEnd type="none" w="med" len="med"/>
            <a:tailEnd type="triangle" w="sm" len="lg"/>
          </a:ln>
        </p:spPr>
      </p:sp>
      <p:sp>
        <p:nvSpPr>
          <p:cNvPr id="364582" name="Line 38"/>
          <p:cNvSpPr/>
          <p:nvPr/>
        </p:nvSpPr>
        <p:spPr>
          <a:xfrm>
            <a:off x="6629400" y="4908550"/>
            <a:ext cx="0" cy="152400"/>
          </a:xfrm>
          <a:prstGeom prst="line">
            <a:avLst/>
          </a:prstGeom>
          <a:ln w="25400" cap="flat" cmpd="sng">
            <a:solidFill>
              <a:schemeClr val="tx1"/>
            </a:solidFill>
            <a:prstDash val="solid"/>
            <a:miter/>
            <a:headEnd type="none" w="med" len="med"/>
            <a:tailEnd type="none" w="med" len="med"/>
          </a:ln>
        </p:spPr>
      </p:sp>
      <p:sp>
        <p:nvSpPr>
          <p:cNvPr id="364583" name="Line 39"/>
          <p:cNvSpPr/>
          <p:nvPr/>
        </p:nvSpPr>
        <p:spPr>
          <a:xfrm>
            <a:off x="8305800" y="4908550"/>
            <a:ext cx="0" cy="152400"/>
          </a:xfrm>
          <a:prstGeom prst="line">
            <a:avLst/>
          </a:prstGeom>
          <a:ln w="25400" cap="flat" cmpd="sng">
            <a:solidFill>
              <a:schemeClr val="tx1"/>
            </a:solidFill>
            <a:prstDash val="solid"/>
            <a:miter/>
            <a:headEnd type="none" w="med" len="med"/>
            <a:tailEnd type="none" w="med" len="med"/>
          </a:ln>
        </p:spPr>
      </p:sp>
      <p:sp>
        <p:nvSpPr>
          <p:cNvPr id="364584" name="Line 40"/>
          <p:cNvSpPr/>
          <p:nvPr/>
        </p:nvSpPr>
        <p:spPr>
          <a:xfrm flipH="1">
            <a:off x="4876800" y="5060950"/>
            <a:ext cx="3429000" cy="0"/>
          </a:xfrm>
          <a:prstGeom prst="line">
            <a:avLst/>
          </a:prstGeom>
          <a:ln w="25400" cap="flat" cmpd="sng">
            <a:solidFill>
              <a:schemeClr val="tx1"/>
            </a:solidFill>
            <a:prstDash val="solid"/>
            <a:miter/>
            <a:headEnd type="none" w="med" len="med"/>
            <a:tailEnd type="triangle" w="sm" len="lg"/>
          </a:ln>
        </p:spPr>
      </p:sp>
      <p:sp>
        <p:nvSpPr>
          <p:cNvPr id="364585" name="Line 41"/>
          <p:cNvSpPr/>
          <p:nvPr/>
        </p:nvSpPr>
        <p:spPr>
          <a:xfrm flipH="1">
            <a:off x="609600" y="5975350"/>
            <a:ext cx="3657600" cy="0"/>
          </a:xfrm>
          <a:prstGeom prst="line">
            <a:avLst/>
          </a:prstGeom>
          <a:ln w="25400" cap="flat" cmpd="sng">
            <a:solidFill>
              <a:schemeClr val="tx1"/>
            </a:solidFill>
            <a:prstDash val="solid"/>
            <a:miter/>
            <a:headEnd type="none" w="med" len="med"/>
            <a:tailEnd type="none" w="med" len="med"/>
          </a:ln>
        </p:spPr>
      </p:sp>
      <p:sp>
        <p:nvSpPr>
          <p:cNvPr id="364586" name="Line 42"/>
          <p:cNvSpPr/>
          <p:nvPr/>
        </p:nvSpPr>
        <p:spPr>
          <a:xfrm flipV="1">
            <a:off x="609600" y="3003550"/>
            <a:ext cx="0" cy="2971800"/>
          </a:xfrm>
          <a:prstGeom prst="line">
            <a:avLst/>
          </a:prstGeom>
          <a:ln w="25400" cap="flat" cmpd="sng">
            <a:solidFill>
              <a:schemeClr val="tx1"/>
            </a:solidFill>
            <a:prstDash val="solid"/>
            <a:miter/>
            <a:headEnd type="none" w="med" len="med"/>
            <a:tailEnd type="none" w="med" len="med"/>
          </a:ln>
        </p:spPr>
      </p:sp>
      <p:sp>
        <p:nvSpPr>
          <p:cNvPr id="364587" name="Line 43"/>
          <p:cNvSpPr/>
          <p:nvPr/>
        </p:nvSpPr>
        <p:spPr>
          <a:xfrm>
            <a:off x="609600" y="3003550"/>
            <a:ext cx="4267200" cy="0"/>
          </a:xfrm>
          <a:prstGeom prst="line">
            <a:avLst/>
          </a:prstGeom>
          <a:ln w="25400" cap="flat" cmpd="sng">
            <a:solidFill>
              <a:schemeClr val="tx1"/>
            </a:solidFill>
            <a:prstDash val="solid"/>
            <a:miter/>
            <a:headEnd type="none" w="med" len="med"/>
            <a:tailEnd type="triangle" w="med" len="lg"/>
          </a:ln>
        </p:spPr>
      </p:sp>
      <p:sp>
        <p:nvSpPr>
          <p:cNvPr id="364588" name="Text Box 44"/>
          <p:cNvSpPr txBox="1"/>
          <p:nvPr/>
        </p:nvSpPr>
        <p:spPr>
          <a:xfrm>
            <a:off x="1965325" y="3689350"/>
            <a:ext cx="368300"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chemeClr val="hlink"/>
                </a:solidFill>
                <a:latin typeface="Arial" panose="020B0604020202020204" pitchFamily="34" charset="0"/>
              </a:rPr>
              <a:t>N</a:t>
            </a:r>
            <a:endParaRPr lang="en-US" altLang="zh-CN" sz="2000" b="1" dirty="0">
              <a:solidFill>
                <a:schemeClr val="hlink"/>
              </a:solidFill>
              <a:latin typeface="Arial" panose="020B0604020202020204" pitchFamily="34" charset="0"/>
            </a:endParaRPr>
          </a:p>
        </p:txBody>
      </p:sp>
      <p:sp>
        <p:nvSpPr>
          <p:cNvPr id="364589" name="Text Box 45"/>
          <p:cNvSpPr txBox="1"/>
          <p:nvPr/>
        </p:nvSpPr>
        <p:spPr>
          <a:xfrm>
            <a:off x="3657600" y="3689350"/>
            <a:ext cx="368300"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chemeClr val="hlink"/>
                </a:solidFill>
                <a:latin typeface="Arial" panose="020B0604020202020204" pitchFamily="34" charset="0"/>
              </a:rPr>
              <a:t>N</a:t>
            </a:r>
            <a:endParaRPr lang="en-US" altLang="zh-CN" sz="2000" b="1" dirty="0">
              <a:solidFill>
                <a:schemeClr val="hlink"/>
              </a:solidFill>
              <a:latin typeface="Arial" panose="020B0604020202020204" pitchFamily="34" charset="0"/>
            </a:endParaRPr>
          </a:p>
        </p:txBody>
      </p:sp>
      <p:sp>
        <p:nvSpPr>
          <p:cNvPr id="364590" name="Text Box 46"/>
          <p:cNvSpPr txBox="1"/>
          <p:nvPr/>
        </p:nvSpPr>
        <p:spPr>
          <a:xfrm>
            <a:off x="5346700" y="3689350"/>
            <a:ext cx="368300"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chemeClr val="hlink"/>
                </a:solidFill>
                <a:latin typeface="Arial" panose="020B0604020202020204" pitchFamily="34" charset="0"/>
              </a:rPr>
              <a:t>N</a:t>
            </a:r>
            <a:endParaRPr lang="en-US" altLang="zh-CN" sz="2000" b="1" dirty="0">
              <a:solidFill>
                <a:schemeClr val="hlink"/>
              </a:solidFill>
              <a:latin typeface="Arial" panose="020B0604020202020204" pitchFamily="34" charset="0"/>
            </a:endParaRPr>
          </a:p>
        </p:txBody>
      </p:sp>
      <p:sp>
        <p:nvSpPr>
          <p:cNvPr id="364591" name="Text Box 47"/>
          <p:cNvSpPr txBox="1"/>
          <p:nvPr/>
        </p:nvSpPr>
        <p:spPr>
          <a:xfrm>
            <a:off x="7099300" y="3689350"/>
            <a:ext cx="368300"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chemeClr val="hlink"/>
                </a:solidFill>
                <a:latin typeface="Arial" panose="020B0604020202020204" pitchFamily="34" charset="0"/>
              </a:rPr>
              <a:t>N</a:t>
            </a:r>
            <a:endParaRPr lang="en-US" altLang="zh-CN" sz="2000" b="1" dirty="0">
              <a:solidFill>
                <a:schemeClr val="hlink"/>
              </a:solidFill>
              <a:latin typeface="Arial" panose="020B0604020202020204" pitchFamily="34" charset="0"/>
            </a:endParaRPr>
          </a:p>
        </p:txBody>
      </p:sp>
      <p:sp>
        <p:nvSpPr>
          <p:cNvPr id="364592" name="Text Box 48"/>
          <p:cNvSpPr txBox="1"/>
          <p:nvPr/>
        </p:nvSpPr>
        <p:spPr>
          <a:xfrm>
            <a:off x="1219200" y="4222750"/>
            <a:ext cx="354013"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rgbClr val="0000FF"/>
                </a:solidFill>
                <a:latin typeface="Arial" panose="020B0604020202020204" pitchFamily="34" charset="0"/>
              </a:rPr>
              <a:t>Y</a:t>
            </a:r>
            <a:endParaRPr lang="en-US" altLang="zh-CN" sz="2000" b="1" dirty="0">
              <a:solidFill>
                <a:srgbClr val="0000FF"/>
              </a:solidFill>
              <a:latin typeface="Arial" panose="020B0604020202020204" pitchFamily="34" charset="0"/>
            </a:endParaRPr>
          </a:p>
        </p:txBody>
      </p:sp>
      <p:sp>
        <p:nvSpPr>
          <p:cNvPr id="364593" name="Text Box 49"/>
          <p:cNvSpPr txBox="1"/>
          <p:nvPr/>
        </p:nvSpPr>
        <p:spPr>
          <a:xfrm>
            <a:off x="2895600" y="4222750"/>
            <a:ext cx="354013"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rgbClr val="0000FF"/>
                </a:solidFill>
                <a:latin typeface="Arial" panose="020B0604020202020204" pitchFamily="34" charset="0"/>
              </a:rPr>
              <a:t>Y</a:t>
            </a:r>
            <a:endParaRPr lang="en-US" altLang="zh-CN" sz="2000" b="1" dirty="0">
              <a:solidFill>
                <a:srgbClr val="0000FF"/>
              </a:solidFill>
              <a:latin typeface="Arial" panose="020B0604020202020204" pitchFamily="34" charset="0"/>
            </a:endParaRPr>
          </a:p>
        </p:txBody>
      </p:sp>
      <p:sp>
        <p:nvSpPr>
          <p:cNvPr id="364594" name="Text Box 50"/>
          <p:cNvSpPr txBox="1"/>
          <p:nvPr/>
        </p:nvSpPr>
        <p:spPr>
          <a:xfrm>
            <a:off x="4522788" y="4222750"/>
            <a:ext cx="354012"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rgbClr val="0000FF"/>
                </a:solidFill>
                <a:latin typeface="Arial" panose="020B0604020202020204" pitchFamily="34" charset="0"/>
              </a:rPr>
              <a:t>Y</a:t>
            </a:r>
            <a:endParaRPr lang="en-US" altLang="zh-CN" sz="2000" b="1" dirty="0">
              <a:solidFill>
                <a:srgbClr val="0000FF"/>
              </a:solidFill>
              <a:latin typeface="Arial" panose="020B0604020202020204" pitchFamily="34" charset="0"/>
            </a:endParaRPr>
          </a:p>
        </p:txBody>
      </p:sp>
      <p:sp>
        <p:nvSpPr>
          <p:cNvPr id="364595" name="Text Box 51"/>
          <p:cNvSpPr txBox="1"/>
          <p:nvPr/>
        </p:nvSpPr>
        <p:spPr>
          <a:xfrm>
            <a:off x="6275388" y="4222750"/>
            <a:ext cx="354012"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rgbClr val="0000FF"/>
                </a:solidFill>
                <a:latin typeface="Arial" panose="020B0604020202020204" pitchFamily="34" charset="0"/>
              </a:rPr>
              <a:t>Y</a:t>
            </a:r>
            <a:endParaRPr lang="en-US" altLang="zh-CN" sz="2000" b="1" dirty="0">
              <a:solidFill>
                <a:srgbClr val="0000FF"/>
              </a:solidFill>
              <a:latin typeface="Arial" panose="020B0604020202020204" pitchFamily="34" charset="0"/>
            </a:endParaRPr>
          </a:p>
        </p:txBody>
      </p:sp>
      <p:sp>
        <p:nvSpPr>
          <p:cNvPr id="364596" name="Text Box 52"/>
          <p:cNvSpPr txBox="1"/>
          <p:nvPr/>
        </p:nvSpPr>
        <p:spPr>
          <a:xfrm>
            <a:off x="4598988" y="6051550"/>
            <a:ext cx="354012"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rgbClr val="0000FF"/>
                </a:solidFill>
                <a:latin typeface="Arial" panose="020B0604020202020204" pitchFamily="34" charset="0"/>
              </a:rPr>
              <a:t>Y</a:t>
            </a:r>
            <a:endParaRPr lang="en-US" altLang="zh-CN" sz="2000" b="1" dirty="0">
              <a:solidFill>
                <a:srgbClr val="0000FF"/>
              </a:solidFill>
              <a:latin typeface="Arial" panose="020B0604020202020204" pitchFamily="34" charset="0"/>
            </a:endParaRPr>
          </a:p>
        </p:txBody>
      </p:sp>
      <p:sp>
        <p:nvSpPr>
          <p:cNvPr id="364597" name="Text Box 53"/>
          <p:cNvSpPr txBox="1"/>
          <p:nvPr/>
        </p:nvSpPr>
        <p:spPr>
          <a:xfrm>
            <a:off x="3962400" y="5654675"/>
            <a:ext cx="368300" cy="396875"/>
          </a:xfrm>
          <a:prstGeom prst="rect">
            <a:avLst/>
          </a:prstGeom>
          <a:noFill/>
          <a:ln w="9525">
            <a:noFill/>
          </a:ln>
        </p:spPr>
        <p:txBody>
          <a:bodyPr wrap="none">
            <a:spAutoFit/>
          </a:bodyPr>
          <a:p>
            <a:pPr eaLnBrk="1" hangingPunct="1">
              <a:spcBef>
                <a:spcPct val="20000"/>
              </a:spcBef>
              <a:buFont typeface="Wingdings" panose="05000000000000000000" pitchFamily="2" charset="2"/>
            </a:pPr>
            <a:r>
              <a:rPr lang="en-US" altLang="zh-CN" sz="2000" b="1" dirty="0">
                <a:solidFill>
                  <a:schemeClr val="hlink"/>
                </a:solidFill>
                <a:latin typeface="Arial" panose="020B0604020202020204" pitchFamily="34" charset="0"/>
              </a:rPr>
              <a:t>N</a:t>
            </a:r>
            <a:endParaRPr lang="en-US" altLang="zh-CN" sz="2000" b="1" dirty="0">
              <a:solidFill>
                <a:schemeClr val="hlink"/>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4549"/>
                                        </p:tgtEl>
                                        <p:attrNameLst>
                                          <p:attrName>style.visibility</p:attrName>
                                        </p:attrNameLst>
                                      </p:cBhvr>
                                      <p:to>
                                        <p:strVal val="visible"/>
                                      </p:to>
                                    </p:set>
                                    <p:anim calcmode="lin" valueType="num">
                                      <p:cBhvr additive="base">
                                        <p:cTn id="7" dur="500" fill="hold"/>
                                        <p:tgtEl>
                                          <p:spTgt spid="364549"/>
                                        </p:tgtEl>
                                        <p:attrNameLst>
                                          <p:attrName>ppt_x</p:attrName>
                                        </p:attrNameLst>
                                      </p:cBhvr>
                                      <p:tavLst>
                                        <p:tav tm="0">
                                          <p:val>
                                            <p:strVal val="0-#ppt_w/2"/>
                                          </p:val>
                                        </p:tav>
                                        <p:tav tm="100000">
                                          <p:val>
                                            <p:strVal val="#ppt_x"/>
                                          </p:val>
                                        </p:tav>
                                      </p:tavLst>
                                    </p:anim>
                                    <p:anim calcmode="lin" valueType="num">
                                      <p:cBhvr additive="base">
                                        <p:cTn id="8" dur="500" fill="hold"/>
                                        <p:tgtEl>
                                          <p:spTgt spid="3645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64564"/>
                                        </p:tgtEl>
                                        <p:attrNameLst>
                                          <p:attrName>style.visibility</p:attrName>
                                        </p:attrNameLst>
                                      </p:cBhvr>
                                      <p:to>
                                        <p:strVal val="visible"/>
                                      </p:to>
                                    </p:set>
                                    <p:anim calcmode="lin" valueType="num">
                                      <p:cBhvr additive="base">
                                        <p:cTn id="13" dur="500" fill="hold"/>
                                        <p:tgtEl>
                                          <p:spTgt spid="364564"/>
                                        </p:tgtEl>
                                        <p:attrNameLst>
                                          <p:attrName>ppt_x</p:attrName>
                                        </p:attrNameLst>
                                      </p:cBhvr>
                                      <p:tavLst>
                                        <p:tav tm="0">
                                          <p:val>
                                            <p:strVal val="0-#ppt_w/2"/>
                                          </p:val>
                                        </p:tav>
                                        <p:tav tm="100000">
                                          <p:val>
                                            <p:strVal val="#ppt_x"/>
                                          </p:val>
                                        </p:tav>
                                      </p:tavLst>
                                    </p:anim>
                                    <p:anim calcmode="lin" valueType="num">
                                      <p:cBhvr additive="base">
                                        <p:cTn id="14" dur="500" fill="hold"/>
                                        <p:tgtEl>
                                          <p:spTgt spid="36456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4550"/>
                                        </p:tgtEl>
                                        <p:attrNameLst>
                                          <p:attrName>style.visibility</p:attrName>
                                        </p:attrNameLst>
                                      </p:cBhvr>
                                      <p:to>
                                        <p:strVal val="visible"/>
                                      </p:to>
                                    </p:set>
                                    <p:anim calcmode="lin" valueType="num">
                                      <p:cBhvr additive="base">
                                        <p:cTn id="19" dur="500" fill="hold"/>
                                        <p:tgtEl>
                                          <p:spTgt spid="364550"/>
                                        </p:tgtEl>
                                        <p:attrNameLst>
                                          <p:attrName>ppt_x</p:attrName>
                                        </p:attrNameLst>
                                      </p:cBhvr>
                                      <p:tavLst>
                                        <p:tav tm="0">
                                          <p:val>
                                            <p:strVal val="0-#ppt_w/2"/>
                                          </p:val>
                                        </p:tav>
                                        <p:tav tm="100000">
                                          <p:val>
                                            <p:strVal val="#ppt_x"/>
                                          </p:val>
                                        </p:tav>
                                      </p:tavLst>
                                    </p:anim>
                                    <p:anim calcmode="lin" valueType="num">
                                      <p:cBhvr additive="base">
                                        <p:cTn id="20" dur="500" fill="hold"/>
                                        <p:tgtEl>
                                          <p:spTgt spid="36455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64563"/>
                                        </p:tgtEl>
                                        <p:attrNameLst>
                                          <p:attrName>style.visibility</p:attrName>
                                        </p:attrNameLst>
                                      </p:cBhvr>
                                      <p:to>
                                        <p:strVal val="visible"/>
                                      </p:to>
                                    </p:set>
                                    <p:anim calcmode="lin" valueType="num">
                                      <p:cBhvr additive="base">
                                        <p:cTn id="25" dur="500" fill="hold"/>
                                        <p:tgtEl>
                                          <p:spTgt spid="364563"/>
                                        </p:tgtEl>
                                        <p:attrNameLst>
                                          <p:attrName>ppt_x</p:attrName>
                                        </p:attrNameLst>
                                      </p:cBhvr>
                                      <p:tavLst>
                                        <p:tav tm="0">
                                          <p:val>
                                            <p:strVal val="0-#ppt_w/2"/>
                                          </p:val>
                                        </p:tav>
                                        <p:tav tm="100000">
                                          <p:val>
                                            <p:strVal val="#ppt_x"/>
                                          </p:val>
                                        </p:tav>
                                      </p:tavLst>
                                    </p:anim>
                                    <p:anim calcmode="lin" valueType="num">
                                      <p:cBhvr additive="base">
                                        <p:cTn id="26" dur="500" fill="hold"/>
                                        <p:tgtEl>
                                          <p:spTgt spid="36456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64573"/>
                                        </p:tgtEl>
                                        <p:attrNameLst>
                                          <p:attrName>style.visibility</p:attrName>
                                        </p:attrNameLst>
                                      </p:cBhvr>
                                      <p:to>
                                        <p:strVal val="visible"/>
                                      </p:to>
                                    </p:set>
                                    <p:anim calcmode="lin" valueType="num">
                                      <p:cBhvr additive="base">
                                        <p:cTn id="31" dur="500" fill="hold"/>
                                        <p:tgtEl>
                                          <p:spTgt spid="364573"/>
                                        </p:tgtEl>
                                        <p:attrNameLst>
                                          <p:attrName>ppt_x</p:attrName>
                                        </p:attrNameLst>
                                      </p:cBhvr>
                                      <p:tavLst>
                                        <p:tav tm="0">
                                          <p:val>
                                            <p:strVal val="0-#ppt_w/2"/>
                                          </p:val>
                                        </p:tav>
                                        <p:tav tm="100000">
                                          <p:val>
                                            <p:strVal val="#ppt_x"/>
                                          </p:val>
                                        </p:tav>
                                      </p:tavLst>
                                    </p:anim>
                                    <p:anim calcmode="lin" valueType="num">
                                      <p:cBhvr additive="base">
                                        <p:cTn id="32" dur="500" fill="hold"/>
                                        <p:tgtEl>
                                          <p:spTgt spid="36457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364574"/>
                                        </p:tgtEl>
                                        <p:attrNameLst>
                                          <p:attrName>style.visibility</p:attrName>
                                        </p:attrNameLst>
                                      </p:cBhvr>
                                      <p:to>
                                        <p:strVal val="visible"/>
                                      </p:to>
                                    </p:set>
                                    <p:anim calcmode="lin" valueType="num">
                                      <p:cBhvr additive="base">
                                        <p:cTn id="37" dur="500" fill="hold"/>
                                        <p:tgtEl>
                                          <p:spTgt spid="364574"/>
                                        </p:tgtEl>
                                        <p:attrNameLst>
                                          <p:attrName>ppt_x</p:attrName>
                                        </p:attrNameLst>
                                      </p:cBhvr>
                                      <p:tavLst>
                                        <p:tav tm="0">
                                          <p:val>
                                            <p:strVal val="0-#ppt_w/2"/>
                                          </p:val>
                                        </p:tav>
                                        <p:tav tm="100000">
                                          <p:val>
                                            <p:strVal val="#ppt_x"/>
                                          </p:val>
                                        </p:tav>
                                      </p:tavLst>
                                    </p:anim>
                                    <p:anim calcmode="lin" valueType="num">
                                      <p:cBhvr additive="base">
                                        <p:cTn id="38" dur="500" fill="hold"/>
                                        <p:tgtEl>
                                          <p:spTgt spid="36457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64551"/>
                                        </p:tgtEl>
                                        <p:attrNameLst>
                                          <p:attrName>style.visibility</p:attrName>
                                        </p:attrNameLst>
                                      </p:cBhvr>
                                      <p:to>
                                        <p:strVal val="visible"/>
                                      </p:to>
                                    </p:set>
                                    <p:anim calcmode="lin" valueType="num">
                                      <p:cBhvr additive="base">
                                        <p:cTn id="43" dur="500" fill="hold"/>
                                        <p:tgtEl>
                                          <p:spTgt spid="364551"/>
                                        </p:tgtEl>
                                        <p:attrNameLst>
                                          <p:attrName>ppt_x</p:attrName>
                                        </p:attrNameLst>
                                      </p:cBhvr>
                                      <p:tavLst>
                                        <p:tav tm="0">
                                          <p:val>
                                            <p:strVal val="0-#ppt_w/2"/>
                                          </p:val>
                                        </p:tav>
                                        <p:tav tm="100000">
                                          <p:val>
                                            <p:strVal val="#ppt_x"/>
                                          </p:val>
                                        </p:tav>
                                      </p:tavLst>
                                    </p:anim>
                                    <p:anim calcmode="lin" valueType="num">
                                      <p:cBhvr additive="base">
                                        <p:cTn id="44" dur="500" fill="hold"/>
                                        <p:tgtEl>
                                          <p:spTgt spid="36455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64592"/>
                                        </p:tgtEl>
                                        <p:attrNameLst>
                                          <p:attrName>style.visibility</p:attrName>
                                        </p:attrNameLst>
                                      </p:cBhvr>
                                      <p:to>
                                        <p:strVal val="visible"/>
                                      </p:to>
                                    </p:set>
                                    <p:anim calcmode="lin" valueType="num">
                                      <p:cBhvr additive="base">
                                        <p:cTn id="49" dur="500" fill="hold"/>
                                        <p:tgtEl>
                                          <p:spTgt spid="364592"/>
                                        </p:tgtEl>
                                        <p:attrNameLst>
                                          <p:attrName>ppt_x</p:attrName>
                                        </p:attrNameLst>
                                      </p:cBhvr>
                                      <p:tavLst>
                                        <p:tav tm="0">
                                          <p:val>
                                            <p:strVal val="0-#ppt_w/2"/>
                                          </p:val>
                                        </p:tav>
                                        <p:tav tm="100000">
                                          <p:val>
                                            <p:strVal val="#ppt_x"/>
                                          </p:val>
                                        </p:tav>
                                      </p:tavLst>
                                    </p:anim>
                                    <p:anim calcmode="lin" valueType="num">
                                      <p:cBhvr additive="base">
                                        <p:cTn id="50" dur="500" fill="hold"/>
                                        <p:tgtEl>
                                          <p:spTgt spid="36459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364569"/>
                                        </p:tgtEl>
                                        <p:attrNameLst>
                                          <p:attrName>style.visibility</p:attrName>
                                        </p:attrNameLst>
                                      </p:cBhvr>
                                      <p:to>
                                        <p:strVal val="visible"/>
                                      </p:to>
                                    </p:set>
                                    <p:anim calcmode="lin" valueType="num">
                                      <p:cBhvr additive="base">
                                        <p:cTn id="55" dur="500" fill="hold"/>
                                        <p:tgtEl>
                                          <p:spTgt spid="364569"/>
                                        </p:tgtEl>
                                        <p:attrNameLst>
                                          <p:attrName>ppt_x</p:attrName>
                                        </p:attrNameLst>
                                      </p:cBhvr>
                                      <p:tavLst>
                                        <p:tav tm="0">
                                          <p:val>
                                            <p:strVal val="0-#ppt_w/2"/>
                                          </p:val>
                                        </p:tav>
                                        <p:tav tm="100000">
                                          <p:val>
                                            <p:strVal val="#ppt_x"/>
                                          </p:val>
                                        </p:tav>
                                      </p:tavLst>
                                    </p:anim>
                                    <p:anim calcmode="lin" valueType="num">
                                      <p:cBhvr additive="base">
                                        <p:cTn id="56" dur="500" fill="hold"/>
                                        <p:tgtEl>
                                          <p:spTgt spid="364569"/>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64552"/>
                                        </p:tgtEl>
                                        <p:attrNameLst>
                                          <p:attrName>style.visibility</p:attrName>
                                        </p:attrNameLst>
                                      </p:cBhvr>
                                      <p:to>
                                        <p:strVal val="visible"/>
                                      </p:to>
                                    </p:set>
                                    <p:anim calcmode="lin" valueType="num">
                                      <p:cBhvr additive="base">
                                        <p:cTn id="61" dur="500" fill="hold"/>
                                        <p:tgtEl>
                                          <p:spTgt spid="364552"/>
                                        </p:tgtEl>
                                        <p:attrNameLst>
                                          <p:attrName>ppt_x</p:attrName>
                                        </p:attrNameLst>
                                      </p:cBhvr>
                                      <p:tavLst>
                                        <p:tav tm="0">
                                          <p:val>
                                            <p:strVal val="0-#ppt_w/2"/>
                                          </p:val>
                                        </p:tav>
                                        <p:tav tm="100000">
                                          <p:val>
                                            <p:strVal val="#ppt_x"/>
                                          </p:val>
                                        </p:tav>
                                      </p:tavLst>
                                    </p:anim>
                                    <p:anim calcmode="lin" valueType="num">
                                      <p:cBhvr additive="base">
                                        <p:cTn id="62" dur="500" fill="hold"/>
                                        <p:tgtEl>
                                          <p:spTgt spid="364552"/>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64579"/>
                                        </p:tgtEl>
                                        <p:attrNameLst>
                                          <p:attrName>style.visibility</p:attrName>
                                        </p:attrNameLst>
                                      </p:cBhvr>
                                      <p:to>
                                        <p:strVal val="visible"/>
                                      </p:to>
                                    </p:set>
                                    <p:anim calcmode="lin" valueType="num">
                                      <p:cBhvr additive="base">
                                        <p:cTn id="67" dur="500" fill="hold"/>
                                        <p:tgtEl>
                                          <p:spTgt spid="364579"/>
                                        </p:tgtEl>
                                        <p:attrNameLst>
                                          <p:attrName>ppt_x</p:attrName>
                                        </p:attrNameLst>
                                      </p:cBhvr>
                                      <p:tavLst>
                                        <p:tav tm="0">
                                          <p:val>
                                            <p:strVal val="0-#ppt_w/2"/>
                                          </p:val>
                                        </p:tav>
                                        <p:tav tm="100000">
                                          <p:val>
                                            <p:strVal val="#ppt_x"/>
                                          </p:val>
                                        </p:tav>
                                      </p:tavLst>
                                    </p:anim>
                                    <p:anim calcmode="lin" valueType="num">
                                      <p:cBhvr additive="base">
                                        <p:cTn id="68" dur="500" fill="hold"/>
                                        <p:tgtEl>
                                          <p:spTgt spid="364579"/>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364581"/>
                                        </p:tgtEl>
                                        <p:attrNameLst>
                                          <p:attrName>style.visibility</p:attrName>
                                        </p:attrNameLst>
                                      </p:cBhvr>
                                      <p:to>
                                        <p:strVal val="visible"/>
                                      </p:to>
                                    </p:set>
                                    <p:anim calcmode="lin" valueType="num">
                                      <p:cBhvr additive="base">
                                        <p:cTn id="73" dur="500" fill="hold"/>
                                        <p:tgtEl>
                                          <p:spTgt spid="364581"/>
                                        </p:tgtEl>
                                        <p:attrNameLst>
                                          <p:attrName>ppt_x</p:attrName>
                                        </p:attrNameLst>
                                      </p:cBhvr>
                                      <p:tavLst>
                                        <p:tav tm="0">
                                          <p:val>
                                            <p:strVal val="0-#ppt_w/2"/>
                                          </p:val>
                                        </p:tav>
                                        <p:tav tm="100000">
                                          <p:val>
                                            <p:strVal val="#ppt_x"/>
                                          </p:val>
                                        </p:tav>
                                      </p:tavLst>
                                    </p:anim>
                                    <p:anim calcmode="lin" valueType="num">
                                      <p:cBhvr additive="base">
                                        <p:cTn id="74" dur="500" fill="hold"/>
                                        <p:tgtEl>
                                          <p:spTgt spid="364581"/>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364570"/>
                                        </p:tgtEl>
                                        <p:attrNameLst>
                                          <p:attrName>style.visibility</p:attrName>
                                        </p:attrNameLst>
                                      </p:cBhvr>
                                      <p:to>
                                        <p:strVal val="visible"/>
                                      </p:to>
                                    </p:set>
                                    <p:anim calcmode="lin" valueType="num">
                                      <p:cBhvr additive="base">
                                        <p:cTn id="79" dur="500" fill="hold"/>
                                        <p:tgtEl>
                                          <p:spTgt spid="364570"/>
                                        </p:tgtEl>
                                        <p:attrNameLst>
                                          <p:attrName>ppt_x</p:attrName>
                                        </p:attrNameLst>
                                      </p:cBhvr>
                                      <p:tavLst>
                                        <p:tav tm="0">
                                          <p:val>
                                            <p:strVal val="0-#ppt_w/2"/>
                                          </p:val>
                                        </p:tav>
                                        <p:tav tm="100000">
                                          <p:val>
                                            <p:strVal val="#ppt_x"/>
                                          </p:val>
                                        </p:tav>
                                      </p:tavLst>
                                    </p:anim>
                                    <p:anim calcmode="lin" valueType="num">
                                      <p:cBhvr additive="base">
                                        <p:cTn id="80" dur="500" fill="hold"/>
                                        <p:tgtEl>
                                          <p:spTgt spid="364570"/>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64560"/>
                                        </p:tgtEl>
                                        <p:attrNameLst>
                                          <p:attrName>style.visibility</p:attrName>
                                        </p:attrNameLst>
                                      </p:cBhvr>
                                      <p:to>
                                        <p:strVal val="visible"/>
                                      </p:to>
                                    </p:set>
                                    <p:anim calcmode="lin" valueType="num">
                                      <p:cBhvr additive="base">
                                        <p:cTn id="85" dur="500" fill="hold"/>
                                        <p:tgtEl>
                                          <p:spTgt spid="364560"/>
                                        </p:tgtEl>
                                        <p:attrNameLst>
                                          <p:attrName>ppt_x</p:attrName>
                                        </p:attrNameLst>
                                      </p:cBhvr>
                                      <p:tavLst>
                                        <p:tav tm="0">
                                          <p:val>
                                            <p:strVal val="0-#ppt_w/2"/>
                                          </p:val>
                                        </p:tav>
                                        <p:tav tm="100000">
                                          <p:val>
                                            <p:strVal val="#ppt_x"/>
                                          </p:val>
                                        </p:tav>
                                      </p:tavLst>
                                    </p:anim>
                                    <p:anim calcmode="lin" valueType="num">
                                      <p:cBhvr additive="base">
                                        <p:cTn id="86" dur="500" fill="hold"/>
                                        <p:tgtEl>
                                          <p:spTgt spid="364560"/>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364571"/>
                                        </p:tgtEl>
                                        <p:attrNameLst>
                                          <p:attrName>style.visibility</p:attrName>
                                        </p:attrNameLst>
                                      </p:cBhvr>
                                      <p:to>
                                        <p:strVal val="visible"/>
                                      </p:to>
                                    </p:set>
                                    <p:anim calcmode="lin" valueType="num">
                                      <p:cBhvr additive="base">
                                        <p:cTn id="91" dur="500" fill="hold"/>
                                        <p:tgtEl>
                                          <p:spTgt spid="364571"/>
                                        </p:tgtEl>
                                        <p:attrNameLst>
                                          <p:attrName>ppt_x</p:attrName>
                                        </p:attrNameLst>
                                      </p:cBhvr>
                                      <p:tavLst>
                                        <p:tav tm="0">
                                          <p:val>
                                            <p:strVal val="0-#ppt_w/2"/>
                                          </p:val>
                                        </p:tav>
                                        <p:tav tm="100000">
                                          <p:val>
                                            <p:strVal val="#ppt_x"/>
                                          </p:val>
                                        </p:tav>
                                      </p:tavLst>
                                    </p:anim>
                                    <p:anim calcmode="lin" valueType="num">
                                      <p:cBhvr additive="base">
                                        <p:cTn id="92" dur="500" fill="hold"/>
                                        <p:tgtEl>
                                          <p:spTgt spid="364571"/>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64561"/>
                                        </p:tgtEl>
                                        <p:attrNameLst>
                                          <p:attrName>style.visibility</p:attrName>
                                        </p:attrNameLst>
                                      </p:cBhvr>
                                      <p:to>
                                        <p:strVal val="visible"/>
                                      </p:to>
                                    </p:set>
                                    <p:anim calcmode="lin" valueType="num">
                                      <p:cBhvr additive="base">
                                        <p:cTn id="97" dur="500" fill="hold"/>
                                        <p:tgtEl>
                                          <p:spTgt spid="364561"/>
                                        </p:tgtEl>
                                        <p:attrNameLst>
                                          <p:attrName>ppt_x</p:attrName>
                                        </p:attrNameLst>
                                      </p:cBhvr>
                                      <p:tavLst>
                                        <p:tav tm="0">
                                          <p:val>
                                            <p:strVal val="0-#ppt_w/2"/>
                                          </p:val>
                                        </p:tav>
                                        <p:tav tm="100000">
                                          <p:val>
                                            <p:strVal val="#ppt_x"/>
                                          </p:val>
                                        </p:tav>
                                      </p:tavLst>
                                    </p:anim>
                                    <p:anim calcmode="lin" valueType="num">
                                      <p:cBhvr additive="base">
                                        <p:cTn id="98" dur="500" fill="hold"/>
                                        <p:tgtEl>
                                          <p:spTgt spid="364561"/>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64597"/>
                                        </p:tgtEl>
                                        <p:attrNameLst>
                                          <p:attrName>style.visibility</p:attrName>
                                        </p:attrNameLst>
                                      </p:cBhvr>
                                      <p:to>
                                        <p:strVal val="visible"/>
                                      </p:to>
                                    </p:set>
                                    <p:anim calcmode="lin" valueType="num">
                                      <p:cBhvr additive="base">
                                        <p:cTn id="103" dur="500" fill="hold"/>
                                        <p:tgtEl>
                                          <p:spTgt spid="364597"/>
                                        </p:tgtEl>
                                        <p:attrNameLst>
                                          <p:attrName>ppt_x</p:attrName>
                                        </p:attrNameLst>
                                      </p:cBhvr>
                                      <p:tavLst>
                                        <p:tav tm="0">
                                          <p:val>
                                            <p:strVal val="0-#ppt_w/2"/>
                                          </p:val>
                                        </p:tav>
                                        <p:tav tm="100000">
                                          <p:val>
                                            <p:strVal val="#ppt_x"/>
                                          </p:val>
                                        </p:tav>
                                      </p:tavLst>
                                    </p:anim>
                                    <p:anim calcmode="lin" valueType="num">
                                      <p:cBhvr additive="base">
                                        <p:cTn id="104" dur="500" fill="hold"/>
                                        <p:tgtEl>
                                          <p:spTgt spid="364597"/>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8" fill="hold" nodeType="clickEffect">
                                  <p:stCondLst>
                                    <p:cond delay="0"/>
                                  </p:stCondLst>
                                  <p:childTnLst>
                                    <p:set>
                                      <p:cBhvr>
                                        <p:cTn id="108" dur="1" fill="hold">
                                          <p:stCondLst>
                                            <p:cond delay="0"/>
                                          </p:stCondLst>
                                        </p:cTn>
                                        <p:tgtEl>
                                          <p:spTgt spid="364585"/>
                                        </p:tgtEl>
                                        <p:attrNameLst>
                                          <p:attrName>style.visibility</p:attrName>
                                        </p:attrNameLst>
                                      </p:cBhvr>
                                      <p:to>
                                        <p:strVal val="visible"/>
                                      </p:to>
                                    </p:set>
                                    <p:anim calcmode="lin" valueType="num">
                                      <p:cBhvr additive="base">
                                        <p:cTn id="109" dur="500" fill="hold"/>
                                        <p:tgtEl>
                                          <p:spTgt spid="364585"/>
                                        </p:tgtEl>
                                        <p:attrNameLst>
                                          <p:attrName>ppt_x</p:attrName>
                                        </p:attrNameLst>
                                      </p:cBhvr>
                                      <p:tavLst>
                                        <p:tav tm="0">
                                          <p:val>
                                            <p:strVal val="0-#ppt_w/2"/>
                                          </p:val>
                                        </p:tav>
                                        <p:tav tm="100000">
                                          <p:val>
                                            <p:strVal val="#ppt_x"/>
                                          </p:val>
                                        </p:tav>
                                      </p:tavLst>
                                    </p:anim>
                                    <p:anim calcmode="lin" valueType="num">
                                      <p:cBhvr additive="base">
                                        <p:cTn id="110" dur="500" fill="hold"/>
                                        <p:tgtEl>
                                          <p:spTgt spid="364585"/>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8" fill="hold" nodeType="clickEffect">
                                  <p:stCondLst>
                                    <p:cond delay="0"/>
                                  </p:stCondLst>
                                  <p:childTnLst>
                                    <p:set>
                                      <p:cBhvr>
                                        <p:cTn id="114" dur="1" fill="hold">
                                          <p:stCondLst>
                                            <p:cond delay="0"/>
                                          </p:stCondLst>
                                        </p:cTn>
                                        <p:tgtEl>
                                          <p:spTgt spid="364586"/>
                                        </p:tgtEl>
                                        <p:attrNameLst>
                                          <p:attrName>style.visibility</p:attrName>
                                        </p:attrNameLst>
                                      </p:cBhvr>
                                      <p:to>
                                        <p:strVal val="visible"/>
                                      </p:to>
                                    </p:set>
                                    <p:anim calcmode="lin" valueType="num">
                                      <p:cBhvr additive="base">
                                        <p:cTn id="115" dur="500" fill="hold"/>
                                        <p:tgtEl>
                                          <p:spTgt spid="364586"/>
                                        </p:tgtEl>
                                        <p:attrNameLst>
                                          <p:attrName>ppt_x</p:attrName>
                                        </p:attrNameLst>
                                      </p:cBhvr>
                                      <p:tavLst>
                                        <p:tav tm="0">
                                          <p:val>
                                            <p:strVal val="0-#ppt_w/2"/>
                                          </p:val>
                                        </p:tav>
                                        <p:tav tm="100000">
                                          <p:val>
                                            <p:strVal val="#ppt_x"/>
                                          </p:val>
                                        </p:tav>
                                      </p:tavLst>
                                    </p:anim>
                                    <p:anim calcmode="lin" valueType="num">
                                      <p:cBhvr additive="base">
                                        <p:cTn id="116" dur="500" fill="hold"/>
                                        <p:tgtEl>
                                          <p:spTgt spid="364586"/>
                                        </p:tgtEl>
                                        <p:attrNameLst>
                                          <p:attrName>ppt_y</p:attrName>
                                        </p:attrNameLst>
                                      </p:cBhvr>
                                      <p:tavLst>
                                        <p:tav tm="0">
                                          <p:val>
                                            <p:strVal val="#ppt_y"/>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8" fill="hold" nodeType="clickEffect">
                                  <p:stCondLst>
                                    <p:cond delay="0"/>
                                  </p:stCondLst>
                                  <p:childTnLst>
                                    <p:set>
                                      <p:cBhvr>
                                        <p:cTn id="120" dur="1" fill="hold">
                                          <p:stCondLst>
                                            <p:cond delay="0"/>
                                          </p:stCondLst>
                                        </p:cTn>
                                        <p:tgtEl>
                                          <p:spTgt spid="364587"/>
                                        </p:tgtEl>
                                        <p:attrNameLst>
                                          <p:attrName>style.visibility</p:attrName>
                                        </p:attrNameLst>
                                      </p:cBhvr>
                                      <p:to>
                                        <p:strVal val="visible"/>
                                      </p:to>
                                    </p:set>
                                    <p:anim calcmode="lin" valueType="num">
                                      <p:cBhvr additive="base">
                                        <p:cTn id="121" dur="500" fill="hold"/>
                                        <p:tgtEl>
                                          <p:spTgt spid="364587"/>
                                        </p:tgtEl>
                                        <p:attrNameLst>
                                          <p:attrName>ppt_x</p:attrName>
                                        </p:attrNameLst>
                                      </p:cBhvr>
                                      <p:tavLst>
                                        <p:tav tm="0">
                                          <p:val>
                                            <p:strVal val="0-#ppt_w/2"/>
                                          </p:val>
                                        </p:tav>
                                        <p:tav tm="100000">
                                          <p:val>
                                            <p:strVal val="#ppt_x"/>
                                          </p:val>
                                        </p:tav>
                                      </p:tavLst>
                                    </p:anim>
                                    <p:anim calcmode="lin" valueType="num">
                                      <p:cBhvr additive="base">
                                        <p:cTn id="122" dur="500" fill="hold"/>
                                        <p:tgtEl>
                                          <p:spTgt spid="364587"/>
                                        </p:tgtEl>
                                        <p:attrNameLst>
                                          <p:attrName>ppt_y</p:attrName>
                                        </p:attrNameLst>
                                      </p:cBhvr>
                                      <p:tavLst>
                                        <p:tav tm="0">
                                          <p:val>
                                            <p:strVal val="#ppt_y"/>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grpId="0" nodeType="clickEffect">
                                  <p:stCondLst>
                                    <p:cond delay="0"/>
                                  </p:stCondLst>
                                  <p:childTnLst>
                                    <p:set>
                                      <p:cBhvr>
                                        <p:cTn id="126" dur="1" fill="hold">
                                          <p:stCondLst>
                                            <p:cond delay="0"/>
                                          </p:stCondLst>
                                        </p:cTn>
                                        <p:tgtEl>
                                          <p:spTgt spid="364596"/>
                                        </p:tgtEl>
                                        <p:attrNameLst>
                                          <p:attrName>style.visibility</p:attrName>
                                        </p:attrNameLst>
                                      </p:cBhvr>
                                      <p:to>
                                        <p:strVal val="visible"/>
                                      </p:to>
                                    </p:set>
                                    <p:anim calcmode="lin" valueType="num">
                                      <p:cBhvr additive="base">
                                        <p:cTn id="127" dur="500" fill="hold"/>
                                        <p:tgtEl>
                                          <p:spTgt spid="364596"/>
                                        </p:tgtEl>
                                        <p:attrNameLst>
                                          <p:attrName>ppt_x</p:attrName>
                                        </p:attrNameLst>
                                      </p:cBhvr>
                                      <p:tavLst>
                                        <p:tav tm="0">
                                          <p:val>
                                            <p:strVal val="0-#ppt_w/2"/>
                                          </p:val>
                                        </p:tav>
                                        <p:tav tm="100000">
                                          <p:val>
                                            <p:strVal val="#ppt_x"/>
                                          </p:val>
                                        </p:tav>
                                      </p:tavLst>
                                    </p:anim>
                                    <p:anim calcmode="lin" valueType="num">
                                      <p:cBhvr additive="base">
                                        <p:cTn id="128" dur="500" fill="hold"/>
                                        <p:tgtEl>
                                          <p:spTgt spid="364596"/>
                                        </p:tgtEl>
                                        <p:attrNameLst>
                                          <p:attrName>ppt_y</p:attrName>
                                        </p:attrNameLst>
                                      </p:cBhvr>
                                      <p:tavLst>
                                        <p:tav tm="0">
                                          <p:val>
                                            <p:strVal val="#ppt_y"/>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8" fill="hold" nodeType="clickEffect">
                                  <p:stCondLst>
                                    <p:cond delay="0"/>
                                  </p:stCondLst>
                                  <p:childTnLst>
                                    <p:set>
                                      <p:cBhvr>
                                        <p:cTn id="132" dur="1" fill="hold">
                                          <p:stCondLst>
                                            <p:cond delay="0"/>
                                          </p:stCondLst>
                                        </p:cTn>
                                        <p:tgtEl>
                                          <p:spTgt spid="364572"/>
                                        </p:tgtEl>
                                        <p:attrNameLst>
                                          <p:attrName>style.visibility</p:attrName>
                                        </p:attrNameLst>
                                      </p:cBhvr>
                                      <p:to>
                                        <p:strVal val="visible"/>
                                      </p:to>
                                    </p:set>
                                    <p:anim calcmode="lin" valueType="num">
                                      <p:cBhvr additive="base">
                                        <p:cTn id="133" dur="500" fill="hold"/>
                                        <p:tgtEl>
                                          <p:spTgt spid="364572"/>
                                        </p:tgtEl>
                                        <p:attrNameLst>
                                          <p:attrName>ppt_x</p:attrName>
                                        </p:attrNameLst>
                                      </p:cBhvr>
                                      <p:tavLst>
                                        <p:tav tm="0">
                                          <p:val>
                                            <p:strVal val="0-#ppt_w/2"/>
                                          </p:val>
                                        </p:tav>
                                        <p:tav tm="100000">
                                          <p:val>
                                            <p:strVal val="#ppt_x"/>
                                          </p:val>
                                        </p:tav>
                                      </p:tavLst>
                                    </p:anim>
                                    <p:anim calcmode="lin" valueType="num">
                                      <p:cBhvr additive="base">
                                        <p:cTn id="134" dur="500" fill="hold"/>
                                        <p:tgtEl>
                                          <p:spTgt spid="364572"/>
                                        </p:tgtEl>
                                        <p:attrNameLst>
                                          <p:attrName>ppt_y</p:attrName>
                                        </p:attrNameLst>
                                      </p:cBhvr>
                                      <p:tavLst>
                                        <p:tav tm="0">
                                          <p:val>
                                            <p:strVal val="#ppt_y"/>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364562"/>
                                        </p:tgtEl>
                                        <p:attrNameLst>
                                          <p:attrName>style.visibility</p:attrName>
                                        </p:attrNameLst>
                                      </p:cBhvr>
                                      <p:to>
                                        <p:strVal val="visible"/>
                                      </p:to>
                                    </p:set>
                                    <p:anim calcmode="lin" valueType="num">
                                      <p:cBhvr additive="base">
                                        <p:cTn id="139" dur="500" fill="hold"/>
                                        <p:tgtEl>
                                          <p:spTgt spid="364562"/>
                                        </p:tgtEl>
                                        <p:attrNameLst>
                                          <p:attrName>ppt_x</p:attrName>
                                        </p:attrNameLst>
                                      </p:cBhvr>
                                      <p:tavLst>
                                        <p:tav tm="0">
                                          <p:val>
                                            <p:strVal val="0-#ppt_w/2"/>
                                          </p:val>
                                        </p:tav>
                                        <p:tav tm="100000">
                                          <p:val>
                                            <p:strVal val="#ppt_x"/>
                                          </p:val>
                                        </p:tav>
                                      </p:tavLst>
                                    </p:anim>
                                    <p:anim calcmode="lin" valueType="num">
                                      <p:cBhvr additive="base">
                                        <p:cTn id="140" dur="500" fill="hold"/>
                                        <p:tgtEl>
                                          <p:spTgt spid="364562"/>
                                        </p:tgtEl>
                                        <p:attrNameLst>
                                          <p:attrName>ppt_y</p:attrName>
                                        </p:attrNameLst>
                                      </p:cBhvr>
                                      <p:tavLst>
                                        <p:tav tm="0">
                                          <p:val>
                                            <p:strVal val="#ppt_y"/>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8" fill="hold" grpId="0" nodeType="clickEffect">
                                  <p:stCondLst>
                                    <p:cond delay="0"/>
                                  </p:stCondLst>
                                  <p:childTnLst>
                                    <p:set>
                                      <p:cBhvr>
                                        <p:cTn id="144" dur="1" fill="hold">
                                          <p:stCondLst>
                                            <p:cond delay="0"/>
                                          </p:stCondLst>
                                        </p:cTn>
                                        <p:tgtEl>
                                          <p:spTgt spid="364588"/>
                                        </p:tgtEl>
                                        <p:attrNameLst>
                                          <p:attrName>style.visibility</p:attrName>
                                        </p:attrNameLst>
                                      </p:cBhvr>
                                      <p:to>
                                        <p:strVal val="visible"/>
                                      </p:to>
                                    </p:set>
                                    <p:anim calcmode="lin" valueType="num">
                                      <p:cBhvr additive="base">
                                        <p:cTn id="145" dur="500" fill="hold"/>
                                        <p:tgtEl>
                                          <p:spTgt spid="364588"/>
                                        </p:tgtEl>
                                        <p:attrNameLst>
                                          <p:attrName>ppt_x</p:attrName>
                                        </p:attrNameLst>
                                      </p:cBhvr>
                                      <p:tavLst>
                                        <p:tav tm="0">
                                          <p:val>
                                            <p:strVal val="0-#ppt_w/2"/>
                                          </p:val>
                                        </p:tav>
                                        <p:tav tm="100000">
                                          <p:val>
                                            <p:strVal val="#ppt_x"/>
                                          </p:val>
                                        </p:tav>
                                      </p:tavLst>
                                    </p:anim>
                                    <p:anim calcmode="lin" valueType="num">
                                      <p:cBhvr additive="base">
                                        <p:cTn id="146" dur="500" fill="hold"/>
                                        <p:tgtEl>
                                          <p:spTgt spid="364588"/>
                                        </p:tgtEl>
                                        <p:attrNameLst>
                                          <p:attrName>ppt_y</p:attrName>
                                        </p:attrNameLst>
                                      </p:cBhvr>
                                      <p:tavLst>
                                        <p:tav tm="0">
                                          <p:val>
                                            <p:strVal val="#ppt_y"/>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nodeType="clickEffect">
                                  <p:stCondLst>
                                    <p:cond delay="0"/>
                                  </p:stCondLst>
                                  <p:childTnLst>
                                    <p:set>
                                      <p:cBhvr>
                                        <p:cTn id="150" dur="1" fill="hold">
                                          <p:stCondLst>
                                            <p:cond delay="0"/>
                                          </p:stCondLst>
                                        </p:cTn>
                                        <p:tgtEl>
                                          <p:spTgt spid="364575"/>
                                        </p:tgtEl>
                                        <p:attrNameLst>
                                          <p:attrName>style.visibility</p:attrName>
                                        </p:attrNameLst>
                                      </p:cBhvr>
                                      <p:to>
                                        <p:strVal val="visible"/>
                                      </p:to>
                                    </p:set>
                                    <p:anim calcmode="lin" valueType="num">
                                      <p:cBhvr additive="base">
                                        <p:cTn id="151" dur="500" fill="hold"/>
                                        <p:tgtEl>
                                          <p:spTgt spid="364575"/>
                                        </p:tgtEl>
                                        <p:attrNameLst>
                                          <p:attrName>ppt_x</p:attrName>
                                        </p:attrNameLst>
                                      </p:cBhvr>
                                      <p:tavLst>
                                        <p:tav tm="0">
                                          <p:val>
                                            <p:strVal val="0-#ppt_w/2"/>
                                          </p:val>
                                        </p:tav>
                                        <p:tav tm="100000">
                                          <p:val>
                                            <p:strVal val="#ppt_x"/>
                                          </p:val>
                                        </p:tav>
                                      </p:tavLst>
                                    </p:anim>
                                    <p:anim calcmode="lin" valueType="num">
                                      <p:cBhvr additive="base">
                                        <p:cTn id="152" dur="500" fill="hold"/>
                                        <p:tgtEl>
                                          <p:spTgt spid="364575"/>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8" fill="hold" grpId="0" nodeType="clickEffect">
                                  <p:stCondLst>
                                    <p:cond delay="0"/>
                                  </p:stCondLst>
                                  <p:childTnLst>
                                    <p:set>
                                      <p:cBhvr>
                                        <p:cTn id="156" dur="1" fill="hold">
                                          <p:stCondLst>
                                            <p:cond delay="0"/>
                                          </p:stCondLst>
                                        </p:cTn>
                                        <p:tgtEl>
                                          <p:spTgt spid="364553"/>
                                        </p:tgtEl>
                                        <p:attrNameLst>
                                          <p:attrName>style.visibility</p:attrName>
                                        </p:attrNameLst>
                                      </p:cBhvr>
                                      <p:to>
                                        <p:strVal val="visible"/>
                                      </p:to>
                                    </p:set>
                                    <p:anim calcmode="lin" valueType="num">
                                      <p:cBhvr additive="base">
                                        <p:cTn id="157" dur="500" fill="hold"/>
                                        <p:tgtEl>
                                          <p:spTgt spid="364553"/>
                                        </p:tgtEl>
                                        <p:attrNameLst>
                                          <p:attrName>ppt_x</p:attrName>
                                        </p:attrNameLst>
                                      </p:cBhvr>
                                      <p:tavLst>
                                        <p:tav tm="0">
                                          <p:val>
                                            <p:strVal val="0-#ppt_w/2"/>
                                          </p:val>
                                        </p:tav>
                                        <p:tav tm="100000">
                                          <p:val>
                                            <p:strVal val="#ppt_x"/>
                                          </p:val>
                                        </p:tav>
                                      </p:tavLst>
                                    </p:anim>
                                    <p:anim calcmode="lin" valueType="num">
                                      <p:cBhvr additive="base">
                                        <p:cTn id="158" dur="500" fill="hold"/>
                                        <p:tgtEl>
                                          <p:spTgt spid="364553"/>
                                        </p:tgtEl>
                                        <p:attrNameLst>
                                          <p:attrName>ppt_y</p:attrName>
                                        </p:attrNameLst>
                                      </p:cBhvr>
                                      <p:tavLst>
                                        <p:tav tm="0">
                                          <p:val>
                                            <p:strVal val="#ppt_y"/>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8" fill="hold" grpId="0" nodeType="clickEffect">
                                  <p:stCondLst>
                                    <p:cond delay="0"/>
                                  </p:stCondLst>
                                  <p:childTnLst>
                                    <p:set>
                                      <p:cBhvr>
                                        <p:cTn id="162" dur="1" fill="hold">
                                          <p:stCondLst>
                                            <p:cond delay="0"/>
                                          </p:stCondLst>
                                        </p:cTn>
                                        <p:tgtEl>
                                          <p:spTgt spid="364593"/>
                                        </p:tgtEl>
                                        <p:attrNameLst>
                                          <p:attrName>style.visibility</p:attrName>
                                        </p:attrNameLst>
                                      </p:cBhvr>
                                      <p:to>
                                        <p:strVal val="visible"/>
                                      </p:to>
                                    </p:set>
                                    <p:anim calcmode="lin" valueType="num">
                                      <p:cBhvr additive="base">
                                        <p:cTn id="163" dur="500" fill="hold"/>
                                        <p:tgtEl>
                                          <p:spTgt spid="364593"/>
                                        </p:tgtEl>
                                        <p:attrNameLst>
                                          <p:attrName>ppt_x</p:attrName>
                                        </p:attrNameLst>
                                      </p:cBhvr>
                                      <p:tavLst>
                                        <p:tav tm="0">
                                          <p:val>
                                            <p:strVal val="0-#ppt_w/2"/>
                                          </p:val>
                                        </p:tav>
                                        <p:tav tm="100000">
                                          <p:val>
                                            <p:strVal val="#ppt_x"/>
                                          </p:val>
                                        </p:tav>
                                      </p:tavLst>
                                    </p:anim>
                                    <p:anim calcmode="lin" valueType="num">
                                      <p:cBhvr additive="base">
                                        <p:cTn id="164" dur="500" fill="hold"/>
                                        <p:tgtEl>
                                          <p:spTgt spid="364593"/>
                                        </p:tgtEl>
                                        <p:attrNameLst>
                                          <p:attrName>ppt_y</p:attrName>
                                        </p:attrNameLst>
                                      </p:cBhvr>
                                      <p:tavLst>
                                        <p:tav tm="0">
                                          <p:val>
                                            <p:strVal val="#ppt_y"/>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8" fill="hold" nodeType="clickEffect">
                                  <p:stCondLst>
                                    <p:cond delay="0"/>
                                  </p:stCondLst>
                                  <p:childTnLst>
                                    <p:set>
                                      <p:cBhvr>
                                        <p:cTn id="168" dur="1" fill="hold">
                                          <p:stCondLst>
                                            <p:cond delay="0"/>
                                          </p:stCondLst>
                                        </p:cTn>
                                        <p:tgtEl>
                                          <p:spTgt spid="364568"/>
                                        </p:tgtEl>
                                        <p:attrNameLst>
                                          <p:attrName>style.visibility</p:attrName>
                                        </p:attrNameLst>
                                      </p:cBhvr>
                                      <p:to>
                                        <p:strVal val="visible"/>
                                      </p:to>
                                    </p:set>
                                    <p:anim calcmode="lin" valueType="num">
                                      <p:cBhvr additive="base">
                                        <p:cTn id="169" dur="500" fill="hold"/>
                                        <p:tgtEl>
                                          <p:spTgt spid="364568"/>
                                        </p:tgtEl>
                                        <p:attrNameLst>
                                          <p:attrName>ppt_x</p:attrName>
                                        </p:attrNameLst>
                                      </p:cBhvr>
                                      <p:tavLst>
                                        <p:tav tm="0">
                                          <p:val>
                                            <p:strVal val="0-#ppt_w/2"/>
                                          </p:val>
                                        </p:tav>
                                        <p:tav tm="100000">
                                          <p:val>
                                            <p:strVal val="#ppt_x"/>
                                          </p:val>
                                        </p:tav>
                                      </p:tavLst>
                                    </p:anim>
                                    <p:anim calcmode="lin" valueType="num">
                                      <p:cBhvr additive="base">
                                        <p:cTn id="170" dur="500" fill="hold"/>
                                        <p:tgtEl>
                                          <p:spTgt spid="364568"/>
                                        </p:tgtEl>
                                        <p:attrNameLst>
                                          <p:attrName>ppt_y</p:attrName>
                                        </p:attrNameLst>
                                      </p:cBhvr>
                                      <p:tavLst>
                                        <p:tav tm="0">
                                          <p:val>
                                            <p:strVal val="#ppt_y"/>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8" fill="hold" grpId="0" nodeType="clickEffect">
                                  <p:stCondLst>
                                    <p:cond delay="0"/>
                                  </p:stCondLst>
                                  <p:childTnLst>
                                    <p:set>
                                      <p:cBhvr>
                                        <p:cTn id="174" dur="1" fill="hold">
                                          <p:stCondLst>
                                            <p:cond delay="0"/>
                                          </p:stCondLst>
                                        </p:cTn>
                                        <p:tgtEl>
                                          <p:spTgt spid="364556"/>
                                        </p:tgtEl>
                                        <p:attrNameLst>
                                          <p:attrName>style.visibility</p:attrName>
                                        </p:attrNameLst>
                                      </p:cBhvr>
                                      <p:to>
                                        <p:strVal val="visible"/>
                                      </p:to>
                                    </p:set>
                                    <p:anim calcmode="lin" valueType="num">
                                      <p:cBhvr additive="base">
                                        <p:cTn id="175" dur="500" fill="hold"/>
                                        <p:tgtEl>
                                          <p:spTgt spid="364556"/>
                                        </p:tgtEl>
                                        <p:attrNameLst>
                                          <p:attrName>ppt_x</p:attrName>
                                        </p:attrNameLst>
                                      </p:cBhvr>
                                      <p:tavLst>
                                        <p:tav tm="0">
                                          <p:val>
                                            <p:strVal val="0-#ppt_w/2"/>
                                          </p:val>
                                        </p:tav>
                                        <p:tav tm="100000">
                                          <p:val>
                                            <p:strVal val="#ppt_x"/>
                                          </p:val>
                                        </p:tav>
                                      </p:tavLst>
                                    </p:anim>
                                    <p:anim calcmode="lin" valueType="num">
                                      <p:cBhvr additive="base">
                                        <p:cTn id="176" dur="500" fill="hold"/>
                                        <p:tgtEl>
                                          <p:spTgt spid="364556"/>
                                        </p:tgtEl>
                                        <p:attrNameLst>
                                          <p:attrName>ppt_y</p:attrName>
                                        </p:attrNameLst>
                                      </p:cBhvr>
                                      <p:tavLst>
                                        <p:tav tm="0">
                                          <p:val>
                                            <p:strVal val="#ppt_y"/>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8" fill="hold" nodeType="clickEffect">
                                  <p:stCondLst>
                                    <p:cond delay="0"/>
                                  </p:stCondLst>
                                  <p:childTnLst>
                                    <p:set>
                                      <p:cBhvr>
                                        <p:cTn id="180" dur="1" fill="hold">
                                          <p:stCondLst>
                                            <p:cond delay="0"/>
                                          </p:stCondLst>
                                        </p:cTn>
                                        <p:tgtEl>
                                          <p:spTgt spid="364580"/>
                                        </p:tgtEl>
                                        <p:attrNameLst>
                                          <p:attrName>style.visibility</p:attrName>
                                        </p:attrNameLst>
                                      </p:cBhvr>
                                      <p:to>
                                        <p:strVal val="visible"/>
                                      </p:to>
                                    </p:set>
                                    <p:anim calcmode="lin" valueType="num">
                                      <p:cBhvr additive="base">
                                        <p:cTn id="181" dur="500" fill="hold"/>
                                        <p:tgtEl>
                                          <p:spTgt spid="364580"/>
                                        </p:tgtEl>
                                        <p:attrNameLst>
                                          <p:attrName>ppt_x</p:attrName>
                                        </p:attrNameLst>
                                      </p:cBhvr>
                                      <p:tavLst>
                                        <p:tav tm="0">
                                          <p:val>
                                            <p:strVal val="0-#ppt_w/2"/>
                                          </p:val>
                                        </p:tav>
                                        <p:tav tm="100000">
                                          <p:val>
                                            <p:strVal val="#ppt_x"/>
                                          </p:val>
                                        </p:tav>
                                      </p:tavLst>
                                    </p:anim>
                                    <p:anim calcmode="lin" valueType="num">
                                      <p:cBhvr additive="base">
                                        <p:cTn id="182" dur="500" fill="hold"/>
                                        <p:tgtEl>
                                          <p:spTgt spid="364580"/>
                                        </p:tgtEl>
                                        <p:attrNameLst>
                                          <p:attrName>ppt_y</p:attrName>
                                        </p:attrNameLst>
                                      </p:cBhvr>
                                      <p:tavLst>
                                        <p:tav tm="0">
                                          <p:val>
                                            <p:strVal val="#ppt_y"/>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8" fill="hold" grpId="0" nodeType="clickEffect">
                                  <p:stCondLst>
                                    <p:cond delay="0"/>
                                  </p:stCondLst>
                                  <p:childTnLst>
                                    <p:set>
                                      <p:cBhvr>
                                        <p:cTn id="186" dur="1" fill="hold">
                                          <p:stCondLst>
                                            <p:cond delay="0"/>
                                          </p:stCondLst>
                                        </p:cTn>
                                        <p:tgtEl>
                                          <p:spTgt spid="364589"/>
                                        </p:tgtEl>
                                        <p:attrNameLst>
                                          <p:attrName>style.visibility</p:attrName>
                                        </p:attrNameLst>
                                      </p:cBhvr>
                                      <p:to>
                                        <p:strVal val="visible"/>
                                      </p:to>
                                    </p:set>
                                    <p:anim calcmode="lin" valueType="num">
                                      <p:cBhvr additive="base">
                                        <p:cTn id="187" dur="500" fill="hold"/>
                                        <p:tgtEl>
                                          <p:spTgt spid="364589"/>
                                        </p:tgtEl>
                                        <p:attrNameLst>
                                          <p:attrName>ppt_x</p:attrName>
                                        </p:attrNameLst>
                                      </p:cBhvr>
                                      <p:tavLst>
                                        <p:tav tm="0">
                                          <p:val>
                                            <p:strVal val="0-#ppt_w/2"/>
                                          </p:val>
                                        </p:tav>
                                        <p:tav tm="100000">
                                          <p:val>
                                            <p:strVal val="#ppt_x"/>
                                          </p:val>
                                        </p:tav>
                                      </p:tavLst>
                                    </p:anim>
                                    <p:anim calcmode="lin" valueType="num">
                                      <p:cBhvr additive="base">
                                        <p:cTn id="188" dur="500" fill="hold"/>
                                        <p:tgtEl>
                                          <p:spTgt spid="364589"/>
                                        </p:tgtEl>
                                        <p:attrNameLst>
                                          <p:attrName>ppt_y</p:attrName>
                                        </p:attrNameLst>
                                      </p:cBhvr>
                                      <p:tavLst>
                                        <p:tav tm="0">
                                          <p:val>
                                            <p:strVal val="#ppt_y"/>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2" presetClass="entr" presetSubtype="8" fill="hold" nodeType="clickEffect">
                                  <p:stCondLst>
                                    <p:cond delay="0"/>
                                  </p:stCondLst>
                                  <p:childTnLst>
                                    <p:set>
                                      <p:cBhvr>
                                        <p:cTn id="192" dur="1" fill="hold">
                                          <p:stCondLst>
                                            <p:cond delay="0"/>
                                          </p:stCondLst>
                                        </p:cTn>
                                        <p:tgtEl>
                                          <p:spTgt spid="364576"/>
                                        </p:tgtEl>
                                        <p:attrNameLst>
                                          <p:attrName>style.visibility</p:attrName>
                                        </p:attrNameLst>
                                      </p:cBhvr>
                                      <p:to>
                                        <p:strVal val="visible"/>
                                      </p:to>
                                    </p:set>
                                    <p:anim calcmode="lin" valueType="num">
                                      <p:cBhvr additive="base">
                                        <p:cTn id="193" dur="500" fill="hold"/>
                                        <p:tgtEl>
                                          <p:spTgt spid="364576"/>
                                        </p:tgtEl>
                                        <p:attrNameLst>
                                          <p:attrName>ppt_x</p:attrName>
                                        </p:attrNameLst>
                                      </p:cBhvr>
                                      <p:tavLst>
                                        <p:tav tm="0">
                                          <p:val>
                                            <p:strVal val="0-#ppt_w/2"/>
                                          </p:val>
                                        </p:tav>
                                        <p:tav tm="100000">
                                          <p:val>
                                            <p:strVal val="#ppt_x"/>
                                          </p:val>
                                        </p:tav>
                                      </p:tavLst>
                                    </p:anim>
                                    <p:anim calcmode="lin" valueType="num">
                                      <p:cBhvr additive="base">
                                        <p:cTn id="194" dur="500" fill="hold"/>
                                        <p:tgtEl>
                                          <p:spTgt spid="364576"/>
                                        </p:tgtEl>
                                        <p:attrNameLst>
                                          <p:attrName>ppt_y</p:attrName>
                                        </p:attrNameLst>
                                      </p:cBhvr>
                                      <p:tavLst>
                                        <p:tav tm="0">
                                          <p:val>
                                            <p:strVal val="#ppt_y"/>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8" fill="hold" grpId="0" nodeType="clickEffect">
                                  <p:stCondLst>
                                    <p:cond delay="0"/>
                                  </p:stCondLst>
                                  <p:childTnLst>
                                    <p:set>
                                      <p:cBhvr>
                                        <p:cTn id="198" dur="1" fill="hold">
                                          <p:stCondLst>
                                            <p:cond delay="0"/>
                                          </p:stCondLst>
                                        </p:cTn>
                                        <p:tgtEl>
                                          <p:spTgt spid="364554"/>
                                        </p:tgtEl>
                                        <p:attrNameLst>
                                          <p:attrName>style.visibility</p:attrName>
                                        </p:attrNameLst>
                                      </p:cBhvr>
                                      <p:to>
                                        <p:strVal val="visible"/>
                                      </p:to>
                                    </p:set>
                                    <p:anim calcmode="lin" valueType="num">
                                      <p:cBhvr additive="base">
                                        <p:cTn id="199" dur="500" fill="hold"/>
                                        <p:tgtEl>
                                          <p:spTgt spid="364554"/>
                                        </p:tgtEl>
                                        <p:attrNameLst>
                                          <p:attrName>ppt_x</p:attrName>
                                        </p:attrNameLst>
                                      </p:cBhvr>
                                      <p:tavLst>
                                        <p:tav tm="0">
                                          <p:val>
                                            <p:strVal val="0-#ppt_w/2"/>
                                          </p:val>
                                        </p:tav>
                                        <p:tav tm="100000">
                                          <p:val>
                                            <p:strVal val="#ppt_x"/>
                                          </p:val>
                                        </p:tav>
                                      </p:tavLst>
                                    </p:anim>
                                    <p:anim calcmode="lin" valueType="num">
                                      <p:cBhvr additive="base">
                                        <p:cTn id="200" dur="500" fill="hold"/>
                                        <p:tgtEl>
                                          <p:spTgt spid="364554"/>
                                        </p:tgtEl>
                                        <p:attrNameLst>
                                          <p:attrName>ppt_y</p:attrName>
                                        </p:attrNameLst>
                                      </p:cBhvr>
                                      <p:tavLst>
                                        <p:tav tm="0">
                                          <p:val>
                                            <p:strVal val="#ppt_y"/>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8" fill="hold" grpId="0" nodeType="clickEffect">
                                  <p:stCondLst>
                                    <p:cond delay="0"/>
                                  </p:stCondLst>
                                  <p:childTnLst>
                                    <p:set>
                                      <p:cBhvr>
                                        <p:cTn id="204" dur="1" fill="hold">
                                          <p:stCondLst>
                                            <p:cond delay="0"/>
                                          </p:stCondLst>
                                        </p:cTn>
                                        <p:tgtEl>
                                          <p:spTgt spid="364594"/>
                                        </p:tgtEl>
                                        <p:attrNameLst>
                                          <p:attrName>style.visibility</p:attrName>
                                        </p:attrNameLst>
                                      </p:cBhvr>
                                      <p:to>
                                        <p:strVal val="visible"/>
                                      </p:to>
                                    </p:set>
                                    <p:anim calcmode="lin" valueType="num">
                                      <p:cBhvr additive="base">
                                        <p:cTn id="205" dur="500" fill="hold"/>
                                        <p:tgtEl>
                                          <p:spTgt spid="364594"/>
                                        </p:tgtEl>
                                        <p:attrNameLst>
                                          <p:attrName>ppt_x</p:attrName>
                                        </p:attrNameLst>
                                      </p:cBhvr>
                                      <p:tavLst>
                                        <p:tav tm="0">
                                          <p:val>
                                            <p:strVal val="0-#ppt_w/2"/>
                                          </p:val>
                                        </p:tav>
                                        <p:tav tm="100000">
                                          <p:val>
                                            <p:strVal val="#ppt_x"/>
                                          </p:val>
                                        </p:tav>
                                      </p:tavLst>
                                    </p:anim>
                                    <p:anim calcmode="lin" valueType="num">
                                      <p:cBhvr additive="base">
                                        <p:cTn id="206" dur="500" fill="hold"/>
                                        <p:tgtEl>
                                          <p:spTgt spid="364594"/>
                                        </p:tgtEl>
                                        <p:attrNameLst>
                                          <p:attrName>ppt_y</p:attrName>
                                        </p:attrNameLst>
                                      </p:cBhvr>
                                      <p:tavLst>
                                        <p:tav tm="0">
                                          <p:val>
                                            <p:strVal val="#ppt_y"/>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8" fill="hold" nodeType="clickEffect">
                                  <p:stCondLst>
                                    <p:cond delay="0"/>
                                  </p:stCondLst>
                                  <p:childTnLst>
                                    <p:set>
                                      <p:cBhvr>
                                        <p:cTn id="210" dur="1" fill="hold">
                                          <p:stCondLst>
                                            <p:cond delay="0"/>
                                          </p:stCondLst>
                                        </p:cTn>
                                        <p:tgtEl>
                                          <p:spTgt spid="364565"/>
                                        </p:tgtEl>
                                        <p:attrNameLst>
                                          <p:attrName>style.visibility</p:attrName>
                                        </p:attrNameLst>
                                      </p:cBhvr>
                                      <p:to>
                                        <p:strVal val="visible"/>
                                      </p:to>
                                    </p:set>
                                    <p:anim calcmode="lin" valueType="num">
                                      <p:cBhvr additive="base">
                                        <p:cTn id="211" dur="500" fill="hold"/>
                                        <p:tgtEl>
                                          <p:spTgt spid="364565"/>
                                        </p:tgtEl>
                                        <p:attrNameLst>
                                          <p:attrName>ppt_x</p:attrName>
                                        </p:attrNameLst>
                                      </p:cBhvr>
                                      <p:tavLst>
                                        <p:tav tm="0">
                                          <p:val>
                                            <p:strVal val="0-#ppt_w/2"/>
                                          </p:val>
                                        </p:tav>
                                        <p:tav tm="100000">
                                          <p:val>
                                            <p:strVal val="#ppt_x"/>
                                          </p:val>
                                        </p:tav>
                                      </p:tavLst>
                                    </p:anim>
                                    <p:anim calcmode="lin" valueType="num">
                                      <p:cBhvr additive="base">
                                        <p:cTn id="212" dur="500" fill="hold"/>
                                        <p:tgtEl>
                                          <p:spTgt spid="364565"/>
                                        </p:tgtEl>
                                        <p:attrNameLst>
                                          <p:attrName>ppt_y</p:attrName>
                                        </p:attrNameLst>
                                      </p:cBhvr>
                                      <p:tavLst>
                                        <p:tav tm="0">
                                          <p:val>
                                            <p:strVal val="#ppt_y"/>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2" presetClass="entr" presetSubtype="8" fill="hold" grpId="0" nodeType="clickEffect">
                                  <p:stCondLst>
                                    <p:cond delay="0"/>
                                  </p:stCondLst>
                                  <p:childTnLst>
                                    <p:set>
                                      <p:cBhvr>
                                        <p:cTn id="216" dur="1" fill="hold">
                                          <p:stCondLst>
                                            <p:cond delay="0"/>
                                          </p:stCondLst>
                                        </p:cTn>
                                        <p:tgtEl>
                                          <p:spTgt spid="364557"/>
                                        </p:tgtEl>
                                        <p:attrNameLst>
                                          <p:attrName>style.visibility</p:attrName>
                                        </p:attrNameLst>
                                      </p:cBhvr>
                                      <p:to>
                                        <p:strVal val="visible"/>
                                      </p:to>
                                    </p:set>
                                    <p:anim calcmode="lin" valueType="num">
                                      <p:cBhvr additive="base">
                                        <p:cTn id="217" dur="500" fill="hold"/>
                                        <p:tgtEl>
                                          <p:spTgt spid="364557"/>
                                        </p:tgtEl>
                                        <p:attrNameLst>
                                          <p:attrName>ppt_x</p:attrName>
                                        </p:attrNameLst>
                                      </p:cBhvr>
                                      <p:tavLst>
                                        <p:tav tm="0">
                                          <p:val>
                                            <p:strVal val="0-#ppt_w/2"/>
                                          </p:val>
                                        </p:tav>
                                        <p:tav tm="100000">
                                          <p:val>
                                            <p:strVal val="#ppt_x"/>
                                          </p:val>
                                        </p:tav>
                                      </p:tavLst>
                                    </p:anim>
                                    <p:anim calcmode="lin" valueType="num">
                                      <p:cBhvr additive="base">
                                        <p:cTn id="218" dur="500" fill="hold"/>
                                        <p:tgtEl>
                                          <p:spTgt spid="364557"/>
                                        </p:tgtEl>
                                        <p:attrNameLst>
                                          <p:attrName>ppt_y</p:attrName>
                                        </p:attrNameLst>
                                      </p:cBhvr>
                                      <p:tavLst>
                                        <p:tav tm="0">
                                          <p:val>
                                            <p:strVal val="#ppt_y"/>
                                          </p:val>
                                        </p:tav>
                                        <p:tav tm="100000">
                                          <p:val>
                                            <p:strVal val="#ppt_y"/>
                                          </p:val>
                                        </p:tav>
                                      </p:tavLst>
                                    </p:anim>
                                  </p:childTnLst>
                                </p:cTn>
                              </p:par>
                            </p:childTnLst>
                          </p:cTn>
                        </p:par>
                      </p:childTnLst>
                    </p:cTn>
                  </p:par>
                  <p:par>
                    <p:cTn id="219" fill="hold">
                      <p:stCondLst>
                        <p:cond delay="indefinite"/>
                      </p:stCondLst>
                      <p:childTnLst>
                        <p:par>
                          <p:cTn id="220" fill="hold">
                            <p:stCondLst>
                              <p:cond delay="0"/>
                            </p:stCondLst>
                            <p:childTnLst>
                              <p:par>
                                <p:cTn id="221" presetID="2" presetClass="entr" presetSubtype="8" fill="hold" grpId="0" nodeType="clickEffect">
                                  <p:stCondLst>
                                    <p:cond delay="0"/>
                                  </p:stCondLst>
                                  <p:childTnLst>
                                    <p:set>
                                      <p:cBhvr>
                                        <p:cTn id="222" dur="1" fill="hold">
                                          <p:stCondLst>
                                            <p:cond delay="0"/>
                                          </p:stCondLst>
                                        </p:cTn>
                                        <p:tgtEl>
                                          <p:spTgt spid="364590"/>
                                        </p:tgtEl>
                                        <p:attrNameLst>
                                          <p:attrName>style.visibility</p:attrName>
                                        </p:attrNameLst>
                                      </p:cBhvr>
                                      <p:to>
                                        <p:strVal val="visible"/>
                                      </p:to>
                                    </p:set>
                                    <p:anim calcmode="lin" valueType="num">
                                      <p:cBhvr additive="base">
                                        <p:cTn id="223" dur="500" fill="hold"/>
                                        <p:tgtEl>
                                          <p:spTgt spid="364590"/>
                                        </p:tgtEl>
                                        <p:attrNameLst>
                                          <p:attrName>ppt_x</p:attrName>
                                        </p:attrNameLst>
                                      </p:cBhvr>
                                      <p:tavLst>
                                        <p:tav tm="0">
                                          <p:val>
                                            <p:strVal val="0-#ppt_w/2"/>
                                          </p:val>
                                        </p:tav>
                                        <p:tav tm="100000">
                                          <p:val>
                                            <p:strVal val="#ppt_x"/>
                                          </p:val>
                                        </p:tav>
                                      </p:tavLst>
                                    </p:anim>
                                    <p:anim calcmode="lin" valueType="num">
                                      <p:cBhvr additive="base">
                                        <p:cTn id="224" dur="500" fill="hold"/>
                                        <p:tgtEl>
                                          <p:spTgt spid="364590"/>
                                        </p:tgtEl>
                                        <p:attrNameLst>
                                          <p:attrName>ppt_y</p:attrName>
                                        </p:attrNameLst>
                                      </p:cBhvr>
                                      <p:tavLst>
                                        <p:tav tm="0">
                                          <p:val>
                                            <p:strVal val="#ppt_y"/>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2" presetClass="entr" presetSubtype="8" fill="hold" nodeType="clickEffect">
                                  <p:stCondLst>
                                    <p:cond delay="0"/>
                                  </p:stCondLst>
                                  <p:childTnLst>
                                    <p:set>
                                      <p:cBhvr>
                                        <p:cTn id="228" dur="1" fill="hold">
                                          <p:stCondLst>
                                            <p:cond delay="0"/>
                                          </p:stCondLst>
                                        </p:cTn>
                                        <p:tgtEl>
                                          <p:spTgt spid="364577"/>
                                        </p:tgtEl>
                                        <p:attrNameLst>
                                          <p:attrName>style.visibility</p:attrName>
                                        </p:attrNameLst>
                                      </p:cBhvr>
                                      <p:to>
                                        <p:strVal val="visible"/>
                                      </p:to>
                                    </p:set>
                                    <p:anim calcmode="lin" valueType="num">
                                      <p:cBhvr additive="base">
                                        <p:cTn id="229" dur="500" fill="hold"/>
                                        <p:tgtEl>
                                          <p:spTgt spid="364577"/>
                                        </p:tgtEl>
                                        <p:attrNameLst>
                                          <p:attrName>ppt_x</p:attrName>
                                        </p:attrNameLst>
                                      </p:cBhvr>
                                      <p:tavLst>
                                        <p:tav tm="0">
                                          <p:val>
                                            <p:strVal val="0-#ppt_w/2"/>
                                          </p:val>
                                        </p:tav>
                                        <p:tav tm="100000">
                                          <p:val>
                                            <p:strVal val="#ppt_x"/>
                                          </p:val>
                                        </p:tav>
                                      </p:tavLst>
                                    </p:anim>
                                    <p:anim calcmode="lin" valueType="num">
                                      <p:cBhvr additive="base">
                                        <p:cTn id="230" dur="500" fill="hold"/>
                                        <p:tgtEl>
                                          <p:spTgt spid="364577"/>
                                        </p:tgtEl>
                                        <p:attrNameLst>
                                          <p:attrName>ppt_y</p:attrName>
                                        </p:attrNameLst>
                                      </p:cBhvr>
                                      <p:tavLst>
                                        <p:tav tm="0">
                                          <p:val>
                                            <p:strVal val="#ppt_y"/>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8" fill="hold" grpId="0" nodeType="clickEffect">
                                  <p:stCondLst>
                                    <p:cond delay="0"/>
                                  </p:stCondLst>
                                  <p:childTnLst>
                                    <p:set>
                                      <p:cBhvr>
                                        <p:cTn id="234" dur="1" fill="hold">
                                          <p:stCondLst>
                                            <p:cond delay="0"/>
                                          </p:stCondLst>
                                        </p:cTn>
                                        <p:tgtEl>
                                          <p:spTgt spid="364555"/>
                                        </p:tgtEl>
                                        <p:attrNameLst>
                                          <p:attrName>style.visibility</p:attrName>
                                        </p:attrNameLst>
                                      </p:cBhvr>
                                      <p:to>
                                        <p:strVal val="visible"/>
                                      </p:to>
                                    </p:set>
                                    <p:anim calcmode="lin" valueType="num">
                                      <p:cBhvr additive="base">
                                        <p:cTn id="235" dur="500" fill="hold"/>
                                        <p:tgtEl>
                                          <p:spTgt spid="364555"/>
                                        </p:tgtEl>
                                        <p:attrNameLst>
                                          <p:attrName>ppt_x</p:attrName>
                                        </p:attrNameLst>
                                      </p:cBhvr>
                                      <p:tavLst>
                                        <p:tav tm="0">
                                          <p:val>
                                            <p:strVal val="0-#ppt_w/2"/>
                                          </p:val>
                                        </p:tav>
                                        <p:tav tm="100000">
                                          <p:val>
                                            <p:strVal val="#ppt_x"/>
                                          </p:val>
                                        </p:tav>
                                      </p:tavLst>
                                    </p:anim>
                                    <p:anim calcmode="lin" valueType="num">
                                      <p:cBhvr additive="base">
                                        <p:cTn id="236" dur="500" fill="hold"/>
                                        <p:tgtEl>
                                          <p:spTgt spid="364555"/>
                                        </p:tgtEl>
                                        <p:attrNameLst>
                                          <p:attrName>ppt_y</p:attrName>
                                        </p:attrNameLst>
                                      </p:cBhvr>
                                      <p:tavLst>
                                        <p:tav tm="0">
                                          <p:val>
                                            <p:strVal val="#ppt_y"/>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2" presetClass="entr" presetSubtype="8" fill="hold" grpId="0" nodeType="clickEffect">
                                  <p:stCondLst>
                                    <p:cond delay="0"/>
                                  </p:stCondLst>
                                  <p:childTnLst>
                                    <p:set>
                                      <p:cBhvr>
                                        <p:cTn id="240" dur="1" fill="hold">
                                          <p:stCondLst>
                                            <p:cond delay="0"/>
                                          </p:stCondLst>
                                        </p:cTn>
                                        <p:tgtEl>
                                          <p:spTgt spid="364595"/>
                                        </p:tgtEl>
                                        <p:attrNameLst>
                                          <p:attrName>style.visibility</p:attrName>
                                        </p:attrNameLst>
                                      </p:cBhvr>
                                      <p:to>
                                        <p:strVal val="visible"/>
                                      </p:to>
                                    </p:set>
                                    <p:anim calcmode="lin" valueType="num">
                                      <p:cBhvr additive="base">
                                        <p:cTn id="241" dur="500" fill="hold"/>
                                        <p:tgtEl>
                                          <p:spTgt spid="364595"/>
                                        </p:tgtEl>
                                        <p:attrNameLst>
                                          <p:attrName>ppt_x</p:attrName>
                                        </p:attrNameLst>
                                      </p:cBhvr>
                                      <p:tavLst>
                                        <p:tav tm="0">
                                          <p:val>
                                            <p:strVal val="0-#ppt_w/2"/>
                                          </p:val>
                                        </p:tav>
                                        <p:tav tm="100000">
                                          <p:val>
                                            <p:strVal val="#ppt_x"/>
                                          </p:val>
                                        </p:tav>
                                      </p:tavLst>
                                    </p:anim>
                                    <p:anim calcmode="lin" valueType="num">
                                      <p:cBhvr additive="base">
                                        <p:cTn id="242" dur="500" fill="hold"/>
                                        <p:tgtEl>
                                          <p:spTgt spid="364595"/>
                                        </p:tgtEl>
                                        <p:attrNameLst>
                                          <p:attrName>ppt_y</p:attrName>
                                        </p:attrNameLst>
                                      </p:cBhvr>
                                      <p:tavLst>
                                        <p:tav tm="0">
                                          <p:val>
                                            <p:strVal val="#ppt_y"/>
                                          </p:val>
                                        </p:tav>
                                        <p:tav tm="100000">
                                          <p:val>
                                            <p:strVal val="#ppt_y"/>
                                          </p:val>
                                        </p:tav>
                                      </p:tavLst>
                                    </p:anim>
                                  </p:childTnLst>
                                </p:cTn>
                              </p:par>
                            </p:childTnLst>
                          </p:cTn>
                        </p:par>
                      </p:childTnLst>
                    </p:cTn>
                  </p:par>
                  <p:par>
                    <p:cTn id="243" fill="hold">
                      <p:stCondLst>
                        <p:cond delay="indefinite"/>
                      </p:stCondLst>
                      <p:childTnLst>
                        <p:par>
                          <p:cTn id="244" fill="hold">
                            <p:stCondLst>
                              <p:cond delay="0"/>
                            </p:stCondLst>
                            <p:childTnLst>
                              <p:par>
                                <p:cTn id="245" presetID="2" presetClass="entr" presetSubtype="8" fill="hold" nodeType="clickEffect">
                                  <p:stCondLst>
                                    <p:cond delay="0"/>
                                  </p:stCondLst>
                                  <p:childTnLst>
                                    <p:set>
                                      <p:cBhvr>
                                        <p:cTn id="246" dur="1" fill="hold">
                                          <p:stCondLst>
                                            <p:cond delay="0"/>
                                          </p:stCondLst>
                                        </p:cTn>
                                        <p:tgtEl>
                                          <p:spTgt spid="364567"/>
                                        </p:tgtEl>
                                        <p:attrNameLst>
                                          <p:attrName>style.visibility</p:attrName>
                                        </p:attrNameLst>
                                      </p:cBhvr>
                                      <p:to>
                                        <p:strVal val="visible"/>
                                      </p:to>
                                    </p:set>
                                    <p:anim calcmode="lin" valueType="num">
                                      <p:cBhvr additive="base">
                                        <p:cTn id="247" dur="500" fill="hold"/>
                                        <p:tgtEl>
                                          <p:spTgt spid="364567"/>
                                        </p:tgtEl>
                                        <p:attrNameLst>
                                          <p:attrName>ppt_x</p:attrName>
                                        </p:attrNameLst>
                                      </p:cBhvr>
                                      <p:tavLst>
                                        <p:tav tm="0">
                                          <p:val>
                                            <p:strVal val="0-#ppt_w/2"/>
                                          </p:val>
                                        </p:tav>
                                        <p:tav tm="100000">
                                          <p:val>
                                            <p:strVal val="#ppt_x"/>
                                          </p:val>
                                        </p:tav>
                                      </p:tavLst>
                                    </p:anim>
                                    <p:anim calcmode="lin" valueType="num">
                                      <p:cBhvr additive="base">
                                        <p:cTn id="248" dur="500" fill="hold"/>
                                        <p:tgtEl>
                                          <p:spTgt spid="364567"/>
                                        </p:tgtEl>
                                        <p:attrNameLst>
                                          <p:attrName>ppt_y</p:attrName>
                                        </p:attrNameLst>
                                      </p:cBhvr>
                                      <p:tavLst>
                                        <p:tav tm="0">
                                          <p:val>
                                            <p:strVal val="#ppt_y"/>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8" fill="hold" grpId="0" nodeType="clickEffect">
                                  <p:stCondLst>
                                    <p:cond delay="0"/>
                                  </p:stCondLst>
                                  <p:childTnLst>
                                    <p:set>
                                      <p:cBhvr>
                                        <p:cTn id="252" dur="1" fill="hold">
                                          <p:stCondLst>
                                            <p:cond delay="0"/>
                                          </p:stCondLst>
                                        </p:cTn>
                                        <p:tgtEl>
                                          <p:spTgt spid="364558"/>
                                        </p:tgtEl>
                                        <p:attrNameLst>
                                          <p:attrName>style.visibility</p:attrName>
                                        </p:attrNameLst>
                                      </p:cBhvr>
                                      <p:to>
                                        <p:strVal val="visible"/>
                                      </p:to>
                                    </p:set>
                                    <p:anim calcmode="lin" valueType="num">
                                      <p:cBhvr additive="base">
                                        <p:cTn id="253" dur="500" fill="hold"/>
                                        <p:tgtEl>
                                          <p:spTgt spid="364558"/>
                                        </p:tgtEl>
                                        <p:attrNameLst>
                                          <p:attrName>ppt_x</p:attrName>
                                        </p:attrNameLst>
                                      </p:cBhvr>
                                      <p:tavLst>
                                        <p:tav tm="0">
                                          <p:val>
                                            <p:strVal val="0-#ppt_w/2"/>
                                          </p:val>
                                        </p:tav>
                                        <p:tav tm="100000">
                                          <p:val>
                                            <p:strVal val="#ppt_x"/>
                                          </p:val>
                                        </p:tav>
                                      </p:tavLst>
                                    </p:anim>
                                    <p:anim calcmode="lin" valueType="num">
                                      <p:cBhvr additive="base">
                                        <p:cTn id="254" dur="500" fill="hold"/>
                                        <p:tgtEl>
                                          <p:spTgt spid="364558"/>
                                        </p:tgtEl>
                                        <p:attrNameLst>
                                          <p:attrName>ppt_y</p:attrName>
                                        </p:attrNameLst>
                                      </p:cBhvr>
                                      <p:tavLst>
                                        <p:tav tm="0">
                                          <p:val>
                                            <p:strVal val="#ppt_y"/>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2" presetClass="entr" presetSubtype="8" fill="hold" nodeType="clickEffect">
                                  <p:stCondLst>
                                    <p:cond delay="0"/>
                                  </p:stCondLst>
                                  <p:childTnLst>
                                    <p:set>
                                      <p:cBhvr>
                                        <p:cTn id="258" dur="1" fill="hold">
                                          <p:stCondLst>
                                            <p:cond delay="0"/>
                                          </p:stCondLst>
                                        </p:cTn>
                                        <p:tgtEl>
                                          <p:spTgt spid="364582"/>
                                        </p:tgtEl>
                                        <p:attrNameLst>
                                          <p:attrName>style.visibility</p:attrName>
                                        </p:attrNameLst>
                                      </p:cBhvr>
                                      <p:to>
                                        <p:strVal val="visible"/>
                                      </p:to>
                                    </p:set>
                                    <p:anim calcmode="lin" valueType="num">
                                      <p:cBhvr additive="base">
                                        <p:cTn id="259" dur="500" fill="hold"/>
                                        <p:tgtEl>
                                          <p:spTgt spid="364582"/>
                                        </p:tgtEl>
                                        <p:attrNameLst>
                                          <p:attrName>ppt_x</p:attrName>
                                        </p:attrNameLst>
                                      </p:cBhvr>
                                      <p:tavLst>
                                        <p:tav tm="0">
                                          <p:val>
                                            <p:strVal val="0-#ppt_w/2"/>
                                          </p:val>
                                        </p:tav>
                                        <p:tav tm="100000">
                                          <p:val>
                                            <p:strVal val="#ppt_x"/>
                                          </p:val>
                                        </p:tav>
                                      </p:tavLst>
                                    </p:anim>
                                    <p:anim calcmode="lin" valueType="num">
                                      <p:cBhvr additive="base">
                                        <p:cTn id="260" dur="500" fill="hold"/>
                                        <p:tgtEl>
                                          <p:spTgt spid="364582"/>
                                        </p:tgtEl>
                                        <p:attrNameLst>
                                          <p:attrName>ppt_y</p:attrName>
                                        </p:attrNameLst>
                                      </p:cBhvr>
                                      <p:tavLst>
                                        <p:tav tm="0">
                                          <p:val>
                                            <p:strVal val="#ppt_y"/>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8" fill="hold" nodeType="clickEffect">
                                  <p:stCondLst>
                                    <p:cond delay="0"/>
                                  </p:stCondLst>
                                  <p:childTnLst>
                                    <p:set>
                                      <p:cBhvr>
                                        <p:cTn id="264" dur="1" fill="hold">
                                          <p:stCondLst>
                                            <p:cond delay="0"/>
                                          </p:stCondLst>
                                        </p:cTn>
                                        <p:tgtEl>
                                          <p:spTgt spid="364584"/>
                                        </p:tgtEl>
                                        <p:attrNameLst>
                                          <p:attrName>style.visibility</p:attrName>
                                        </p:attrNameLst>
                                      </p:cBhvr>
                                      <p:to>
                                        <p:strVal val="visible"/>
                                      </p:to>
                                    </p:set>
                                    <p:anim calcmode="lin" valueType="num">
                                      <p:cBhvr additive="base">
                                        <p:cTn id="265" dur="500" fill="hold"/>
                                        <p:tgtEl>
                                          <p:spTgt spid="364584"/>
                                        </p:tgtEl>
                                        <p:attrNameLst>
                                          <p:attrName>ppt_x</p:attrName>
                                        </p:attrNameLst>
                                      </p:cBhvr>
                                      <p:tavLst>
                                        <p:tav tm="0">
                                          <p:val>
                                            <p:strVal val="0-#ppt_w/2"/>
                                          </p:val>
                                        </p:tav>
                                        <p:tav tm="100000">
                                          <p:val>
                                            <p:strVal val="#ppt_x"/>
                                          </p:val>
                                        </p:tav>
                                      </p:tavLst>
                                    </p:anim>
                                    <p:anim calcmode="lin" valueType="num">
                                      <p:cBhvr additive="base">
                                        <p:cTn id="266" dur="500" fill="hold"/>
                                        <p:tgtEl>
                                          <p:spTgt spid="364584"/>
                                        </p:tgtEl>
                                        <p:attrNameLst>
                                          <p:attrName>ppt_y</p:attrName>
                                        </p:attrNameLst>
                                      </p:cBhvr>
                                      <p:tavLst>
                                        <p:tav tm="0">
                                          <p:val>
                                            <p:strVal val="#ppt_y"/>
                                          </p:val>
                                        </p:tav>
                                        <p:tav tm="100000">
                                          <p:val>
                                            <p:strVal val="#ppt_y"/>
                                          </p:val>
                                        </p:tav>
                                      </p:tavLst>
                                    </p:anim>
                                  </p:childTnLst>
                                </p:cTn>
                              </p:par>
                            </p:childTnLst>
                          </p:cTn>
                        </p:par>
                      </p:childTnLst>
                    </p:cTn>
                  </p:par>
                  <p:par>
                    <p:cTn id="267" fill="hold">
                      <p:stCondLst>
                        <p:cond delay="indefinite"/>
                      </p:stCondLst>
                      <p:childTnLst>
                        <p:par>
                          <p:cTn id="268" fill="hold">
                            <p:stCondLst>
                              <p:cond delay="0"/>
                            </p:stCondLst>
                            <p:childTnLst>
                              <p:par>
                                <p:cTn id="269" presetID="2" presetClass="entr" presetSubtype="8" fill="hold" grpId="0" nodeType="clickEffect">
                                  <p:stCondLst>
                                    <p:cond delay="0"/>
                                  </p:stCondLst>
                                  <p:childTnLst>
                                    <p:set>
                                      <p:cBhvr>
                                        <p:cTn id="270" dur="1" fill="hold">
                                          <p:stCondLst>
                                            <p:cond delay="0"/>
                                          </p:stCondLst>
                                        </p:cTn>
                                        <p:tgtEl>
                                          <p:spTgt spid="364591"/>
                                        </p:tgtEl>
                                        <p:attrNameLst>
                                          <p:attrName>style.visibility</p:attrName>
                                        </p:attrNameLst>
                                      </p:cBhvr>
                                      <p:to>
                                        <p:strVal val="visible"/>
                                      </p:to>
                                    </p:set>
                                    <p:anim calcmode="lin" valueType="num">
                                      <p:cBhvr additive="base">
                                        <p:cTn id="271" dur="500" fill="hold"/>
                                        <p:tgtEl>
                                          <p:spTgt spid="364591"/>
                                        </p:tgtEl>
                                        <p:attrNameLst>
                                          <p:attrName>ppt_x</p:attrName>
                                        </p:attrNameLst>
                                      </p:cBhvr>
                                      <p:tavLst>
                                        <p:tav tm="0">
                                          <p:val>
                                            <p:strVal val="0-#ppt_w/2"/>
                                          </p:val>
                                        </p:tav>
                                        <p:tav tm="100000">
                                          <p:val>
                                            <p:strVal val="#ppt_x"/>
                                          </p:val>
                                        </p:tav>
                                      </p:tavLst>
                                    </p:anim>
                                    <p:anim calcmode="lin" valueType="num">
                                      <p:cBhvr additive="base">
                                        <p:cTn id="272" dur="500" fill="hold"/>
                                        <p:tgtEl>
                                          <p:spTgt spid="364591"/>
                                        </p:tgtEl>
                                        <p:attrNameLst>
                                          <p:attrName>ppt_y</p:attrName>
                                        </p:attrNameLst>
                                      </p:cBhvr>
                                      <p:tavLst>
                                        <p:tav tm="0">
                                          <p:val>
                                            <p:strVal val="#ppt_y"/>
                                          </p:val>
                                        </p:tav>
                                        <p:tav tm="100000">
                                          <p:val>
                                            <p:strVal val="#ppt_y"/>
                                          </p:val>
                                        </p:tav>
                                      </p:tavLst>
                                    </p:anim>
                                  </p:childTnLst>
                                </p:cTn>
                              </p:par>
                            </p:childTnLst>
                          </p:cTn>
                        </p:par>
                      </p:childTnLst>
                    </p:cTn>
                  </p:par>
                  <p:par>
                    <p:cTn id="273" fill="hold">
                      <p:stCondLst>
                        <p:cond delay="indefinite"/>
                      </p:stCondLst>
                      <p:childTnLst>
                        <p:par>
                          <p:cTn id="274" fill="hold">
                            <p:stCondLst>
                              <p:cond delay="0"/>
                            </p:stCondLst>
                            <p:childTnLst>
                              <p:par>
                                <p:cTn id="275" presetID="2" presetClass="entr" presetSubtype="8" fill="hold" nodeType="clickEffect">
                                  <p:stCondLst>
                                    <p:cond delay="0"/>
                                  </p:stCondLst>
                                  <p:childTnLst>
                                    <p:set>
                                      <p:cBhvr>
                                        <p:cTn id="276" dur="1" fill="hold">
                                          <p:stCondLst>
                                            <p:cond delay="0"/>
                                          </p:stCondLst>
                                        </p:cTn>
                                        <p:tgtEl>
                                          <p:spTgt spid="364578"/>
                                        </p:tgtEl>
                                        <p:attrNameLst>
                                          <p:attrName>style.visibility</p:attrName>
                                        </p:attrNameLst>
                                      </p:cBhvr>
                                      <p:to>
                                        <p:strVal val="visible"/>
                                      </p:to>
                                    </p:set>
                                    <p:anim calcmode="lin" valueType="num">
                                      <p:cBhvr additive="base">
                                        <p:cTn id="277" dur="500" fill="hold"/>
                                        <p:tgtEl>
                                          <p:spTgt spid="364578"/>
                                        </p:tgtEl>
                                        <p:attrNameLst>
                                          <p:attrName>ppt_x</p:attrName>
                                        </p:attrNameLst>
                                      </p:cBhvr>
                                      <p:tavLst>
                                        <p:tav tm="0">
                                          <p:val>
                                            <p:strVal val="0-#ppt_w/2"/>
                                          </p:val>
                                        </p:tav>
                                        <p:tav tm="100000">
                                          <p:val>
                                            <p:strVal val="#ppt_x"/>
                                          </p:val>
                                        </p:tav>
                                      </p:tavLst>
                                    </p:anim>
                                    <p:anim calcmode="lin" valueType="num">
                                      <p:cBhvr additive="base">
                                        <p:cTn id="278" dur="500" fill="hold"/>
                                        <p:tgtEl>
                                          <p:spTgt spid="364578"/>
                                        </p:tgtEl>
                                        <p:attrNameLst>
                                          <p:attrName>ppt_y</p:attrName>
                                        </p:attrNameLst>
                                      </p:cBhvr>
                                      <p:tavLst>
                                        <p:tav tm="0">
                                          <p:val>
                                            <p:strVal val="#ppt_y"/>
                                          </p:val>
                                        </p:tav>
                                        <p:tav tm="100000">
                                          <p:val>
                                            <p:strVal val="#ppt_y"/>
                                          </p:val>
                                        </p:tav>
                                      </p:tavLst>
                                    </p:anim>
                                  </p:childTnLst>
                                </p:cTn>
                              </p:par>
                            </p:childTnLst>
                          </p:cTn>
                        </p:par>
                      </p:childTnLst>
                    </p:cTn>
                  </p:par>
                  <p:par>
                    <p:cTn id="279" fill="hold">
                      <p:stCondLst>
                        <p:cond delay="indefinite"/>
                      </p:stCondLst>
                      <p:childTnLst>
                        <p:par>
                          <p:cTn id="280" fill="hold">
                            <p:stCondLst>
                              <p:cond delay="0"/>
                            </p:stCondLst>
                            <p:childTnLst>
                              <p:par>
                                <p:cTn id="281" presetID="2" presetClass="entr" presetSubtype="8" fill="hold" nodeType="clickEffect">
                                  <p:stCondLst>
                                    <p:cond delay="0"/>
                                  </p:stCondLst>
                                  <p:childTnLst>
                                    <p:set>
                                      <p:cBhvr>
                                        <p:cTn id="282" dur="1" fill="hold">
                                          <p:stCondLst>
                                            <p:cond delay="0"/>
                                          </p:stCondLst>
                                        </p:cTn>
                                        <p:tgtEl>
                                          <p:spTgt spid="364566"/>
                                        </p:tgtEl>
                                        <p:attrNameLst>
                                          <p:attrName>style.visibility</p:attrName>
                                        </p:attrNameLst>
                                      </p:cBhvr>
                                      <p:to>
                                        <p:strVal val="visible"/>
                                      </p:to>
                                    </p:set>
                                    <p:anim calcmode="lin" valueType="num">
                                      <p:cBhvr additive="base">
                                        <p:cTn id="283" dur="500" fill="hold"/>
                                        <p:tgtEl>
                                          <p:spTgt spid="364566"/>
                                        </p:tgtEl>
                                        <p:attrNameLst>
                                          <p:attrName>ppt_x</p:attrName>
                                        </p:attrNameLst>
                                      </p:cBhvr>
                                      <p:tavLst>
                                        <p:tav tm="0">
                                          <p:val>
                                            <p:strVal val="0-#ppt_w/2"/>
                                          </p:val>
                                        </p:tav>
                                        <p:tav tm="100000">
                                          <p:val>
                                            <p:strVal val="#ppt_x"/>
                                          </p:val>
                                        </p:tav>
                                      </p:tavLst>
                                    </p:anim>
                                    <p:anim calcmode="lin" valueType="num">
                                      <p:cBhvr additive="base">
                                        <p:cTn id="284" dur="500" fill="hold"/>
                                        <p:tgtEl>
                                          <p:spTgt spid="364566"/>
                                        </p:tgtEl>
                                        <p:attrNameLst>
                                          <p:attrName>ppt_y</p:attrName>
                                        </p:attrNameLst>
                                      </p:cBhvr>
                                      <p:tavLst>
                                        <p:tav tm="0">
                                          <p:val>
                                            <p:strVal val="#ppt_y"/>
                                          </p:val>
                                        </p:tav>
                                        <p:tav tm="100000">
                                          <p:val>
                                            <p:strVal val="#ppt_y"/>
                                          </p:val>
                                        </p:tav>
                                      </p:tavLst>
                                    </p:anim>
                                  </p:childTnLst>
                                </p:cTn>
                              </p:par>
                            </p:childTnLst>
                          </p:cTn>
                        </p:par>
                      </p:childTnLst>
                    </p:cTn>
                  </p:par>
                  <p:par>
                    <p:cTn id="285" fill="hold">
                      <p:stCondLst>
                        <p:cond delay="indefinite"/>
                      </p:stCondLst>
                      <p:childTnLst>
                        <p:par>
                          <p:cTn id="286" fill="hold">
                            <p:stCondLst>
                              <p:cond delay="0"/>
                            </p:stCondLst>
                            <p:childTnLst>
                              <p:par>
                                <p:cTn id="287" presetID="2" presetClass="entr" presetSubtype="8" fill="hold" grpId="0" nodeType="clickEffect">
                                  <p:stCondLst>
                                    <p:cond delay="0"/>
                                  </p:stCondLst>
                                  <p:childTnLst>
                                    <p:set>
                                      <p:cBhvr>
                                        <p:cTn id="288" dur="1" fill="hold">
                                          <p:stCondLst>
                                            <p:cond delay="0"/>
                                          </p:stCondLst>
                                        </p:cTn>
                                        <p:tgtEl>
                                          <p:spTgt spid="364559"/>
                                        </p:tgtEl>
                                        <p:attrNameLst>
                                          <p:attrName>style.visibility</p:attrName>
                                        </p:attrNameLst>
                                      </p:cBhvr>
                                      <p:to>
                                        <p:strVal val="visible"/>
                                      </p:to>
                                    </p:set>
                                    <p:anim calcmode="lin" valueType="num">
                                      <p:cBhvr additive="base">
                                        <p:cTn id="289" dur="500" fill="hold"/>
                                        <p:tgtEl>
                                          <p:spTgt spid="364559"/>
                                        </p:tgtEl>
                                        <p:attrNameLst>
                                          <p:attrName>ppt_x</p:attrName>
                                        </p:attrNameLst>
                                      </p:cBhvr>
                                      <p:tavLst>
                                        <p:tav tm="0">
                                          <p:val>
                                            <p:strVal val="0-#ppt_w/2"/>
                                          </p:val>
                                        </p:tav>
                                        <p:tav tm="100000">
                                          <p:val>
                                            <p:strVal val="#ppt_x"/>
                                          </p:val>
                                        </p:tav>
                                      </p:tavLst>
                                    </p:anim>
                                    <p:anim calcmode="lin" valueType="num">
                                      <p:cBhvr additive="base">
                                        <p:cTn id="290" dur="500" fill="hold"/>
                                        <p:tgtEl>
                                          <p:spTgt spid="364559"/>
                                        </p:tgtEl>
                                        <p:attrNameLst>
                                          <p:attrName>ppt_y</p:attrName>
                                        </p:attrNameLst>
                                      </p:cBhvr>
                                      <p:tavLst>
                                        <p:tav tm="0">
                                          <p:val>
                                            <p:strVal val="#ppt_y"/>
                                          </p:val>
                                        </p:tav>
                                        <p:tav tm="100000">
                                          <p:val>
                                            <p:strVal val="#ppt_y"/>
                                          </p:val>
                                        </p:tav>
                                      </p:tavLst>
                                    </p:anim>
                                  </p:childTnLst>
                                </p:cTn>
                              </p:par>
                            </p:childTnLst>
                          </p:cTn>
                        </p:par>
                      </p:childTnLst>
                    </p:cTn>
                  </p:par>
                  <p:par>
                    <p:cTn id="291" fill="hold">
                      <p:stCondLst>
                        <p:cond delay="indefinite"/>
                      </p:stCondLst>
                      <p:childTnLst>
                        <p:par>
                          <p:cTn id="292" fill="hold">
                            <p:stCondLst>
                              <p:cond delay="0"/>
                            </p:stCondLst>
                            <p:childTnLst>
                              <p:par>
                                <p:cTn id="293" presetID="2" presetClass="entr" presetSubtype="8" fill="hold" nodeType="clickEffect">
                                  <p:stCondLst>
                                    <p:cond delay="0"/>
                                  </p:stCondLst>
                                  <p:childTnLst>
                                    <p:set>
                                      <p:cBhvr>
                                        <p:cTn id="294" dur="1" fill="hold">
                                          <p:stCondLst>
                                            <p:cond delay="0"/>
                                          </p:stCondLst>
                                        </p:cTn>
                                        <p:tgtEl>
                                          <p:spTgt spid="364583"/>
                                        </p:tgtEl>
                                        <p:attrNameLst>
                                          <p:attrName>style.visibility</p:attrName>
                                        </p:attrNameLst>
                                      </p:cBhvr>
                                      <p:to>
                                        <p:strVal val="visible"/>
                                      </p:to>
                                    </p:set>
                                    <p:anim calcmode="lin" valueType="num">
                                      <p:cBhvr additive="base">
                                        <p:cTn id="295" dur="500" fill="hold"/>
                                        <p:tgtEl>
                                          <p:spTgt spid="364583"/>
                                        </p:tgtEl>
                                        <p:attrNameLst>
                                          <p:attrName>ppt_x</p:attrName>
                                        </p:attrNameLst>
                                      </p:cBhvr>
                                      <p:tavLst>
                                        <p:tav tm="0">
                                          <p:val>
                                            <p:strVal val="0-#ppt_w/2"/>
                                          </p:val>
                                        </p:tav>
                                        <p:tav tm="100000">
                                          <p:val>
                                            <p:strVal val="#ppt_x"/>
                                          </p:val>
                                        </p:tav>
                                      </p:tavLst>
                                    </p:anim>
                                    <p:anim calcmode="lin" valueType="num">
                                      <p:cBhvr additive="base">
                                        <p:cTn id="296" dur="500" fill="hold"/>
                                        <p:tgtEl>
                                          <p:spTgt spid="364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9" grpId="0" animBg="1"/>
      <p:bldP spid="364550" grpId="0" animBg="1"/>
      <p:bldP spid="364551" grpId="0" animBg="1"/>
      <p:bldP spid="364552" grpId="0" animBg="1"/>
      <p:bldP spid="364553" grpId="0" animBg="1"/>
      <p:bldP spid="364554" grpId="0" animBg="1"/>
      <p:bldP spid="364555" grpId="0" animBg="1"/>
      <p:bldP spid="364556" grpId="0" animBg="1"/>
      <p:bldP spid="364557" grpId="0" animBg="1"/>
      <p:bldP spid="364558" grpId="0" animBg="1"/>
      <p:bldP spid="364559" grpId="0" animBg="1"/>
      <p:bldP spid="364560" grpId="0" animBg="1"/>
      <p:bldP spid="364561" grpId="0" animBg="1"/>
      <p:bldP spid="364562" grpId="0" animBg="1"/>
      <p:bldP spid="364588" grpId="0"/>
      <p:bldP spid="364589" grpId="0"/>
      <p:bldP spid="364590" grpId="0"/>
      <p:bldP spid="364591" grpId="0"/>
      <p:bldP spid="364592" grpId="0"/>
      <p:bldP spid="364593" grpId="0"/>
      <p:bldP spid="364594" grpId="0"/>
      <p:bldP spid="364595" grpId="0"/>
      <p:bldP spid="364596" grpId="0"/>
      <p:bldP spid="36459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noChangeArrowheads="1"/>
          </p:cNvSpPr>
          <p:nvPr>
            <p:ph type="title"/>
          </p:nvPr>
        </p:nvSpPr>
        <p:spPr>
          <a:xfrm>
            <a:off x="1150938" y="617538"/>
            <a:ext cx="6300788" cy="11430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分支结构程序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grpSp>
        <p:nvGrpSpPr>
          <p:cNvPr id="2" name="Group 4"/>
          <p:cNvGrpSpPr/>
          <p:nvPr/>
        </p:nvGrpSpPr>
        <p:grpSpPr>
          <a:xfrm>
            <a:off x="6343650" y="1844675"/>
            <a:ext cx="3124200" cy="4824413"/>
            <a:chOff x="3552" y="288"/>
            <a:chExt cx="1968" cy="3216"/>
          </a:xfrm>
        </p:grpSpPr>
        <p:sp>
          <p:nvSpPr>
            <p:cNvPr id="175114" name="Rectangle 5"/>
            <p:cNvSpPr/>
            <p:nvPr/>
          </p:nvSpPr>
          <p:spPr>
            <a:xfrm>
              <a:off x="4272" y="288"/>
              <a:ext cx="672" cy="3216"/>
            </a:xfrm>
            <a:prstGeom prst="rect">
              <a:avLst/>
            </a:prstGeom>
            <a:solidFill>
              <a:schemeClr val="bg2"/>
            </a:solidFill>
            <a:ln w="9525" cap="flat" cmpd="sng">
              <a:solidFill>
                <a:srgbClr val="CC0000"/>
              </a:solidFill>
              <a:prstDash val="solid"/>
              <a:miter/>
              <a:headEnd type="none" w="med" len="med"/>
              <a:tailEnd type="none" w="med" len="med"/>
            </a:ln>
          </p:spPr>
          <p:txBody>
            <a:bodyPr wrap="none" anchor="ctr" anchorCtr="0"/>
            <a:p>
              <a:pPr>
                <a:buFont typeface="Wingdings" panose="05000000000000000000" pitchFamily="2" charset="2"/>
              </a:pPr>
              <a:endParaRPr lang="zh-CN" altLang="en-US" sz="900" dirty="0">
                <a:latin typeface="Times New Roman" panose="02020603050405020304" pitchFamily="18" charset="0"/>
              </a:endParaRPr>
            </a:p>
          </p:txBody>
        </p:sp>
        <p:sp>
          <p:nvSpPr>
            <p:cNvPr id="175115" name="Line 6"/>
            <p:cNvSpPr/>
            <p:nvPr/>
          </p:nvSpPr>
          <p:spPr>
            <a:xfrm>
              <a:off x="4272" y="528"/>
              <a:ext cx="672" cy="0"/>
            </a:xfrm>
            <a:prstGeom prst="line">
              <a:avLst/>
            </a:prstGeom>
            <a:ln w="9525" cap="flat" cmpd="sng">
              <a:solidFill>
                <a:srgbClr val="CC0000"/>
              </a:solidFill>
              <a:prstDash val="solid"/>
              <a:headEnd type="none" w="med" len="med"/>
              <a:tailEnd type="none" w="med" len="med"/>
            </a:ln>
          </p:spPr>
        </p:sp>
        <p:sp>
          <p:nvSpPr>
            <p:cNvPr id="175116" name="Line 7"/>
            <p:cNvSpPr/>
            <p:nvPr/>
          </p:nvSpPr>
          <p:spPr>
            <a:xfrm>
              <a:off x="4272" y="768"/>
              <a:ext cx="672" cy="0"/>
            </a:xfrm>
            <a:prstGeom prst="line">
              <a:avLst/>
            </a:prstGeom>
            <a:ln w="9525" cap="flat" cmpd="sng">
              <a:solidFill>
                <a:srgbClr val="CC0000"/>
              </a:solidFill>
              <a:prstDash val="solid"/>
              <a:headEnd type="none" w="med" len="med"/>
              <a:tailEnd type="none" w="med" len="med"/>
            </a:ln>
          </p:spPr>
        </p:sp>
        <p:sp>
          <p:nvSpPr>
            <p:cNvPr id="175117" name="Line 8"/>
            <p:cNvSpPr/>
            <p:nvPr/>
          </p:nvSpPr>
          <p:spPr>
            <a:xfrm>
              <a:off x="4272" y="1008"/>
              <a:ext cx="672" cy="0"/>
            </a:xfrm>
            <a:prstGeom prst="line">
              <a:avLst/>
            </a:prstGeom>
            <a:ln w="9525" cap="flat" cmpd="sng">
              <a:solidFill>
                <a:srgbClr val="CC0000"/>
              </a:solidFill>
              <a:prstDash val="solid"/>
              <a:headEnd type="none" w="med" len="med"/>
              <a:tailEnd type="none" w="med" len="med"/>
            </a:ln>
          </p:spPr>
        </p:sp>
        <p:sp>
          <p:nvSpPr>
            <p:cNvPr id="175118" name="Line 9"/>
            <p:cNvSpPr/>
            <p:nvPr/>
          </p:nvSpPr>
          <p:spPr>
            <a:xfrm>
              <a:off x="4272" y="1248"/>
              <a:ext cx="672" cy="0"/>
            </a:xfrm>
            <a:prstGeom prst="line">
              <a:avLst/>
            </a:prstGeom>
            <a:ln w="9525" cap="flat" cmpd="sng">
              <a:solidFill>
                <a:srgbClr val="CC0000"/>
              </a:solidFill>
              <a:prstDash val="solid"/>
              <a:headEnd type="none" w="med" len="med"/>
              <a:tailEnd type="none" w="med" len="med"/>
            </a:ln>
          </p:spPr>
        </p:sp>
        <p:sp>
          <p:nvSpPr>
            <p:cNvPr id="175119" name="Line 10"/>
            <p:cNvSpPr/>
            <p:nvPr/>
          </p:nvSpPr>
          <p:spPr>
            <a:xfrm>
              <a:off x="4272" y="1488"/>
              <a:ext cx="672" cy="0"/>
            </a:xfrm>
            <a:prstGeom prst="line">
              <a:avLst/>
            </a:prstGeom>
            <a:ln w="9525" cap="flat" cmpd="sng">
              <a:solidFill>
                <a:srgbClr val="CC0000"/>
              </a:solidFill>
              <a:prstDash val="solid"/>
              <a:headEnd type="none" w="med" len="med"/>
              <a:tailEnd type="none" w="med" len="med"/>
            </a:ln>
          </p:spPr>
        </p:sp>
        <p:sp>
          <p:nvSpPr>
            <p:cNvPr id="175120" name="Line 11"/>
            <p:cNvSpPr/>
            <p:nvPr/>
          </p:nvSpPr>
          <p:spPr>
            <a:xfrm>
              <a:off x="4272" y="1728"/>
              <a:ext cx="672" cy="0"/>
            </a:xfrm>
            <a:prstGeom prst="line">
              <a:avLst/>
            </a:prstGeom>
            <a:ln w="9525" cap="flat" cmpd="sng">
              <a:solidFill>
                <a:srgbClr val="CC0000"/>
              </a:solidFill>
              <a:prstDash val="solid"/>
              <a:headEnd type="none" w="med" len="med"/>
              <a:tailEnd type="none" w="med" len="med"/>
            </a:ln>
          </p:spPr>
        </p:sp>
        <p:sp>
          <p:nvSpPr>
            <p:cNvPr id="175121" name="Line 12"/>
            <p:cNvSpPr/>
            <p:nvPr/>
          </p:nvSpPr>
          <p:spPr>
            <a:xfrm>
              <a:off x="4272" y="1968"/>
              <a:ext cx="672" cy="0"/>
            </a:xfrm>
            <a:prstGeom prst="line">
              <a:avLst/>
            </a:prstGeom>
            <a:ln w="9525" cap="flat" cmpd="sng">
              <a:solidFill>
                <a:srgbClr val="CC0000"/>
              </a:solidFill>
              <a:prstDash val="solid"/>
              <a:headEnd type="none" w="med" len="med"/>
              <a:tailEnd type="none" w="med" len="med"/>
            </a:ln>
          </p:spPr>
        </p:sp>
        <p:sp>
          <p:nvSpPr>
            <p:cNvPr id="175122" name="Line 13"/>
            <p:cNvSpPr/>
            <p:nvPr/>
          </p:nvSpPr>
          <p:spPr>
            <a:xfrm>
              <a:off x="4272" y="2208"/>
              <a:ext cx="672" cy="0"/>
            </a:xfrm>
            <a:prstGeom prst="line">
              <a:avLst/>
            </a:prstGeom>
            <a:ln w="9525" cap="flat" cmpd="sng">
              <a:solidFill>
                <a:srgbClr val="CC0000"/>
              </a:solidFill>
              <a:prstDash val="solid"/>
              <a:headEnd type="none" w="med" len="med"/>
              <a:tailEnd type="none" w="med" len="med"/>
            </a:ln>
          </p:spPr>
        </p:sp>
        <p:sp>
          <p:nvSpPr>
            <p:cNvPr id="175123" name="Line 14"/>
            <p:cNvSpPr/>
            <p:nvPr/>
          </p:nvSpPr>
          <p:spPr>
            <a:xfrm>
              <a:off x="4272" y="2448"/>
              <a:ext cx="672" cy="0"/>
            </a:xfrm>
            <a:prstGeom prst="line">
              <a:avLst/>
            </a:prstGeom>
            <a:ln w="9525" cap="flat" cmpd="sng">
              <a:solidFill>
                <a:srgbClr val="CC0000"/>
              </a:solidFill>
              <a:prstDash val="solid"/>
              <a:headEnd type="none" w="med" len="med"/>
              <a:tailEnd type="none" w="med" len="med"/>
            </a:ln>
          </p:spPr>
        </p:sp>
        <p:sp>
          <p:nvSpPr>
            <p:cNvPr id="175124" name="Line 15"/>
            <p:cNvSpPr/>
            <p:nvPr/>
          </p:nvSpPr>
          <p:spPr>
            <a:xfrm>
              <a:off x="4272" y="2688"/>
              <a:ext cx="672" cy="0"/>
            </a:xfrm>
            <a:prstGeom prst="line">
              <a:avLst/>
            </a:prstGeom>
            <a:ln w="9525" cap="flat" cmpd="sng">
              <a:solidFill>
                <a:srgbClr val="CC0000"/>
              </a:solidFill>
              <a:prstDash val="solid"/>
              <a:headEnd type="none" w="med" len="med"/>
              <a:tailEnd type="none" w="med" len="med"/>
            </a:ln>
          </p:spPr>
        </p:sp>
        <p:sp>
          <p:nvSpPr>
            <p:cNvPr id="175125" name="Text Box 16"/>
            <p:cNvSpPr txBox="1"/>
            <p:nvPr/>
          </p:nvSpPr>
          <p:spPr>
            <a:xfrm>
              <a:off x="3552" y="288"/>
              <a:ext cx="1148" cy="305"/>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b="1" dirty="0">
                  <a:latin typeface="Times New Roman" panose="02020603050405020304" pitchFamily="18" charset="0"/>
                </a:rPr>
                <a:t>BUF</a:t>
              </a:r>
              <a:endParaRPr lang="en-US" altLang="zh-CN" b="1" dirty="0">
                <a:latin typeface="Times New Roman" panose="02020603050405020304" pitchFamily="18" charset="0"/>
              </a:endParaRPr>
            </a:p>
          </p:txBody>
        </p:sp>
        <p:sp>
          <p:nvSpPr>
            <p:cNvPr id="175126" name="Text Box 17"/>
            <p:cNvSpPr txBox="1"/>
            <p:nvPr/>
          </p:nvSpPr>
          <p:spPr>
            <a:xfrm>
              <a:off x="4372" y="288"/>
              <a:ext cx="1148" cy="305"/>
            </a:xfrm>
            <a:prstGeom prst="rect">
              <a:avLst/>
            </a:prstGeom>
            <a:noFill/>
            <a:ln w="9525">
              <a:noFill/>
            </a:ln>
          </p:spPr>
          <p:txBody>
            <a:bodyPr>
              <a:spAutoFit/>
            </a:bodyPr>
            <a:p>
              <a:pPr eaLnBrk="1" hangingPunct="1">
                <a:spcBef>
                  <a:spcPct val="50000"/>
                </a:spcBef>
                <a:buFont typeface="Wingdings" panose="05000000000000000000" pitchFamily="2" charset="2"/>
              </a:pP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N</a:t>
              </a:r>
              <a:endParaRPr lang="en-US" altLang="zh-CN" b="1" dirty="0">
                <a:solidFill>
                  <a:schemeClr val="accent2"/>
                </a:solidFill>
                <a:latin typeface="Times New Roman" panose="02020603050405020304" pitchFamily="18" charset="0"/>
              </a:endParaRPr>
            </a:p>
          </p:txBody>
        </p:sp>
        <p:sp>
          <p:nvSpPr>
            <p:cNvPr id="175127" name="Rectangle 18"/>
            <p:cNvSpPr/>
            <p:nvPr/>
          </p:nvSpPr>
          <p:spPr>
            <a:xfrm>
              <a:off x="4372" y="529"/>
              <a:ext cx="505" cy="305"/>
            </a:xfrm>
            <a:prstGeom prst="rect">
              <a:avLst/>
            </a:prstGeom>
            <a:noFill/>
            <a:ln w="9525">
              <a:noFill/>
            </a:ln>
          </p:spPr>
          <p:txBody>
            <a:bodyPr wrap="none">
              <a:spAutoFit/>
            </a:bodyPr>
            <a:p>
              <a:pPr eaLnBrk="1" hangingPunct="1">
                <a:spcBef>
                  <a:spcPct val="50000"/>
                </a:spcBef>
                <a:buFont typeface="Wingdings" panose="05000000000000000000" pitchFamily="2" charset="2"/>
              </a:pP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31H</a:t>
              </a:r>
              <a:endParaRPr lang="en-US" altLang="zh-CN" b="1" dirty="0">
                <a:solidFill>
                  <a:schemeClr val="accent2"/>
                </a:solidFill>
                <a:latin typeface="Times New Roman" panose="02020603050405020304" pitchFamily="18" charset="0"/>
              </a:endParaRPr>
            </a:p>
          </p:txBody>
        </p:sp>
        <p:sp>
          <p:nvSpPr>
            <p:cNvPr id="175128" name="Text Box 19"/>
            <p:cNvSpPr txBox="1"/>
            <p:nvPr/>
          </p:nvSpPr>
          <p:spPr>
            <a:xfrm>
              <a:off x="4368" y="768"/>
              <a:ext cx="672" cy="305"/>
            </a:xfrm>
            <a:prstGeom prst="rect">
              <a:avLst/>
            </a:prstGeom>
            <a:noFill/>
            <a:ln w="9525">
              <a:noFill/>
            </a:ln>
          </p:spPr>
          <p:txBody>
            <a:bodyPr>
              <a:spAutoFit/>
            </a:bodyPr>
            <a:p>
              <a:pPr eaLnBrk="1" hangingPunct="1">
                <a:spcBef>
                  <a:spcPct val="50000"/>
                </a:spcBef>
                <a:buFont typeface="Wingdings" panose="05000000000000000000" pitchFamily="2" charset="2"/>
              </a:pP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44H</a:t>
              </a:r>
              <a:endParaRPr lang="en-US" altLang="zh-CN" b="1" dirty="0">
                <a:solidFill>
                  <a:schemeClr val="accent2"/>
                </a:solidFill>
                <a:latin typeface="Times New Roman" panose="02020603050405020304" pitchFamily="18" charset="0"/>
              </a:endParaRPr>
            </a:p>
          </p:txBody>
        </p:sp>
        <p:sp>
          <p:nvSpPr>
            <p:cNvPr id="175129" name="Rectangle 20"/>
            <p:cNvSpPr/>
            <p:nvPr/>
          </p:nvSpPr>
          <p:spPr>
            <a:xfrm>
              <a:off x="4368" y="960"/>
              <a:ext cx="505" cy="305"/>
            </a:xfrm>
            <a:prstGeom prst="rect">
              <a:avLst/>
            </a:prstGeom>
            <a:noFill/>
            <a:ln w="9525">
              <a:noFill/>
            </a:ln>
          </p:spPr>
          <p:txBody>
            <a:bodyPr wrap="none">
              <a:spAutoFit/>
            </a:bodyPr>
            <a:p>
              <a:pPr eaLnBrk="1" hangingPunct="1">
                <a:spcBef>
                  <a:spcPct val="50000"/>
                </a:spcBef>
                <a:buFont typeface="Wingdings" panose="05000000000000000000" pitchFamily="2" charset="2"/>
              </a:pP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49H</a:t>
              </a:r>
              <a:endParaRPr lang="en-US" altLang="zh-CN" b="1" dirty="0">
                <a:solidFill>
                  <a:schemeClr val="accent2"/>
                </a:solidFill>
                <a:latin typeface="Times New Roman" panose="02020603050405020304" pitchFamily="18" charset="0"/>
              </a:endParaRPr>
            </a:p>
          </p:txBody>
        </p:sp>
        <p:sp>
          <p:nvSpPr>
            <p:cNvPr id="175130" name="Text Box 21"/>
            <p:cNvSpPr txBox="1"/>
            <p:nvPr/>
          </p:nvSpPr>
          <p:spPr>
            <a:xfrm>
              <a:off x="4368" y="1231"/>
              <a:ext cx="672" cy="305"/>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b="1" dirty="0">
                  <a:solidFill>
                    <a:schemeClr val="accent2"/>
                  </a:solidFill>
                  <a:latin typeface="Times New Roman" panose="02020603050405020304" pitchFamily="18" charset="0"/>
                </a:rPr>
                <a:t>41H</a:t>
              </a:r>
              <a:endParaRPr lang="en-US" altLang="zh-CN" b="1" dirty="0">
                <a:solidFill>
                  <a:schemeClr val="accent2"/>
                </a:solidFill>
                <a:latin typeface="Times New Roman" panose="02020603050405020304" pitchFamily="18" charset="0"/>
              </a:endParaRPr>
            </a:p>
          </p:txBody>
        </p:sp>
        <p:sp>
          <p:nvSpPr>
            <p:cNvPr id="175131" name="Rectangle 22"/>
            <p:cNvSpPr/>
            <p:nvPr/>
          </p:nvSpPr>
          <p:spPr>
            <a:xfrm>
              <a:off x="4368" y="1428"/>
              <a:ext cx="116" cy="305"/>
            </a:xfrm>
            <a:prstGeom prst="rect">
              <a:avLst/>
            </a:prstGeom>
            <a:noFill/>
            <a:ln w="9525">
              <a:noFill/>
            </a:ln>
          </p:spPr>
          <p:txBody>
            <a:bodyPr wrap="none">
              <a:spAutoFit/>
            </a:bodyPr>
            <a:p>
              <a:pPr eaLnBrk="1" hangingPunct="1">
                <a:spcBef>
                  <a:spcPct val="50000"/>
                </a:spcBef>
                <a:buFont typeface="Wingdings" panose="05000000000000000000" pitchFamily="2" charset="2"/>
              </a:pPr>
              <a:endParaRPr lang="zh-CN" altLang="en-US" b="1" dirty="0">
                <a:latin typeface="Times New Roman" panose="02020603050405020304" pitchFamily="18" charset="0"/>
              </a:endParaRPr>
            </a:p>
          </p:txBody>
        </p:sp>
        <p:sp>
          <p:nvSpPr>
            <p:cNvPr id="175132" name="Text Box 23"/>
            <p:cNvSpPr txBox="1"/>
            <p:nvPr/>
          </p:nvSpPr>
          <p:spPr>
            <a:xfrm>
              <a:off x="4320" y="1680"/>
              <a:ext cx="672" cy="304"/>
            </a:xfrm>
            <a:prstGeom prst="rect">
              <a:avLst/>
            </a:prstGeom>
            <a:noFill/>
            <a:ln w="9525">
              <a:noFill/>
            </a:ln>
          </p:spPr>
          <p:txBody>
            <a:bodyPr>
              <a:spAutoFit/>
            </a:bodyPr>
            <a:p>
              <a:pPr eaLnBrk="1" hangingPunct="1">
                <a:spcBef>
                  <a:spcPct val="50000"/>
                </a:spcBef>
                <a:buFont typeface="Wingdings" panose="05000000000000000000" pitchFamily="2" charset="2"/>
              </a:pPr>
              <a:r>
                <a:rPr lang="zh-CN" altLang="en-US" b="1" dirty="0">
                  <a:latin typeface="Times New Roman" panose="02020603050405020304" pitchFamily="18" charset="0"/>
                </a:rPr>
                <a:t> </a:t>
              </a:r>
              <a:r>
                <a:rPr lang="en-US" altLang="zh-CN" b="1" dirty="0">
                  <a:solidFill>
                    <a:schemeClr val="accent2"/>
                  </a:solidFill>
                  <a:latin typeface="Times New Roman" panose="02020603050405020304" pitchFamily="18" charset="0"/>
                </a:rPr>
                <a:t>36H</a:t>
              </a:r>
              <a:endParaRPr lang="en-US" altLang="zh-CN" b="1" dirty="0">
                <a:solidFill>
                  <a:schemeClr val="accent2"/>
                </a:solidFill>
                <a:latin typeface="Times New Roman" panose="02020603050405020304" pitchFamily="18" charset="0"/>
              </a:endParaRPr>
            </a:p>
          </p:txBody>
        </p:sp>
        <p:sp>
          <p:nvSpPr>
            <p:cNvPr id="175133" name="Rectangle 24"/>
            <p:cNvSpPr/>
            <p:nvPr/>
          </p:nvSpPr>
          <p:spPr>
            <a:xfrm>
              <a:off x="4368" y="1956"/>
              <a:ext cx="116" cy="305"/>
            </a:xfrm>
            <a:prstGeom prst="rect">
              <a:avLst/>
            </a:prstGeom>
            <a:noFill/>
            <a:ln w="9525">
              <a:noFill/>
            </a:ln>
          </p:spPr>
          <p:txBody>
            <a:bodyPr wrap="none">
              <a:spAutoFit/>
            </a:bodyPr>
            <a:p>
              <a:pPr eaLnBrk="1" hangingPunct="1">
                <a:spcBef>
                  <a:spcPct val="50000"/>
                </a:spcBef>
                <a:buFont typeface="Wingdings" panose="05000000000000000000" pitchFamily="2" charset="2"/>
              </a:pPr>
              <a:endParaRPr lang="zh-CN" altLang="en-US" b="1" dirty="0">
                <a:latin typeface="Times New Roman" panose="02020603050405020304" pitchFamily="18" charset="0"/>
              </a:endParaRPr>
            </a:p>
          </p:txBody>
        </p:sp>
        <p:sp>
          <p:nvSpPr>
            <p:cNvPr id="175134" name="Text Box 25"/>
            <p:cNvSpPr txBox="1"/>
            <p:nvPr/>
          </p:nvSpPr>
          <p:spPr>
            <a:xfrm>
              <a:off x="4368" y="2161"/>
              <a:ext cx="672" cy="305"/>
            </a:xfrm>
            <a:prstGeom prst="rect">
              <a:avLst/>
            </a:prstGeom>
            <a:noFill/>
            <a:ln w="9525">
              <a:noFill/>
            </a:ln>
          </p:spPr>
          <p:txBody>
            <a:bodyPr>
              <a:spAutoFit/>
            </a:bodyPr>
            <a:p>
              <a:pPr eaLnBrk="1" hangingPunct="1">
                <a:spcBef>
                  <a:spcPct val="50000"/>
                </a:spcBef>
                <a:buFont typeface="Wingdings" panose="05000000000000000000" pitchFamily="2" charset="2"/>
              </a:pPr>
              <a:endParaRPr lang="zh-CN" altLang="en-US" b="1" dirty="0">
                <a:latin typeface="Times New Roman" panose="02020603050405020304" pitchFamily="18" charset="0"/>
              </a:endParaRPr>
            </a:p>
          </p:txBody>
        </p:sp>
        <p:sp>
          <p:nvSpPr>
            <p:cNvPr id="175135" name="Rectangle 26"/>
            <p:cNvSpPr/>
            <p:nvPr/>
          </p:nvSpPr>
          <p:spPr>
            <a:xfrm>
              <a:off x="4368" y="2435"/>
              <a:ext cx="116" cy="305"/>
            </a:xfrm>
            <a:prstGeom prst="rect">
              <a:avLst/>
            </a:prstGeom>
            <a:noFill/>
            <a:ln w="9525">
              <a:noFill/>
            </a:ln>
          </p:spPr>
          <p:txBody>
            <a:bodyPr wrap="none">
              <a:spAutoFit/>
            </a:bodyPr>
            <a:p>
              <a:pPr eaLnBrk="1" hangingPunct="1">
                <a:spcBef>
                  <a:spcPct val="50000"/>
                </a:spcBef>
                <a:buFont typeface="Wingdings" panose="05000000000000000000" pitchFamily="2" charset="2"/>
              </a:pPr>
              <a:endParaRPr lang="zh-CN" altLang="en-US" b="1" dirty="0">
                <a:latin typeface="Times New Roman" panose="02020603050405020304" pitchFamily="18" charset="0"/>
              </a:endParaRPr>
            </a:p>
          </p:txBody>
        </p:sp>
        <p:sp>
          <p:nvSpPr>
            <p:cNvPr id="175136" name="Text Box 27"/>
            <p:cNvSpPr txBox="1"/>
            <p:nvPr/>
          </p:nvSpPr>
          <p:spPr>
            <a:xfrm>
              <a:off x="4320" y="2689"/>
              <a:ext cx="672" cy="305"/>
            </a:xfrm>
            <a:prstGeom prst="rect">
              <a:avLst/>
            </a:prstGeom>
            <a:noFill/>
            <a:ln w="9525">
              <a:noFill/>
            </a:ln>
          </p:spPr>
          <p:txBody>
            <a:bodyPr>
              <a:spAutoFit/>
            </a:bodyPr>
            <a:p>
              <a:pPr eaLnBrk="1" hangingPunct="1">
                <a:spcBef>
                  <a:spcPct val="50000"/>
                </a:spcBef>
                <a:buFont typeface="Wingdings" panose="05000000000000000000" pitchFamily="2" charset="2"/>
              </a:pPr>
              <a:endParaRPr lang="zh-CN" altLang="en-US" b="1" dirty="0">
                <a:latin typeface="Times New Roman" panose="02020603050405020304" pitchFamily="18" charset="0"/>
              </a:endParaRPr>
            </a:p>
          </p:txBody>
        </p:sp>
      </p:grpSp>
      <p:sp>
        <p:nvSpPr>
          <p:cNvPr id="365596" name="Rectangle 28"/>
          <p:cNvSpPr/>
          <p:nvPr/>
        </p:nvSpPr>
        <p:spPr>
          <a:xfrm>
            <a:off x="6464300" y="2592388"/>
            <a:ext cx="1119188" cy="457200"/>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b="1" dirty="0">
                <a:latin typeface="Times New Roman" panose="02020603050405020304" pitchFamily="18" charset="0"/>
              </a:rPr>
              <a:t>BUF+1</a:t>
            </a:r>
            <a:endParaRPr lang="en-US" altLang="zh-CN" b="1" dirty="0">
              <a:latin typeface="Times New Roman" panose="02020603050405020304" pitchFamily="18" charset="0"/>
            </a:endParaRPr>
          </a:p>
        </p:txBody>
      </p:sp>
      <p:sp>
        <p:nvSpPr>
          <p:cNvPr id="365597" name="Rectangle 29"/>
          <p:cNvSpPr/>
          <p:nvPr/>
        </p:nvSpPr>
        <p:spPr>
          <a:xfrm>
            <a:off x="6464300" y="2973388"/>
            <a:ext cx="1119188" cy="457200"/>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b="1" dirty="0">
                <a:latin typeface="Times New Roman" panose="02020603050405020304" pitchFamily="18" charset="0"/>
              </a:rPr>
              <a:t>BUF+2</a:t>
            </a:r>
            <a:endParaRPr lang="en-US" altLang="zh-CN" b="1" dirty="0">
              <a:latin typeface="Times New Roman" panose="02020603050405020304" pitchFamily="18" charset="0"/>
            </a:endParaRPr>
          </a:p>
        </p:txBody>
      </p:sp>
      <p:sp>
        <p:nvSpPr>
          <p:cNvPr id="175110" name="Rectangle 30"/>
          <p:cNvSpPr/>
          <p:nvPr/>
        </p:nvSpPr>
        <p:spPr>
          <a:xfrm>
            <a:off x="1042988" y="1773238"/>
            <a:ext cx="5257800" cy="1717675"/>
          </a:xfrm>
          <a:prstGeom prst="rect">
            <a:avLst/>
          </a:prstGeom>
          <a:noFill/>
          <a:ln w="9525">
            <a:noFill/>
          </a:ln>
        </p:spPr>
        <p:txBody>
          <a:bodyPr>
            <a:spAutoFit/>
          </a:bodyPr>
          <a:p>
            <a:pPr eaLnBrk="1" hangingPunct="1">
              <a:lnSpc>
                <a:spcPct val="110000"/>
              </a:lnSpc>
              <a:spcBef>
                <a:spcPct val="50000"/>
              </a:spcBef>
              <a:buFont typeface="Wingdings" panose="05000000000000000000" pitchFamily="2" charset="2"/>
            </a:pPr>
            <a:r>
              <a:rPr lang="en-US" altLang="zh-CN" dirty="0">
                <a:solidFill>
                  <a:srgbClr val="0000FF"/>
                </a:solidFill>
                <a:latin typeface="Tahoma" panose="020B0604030504040204" pitchFamily="34" charset="0"/>
              </a:rPr>
              <a:t>【</a:t>
            </a:r>
            <a:r>
              <a:rPr lang="zh-CN" altLang="en-US" dirty="0">
                <a:solidFill>
                  <a:srgbClr val="0000FF"/>
                </a:solidFill>
                <a:latin typeface="Times New Roman" panose="02020603050405020304" pitchFamily="18" charset="0"/>
              </a:rPr>
              <a:t>例</a:t>
            </a:r>
            <a:r>
              <a:rPr lang="en-US" altLang="zh-CN" dirty="0">
                <a:solidFill>
                  <a:srgbClr val="0000FF"/>
                </a:solidFill>
                <a:latin typeface="Tahoma" panose="020B0604030504040204" pitchFamily="34" charset="0"/>
              </a:rPr>
              <a:t>】</a:t>
            </a:r>
            <a:r>
              <a:rPr lang="en-US" altLang="zh-CN" b="1" dirty="0">
                <a:latin typeface="宋体" panose="02010600030101010101" pitchFamily="2" charset="-122"/>
              </a:rPr>
              <a:t> </a:t>
            </a:r>
            <a:r>
              <a:rPr lang="zh-CN" altLang="en-US" b="1" dirty="0">
                <a:latin typeface="宋体" panose="02010600030101010101" pitchFamily="2" charset="-122"/>
              </a:rPr>
              <a:t>统计</a:t>
            </a:r>
            <a:r>
              <a:rPr lang="en-US" altLang="zh-CN" b="1" dirty="0">
                <a:latin typeface="宋体" panose="02010600030101010101" pitchFamily="2" charset="-122"/>
              </a:rPr>
              <a:t>BUF+1</a:t>
            </a:r>
            <a:r>
              <a:rPr lang="zh-CN" altLang="en-US" b="1" dirty="0">
                <a:latin typeface="宋体" panose="02010600030101010101" pitchFamily="2" charset="-122"/>
              </a:rPr>
              <a:t>开始的</a:t>
            </a:r>
            <a:r>
              <a:rPr lang="en-US" altLang="zh-CN" b="1" dirty="0">
                <a:latin typeface="宋体" panose="02010600030101010101" pitchFamily="2" charset="-122"/>
              </a:rPr>
              <a:t>N</a:t>
            </a:r>
            <a:r>
              <a:rPr lang="zh-CN" altLang="en-US" b="1" dirty="0">
                <a:latin typeface="宋体" panose="02010600030101010101" pitchFamily="2" charset="-122"/>
              </a:rPr>
              <a:t>个字符组成的字符串中数字、大写字母、和其它字符的个数，并存入字符串后面的三个单元中。</a:t>
            </a:r>
            <a:endParaRPr lang="zh-CN" altLang="en-US" b="1" dirty="0">
              <a:latin typeface="宋体" panose="02010600030101010101" pitchFamily="2" charset="-122"/>
            </a:endParaRPr>
          </a:p>
        </p:txBody>
      </p:sp>
      <p:sp>
        <p:nvSpPr>
          <p:cNvPr id="365599" name="Rectangle 31"/>
          <p:cNvSpPr/>
          <p:nvPr/>
        </p:nvSpPr>
        <p:spPr>
          <a:xfrm>
            <a:off x="7667625" y="3573463"/>
            <a:ext cx="725488" cy="457200"/>
          </a:xfrm>
          <a:prstGeom prst="rect">
            <a:avLst/>
          </a:prstGeom>
          <a:noFill/>
          <a:ln w="9525">
            <a:noFill/>
          </a:ln>
        </p:spPr>
        <p:txBody>
          <a:bodyPr wrap="none">
            <a:spAutoFit/>
          </a:bodyPr>
          <a:p>
            <a:pPr eaLnBrk="1" hangingPunct="1">
              <a:spcBef>
                <a:spcPct val="50000"/>
              </a:spcBef>
              <a:buFont typeface="Wingdings" panose="05000000000000000000" pitchFamily="2" charset="2"/>
            </a:pPr>
            <a:r>
              <a:rPr lang="en-US" altLang="zh-CN" b="1" dirty="0">
                <a:solidFill>
                  <a:schemeClr val="accent2"/>
                </a:solidFill>
                <a:latin typeface="Times New Roman" panose="02020603050405020304" pitchFamily="18" charset="0"/>
              </a:rPr>
              <a:t>48H</a:t>
            </a:r>
            <a:endParaRPr lang="en-US" altLang="zh-CN" b="1" dirty="0">
              <a:solidFill>
                <a:schemeClr val="accent2"/>
              </a:solidFill>
              <a:latin typeface="Times New Roman" panose="02020603050405020304" pitchFamily="18" charset="0"/>
            </a:endParaRPr>
          </a:p>
        </p:txBody>
      </p:sp>
      <p:sp>
        <p:nvSpPr>
          <p:cNvPr id="365600" name="Rectangle 32"/>
          <p:cNvSpPr/>
          <p:nvPr/>
        </p:nvSpPr>
        <p:spPr>
          <a:xfrm>
            <a:off x="1060450" y="3376613"/>
            <a:ext cx="5527675" cy="1406525"/>
          </a:xfrm>
          <a:prstGeom prst="rect">
            <a:avLst/>
          </a:prstGeom>
          <a:noFill/>
          <a:ln w="9525">
            <a:noFill/>
          </a:ln>
        </p:spPr>
        <p:txBody>
          <a:bodyPr>
            <a:spAutoFit/>
          </a:bodyPr>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sym typeface="Symbol" panose="05050102010706020507" pitchFamily="18" charset="2"/>
              </a:rPr>
              <a:t>分析：</a:t>
            </a:r>
            <a:endParaRPr lang="zh-CN" altLang="en-US" b="1" dirty="0">
              <a:solidFill>
                <a:srgbClr val="0000FF"/>
              </a:solidFill>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1</a:t>
            </a:r>
            <a:r>
              <a:rPr lang="zh-CN" altLang="en-US" b="1" dirty="0">
                <a:latin typeface="Times New Roman" panose="02020603050405020304" pitchFamily="18" charset="0"/>
                <a:sym typeface="Symbol" panose="05050102010706020507" pitchFamily="18" charset="2"/>
              </a:rPr>
              <a:t>）数字</a:t>
            </a:r>
            <a:r>
              <a:rPr lang="en-US" altLang="zh-CN" b="1" dirty="0">
                <a:latin typeface="Times New Roman" panose="02020603050405020304" pitchFamily="18" charset="0"/>
                <a:sym typeface="Symbol" panose="05050102010706020507" pitchFamily="18" charset="2"/>
              </a:rPr>
              <a:t>ASCII</a:t>
            </a:r>
            <a:r>
              <a:rPr lang="zh-CN" altLang="en-US" b="1" dirty="0">
                <a:latin typeface="Times New Roman" panose="02020603050405020304" pitchFamily="18" charset="0"/>
                <a:sym typeface="Symbol" panose="05050102010706020507" pitchFamily="18" charset="2"/>
              </a:rPr>
              <a:t>码在</a:t>
            </a:r>
            <a:r>
              <a:rPr lang="en-US" altLang="zh-CN" b="1" dirty="0">
                <a:latin typeface="Times New Roman" panose="02020603050405020304" pitchFamily="18" charset="0"/>
                <a:sym typeface="Symbol" panose="05050102010706020507" pitchFamily="18" charset="2"/>
              </a:rPr>
              <a:t>30H~39H</a:t>
            </a:r>
            <a:r>
              <a:rPr lang="zh-CN" altLang="en-US" b="1" dirty="0">
                <a:latin typeface="Times New Roman" panose="02020603050405020304" pitchFamily="18" charset="0"/>
                <a:sym typeface="Symbol" panose="05050102010706020507" pitchFamily="18" charset="2"/>
              </a:rPr>
              <a:t>之间 </a:t>
            </a:r>
            <a:endParaRPr lang="zh-CN" altLang="en-US" b="1" dirty="0">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      大写字母</a:t>
            </a:r>
            <a:r>
              <a:rPr lang="en-US" altLang="zh-CN" b="1" dirty="0">
                <a:latin typeface="Times New Roman" panose="02020603050405020304" pitchFamily="18" charset="0"/>
                <a:sym typeface="Symbol" panose="05050102010706020507" pitchFamily="18" charset="2"/>
              </a:rPr>
              <a:t>ASCII</a:t>
            </a:r>
            <a:r>
              <a:rPr lang="zh-CN" altLang="en-US" b="1" dirty="0">
                <a:latin typeface="Times New Roman" panose="02020603050405020304" pitchFamily="18" charset="0"/>
                <a:sym typeface="Symbol" panose="05050102010706020507" pitchFamily="18" charset="2"/>
              </a:rPr>
              <a:t>码在</a:t>
            </a:r>
            <a:r>
              <a:rPr lang="en-US" altLang="zh-CN" b="1" dirty="0">
                <a:latin typeface="Times New Roman" panose="02020603050405020304" pitchFamily="18" charset="0"/>
                <a:sym typeface="Symbol" panose="05050102010706020507" pitchFamily="18" charset="2"/>
              </a:rPr>
              <a:t>41H~5AH</a:t>
            </a:r>
            <a:r>
              <a:rPr lang="zh-CN" altLang="en-US" b="1" dirty="0">
                <a:latin typeface="Times New Roman" panose="02020603050405020304" pitchFamily="18" charset="0"/>
                <a:sym typeface="Symbol" panose="05050102010706020507" pitchFamily="18" charset="2"/>
              </a:rPr>
              <a:t>之间</a:t>
            </a:r>
            <a:endParaRPr lang="zh-CN" altLang="en-US" b="1" dirty="0">
              <a:latin typeface="Times New Roman" panose="02020603050405020304" pitchFamily="18" charset="0"/>
              <a:sym typeface="Symbol" panose="05050102010706020507" pitchFamily="18" charset="2"/>
            </a:endParaRPr>
          </a:p>
        </p:txBody>
      </p:sp>
      <p:sp>
        <p:nvSpPr>
          <p:cNvPr id="365601" name="Rectangle 33"/>
          <p:cNvSpPr/>
          <p:nvPr/>
        </p:nvSpPr>
        <p:spPr>
          <a:xfrm>
            <a:off x="1062038" y="4679950"/>
            <a:ext cx="5661025" cy="1844675"/>
          </a:xfrm>
          <a:prstGeom prst="rect">
            <a:avLst/>
          </a:prstGeom>
          <a:noFill/>
          <a:ln w="9525">
            <a:noFill/>
          </a:ln>
        </p:spPr>
        <p:txBody>
          <a:bodyPr>
            <a:spAutoFit/>
          </a:bodyPr>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2</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CX</a:t>
            </a:r>
            <a:r>
              <a:rPr lang="zh-CN" altLang="en-US" b="1" dirty="0">
                <a:latin typeface="Times New Roman" panose="02020603050405020304" pitchFamily="18" charset="0"/>
                <a:sym typeface="Symbol" panose="05050102010706020507" pitchFamily="18" charset="2"/>
              </a:rPr>
              <a:t>计数，初值 为</a:t>
            </a:r>
            <a:r>
              <a:rPr lang="en-US" altLang="zh-CN" b="1" dirty="0">
                <a:latin typeface="Times New Roman" panose="02020603050405020304" pitchFamily="18" charset="0"/>
                <a:sym typeface="Symbol" panose="05050102010706020507" pitchFamily="18" charset="2"/>
              </a:rPr>
              <a:t>BUF </a:t>
            </a:r>
            <a:r>
              <a:rPr lang="zh-CN" altLang="en-US" b="1" dirty="0">
                <a:latin typeface="Times New Roman" panose="02020603050405020304" pitchFamily="18" charset="0"/>
                <a:sym typeface="Symbol" panose="05050102010706020507" pitchFamily="18" charset="2"/>
              </a:rPr>
              <a:t>单元的内容</a:t>
            </a:r>
            <a:endParaRPr lang="zh-CN" altLang="en-US" b="1" dirty="0">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3</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BX</a:t>
            </a:r>
            <a:r>
              <a:rPr lang="zh-CN" altLang="en-US" b="1" dirty="0">
                <a:latin typeface="Times New Roman" panose="02020603050405020304" pitchFamily="18" charset="0"/>
                <a:sym typeface="Symbol" panose="05050102010706020507" pitchFamily="18" charset="2"/>
              </a:rPr>
              <a:t>作指针初值为</a:t>
            </a:r>
            <a:r>
              <a:rPr lang="en-US" altLang="zh-CN" b="1" dirty="0">
                <a:latin typeface="Times New Roman" panose="02020603050405020304" pitchFamily="18" charset="0"/>
                <a:sym typeface="Symbol" panose="05050102010706020507" pitchFamily="18" charset="2"/>
              </a:rPr>
              <a:t>1</a:t>
            </a:r>
            <a:endParaRPr lang="en-US" altLang="zh-CN" b="1" dirty="0">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4</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DH</a:t>
            </a: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DL</a:t>
            </a:r>
            <a:r>
              <a:rPr lang="zh-CN" altLang="en-US" b="1" dirty="0">
                <a:latin typeface="Times New Roman" panose="02020603050405020304" pitchFamily="18" charset="0"/>
                <a:sym typeface="Symbol" panose="05050102010706020507" pitchFamily="18" charset="2"/>
              </a:rPr>
              <a:t>存放数字和字母的个数</a:t>
            </a:r>
            <a:endParaRPr lang="zh-CN" altLang="en-US" b="1" dirty="0">
              <a:latin typeface="Times New Roman" panose="02020603050405020304" pitchFamily="18" charset="0"/>
              <a:sym typeface="Symbol" panose="05050102010706020507" pitchFamily="18" charset="2"/>
            </a:endParaRPr>
          </a:p>
          <a:p>
            <a:pPr eaLnBrk="1" hangingPunct="1">
              <a:lnSpc>
                <a:spcPct val="120000"/>
              </a:lnSpc>
              <a:buFont typeface="Wingdings" panose="05000000000000000000" pitchFamily="2" charset="2"/>
            </a:pPr>
            <a:r>
              <a:rPr lang="zh-CN" altLang="en-US" b="1" dirty="0">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sym typeface="Symbol" panose="05050102010706020507" pitchFamily="18" charset="2"/>
              </a:rPr>
              <a:t>5</a:t>
            </a:r>
            <a:r>
              <a:rPr lang="zh-CN" altLang="en-US" b="1" dirty="0">
                <a:latin typeface="Times New Roman" panose="02020603050405020304" pitchFamily="18" charset="0"/>
                <a:sym typeface="Symbol" panose="05050102010706020507" pitchFamily="18" charset="2"/>
              </a:rPr>
              <a:t>）其它字符的个数</a:t>
            </a:r>
            <a:r>
              <a:rPr lang="en-US" altLang="zh-CN" b="1" dirty="0">
                <a:latin typeface="Times New Roman" panose="02020603050405020304" pitchFamily="18" charset="0"/>
                <a:sym typeface="Symbol" panose="05050102010706020507" pitchFamily="18" charset="2"/>
              </a:rPr>
              <a:t>=N-DH-DL</a:t>
            </a:r>
            <a:endParaRPr lang="en-US" altLang="zh-CN" b="1" dirty="0">
              <a:latin typeface="Times New Roman" panose="02020603050405020304" pitchFamily="18" charset="0"/>
              <a:sym typeface="Symbol" panose="05050102010706020507" pitchFamily="18" charset="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65599"/>
                                        </p:tgtEl>
                                        <p:attrNameLst>
                                          <p:attrName>style.visibility</p:attrName>
                                        </p:attrNameLst>
                                      </p:cBhvr>
                                      <p:to>
                                        <p:strVal val="visible"/>
                                      </p:to>
                                    </p:set>
                                    <p:animEffect transition="in" filter="dissolve">
                                      <p:cBhvr>
                                        <p:cTn id="11" dur="500"/>
                                        <p:tgtEl>
                                          <p:spTgt spid="36559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65596"/>
                                        </p:tgtEl>
                                        <p:attrNameLst>
                                          <p:attrName>style.visibility</p:attrName>
                                        </p:attrNameLst>
                                      </p:cBhvr>
                                      <p:to>
                                        <p:strVal val="visible"/>
                                      </p:to>
                                    </p:set>
                                    <p:animEffect transition="in" filter="wipe(up)">
                                      <p:cBhvr>
                                        <p:cTn id="16" dur="500"/>
                                        <p:tgtEl>
                                          <p:spTgt spid="36559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5597"/>
                                        </p:tgtEl>
                                        <p:attrNameLst>
                                          <p:attrName>style.visibility</p:attrName>
                                        </p:attrNameLst>
                                      </p:cBhvr>
                                      <p:to>
                                        <p:strVal val="visible"/>
                                      </p:to>
                                    </p:set>
                                    <p:animEffect transition="in" filter="wipe(up)">
                                      <p:cBhvr>
                                        <p:cTn id="21" dur="500"/>
                                        <p:tgtEl>
                                          <p:spTgt spid="36559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5600"/>
                                        </p:tgtEl>
                                        <p:attrNameLst>
                                          <p:attrName>style.visibility</p:attrName>
                                        </p:attrNameLst>
                                      </p:cBhvr>
                                      <p:to>
                                        <p:strVal val="visible"/>
                                      </p:to>
                                    </p:set>
                                    <p:animEffect transition="in" filter="wipe(up)">
                                      <p:cBhvr>
                                        <p:cTn id="26" dur="500"/>
                                        <p:tgtEl>
                                          <p:spTgt spid="3656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5601"/>
                                        </p:tgtEl>
                                        <p:attrNameLst>
                                          <p:attrName>style.visibility</p:attrName>
                                        </p:attrNameLst>
                                      </p:cBhvr>
                                      <p:to>
                                        <p:strVal val="visible"/>
                                      </p:to>
                                    </p:set>
                                    <p:animEffect transition="in" filter="wipe(up)">
                                      <p:cBhvr>
                                        <p:cTn id="31" dur="500"/>
                                        <p:tgtEl>
                                          <p:spTgt spid="365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96" grpId="0"/>
      <p:bldP spid="365597" grpId="0"/>
      <p:bldP spid="365599" grpId="0"/>
      <p:bldP spid="365600" grpId="0"/>
      <p:bldP spid="365601" grpId="0"/>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Rectangle 2"/>
          <p:cNvSpPr>
            <a:spLocks noGrp="1" noChangeArrowheads="1"/>
          </p:cNvSpPr>
          <p:nvPr>
            <p:ph type="title"/>
          </p:nvPr>
        </p:nvSpPr>
        <p:spPr>
          <a:xfrm>
            <a:off x="1150938" y="333375"/>
            <a:ext cx="5868988" cy="77946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分支结构程序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sp>
        <p:nvSpPr>
          <p:cNvPr id="176131" name="Rectangle 4"/>
          <p:cNvSpPr/>
          <p:nvPr/>
        </p:nvSpPr>
        <p:spPr>
          <a:xfrm>
            <a:off x="971550" y="1196975"/>
            <a:ext cx="2362200" cy="533400"/>
          </a:xfrm>
          <a:prstGeom prst="rect">
            <a:avLst/>
          </a:prstGeom>
          <a:noFill/>
          <a:ln w="9525">
            <a:noFill/>
          </a:ln>
        </p:spPr>
        <p:txBody>
          <a:bodyPr anchor="ctr" anchorCtr="0"/>
          <a:p>
            <a:pPr eaLnBrk="1" hangingPunct="1">
              <a:buFont typeface="Wingdings" panose="05000000000000000000" pitchFamily="2" charset="2"/>
            </a:pPr>
            <a:r>
              <a:rPr lang="zh-CN" altLang="en-US" sz="2800" dirty="0">
                <a:solidFill>
                  <a:srgbClr val="0000FF"/>
                </a:solidFill>
                <a:latin typeface="Times New Roman" panose="02020603050405020304" pitchFamily="18" charset="0"/>
                <a:ea typeface="黑体" panose="02010609060101010101" pitchFamily="49" charset="-122"/>
              </a:rPr>
              <a:t>流程图如下：</a:t>
            </a:r>
            <a:endParaRPr lang="zh-CN" altLang="en-US" sz="2800" dirty="0">
              <a:solidFill>
                <a:srgbClr val="0000FF"/>
              </a:solidFill>
              <a:latin typeface="Times New Roman" panose="02020603050405020304" pitchFamily="18" charset="0"/>
              <a:ea typeface="黑体" panose="02010609060101010101" pitchFamily="49" charset="-122"/>
            </a:endParaRPr>
          </a:p>
        </p:txBody>
      </p:sp>
      <p:sp>
        <p:nvSpPr>
          <p:cNvPr id="366597" name="Text Box 5"/>
          <p:cNvSpPr txBox="1"/>
          <p:nvPr/>
        </p:nvSpPr>
        <p:spPr>
          <a:xfrm>
            <a:off x="3297238" y="1306513"/>
            <a:ext cx="4419600" cy="925512"/>
          </a:xfrm>
          <a:prstGeom prst="rect">
            <a:avLst/>
          </a:prstGeom>
          <a:noFill/>
          <a:ln w="9525" cap="flat" cmpd="sng">
            <a:solidFill>
              <a:srgbClr val="FF00FF"/>
            </a:solidFill>
            <a:prstDash val="solid"/>
            <a:miter/>
            <a:headEnd type="none" w="med" len="med"/>
            <a:tailEnd type="none" w="med" len="med"/>
          </a:ln>
        </p:spPr>
        <p:txBody>
          <a:bodyPr>
            <a:spAutoFit/>
          </a:bodyPr>
          <a:p>
            <a:pPr eaLnBrk="1" hangingPunct="1">
              <a:lnSpc>
                <a:spcPct val="90000"/>
              </a:lnSpc>
              <a:buFont typeface="Wingdings" panose="05000000000000000000" pitchFamily="2" charset="2"/>
            </a:pPr>
            <a:r>
              <a:rPr lang="en-US" altLang="zh-CN" sz="2000" b="1" dirty="0">
                <a:latin typeface="Times New Roman" panose="02020603050405020304" pitchFamily="18" charset="0"/>
              </a:rPr>
              <a:t>CX </a:t>
            </a:r>
            <a:r>
              <a:rPr lang="en-US" altLang="zh-CN" sz="2000" b="1" dirty="0">
                <a:solidFill>
                  <a:srgbClr val="0000FF"/>
                </a:solidFill>
                <a:latin typeface="Times New Roman" panose="02020603050405020304" pitchFamily="18" charset="0"/>
                <a:sym typeface="Symbol" panose="05050102010706020507" pitchFamily="18" charset="2"/>
              </a:rPr>
              <a:t>N</a:t>
            </a:r>
            <a:r>
              <a:rPr lang="en-US" altLang="zh-CN" sz="2000" b="1" dirty="0">
                <a:solidFill>
                  <a:schemeClr val="folHlink"/>
                </a:solidFill>
                <a:latin typeface="Times New Roman" panose="02020603050405020304" pitchFamily="18" charset="0"/>
                <a:sym typeface="Symbol" panose="05050102010706020507" pitchFamily="18" charset="2"/>
              </a:rPr>
              <a:t> </a:t>
            </a:r>
            <a:r>
              <a:rPr lang="zh-CN" altLang="en-US" sz="2000" b="1" dirty="0">
                <a:latin typeface="Times New Roman" panose="02020603050405020304" pitchFamily="18" charset="0"/>
              </a:rPr>
              <a:t>；字符个数</a:t>
            </a:r>
            <a:endParaRPr lang="zh-CN" altLang="en-US" sz="2000" b="1" dirty="0">
              <a:latin typeface="Times New Roman" panose="02020603050405020304" pitchFamily="18" charset="0"/>
            </a:endParaRPr>
          </a:p>
          <a:p>
            <a:pPr eaLnBrk="1" hangingPunct="1">
              <a:lnSpc>
                <a:spcPct val="90000"/>
              </a:lnSpc>
              <a:buFont typeface="Wingdings" panose="05000000000000000000" pitchFamily="2" charset="2"/>
            </a:pPr>
            <a:r>
              <a:rPr lang="en-US" altLang="zh-CN" sz="2000" b="1" dirty="0">
                <a:latin typeface="Times New Roman" panose="02020603050405020304" pitchFamily="18" charset="0"/>
              </a:rPr>
              <a:t>DH</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DL </a:t>
            </a:r>
            <a:r>
              <a:rPr lang="en-US" altLang="zh-CN" sz="2000" b="1" dirty="0">
                <a:solidFill>
                  <a:srgbClr val="0000FF"/>
                </a:solidFill>
                <a:latin typeface="Times New Roman" panose="02020603050405020304" pitchFamily="18" charset="0"/>
                <a:sym typeface="Symbol" panose="05050102010706020507" pitchFamily="18" charset="2"/>
              </a:rPr>
              <a:t>0</a:t>
            </a:r>
            <a:r>
              <a:rPr lang="zh-CN" altLang="en-US" sz="2000" b="1" dirty="0">
                <a:solidFill>
                  <a:srgbClr val="0000FF"/>
                </a:solidFill>
                <a:latin typeface="Times New Roman" panose="02020603050405020304" pitchFamily="18" charset="0"/>
                <a:sym typeface="Symbol" panose="05050102010706020507" pitchFamily="18" charset="2"/>
              </a:rPr>
              <a:t>；数字及字母个数</a:t>
            </a:r>
            <a:endParaRPr lang="zh-CN" altLang="en-US" sz="2000" b="1" dirty="0">
              <a:solidFill>
                <a:srgbClr val="0000FF"/>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pPr>
            <a:r>
              <a:rPr lang="en-US" altLang="zh-CN" sz="2000" b="1" dirty="0">
                <a:solidFill>
                  <a:srgbClr val="0000FF"/>
                </a:solidFill>
                <a:latin typeface="Times New Roman" panose="02020603050405020304" pitchFamily="18" charset="0"/>
                <a:sym typeface="Symbol" panose="05050102010706020507" pitchFamily="18" charset="2"/>
              </a:rPr>
              <a:t>BX</a:t>
            </a:r>
            <a:r>
              <a:rPr lang="en-US" altLang="zh-CN"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sym typeface="Symbol" panose="05050102010706020507" pitchFamily="18" charset="2"/>
              </a:rPr>
              <a:t>1</a:t>
            </a:r>
            <a:r>
              <a:rPr lang="zh-CN" altLang="en-US" sz="2000" b="1" dirty="0">
                <a:solidFill>
                  <a:srgbClr val="0000FF"/>
                </a:solidFill>
                <a:latin typeface="Times New Roman" panose="02020603050405020304" pitchFamily="18" charset="0"/>
                <a:sym typeface="Symbol" panose="05050102010706020507" pitchFamily="18" charset="2"/>
              </a:rPr>
              <a:t>；指针</a:t>
            </a:r>
            <a:endParaRPr lang="zh-CN" altLang="en-US" sz="2000" b="1" dirty="0">
              <a:solidFill>
                <a:srgbClr val="0000FF"/>
              </a:solidFill>
              <a:latin typeface="Times New Roman" panose="02020603050405020304" pitchFamily="18" charset="0"/>
              <a:sym typeface="Symbol" panose="05050102010706020507" pitchFamily="18" charset="2"/>
            </a:endParaRPr>
          </a:p>
        </p:txBody>
      </p:sp>
      <p:sp>
        <p:nvSpPr>
          <p:cNvPr id="366598" name="Rectangle 6"/>
          <p:cNvSpPr/>
          <p:nvPr/>
        </p:nvSpPr>
        <p:spPr>
          <a:xfrm>
            <a:off x="4440238" y="2722563"/>
            <a:ext cx="1920875" cy="376237"/>
          </a:xfrm>
          <a:prstGeom prst="rect">
            <a:avLst/>
          </a:prstGeom>
          <a:noFill/>
          <a:ln w="9525" cap="flat" cmpd="sng">
            <a:solidFill>
              <a:srgbClr val="FF00FF"/>
            </a:solidFill>
            <a:prstDash val="solid"/>
            <a:miter/>
            <a:headEnd type="none" w="med" len="med"/>
            <a:tailEnd type="none" w="med" len="med"/>
          </a:ln>
        </p:spPr>
        <p:txBody>
          <a:bodyPr wrap="none">
            <a:spAutoFit/>
          </a:bodyPr>
          <a:p>
            <a:pPr eaLnBrk="1" hangingPunct="1">
              <a:lnSpc>
                <a:spcPct val="90000"/>
              </a:lnSpc>
              <a:buFont typeface="Wingdings" panose="05000000000000000000" pitchFamily="2" charset="2"/>
            </a:pPr>
            <a:r>
              <a:rPr lang="en-US" altLang="zh-CN" sz="2000" b="1" dirty="0">
                <a:solidFill>
                  <a:srgbClr val="0000FF"/>
                </a:solidFill>
                <a:latin typeface="Times New Roman" panose="02020603050405020304" pitchFamily="18" charset="0"/>
                <a:sym typeface="Symbol" panose="05050102010706020507" pitchFamily="18" charset="2"/>
              </a:rPr>
              <a:t>AH</a:t>
            </a:r>
            <a:r>
              <a:rPr lang="en-US" altLang="zh-CN"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sym typeface="Symbol" panose="05050102010706020507" pitchFamily="18" charset="2"/>
              </a:rPr>
              <a:t>BUF[BX]</a:t>
            </a:r>
            <a:endParaRPr lang="en-US" altLang="zh-CN" sz="2000" b="1" dirty="0">
              <a:solidFill>
                <a:srgbClr val="0000FF"/>
              </a:solidFill>
              <a:latin typeface="Times New Roman" panose="02020603050405020304" pitchFamily="18" charset="0"/>
              <a:sym typeface="Symbol" panose="05050102010706020507" pitchFamily="18" charset="2"/>
            </a:endParaRPr>
          </a:p>
        </p:txBody>
      </p:sp>
      <p:sp>
        <p:nvSpPr>
          <p:cNvPr id="366599" name="Rectangle 7"/>
          <p:cNvSpPr/>
          <p:nvPr/>
        </p:nvSpPr>
        <p:spPr>
          <a:xfrm>
            <a:off x="3221038" y="3484563"/>
            <a:ext cx="5383212" cy="650875"/>
          </a:xfrm>
          <a:prstGeom prst="rect">
            <a:avLst/>
          </a:prstGeom>
          <a:noFill/>
          <a:ln w="9525" cap="flat" cmpd="sng">
            <a:solidFill>
              <a:srgbClr val="FF00FF"/>
            </a:solidFill>
            <a:prstDash val="solid"/>
            <a:miter/>
            <a:headEnd type="none" w="med" len="med"/>
            <a:tailEnd type="none" w="med" len="med"/>
          </a:ln>
        </p:spPr>
        <p:txBody>
          <a:bodyPr wrap="none">
            <a:spAutoFit/>
          </a:bodyPr>
          <a:p>
            <a:pPr eaLnBrk="1" hangingPunct="1">
              <a:lnSpc>
                <a:spcPct val="90000"/>
              </a:lnSpc>
              <a:buFont typeface="Wingdings" panose="05000000000000000000" pitchFamily="2" charset="2"/>
            </a:pPr>
            <a:r>
              <a:rPr lang="zh-CN" altLang="en-US" sz="2000" b="1" dirty="0">
                <a:solidFill>
                  <a:srgbClr val="0000FF"/>
                </a:solidFill>
                <a:latin typeface="Times New Roman" panose="02020603050405020304" pitchFamily="18" charset="0"/>
                <a:sym typeface="Symbol" panose="05050102010706020507" pitchFamily="18" charset="2"/>
              </a:rPr>
              <a:t>判断：数字  在</a:t>
            </a:r>
            <a:r>
              <a:rPr lang="en-US" altLang="zh-CN" sz="2000" b="1" dirty="0">
                <a:solidFill>
                  <a:srgbClr val="0000FF"/>
                </a:solidFill>
                <a:latin typeface="Times New Roman" panose="02020603050405020304" pitchFamily="18" charset="0"/>
                <a:sym typeface="Symbol" panose="05050102010706020507" pitchFamily="18" charset="2"/>
              </a:rPr>
              <a:t>30H~39H</a:t>
            </a:r>
            <a:r>
              <a:rPr lang="zh-CN" altLang="en-US" sz="2000" b="1" dirty="0">
                <a:solidFill>
                  <a:srgbClr val="0000FF"/>
                </a:solidFill>
                <a:latin typeface="Times New Roman" panose="02020603050405020304" pitchFamily="18" charset="0"/>
                <a:sym typeface="Symbol" panose="05050102010706020507" pitchFamily="18" charset="2"/>
              </a:rPr>
              <a:t>之间  </a:t>
            </a:r>
            <a:r>
              <a:rPr lang="en-US" altLang="zh-CN" sz="2000" b="1" dirty="0">
                <a:solidFill>
                  <a:srgbClr val="0000FF"/>
                </a:solidFill>
                <a:latin typeface="Times New Roman" panose="02020603050405020304" pitchFamily="18" charset="0"/>
                <a:sym typeface="Symbol" panose="05050102010706020507" pitchFamily="18" charset="2"/>
              </a:rPr>
              <a:t>DH</a:t>
            </a:r>
            <a:r>
              <a:rPr lang="en-US" altLang="zh-CN" sz="2000" b="1" dirty="0">
                <a:solidFill>
                  <a:srgbClr val="0000FF"/>
                </a:solidFill>
                <a:latin typeface="Times New Roman" panose="02020603050405020304" pitchFamily="18" charset="0"/>
              </a:rPr>
              <a:t> </a:t>
            </a:r>
            <a:r>
              <a:rPr lang="en-US" altLang="zh-CN" sz="2000" b="1" dirty="0">
                <a:solidFill>
                  <a:srgbClr val="0000FF"/>
                </a:solidFill>
                <a:latin typeface="Times New Roman" panose="02020603050405020304" pitchFamily="18" charset="0"/>
                <a:sym typeface="Symbol" panose="05050102010706020507" pitchFamily="18" charset="2"/>
              </a:rPr>
              <a:t>DH+1</a:t>
            </a:r>
            <a:endParaRPr lang="en-US" altLang="zh-CN" sz="2000" b="1" dirty="0">
              <a:solidFill>
                <a:srgbClr val="0000FF"/>
              </a:solidFill>
              <a:latin typeface="Times New Roman" panose="02020603050405020304" pitchFamily="18" charset="0"/>
              <a:sym typeface="Symbol" panose="05050102010706020507" pitchFamily="18" charset="2"/>
            </a:endParaRPr>
          </a:p>
          <a:p>
            <a:pPr eaLnBrk="1" hangingPunct="1">
              <a:lnSpc>
                <a:spcPct val="90000"/>
              </a:lnSpc>
              <a:buFont typeface="Wingdings" panose="05000000000000000000" pitchFamily="2" charset="2"/>
            </a:pPr>
            <a:r>
              <a:rPr lang="en-US" altLang="zh-CN" sz="2000" b="1" dirty="0">
                <a:solidFill>
                  <a:srgbClr val="0000FF"/>
                </a:solidFill>
                <a:latin typeface="Times New Roman" panose="02020603050405020304" pitchFamily="18" charset="0"/>
                <a:sym typeface="Symbol" panose="05050102010706020507" pitchFamily="18" charset="2"/>
              </a:rPr>
              <a:t>            </a:t>
            </a:r>
            <a:r>
              <a:rPr lang="zh-CN" altLang="en-US" sz="2000" b="1" dirty="0">
                <a:solidFill>
                  <a:srgbClr val="0000FF"/>
                </a:solidFill>
                <a:latin typeface="Times New Roman" panose="02020603050405020304" pitchFamily="18" charset="0"/>
                <a:sym typeface="Symbol" panose="05050102010706020507" pitchFamily="18" charset="2"/>
              </a:rPr>
              <a:t>大写字母  在</a:t>
            </a:r>
            <a:r>
              <a:rPr lang="en-US" altLang="zh-CN" sz="2000" b="1" dirty="0">
                <a:solidFill>
                  <a:srgbClr val="0000FF"/>
                </a:solidFill>
                <a:latin typeface="Times New Roman" panose="02020603050405020304" pitchFamily="18" charset="0"/>
                <a:sym typeface="Symbol" panose="05050102010706020507" pitchFamily="18" charset="2"/>
              </a:rPr>
              <a:t>41H~5AH</a:t>
            </a:r>
            <a:r>
              <a:rPr lang="zh-CN" altLang="en-US" sz="2000" b="1" dirty="0">
                <a:solidFill>
                  <a:srgbClr val="0000FF"/>
                </a:solidFill>
                <a:latin typeface="Times New Roman" panose="02020603050405020304" pitchFamily="18" charset="0"/>
                <a:sym typeface="Symbol" panose="05050102010706020507" pitchFamily="18" charset="2"/>
              </a:rPr>
              <a:t>之间  </a:t>
            </a:r>
            <a:r>
              <a:rPr lang="en-US" altLang="zh-CN" sz="2000" b="1" dirty="0">
                <a:solidFill>
                  <a:srgbClr val="0000FF"/>
                </a:solidFill>
                <a:latin typeface="Times New Roman" panose="02020603050405020304" pitchFamily="18" charset="0"/>
                <a:sym typeface="Symbol" panose="05050102010706020507" pitchFamily="18" charset="2"/>
              </a:rPr>
              <a:t>DL</a:t>
            </a:r>
            <a:r>
              <a:rPr lang="en-US" altLang="zh-CN" sz="2000" b="1" dirty="0">
                <a:latin typeface="Times New Roman" panose="02020603050405020304" pitchFamily="18" charset="0"/>
              </a:rPr>
              <a:t> </a:t>
            </a:r>
            <a:r>
              <a:rPr lang="en-US" altLang="zh-CN" sz="2000" b="1" dirty="0">
                <a:solidFill>
                  <a:schemeClr val="folHlink"/>
                </a:solidFill>
                <a:latin typeface="Times New Roman" panose="02020603050405020304" pitchFamily="18" charset="0"/>
                <a:sym typeface="Symbol" panose="05050102010706020507" pitchFamily="18" charset="2"/>
              </a:rPr>
              <a:t>DL+1</a:t>
            </a:r>
            <a:endParaRPr lang="en-US" altLang="zh-CN" sz="2000" b="1" dirty="0">
              <a:solidFill>
                <a:schemeClr val="folHlink"/>
              </a:solidFill>
              <a:latin typeface="Times New Roman" panose="02020603050405020304" pitchFamily="18" charset="0"/>
              <a:sym typeface="Symbol" panose="05050102010706020507" pitchFamily="18" charset="2"/>
            </a:endParaRPr>
          </a:p>
        </p:txBody>
      </p:sp>
      <p:sp>
        <p:nvSpPr>
          <p:cNvPr id="366600" name="Text Box 8"/>
          <p:cNvSpPr txBox="1"/>
          <p:nvPr/>
        </p:nvSpPr>
        <p:spPr>
          <a:xfrm>
            <a:off x="4516438" y="4506913"/>
            <a:ext cx="2209800" cy="406400"/>
          </a:xfrm>
          <a:prstGeom prst="rect">
            <a:avLst/>
          </a:prstGeom>
          <a:noFill/>
          <a:ln w="9525" cap="flat" cmpd="sng">
            <a:solidFill>
              <a:srgbClr val="FF00FF"/>
            </a:solidFill>
            <a:prstDash val="solid"/>
            <a:miter/>
            <a:headEnd type="none" w="med" len="med"/>
            <a:tailEnd type="none" w="med" len="med"/>
          </a:ln>
        </p:spPr>
        <p:txBody>
          <a:bodyPr>
            <a:spAutoFit/>
          </a:bodyPr>
          <a:p>
            <a:pPr eaLnBrk="1" hangingPunct="1">
              <a:spcBef>
                <a:spcPct val="50000"/>
              </a:spcBef>
              <a:buFont typeface="Wingdings" panose="05000000000000000000" pitchFamily="2" charset="2"/>
            </a:pPr>
            <a:r>
              <a:rPr lang="en-US" altLang="zh-CN" sz="2000" b="1" dirty="0">
                <a:latin typeface="Times New Roman" panose="02020603050405020304" pitchFamily="18" charset="0"/>
              </a:rPr>
              <a:t>BX </a:t>
            </a:r>
            <a:r>
              <a:rPr lang="en-US" altLang="zh-CN" sz="2000" b="1" dirty="0">
                <a:solidFill>
                  <a:schemeClr val="folHlink"/>
                </a:solidFill>
                <a:latin typeface="Times New Roman" panose="02020603050405020304" pitchFamily="18" charset="0"/>
                <a:sym typeface="Symbol" panose="05050102010706020507" pitchFamily="18" charset="2"/>
              </a:rPr>
              <a:t></a:t>
            </a:r>
            <a:r>
              <a:rPr lang="en-US" altLang="zh-CN" sz="2000" b="1" dirty="0">
                <a:latin typeface="Times New Roman" panose="02020603050405020304" pitchFamily="18" charset="0"/>
              </a:rPr>
              <a:t> BX+1</a:t>
            </a:r>
            <a:endParaRPr lang="en-US" altLang="zh-CN" sz="2000" b="1" dirty="0">
              <a:latin typeface="Times New Roman" panose="02020603050405020304" pitchFamily="18" charset="0"/>
            </a:endParaRPr>
          </a:p>
        </p:txBody>
      </p:sp>
      <p:sp>
        <p:nvSpPr>
          <p:cNvPr id="366601" name="AutoShape 9"/>
          <p:cNvSpPr/>
          <p:nvPr/>
        </p:nvSpPr>
        <p:spPr>
          <a:xfrm>
            <a:off x="4211638" y="5268913"/>
            <a:ext cx="2743200" cy="533400"/>
          </a:xfrm>
          <a:prstGeom prst="flowChartDecision">
            <a:avLst/>
          </a:prstGeom>
          <a:solidFill>
            <a:srgbClr val="CC99FF"/>
          </a:solidFill>
          <a:ln w="9525" cap="flat" cmpd="sng">
            <a:solidFill>
              <a:srgbClr val="FF00FF"/>
            </a:solidFill>
            <a:prstDash val="solid"/>
            <a:miter/>
            <a:headEnd type="none" w="med" len="med"/>
            <a:tailEnd type="none" w="med" len="med"/>
          </a:ln>
        </p:spPr>
        <p:txBody>
          <a:bodyPr wrap="none" anchor="ctr" anchorCtr="0"/>
          <a:p>
            <a:pPr algn="ctr" eaLnBrk="1" hangingPunct="1">
              <a:buFont typeface="Wingdings" panose="05000000000000000000" pitchFamily="2" charset="2"/>
            </a:pPr>
            <a:r>
              <a:rPr lang="en-US" altLang="zh-CN" sz="2000" b="1" dirty="0">
                <a:solidFill>
                  <a:srgbClr val="0000FF"/>
                </a:solidFill>
                <a:latin typeface="Times New Roman" panose="02020603050405020304" pitchFamily="18" charset="0"/>
              </a:rPr>
              <a:t>CX-1</a:t>
            </a:r>
            <a:r>
              <a:rPr lang="en-US" altLang="zh-CN" sz="2000" b="1" dirty="0">
                <a:solidFill>
                  <a:srgbClr val="0000FF"/>
                </a:solidFill>
                <a:latin typeface="Times New Roman" panose="02020603050405020304" pitchFamily="18" charset="0"/>
                <a:sym typeface="Symbol" panose="05050102010706020507" pitchFamily="18" charset="2"/>
              </a:rPr>
              <a:t>0</a:t>
            </a:r>
            <a:endParaRPr lang="en-US" altLang="zh-CN" sz="2000" b="1" dirty="0">
              <a:solidFill>
                <a:srgbClr val="0000FF"/>
              </a:solidFill>
              <a:latin typeface="Times New Roman" panose="02020603050405020304" pitchFamily="18" charset="0"/>
            </a:endParaRPr>
          </a:p>
        </p:txBody>
      </p:sp>
      <p:sp>
        <p:nvSpPr>
          <p:cNvPr id="366602" name="Line 10"/>
          <p:cNvSpPr/>
          <p:nvPr/>
        </p:nvSpPr>
        <p:spPr>
          <a:xfrm flipH="1">
            <a:off x="2611438" y="5573713"/>
            <a:ext cx="1600200" cy="0"/>
          </a:xfrm>
          <a:prstGeom prst="line">
            <a:avLst/>
          </a:prstGeom>
          <a:ln w="38100" cap="flat" cmpd="sng">
            <a:solidFill>
              <a:schemeClr val="folHlink"/>
            </a:solidFill>
            <a:prstDash val="solid"/>
            <a:headEnd type="none" w="med" len="med"/>
            <a:tailEnd type="none" w="med" len="med"/>
          </a:ln>
        </p:spPr>
      </p:sp>
      <p:sp>
        <p:nvSpPr>
          <p:cNvPr id="366603" name="Line 11"/>
          <p:cNvSpPr/>
          <p:nvPr/>
        </p:nvSpPr>
        <p:spPr>
          <a:xfrm flipV="1">
            <a:off x="2611438" y="2525713"/>
            <a:ext cx="0" cy="3048000"/>
          </a:xfrm>
          <a:prstGeom prst="line">
            <a:avLst/>
          </a:prstGeom>
          <a:ln w="38100" cap="flat" cmpd="sng">
            <a:solidFill>
              <a:schemeClr val="folHlink"/>
            </a:solidFill>
            <a:prstDash val="solid"/>
            <a:headEnd type="none" w="med" len="med"/>
            <a:tailEnd type="none" w="med" len="med"/>
          </a:ln>
        </p:spPr>
      </p:sp>
      <p:sp>
        <p:nvSpPr>
          <p:cNvPr id="366604" name="Line 12"/>
          <p:cNvSpPr/>
          <p:nvPr/>
        </p:nvSpPr>
        <p:spPr>
          <a:xfrm>
            <a:off x="2611438" y="2525713"/>
            <a:ext cx="2971800" cy="0"/>
          </a:xfrm>
          <a:prstGeom prst="line">
            <a:avLst/>
          </a:prstGeom>
          <a:ln w="38100" cap="flat" cmpd="sng">
            <a:solidFill>
              <a:schemeClr val="folHlink"/>
            </a:solidFill>
            <a:prstDash val="solid"/>
            <a:headEnd type="none" w="med" len="med"/>
            <a:tailEnd type="triangle" w="med" len="med"/>
          </a:ln>
        </p:spPr>
      </p:sp>
      <p:sp>
        <p:nvSpPr>
          <p:cNvPr id="366605" name="Line 13"/>
          <p:cNvSpPr/>
          <p:nvPr/>
        </p:nvSpPr>
        <p:spPr>
          <a:xfrm>
            <a:off x="5583238" y="2373313"/>
            <a:ext cx="0" cy="304800"/>
          </a:xfrm>
          <a:prstGeom prst="line">
            <a:avLst/>
          </a:prstGeom>
          <a:ln w="38100" cap="flat" cmpd="sng">
            <a:solidFill>
              <a:schemeClr val="folHlink"/>
            </a:solidFill>
            <a:prstDash val="solid"/>
            <a:headEnd type="none" w="med" len="med"/>
            <a:tailEnd type="triangle" w="med" len="med"/>
          </a:ln>
        </p:spPr>
      </p:sp>
      <p:sp>
        <p:nvSpPr>
          <p:cNvPr id="366606" name="Line 14"/>
          <p:cNvSpPr/>
          <p:nvPr/>
        </p:nvSpPr>
        <p:spPr>
          <a:xfrm>
            <a:off x="5507038" y="3135313"/>
            <a:ext cx="0" cy="304800"/>
          </a:xfrm>
          <a:prstGeom prst="line">
            <a:avLst/>
          </a:prstGeom>
          <a:ln w="38100" cap="flat" cmpd="sng">
            <a:solidFill>
              <a:schemeClr val="folHlink"/>
            </a:solidFill>
            <a:prstDash val="solid"/>
            <a:headEnd type="none" w="med" len="med"/>
            <a:tailEnd type="triangle" w="med" len="med"/>
          </a:ln>
        </p:spPr>
      </p:sp>
      <p:sp>
        <p:nvSpPr>
          <p:cNvPr id="366607" name="Line 15"/>
          <p:cNvSpPr/>
          <p:nvPr/>
        </p:nvSpPr>
        <p:spPr>
          <a:xfrm>
            <a:off x="5507038" y="4202113"/>
            <a:ext cx="0" cy="304800"/>
          </a:xfrm>
          <a:prstGeom prst="line">
            <a:avLst/>
          </a:prstGeom>
          <a:ln w="38100" cap="flat" cmpd="sng">
            <a:solidFill>
              <a:schemeClr val="folHlink"/>
            </a:solidFill>
            <a:prstDash val="solid"/>
            <a:headEnd type="none" w="med" len="med"/>
            <a:tailEnd type="triangle" w="med" len="med"/>
          </a:ln>
        </p:spPr>
      </p:sp>
      <p:sp>
        <p:nvSpPr>
          <p:cNvPr id="366608" name="Line 16"/>
          <p:cNvSpPr/>
          <p:nvPr/>
        </p:nvSpPr>
        <p:spPr>
          <a:xfrm>
            <a:off x="5507038" y="4964113"/>
            <a:ext cx="0" cy="381000"/>
          </a:xfrm>
          <a:prstGeom prst="line">
            <a:avLst/>
          </a:prstGeom>
          <a:ln w="38100" cap="flat" cmpd="sng">
            <a:solidFill>
              <a:schemeClr val="folHlink"/>
            </a:solidFill>
            <a:prstDash val="solid"/>
            <a:headEnd type="none" w="med" len="med"/>
            <a:tailEnd type="triangle" w="med" len="med"/>
          </a:ln>
        </p:spPr>
      </p:sp>
      <p:sp>
        <p:nvSpPr>
          <p:cNvPr id="366609" name="Line 17"/>
          <p:cNvSpPr/>
          <p:nvPr/>
        </p:nvSpPr>
        <p:spPr>
          <a:xfrm>
            <a:off x="5507038" y="5802313"/>
            <a:ext cx="0" cy="228600"/>
          </a:xfrm>
          <a:prstGeom prst="line">
            <a:avLst/>
          </a:prstGeom>
          <a:ln w="38100" cap="flat" cmpd="sng">
            <a:solidFill>
              <a:schemeClr val="folHlink"/>
            </a:solidFill>
            <a:prstDash val="solid"/>
            <a:headEnd type="none" w="med" len="med"/>
            <a:tailEnd type="triangle" w="med" len="med"/>
          </a:ln>
        </p:spPr>
      </p:sp>
      <p:sp>
        <p:nvSpPr>
          <p:cNvPr id="366610" name="Text Box 18"/>
          <p:cNvSpPr txBox="1"/>
          <p:nvPr/>
        </p:nvSpPr>
        <p:spPr>
          <a:xfrm>
            <a:off x="4287838" y="6030913"/>
            <a:ext cx="2590800" cy="711200"/>
          </a:xfrm>
          <a:prstGeom prst="rect">
            <a:avLst/>
          </a:prstGeom>
          <a:noFill/>
          <a:ln w="9525" cap="flat" cmpd="sng">
            <a:solidFill>
              <a:srgbClr val="FF00FF"/>
            </a:solidFill>
            <a:prstDash val="solid"/>
            <a:miter/>
            <a:headEnd type="none" w="med" len="med"/>
            <a:tailEnd type="none" w="med" len="med"/>
          </a:ln>
        </p:spPr>
        <p:txBody>
          <a:bodyPr>
            <a:spAutoFit/>
          </a:bodyPr>
          <a:p>
            <a:pPr eaLnBrk="1" hangingPunct="1">
              <a:spcBef>
                <a:spcPct val="50000"/>
              </a:spcBef>
              <a:buFont typeface="Wingdings" panose="05000000000000000000" pitchFamily="2" charset="2"/>
            </a:pPr>
            <a:r>
              <a:rPr lang="zh-CN" altLang="en-US" sz="2000" b="1" dirty="0">
                <a:latin typeface="Times New Roman" panose="02020603050405020304" pitchFamily="18" charset="0"/>
              </a:rPr>
              <a:t>计算其它字符个数，并存结果</a:t>
            </a:r>
            <a:endParaRPr lang="zh-CN" altLang="en-US" sz="2000" b="1" dirty="0">
              <a:latin typeface="Times New Roman" panose="02020603050405020304" pitchFamily="18" charset="0"/>
            </a:endParaRPr>
          </a:p>
        </p:txBody>
      </p:sp>
      <p:sp>
        <p:nvSpPr>
          <p:cNvPr id="366611" name="Text Box 19"/>
          <p:cNvSpPr txBox="1"/>
          <p:nvPr/>
        </p:nvSpPr>
        <p:spPr>
          <a:xfrm>
            <a:off x="395288" y="5661025"/>
            <a:ext cx="2590800" cy="831850"/>
          </a:xfrm>
          <a:prstGeom prst="rect">
            <a:avLst/>
          </a:prstGeom>
          <a:solidFill>
            <a:schemeClr val="bg1"/>
          </a:solidFill>
          <a:ln w="9525" cap="flat" cmpd="sng">
            <a:solidFill>
              <a:srgbClr val="800080"/>
            </a:solidFill>
            <a:prstDash val="solid"/>
            <a:miter/>
            <a:headEnd type="none" w="med" len="med"/>
            <a:tailEnd type="none" w="med" len="med"/>
          </a:ln>
        </p:spPr>
        <p:txBody>
          <a:bodyPr>
            <a:spAutoFit/>
          </a:bodyPr>
          <a:p>
            <a:pPr eaLnBrk="1" hangingPunct="1">
              <a:spcBef>
                <a:spcPct val="50000"/>
              </a:spcBef>
              <a:buFont typeface="Wingdings" panose="05000000000000000000" pitchFamily="2" charset="2"/>
            </a:pPr>
            <a:r>
              <a:rPr lang="zh-CN" altLang="en-US" b="1" dirty="0">
                <a:solidFill>
                  <a:schemeClr val="bg2"/>
                </a:solidFill>
                <a:latin typeface="Times New Roman" panose="02020603050405020304" pitchFamily="18" charset="0"/>
              </a:rPr>
              <a:t>请同学按照此流程图编写出程序</a:t>
            </a:r>
            <a:endParaRPr lang="zh-CN" altLang="en-US" b="1" dirty="0">
              <a:solidFill>
                <a:schemeClr val="bg2"/>
              </a:solidFill>
              <a:latin typeface="Times New Roman" panose="02020603050405020304" pitchFamily="18" charset="0"/>
            </a:endParaRPr>
          </a:p>
        </p:txBody>
      </p:sp>
      <p:sp>
        <p:nvSpPr>
          <p:cNvPr id="366612" name="Text Box 20"/>
          <p:cNvSpPr txBox="1"/>
          <p:nvPr/>
        </p:nvSpPr>
        <p:spPr>
          <a:xfrm>
            <a:off x="3662363" y="5205413"/>
            <a:ext cx="404812" cy="384175"/>
          </a:xfrm>
          <a:prstGeom prst="rect">
            <a:avLst/>
          </a:prstGeom>
          <a:noFill/>
          <a:ln w="9525">
            <a:noFill/>
          </a:ln>
        </p:spPr>
        <p:txBody>
          <a:bodyPr wrap="none">
            <a:spAutoFit/>
          </a:bodyPr>
          <a:p>
            <a:pPr>
              <a:buFont typeface="Wingdings" panose="05000000000000000000" pitchFamily="2" charset="2"/>
            </a:pPr>
            <a:r>
              <a:rPr lang="en-US" altLang="zh-CN" b="1" dirty="0">
                <a:solidFill>
                  <a:srgbClr val="0000FF"/>
                </a:solidFill>
                <a:latin typeface="Times New Roman" panose="02020603050405020304" pitchFamily="18" charset="0"/>
              </a:rPr>
              <a:t>Y</a:t>
            </a:r>
            <a:endParaRPr lang="en-US" altLang="zh-CN" b="1" dirty="0">
              <a:solidFill>
                <a:srgbClr val="0000FF"/>
              </a:solidFill>
              <a:latin typeface="Times New Roman" panose="02020603050405020304" pitchFamily="18" charset="0"/>
            </a:endParaRPr>
          </a:p>
        </p:txBody>
      </p:sp>
      <p:sp>
        <p:nvSpPr>
          <p:cNvPr id="366613" name="Text Box 21"/>
          <p:cNvSpPr txBox="1"/>
          <p:nvPr/>
        </p:nvSpPr>
        <p:spPr>
          <a:xfrm>
            <a:off x="5030788" y="5708650"/>
            <a:ext cx="404812" cy="384175"/>
          </a:xfrm>
          <a:prstGeom prst="rect">
            <a:avLst/>
          </a:prstGeom>
          <a:noFill/>
          <a:ln w="9525">
            <a:noFill/>
          </a:ln>
        </p:spPr>
        <p:txBody>
          <a:bodyPr wrap="none">
            <a:spAutoFit/>
          </a:bodyPr>
          <a:p>
            <a:pPr>
              <a:buFont typeface="Wingdings" panose="05000000000000000000" pitchFamily="2" charset="2"/>
            </a:pPr>
            <a:r>
              <a:rPr lang="en-US" altLang="zh-CN" b="1" dirty="0">
                <a:solidFill>
                  <a:srgbClr val="FF0000"/>
                </a:solidFill>
                <a:latin typeface="Times New Roman" panose="02020603050405020304" pitchFamily="18" charset="0"/>
              </a:rPr>
              <a:t>N</a:t>
            </a:r>
            <a:endParaRPr lang="en-US" altLang="zh-CN" b="1" dirty="0">
              <a:solidFill>
                <a:srgbClr val="FF0000"/>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6597"/>
                                        </p:tgtEl>
                                        <p:attrNameLst>
                                          <p:attrName>style.visibility</p:attrName>
                                        </p:attrNameLst>
                                      </p:cBhvr>
                                      <p:to>
                                        <p:strVal val="visible"/>
                                      </p:to>
                                    </p:set>
                                    <p:animEffect transition="in" filter="wipe(up)">
                                      <p:cBhvr>
                                        <p:cTn id="7" dur="500"/>
                                        <p:tgtEl>
                                          <p:spTgt spid="3665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66605"/>
                                        </p:tgtEl>
                                        <p:attrNameLst>
                                          <p:attrName>style.visibility</p:attrName>
                                        </p:attrNameLst>
                                      </p:cBhvr>
                                      <p:to>
                                        <p:strVal val="visible"/>
                                      </p:to>
                                    </p:set>
                                    <p:animEffect transition="in" filter="wipe(up)">
                                      <p:cBhvr>
                                        <p:cTn id="12" dur="500"/>
                                        <p:tgtEl>
                                          <p:spTgt spid="36660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6598"/>
                                        </p:tgtEl>
                                        <p:attrNameLst>
                                          <p:attrName>style.visibility</p:attrName>
                                        </p:attrNameLst>
                                      </p:cBhvr>
                                      <p:to>
                                        <p:strVal val="visible"/>
                                      </p:to>
                                    </p:set>
                                    <p:animEffect transition="in" filter="wipe(up)">
                                      <p:cBhvr>
                                        <p:cTn id="17" dur="500"/>
                                        <p:tgtEl>
                                          <p:spTgt spid="3665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66606"/>
                                        </p:tgtEl>
                                        <p:attrNameLst>
                                          <p:attrName>style.visibility</p:attrName>
                                        </p:attrNameLst>
                                      </p:cBhvr>
                                      <p:to>
                                        <p:strVal val="visible"/>
                                      </p:to>
                                    </p:set>
                                    <p:animEffect transition="in" filter="wipe(up)">
                                      <p:cBhvr>
                                        <p:cTn id="22" dur="500"/>
                                        <p:tgtEl>
                                          <p:spTgt spid="3666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66599"/>
                                        </p:tgtEl>
                                        <p:attrNameLst>
                                          <p:attrName>style.visibility</p:attrName>
                                        </p:attrNameLst>
                                      </p:cBhvr>
                                      <p:to>
                                        <p:strVal val="visible"/>
                                      </p:to>
                                    </p:set>
                                    <p:animEffect transition="in" filter="wipe(up)">
                                      <p:cBhvr>
                                        <p:cTn id="27" dur="500"/>
                                        <p:tgtEl>
                                          <p:spTgt spid="36659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366607"/>
                                        </p:tgtEl>
                                        <p:attrNameLst>
                                          <p:attrName>style.visibility</p:attrName>
                                        </p:attrNameLst>
                                      </p:cBhvr>
                                      <p:to>
                                        <p:strVal val="visible"/>
                                      </p:to>
                                    </p:set>
                                    <p:animEffect transition="in" filter="wipe(up)">
                                      <p:cBhvr>
                                        <p:cTn id="32" dur="500"/>
                                        <p:tgtEl>
                                          <p:spTgt spid="3666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366600"/>
                                        </p:tgtEl>
                                        <p:attrNameLst>
                                          <p:attrName>style.visibility</p:attrName>
                                        </p:attrNameLst>
                                      </p:cBhvr>
                                      <p:to>
                                        <p:strVal val="visible"/>
                                      </p:to>
                                    </p:set>
                                    <p:animEffect transition="in" filter="wipe(up)">
                                      <p:cBhvr>
                                        <p:cTn id="37" dur="500"/>
                                        <p:tgtEl>
                                          <p:spTgt spid="36660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366608"/>
                                        </p:tgtEl>
                                        <p:attrNameLst>
                                          <p:attrName>style.visibility</p:attrName>
                                        </p:attrNameLst>
                                      </p:cBhvr>
                                      <p:to>
                                        <p:strVal val="visible"/>
                                      </p:to>
                                    </p:set>
                                    <p:animEffect transition="in" filter="wipe(up)">
                                      <p:cBhvr>
                                        <p:cTn id="42" dur="500"/>
                                        <p:tgtEl>
                                          <p:spTgt spid="3666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366601"/>
                                        </p:tgtEl>
                                        <p:attrNameLst>
                                          <p:attrName>style.visibility</p:attrName>
                                        </p:attrNameLst>
                                      </p:cBhvr>
                                      <p:to>
                                        <p:strVal val="visible"/>
                                      </p:to>
                                    </p:set>
                                    <p:animEffect transition="in" filter="wipe(up)">
                                      <p:cBhvr>
                                        <p:cTn id="47" dur="500"/>
                                        <p:tgtEl>
                                          <p:spTgt spid="366601"/>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366612"/>
                                        </p:tgtEl>
                                        <p:attrNameLst>
                                          <p:attrName>style.visibility</p:attrName>
                                        </p:attrNameLst>
                                      </p:cBhvr>
                                      <p:to>
                                        <p:strVal val="visible"/>
                                      </p:to>
                                    </p:set>
                                    <p:anim calcmode="lin" valueType="num">
                                      <p:cBhvr additive="base">
                                        <p:cTn id="52" dur="500" fill="hold"/>
                                        <p:tgtEl>
                                          <p:spTgt spid="366612"/>
                                        </p:tgtEl>
                                        <p:attrNameLst>
                                          <p:attrName>ppt_x</p:attrName>
                                        </p:attrNameLst>
                                      </p:cBhvr>
                                      <p:tavLst>
                                        <p:tav tm="0">
                                          <p:val>
                                            <p:strVal val="#ppt_x"/>
                                          </p:val>
                                        </p:tav>
                                        <p:tav tm="100000">
                                          <p:val>
                                            <p:strVal val="#ppt_x"/>
                                          </p:val>
                                        </p:tav>
                                      </p:tavLst>
                                    </p:anim>
                                    <p:anim calcmode="lin" valueType="num">
                                      <p:cBhvr additive="base">
                                        <p:cTn id="53" dur="500" fill="hold"/>
                                        <p:tgtEl>
                                          <p:spTgt spid="366612"/>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2" fill="hold" nodeType="clickEffect">
                                  <p:stCondLst>
                                    <p:cond delay="0"/>
                                  </p:stCondLst>
                                  <p:childTnLst>
                                    <p:set>
                                      <p:cBhvr>
                                        <p:cTn id="57" dur="1" fill="hold">
                                          <p:stCondLst>
                                            <p:cond delay="0"/>
                                          </p:stCondLst>
                                        </p:cTn>
                                        <p:tgtEl>
                                          <p:spTgt spid="366602"/>
                                        </p:tgtEl>
                                        <p:attrNameLst>
                                          <p:attrName>style.visibility</p:attrName>
                                        </p:attrNameLst>
                                      </p:cBhvr>
                                      <p:to>
                                        <p:strVal val="visible"/>
                                      </p:to>
                                    </p:set>
                                    <p:animEffect transition="in" filter="wipe(right)">
                                      <p:cBhvr>
                                        <p:cTn id="58" dur="500"/>
                                        <p:tgtEl>
                                          <p:spTgt spid="366602"/>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366603"/>
                                        </p:tgtEl>
                                        <p:attrNameLst>
                                          <p:attrName>style.visibility</p:attrName>
                                        </p:attrNameLst>
                                      </p:cBhvr>
                                      <p:to>
                                        <p:strVal val="visible"/>
                                      </p:to>
                                    </p:set>
                                    <p:animEffect transition="in" filter="wipe(down)">
                                      <p:cBhvr>
                                        <p:cTn id="62" dur="500"/>
                                        <p:tgtEl>
                                          <p:spTgt spid="366603"/>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366604"/>
                                        </p:tgtEl>
                                        <p:attrNameLst>
                                          <p:attrName>style.visibility</p:attrName>
                                        </p:attrNameLst>
                                      </p:cBhvr>
                                      <p:to>
                                        <p:strVal val="visible"/>
                                      </p:to>
                                    </p:set>
                                    <p:animEffect transition="in" filter="wipe(left)">
                                      <p:cBhvr>
                                        <p:cTn id="66" dur="500"/>
                                        <p:tgtEl>
                                          <p:spTgt spid="366604"/>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66613"/>
                                        </p:tgtEl>
                                        <p:attrNameLst>
                                          <p:attrName>style.visibility</p:attrName>
                                        </p:attrNameLst>
                                      </p:cBhvr>
                                      <p:to>
                                        <p:strVal val="visible"/>
                                      </p:to>
                                    </p:set>
                                    <p:anim calcmode="lin" valueType="num">
                                      <p:cBhvr additive="base">
                                        <p:cTn id="71" dur="500" fill="hold"/>
                                        <p:tgtEl>
                                          <p:spTgt spid="366613"/>
                                        </p:tgtEl>
                                        <p:attrNameLst>
                                          <p:attrName>ppt_x</p:attrName>
                                        </p:attrNameLst>
                                      </p:cBhvr>
                                      <p:tavLst>
                                        <p:tav tm="0">
                                          <p:val>
                                            <p:strVal val="#ppt_x"/>
                                          </p:val>
                                        </p:tav>
                                        <p:tav tm="100000">
                                          <p:val>
                                            <p:strVal val="#ppt_x"/>
                                          </p:val>
                                        </p:tav>
                                      </p:tavLst>
                                    </p:anim>
                                    <p:anim calcmode="lin" valueType="num">
                                      <p:cBhvr additive="base">
                                        <p:cTn id="72" dur="500" fill="hold"/>
                                        <p:tgtEl>
                                          <p:spTgt spid="366613"/>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366609"/>
                                        </p:tgtEl>
                                        <p:attrNameLst>
                                          <p:attrName>style.visibility</p:attrName>
                                        </p:attrNameLst>
                                      </p:cBhvr>
                                      <p:to>
                                        <p:strVal val="visible"/>
                                      </p:to>
                                    </p:set>
                                    <p:animEffect transition="in" filter="wipe(up)">
                                      <p:cBhvr>
                                        <p:cTn id="77" dur="500"/>
                                        <p:tgtEl>
                                          <p:spTgt spid="36660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66610"/>
                                        </p:tgtEl>
                                        <p:attrNameLst>
                                          <p:attrName>style.visibility</p:attrName>
                                        </p:attrNameLst>
                                      </p:cBhvr>
                                      <p:to>
                                        <p:strVal val="visible"/>
                                      </p:to>
                                    </p:set>
                                    <p:animEffect transition="in" filter="wipe(up)">
                                      <p:cBhvr>
                                        <p:cTn id="82" dur="500"/>
                                        <p:tgtEl>
                                          <p:spTgt spid="366610"/>
                                        </p:tgtEl>
                                      </p:cBhvr>
                                    </p:animEffect>
                                  </p:childTnLst>
                                </p:cTn>
                              </p:par>
                            </p:childTnLst>
                          </p:cTn>
                        </p:par>
                      </p:childTnLst>
                    </p:cTn>
                  </p:par>
                  <p:par>
                    <p:cTn id="83" fill="hold">
                      <p:stCondLst>
                        <p:cond delay="indefinite"/>
                      </p:stCondLst>
                      <p:childTnLst>
                        <p:par>
                          <p:cTn id="84" fill="hold">
                            <p:stCondLst>
                              <p:cond delay="0"/>
                            </p:stCondLst>
                            <p:childTnLst>
                              <p:par>
                                <p:cTn id="85" presetID="5" presetClass="entr" presetSubtype="10" fill="hold" grpId="0" nodeType="clickEffect">
                                  <p:stCondLst>
                                    <p:cond delay="0"/>
                                  </p:stCondLst>
                                  <p:childTnLst>
                                    <p:set>
                                      <p:cBhvr>
                                        <p:cTn id="86" dur="1" fill="hold">
                                          <p:stCondLst>
                                            <p:cond delay="0"/>
                                          </p:stCondLst>
                                        </p:cTn>
                                        <p:tgtEl>
                                          <p:spTgt spid="366611"/>
                                        </p:tgtEl>
                                        <p:attrNameLst>
                                          <p:attrName>style.visibility</p:attrName>
                                        </p:attrNameLst>
                                      </p:cBhvr>
                                      <p:to>
                                        <p:strVal val="visible"/>
                                      </p:to>
                                    </p:set>
                                    <p:animEffect transition="in" filter="checkerboard(across)">
                                      <p:cBhvr>
                                        <p:cTn id="87" dur="500"/>
                                        <p:tgtEl>
                                          <p:spTgt spid="366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animBg="1"/>
      <p:bldP spid="366598" grpId="0" animBg="1"/>
      <p:bldP spid="366599" grpId="0" animBg="1"/>
      <p:bldP spid="366600" grpId="0" animBg="1"/>
      <p:bldP spid="366601" grpId="0" animBg="1"/>
      <p:bldP spid="366610" grpId="0" animBg="1"/>
      <p:bldP spid="366611" grpId="0" animBg="1"/>
      <p:bldP spid="366612" grpId="0"/>
      <p:bldP spid="3666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noChangeArrowheads="1"/>
          </p:cNvSpPr>
          <p:nvPr>
            <p:ph type="title"/>
          </p:nvPr>
        </p:nvSpPr>
        <p:spPr>
          <a:xfrm>
            <a:off x="1150938" y="561975"/>
            <a:ext cx="5868988" cy="77946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循环结构程序</a:t>
            </a:r>
            <a:r>
              <a:rPr kumimoji="0" lang="zh-CN" altLang="en-US" sz="4400" b="0" i="0" u="none" strike="noStrike" kern="0" cap="none" spc="0" normalizeH="0" baseline="0" noProof="0" dirty="0">
                <a:ln>
                  <a:noFill/>
                </a:ln>
                <a:solidFill>
                  <a:srgbClr val="800000"/>
                </a:solidFill>
                <a:effectLst/>
                <a:uLnTx/>
                <a:uFillTx/>
                <a:latin typeface="+mj-ea"/>
                <a:ea typeface="+mj-ea"/>
                <a:cs typeface="+mj-cs"/>
              </a:rPr>
              <a:t> </a:t>
            </a:r>
            <a:endParaRPr kumimoji="0" lang="zh-CN" altLang="en-US" sz="4400" b="0" i="0" u="none" strike="noStrike" kern="0" cap="none" spc="0" normalizeH="0" baseline="0" noProof="0" dirty="0">
              <a:ln>
                <a:noFill/>
              </a:ln>
              <a:solidFill>
                <a:srgbClr val="800000"/>
              </a:solidFill>
              <a:effectLst/>
              <a:uLnTx/>
              <a:uFillTx/>
              <a:latin typeface="+mj-ea"/>
              <a:ea typeface="+mj-ea"/>
              <a:cs typeface="+mj-cs"/>
            </a:endParaRPr>
          </a:p>
        </p:txBody>
      </p:sp>
      <p:sp>
        <p:nvSpPr>
          <p:cNvPr id="177155" name="Rectangle 4"/>
          <p:cNvSpPr/>
          <p:nvPr/>
        </p:nvSpPr>
        <p:spPr>
          <a:xfrm>
            <a:off x="1258888" y="1341438"/>
            <a:ext cx="3384550" cy="388937"/>
          </a:xfrm>
          <a:prstGeom prst="rect">
            <a:avLst/>
          </a:prstGeom>
          <a:noFill/>
          <a:ln w="9525">
            <a:noFill/>
          </a:ln>
        </p:spPr>
        <p:txBody>
          <a:bodyPr anchor="ctr" anchorCtr="0"/>
          <a:p>
            <a:pPr eaLnBrk="1" hangingPunct="1">
              <a:buFont typeface="Wingdings" panose="05000000000000000000" pitchFamily="2" charset="2"/>
            </a:pPr>
            <a:r>
              <a:rPr lang="zh-CN" altLang="en-US" dirty="0">
                <a:solidFill>
                  <a:srgbClr val="0000FF"/>
                </a:solidFill>
                <a:latin typeface="Times New Roman" panose="02020603050405020304" pitchFamily="18" charset="0"/>
                <a:ea typeface="黑体" panose="02010609060101010101" pitchFamily="49" charset="-122"/>
              </a:rPr>
              <a:t>一、  循环程序的结构</a:t>
            </a:r>
            <a:endParaRPr lang="zh-CN" altLang="en-US" dirty="0">
              <a:solidFill>
                <a:srgbClr val="0000FF"/>
              </a:solidFill>
              <a:latin typeface="Times New Roman" panose="02020603050405020304" pitchFamily="18" charset="0"/>
              <a:ea typeface="黑体" panose="02010609060101010101" pitchFamily="49" charset="-122"/>
            </a:endParaRPr>
          </a:p>
        </p:txBody>
      </p:sp>
      <p:pic>
        <p:nvPicPr>
          <p:cNvPr id="330759" name="Picture 7"/>
          <p:cNvPicPr>
            <a:picLocks noChangeAspect="1"/>
          </p:cNvPicPr>
          <p:nvPr/>
        </p:nvPicPr>
        <p:blipFill>
          <a:blip r:embed="rId1"/>
          <a:srcRect t="3226" r="57167" b="12903"/>
          <a:stretch>
            <a:fillRect/>
          </a:stretch>
        </p:blipFill>
        <p:spPr>
          <a:xfrm>
            <a:off x="1524000" y="2997200"/>
            <a:ext cx="2832100" cy="3736975"/>
          </a:xfrm>
          <a:prstGeom prst="rect">
            <a:avLst/>
          </a:prstGeom>
          <a:noFill/>
          <a:ln w="9525">
            <a:noFill/>
          </a:ln>
        </p:spPr>
      </p:pic>
      <p:sp>
        <p:nvSpPr>
          <p:cNvPr id="330760" name="Text Box 8"/>
          <p:cNvSpPr txBox="1"/>
          <p:nvPr/>
        </p:nvSpPr>
        <p:spPr>
          <a:xfrm>
            <a:off x="323850" y="3429000"/>
            <a:ext cx="1079500" cy="3079750"/>
          </a:xfrm>
          <a:prstGeom prst="rect">
            <a:avLst/>
          </a:prstGeom>
          <a:noFill/>
          <a:ln w="9525" cap="flat" cmpd="sng">
            <a:solidFill>
              <a:srgbClr val="800080"/>
            </a:solidFill>
            <a:prstDash val="solid"/>
            <a:miter/>
            <a:headEnd type="none" w="med" len="med"/>
            <a:tailEnd type="none" w="med" len="med"/>
          </a:ln>
        </p:spPr>
        <p:txBody>
          <a:bodyPr lIns="18000" tIns="10800" rIns="18000" bIns="10800">
            <a:spAutoFit/>
          </a:bodyPr>
          <a:p>
            <a:pPr eaLnBrk="1" hangingPunct="1">
              <a:spcBef>
                <a:spcPct val="20000"/>
              </a:spcBef>
              <a:buFont typeface="Wingdings" panose="05000000000000000000" pitchFamily="2" charset="2"/>
            </a:pPr>
            <a:r>
              <a:rPr lang="zh-CN" altLang="en-US" sz="2000" b="1" dirty="0">
                <a:solidFill>
                  <a:srgbClr val="0000FF"/>
                </a:solidFill>
                <a:latin typeface="Arial" panose="020B0604020202020204" pitchFamily="34" charset="0"/>
              </a:rPr>
              <a:t>直到型循环：</a:t>
            </a:r>
            <a:r>
              <a:rPr lang="zh-CN" altLang="en-US" sz="2000" dirty="0">
                <a:latin typeface="Times New Roman" panose="02020603050405020304" pitchFamily="18" charset="0"/>
                <a:ea typeface="黑体" panose="02010609060101010101" pitchFamily="49" charset="-122"/>
              </a:rPr>
              <a:t>先执行循环体，再判条件是否满足。若不满足则执行循环体，否则退出循环</a:t>
            </a:r>
            <a:endParaRPr lang="zh-CN" altLang="en-US" sz="2000" dirty="0">
              <a:latin typeface="Times New Roman" panose="02020603050405020304" pitchFamily="18" charset="0"/>
              <a:ea typeface="黑体" panose="02010609060101010101" pitchFamily="49" charset="-122"/>
            </a:endParaRPr>
          </a:p>
        </p:txBody>
      </p:sp>
      <p:sp>
        <p:nvSpPr>
          <p:cNvPr id="330761" name="Text Box 9"/>
          <p:cNvSpPr txBox="1"/>
          <p:nvPr/>
        </p:nvSpPr>
        <p:spPr>
          <a:xfrm>
            <a:off x="7893050" y="3357563"/>
            <a:ext cx="1000125" cy="2952750"/>
          </a:xfrm>
          <a:prstGeom prst="rect">
            <a:avLst/>
          </a:prstGeom>
          <a:noFill/>
          <a:ln w="9525" cap="flat" cmpd="sng">
            <a:solidFill>
              <a:srgbClr val="FF00FF"/>
            </a:solidFill>
            <a:prstDash val="solid"/>
            <a:miter/>
            <a:headEnd type="none" w="med" len="med"/>
            <a:tailEnd type="none" w="med" len="med"/>
          </a:ln>
        </p:spPr>
        <p:txBody>
          <a:bodyPr lIns="18000" tIns="10800" rIns="18000" bIns="10800">
            <a:spAutoFit/>
          </a:bodyPr>
          <a:p>
            <a:pPr eaLnBrk="1" hangingPunct="1">
              <a:spcBef>
                <a:spcPct val="20000"/>
              </a:spcBef>
              <a:buFont typeface="Wingdings" panose="05000000000000000000" pitchFamily="2" charset="2"/>
            </a:pPr>
            <a:r>
              <a:rPr lang="zh-CN" altLang="en-US" b="1" dirty="0">
                <a:solidFill>
                  <a:srgbClr val="0000FF"/>
                </a:solidFill>
                <a:latin typeface="Arial" panose="020B0604020202020204" pitchFamily="34" charset="0"/>
              </a:rPr>
              <a:t>当型循环：</a:t>
            </a:r>
            <a:r>
              <a:rPr lang="zh-CN" altLang="en-US" dirty="0">
                <a:latin typeface="Times New Roman" panose="02020603050405020304" pitchFamily="18" charset="0"/>
                <a:ea typeface="黑体" panose="02010609060101010101" pitchFamily="49" charset="-122"/>
              </a:rPr>
              <a:t>当条件满足时，执行循环体，否则退出循环</a:t>
            </a:r>
            <a:endParaRPr lang="zh-CN" altLang="en-US" b="1" dirty="0">
              <a:latin typeface="Arial" panose="020B0604020202020204" pitchFamily="34" charset="0"/>
              <a:ea typeface="黑体" panose="02010609060101010101" pitchFamily="49" charset="-122"/>
            </a:endParaRPr>
          </a:p>
        </p:txBody>
      </p:sp>
      <p:sp>
        <p:nvSpPr>
          <p:cNvPr id="177159" name="Rectangle 10"/>
          <p:cNvSpPr/>
          <p:nvPr/>
        </p:nvSpPr>
        <p:spPr>
          <a:xfrm>
            <a:off x="684213" y="1844675"/>
            <a:ext cx="8208962" cy="1187450"/>
          </a:xfrm>
          <a:prstGeom prst="rect">
            <a:avLst/>
          </a:prstGeom>
          <a:noFill/>
          <a:ln w="9525">
            <a:noFill/>
          </a:ln>
        </p:spPr>
        <p:txBody>
          <a:bodyPr>
            <a:spAutoFit/>
          </a:bodyPr>
          <a:p>
            <a:pPr>
              <a:buFont typeface="Wingdings" panose="05000000000000000000" pitchFamily="2" charset="2"/>
            </a:pPr>
            <a:r>
              <a:rPr lang="zh-CN" altLang="en-US" dirty="0">
                <a:latin typeface="Times New Roman" panose="02020603050405020304" pitchFamily="18" charset="0"/>
              </a:rPr>
              <a:t>       </a:t>
            </a:r>
            <a:r>
              <a:rPr lang="zh-CN" altLang="en-US" b="1" dirty="0">
                <a:latin typeface="Times New Roman" panose="02020603050405020304" pitchFamily="18" charset="0"/>
              </a:rPr>
              <a:t>循环结构是指重复执行某公共程序段若干次，直到满足条件，才结束循环操作。</a:t>
            </a:r>
            <a:r>
              <a:rPr lang="zh-CN" altLang="en-US" b="1" dirty="0">
                <a:solidFill>
                  <a:srgbClr val="0000FF"/>
                </a:solidFill>
                <a:latin typeface="Times New Roman" panose="02020603050405020304" pitchFamily="18" charset="0"/>
              </a:rPr>
              <a:t>有单重循环和多重循环</a:t>
            </a:r>
            <a:r>
              <a:rPr lang="zh-CN" altLang="en-US" b="1" dirty="0">
                <a:latin typeface="Times New Roman" panose="02020603050405020304" pitchFamily="18" charset="0"/>
              </a:rPr>
              <a:t>。构成：</a:t>
            </a:r>
            <a:endParaRPr lang="zh-CN" altLang="en-US" b="1" dirty="0">
              <a:latin typeface="Times New Roman" panose="02020603050405020304" pitchFamily="18" charset="0"/>
            </a:endParaRPr>
          </a:p>
          <a:p>
            <a:pPr>
              <a:buFont typeface="Wingdings" panose="05000000000000000000" pitchFamily="2" charset="2"/>
            </a:pPr>
            <a:r>
              <a:rPr lang="zh-CN" altLang="en-US" b="1" dirty="0">
                <a:latin typeface="Times New Roman" panose="02020603050405020304" pitchFamily="18" charset="0"/>
              </a:rPr>
              <a:t>    </a:t>
            </a:r>
            <a:r>
              <a:rPr lang="en-US" altLang="zh-CN" b="1" dirty="0">
                <a:latin typeface="Times New Roman" panose="02020603050405020304" pitchFamily="18" charset="0"/>
              </a:rPr>
              <a:t>1</a:t>
            </a:r>
            <a:r>
              <a:rPr lang="zh-CN" altLang="en-US" b="1" dirty="0">
                <a:latin typeface="Times New Roman" panose="02020603050405020304" pitchFamily="18" charset="0"/>
              </a:rPr>
              <a:t>．初始化部分；</a:t>
            </a:r>
            <a:r>
              <a:rPr lang="en-US" altLang="zh-CN" b="1" dirty="0">
                <a:latin typeface="Times New Roman" panose="02020603050405020304" pitchFamily="18" charset="0"/>
              </a:rPr>
              <a:t>2</a:t>
            </a:r>
            <a:r>
              <a:rPr lang="zh-CN" altLang="en-US" b="1" dirty="0">
                <a:latin typeface="Times New Roman" panose="02020603050405020304" pitchFamily="18" charset="0"/>
              </a:rPr>
              <a:t>．循环体部分；</a:t>
            </a:r>
            <a:r>
              <a:rPr lang="en-US" altLang="zh-CN" b="1" dirty="0">
                <a:latin typeface="Times New Roman" panose="02020603050405020304" pitchFamily="18" charset="0"/>
              </a:rPr>
              <a:t>3</a:t>
            </a:r>
            <a:r>
              <a:rPr lang="zh-CN" altLang="en-US" b="1" dirty="0">
                <a:latin typeface="Times New Roman" panose="02020603050405020304" pitchFamily="18" charset="0"/>
              </a:rPr>
              <a:t>．循环控制部分</a:t>
            </a:r>
            <a:endParaRPr lang="zh-CN" altLang="en-US" b="1" dirty="0">
              <a:latin typeface="Times New Roman" panose="02020603050405020304" pitchFamily="18" charset="0"/>
            </a:endParaRPr>
          </a:p>
        </p:txBody>
      </p:sp>
      <p:pic>
        <p:nvPicPr>
          <p:cNvPr id="330764" name="Picture 12"/>
          <p:cNvPicPr>
            <a:picLocks noChangeAspect="1"/>
          </p:cNvPicPr>
          <p:nvPr/>
        </p:nvPicPr>
        <p:blipFill>
          <a:blip r:embed="rId1"/>
          <a:srcRect l="47922" t="3226" r="4347" b="12903"/>
          <a:stretch>
            <a:fillRect/>
          </a:stretch>
        </p:blipFill>
        <p:spPr>
          <a:xfrm>
            <a:off x="4584700" y="3005138"/>
            <a:ext cx="3155950" cy="373697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60"/>
                                        </p:tgtEl>
                                        <p:attrNameLst>
                                          <p:attrName>style.visibility</p:attrName>
                                        </p:attrNameLst>
                                      </p:cBhvr>
                                      <p:to>
                                        <p:strVal val="visible"/>
                                      </p:to>
                                    </p:set>
                                    <p:anim calcmode="lin" valueType="num">
                                      <p:cBhvr additive="base">
                                        <p:cTn id="7" dur="500" fill="hold"/>
                                        <p:tgtEl>
                                          <p:spTgt spid="330760"/>
                                        </p:tgtEl>
                                        <p:attrNameLst>
                                          <p:attrName>ppt_x</p:attrName>
                                        </p:attrNameLst>
                                      </p:cBhvr>
                                      <p:tavLst>
                                        <p:tav tm="0">
                                          <p:val>
                                            <p:strVal val="0-#ppt_w/2"/>
                                          </p:val>
                                        </p:tav>
                                        <p:tav tm="100000">
                                          <p:val>
                                            <p:strVal val="#ppt_x"/>
                                          </p:val>
                                        </p:tav>
                                      </p:tavLst>
                                    </p:anim>
                                    <p:anim calcmode="lin" valueType="num">
                                      <p:cBhvr additive="base">
                                        <p:cTn id="8" dur="500" fill="hold"/>
                                        <p:tgtEl>
                                          <p:spTgt spid="3307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30759"/>
                                        </p:tgtEl>
                                        <p:attrNameLst>
                                          <p:attrName>style.visibility</p:attrName>
                                        </p:attrNameLst>
                                      </p:cBhvr>
                                      <p:to>
                                        <p:strVal val="visible"/>
                                      </p:to>
                                    </p:set>
                                    <p:anim calcmode="lin" valueType="num">
                                      <p:cBhvr additive="base">
                                        <p:cTn id="13" dur="500" fill="hold"/>
                                        <p:tgtEl>
                                          <p:spTgt spid="330759"/>
                                        </p:tgtEl>
                                        <p:attrNameLst>
                                          <p:attrName>ppt_x</p:attrName>
                                        </p:attrNameLst>
                                      </p:cBhvr>
                                      <p:tavLst>
                                        <p:tav tm="0">
                                          <p:val>
                                            <p:strVal val="0-#ppt_w/2"/>
                                          </p:val>
                                        </p:tav>
                                        <p:tav tm="100000">
                                          <p:val>
                                            <p:strVal val="#ppt_x"/>
                                          </p:val>
                                        </p:tav>
                                      </p:tavLst>
                                    </p:anim>
                                    <p:anim calcmode="lin" valueType="num">
                                      <p:cBhvr additive="base">
                                        <p:cTn id="14" dur="500" fill="hold"/>
                                        <p:tgtEl>
                                          <p:spTgt spid="3307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0761"/>
                                        </p:tgtEl>
                                        <p:attrNameLst>
                                          <p:attrName>style.visibility</p:attrName>
                                        </p:attrNameLst>
                                      </p:cBhvr>
                                      <p:to>
                                        <p:strVal val="visible"/>
                                      </p:to>
                                    </p:set>
                                    <p:anim calcmode="lin" valueType="num">
                                      <p:cBhvr additive="base">
                                        <p:cTn id="19" dur="500" fill="hold"/>
                                        <p:tgtEl>
                                          <p:spTgt spid="330761"/>
                                        </p:tgtEl>
                                        <p:attrNameLst>
                                          <p:attrName>ppt_x</p:attrName>
                                        </p:attrNameLst>
                                      </p:cBhvr>
                                      <p:tavLst>
                                        <p:tav tm="0">
                                          <p:val>
                                            <p:strVal val="0-#ppt_w/2"/>
                                          </p:val>
                                        </p:tav>
                                        <p:tav tm="100000">
                                          <p:val>
                                            <p:strVal val="#ppt_x"/>
                                          </p:val>
                                        </p:tav>
                                      </p:tavLst>
                                    </p:anim>
                                    <p:anim calcmode="lin" valueType="num">
                                      <p:cBhvr additive="base">
                                        <p:cTn id="20" dur="500" fill="hold"/>
                                        <p:tgtEl>
                                          <p:spTgt spid="3307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30764"/>
                                        </p:tgtEl>
                                        <p:attrNameLst>
                                          <p:attrName>style.visibility</p:attrName>
                                        </p:attrNameLst>
                                      </p:cBhvr>
                                      <p:to>
                                        <p:strVal val="visible"/>
                                      </p:to>
                                    </p:set>
                                    <p:anim calcmode="lin" valueType="num">
                                      <p:cBhvr additive="base">
                                        <p:cTn id="25" dur="500" fill="hold"/>
                                        <p:tgtEl>
                                          <p:spTgt spid="330764"/>
                                        </p:tgtEl>
                                        <p:attrNameLst>
                                          <p:attrName>ppt_x</p:attrName>
                                        </p:attrNameLst>
                                      </p:cBhvr>
                                      <p:tavLst>
                                        <p:tav tm="0">
                                          <p:val>
                                            <p:strVal val="0-#ppt_w/2"/>
                                          </p:val>
                                        </p:tav>
                                        <p:tav tm="100000">
                                          <p:val>
                                            <p:strVal val="#ppt_x"/>
                                          </p:val>
                                        </p:tav>
                                      </p:tavLst>
                                    </p:anim>
                                    <p:anim calcmode="lin" valueType="num">
                                      <p:cBhvr additive="base">
                                        <p:cTn id="26" dur="500" fill="hold"/>
                                        <p:tgtEl>
                                          <p:spTgt spid="3307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60" grpId="0" animBg="1"/>
      <p:bldP spid="330761"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noChangeArrowheads="1"/>
          </p:cNvSpPr>
          <p:nvPr>
            <p:ph type="title"/>
          </p:nvPr>
        </p:nvSpPr>
        <p:spPr>
          <a:xfrm>
            <a:off x="1150938" y="981075"/>
            <a:ext cx="6013450" cy="779463"/>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循环结构程序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sp>
        <p:nvSpPr>
          <p:cNvPr id="178179" name="Rectangle 6"/>
          <p:cNvSpPr/>
          <p:nvPr/>
        </p:nvSpPr>
        <p:spPr>
          <a:xfrm>
            <a:off x="1258888" y="1773238"/>
            <a:ext cx="3814762" cy="463550"/>
          </a:xfrm>
          <a:prstGeom prst="rect">
            <a:avLst/>
          </a:prstGeom>
          <a:noFill/>
          <a:ln w="9525">
            <a:noFill/>
          </a:ln>
        </p:spPr>
        <p:txBody>
          <a:bodyPr anchor="ctr" anchorCtr="0"/>
          <a:p>
            <a:pPr eaLnBrk="1" hangingPunct="1">
              <a:buFont typeface="Wingdings" panose="05000000000000000000" pitchFamily="2" charset="2"/>
            </a:pPr>
            <a:r>
              <a:rPr lang="zh-CN" altLang="en-US" dirty="0">
                <a:solidFill>
                  <a:srgbClr val="0000FF"/>
                </a:solidFill>
                <a:latin typeface="Times New Roman" panose="02020603050405020304" pitchFamily="18" charset="0"/>
                <a:ea typeface="黑体" panose="02010609060101010101" pitchFamily="49" charset="-122"/>
              </a:rPr>
              <a:t>二、单重循环程序设计</a:t>
            </a:r>
            <a:endParaRPr lang="zh-CN" altLang="en-US" dirty="0">
              <a:solidFill>
                <a:srgbClr val="0000FF"/>
              </a:solidFill>
              <a:latin typeface="Times New Roman" panose="02020603050405020304" pitchFamily="18" charset="0"/>
              <a:ea typeface="黑体" panose="02010609060101010101" pitchFamily="49" charset="-122"/>
            </a:endParaRPr>
          </a:p>
        </p:txBody>
      </p:sp>
      <p:sp>
        <p:nvSpPr>
          <p:cNvPr id="178180" name="Rectangle 7"/>
          <p:cNvSpPr>
            <a:spLocks noGrp="1"/>
          </p:cNvSpPr>
          <p:nvPr>
            <p:ph idx="1"/>
          </p:nvPr>
        </p:nvSpPr>
        <p:spPr>
          <a:xfrm>
            <a:off x="1281113" y="2205038"/>
            <a:ext cx="7467600" cy="3959225"/>
          </a:xfrm>
          <a:ln/>
        </p:spPr>
        <p:txBody>
          <a:bodyPr vert="horz" wrap="square" lIns="91440" tIns="45720" rIns="91440" bIns="45720" anchor="t" anchorCtr="0"/>
          <a:p>
            <a:pPr marL="457200" indent="-457200" eaLnBrk="1" hangingPunct="1">
              <a:lnSpc>
                <a:spcPct val="120000"/>
              </a:lnSpc>
              <a:buSzTx/>
              <a:buNone/>
            </a:pPr>
            <a:r>
              <a:rPr lang="zh-CN" altLang="en-US" sz="2400" dirty="0">
                <a:solidFill>
                  <a:srgbClr val="0000FF"/>
                </a:solidFill>
                <a:ea typeface="黑体" panose="02010609060101010101" pitchFamily="49" charset="-122"/>
              </a:rPr>
              <a:t>常用循环控制方法有：</a:t>
            </a:r>
            <a:endParaRPr lang="zh-CN" altLang="en-US" sz="2400" dirty="0">
              <a:solidFill>
                <a:srgbClr val="0000FF"/>
              </a:solidFill>
              <a:ea typeface="黑体" panose="02010609060101010101" pitchFamily="49" charset="-122"/>
            </a:endParaRPr>
          </a:p>
          <a:p>
            <a:pPr marL="457200" indent="-457200" eaLnBrk="1" hangingPunct="1">
              <a:lnSpc>
                <a:spcPct val="120000"/>
              </a:lnSpc>
              <a:buSzTx/>
              <a:buNone/>
            </a:pPr>
            <a:r>
              <a:rPr lang="zh-CN" altLang="en-US" sz="2400" dirty="0">
                <a:solidFill>
                  <a:srgbClr val="0000FF"/>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1</a:t>
            </a:r>
            <a:r>
              <a:rPr lang="zh-CN" altLang="en-US" sz="2400" dirty="0">
                <a:solidFill>
                  <a:srgbClr val="0000FF"/>
                </a:solidFill>
                <a:latin typeface="黑体" panose="02010609060101010101" pitchFamily="49" charset="-122"/>
                <a:ea typeface="黑体" panose="02010609060101010101" pitchFamily="49" charset="-122"/>
              </a:rPr>
              <a:t>）计数器控制：</a:t>
            </a:r>
            <a:r>
              <a:rPr lang="zh-CN" altLang="en-US" sz="2400" dirty="0"/>
              <a:t>循环次数已知的情况；</a:t>
            </a:r>
            <a:endParaRPr lang="zh-CN" altLang="en-US" sz="2400" dirty="0"/>
          </a:p>
          <a:p>
            <a:pPr marL="457200" indent="-457200" eaLnBrk="1" hangingPunct="1">
              <a:lnSpc>
                <a:spcPct val="120000"/>
              </a:lnSpc>
              <a:buSzTx/>
              <a:buNone/>
            </a:pPr>
            <a:r>
              <a:rPr lang="zh-CN" altLang="en-US" sz="2400" dirty="0">
                <a:solidFill>
                  <a:srgbClr val="0000FF"/>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2</a:t>
            </a:r>
            <a:r>
              <a:rPr lang="zh-CN" altLang="en-US" sz="2400" dirty="0">
                <a:solidFill>
                  <a:srgbClr val="0000FF"/>
                </a:solidFill>
                <a:latin typeface="黑体" panose="02010609060101010101" pitchFamily="49" charset="-122"/>
                <a:ea typeface="黑体" panose="02010609060101010101" pitchFamily="49" charset="-122"/>
              </a:rPr>
              <a:t>）条件控制：</a:t>
            </a:r>
            <a:r>
              <a:rPr lang="zh-CN" altLang="en-US" sz="2400" dirty="0"/>
              <a:t>循环次数未知，循环过程中某个特定条件是否满足；</a:t>
            </a:r>
            <a:endParaRPr lang="zh-CN" altLang="en-US" sz="2400" dirty="0"/>
          </a:p>
          <a:p>
            <a:pPr marL="457200" indent="-457200" eaLnBrk="1" hangingPunct="1">
              <a:lnSpc>
                <a:spcPct val="120000"/>
              </a:lnSpc>
              <a:buSzTx/>
              <a:buNone/>
            </a:pPr>
            <a:r>
              <a:rPr lang="zh-CN" altLang="en-US" sz="2400" dirty="0">
                <a:solidFill>
                  <a:srgbClr val="0000FF"/>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3</a:t>
            </a:r>
            <a:r>
              <a:rPr lang="zh-CN" altLang="en-US" sz="2400" dirty="0">
                <a:solidFill>
                  <a:srgbClr val="0000FF"/>
                </a:solidFill>
                <a:latin typeface="黑体" panose="02010609060101010101" pitchFamily="49" charset="-122"/>
                <a:ea typeface="黑体" panose="02010609060101010101" pitchFamily="49" charset="-122"/>
              </a:rPr>
              <a:t>）开关变量控制：</a:t>
            </a:r>
            <a:r>
              <a:rPr lang="zh-CN" altLang="en-US" sz="2400" dirty="0"/>
              <a:t>根据开关变量的值确定进入下一个循环体，有循环条件来控制整个循环的执行。</a:t>
            </a:r>
            <a:endParaRPr lang="zh-CN" altLang="en-US" sz="2400" dirty="0"/>
          </a:p>
          <a:p>
            <a:pPr marL="457200" indent="-457200" eaLnBrk="1" hangingPunct="1">
              <a:lnSpc>
                <a:spcPct val="120000"/>
              </a:lnSpc>
              <a:buSzTx/>
              <a:buNone/>
            </a:pPr>
            <a:r>
              <a:rPr lang="zh-CN" altLang="en-US" sz="2400" dirty="0">
                <a:solidFill>
                  <a:srgbClr val="0000FF"/>
                </a:solidFill>
                <a:latin typeface="黑体" panose="02010609060101010101" pitchFamily="49" charset="-122"/>
                <a:ea typeface="黑体" panose="02010609060101010101" pitchFamily="49" charset="-122"/>
              </a:rPr>
              <a:t>（</a:t>
            </a:r>
            <a:r>
              <a:rPr lang="en-US" altLang="zh-CN" sz="2400" dirty="0">
                <a:solidFill>
                  <a:srgbClr val="0000FF"/>
                </a:solidFill>
                <a:latin typeface="黑体" panose="02010609060101010101" pitchFamily="49" charset="-122"/>
                <a:ea typeface="黑体" panose="02010609060101010101" pitchFamily="49" charset="-122"/>
              </a:rPr>
              <a:t>4</a:t>
            </a:r>
            <a:r>
              <a:rPr lang="zh-CN" altLang="en-US" sz="2400" dirty="0">
                <a:solidFill>
                  <a:srgbClr val="0000FF"/>
                </a:solidFill>
                <a:latin typeface="黑体" panose="02010609060101010101" pitchFamily="49" charset="-122"/>
                <a:ea typeface="黑体" panose="02010609060101010101" pitchFamily="49" charset="-122"/>
              </a:rPr>
              <a:t>）逻辑尺控制：</a:t>
            </a:r>
            <a:r>
              <a:rPr lang="zh-CN" altLang="en-US" sz="2400" dirty="0"/>
              <a:t>以某一存储单元中某位是</a:t>
            </a:r>
            <a:r>
              <a:rPr lang="en-US" altLang="zh-CN" sz="2400" dirty="0"/>
              <a:t>1</a:t>
            </a:r>
            <a:r>
              <a:rPr lang="zh-CN" altLang="en-US" sz="2400" dirty="0"/>
              <a:t>或</a:t>
            </a:r>
            <a:r>
              <a:rPr lang="en-US" altLang="zh-CN" sz="2400" dirty="0"/>
              <a:t>0</a:t>
            </a:r>
            <a:r>
              <a:rPr lang="zh-CN" altLang="en-US" sz="2400" dirty="0"/>
              <a:t>去执行不同的循环体。</a:t>
            </a:r>
            <a:endParaRPr lang="zh-CN" altLang="en-US" sz="2400" dirty="0"/>
          </a:p>
        </p:txBody>
      </p:sp>
    </p:spTree>
  </p:cSld>
  <p:clrMapOvr>
    <a:masterClrMapping/>
  </p:clrMapOvr>
  <p:transition spd="slow">
    <p:zo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noChangeArrowheads="1"/>
          </p:cNvSpPr>
          <p:nvPr>
            <p:ph type="title"/>
          </p:nvPr>
        </p:nvSpPr>
        <p:spPr>
          <a:xfrm>
            <a:off x="1116013" y="908050"/>
            <a:ext cx="5400675" cy="8524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循环结构程序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sp>
        <p:nvSpPr>
          <p:cNvPr id="179203" name="Rectangle 7"/>
          <p:cNvSpPr>
            <a:spLocks noGrp="1"/>
          </p:cNvSpPr>
          <p:nvPr>
            <p:ph idx="1"/>
          </p:nvPr>
        </p:nvSpPr>
        <p:spPr>
          <a:xfrm>
            <a:off x="1042988" y="2420938"/>
            <a:ext cx="4608512" cy="1439862"/>
          </a:xfrm>
          <a:ln/>
        </p:spPr>
        <p:txBody>
          <a:bodyPr vert="horz" wrap="square" lIns="91440" tIns="45720" rIns="91440" bIns="45720" anchor="t" anchorCtr="0"/>
          <a:p>
            <a:pPr algn="just" eaLnBrk="1" hangingPunct="1">
              <a:lnSpc>
                <a:spcPct val="120000"/>
              </a:lnSpc>
              <a:spcBef>
                <a:spcPct val="0"/>
              </a:spcBef>
              <a:buNone/>
            </a:pPr>
            <a:r>
              <a:rPr lang="en-US" altLang="zh-CN" sz="2400" dirty="0">
                <a:solidFill>
                  <a:srgbClr val="0000FF"/>
                </a:solidFill>
                <a:ea typeface="黑体" panose="02010609060101010101" pitchFamily="49" charset="-122"/>
              </a:rPr>
              <a:t>【</a:t>
            </a:r>
            <a:r>
              <a:rPr lang="zh-CN" altLang="en-US" sz="2400" dirty="0">
                <a:solidFill>
                  <a:srgbClr val="0000FF"/>
                </a:solidFill>
                <a:ea typeface="黑体" panose="02010609060101010101" pitchFamily="49" charset="-122"/>
              </a:rPr>
              <a:t>例</a:t>
            </a:r>
            <a:r>
              <a:rPr lang="en-US" altLang="zh-CN" sz="2400" dirty="0">
                <a:solidFill>
                  <a:srgbClr val="0000FF"/>
                </a:solidFill>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在以</a:t>
            </a:r>
            <a:r>
              <a:rPr lang="en-US" altLang="zh-CN" sz="2400" dirty="0">
                <a:latin typeface="黑体" panose="02010609060101010101" pitchFamily="49" charset="-122"/>
                <a:ea typeface="黑体" panose="02010609060101010101" pitchFamily="49" charset="-122"/>
              </a:rPr>
              <a:t>BUF</a:t>
            </a:r>
            <a:r>
              <a:rPr lang="zh-CN" altLang="en-US" sz="2400" dirty="0">
                <a:latin typeface="黑体" panose="02010609060101010101" pitchFamily="49" charset="-122"/>
                <a:ea typeface="黑体" panose="02010609060101010101" pitchFamily="49" charset="-122"/>
              </a:rPr>
              <a:t>为首址的存贮区存放一批字节数，试统计其中正数的个数。</a:t>
            </a:r>
            <a:endParaRPr lang="zh-CN" altLang="en-US" sz="2400" dirty="0">
              <a:latin typeface="黑体" panose="02010609060101010101" pitchFamily="49" charset="-122"/>
              <a:ea typeface="黑体" panose="02010609060101010101" pitchFamily="49" charset="-122"/>
            </a:endParaRPr>
          </a:p>
        </p:txBody>
      </p:sp>
      <p:sp>
        <p:nvSpPr>
          <p:cNvPr id="367625" name="Text Box 9"/>
          <p:cNvSpPr txBox="1"/>
          <p:nvPr/>
        </p:nvSpPr>
        <p:spPr>
          <a:xfrm>
            <a:off x="5795963" y="2565400"/>
            <a:ext cx="549275" cy="2362200"/>
          </a:xfrm>
          <a:prstGeom prst="rect">
            <a:avLst/>
          </a:prstGeom>
          <a:noFill/>
          <a:ln w="9525">
            <a:noFill/>
          </a:ln>
        </p:spPr>
        <p:txBody>
          <a:bodyPr vert="eaVert">
            <a:spAutoFit/>
          </a:bodyPr>
          <a:p>
            <a:pPr algn="ctr" eaLnBrk="1" hangingPunct="1">
              <a:spcBef>
                <a:spcPct val="20000"/>
              </a:spcBef>
              <a:buFont typeface="Wingdings" panose="05000000000000000000" pitchFamily="2" charset="2"/>
            </a:pPr>
            <a:r>
              <a:rPr lang="zh-CN" altLang="en-US" b="1" dirty="0">
                <a:solidFill>
                  <a:schemeClr val="bg2"/>
                </a:solidFill>
                <a:latin typeface="Arial" panose="020B0604020202020204" pitchFamily="34" charset="0"/>
              </a:rPr>
              <a:t> </a:t>
            </a:r>
            <a:r>
              <a:rPr lang="zh-CN" altLang="en-US" b="1" dirty="0">
                <a:solidFill>
                  <a:schemeClr val="bg2"/>
                </a:solidFill>
                <a:latin typeface="Times New Roman" panose="02020603050405020304" pitchFamily="18" charset="0"/>
              </a:rPr>
              <a:t>程序流程图</a:t>
            </a:r>
            <a:r>
              <a:rPr lang="zh-CN" altLang="en-US" b="1" dirty="0">
                <a:solidFill>
                  <a:schemeClr val="bg2"/>
                </a:solidFill>
                <a:latin typeface="Arial" panose="020B0604020202020204" pitchFamily="34" charset="0"/>
              </a:rPr>
              <a:t> </a:t>
            </a:r>
            <a:endParaRPr lang="zh-CN" altLang="en-US" b="1" dirty="0">
              <a:solidFill>
                <a:schemeClr val="bg2"/>
              </a:solidFill>
              <a:latin typeface="Arial" panose="020B0604020202020204" pitchFamily="34" charset="0"/>
            </a:endParaRPr>
          </a:p>
        </p:txBody>
      </p:sp>
      <p:sp>
        <p:nvSpPr>
          <p:cNvPr id="367626" name="Text Box 10"/>
          <p:cNvSpPr txBox="1"/>
          <p:nvPr/>
        </p:nvSpPr>
        <p:spPr>
          <a:xfrm>
            <a:off x="6553200" y="2400300"/>
            <a:ext cx="1219200" cy="822325"/>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dirty="0">
                <a:solidFill>
                  <a:srgbClr val="000000"/>
                </a:solidFill>
                <a:latin typeface="Arial" panose="020B0604020202020204" pitchFamily="34" charset="0"/>
              </a:rPr>
              <a:t>(BX)&lt;=0</a:t>
            </a:r>
            <a:endParaRPr lang="en-US" altLang="zh-CN" dirty="0">
              <a:solidFill>
                <a:srgbClr val="000000"/>
              </a:solidFill>
              <a:latin typeface="Arial" panose="020B0604020202020204" pitchFamily="34" charset="0"/>
            </a:endParaRPr>
          </a:p>
        </p:txBody>
      </p:sp>
      <p:sp>
        <p:nvSpPr>
          <p:cNvPr id="367627" name="Rectangle 11"/>
          <p:cNvSpPr/>
          <p:nvPr/>
        </p:nvSpPr>
        <p:spPr>
          <a:xfrm>
            <a:off x="1258888" y="4149725"/>
            <a:ext cx="3886200" cy="1524000"/>
          </a:xfrm>
          <a:prstGeom prst="rect">
            <a:avLst/>
          </a:prstGeom>
          <a:noFill/>
          <a:ln w="9525" cap="flat" cmpd="sng">
            <a:solidFill>
              <a:srgbClr val="FF00FF"/>
            </a:solidFill>
            <a:prstDash val="solid"/>
            <a:miter/>
            <a:headEnd type="none" w="med" len="med"/>
            <a:tailEnd type="none" w="med" len="med"/>
          </a:ln>
        </p:spPr>
        <p:txBody>
          <a:bodyPr/>
          <a:p>
            <a:pPr marL="342900" indent="-342900" algn="just" eaLnBrk="1" hangingPunct="1">
              <a:lnSpc>
                <a:spcPct val="120000"/>
              </a:lnSpc>
              <a:spcBef>
                <a:spcPct val="20000"/>
              </a:spcBef>
              <a:buClr>
                <a:schemeClr val="tx1"/>
              </a:buClr>
              <a:buFont typeface="Wingdings" panose="05000000000000000000" pitchFamily="2" charset="2"/>
            </a:pPr>
            <a:r>
              <a:rPr lang="en-US" altLang="zh-CN" b="1" dirty="0">
                <a:latin typeface="Arial" panose="020B0604020202020204" pitchFamily="34" charset="0"/>
              </a:rPr>
              <a:t>BX</a:t>
            </a:r>
            <a:r>
              <a:rPr lang="zh-CN" altLang="en-US" b="1" dirty="0">
                <a:latin typeface="Arial" panose="020B0604020202020204" pitchFamily="34" charset="0"/>
              </a:rPr>
              <a:t>指向</a:t>
            </a:r>
            <a:r>
              <a:rPr lang="zh-CN" altLang="en-US" b="1" dirty="0">
                <a:latin typeface="Times New Roman" panose="02020603050405020304" pitchFamily="18" charset="0"/>
              </a:rPr>
              <a:t>首址</a:t>
            </a:r>
            <a:r>
              <a:rPr lang="en-US" altLang="zh-CN" b="1" dirty="0">
                <a:latin typeface="Arial" panose="020B0604020202020204" pitchFamily="34" charset="0"/>
              </a:rPr>
              <a:t>BUF</a:t>
            </a:r>
            <a:r>
              <a:rPr lang="zh-CN" altLang="en-US" b="1" dirty="0">
                <a:latin typeface="Arial" panose="020B0604020202020204" pitchFamily="34" charset="0"/>
              </a:rPr>
              <a:t>；</a:t>
            </a:r>
            <a:endParaRPr lang="zh-CN" altLang="en-US" b="1" dirty="0">
              <a:latin typeface="Arial" panose="020B0604020202020204" pitchFamily="34" charset="0"/>
            </a:endParaRPr>
          </a:p>
          <a:p>
            <a:pPr marL="342900" indent="-342900" algn="just" eaLnBrk="1" hangingPunct="1">
              <a:lnSpc>
                <a:spcPct val="120000"/>
              </a:lnSpc>
              <a:spcBef>
                <a:spcPct val="20000"/>
              </a:spcBef>
              <a:buClr>
                <a:schemeClr val="tx1"/>
              </a:buClr>
              <a:buFont typeface="Wingdings" panose="05000000000000000000" pitchFamily="2" charset="2"/>
            </a:pPr>
            <a:r>
              <a:rPr lang="en-US" altLang="zh-CN" b="1" dirty="0">
                <a:latin typeface="Arial" panose="020B0604020202020204" pitchFamily="34" charset="0"/>
              </a:rPr>
              <a:t>CX</a:t>
            </a:r>
            <a:r>
              <a:rPr lang="zh-CN" altLang="en-US" b="1" dirty="0">
                <a:latin typeface="Arial" panose="020B0604020202020204" pitchFamily="34" charset="0"/>
              </a:rPr>
              <a:t>为计数器；</a:t>
            </a:r>
            <a:endParaRPr lang="zh-CN" altLang="en-US" b="1" dirty="0">
              <a:latin typeface="Arial" panose="020B0604020202020204" pitchFamily="34" charset="0"/>
            </a:endParaRPr>
          </a:p>
          <a:p>
            <a:pPr marL="342900" indent="-342900" algn="just" eaLnBrk="1" hangingPunct="1">
              <a:lnSpc>
                <a:spcPct val="120000"/>
              </a:lnSpc>
              <a:spcBef>
                <a:spcPct val="20000"/>
              </a:spcBef>
              <a:buClr>
                <a:schemeClr val="tx1"/>
              </a:buClr>
              <a:buFont typeface="Wingdings" panose="05000000000000000000" pitchFamily="2" charset="2"/>
            </a:pPr>
            <a:r>
              <a:rPr lang="zh-CN" altLang="en-US" b="1" dirty="0">
                <a:latin typeface="Times New Roman" panose="02020603050405020304" pitchFamily="18" charset="0"/>
              </a:rPr>
              <a:t>正数个数送</a:t>
            </a:r>
            <a:r>
              <a:rPr lang="en-US" altLang="zh-CN" b="1" dirty="0">
                <a:latin typeface="Times New Roman" panose="02020603050405020304" pitchFamily="18" charset="0"/>
              </a:rPr>
              <a:t>AX</a:t>
            </a:r>
            <a:r>
              <a:rPr lang="zh-CN" altLang="en-US" b="1" dirty="0">
                <a:latin typeface="Times New Roman" panose="02020603050405020304" pitchFamily="18" charset="0"/>
              </a:rPr>
              <a:t>，初值为</a:t>
            </a:r>
            <a:r>
              <a:rPr lang="en-US" altLang="zh-CN" b="1" dirty="0">
                <a:latin typeface="Times New Roman" panose="02020603050405020304" pitchFamily="18" charset="0"/>
              </a:rPr>
              <a:t>0</a:t>
            </a:r>
            <a:r>
              <a:rPr lang="zh-CN" altLang="en-US" b="1" dirty="0">
                <a:latin typeface="Times New Roman" panose="02020603050405020304" pitchFamily="18" charset="0"/>
              </a:rPr>
              <a:t>。</a:t>
            </a:r>
            <a:endParaRPr lang="zh-CN" altLang="en-US" b="1" dirty="0">
              <a:latin typeface="Times New Roman" panose="02020603050405020304" pitchFamily="18" charset="0"/>
            </a:endParaRPr>
          </a:p>
        </p:txBody>
      </p:sp>
      <p:pic>
        <p:nvPicPr>
          <p:cNvPr id="367628" name="Picture 12"/>
          <p:cNvPicPr>
            <a:picLocks noChangeAspect="1"/>
          </p:cNvPicPr>
          <p:nvPr/>
        </p:nvPicPr>
        <p:blipFill>
          <a:blip r:embed="rId1"/>
          <a:srcRect l="13724" r="14403"/>
          <a:stretch>
            <a:fillRect/>
          </a:stretch>
        </p:blipFill>
        <p:spPr>
          <a:xfrm>
            <a:off x="6516688" y="692150"/>
            <a:ext cx="2519362" cy="6096000"/>
          </a:xfrm>
          <a:prstGeom prst="rect">
            <a:avLst/>
          </a:prstGeom>
          <a:noFill/>
          <a:ln w="9525">
            <a:noFill/>
          </a:ln>
        </p:spPr>
      </p:pic>
      <p:sp>
        <p:nvSpPr>
          <p:cNvPr id="367629" name="Text Box 13"/>
          <p:cNvSpPr txBox="1"/>
          <p:nvPr/>
        </p:nvSpPr>
        <p:spPr>
          <a:xfrm>
            <a:off x="7240588" y="2384425"/>
            <a:ext cx="1219200" cy="396875"/>
          </a:xfrm>
          <a:prstGeom prst="rect">
            <a:avLst/>
          </a:prstGeom>
          <a:noFill/>
          <a:ln w="9525">
            <a:noFill/>
          </a:ln>
        </p:spPr>
        <p:txBody>
          <a:bodyPr>
            <a:spAutoFit/>
          </a:bodyPr>
          <a:p>
            <a:pPr eaLnBrk="1" hangingPunct="1">
              <a:spcBef>
                <a:spcPct val="50000"/>
              </a:spcBef>
              <a:buFont typeface="Wingdings" panose="05000000000000000000" pitchFamily="2" charset="2"/>
            </a:pPr>
            <a:r>
              <a:rPr lang="en-US" altLang="zh-CN" sz="2000" b="1" dirty="0">
                <a:solidFill>
                  <a:srgbClr val="000000"/>
                </a:solidFill>
                <a:latin typeface="Arial" panose="020B0604020202020204" pitchFamily="34" charset="0"/>
              </a:rPr>
              <a:t>[BX]&lt;=0</a:t>
            </a:r>
            <a:endParaRPr lang="en-US" altLang="zh-CN" sz="2000" b="1" dirty="0">
              <a:solidFill>
                <a:srgbClr val="000000"/>
              </a:solidFill>
              <a:latin typeface="Arial" panose="020B0604020202020204" pitchFamily="34" charset="0"/>
            </a:endParaRPr>
          </a:p>
        </p:txBody>
      </p:sp>
      <p:sp>
        <p:nvSpPr>
          <p:cNvPr id="367630" name="Text Box 14"/>
          <p:cNvSpPr txBox="1"/>
          <p:nvPr/>
        </p:nvSpPr>
        <p:spPr>
          <a:xfrm>
            <a:off x="7378700" y="5076825"/>
            <a:ext cx="722313" cy="296863"/>
          </a:xfrm>
          <a:prstGeom prst="rect">
            <a:avLst/>
          </a:prstGeom>
          <a:solidFill>
            <a:schemeClr val="bg1"/>
          </a:solidFill>
          <a:ln w="9525">
            <a:noFill/>
          </a:ln>
        </p:spPr>
        <p:txBody>
          <a:bodyPr lIns="0" tIns="10800" rIns="0" bIns="10800">
            <a:spAutoFit/>
          </a:bodyPr>
          <a:p>
            <a:pPr eaLnBrk="1" hangingPunct="1">
              <a:spcBef>
                <a:spcPct val="50000"/>
              </a:spcBef>
              <a:buFont typeface="Wingdings" panose="05000000000000000000" pitchFamily="2" charset="2"/>
            </a:pPr>
            <a:r>
              <a:rPr lang="en-US" altLang="zh-CN" sz="1800" b="1" dirty="0">
                <a:solidFill>
                  <a:srgbClr val="000000"/>
                </a:solidFill>
                <a:latin typeface="Arial" panose="020B0604020202020204" pitchFamily="34" charset="0"/>
              </a:rPr>
              <a:t>CX=0?</a:t>
            </a:r>
            <a:endParaRPr lang="en-US" altLang="zh-CN" sz="1800" b="1" dirty="0">
              <a:solidFill>
                <a:srgbClr val="000000"/>
              </a:solidFill>
              <a:latin typeface="Arial" panose="020B0604020202020204" pitchFamily="34" charset="0"/>
            </a:endParaRPr>
          </a:p>
        </p:txBody>
      </p:sp>
      <p:sp>
        <p:nvSpPr>
          <p:cNvPr id="367631" name="Text Box 15"/>
          <p:cNvSpPr txBox="1"/>
          <p:nvPr/>
        </p:nvSpPr>
        <p:spPr>
          <a:xfrm>
            <a:off x="7164388" y="3141663"/>
            <a:ext cx="1152525" cy="296862"/>
          </a:xfrm>
          <a:prstGeom prst="rect">
            <a:avLst/>
          </a:prstGeom>
          <a:solidFill>
            <a:schemeClr val="bg1"/>
          </a:solidFill>
          <a:ln w="9525">
            <a:noFill/>
          </a:ln>
        </p:spPr>
        <p:txBody>
          <a:bodyPr lIns="0" tIns="10800" rIns="0" bIns="10800">
            <a:spAutoFit/>
          </a:bodyPr>
          <a:p>
            <a:pPr eaLnBrk="1" hangingPunct="1">
              <a:spcBef>
                <a:spcPct val="50000"/>
              </a:spcBef>
              <a:buFont typeface="Wingdings" panose="05000000000000000000" pitchFamily="2" charset="2"/>
            </a:pPr>
            <a:r>
              <a:rPr lang="en-US" altLang="zh-CN" sz="1800" b="1" dirty="0">
                <a:solidFill>
                  <a:srgbClr val="000000"/>
                </a:solidFill>
                <a:latin typeface="Arial" panose="020B0604020202020204" pitchFamily="34" charset="0"/>
              </a:rPr>
              <a:t>AX+1→AX</a:t>
            </a:r>
            <a:endParaRPr lang="en-US" altLang="zh-CN" sz="1800" b="1" dirty="0">
              <a:solidFill>
                <a:srgbClr val="000000"/>
              </a:solidFill>
              <a:latin typeface="Arial" panose="020B0604020202020204" pitchFamily="34" charset="0"/>
            </a:endParaRPr>
          </a:p>
        </p:txBody>
      </p:sp>
      <p:sp>
        <p:nvSpPr>
          <p:cNvPr id="367632" name="Text Box 16"/>
          <p:cNvSpPr txBox="1"/>
          <p:nvPr/>
        </p:nvSpPr>
        <p:spPr>
          <a:xfrm>
            <a:off x="7092950" y="3779838"/>
            <a:ext cx="1152525" cy="296862"/>
          </a:xfrm>
          <a:prstGeom prst="rect">
            <a:avLst/>
          </a:prstGeom>
          <a:solidFill>
            <a:schemeClr val="bg1"/>
          </a:solidFill>
          <a:ln w="9525">
            <a:noFill/>
          </a:ln>
        </p:spPr>
        <p:txBody>
          <a:bodyPr lIns="0" tIns="10800" rIns="0" bIns="10800">
            <a:spAutoFit/>
          </a:bodyPr>
          <a:p>
            <a:pPr eaLnBrk="1" hangingPunct="1">
              <a:spcBef>
                <a:spcPct val="50000"/>
              </a:spcBef>
              <a:buFont typeface="Wingdings" panose="05000000000000000000" pitchFamily="2" charset="2"/>
            </a:pPr>
            <a:r>
              <a:rPr lang="en-US" altLang="zh-CN" sz="1800" b="1" dirty="0">
                <a:solidFill>
                  <a:srgbClr val="000000"/>
                </a:solidFill>
                <a:latin typeface="Arial" panose="020B0604020202020204" pitchFamily="34" charset="0"/>
              </a:rPr>
              <a:t>BX+1→BX</a:t>
            </a:r>
            <a:endParaRPr lang="en-US" altLang="zh-CN" sz="1800" b="1" dirty="0">
              <a:solidFill>
                <a:srgbClr val="000000"/>
              </a:solidFill>
              <a:latin typeface="Arial" panose="020B0604020202020204" pitchFamily="34" charset="0"/>
            </a:endParaRPr>
          </a:p>
        </p:txBody>
      </p:sp>
      <p:sp>
        <p:nvSpPr>
          <p:cNvPr id="367633" name="Text Box 17"/>
          <p:cNvSpPr txBox="1"/>
          <p:nvPr/>
        </p:nvSpPr>
        <p:spPr>
          <a:xfrm>
            <a:off x="7092950" y="4365625"/>
            <a:ext cx="1152525" cy="296863"/>
          </a:xfrm>
          <a:prstGeom prst="rect">
            <a:avLst/>
          </a:prstGeom>
          <a:solidFill>
            <a:schemeClr val="bg1"/>
          </a:solidFill>
          <a:ln w="9525">
            <a:noFill/>
          </a:ln>
        </p:spPr>
        <p:txBody>
          <a:bodyPr lIns="0" tIns="10800" rIns="0" bIns="10800">
            <a:spAutoFit/>
          </a:bodyPr>
          <a:p>
            <a:pPr eaLnBrk="1" hangingPunct="1">
              <a:spcBef>
                <a:spcPct val="50000"/>
              </a:spcBef>
              <a:buFont typeface="Wingdings" panose="05000000000000000000" pitchFamily="2" charset="2"/>
            </a:pPr>
            <a:r>
              <a:rPr lang="en-US" altLang="zh-CN" sz="1800" b="1" dirty="0">
                <a:solidFill>
                  <a:srgbClr val="000000"/>
                </a:solidFill>
                <a:latin typeface="Arial" panose="020B0604020202020204" pitchFamily="34" charset="0"/>
              </a:rPr>
              <a:t>CX-1→CX</a:t>
            </a:r>
            <a:endParaRPr lang="en-US" altLang="zh-CN" sz="1800" b="1" dirty="0">
              <a:solidFill>
                <a:srgbClr val="000000"/>
              </a:solidFill>
              <a:latin typeface="Arial" panose="020B0604020202020204" pitchFamily="34" charset="0"/>
            </a:endParaRPr>
          </a:p>
        </p:txBody>
      </p:sp>
      <p:sp>
        <p:nvSpPr>
          <p:cNvPr id="367634" name="Text Box 18"/>
          <p:cNvSpPr txBox="1"/>
          <p:nvPr/>
        </p:nvSpPr>
        <p:spPr>
          <a:xfrm>
            <a:off x="7092950" y="5734050"/>
            <a:ext cx="1152525" cy="296863"/>
          </a:xfrm>
          <a:prstGeom prst="rect">
            <a:avLst/>
          </a:prstGeom>
          <a:solidFill>
            <a:schemeClr val="bg1"/>
          </a:solidFill>
          <a:ln w="9525">
            <a:noFill/>
          </a:ln>
        </p:spPr>
        <p:txBody>
          <a:bodyPr lIns="0" tIns="10800" rIns="0" bIns="10800">
            <a:spAutoFit/>
          </a:bodyPr>
          <a:p>
            <a:pPr eaLnBrk="1" hangingPunct="1">
              <a:spcBef>
                <a:spcPct val="50000"/>
              </a:spcBef>
              <a:buFont typeface="Wingdings" panose="05000000000000000000" pitchFamily="2" charset="2"/>
            </a:pPr>
            <a:r>
              <a:rPr lang="en-US" altLang="zh-CN" sz="1800" b="1" dirty="0">
                <a:solidFill>
                  <a:srgbClr val="000000"/>
                </a:solidFill>
                <a:latin typeface="Arial" panose="020B0604020202020204" pitchFamily="34" charset="0"/>
              </a:rPr>
              <a:t>AX→NUM</a:t>
            </a:r>
            <a:endParaRPr lang="en-US" altLang="zh-CN" sz="1800" b="1" dirty="0">
              <a:solidFill>
                <a:srgbClr val="000000"/>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7627"/>
                                        </p:tgtEl>
                                        <p:attrNameLst>
                                          <p:attrName>style.visibility</p:attrName>
                                        </p:attrNameLst>
                                      </p:cBhvr>
                                      <p:to>
                                        <p:strVal val="visible"/>
                                      </p:to>
                                    </p:set>
                                    <p:anim calcmode="lin" valueType="num">
                                      <p:cBhvr additive="base">
                                        <p:cTn id="7" dur="500" fill="hold"/>
                                        <p:tgtEl>
                                          <p:spTgt spid="367627"/>
                                        </p:tgtEl>
                                        <p:attrNameLst>
                                          <p:attrName>ppt_x</p:attrName>
                                        </p:attrNameLst>
                                      </p:cBhvr>
                                      <p:tavLst>
                                        <p:tav tm="0">
                                          <p:val>
                                            <p:strVal val="0-#ppt_w/2"/>
                                          </p:val>
                                        </p:tav>
                                        <p:tav tm="100000">
                                          <p:val>
                                            <p:strVal val="#ppt_x"/>
                                          </p:val>
                                        </p:tav>
                                      </p:tavLst>
                                    </p:anim>
                                    <p:anim calcmode="lin" valueType="num">
                                      <p:cBhvr additive="base">
                                        <p:cTn id="8" dur="500" fill="hold"/>
                                        <p:tgtEl>
                                          <p:spTgt spid="3676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7625"/>
                                        </p:tgtEl>
                                        <p:attrNameLst>
                                          <p:attrName>style.visibility</p:attrName>
                                        </p:attrNameLst>
                                      </p:cBhvr>
                                      <p:to>
                                        <p:strVal val="visible"/>
                                      </p:to>
                                    </p:set>
                                    <p:anim calcmode="lin" valueType="num">
                                      <p:cBhvr additive="base">
                                        <p:cTn id="13" dur="500" fill="hold"/>
                                        <p:tgtEl>
                                          <p:spTgt spid="367625"/>
                                        </p:tgtEl>
                                        <p:attrNameLst>
                                          <p:attrName>ppt_x</p:attrName>
                                        </p:attrNameLst>
                                      </p:cBhvr>
                                      <p:tavLst>
                                        <p:tav tm="0">
                                          <p:val>
                                            <p:strVal val="0-#ppt_w/2"/>
                                          </p:val>
                                        </p:tav>
                                        <p:tav tm="100000">
                                          <p:val>
                                            <p:strVal val="#ppt_x"/>
                                          </p:val>
                                        </p:tav>
                                      </p:tavLst>
                                    </p:anim>
                                    <p:anim calcmode="lin" valueType="num">
                                      <p:cBhvr additive="base">
                                        <p:cTn id="14" dur="500" fill="hold"/>
                                        <p:tgtEl>
                                          <p:spTgt spid="36762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367626"/>
                                        </p:tgtEl>
                                        <p:attrNameLst>
                                          <p:attrName>style.visibility</p:attrName>
                                        </p:attrNameLst>
                                      </p:cBhvr>
                                      <p:to>
                                        <p:strVal val="visible"/>
                                      </p:to>
                                    </p:set>
                                    <p:animEffect transition="in" filter="checkerboard(across)">
                                      <p:cBhvr>
                                        <p:cTn id="19" dur="500"/>
                                        <p:tgtEl>
                                          <p:spTgt spid="367626"/>
                                        </p:tgtEl>
                                      </p:cBhvr>
                                    </p:animEffect>
                                  </p:childTnLst>
                                </p:cTn>
                              </p:par>
                              <p:par>
                                <p:cTn id="20" presetID="5" presetClass="entr" presetSubtype="10" fill="hold" nodeType="withEffect">
                                  <p:stCondLst>
                                    <p:cond delay="0"/>
                                  </p:stCondLst>
                                  <p:childTnLst>
                                    <p:set>
                                      <p:cBhvr>
                                        <p:cTn id="21" dur="1" fill="hold">
                                          <p:stCondLst>
                                            <p:cond delay="0"/>
                                          </p:stCondLst>
                                        </p:cTn>
                                        <p:tgtEl>
                                          <p:spTgt spid="367628"/>
                                        </p:tgtEl>
                                        <p:attrNameLst>
                                          <p:attrName>style.visibility</p:attrName>
                                        </p:attrNameLst>
                                      </p:cBhvr>
                                      <p:to>
                                        <p:strVal val="visible"/>
                                      </p:to>
                                    </p:set>
                                    <p:animEffect transition="in" filter="checkerboard(across)">
                                      <p:cBhvr>
                                        <p:cTn id="22" dur="500"/>
                                        <p:tgtEl>
                                          <p:spTgt spid="36762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367629"/>
                                        </p:tgtEl>
                                        <p:attrNameLst>
                                          <p:attrName>style.visibility</p:attrName>
                                        </p:attrNameLst>
                                      </p:cBhvr>
                                      <p:to>
                                        <p:strVal val="visible"/>
                                      </p:to>
                                    </p:set>
                                    <p:animEffect transition="in" filter="checkerboard(across)">
                                      <p:cBhvr>
                                        <p:cTn id="25" dur="500"/>
                                        <p:tgtEl>
                                          <p:spTgt spid="36762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367630"/>
                                        </p:tgtEl>
                                        <p:attrNameLst>
                                          <p:attrName>style.visibility</p:attrName>
                                        </p:attrNameLst>
                                      </p:cBhvr>
                                      <p:to>
                                        <p:strVal val="visible"/>
                                      </p:to>
                                    </p:set>
                                    <p:animEffect transition="in" filter="checkerboard(across)">
                                      <p:cBhvr>
                                        <p:cTn id="28" dur="500"/>
                                        <p:tgtEl>
                                          <p:spTgt spid="367630"/>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367631"/>
                                        </p:tgtEl>
                                        <p:attrNameLst>
                                          <p:attrName>style.visibility</p:attrName>
                                        </p:attrNameLst>
                                      </p:cBhvr>
                                      <p:to>
                                        <p:strVal val="visible"/>
                                      </p:to>
                                    </p:set>
                                    <p:animEffect transition="in" filter="checkerboard(across)">
                                      <p:cBhvr>
                                        <p:cTn id="31" dur="500"/>
                                        <p:tgtEl>
                                          <p:spTgt spid="367631"/>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367632"/>
                                        </p:tgtEl>
                                        <p:attrNameLst>
                                          <p:attrName>style.visibility</p:attrName>
                                        </p:attrNameLst>
                                      </p:cBhvr>
                                      <p:to>
                                        <p:strVal val="visible"/>
                                      </p:to>
                                    </p:set>
                                    <p:animEffect transition="in" filter="checkerboard(across)">
                                      <p:cBhvr>
                                        <p:cTn id="34" dur="500"/>
                                        <p:tgtEl>
                                          <p:spTgt spid="367632"/>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367633"/>
                                        </p:tgtEl>
                                        <p:attrNameLst>
                                          <p:attrName>style.visibility</p:attrName>
                                        </p:attrNameLst>
                                      </p:cBhvr>
                                      <p:to>
                                        <p:strVal val="visible"/>
                                      </p:to>
                                    </p:set>
                                    <p:animEffect transition="in" filter="checkerboard(across)">
                                      <p:cBhvr>
                                        <p:cTn id="37" dur="500"/>
                                        <p:tgtEl>
                                          <p:spTgt spid="367633"/>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367634"/>
                                        </p:tgtEl>
                                        <p:attrNameLst>
                                          <p:attrName>style.visibility</p:attrName>
                                        </p:attrNameLst>
                                      </p:cBhvr>
                                      <p:to>
                                        <p:strVal val="visible"/>
                                      </p:to>
                                    </p:set>
                                    <p:animEffect transition="in" filter="checkerboard(across)">
                                      <p:cBhvr>
                                        <p:cTn id="40" dur="500"/>
                                        <p:tgtEl>
                                          <p:spTgt spid="36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25" grpId="0"/>
      <p:bldP spid="367626" grpId="0"/>
      <p:bldP spid="367627" grpId="0" animBg="1"/>
      <p:bldP spid="367629" grpId="0"/>
      <p:bldP spid="367630" grpId="0" animBg="1"/>
      <p:bldP spid="367631" grpId="0" animBg="1"/>
      <p:bldP spid="367632" grpId="0" animBg="1"/>
      <p:bldP spid="367633" grpId="0" animBg="1"/>
      <p:bldP spid="367634" grpId="0" animBg="1"/>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80226" name="Rectangle 4"/>
          <p:cNvSpPr/>
          <p:nvPr/>
        </p:nvSpPr>
        <p:spPr>
          <a:xfrm>
            <a:off x="1042988" y="79375"/>
            <a:ext cx="6985000" cy="1625600"/>
          </a:xfrm>
          <a:prstGeom prst="rect">
            <a:avLst/>
          </a:prstGeom>
          <a:solidFill>
            <a:schemeClr val="bg1"/>
          </a:solid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BUF  DB  -10,16,78,9,-36,87,44,79,36,54,97,75,3</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N    EQU   $ - BUF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NUM  DB  </a:t>
            </a:r>
            <a:r>
              <a:rPr lang="zh-CN" altLang="en-US" sz="2000" dirty="0">
                <a:latin typeface="Times New Roman" panose="02020603050405020304" pitchFamily="18" charset="0"/>
              </a:rPr>
              <a:t>？	；留一个单元，存放正数个数</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ENDS</a:t>
            </a:r>
            <a:endParaRPr lang="en-US" altLang="zh-CN" sz="2000" dirty="0">
              <a:latin typeface="Tahoma" panose="020B0604030504040204" pitchFamily="34" charset="0"/>
            </a:endParaRPr>
          </a:p>
        </p:txBody>
      </p:sp>
      <p:sp>
        <p:nvSpPr>
          <p:cNvPr id="386053" name="Rectangle 5"/>
          <p:cNvSpPr/>
          <p:nvPr/>
        </p:nvSpPr>
        <p:spPr>
          <a:xfrm>
            <a:off x="1042988" y="1658938"/>
            <a:ext cx="6985000" cy="2024062"/>
          </a:xfrm>
          <a:prstGeom prst="rect">
            <a:avLst/>
          </a:prstGeom>
          <a:solidFill>
            <a:schemeClr val="bg1"/>
          </a:solid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CODE	SEGMENT</a:t>
            </a:r>
            <a:endParaRPr lang="en-US" altLang="zh-CN" sz="2000" dirty="0">
              <a:latin typeface="Tahoma" panose="020B0604030504040204" pitchFamily="34" charset="0"/>
            </a:endParaRPr>
          </a:p>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		ASSUME  DS</a:t>
            </a:r>
            <a:r>
              <a:rPr lang="zh-CN" altLang="en-US" sz="2000" dirty="0">
                <a:latin typeface="Times New Roman" panose="02020603050405020304" pitchFamily="18" charset="0"/>
              </a:rPr>
              <a:t>：</a:t>
            </a:r>
            <a:r>
              <a:rPr lang="en-US" altLang="zh-CN" sz="2000" dirty="0">
                <a:latin typeface="Tahoma" panose="020B0604030504040204" pitchFamily="34" charset="0"/>
              </a:rPr>
              <a:t>DATA</a:t>
            </a:r>
            <a:r>
              <a:rPr lang="zh-CN" altLang="en-US" sz="2000" dirty="0">
                <a:latin typeface="Times New Roman" panose="02020603050405020304" pitchFamily="18" charset="0"/>
              </a:rPr>
              <a:t>，</a:t>
            </a:r>
            <a:r>
              <a:rPr lang="en-US" altLang="zh-CN" sz="2000" dirty="0">
                <a:latin typeface="Tahoma" panose="020B0604030504040204" pitchFamily="34" charset="0"/>
              </a:rPr>
              <a:t>CS</a:t>
            </a:r>
            <a:r>
              <a:rPr lang="zh-CN" altLang="en-US" sz="2000" dirty="0">
                <a:latin typeface="Times New Roman" panose="02020603050405020304" pitchFamily="18" charset="0"/>
              </a:rPr>
              <a:t>：</a:t>
            </a:r>
            <a:r>
              <a:rPr lang="en-US" altLang="zh-CN" sz="2000" dirty="0">
                <a:latin typeface="Tahoma" panose="020B0604030504040204" pitchFamily="34" charset="0"/>
              </a:rPr>
              <a:t>CODE</a:t>
            </a:r>
            <a:endParaRPr lang="en-US" altLang="zh-CN" sz="2000" dirty="0">
              <a:latin typeface="Tahoma" panose="020B0604030504040204" pitchFamily="34" charset="0"/>
            </a:endParaRPr>
          </a:p>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START</a:t>
            </a:r>
            <a:r>
              <a:rPr lang="zh-CN" altLang="en-US" sz="2000" dirty="0">
                <a:latin typeface="Times New Roman" panose="02020603050405020304" pitchFamily="18" charset="0"/>
              </a:rPr>
              <a:t>：</a:t>
            </a:r>
            <a:r>
              <a:rPr lang="en-US" altLang="zh-CN" sz="2000" dirty="0">
                <a:latin typeface="Tahoma" panose="020B0604030504040204" pitchFamily="34" charset="0"/>
              </a:rPr>
              <a:t>MOV  AX</a:t>
            </a:r>
            <a:r>
              <a:rPr lang="zh-CN" altLang="en-US" sz="2000" dirty="0">
                <a:latin typeface="Times New Roman" panose="02020603050405020304" pitchFamily="18" charset="0"/>
              </a:rPr>
              <a:t>，</a:t>
            </a:r>
            <a:r>
              <a:rPr lang="en-US" altLang="zh-CN" sz="2000" dirty="0">
                <a:latin typeface="Tahoma" panose="020B0604030504040204" pitchFamily="34" charset="0"/>
              </a:rPr>
              <a:t>DATA</a:t>
            </a:r>
            <a:endParaRPr lang="zh-CN" altLang="en-US" sz="2000" dirty="0">
              <a:latin typeface="Times New Roman" panose="02020603050405020304" pitchFamily="18" charset="0"/>
            </a:endParaRPr>
          </a:p>
          <a:p>
            <a:pPr marL="342900" indent="-342900" algn="just" eaLnBrk="1" hangingPunct="1">
              <a:lnSpc>
                <a:spcPct val="90000"/>
              </a:lnSpc>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MOV  DS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		 MOV  AX</a:t>
            </a:r>
            <a:r>
              <a:rPr lang="zh-CN" altLang="en-US" sz="2000" dirty="0">
                <a:latin typeface="Times New Roman" panose="02020603050405020304" pitchFamily="18" charset="0"/>
              </a:rPr>
              <a:t>，</a:t>
            </a:r>
            <a:r>
              <a:rPr lang="en-US" altLang="zh-CN" sz="2000" dirty="0">
                <a:latin typeface="Tahoma" panose="020B0604030504040204" pitchFamily="34" charset="0"/>
              </a:rPr>
              <a:t>0000H</a:t>
            </a:r>
            <a:endParaRPr lang="en-US" altLang="zh-CN" sz="2000" dirty="0">
              <a:latin typeface="Tahoma" panose="020B0604030504040204" pitchFamily="34" charset="0"/>
            </a:endParaRPr>
          </a:p>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		 LEA   BX</a:t>
            </a:r>
            <a:r>
              <a:rPr lang="zh-CN" altLang="en-US" sz="2000" dirty="0">
                <a:latin typeface="Times New Roman" panose="02020603050405020304" pitchFamily="18" charset="0"/>
              </a:rPr>
              <a:t>，</a:t>
            </a:r>
            <a:r>
              <a:rPr lang="en-US" altLang="zh-CN" sz="2000" dirty="0">
                <a:latin typeface="Tahoma" panose="020B0604030504040204" pitchFamily="34" charset="0"/>
              </a:rPr>
              <a:t>BUF</a:t>
            </a:r>
            <a:endParaRPr lang="en-US" altLang="zh-CN" sz="2000" dirty="0">
              <a:latin typeface="Tahoma" panose="020B0604030504040204" pitchFamily="34" charset="0"/>
            </a:endParaRPr>
          </a:p>
          <a:p>
            <a:pPr marL="342900" indent="-342900" algn="just" eaLnBrk="1" hangingPunct="1">
              <a:lnSpc>
                <a:spcPct val="90000"/>
              </a:lnSpc>
              <a:buClr>
                <a:schemeClr val="folHlink"/>
              </a:buClr>
              <a:buSzPct val="60000"/>
              <a:buFont typeface="Wingdings" panose="05000000000000000000" pitchFamily="2" charset="2"/>
            </a:pPr>
            <a:r>
              <a:rPr lang="en-US" altLang="zh-CN" sz="2000" dirty="0">
                <a:latin typeface="Tahoma" panose="020B0604030504040204" pitchFamily="34" charset="0"/>
              </a:rPr>
              <a:t>		 MOV  CX</a:t>
            </a:r>
            <a:r>
              <a:rPr lang="zh-CN" altLang="en-US" sz="2000" dirty="0">
                <a:latin typeface="Times New Roman" panose="02020603050405020304" pitchFamily="18" charset="0"/>
              </a:rPr>
              <a:t>，</a:t>
            </a:r>
            <a:r>
              <a:rPr lang="en-US" altLang="zh-CN" sz="2000" dirty="0">
                <a:latin typeface="Tahoma" panose="020B0604030504040204" pitchFamily="34" charset="0"/>
              </a:rPr>
              <a:t>N</a:t>
            </a:r>
            <a:endParaRPr lang="en-US" altLang="zh-CN" sz="2000" dirty="0">
              <a:latin typeface="Tahoma" panose="020B0604030504040204" pitchFamily="34" charset="0"/>
            </a:endParaRPr>
          </a:p>
        </p:txBody>
      </p:sp>
      <p:sp>
        <p:nvSpPr>
          <p:cNvPr id="386054" name="Rectangle 6"/>
          <p:cNvSpPr/>
          <p:nvPr/>
        </p:nvSpPr>
        <p:spPr>
          <a:xfrm>
            <a:off x="1042988" y="3663950"/>
            <a:ext cx="6985000" cy="3149600"/>
          </a:xfrm>
          <a:prstGeom prst="rect">
            <a:avLst/>
          </a:prstGeom>
          <a:no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NEXT:	CMP  [BX]</a:t>
            </a:r>
            <a:r>
              <a:rPr lang="zh-CN" altLang="en-US" sz="2000" dirty="0">
                <a:latin typeface="Times New Roman" panose="02020603050405020304" pitchFamily="18" charset="0"/>
              </a:rPr>
              <a:t>，</a:t>
            </a:r>
            <a:r>
              <a:rPr lang="en-US" altLang="zh-CN" sz="2000" dirty="0">
                <a:latin typeface="Tahoma" panose="020B0604030504040204" pitchFamily="34" charset="0"/>
              </a:rPr>
              <a:t>0	</a:t>
            </a:r>
            <a:r>
              <a:rPr lang="zh-CN" altLang="en-US" sz="2000" dirty="0">
                <a:latin typeface="Times New Roman" panose="02020603050405020304" pitchFamily="18" charset="0"/>
              </a:rPr>
              <a:t>；与</a:t>
            </a:r>
            <a:r>
              <a:rPr lang="en-US" altLang="zh-CN" sz="2000" dirty="0">
                <a:latin typeface="Tahoma" panose="020B0604030504040204" pitchFamily="34" charset="0"/>
              </a:rPr>
              <a:t>0</a:t>
            </a:r>
            <a:r>
              <a:rPr lang="zh-CN" altLang="en-US" sz="2000" dirty="0">
                <a:latin typeface="Times New Roman" panose="02020603050405020304" pitchFamily="18" charset="0"/>
              </a:rPr>
              <a:t>进行比较</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JLE  A1		</a:t>
            </a:r>
            <a:r>
              <a:rPr lang="zh-CN" altLang="en-US" sz="2000" dirty="0">
                <a:latin typeface="Times New Roman" panose="02020603050405020304" pitchFamily="18" charset="0"/>
              </a:rPr>
              <a:t>；</a:t>
            </a:r>
            <a:r>
              <a:rPr lang="en-US" altLang="zh-CN" sz="2000" dirty="0">
                <a:latin typeface="Tahoma" panose="020B0604030504040204" pitchFamily="34" charset="0"/>
              </a:rPr>
              <a:t>X</a:t>
            </a:r>
            <a:r>
              <a:rPr lang="en-US" altLang="zh-CN" sz="2000" dirty="0">
                <a:latin typeface="宋体" panose="02010600030101010101" pitchFamily="2" charset="-122"/>
              </a:rPr>
              <a:t>≤</a:t>
            </a:r>
            <a:r>
              <a:rPr lang="en-US" altLang="zh-CN" sz="2000" dirty="0">
                <a:latin typeface="Tahoma" panose="020B0604030504040204" pitchFamily="34" charset="0"/>
              </a:rPr>
              <a:t>0</a:t>
            </a:r>
            <a:r>
              <a:rPr lang="zh-CN" altLang="en-US" sz="2000" dirty="0">
                <a:latin typeface="Times New Roman" panose="02020603050405020304" pitchFamily="18" charset="0"/>
              </a:rPr>
              <a:t>转</a:t>
            </a:r>
            <a:r>
              <a:rPr lang="en-US" altLang="zh-CN" sz="2000" dirty="0">
                <a:latin typeface="Tahoma" panose="020B0604030504040204" pitchFamily="34" charset="0"/>
              </a:rPr>
              <a:t>A1</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INC  AX	 	</a:t>
            </a:r>
            <a:r>
              <a:rPr lang="zh-CN" altLang="en-US" sz="2000" dirty="0">
                <a:latin typeface="Times New Roman" panose="02020603050405020304" pitchFamily="18" charset="0"/>
              </a:rPr>
              <a:t>；</a:t>
            </a:r>
            <a:r>
              <a:rPr lang="en-US" altLang="zh-CN" sz="2000" dirty="0">
                <a:latin typeface="Tahoma" panose="020B0604030504040204" pitchFamily="34" charset="0"/>
              </a:rPr>
              <a:t>X</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r>
              <a:rPr lang="en-US" altLang="zh-CN" sz="2000" dirty="0">
                <a:latin typeface="Tahoma" panose="020B0604030504040204" pitchFamily="34" charset="0"/>
              </a:rPr>
              <a:t>AX</a:t>
            </a:r>
            <a:r>
              <a:rPr lang="zh-CN" altLang="en-US" sz="2000" dirty="0">
                <a:latin typeface="Times New Roman" panose="02020603050405020304" pitchFamily="18" charset="0"/>
              </a:rPr>
              <a:t>加</a:t>
            </a:r>
            <a:r>
              <a:rPr lang="en-US" altLang="zh-CN" sz="2000" dirty="0">
                <a:latin typeface="Tahoma" panose="020B0604030504040204" pitchFamily="34" charset="0"/>
              </a:rPr>
              <a:t>1</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A1</a:t>
            </a:r>
            <a:r>
              <a:rPr lang="zh-CN" altLang="en-US" sz="2000" dirty="0">
                <a:latin typeface="Times New Roman" panose="02020603050405020304" pitchFamily="18" charset="0"/>
              </a:rPr>
              <a:t>：	</a:t>
            </a:r>
            <a:r>
              <a:rPr lang="en-US" altLang="zh-CN" sz="2000" dirty="0">
                <a:latin typeface="Tahoma" panose="020B0604030504040204" pitchFamily="34" charset="0"/>
              </a:rPr>
              <a:t>INC  BX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LOOP  NEXT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NUM</a:t>
            </a:r>
            <a:r>
              <a:rPr lang="zh-CN" altLang="en-US" sz="2000" dirty="0">
                <a:latin typeface="Times New Roman" panose="02020603050405020304" pitchFamily="18" charset="0"/>
              </a:rPr>
              <a:t>，</a:t>
            </a:r>
            <a:r>
              <a:rPr lang="en-US" altLang="zh-CN" sz="2000" dirty="0">
                <a:latin typeface="Tahoma" panose="020B0604030504040204" pitchFamily="34" charset="0"/>
              </a:rPr>
              <a:t>AX </a:t>
            </a:r>
            <a:r>
              <a:rPr lang="zh-CN" altLang="en-US" sz="2000" dirty="0">
                <a:latin typeface="Times New Roman" panose="02020603050405020304" pitchFamily="18" charset="0"/>
              </a:rPr>
              <a:t>；正数个数送</a:t>
            </a:r>
            <a:r>
              <a:rPr lang="en-US" altLang="zh-CN" sz="2000" dirty="0">
                <a:latin typeface="Tahoma" panose="020B0604030504040204" pitchFamily="34" charset="0"/>
              </a:rPr>
              <a:t>NUM</a:t>
            </a:r>
            <a:r>
              <a:rPr lang="zh-CN" altLang="en-US" sz="2000" dirty="0">
                <a:latin typeface="Times New Roman" panose="02020603050405020304" pitchFamily="18" charset="0"/>
              </a:rPr>
              <a:t>单元</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AH</a:t>
            </a:r>
            <a:r>
              <a:rPr lang="zh-CN" altLang="en-US" sz="2000" dirty="0">
                <a:latin typeface="Times New Roman" panose="02020603050405020304" pitchFamily="18" charset="0"/>
              </a:rPr>
              <a:t>，</a:t>
            </a:r>
            <a:r>
              <a:rPr lang="en-US" altLang="zh-CN" sz="2000" dirty="0">
                <a:latin typeface="Tahoma" panose="020B0604030504040204" pitchFamily="34" charset="0"/>
              </a:rPr>
              <a:t>4CH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INT  21H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CODE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END  START</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6053"/>
                                        </p:tgtEl>
                                        <p:attrNameLst>
                                          <p:attrName>style.visibility</p:attrName>
                                        </p:attrNameLst>
                                      </p:cBhvr>
                                      <p:to>
                                        <p:strVal val="visible"/>
                                      </p:to>
                                    </p:set>
                                    <p:animEffect transition="in" filter="box(in)">
                                      <p:cBhvr>
                                        <p:cTn id="7" dur="500"/>
                                        <p:tgtEl>
                                          <p:spTgt spid="38605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6054"/>
                                        </p:tgtEl>
                                        <p:attrNameLst>
                                          <p:attrName>style.visibility</p:attrName>
                                        </p:attrNameLst>
                                      </p:cBhvr>
                                      <p:to>
                                        <p:strVal val="visible"/>
                                      </p:to>
                                    </p:set>
                                    <p:animEffect transition="in" filter="checkerboard(across)">
                                      <p:cBhvr>
                                        <p:cTn id="12" dur="500"/>
                                        <p:tgtEl>
                                          <p:spTgt spid="386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6053" grpId="0" animBg="1"/>
      <p:bldP spid="386054"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
          <p:cNvSpPr>
            <a:spLocks noGrp="1"/>
          </p:cNvSpPr>
          <p:nvPr>
            <p:ph type="title"/>
          </p:nvPr>
        </p:nvSpPr>
        <p:spPr>
          <a:ln/>
        </p:spPr>
        <p:txBody>
          <a:bodyPr vert="horz" wrap="square" lIns="91440" tIns="45720" rIns="91440" bIns="45720" anchor="b" anchorCtr="0"/>
          <a:p>
            <a:endParaRPr lang="zh-CN" altLang="en-US" dirty="0"/>
          </a:p>
        </p:txBody>
      </p:sp>
      <p:sp>
        <p:nvSpPr>
          <p:cNvPr id="181251" name="内容占位符 2"/>
          <p:cNvSpPr>
            <a:spLocks noGrp="1"/>
          </p:cNvSpPr>
          <p:nvPr>
            <p:ph idx="1"/>
          </p:nvPr>
        </p:nvSpPr>
        <p:spPr>
          <a:xfrm>
            <a:off x="436563" y="2125663"/>
            <a:ext cx="8559800" cy="985837"/>
          </a:xfrm>
          <a:ln/>
        </p:spPr>
        <p:txBody>
          <a:bodyPr vert="horz" wrap="square" lIns="91440" tIns="45720" rIns="91440" bIns="45720" anchor="t" anchorCtr="0"/>
          <a:p>
            <a:pPr marL="0" indent="0">
              <a:buNone/>
            </a:pPr>
            <a:r>
              <a:rPr lang="en-US" altLang="zh-CN" dirty="0">
                <a:latin typeface="楷体_GB2312" charset="-122"/>
              </a:rPr>
              <a:t>【</a:t>
            </a:r>
            <a:r>
              <a:rPr lang="zh-CN" altLang="en-US" dirty="0">
                <a:latin typeface="楷体_GB2312" charset="-122"/>
              </a:rPr>
              <a:t>例</a:t>
            </a:r>
            <a:r>
              <a:rPr lang="en-US" altLang="zh-CN" dirty="0">
                <a:latin typeface="楷体_GB2312" charset="-122"/>
              </a:rPr>
              <a:t>】</a:t>
            </a:r>
            <a:r>
              <a:rPr lang="zh-CN" altLang="en-US" dirty="0">
                <a:latin typeface="楷体_GB2312" charset="-122"/>
              </a:rPr>
              <a:t>在</a:t>
            </a:r>
            <a:r>
              <a:rPr lang="en-US" altLang="zh-CN" dirty="0">
                <a:latin typeface="楷体_GB2312" charset="-122"/>
              </a:rPr>
              <a:t>STR</a:t>
            </a:r>
            <a:r>
              <a:rPr lang="zh-CN" altLang="en-US" dirty="0">
                <a:latin typeface="楷体_GB2312" charset="-122"/>
              </a:rPr>
              <a:t>开始的缓冲区中存放有一个字符串，结束符</a:t>
            </a:r>
            <a:r>
              <a:rPr lang="zh-CN" altLang="en-US" dirty="0"/>
              <a:t>‘</a:t>
            </a:r>
            <a:r>
              <a:rPr lang="en-US" altLang="zh-CN" dirty="0">
                <a:latin typeface="楷体_GB2312" charset="-122"/>
              </a:rPr>
              <a:t>$</a:t>
            </a:r>
            <a:r>
              <a:rPr lang="en-US" altLang="zh-CN" dirty="0"/>
              <a:t>’</a:t>
            </a:r>
            <a:r>
              <a:rPr lang="zh-CN" altLang="en-US" dirty="0">
                <a:latin typeface="楷体_GB2312" charset="-122"/>
              </a:rPr>
              <a:t>，计算该字符串的长度并存入</a:t>
            </a:r>
            <a:r>
              <a:rPr lang="en-US" altLang="zh-CN" dirty="0">
                <a:latin typeface="楷体_GB2312" charset="-122"/>
              </a:rPr>
              <a:t>LEN</a:t>
            </a:r>
            <a:r>
              <a:rPr lang="zh-CN" altLang="en-US" dirty="0">
                <a:latin typeface="楷体_GB2312" charset="-122"/>
              </a:rPr>
              <a:t>单元。</a:t>
            </a:r>
            <a:endParaRPr lang="zh-CN" altLang="en-US" dirty="0">
              <a:latin typeface="楷体_GB2312" charset="-122"/>
            </a:endParaRPr>
          </a:p>
        </p:txBody>
      </p:sp>
      <p:sp>
        <p:nvSpPr>
          <p:cNvPr id="18125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grpSp>
        <p:nvGrpSpPr>
          <p:cNvPr id="5" name="Group 34"/>
          <p:cNvGrpSpPr/>
          <p:nvPr/>
        </p:nvGrpSpPr>
        <p:grpSpPr>
          <a:xfrm>
            <a:off x="2555875" y="3429000"/>
            <a:ext cx="3744913" cy="3151188"/>
            <a:chOff x="612" y="1706"/>
            <a:chExt cx="2132" cy="1791"/>
          </a:xfrm>
        </p:grpSpPr>
        <p:sp>
          <p:nvSpPr>
            <p:cNvPr id="181254" name="Text Box 27"/>
            <p:cNvSpPr txBox="1"/>
            <p:nvPr/>
          </p:nvSpPr>
          <p:spPr>
            <a:xfrm>
              <a:off x="612" y="1706"/>
              <a:ext cx="2132" cy="1791"/>
            </a:xfrm>
            <a:prstGeom prst="rect">
              <a:avLst/>
            </a:prstGeom>
            <a:solidFill>
              <a:srgbClr val="00FFFF"/>
            </a:solidFill>
            <a:ln w="9525">
              <a:noFill/>
            </a:ln>
          </p:spPr>
          <p:txBody>
            <a:bodyPr>
              <a:spAutoFit/>
            </a:bodyPr>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a:p>
              <a:pPr>
                <a:spcBef>
                  <a:spcPct val="50000"/>
                </a:spcBef>
                <a:buFont typeface="Wingdings" panose="05000000000000000000" pitchFamily="2" charset="2"/>
              </a:pPr>
              <a:endParaRPr lang="en-US" altLang="zh-CN" dirty="0">
                <a:latin typeface="Times New Roman" panose="02020603050405020304" pitchFamily="18" charset="0"/>
              </a:endParaRPr>
            </a:p>
          </p:txBody>
        </p:sp>
        <p:sp>
          <p:nvSpPr>
            <p:cNvPr id="181255" name="Text Box 6"/>
            <p:cNvSpPr txBox="1"/>
            <p:nvPr/>
          </p:nvSpPr>
          <p:spPr>
            <a:xfrm>
              <a:off x="2443" y="2610"/>
              <a:ext cx="128" cy="173"/>
            </a:xfrm>
            <a:prstGeom prst="rect">
              <a:avLst/>
            </a:prstGeom>
            <a:noFill/>
            <a:ln w="9525">
              <a:noFill/>
            </a:ln>
          </p:spPr>
          <p:txBody>
            <a:bodyPr lIns="0" tIns="0" rIns="0" bIns="0"/>
            <a:p>
              <a:pPr algn="just">
                <a:buFont typeface="Wingdings" panose="05000000000000000000" pitchFamily="2" charset="2"/>
              </a:pPr>
              <a:r>
                <a:rPr lang="en-US" altLang="zh-CN" sz="1600" dirty="0">
                  <a:latin typeface="Times New Roman" panose="02020603050405020304" pitchFamily="18" charset="0"/>
                </a:rPr>
                <a:t>Y</a:t>
              </a:r>
              <a:endParaRPr lang="en-US" altLang="zh-CN" sz="1600" dirty="0">
                <a:latin typeface="Times New Roman" panose="02020603050405020304" pitchFamily="18" charset="0"/>
              </a:endParaRPr>
            </a:p>
          </p:txBody>
        </p:sp>
        <p:sp>
          <p:nvSpPr>
            <p:cNvPr id="181256" name="Text Box 7"/>
            <p:cNvSpPr txBox="1"/>
            <p:nvPr/>
          </p:nvSpPr>
          <p:spPr>
            <a:xfrm>
              <a:off x="1295" y="2610"/>
              <a:ext cx="128" cy="173"/>
            </a:xfrm>
            <a:prstGeom prst="rect">
              <a:avLst/>
            </a:prstGeom>
            <a:noFill/>
            <a:ln w="9525">
              <a:noFill/>
            </a:ln>
          </p:spPr>
          <p:txBody>
            <a:bodyPr lIns="0" tIns="0" rIns="0" bIns="0"/>
            <a:p>
              <a:pPr algn="just">
                <a:buFont typeface="Wingdings" panose="05000000000000000000" pitchFamily="2" charset="2"/>
              </a:pPr>
              <a:r>
                <a:rPr lang="en-US" altLang="zh-CN" sz="1600" dirty="0">
                  <a:latin typeface="Times New Roman" panose="02020603050405020304" pitchFamily="18" charset="0"/>
                </a:rPr>
                <a:t>N</a:t>
              </a:r>
              <a:endParaRPr lang="en-US" altLang="zh-CN" sz="1600" dirty="0">
                <a:latin typeface="Times New Roman" panose="02020603050405020304" pitchFamily="18" charset="0"/>
              </a:endParaRPr>
            </a:p>
          </p:txBody>
        </p:sp>
        <p:sp>
          <p:nvSpPr>
            <p:cNvPr id="181257" name="Rectangle 9"/>
            <p:cNvSpPr/>
            <p:nvPr/>
          </p:nvSpPr>
          <p:spPr>
            <a:xfrm>
              <a:off x="784" y="2954"/>
              <a:ext cx="894" cy="344"/>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600" dirty="0">
                  <a:latin typeface="Times New Roman" panose="02020603050405020304" pitchFamily="18" charset="0"/>
                </a:rPr>
                <a:t>串长度加</a:t>
              </a:r>
              <a:r>
                <a:rPr lang="en-US" altLang="zh-CN" sz="1600" dirty="0">
                  <a:latin typeface="Times New Roman" panose="02020603050405020304" pitchFamily="18" charset="0"/>
                </a:rPr>
                <a:t>1</a:t>
              </a:r>
              <a:r>
                <a:rPr lang="zh-CN" altLang="en-US" sz="1600" dirty="0">
                  <a:latin typeface="Times New Roman" panose="02020603050405020304" pitchFamily="18" charset="0"/>
                </a:rPr>
                <a:t>，</a:t>
              </a:r>
              <a:endParaRPr lang="zh-CN" altLang="en-US" sz="1600" dirty="0">
                <a:latin typeface="Times New Roman" panose="02020603050405020304" pitchFamily="18" charset="0"/>
              </a:endParaRPr>
            </a:p>
            <a:p>
              <a:pPr algn="ctr">
                <a:buFont typeface="Wingdings" panose="05000000000000000000" pitchFamily="2" charset="2"/>
              </a:pPr>
              <a:r>
                <a:rPr lang="zh-CN" altLang="en-US" sz="1600" dirty="0">
                  <a:latin typeface="Times New Roman" panose="02020603050405020304" pitchFamily="18" charset="0"/>
                </a:rPr>
                <a:t>修改地址指针</a:t>
              </a:r>
              <a:endParaRPr lang="zh-CN" altLang="en-US" sz="1600" dirty="0">
                <a:latin typeface="Times New Roman" panose="02020603050405020304" pitchFamily="18" charset="0"/>
              </a:endParaRPr>
            </a:p>
          </p:txBody>
        </p:sp>
        <p:sp>
          <p:nvSpPr>
            <p:cNvPr id="181258" name="Line 10"/>
            <p:cNvSpPr/>
            <p:nvPr/>
          </p:nvSpPr>
          <p:spPr>
            <a:xfrm>
              <a:off x="2443" y="3126"/>
              <a:ext cx="0" cy="86"/>
            </a:xfrm>
            <a:prstGeom prst="line">
              <a:avLst/>
            </a:prstGeom>
            <a:ln w="9525" cap="flat" cmpd="sng">
              <a:solidFill>
                <a:srgbClr val="000000"/>
              </a:solidFill>
              <a:prstDash val="solid"/>
              <a:headEnd type="none" w="med" len="med"/>
              <a:tailEnd type="triangle" w="sm" len="sm"/>
            </a:ln>
          </p:spPr>
        </p:sp>
        <p:sp>
          <p:nvSpPr>
            <p:cNvPr id="181259" name="Line 11"/>
            <p:cNvSpPr/>
            <p:nvPr/>
          </p:nvSpPr>
          <p:spPr>
            <a:xfrm flipV="1">
              <a:off x="657" y="2266"/>
              <a:ext cx="0" cy="1118"/>
            </a:xfrm>
            <a:prstGeom prst="line">
              <a:avLst/>
            </a:prstGeom>
            <a:ln w="9525" cap="flat" cmpd="sng">
              <a:solidFill>
                <a:srgbClr val="000000"/>
              </a:solidFill>
              <a:prstDash val="solid"/>
              <a:headEnd type="none" w="med" len="med"/>
              <a:tailEnd type="none" w="med" len="med"/>
            </a:ln>
          </p:spPr>
        </p:sp>
        <p:sp>
          <p:nvSpPr>
            <p:cNvPr id="181260" name="Line 13"/>
            <p:cNvSpPr/>
            <p:nvPr/>
          </p:nvSpPr>
          <p:spPr>
            <a:xfrm>
              <a:off x="1927" y="1888"/>
              <a:ext cx="6" cy="121"/>
            </a:xfrm>
            <a:prstGeom prst="line">
              <a:avLst/>
            </a:prstGeom>
            <a:ln w="9525" cap="flat" cmpd="sng">
              <a:solidFill>
                <a:srgbClr val="000000"/>
              </a:solidFill>
              <a:prstDash val="solid"/>
              <a:headEnd type="none" w="med" len="med"/>
              <a:tailEnd type="triangle" w="sm" len="sm"/>
            </a:ln>
          </p:spPr>
        </p:sp>
        <p:sp>
          <p:nvSpPr>
            <p:cNvPr id="181261" name="Rectangle 14"/>
            <p:cNvSpPr/>
            <p:nvPr/>
          </p:nvSpPr>
          <p:spPr>
            <a:xfrm>
              <a:off x="1040" y="2009"/>
              <a:ext cx="1531" cy="172"/>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600" dirty="0">
                  <a:latin typeface="Times New Roman" panose="02020603050405020304" pitchFamily="18" charset="0"/>
                </a:rPr>
                <a:t>置串指针，串长度初值为</a:t>
              </a: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181262" name="Line 15"/>
            <p:cNvSpPr/>
            <p:nvPr/>
          </p:nvSpPr>
          <p:spPr>
            <a:xfrm>
              <a:off x="1933" y="2181"/>
              <a:ext cx="0" cy="171"/>
            </a:xfrm>
            <a:prstGeom prst="line">
              <a:avLst/>
            </a:prstGeom>
            <a:ln w="9525" cap="flat" cmpd="sng">
              <a:solidFill>
                <a:srgbClr val="000000"/>
              </a:solidFill>
              <a:prstDash val="solid"/>
              <a:headEnd type="none" w="med" len="med"/>
              <a:tailEnd type="triangle" w="sm" len="sm"/>
            </a:ln>
          </p:spPr>
        </p:sp>
        <p:sp>
          <p:nvSpPr>
            <p:cNvPr id="181263" name="Rectangle 16"/>
            <p:cNvSpPr/>
            <p:nvPr/>
          </p:nvSpPr>
          <p:spPr>
            <a:xfrm>
              <a:off x="1678" y="2352"/>
              <a:ext cx="637" cy="172"/>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600" dirty="0">
                  <a:latin typeface="Times New Roman" panose="02020603050405020304" pitchFamily="18" charset="0"/>
                </a:rPr>
                <a:t>取串元素</a:t>
              </a:r>
              <a:endParaRPr lang="zh-CN" altLang="en-US" sz="1600" dirty="0">
                <a:latin typeface="Times New Roman" panose="02020603050405020304" pitchFamily="18" charset="0"/>
              </a:endParaRPr>
            </a:p>
          </p:txBody>
        </p:sp>
        <p:sp>
          <p:nvSpPr>
            <p:cNvPr id="181264" name="Line 17"/>
            <p:cNvSpPr/>
            <p:nvPr/>
          </p:nvSpPr>
          <p:spPr>
            <a:xfrm>
              <a:off x="1933" y="2524"/>
              <a:ext cx="0" cy="86"/>
            </a:xfrm>
            <a:prstGeom prst="line">
              <a:avLst/>
            </a:prstGeom>
            <a:ln w="9525" cap="flat" cmpd="sng">
              <a:solidFill>
                <a:srgbClr val="000000"/>
              </a:solidFill>
              <a:prstDash val="solid"/>
              <a:headEnd type="none" w="med" len="med"/>
              <a:tailEnd type="triangle" w="sm" len="sm"/>
            </a:ln>
          </p:spPr>
        </p:sp>
        <p:sp>
          <p:nvSpPr>
            <p:cNvPr id="181265" name="Line 18"/>
            <p:cNvSpPr/>
            <p:nvPr/>
          </p:nvSpPr>
          <p:spPr>
            <a:xfrm>
              <a:off x="657" y="2266"/>
              <a:ext cx="1276" cy="0"/>
            </a:xfrm>
            <a:prstGeom prst="line">
              <a:avLst/>
            </a:prstGeom>
            <a:ln w="9525" cap="flat" cmpd="sng">
              <a:solidFill>
                <a:srgbClr val="000000"/>
              </a:solidFill>
              <a:prstDash val="solid"/>
              <a:headEnd type="none" w="med" len="med"/>
              <a:tailEnd type="triangle" w="sm" len="sm"/>
            </a:ln>
          </p:spPr>
        </p:sp>
        <p:sp>
          <p:nvSpPr>
            <p:cNvPr id="181266" name="AutoShape 19"/>
            <p:cNvSpPr/>
            <p:nvPr/>
          </p:nvSpPr>
          <p:spPr>
            <a:xfrm>
              <a:off x="1423" y="2610"/>
              <a:ext cx="1020" cy="344"/>
            </a:xfrm>
            <a:prstGeom prst="diamond">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en-US" altLang="zh-CN" sz="1600" dirty="0">
                  <a:latin typeface="Times New Roman" panose="02020603050405020304" pitchFamily="18" charset="0"/>
                </a:rPr>
                <a:t>=’$’?</a:t>
              </a:r>
              <a:endParaRPr lang="en-US" altLang="zh-CN" sz="1600" dirty="0">
                <a:latin typeface="Times New Roman" panose="02020603050405020304" pitchFamily="18" charset="0"/>
              </a:endParaRPr>
            </a:p>
          </p:txBody>
        </p:sp>
        <p:sp>
          <p:nvSpPr>
            <p:cNvPr id="181267" name="Line 20"/>
            <p:cNvSpPr/>
            <p:nvPr/>
          </p:nvSpPr>
          <p:spPr>
            <a:xfrm>
              <a:off x="2443" y="2783"/>
              <a:ext cx="128" cy="0"/>
            </a:xfrm>
            <a:prstGeom prst="line">
              <a:avLst/>
            </a:prstGeom>
            <a:ln w="9525" cap="flat" cmpd="sng">
              <a:solidFill>
                <a:srgbClr val="000000"/>
              </a:solidFill>
              <a:prstDash val="solid"/>
              <a:headEnd type="none" w="med" len="med"/>
              <a:tailEnd type="none" w="med" len="med"/>
            </a:ln>
          </p:spPr>
        </p:sp>
        <p:sp>
          <p:nvSpPr>
            <p:cNvPr id="181268" name="Line 21"/>
            <p:cNvSpPr/>
            <p:nvPr/>
          </p:nvSpPr>
          <p:spPr>
            <a:xfrm>
              <a:off x="2571" y="2783"/>
              <a:ext cx="0" cy="171"/>
            </a:xfrm>
            <a:prstGeom prst="line">
              <a:avLst/>
            </a:prstGeom>
            <a:ln w="9525" cap="flat" cmpd="sng">
              <a:solidFill>
                <a:srgbClr val="000000"/>
              </a:solidFill>
              <a:prstDash val="solid"/>
              <a:headEnd type="none" w="med" len="med"/>
              <a:tailEnd type="triangle" w="sm" len="sm"/>
            </a:ln>
          </p:spPr>
        </p:sp>
        <p:sp>
          <p:nvSpPr>
            <p:cNvPr id="181269" name="Rectangle 22"/>
            <p:cNvSpPr/>
            <p:nvPr/>
          </p:nvSpPr>
          <p:spPr>
            <a:xfrm>
              <a:off x="2060" y="2954"/>
              <a:ext cx="638" cy="172"/>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600" dirty="0">
                  <a:latin typeface="Times New Roman" panose="02020603050405020304" pitchFamily="18" charset="0"/>
                </a:rPr>
                <a:t>存串长度</a:t>
              </a:r>
              <a:endParaRPr lang="zh-CN" altLang="en-US" sz="1600" dirty="0">
                <a:latin typeface="Times New Roman" panose="02020603050405020304" pitchFamily="18" charset="0"/>
              </a:endParaRPr>
            </a:p>
          </p:txBody>
        </p:sp>
        <p:sp>
          <p:nvSpPr>
            <p:cNvPr id="181270" name="Line 23"/>
            <p:cNvSpPr/>
            <p:nvPr/>
          </p:nvSpPr>
          <p:spPr>
            <a:xfrm flipH="1">
              <a:off x="1167" y="2783"/>
              <a:ext cx="256" cy="0"/>
            </a:xfrm>
            <a:prstGeom prst="line">
              <a:avLst/>
            </a:prstGeom>
            <a:ln w="9525" cap="flat" cmpd="sng">
              <a:solidFill>
                <a:srgbClr val="000000"/>
              </a:solidFill>
              <a:prstDash val="solid"/>
              <a:headEnd type="none" w="med" len="med"/>
              <a:tailEnd type="none" w="med" len="med"/>
            </a:ln>
          </p:spPr>
        </p:sp>
        <p:sp>
          <p:nvSpPr>
            <p:cNvPr id="181271" name="Line 24"/>
            <p:cNvSpPr/>
            <p:nvPr/>
          </p:nvSpPr>
          <p:spPr>
            <a:xfrm>
              <a:off x="1167" y="2783"/>
              <a:ext cx="0" cy="171"/>
            </a:xfrm>
            <a:prstGeom prst="line">
              <a:avLst/>
            </a:prstGeom>
            <a:ln w="9525" cap="flat" cmpd="sng">
              <a:solidFill>
                <a:srgbClr val="000000"/>
              </a:solidFill>
              <a:prstDash val="solid"/>
              <a:headEnd type="none" w="med" len="med"/>
              <a:tailEnd type="triangle" w="sm" len="sm"/>
            </a:ln>
          </p:spPr>
        </p:sp>
        <p:sp>
          <p:nvSpPr>
            <p:cNvPr id="181272" name="Line 25"/>
            <p:cNvSpPr/>
            <p:nvPr/>
          </p:nvSpPr>
          <p:spPr>
            <a:xfrm>
              <a:off x="1295" y="3298"/>
              <a:ext cx="0" cy="86"/>
            </a:xfrm>
            <a:prstGeom prst="line">
              <a:avLst/>
            </a:prstGeom>
            <a:ln w="9525" cap="flat" cmpd="sng">
              <a:solidFill>
                <a:srgbClr val="000000"/>
              </a:solidFill>
              <a:prstDash val="solid"/>
              <a:headEnd type="none" w="med" len="med"/>
              <a:tailEnd type="none" w="med" len="med"/>
            </a:ln>
          </p:spPr>
        </p:sp>
        <p:sp>
          <p:nvSpPr>
            <p:cNvPr id="181273" name="Line 26"/>
            <p:cNvSpPr/>
            <p:nvPr/>
          </p:nvSpPr>
          <p:spPr>
            <a:xfrm flipH="1">
              <a:off x="657" y="3384"/>
              <a:ext cx="638" cy="0"/>
            </a:xfrm>
            <a:prstGeom prst="line">
              <a:avLst/>
            </a:prstGeom>
            <a:ln w="9525" cap="flat" cmpd="sng">
              <a:solidFill>
                <a:srgbClr val="000000"/>
              </a:solidFill>
              <a:prstDash val="solid"/>
              <a:headEnd type="none" w="med" len="med"/>
              <a:tailEnd type="none" w="med" len="med"/>
            </a:ln>
          </p:spPr>
        </p:sp>
        <p:sp>
          <p:nvSpPr>
            <p:cNvPr id="181274" name="AutoShape 32"/>
            <p:cNvSpPr/>
            <p:nvPr/>
          </p:nvSpPr>
          <p:spPr>
            <a:xfrm>
              <a:off x="1746" y="1706"/>
              <a:ext cx="408" cy="188"/>
            </a:xfrm>
            <a:prstGeom prst="flowChartTerminator">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Times New Roman" panose="02020603050405020304" pitchFamily="18" charset="0"/>
                </a:rPr>
                <a:t>开始</a:t>
              </a:r>
              <a:endParaRPr lang="zh-CN" altLang="en-US" dirty="0">
                <a:latin typeface="Times New Roman" panose="02020603050405020304" pitchFamily="18" charset="0"/>
              </a:endParaRPr>
            </a:p>
          </p:txBody>
        </p:sp>
        <p:sp>
          <p:nvSpPr>
            <p:cNvPr id="181275" name="AutoShape 33"/>
            <p:cNvSpPr/>
            <p:nvPr/>
          </p:nvSpPr>
          <p:spPr>
            <a:xfrm>
              <a:off x="2245" y="3203"/>
              <a:ext cx="408" cy="188"/>
            </a:xfrm>
            <a:prstGeom prst="flowChartTerminator">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Times New Roman" panose="02020603050405020304" pitchFamily="18" charset="0"/>
                </a:rPr>
                <a:t>结束</a:t>
              </a:r>
              <a:endParaRPr lang="zh-CN" altLang="en-US" dirty="0">
                <a:latin typeface="Times New Roman" panose="02020603050405020304" pitchFamily="18"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矩形 4"/>
          <p:cNvSpPr/>
          <p:nvPr/>
        </p:nvSpPr>
        <p:spPr>
          <a:xfrm>
            <a:off x="179388" y="2268538"/>
            <a:ext cx="4824413" cy="4894263"/>
          </a:xfrm>
          <a:prstGeom prst="rect">
            <a:avLst/>
          </a:prstGeom>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DATA  SEGMENT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STR DB ‘JHHJKHKFHKJ$’</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LEN   DB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DATA  ENDS</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CODE  SEGMENT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ASSUME CS:CODE,DS:DATA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START:MOV AX,DATA</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DS,AX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LEA SI, STR</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XOR BL,BL</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p:txBody>
      </p:sp>
      <p:sp>
        <p:nvSpPr>
          <p:cNvPr id="6" name="矩形 5"/>
          <p:cNvSpPr/>
          <p:nvPr/>
        </p:nvSpPr>
        <p:spPr>
          <a:xfrm>
            <a:off x="4756150" y="2133600"/>
            <a:ext cx="3848100" cy="4967288"/>
          </a:xfrm>
          <a:prstGeom prst="rect">
            <a:avLst/>
          </a:prstGeom>
        </p:spPr>
        <p:txBody>
          <a:bodyPr>
            <a:spAutoFit/>
          </a:bodyPr>
          <a:lstStyle/>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LOP:MOV AL,[SI]</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CMP AL,24H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JZ STOP</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INC BL</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INC SI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JMP LOP</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STOP:MOV LEN,BL</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AH,4CH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INT 21H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CODE ENDS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END START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p:txBody>
      </p:sp>
      <p:cxnSp>
        <p:nvCxnSpPr>
          <p:cNvPr id="182277" name="直接连接符 7"/>
          <p:cNvCxnSpPr/>
          <p:nvPr/>
        </p:nvCxnSpPr>
        <p:spPr>
          <a:xfrm>
            <a:off x="5003800" y="2133600"/>
            <a:ext cx="0" cy="4711700"/>
          </a:xfrm>
          <a:prstGeom prst="line">
            <a:avLst/>
          </a:prstGeom>
          <a:ln w="41275" cap="sq" cmpd="sng">
            <a:solidFill>
              <a:schemeClr val="tx1"/>
            </a:solidFill>
            <a:prstDash val="solid"/>
            <a:headEnd type="none" w="sm" len="sm"/>
            <a:tailEnd type="none" w="sm" len="sm"/>
          </a:ln>
        </p:spPr>
      </p:cxnSp>
    </p:spTree>
  </p:cSld>
  <p:clrMapOvr>
    <a:masterClrMapping/>
  </p:clrMapOvr>
  <p:transition spd="slow">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
          <p:cNvSpPr>
            <a:spLocks noGrp="1"/>
          </p:cNvSpPr>
          <p:nvPr>
            <p:ph type="title"/>
          </p:nvPr>
        </p:nvSpPr>
        <p:spPr>
          <a:ln/>
        </p:spPr>
        <p:txBody>
          <a:bodyPr vert="horz" wrap="square" lIns="91440" tIns="45720" rIns="91440" bIns="45720" anchor="b" anchorCtr="0"/>
          <a:p>
            <a:endParaRPr lang="zh-CN" altLang="en-US" dirty="0"/>
          </a:p>
        </p:txBody>
      </p:sp>
      <p:sp>
        <p:nvSpPr>
          <p:cNvPr id="18329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Text Box 29"/>
          <p:cNvSpPr>
            <a:spLocks noGrp="1"/>
          </p:cNvSpPr>
          <p:nvPr>
            <p:ph idx="1"/>
          </p:nvPr>
        </p:nvSpPr>
        <p:spPr>
          <a:xfrm>
            <a:off x="622300" y="1873250"/>
            <a:ext cx="8259763" cy="1058863"/>
          </a:xfrm>
          <a:ln/>
        </p:spPr>
        <p:txBody>
          <a:bodyPr vert="horz" wrap="square" lIns="91440" tIns="45720" rIns="91440" bIns="45720" anchor="t" anchorCtr="0">
            <a:spAutoFit/>
          </a:bodyPr>
          <a:p>
            <a:pPr marL="0" indent="0">
              <a:spcBef>
                <a:spcPct val="50000"/>
              </a:spcBef>
              <a:buNone/>
            </a:pP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求以</a:t>
            </a:r>
            <a:r>
              <a:rPr lang="en-US" altLang="zh-CN" sz="2400" dirty="0">
                <a:latin typeface="宋体" panose="02010600030101010101" pitchFamily="2" charset="-122"/>
                <a:ea typeface="宋体" panose="02010600030101010101" pitchFamily="2" charset="-122"/>
              </a:rPr>
              <a:t>BUF</a:t>
            </a:r>
            <a:r>
              <a:rPr lang="zh-CN" altLang="en-US" sz="2400" dirty="0">
                <a:latin typeface="宋体" panose="02010600030101010101" pitchFamily="2" charset="-122"/>
                <a:ea typeface="宋体" panose="02010600030101010101" pitchFamily="2" charset="-122"/>
              </a:rPr>
              <a:t>为首地址的</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个内存单元的无符号数据和。   </a:t>
            </a:r>
            <a:endParaRPr lang="en-US" altLang="zh-CN" sz="2400" dirty="0">
              <a:latin typeface="宋体" panose="02010600030101010101" pitchFamily="2" charset="-122"/>
              <a:ea typeface="宋体" panose="02010600030101010101" pitchFamily="2" charset="-122"/>
            </a:endParaRPr>
          </a:p>
          <a:p>
            <a:pPr marL="0" indent="0">
              <a:spcBef>
                <a:spcPct val="50000"/>
              </a:spcBef>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已知其和小于等于</a:t>
            </a:r>
            <a:r>
              <a:rPr lang="en-US" altLang="zh-CN" sz="2400" dirty="0">
                <a:latin typeface="宋体" panose="02010600030101010101" pitchFamily="2" charset="-122"/>
                <a:ea typeface="宋体" panose="02010600030101010101" pitchFamily="2" charset="-122"/>
              </a:rPr>
              <a:t>255</a:t>
            </a:r>
            <a:r>
              <a:rPr lang="zh-CN" altLang="en-US" sz="2400" dirty="0">
                <a:latin typeface="宋体" panose="02010600030101010101" pitchFamily="2" charset="-122"/>
                <a:ea typeface="宋体" panose="02010600030101010101" pitchFamily="2" charset="-122"/>
              </a:rPr>
              <a:t>，将结果存入第</a:t>
            </a:r>
            <a:r>
              <a:rPr lang="en-US" altLang="zh-CN" sz="2400" dirty="0">
                <a:latin typeface="宋体" panose="02010600030101010101" pitchFamily="2" charset="-122"/>
                <a:ea typeface="宋体" panose="02010600030101010101" pitchFamily="2" charset="-122"/>
              </a:rPr>
              <a:t>11</a:t>
            </a:r>
            <a:r>
              <a:rPr lang="zh-CN" altLang="en-US" sz="2400" dirty="0">
                <a:latin typeface="宋体" panose="02010600030101010101" pitchFamily="2" charset="-122"/>
                <a:ea typeface="宋体" panose="02010600030101010101" pitchFamily="2" charset="-122"/>
              </a:rPr>
              <a:t>个内存单元</a:t>
            </a:r>
            <a:endParaRPr lang="zh-CN" altLang="en-US" sz="2400" dirty="0">
              <a:latin typeface="宋体" panose="02010600030101010101" pitchFamily="2" charset="-122"/>
              <a:ea typeface="宋体" panose="02010600030101010101" pitchFamily="2" charset="-122"/>
            </a:endParaRPr>
          </a:p>
        </p:txBody>
      </p:sp>
      <p:sp>
        <p:nvSpPr>
          <p:cNvPr id="183301" name="Text Box 31"/>
          <p:cNvSpPr txBox="1"/>
          <p:nvPr/>
        </p:nvSpPr>
        <p:spPr>
          <a:xfrm>
            <a:off x="2698750" y="4949825"/>
            <a:ext cx="360363" cy="288925"/>
          </a:xfrm>
          <a:prstGeom prst="rect">
            <a:avLst/>
          </a:prstGeom>
          <a:noFill/>
          <a:ln w="9525">
            <a:noFill/>
          </a:ln>
        </p:spPr>
        <p:txBody>
          <a:bodyPr lIns="0" tIns="0" rIns="0" bIns="0"/>
          <a:p>
            <a:pPr algn="just">
              <a:buFont typeface="Wingdings" panose="05000000000000000000" pitchFamily="2" charset="2"/>
            </a:pPr>
            <a:r>
              <a:rPr lang="en-US" altLang="zh-CN" sz="1400" dirty="0">
                <a:latin typeface="宋体" panose="02010600030101010101" pitchFamily="2" charset="-122"/>
              </a:rPr>
              <a:t>N</a:t>
            </a:r>
            <a:endParaRPr lang="en-US" altLang="zh-CN" sz="1400" dirty="0">
              <a:latin typeface="宋体" panose="02010600030101010101" pitchFamily="2" charset="-122"/>
            </a:endParaRPr>
          </a:p>
        </p:txBody>
      </p:sp>
      <p:sp>
        <p:nvSpPr>
          <p:cNvPr id="183302" name="Text Box 32"/>
          <p:cNvSpPr txBox="1"/>
          <p:nvPr/>
        </p:nvSpPr>
        <p:spPr>
          <a:xfrm>
            <a:off x="4427538" y="5526088"/>
            <a:ext cx="214312" cy="230187"/>
          </a:xfrm>
          <a:prstGeom prst="rect">
            <a:avLst/>
          </a:prstGeom>
          <a:noFill/>
          <a:ln w="9525">
            <a:noFill/>
          </a:ln>
        </p:spPr>
        <p:txBody>
          <a:bodyPr lIns="0" tIns="0" rIns="0" bIns="0"/>
          <a:p>
            <a:pPr algn="just">
              <a:buFont typeface="Wingdings" panose="05000000000000000000" pitchFamily="2" charset="2"/>
            </a:pPr>
            <a:r>
              <a:rPr lang="en-US" altLang="zh-CN" sz="1400" dirty="0">
                <a:latin typeface="宋体" panose="02010600030101010101" pitchFamily="2" charset="-122"/>
              </a:rPr>
              <a:t>Y</a:t>
            </a:r>
            <a:endParaRPr lang="en-US" altLang="zh-CN" sz="1400" dirty="0">
              <a:latin typeface="宋体" panose="02010600030101010101" pitchFamily="2" charset="-122"/>
            </a:endParaRPr>
          </a:p>
        </p:txBody>
      </p:sp>
      <p:sp>
        <p:nvSpPr>
          <p:cNvPr id="183303" name="AutoShape 33"/>
          <p:cNvSpPr/>
          <p:nvPr/>
        </p:nvSpPr>
        <p:spPr>
          <a:xfrm>
            <a:off x="2987675" y="5022850"/>
            <a:ext cx="2592388" cy="496888"/>
          </a:xfrm>
          <a:prstGeom prst="diamond">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en-US" altLang="zh-CN" sz="1400" dirty="0">
                <a:latin typeface="宋体" panose="02010600030101010101" pitchFamily="2" charset="-122"/>
              </a:rPr>
              <a:t>CX=0?</a:t>
            </a:r>
            <a:endParaRPr lang="en-US" altLang="zh-CN" sz="1400" dirty="0">
              <a:latin typeface="宋体" panose="02010600030101010101" pitchFamily="2" charset="-122"/>
            </a:endParaRPr>
          </a:p>
        </p:txBody>
      </p:sp>
      <p:sp>
        <p:nvSpPr>
          <p:cNvPr id="183304" name="Line 35"/>
          <p:cNvSpPr/>
          <p:nvPr/>
        </p:nvSpPr>
        <p:spPr>
          <a:xfrm>
            <a:off x="4241800" y="3614738"/>
            <a:ext cx="0" cy="123825"/>
          </a:xfrm>
          <a:prstGeom prst="line">
            <a:avLst/>
          </a:prstGeom>
          <a:ln w="9525" cap="flat" cmpd="sng">
            <a:solidFill>
              <a:srgbClr val="000000"/>
            </a:solidFill>
            <a:prstDash val="solid"/>
            <a:headEnd type="none" w="med" len="med"/>
            <a:tailEnd type="triangle" w="sm" len="sm"/>
          </a:ln>
        </p:spPr>
      </p:sp>
      <p:sp>
        <p:nvSpPr>
          <p:cNvPr id="183305" name="Rectangle 36"/>
          <p:cNvSpPr/>
          <p:nvPr/>
        </p:nvSpPr>
        <p:spPr>
          <a:xfrm>
            <a:off x="3433763" y="3738563"/>
            <a:ext cx="1614487" cy="249237"/>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en-US" altLang="zh-CN" sz="1400" dirty="0">
                <a:latin typeface="宋体" panose="02010600030101010101" pitchFamily="2" charset="-122"/>
              </a:rPr>
              <a:t>AL</a:t>
            </a:r>
            <a:r>
              <a:rPr lang="zh-CN" altLang="en-US" sz="1400" dirty="0">
                <a:latin typeface="宋体" panose="02010600030101010101" pitchFamily="2" charset="-122"/>
              </a:rPr>
              <a:t>清</a:t>
            </a:r>
            <a:r>
              <a:rPr lang="en-US" altLang="zh-CN" sz="1400" dirty="0">
                <a:latin typeface="宋体" panose="02010600030101010101" pitchFamily="2" charset="-122"/>
              </a:rPr>
              <a:t>0</a:t>
            </a:r>
            <a:endParaRPr lang="en-US" altLang="zh-CN" sz="1400" dirty="0">
              <a:latin typeface="宋体" panose="02010600030101010101" pitchFamily="2" charset="-122"/>
            </a:endParaRPr>
          </a:p>
        </p:txBody>
      </p:sp>
      <p:sp>
        <p:nvSpPr>
          <p:cNvPr id="183306" name="Line 37"/>
          <p:cNvSpPr/>
          <p:nvPr/>
        </p:nvSpPr>
        <p:spPr>
          <a:xfrm>
            <a:off x="4241800" y="3987800"/>
            <a:ext cx="0" cy="247650"/>
          </a:xfrm>
          <a:prstGeom prst="line">
            <a:avLst/>
          </a:prstGeom>
          <a:ln w="9525" cap="flat" cmpd="sng">
            <a:solidFill>
              <a:srgbClr val="000000"/>
            </a:solidFill>
            <a:prstDash val="solid"/>
            <a:headEnd type="none" w="med" len="med"/>
            <a:tailEnd type="triangle" w="sm" len="sm"/>
          </a:ln>
        </p:spPr>
      </p:sp>
      <p:sp>
        <p:nvSpPr>
          <p:cNvPr id="183307" name="Line 38"/>
          <p:cNvSpPr/>
          <p:nvPr/>
        </p:nvSpPr>
        <p:spPr>
          <a:xfrm>
            <a:off x="2627313" y="4111625"/>
            <a:ext cx="1614487" cy="0"/>
          </a:xfrm>
          <a:prstGeom prst="line">
            <a:avLst/>
          </a:prstGeom>
          <a:ln w="9525" cap="flat" cmpd="sng">
            <a:solidFill>
              <a:srgbClr val="000000"/>
            </a:solidFill>
            <a:prstDash val="solid"/>
            <a:headEnd type="none" w="med" len="med"/>
            <a:tailEnd type="triangle" w="sm" len="sm"/>
          </a:ln>
        </p:spPr>
      </p:sp>
      <p:sp>
        <p:nvSpPr>
          <p:cNvPr id="183308" name="Line 39"/>
          <p:cNvSpPr/>
          <p:nvPr/>
        </p:nvSpPr>
        <p:spPr>
          <a:xfrm>
            <a:off x="4283075" y="4878388"/>
            <a:ext cx="0" cy="125412"/>
          </a:xfrm>
          <a:prstGeom prst="line">
            <a:avLst/>
          </a:prstGeom>
          <a:ln w="9525" cap="flat" cmpd="sng">
            <a:solidFill>
              <a:srgbClr val="000000"/>
            </a:solidFill>
            <a:prstDash val="solid"/>
            <a:headEnd type="none" w="med" len="med"/>
            <a:tailEnd type="triangle" w="sm" len="sm"/>
          </a:ln>
        </p:spPr>
      </p:sp>
      <p:sp>
        <p:nvSpPr>
          <p:cNvPr id="183309" name="Rectangle 40"/>
          <p:cNvSpPr/>
          <p:nvPr/>
        </p:nvSpPr>
        <p:spPr>
          <a:xfrm>
            <a:off x="3490913" y="5741988"/>
            <a:ext cx="1512887" cy="288925"/>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宋体" panose="02010600030101010101" pitchFamily="2" charset="-122"/>
              </a:rPr>
              <a:t>送结果</a:t>
            </a:r>
            <a:endParaRPr lang="zh-CN" altLang="en-US" sz="1400" dirty="0">
              <a:latin typeface="宋体" panose="02010600030101010101" pitchFamily="2" charset="-122"/>
            </a:endParaRPr>
          </a:p>
        </p:txBody>
      </p:sp>
      <p:sp>
        <p:nvSpPr>
          <p:cNvPr id="183310" name="Line 41"/>
          <p:cNvSpPr/>
          <p:nvPr/>
        </p:nvSpPr>
        <p:spPr>
          <a:xfrm>
            <a:off x="4283075" y="5526088"/>
            <a:ext cx="0" cy="249237"/>
          </a:xfrm>
          <a:prstGeom prst="line">
            <a:avLst/>
          </a:prstGeom>
          <a:ln w="9525" cap="flat" cmpd="sng">
            <a:solidFill>
              <a:srgbClr val="000000"/>
            </a:solidFill>
            <a:prstDash val="solid"/>
            <a:headEnd type="none" w="med" len="med"/>
            <a:tailEnd type="triangle" w="sm" len="sm"/>
          </a:ln>
        </p:spPr>
      </p:sp>
      <p:sp>
        <p:nvSpPr>
          <p:cNvPr id="183311" name="Line 43"/>
          <p:cNvSpPr/>
          <p:nvPr/>
        </p:nvSpPr>
        <p:spPr>
          <a:xfrm flipV="1">
            <a:off x="2627313" y="4111625"/>
            <a:ext cx="0" cy="1127125"/>
          </a:xfrm>
          <a:prstGeom prst="line">
            <a:avLst/>
          </a:prstGeom>
          <a:ln w="9525" cap="flat" cmpd="sng">
            <a:solidFill>
              <a:srgbClr val="000000"/>
            </a:solidFill>
            <a:prstDash val="solid"/>
            <a:headEnd type="none" w="med" len="med"/>
            <a:tailEnd type="none" w="med" len="med"/>
          </a:ln>
        </p:spPr>
      </p:sp>
      <p:sp>
        <p:nvSpPr>
          <p:cNvPr id="183312" name="Rectangle 44"/>
          <p:cNvSpPr/>
          <p:nvPr/>
        </p:nvSpPr>
        <p:spPr>
          <a:xfrm>
            <a:off x="3433763" y="4235450"/>
            <a:ext cx="2017712" cy="249238"/>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宋体" panose="02010600030101010101" pitchFamily="2" charset="-122"/>
              </a:rPr>
              <a:t>取数累加</a:t>
            </a:r>
            <a:endParaRPr lang="zh-CN" altLang="en-US" sz="1400" dirty="0">
              <a:latin typeface="宋体" panose="02010600030101010101" pitchFamily="2" charset="-122"/>
            </a:endParaRPr>
          </a:p>
        </p:txBody>
      </p:sp>
      <p:sp>
        <p:nvSpPr>
          <p:cNvPr id="183313" name="Line 45"/>
          <p:cNvSpPr/>
          <p:nvPr/>
        </p:nvSpPr>
        <p:spPr>
          <a:xfrm>
            <a:off x="4211638" y="6030913"/>
            <a:ext cx="0" cy="142875"/>
          </a:xfrm>
          <a:prstGeom prst="line">
            <a:avLst/>
          </a:prstGeom>
          <a:ln w="9525" cap="flat" cmpd="sng">
            <a:solidFill>
              <a:srgbClr val="000000"/>
            </a:solidFill>
            <a:prstDash val="solid"/>
            <a:headEnd type="none" w="med" len="med"/>
            <a:tailEnd type="triangle" w="sm" len="sm"/>
          </a:ln>
        </p:spPr>
      </p:sp>
      <p:sp>
        <p:nvSpPr>
          <p:cNvPr id="183314" name="Rectangle 46"/>
          <p:cNvSpPr/>
          <p:nvPr/>
        </p:nvSpPr>
        <p:spPr>
          <a:xfrm>
            <a:off x="3030538" y="4608513"/>
            <a:ext cx="2824162" cy="269875"/>
          </a:xfrm>
          <a:prstGeom prst="rect">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宋体" panose="02010600030101010101" pitchFamily="2" charset="-122"/>
              </a:rPr>
              <a:t>修改地址指针、计数值减</a:t>
            </a:r>
            <a:r>
              <a:rPr lang="en-US" altLang="zh-CN" sz="1400" dirty="0">
                <a:latin typeface="宋体" panose="02010600030101010101" pitchFamily="2" charset="-122"/>
              </a:rPr>
              <a:t>1</a:t>
            </a:r>
            <a:endParaRPr lang="en-US" altLang="zh-CN" sz="1400" dirty="0">
              <a:latin typeface="宋体" panose="02010600030101010101" pitchFamily="2" charset="-122"/>
            </a:endParaRPr>
          </a:p>
        </p:txBody>
      </p:sp>
      <p:sp>
        <p:nvSpPr>
          <p:cNvPr id="183315" name="Line 47"/>
          <p:cNvSpPr/>
          <p:nvPr/>
        </p:nvSpPr>
        <p:spPr>
          <a:xfrm>
            <a:off x="4241800" y="4484688"/>
            <a:ext cx="0" cy="123825"/>
          </a:xfrm>
          <a:prstGeom prst="line">
            <a:avLst/>
          </a:prstGeom>
          <a:ln w="9525" cap="flat" cmpd="sng">
            <a:solidFill>
              <a:srgbClr val="000000"/>
            </a:solidFill>
            <a:prstDash val="solid"/>
            <a:headEnd type="none" w="med" len="med"/>
            <a:tailEnd type="triangle" w="sm" len="sm"/>
          </a:ln>
        </p:spPr>
      </p:sp>
      <p:sp>
        <p:nvSpPr>
          <p:cNvPr id="183316" name="Line 48"/>
          <p:cNvSpPr/>
          <p:nvPr/>
        </p:nvSpPr>
        <p:spPr>
          <a:xfrm flipH="1">
            <a:off x="2627313" y="5238750"/>
            <a:ext cx="403225" cy="0"/>
          </a:xfrm>
          <a:prstGeom prst="line">
            <a:avLst/>
          </a:prstGeom>
          <a:ln w="9525" cap="flat" cmpd="sng">
            <a:solidFill>
              <a:srgbClr val="000000"/>
            </a:solidFill>
            <a:prstDash val="solid"/>
            <a:headEnd type="none" w="med" len="med"/>
            <a:tailEnd type="none" w="med" len="med"/>
          </a:ln>
        </p:spPr>
      </p:sp>
      <p:sp>
        <p:nvSpPr>
          <p:cNvPr id="183317" name="AutoShape 54"/>
          <p:cNvSpPr/>
          <p:nvPr/>
        </p:nvSpPr>
        <p:spPr>
          <a:xfrm>
            <a:off x="3851275" y="3292475"/>
            <a:ext cx="792163" cy="298450"/>
          </a:xfrm>
          <a:prstGeom prst="flowChartTerminator">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宋体" panose="02010600030101010101" pitchFamily="2" charset="-122"/>
              </a:rPr>
              <a:t>开始</a:t>
            </a:r>
            <a:endParaRPr lang="zh-CN" altLang="en-US" sz="1400" dirty="0">
              <a:latin typeface="宋体" panose="02010600030101010101" pitchFamily="2" charset="-122"/>
            </a:endParaRPr>
          </a:p>
        </p:txBody>
      </p:sp>
      <p:sp>
        <p:nvSpPr>
          <p:cNvPr id="183318" name="AutoShape 55"/>
          <p:cNvSpPr/>
          <p:nvPr/>
        </p:nvSpPr>
        <p:spPr>
          <a:xfrm>
            <a:off x="3779838" y="6173788"/>
            <a:ext cx="863600" cy="298450"/>
          </a:xfrm>
          <a:prstGeom prst="flowChartTerminator">
            <a:avLst/>
          </a:prstGeom>
          <a:noFill/>
          <a:ln w="9525" cap="flat" cmpd="sng">
            <a:solidFill>
              <a:srgbClr val="000000"/>
            </a:solidFill>
            <a:prstDash val="solid"/>
            <a:miter/>
            <a:headEnd type="none" w="med" len="med"/>
            <a:tailEnd type="none" w="med" len="med"/>
          </a:ln>
        </p:spPr>
        <p:txBody>
          <a:bodyPr lIns="0" tIns="0" rIns="0" bIns="0"/>
          <a:p>
            <a:pPr algn="ctr">
              <a:buFont typeface="Wingdings" panose="05000000000000000000" pitchFamily="2" charset="2"/>
            </a:pPr>
            <a:r>
              <a:rPr lang="zh-CN" altLang="en-US" sz="1400" dirty="0">
                <a:latin typeface="宋体" panose="02010600030101010101" pitchFamily="2" charset="-122"/>
              </a:rPr>
              <a:t>结束</a:t>
            </a:r>
            <a:endParaRPr lang="zh-CN" altLang="en-US" sz="1400"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32"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ou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257175" y="419100"/>
            <a:ext cx="8696325" cy="645318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；下面的语句说明程序中定义的各段分别用哪个段寄存器寻址</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ASSUME  CS</a:t>
            </a:r>
            <a:r>
              <a:rPr kumimoji="0" lang="zh-CN" altLang="en-US"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CSEG</a:t>
            </a:r>
            <a:r>
              <a:rPr kumimoji="0" lang="zh-CN" altLang="en-US"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DS</a:t>
            </a:r>
            <a:r>
              <a:rPr kumimoji="0" lang="zh-CN" altLang="en-US"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DSEG</a:t>
            </a:r>
            <a:r>
              <a:rPr kumimoji="0" lang="zh-CN" altLang="en-US"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ES</a:t>
            </a:r>
            <a:r>
              <a:rPr kumimoji="0" lang="zh-CN" altLang="en-US"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ESEG</a:t>
            </a:r>
            <a:endPar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START</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MOV  AX</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DSEG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START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为程序开始执行的启动标号</a:t>
            </a:r>
            <a:endPar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DS</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AX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初始化</a:t>
            </a:r>
            <a:r>
              <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DS</a:t>
            </a:r>
            <a:endPar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AX</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ESEG</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ES</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AX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初始化</a:t>
            </a:r>
            <a:r>
              <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ES</a:t>
            </a:r>
            <a:endPar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LEA  SI</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SUM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存放结果的偏移地址送</a:t>
            </a:r>
            <a:r>
              <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SI</a:t>
            </a:r>
            <a:endPar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AX</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DATA1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取被加数</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ADD  AX</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DATA2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两数相加</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ES</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[SI]</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AX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和送附加段的</a:t>
            </a:r>
            <a:r>
              <a:rPr kumimoji="0" lang="en-US" altLang="zh-CN"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SUM</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单元中</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HLT</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CSEG    ENDS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代码段结束</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END  START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rPr>
              <a:t>源程序结束</a:t>
            </a:r>
            <a:endParaRPr kumimoji="0" lang="zh-CN" altLang="en-US" sz="2400" b="1" i="0" u="none" strike="noStrike" kern="0" cap="none" spc="0" normalizeH="0" baseline="0" noProof="0" dirty="0">
              <a:ln>
                <a:noFill/>
              </a:ln>
              <a:solidFill>
                <a:schemeClr val="accent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5000"/>
              </a:spcAft>
              <a:buClr>
                <a:schemeClr val="folHlink"/>
              </a:buClr>
              <a:buSzPct val="60000"/>
              <a:buFont typeface="Wingdings" panose="05000000000000000000" pitchFamily="2" charset="2"/>
              <a:buChar char="n"/>
              <a:defRPr/>
            </a:pPr>
            <a:endParaRPr kumimoji="0" lang="zh-CN" altLang="en-US" sz="1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Char char="n"/>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cs"/>
            </a:endParaRPr>
          </a:p>
        </p:txBody>
      </p:sp>
      <p:sp>
        <p:nvSpPr>
          <p:cNvPr id="24579"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spd="slow">
    <p:zoom/>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矩形 4"/>
          <p:cNvSpPr/>
          <p:nvPr/>
        </p:nvSpPr>
        <p:spPr>
          <a:xfrm>
            <a:off x="323850" y="1760538"/>
            <a:ext cx="4572000" cy="544830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DATA  SEGMENT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BUF  DB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12H,38H,46H,0BH,09H,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41H,32H,56,02H,26H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RES   DB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DATA  ENDS</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CODE  SEGMENT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ASSUME CS:CODE,DS:DATA</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START:MOV AX,DATA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1" lang="en-US" altLang="zh-CN" sz="24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矩形 5"/>
          <p:cNvSpPr/>
          <p:nvPr/>
        </p:nvSpPr>
        <p:spPr>
          <a:xfrm>
            <a:off x="5076825" y="1911350"/>
            <a:ext cx="4067175" cy="4967288"/>
          </a:xfrm>
          <a:prstGeom prst="rect">
            <a:avLst/>
          </a:prstGeom>
        </p:spPr>
        <p:txBody>
          <a:bodyPr>
            <a:spAutoFit/>
          </a:bodyPr>
          <a:lstStyle/>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DS,AX</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AL,0</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CX,0AH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LEA BX,BUF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LP:ADD AL,[BX]</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INC BX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LOOP LP</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RES,AL</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AH,4CH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INT 21H</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CODE  ENDS	</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1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END START</a:t>
            </a:r>
            <a:endParaRPr kumimoji="1" lang="en-US" altLang="zh-CN" sz="2400" b="0"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p:txBody>
      </p:sp>
      <p:cxnSp>
        <p:nvCxnSpPr>
          <p:cNvPr id="184325" name="直接连接符 7"/>
          <p:cNvCxnSpPr/>
          <p:nvPr/>
        </p:nvCxnSpPr>
        <p:spPr>
          <a:xfrm>
            <a:off x="4895850" y="1911350"/>
            <a:ext cx="0" cy="4967288"/>
          </a:xfrm>
          <a:prstGeom prst="line">
            <a:avLst/>
          </a:prstGeom>
          <a:ln w="31750" cap="sq" cmpd="sng">
            <a:solidFill>
              <a:schemeClr val="tx1"/>
            </a:solidFill>
            <a:prstDash val="solid"/>
            <a:headEnd type="none" w="sm" len="sm"/>
            <a:tailEnd type="none" w="sm" len="sm"/>
          </a:ln>
        </p:spPr>
      </p:cxnSp>
    </p:spTree>
  </p:cSld>
  <p:clrMapOvr>
    <a:masterClrMapping/>
  </p:clrMapOvr>
  <p:transition spd="slow">
    <p:zo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Rectangle 4"/>
          <p:cNvSpPr>
            <a:spLocks noGrp="1"/>
          </p:cNvSpPr>
          <p:nvPr>
            <p:ph idx="1"/>
          </p:nvPr>
        </p:nvSpPr>
        <p:spPr>
          <a:xfrm>
            <a:off x="611188" y="1844675"/>
            <a:ext cx="7993062" cy="1512888"/>
          </a:xfrm>
          <a:ln/>
        </p:spPr>
        <p:txBody>
          <a:bodyPr vert="horz" wrap="square" lIns="91440" tIns="0" rIns="91440" bIns="0" anchor="t" anchorCtr="0"/>
          <a:p>
            <a:pPr algn="just" eaLnBrk="1" hangingPunct="1">
              <a:spcBef>
                <a:spcPct val="0"/>
              </a:spcBef>
              <a:buNone/>
            </a:pPr>
            <a:r>
              <a:rPr lang="en-US" altLang="zh-CN" dirty="0">
                <a:solidFill>
                  <a:srgbClr val="0000FF"/>
                </a:solidFill>
              </a:rPr>
              <a:t>【</a:t>
            </a:r>
            <a:r>
              <a:rPr lang="zh-CN" altLang="en-US" dirty="0">
                <a:solidFill>
                  <a:srgbClr val="0000FF"/>
                </a:solidFill>
              </a:rPr>
              <a:t>例</a:t>
            </a:r>
            <a:r>
              <a:rPr lang="en-US" altLang="zh-CN" dirty="0">
                <a:solidFill>
                  <a:srgbClr val="0000FF"/>
                </a:solidFill>
              </a:rPr>
              <a:t>】</a:t>
            </a:r>
            <a:r>
              <a:rPr lang="en-US" altLang="zh-CN" dirty="0"/>
              <a:t> </a:t>
            </a:r>
            <a:r>
              <a:rPr lang="zh-CN" altLang="en-US" dirty="0">
                <a:latin typeface="宋体" panose="02010600030101010101" pitchFamily="2" charset="-122"/>
                <a:ea typeface="宋体" panose="02010600030101010101" pitchFamily="2" charset="-122"/>
              </a:rPr>
              <a:t>在以</a:t>
            </a:r>
            <a:r>
              <a:rPr lang="en-US" altLang="zh-CN" dirty="0">
                <a:latin typeface="宋体" panose="02010600030101010101" pitchFamily="2" charset="-122"/>
                <a:ea typeface="宋体" panose="02010600030101010101" pitchFamily="2" charset="-122"/>
              </a:rPr>
              <a:t>BUF</a:t>
            </a:r>
            <a:r>
              <a:rPr lang="zh-CN" altLang="en-US" dirty="0">
                <a:latin typeface="宋体" panose="02010600030101010101" pitchFamily="2" charset="-122"/>
                <a:ea typeface="宋体" panose="02010600030101010101" pitchFamily="2" charset="-122"/>
              </a:rPr>
              <a:t>为首址的字存储区中存放有</a:t>
            </a:r>
            <a:r>
              <a:rPr lang="en-US" altLang="zh-CN" dirty="0">
                <a:latin typeface="宋体" panose="02010600030101010101" pitchFamily="2" charset="-122"/>
                <a:ea typeface="宋体" panose="02010600030101010101" pitchFamily="2" charset="-122"/>
              </a:rPr>
              <a:t>N</a:t>
            </a:r>
            <a:r>
              <a:rPr lang="zh-CN" altLang="en-US" dirty="0">
                <a:latin typeface="宋体" panose="02010600030101010101" pitchFamily="2" charset="-122"/>
                <a:ea typeface="宋体" panose="02010600030101010101" pitchFamily="2" charset="-122"/>
              </a:rPr>
              <a:t>个有符号数，现需将它们按大到小的顺序排列在</a:t>
            </a:r>
            <a:r>
              <a:rPr lang="en-US" altLang="zh-CN" dirty="0">
                <a:latin typeface="宋体" panose="02010600030101010101" pitchFamily="2" charset="-122"/>
                <a:ea typeface="宋体" panose="02010600030101010101" pitchFamily="2" charset="-122"/>
              </a:rPr>
              <a:t>BUF</a:t>
            </a:r>
            <a:r>
              <a:rPr lang="zh-CN" altLang="en-US" dirty="0">
                <a:latin typeface="宋体" panose="02010600030101010101" pitchFamily="2" charset="-122"/>
                <a:ea typeface="宋体" panose="02010600030101010101" pitchFamily="2" charset="-122"/>
              </a:rPr>
              <a:t>存储区中，试编写其程序。</a:t>
            </a:r>
            <a:r>
              <a:rPr lang="zh-CN" altLang="en-US" dirty="0"/>
              <a:t>	</a:t>
            </a:r>
            <a:endParaRPr lang="zh-CN" altLang="en-US" dirty="0"/>
          </a:p>
        </p:txBody>
      </p:sp>
      <p:sp>
        <p:nvSpPr>
          <p:cNvPr id="369669" name="Rectangle 5"/>
          <p:cNvSpPr/>
          <p:nvPr/>
        </p:nvSpPr>
        <p:spPr>
          <a:xfrm>
            <a:off x="1476375" y="3540125"/>
            <a:ext cx="6705600" cy="2376488"/>
          </a:xfrm>
          <a:prstGeom prst="rect">
            <a:avLst/>
          </a:prstGeom>
          <a:noFill/>
          <a:ln w="9525" cap="flat" cmpd="sng">
            <a:solidFill>
              <a:srgbClr val="FF00FF"/>
            </a:solidFill>
            <a:prstDash val="solid"/>
            <a:miter/>
            <a:headEnd type="none" w="med" len="med"/>
            <a:tailEnd type="none" w="med" len="med"/>
          </a:ln>
        </p:spPr>
        <p:txBody>
          <a:bodyPr/>
          <a:p>
            <a:pPr marL="342900" indent="-342900" algn="just" eaLnBrk="1" hangingPunct="1">
              <a:spcBef>
                <a:spcPct val="40000"/>
              </a:spcBef>
              <a:buClr>
                <a:schemeClr val="tx1"/>
              </a:buClr>
              <a:buFont typeface="Wingdings" panose="05000000000000000000" pitchFamily="2" charset="2"/>
            </a:pPr>
            <a:r>
              <a:rPr lang="zh-CN" altLang="en-US" sz="2800" b="1" dirty="0">
                <a:latin typeface="Times New Roman" panose="02020603050405020304" pitchFamily="18" charset="0"/>
              </a:rPr>
              <a:t>一组数</a:t>
            </a:r>
            <a:r>
              <a:rPr lang="zh-CN" altLang="en-US" sz="2800" b="1" dirty="0">
                <a:latin typeface="Arial" panose="020B0604020202020204" pitchFamily="34" charset="0"/>
              </a:rPr>
              <a:t>       </a:t>
            </a:r>
            <a:r>
              <a:rPr lang="en-US" altLang="zh-CN" sz="2800" b="1" dirty="0">
                <a:latin typeface="Arial" panose="020B0604020202020204" pitchFamily="34" charset="0"/>
              </a:rPr>
              <a:t>10	8      16	90	32</a:t>
            </a:r>
            <a:endParaRPr lang="en-US" altLang="zh-CN" sz="2800" b="1" dirty="0">
              <a:latin typeface="Arial" panose="020B0604020202020204" pitchFamily="34" charset="0"/>
            </a:endParaRPr>
          </a:p>
          <a:p>
            <a:pPr marL="342900" indent="-342900" algn="just" eaLnBrk="1" hangingPunct="1">
              <a:spcBef>
                <a:spcPct val="40000"/>
              </a:spcBef>
              <a:buClr>
                <a:schemeClr val="tx1"/>
              </a:buClr>
              <a:buFont typeface="Wingdings" panose="05000000000000000000" pitchFamily="2" charset="2"/>
            </a:pPr>
            <a:r>
              <a:rPr lang="zh-CN" altLang="en-US" sz="2800" b="1" dirty="0">
                <a:latin typeface="Times New Roman" panose="02020603050405020304" pitchFamily="18" charset="0"/>
              </a:rPr>
              <a:t>第一遍</a:t>
            </a:r>
            <a:r>
              <a:rPr lang="zh-CN" altLang="en-US" sz="2800" b="1" dirty="0">
                <a:latin typeface="Arial" panose="020B0604020202020204" pitchFamily="34" charset="0"/>
              </a:rPr>
              <a:t>	</a:t>
            </a:r>
            <a:r>
              <a:rPr lang="en-US" altLang="zh-CN" sz="2800" b="1" dirty="0">
                <a:latin typeface="Arial" panose="020B0604020202020204" pitchFamily="34" charset="0"/>
              </a:rPr>
              <a:t>10	16	90	32	8</a:t>
            </a:r>
            <a:endParaRPr lang="en-US" altLang="zh-CN" sz="2800" b="1" dirty="0">
              <a:latin typeface="Arial" panose="020B0604020202020204" pitchFamily="34" charset="0"/>
            </a:endParaRPr>
          </a:p>
          <a:p>
            <a:pPr marL="342900" indent="-342900" algn="just" eaLnBrk="1" hangingPunct="1">
              <a:spcBef>
                <a:spcPct val="40000"/>
              </a:spcBef>
              <a:buClr>
                <a:schemeClr val="tx1"/>
              </a:buClr>
              <a:buFont typeface="Wingdings" panose="05000000000000000000" pitchFamily="2" charset="2"/>
            </a:pPr>
            <a:r>
              <a:rPr lang="zh-CN" altLang="en-US" sz="2800" b="1" dirty="0">
                <a:latin typeface="Times New Roman" panose="02020603050405020304" pitchFamily="18" charset="0"/>
              </a:rPr>
              <a:t>第二遍</a:t>
            </a:r>
            <a:r>
              <a:rPr lang="zh-CN" altLang="en-US" sz="2800" b="1" dirty="0">
                <a:latin typeface="Arial" panose="020B0604020202020204" pitchFamily="34" charset="0"/>
              </a:rPr>
              <a:t>	</a:t>
            </a:r>
            <a:r>
              <a:rPr lang="en-US" altLang="zh-CN" sz="2800" b="1" dirty="0">
                <a:latin typeface="Arial" panose="020B0604020202020204" pitchFamily="34" charset="0"/>
              </a:rPr>
              <a:t>16	90	32	10	8</a:t>
            </a:r>
            <a:endParaRPr lang="en-US" altLang="zh-CN" sz="2800" b="1" dirty="0">
              <a:latin typeface="Arial" panose="020B0604020202020204" pitchFamily="34" charset="0"/>
            </a:endParaRPr>
          </a:p>
          <a:p>
            <a:pPr marL="342900" indent="-342900" algn="just" eaLnBrk="1" hangingPunct="1">
              <a:spcBef>
                <a:spcPct val="40000"/>
              </a:spcBef>
              <a:buClr>
                <a:schemeClr val="tx1"/>
              </a:buClr>
              <a:buFont typeface="Wingdings" panose="05000000000000000000" pitchFamily="2" charset="2"/>
            </a:pPr>
            <a:r>
              <a:rPr lang="zh-CN" altLang="en-US" sz="2800" b="1" dirty="0">
                <a:latin typeface="Times New Roman" panose="02020603050405020304" pitchFamily="18" charset="0"/>
              </a:rPr>
              <a:t>第三遍</a:t>
            </a:r>
            <a:r>
              <a:rPr lang="zh-CN" altLang="en-US" sz="2800" b="1" dirty="0">
                <a:latin typeface="Arial" panose="020B0604020202020204" pitchFamily="34" charset="0"/>
              </a:rPr>
              <a:t>	</a:t>
            </a:r>
            <a:r>
              <a:rPr lang="en-US" altLang="zh-CN" sz="2800" b="1" dirty="0">
                <a:latin typeface="Arial" panose="020B0604020202020204" pitchFamily="34" charset="0"/>
              </a:rPr>
              <a:t>90	32	16	10	8</a:t>
            </a:r>
            <a:endParaRPr lang="en-US" altLang="zh-CN" sz="2800" b="1" dirty="0">
              <a:latin typeface="Arial" panose="020B0604020202020204" pitchFamily="34" charset="0"/>
            </a:endParaRPr>
          </a:p>
        </p:txBody>
      </p:sp>
      <p:sp>
        <p:nvSpPr>
          <p:cNvPr id="185348" name="标题 1"/>
          <p:cNvSpPr>
            <a:spLocks noGrp="1"/>
          </p:cNvSpPr>
          <p:nvPr>
            <p:ph type="title"/>
          </p:nvPr>
        </p:nvSpPr>
        <p:spPr>
          <a:ln/>
        </p:spPr>
        <p:txBody>
          <a:bodyPr vert="horz" wrap="square" lIns="91440" tIns="45720" rIns="91440" bIns="45720" anchor="b" anchorCtr="0"/>
          <a:p>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69669"/>
                                        </p:tgtEl>
                                        <p:attrNameLst>
                                          <p:attrName>style.visibility</p:attrName>
                                        </p:attrNameLst>
                                      </p:cBhvr>
                                      <p:to>
                                        <p:strVal val="visible"/>
                                      </p:to>
                                    </p:set>
                                    <p:animEffect transition="in" filter="randombar(horizontal)">
                                      <p:cBhvr>
                                        <p:cTn id="7" dur="500"/>
                                        <p:tgtEl>
                                          <p:spTgt spid="369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9"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Rectangle 2"/>
          <p:cNvSpPr>
            <a:spLocks noGrp="1"/>
          </p:cNvSpPr>
          <p:nvPr>
            <p:ph type="title"/>
          </p:nvPr>
        </p:nvSpPr>
        <p:spPr>
          <a:ln/>
        </p:spPr>
        <p:txBody>
          <a:bodyPr vert="horz" wrap="square" lIns="91440" tIns="45720" rIns="91440" bIns="45720" anchor="b" anchorCtr="0"/>
          <a:p>
            <a:pPr eaLnBrk="1" hangingPunct="1"/>
            <a:r>
              <a:rPr lang="zh-CN" altLang="en-US" dirty="0"/>
              <a:t>本章注意点</a:t>
            </a:r>
            <a:endParaRPr lang="zh-CN" altLang="en-US" dirty="0"/>
          </a:p>
        </p:txBody>
      </p:sp>
      <p:sp>
        <p:nvSpPr>
          <p:cNvPr id="186371" name="Rectangle 3"/>
          <p:cNvSpPr>
            <a:spLocks noGrp="1"/>
          </p:cNvSpPr>
          <p:nvPr>
            <p:ph idx="1"/>
          </p:nvPr>
        </p:nvSpPr>
        <p:spPr>
          <a:xfrm>
            <a:off x="684213" y="2133600"/>
            <a:ext cx="7772400" cy="4319588"/>
          </a:xfrm>
          <a:ln/>
        </p:spPr>
        <p:txBody>
          <a:bodyPr vert="horz" wrap="square" lIns="91440" tIns="45720" rIns="91440" bIns="45720" anchor="t" anchorCtr="0"/>
          <a:p>
            <a:pPr eaLnBrk="1" hangingPunct="1"/>
            <a:r>
              <a:rPr lang="zh-CN" altLang="en-US" dirty="0"/>
              <a:t>完整的汇编语言源程序结构</a:t>
            </a:r>
            <a:endParaRPr lang="zh-CN" altLang="en-US" dirty="0"/>
          </a:p>
          <a:p>
            <a:pPr lvl="1" eaLnBrk="1" hangingPunct="1"/>
            <a:r>
              <a:rPr lang="zh-CN" altLang="en-US" dirty="0"/>
              <a:t>定义逻辑段，说明段的含义，初始化段寄存器</a:t>
            </a:r>
            <a:endParaRPr lang="zh-CN" altLang="en-US" dirty="0"/>
          </a:p>
          <a:p>
            <a:pPr eaLnBrk="1" hangingPunct="1"/>
            <a:r>
              <a:rPr lang="zh-CN" altLang="en-US" dirty="0"/>
              <a:t>伪指令</a:t>
            </a:r>
            <a:endParaRPr lang="zh-CN" altLang="en-US" dirty="0"/>
          </a:p>
          <a:p>
            <a:pPr lvl="1" eaLnBrk="1" hangingPunct="1"/>
            <a:r>
              <a:rPr lang="zh-CN" altLang="en-US" dirty="0"/>
              <a:t>数据定义方式</a:t>
            </a:r>
            <a:endParaRPr lang="zh-CN" altLang="en-US" dirty="0"/>
          </a:p>
          <a:p>
            <a:pPr eaLnBrk="1" hangingPunct="1"/>
            <a:r>
              <a:rPr lang="zh-CN" altLang="en-US" dirty="0"/>
              <a:t>字符及字符串的输入和显示输出</a:t>
            </a:r>
            <a:endParaRPr lang="zh-CN" altLang="en-US" dirty="0"/>
          </a:p>
          <a:p>
            <a:pPr lvl="1" eaLnBrk="1" hangingPunct="1"/>
            <a:r>
              <a:rPr lang="zh-CN" altLang="en-US" dirty="0"/>
              <a:t>字符输入缓冲区的定义，输出字符串的定义</a:t>
            </a:r>
            <a:endParaRPr lang="zh-CN" altLang="en-US" dirty="0"/>
          </a:p>
          <a:p>
            <a:pPr eaLnBrk="1" hangingPunct="1"/>
            <a:r>
              <a:rPr lang="zh-CN" altLang="en-US" dirty="0"/>
              <a:t>源程序的编写</a:t>
            </a:r>
            <a:endParaRPr lang="zh-CN" altLang="en-US" dirty="0"/>
          </a:p>
          <a:p>
            <a:pPr lvl="1" eaLnBrk="1" hangingPunct="1"/>
            <a:r>
              <a:rPr lang="zh-CN" altLang="en-US" dirty="0"/>
              <a:t>几种结构（顺序、循环、分枝等）</a:t>
            </a:r>
            <a:endParaRPr lang="zh-CN" altLang="en-US" dirty="0"/>
          </a:p>
        </p:txBody>
      </p:sp>
    </p:spTree>
  </p:cSld>
  <p:clrMapOvr>
    <a:masterClrMapping/>
  </p:clrMapOvr>
  <p:transition spd="slow">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4"/>
          <p:cNvSpPr>
            <a:spLocks noGrp="1"/>
          </p:cNvSpPr>
          <p:nvPr>
            <p:ph type="ctrTitle"/>
          </p:nvPr>
        </p:nvSpPr>
        <p:spPr>
          <a:xfrm>
            <a:off x="990600" y="1676400"/>
            <a:ext cx="7469188" cy="1462088"/>
          </a:xfrm>
          <a:ln/>
        </p:spPr>
        <p:txBody>
          <a:bodyPr vert="horz" wrap="square" lIns="91440" tIns="45720" rIns="91440" bIns="45720" anchor="b" anchorCtr="0"/>
          <a:p>
            <a:pPr algn="ctr" eaLnBrk="1" hangingPunct="1">
              <a:buClrTx/>
              <a:buSzTx/>
              <a:buFontTx/>
            </a:pPr>
            <a:r>
              <a:rPr lang="zh-CN" altLang="en-US" b="1" dirty="0">
                <a:latin typeface="华文行楷" panose="02010800040101010101" pitchFamily="2" charset="-122"/>
                <a:ea typeface="华文行楷" panose="02010800040101010101" pitchFamily="2" charset="-122"/>
                <a:cs typeface="+mj-cs"/>
              </a:rPr>
              <a:t>二、汇编语言语句类型及格式</a:t>
            </a:r>
            <a:endParaRPr lang="zh-CN" altLang="en-US" b="1" dirty="0">
              <a:latin typeface="华文行楷" panose="02010800040101010101" pitchFamily="2" charset="-122"/>
              <a:ea typeface="华文行楷" panose="02010800040101010101" pitchFamily="2" charset="-122"/>
              <a:cs typeface="+mj-cs"/>
            </a:endParaRPr>
          </a:p>
        </p:txBody>
      </p:sp>
    </p:spTree>
  </p:cSld>
  <p:clrMapOvr>
    <a:masterClrMapping/>
  </p:clrMapOvr>
  <p:transition spd="slow">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type="title"/>
          </p:nvPr>
        </p:nvSpPr>
        <p:spPr>
          <a:xfrm>
            <a:off x="1293813" y="836613"/>
            <a:ext cx="6373812" cy="839787"/>
          </a:xfrm>
          <a:ln/>
        </p:spPr>
        <p:txBody>
          <a:bodyPr vert="horz" wrap="square" lIns="91440" tIns="45720" rIns="91440" bIns="45720" anchor="b" anchorCtr="0"/>
          <a:p>
            <a:pPr eaLnBrk="1" hangingPunct="1"/>
            <a:r>
              <a:rPr lang="en-US" altLang="zh-CN" b="1" dirty="0"/>
              <a:t>1.</a:t>
            </a:r>
            <a:r>
              <a:rPr lang="en-US" altLang="zh-CN" dirty="0"/>
              <a:t> </a:t>
            </a:r>
            <a:r>
              <a:rPr lang="zh-CN" altLang="en-US" dirty="0"/>
              <a:t>汇编语言语句类型</a:t>
            </a:r>
            <a:endParaRPr lang="zh-CN" altLang="en-US" dirty="0"/>
          </a:p>
        </p:txBody>
      </p:sp>
      <p:sp>
        <p:nvSpPr>
          <p:cNvPr id="27651" name="Rectangle 3"/>
          <p:cNvSpPr>
            <a:spLocks noGrp="1"/>
          </p:cNvSpPr>
          <p:nvPr>
            <p:ph idx="1"/>
          </p:nvPr>
        </p:nvSpPr>
        <p:spPr>
          <a:xfrm>
            <a:off x="1619250" y="2479675"/>
            <a:ext cx="2819400" cy="2895600"/>
          </a:xfrm>
          <a:ln/>
        </p:spPr>
        <p:txBody>
          <a:bodyPr vert="horz" wrap="square" lIns="91440" tIns="45720" rIns="91440" bIns="45720" anchor="t" anchorCtr="0"/>
          <a:p>
            <a:pPr eaLnBrk="1" hangingPunct="1">
              <a:buNone/>
            </a:pPr>
            <a:r>
              <a:rPr lang="zh-CN" altLang="en-US" dirty="0"/>
              <a:t>指令性语句</a:t>
            </a:r>
            <a:endParaRPr lang="zh-CN" altLang="en-US" dirty="0"/>
          </a:p>
          <a:p>
            <a:pPr eaLnBrk="1" hangingPunct="1">
              <a:buNone/>
            </a:pPr>
            <a:endParaRPr lang="zh-CN" altLang="en-US" dirty="0"/>
          </a:p>
          <a:p>
            <a:pPr eaLnBrk="1" hangingPunct="1">
              <a:buNone/>
            </a:pPr>
            <a:endParaRPr lang="zh-CN" altLang="en-US" dirty="0"/>
          </a:p>
          <a:p>
            <a:pPr eaLnBrk="1" hangingPunct="1">
              <a:buNone/>
            </a:pPr>
            <a:r>
              <a:rPr lang="zh-CN" altLang="en-US" dirty="0"/>
              <a:t>指示性语句</a:t>
            </a:r>
            <a:endParaRPr lang="zh-CN" altLang="en-US" dirty="0"/>
          </a:p>
        </p:txBody>
      </p:sp>
      <p:sp>
        <p:nvSpPr>
          <p:cNvPr id="81924" name="Text Box 4"/>
          <p:cNvSpPr txBox="1"/>
          <p:nvPr/>
        </p:nvSpPr>
        <p:spPr>
          <a:xfrm>
            <a:off x="4343400" y="3048000"/>
            <a:ext cx="3324225" cy="830263"/>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CPU</a:t>
            </a:r>
            <a:r>
              <a:rPr lang="zh-CN" altLang="en-US" b="1" dirty="0">
                <a:latin typeface="Times New Roman" panose="02020603050405020304" pitchFamily="18" charset="0"/>
              </a:rPr>
              <a:t>执行的语句，能够生成目标代码</a:t>
            </a:r>
            <a:endParaRPr lang="zh-CN" altLang="en-US" b="1" dirty="0">
              <a:latin typeface="Times New Roman" panose="02020603050405020304" pitchFamily="18" charset="0"/>
            </a:endParaRPr>
          </a:p>
        </p:txBody>
      </p:sp>
      <p:sp>
        <p:nvSpPr>
          <p:cNvPr id="81925" name="Text Box 5"/>
          <p:cNvSpPr txBox="1"/>
          <p:nvPr/>
        </p:nvSpPr>
        <p:spPr>
          <a:xfrm>
            <a:off x="4343400" y="4722813"/>
            <a:ext cx="3429000" cy="1373187"/>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CPU</a:t>
            </a:r>
            <a:r>
              <a:rPr lang="zh-CN" altLang="en-US" b="1" dirty="0">
                <a:latin typeface="Times New Roman" panose="02020603050405020304" pitchFamily="18" charset="0"/>
              </a:rPr>
              <a:t>不执行，而由汇编程序执行的语句，不生成目标代码</a:t>
            </a:r>
            <a:endParaRPr lang="zh-CN" altLang="en-US" b="1" dirty="0">
              <a:latin typeface="Times New Roman" panose="02020603050405020304" pitchFamily="18" charset="0"/>
            </a:endParaRPr>
          </a:p>
        </p:txBody>
      </p:sp>
      <p:sp>
        <p:nvSpPr>
          <p:cNvPr id="27654" name="AutoShape 6"/>
          <p:cNvSpPr/>
          <p:nvPr/>
        </p:nvSpPr>
        <p:spPr>
          <a:xfrm>
            <a:off x="1331913" y="2708275"/>
            <a:ext cx="287337" cy="1657350"/>
          </a:xfrm>
          <a:prstGeom prst="leftBrace">
            <a:avLst>
              <a:gd name="adj1" fmla="val 48012"/>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81927" name="Line 7"/>
          <p:cNvSpPr/>
          <p:nvPr/>
        </p:nvSpPr>
        <p:spPr>
          <a:xfrm>
            <a:off x="2819400" y="3060700"/>
            <a:ext cx="0" cy="571500"/>
          </a:xfrm>
          <a:prstGeom prst="line">
            <a:avLst/>
          </a:prstGeom>
          <a:ln w="25400" cap="sq" cmpd="sng">
            <a:solidFill>
              <a:srgbClr val="FF6600"/>
            </a:solidFill>
            <a:prstDash val="solid"/>
            <a:headEnd type="none" w="sm" len="sm"/>
            <a:tailEnd type="none" w="lg" len="lg"/>
          </a:ln>
        </p:spPr>
      </p:sp>
      <p:sp>
        <p:nvSpPr>
          <p:cNvPr id="81928" name="Line 8"/>
          <p:cNvSpPr/>
          <p:nvPr/>
        </p:nvSpPr>
        <p:spPr>
          <a:xfrm>
            <a:off x="2819400" y="3632200"/>
            <a:ext cx="1371600" cy="0"/>
          </a:xfrm>
          <a:prstGeom prst="line">
            <a:avLst/>
          </a:prstGeom>
          <a:ln w="25400" cap="sq" cmpd="sng">
            <a:solidFill>
              <a:srgbClr val="FF6600"/>
            </a:solidFill>
            <a:prstDash val="solid"/>
            <a:headEnd type="none" w="sm" len="sm"/>
            <a:tailEnd type="triangle" w="lg" len="lg"/>
          </a:ln>
        </p:spPr>
      </p:sp>
      <p:sp>
        <p:nvSpPr>
          <p:cNvPr id="81929" name="Line 9"/>
          <p:cNvSpPr/>
          <p:nvPr/>
        </p:nvSpPr>
        <p:spPr>
          <a:xfrm>
            <a:off x="2771775" y="4692650"/>
            <a:ext cx="0" cy="752475"/>
          </a:xfrm>
          <a:prstGeom prst="line">
            <a:avLst/>
          </a:prstGeom>
          <a:ln w="25400" cap="sq" cmpd="sng">
            <a:solidFill>
              <a:srgbClr val="FF6600"/>
            </a:solidFill>
            <a:prstDash val="solid"/>
            <a:headEnd type="none" w="sm" len="sm"/>
            <a:tailEnd type="none" w="lg" len="lg"/>
          </a:ln>
        </p:spPr>
      </p:sp>
      <p:sp>
        <p:nvSpPr>
          <p:cNvPr id="81930" name="Line 10"/>
          <p:cNvSpPr/>
          <p:nvPr/>
        </p:nvSpPr>
        <p:spPr>
          <a:xfrm>
            <a:off x="2790825" y="5445125"/>
            <a:ext cx="1371600" cy="0"/>
          </a:xfrm>
          <a:prstGeom prst="line">
            <a:avLst/>
          </a:prstGeom>
          <a:ln w="25400" cap="sq" cmpd="sng">
            <a:solidFill>
              <a:srgbClr val="FF66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wipe(up)">
                                      <p:cBhvr>
                                        <p:cTn id="7" dur="500"/>
                                        <p:tgtEl>
                                          <p:spTgt spid="8192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28"/>
                                        </p:tgtEl>
                                        <p:attrNameLst>
                                          <p:attrName>style.visibility</p:attrName>
                                        </p:attrNameLst>
                                      </p:cBhvr>
                                      <p:to>
                                        <p:strVal val="visible"/>
                                      </p:to>
                                    </p:set>
                                    <p:animEffect transition="in" filter="wipe(left)">
                                      <p:cBhvr>
                                        <p:cTn id="11" dur="500"/>
                                        <p:tgtEl>
                                          <p:spTgt spid="81928"/>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1924"/>
                                        </p:tgtEl>
                                        <p:attrNameLst>
                                          <p:attrName>style.visibility</p:attrName>
                                        </p:attrNameLst>
                                      </p:cBhvr>
                                      <p:to>
                                        <p:strVal val="visible"/>
                                      </p:to>
                                    </p:set>
                                    <p:animEffect transition="in" filter="blinds(horizontal)">
                                      <p:cBhvr>
                                        <p:cTn id="15" dur="500"/>
                                        <p:tgtEl>
                                          <p:spTgt spid="819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81929"/>
                                        </p:tgtEl>
                                        <p:attrNameLst>
                                          <p:attrName>style.visibility</p:attrName>
                                        </p:attrNameLst>
                                      </p:cBhvr>
                                      <p:to>
                                        <p:strVal val="visible"/>
                                      </p:to>
                                    </p:set>
                                    <p:animEffect transition="in" filter="wipe(up)">
                                      <p:cBhvr>
                                        <p:cTn id="20" dur="500"/>
                                        <p:tgtEl>
                                          <p:spTgt spid="81929"/>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930"/>
                                        </p:tgtEl>
                                        <p:attrNameLst>
                                          <p:attrName>style.visibility</p:attrName>
                                        </p:attrNameLst>
                                      </p:cBhvr>
                                      <p:to>
                                        <p:strVal val="visible"/>
                                      </p:to>
                                    </p:set>
                                    <p:animEffect transition="in" filter="wipe(left)">
                                      <p:cBhvr>
                                        <p:cTn id="24" dur="500"/>
                                        <p:tgtEl>
                                          <p:spTgt spid="81930"/>
                                        </p:tgtEl>
                                      </p:cBhvr>
                                    </p:animEffect>
                                  </p:childTnLst>
                                </p:cTn>
                              </p:par>
                            </p:childTnLst>
                          </p:cTn>
                        </p:par>
                        <p:par>
                          <p:cTn id="25" fill="hold">
                            <p:stCondLst>
                              <p:cond delay="1000"/>
                            </p:stCondLst>
                            <p:childTnLst>
                              <p:par>
                                <p:cTn id="26" presetID="3" presetClass="entr" presetSubtype="10" fill="hold" grpId="0" nodeType="afterEffect">
                                  <p:stCondLst>
                                    <p:cond delay="0"/>
                                  </p:stCondLst>
                                  <p:childTnLst>
                                    <p:set>
                                      <p:cBhvr>
                                        <p:cTn id="27" dur="1" fill="hold">
                                          <p:stCondLst>
                                            <p:cond delay="0"/>
                                          </p:stCondLst>
                                        </p:cTn>
                                        <p:tgtEl>
                                          <p:spTgt spid="81925"/>
                                        </p:tgtEl>
                                        <p:attrNameLst>
                                          <p:attrName>style.visibility</p:attrName>
                                        </p:attrNameLst>
                                      </p:cBhvr>
                                      <p:to>
                                        <p:strVal val="visible"/>
                                      </p:to>
                                    </p:set>
                                    <p:animEffect transition="in" filter="blinds(horizontal)">
                                      <p:cBhvr>
                                        <p:cTn id="28" dur="500"/>
                                        <p:tgtEl>
                                          <p:spTgt spid="81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p:bldP spid="819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2"/>
          <p:cNvSpPr>
            <a:spLocks noGrp="1"/>
          </p:cNvSpPr>
          <p:nvPr>
            <p:ph type="title"/>
          </p:nvPr>
        </p:nvSpPr>
        <p:spPr>
          <a:xfrm>
            <a:off x="1331913" y="549275"/>
            <a:ext cx="6300787" cy="1127125"/>
          </a:xfrm>
          <a:ln/>
        </p:spPr>
        <p:txBody>
          <a:bodyPr vert="horz" wrap="square" lIns="91440" tIns="45720" rIns="91440" bIns="45720" anchor="b" anchorCtr="0"/>
          <a:p>
            <a:pPr eaLnBrk="1" hangingPunct="1"/>
            <a:r>
              <a:rPr lang="en-US" altLang="zh-CN" b="1" dirty="0"/>
              <a:t>2.</a:t>
            </a:r>
            <a:r>
              <a:rPr lang="en-US" altLang="zh-CN" dirty="0"/>
              <a:t> </a:t>
            </a:r>
            <a:r>
              <a:rPr lang="zh-CN" altLang="en-US" dirty="0"/>
              <a:t>汇编语言语句格式</a:t>
            </a:r>
            <a:endParaRPr lang="zh-CN" altLang="en-US" dirty="0"/>
          </a:p>
        </p:txBody>
      </p:sp>
      <p:sp>
        <p:nvSpPr>
          <p:cNvPr id="82947" name="Rectangle 3"/>
          <p:cNvSpPr>
            <a:spLocks noGrp="1"/>
          </p:cNvSpPr>
          <p:nvPr>
            <p:ph idx="1"/>
          </p:nvPr>
        </p:nvSpPr>
        <p:spPr>
          <a:xfrm>
            <a:off x="501650" y="2151063"/>
            <a:ext cx="8534400" cy="2071687"/>
          </a:xfrm>
          <a:ln/>
        </p:spPr>
        <p:txBody>
          <a:bodyPr vert="horz" wrap="square" lIns="91440" tIns="45720" rIns="91440" bIns="45720" anchor="t" anchorCtr="0"/>
          <a:p>
            <a:pPr eaLnBrk="1" hangingPunct="1">
              <a:buNone/>
            </a:pPr>
            <a:r>
              <a:rPr lang="zh-CN" altLang="en-US" b="0" dirty="0"/>
              <a:t>  </a:t>
            </a:r>
            <a:r>
              <a:rPr lang="zh-CN" altLang="en-US" u="sng" dirty="0"/>
              <a:t>指令性语句：</a:t>
            </a:r>
            <a:endParaRPr lang="zh-CN" altLang="en-US" u="sng" dirty="0"/>
          </a:p>
          <a:p>
            <a:pPr eaLnBrk="1" hangingPunct="1">
              <a:buNone/>
            </a:pPr>
            <a:endParaRPr lang="zh-CN" altLang="en-US" dirty="0"/>
          </a:p>
          <a:p>
            <a:pPr eaLnBrk="1" hangingPunct="1">
              <a:buNone/>
            </a:pPr>
            <a:r>
              <a:rPr lang="zh-CN" altLang="en-US" sz="2000" dirty="0"/>
              <a:t>   </a:t>
            </a:r>
            <a:r>
              <a:rPr lang="zh-CN" altLang="en-US" sz="2400" dirty="0"/>
              <a:t>[标号：]  [前缀]  </a:t>
            </a:r>
            <a:r>
              <a:rPr lang="zh-CN" altLang="en-US" sz="2400" dirty="0">
                <a:solidFill>
                  <a:srgbClr val="990033"/>
                </a:solidFill>
              </a:rPr>
              <a:t>助记符</a:t>
            </a:r>
            <a:r>
              <a:rPr lang="zh-CN" altLang="en-US" sz="2400" dirty="0"/>
              <a:t> [操作数]，[操作数] [ ；注释]</a:t>
            </a:r>
            <a:endParaRPr lang="zh-CN" altLang="en-US" sz="2400" dirty="0"/>
          </a:p>
        </p:txBody>
      </p:sp>
      <p:sp>
        <p:nvSpPr>
          <p:cNvPr id="82948" name="Line 4"/>
          <p:cNvSpPr/>
          <p:nvPr/>
        </p:nvSpPr>
        <p:spPr>
          <a:xfrm>
            <a:off x="1308100" y="3751263"/>
            <a:ext cx="260350" cy="866775"/>
          </a:xfrm>
          <a:prstGeom prst="line">
            <a:avLst/>
          </a:prstGeom>
          <a:ln w="25400" cap="sq" cmpd="sng">
            <a:solidFill>
              <a:srgbClr val="FF6600"/>
            </a:solidFill>
            <a:prstDash val="solid"/>
            <a:headEnd type="none" w="sm" len="sm"/>
            <a:tailEnd type="triangle" w="lg" len="lg"/>
          </a:ln>
        </p:spPr>
      </p:sp>
      <p:sp>
        <p:nvSpPr>
          <p:cNvPr id="82949" name="Text Box 5"/>
          <p:cNvSpPr txBox="1"/>
          <p:nvPr/>
        </p:nvSpPr>
        <p:spPr>
          <a:xfrm>
            <a:off x="730250" y="4618038"/>
            <a:ext cx="2738438" cy="854075"/>
          </a:xfrm>
          <a:prstGeom prst="rect">
            <a:avLst/>
          </a:prstGeom>
          <a:noFill/>
          <a:ln w="25400">
            <a:noFill/>
          </a:ln>
        </p:spPr>
        <p:txBody>
          <a:bodyPr>
            <a:spAutoFit/>
          </a:bodyPr>
          <a:p>
            <a:pPr>
              <a:lnSpc>
                <a:spcPct val="115000"/>
              </a:lnSpc>
              <a:spcBef>
                <a:spcPct val="20000"/>
              </a:spcBef>
              <a:buFont typeface="Wingdings" panose="05000000000000000000" pitchFamily="2" charset="2"/>
            </a:pPr>
            <a:r>
              <a:rPr lang="zh-CN" altLang="en-US" sz="2000" b="1" dirty="0">
                <a:latin typeface="Times New Roman" panose="02020603050405020304" pitchFamily="18" charset="0"/>
              </a:rPr>
              <a:t>指令的符号地址</a:t>
            </a:r>
            <a:endParaRPr lang="zh-CN" altLang="en-US" sz="2000" b="1" dirty="0">
              <a:latin typeface="Times New Roman" panose="02020603050405020304" pitchFamily="18" charset="0"/>
            </a:endParaRPr>
          </a:p>
          <a:p>
            <a:pPr>
              <a:lnSpc>
                <a:spcPct val="115000"/>
              </a:lnSpc>
              <a:spcBef>
                <a:spcPct val="20000"/>
              </a:spcBef>
              <a:buFont typeface="Wingdings" panose="05000000000000000000" pitchFamily="2" charset="2"/>
            </a:pPr>
            <a:r>
              <a:rPr lang="zh-CN" altLang="en-US" sz="2000" b="1" dirty="0">
                <a:solidFill>
                  <a:srgbClr val="FF0000"/>
                </a:solidFill>
                <a:latin typeface="Times New Roman" panose="02020603050405020304" pitchFamily="18" charset="0"/>
              </a:rPr>
              <a:t>标号后要有冒号</a:t>
            </a:r>
            <a:endParaRPr lang="zh-CN" altLang="en-US" sz="2000" b="1" dirty="0">
              <a:solidFill>
                <a:srgbClr val="FF0000"/>
              </a:solidFill>
              <a:latin typeface="Times New Roman" panose="02020603050405020304" pitchFamily="18" charset="0"/>
            </a:endParaRPr>
          </a:p>
        </p:txBody>
      </p:sp>
      <p:sp>
        <p:nvSpPr>
          <p:cNvPr id="82950" name="Line 6"/>
          <p:cNvSpPr/>
          <p:nvPr/>
        </p:nvSpPr>
        <p:spPr>
          <a:xfrm>
            <a:off x="3708400" y="3716338"/>
            <a:ext cx="142875" cy="649287"/>
          </a:xfrm>
          <a:prstGeom prst="line">
            <a:avLst/>
          </a:prstGeom>
          <a:ln w="25400" cap="sq" cmpd="sng">
            <a:solidFill>
              <a:srgbClr val="FF6600"/>
            </a:solidFill>
            <a:prstDash val="solid"/>
            <a:headEnd type="none" w="sm" len="sm"/>
            <a:tailEnd type="triangle" w="lg" len="lg"/>
          </a:ln>
        </p:spPr>
      </p:sp>
      <p:sp>
        <p:nvSpPr>
          <p:cNvPr id="82951" name="Text Box 7"/>
          <p:cNvSpPr txBox="1"/>
          <p:nvPr/>
        </p:nvSpPr>
        <p:spPr>
          <a:xfrm>
            <a:off x="3419475" y="4437063"/>
            <a:ext cx="1295400" cy="3968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操作码</a:t>
            </a:r>
            <a:endParaRPr lang="zh-CN" altLang="en-US" sz="2000" b="1" dirty="0">
              <a:latin typeface="Times New Roman" panose="02020603050405020304" pitchFamily="18" charset="0"/>
            </a:endParaRPr>
          </a:p>
        </p:txBody>
      </p:sp>
      <p:sp>
        <p:nvSpPr>
          <p:cNvPr id="82953" name="Text Box 9"/>
          <p:cNvSpPr txBox="1"/>
          <p:nvPr/>
        </p:nvSpPr>
        <p:spPr>
          <a:xfrm>
            <a:off x="5867400" y="4797425"/>
            <a:ext cx="2068513" cy="3968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注释前加分号</a:t>
            </a:r>
            <a:endParaRPr lang="zh-CN" altLang="en-US" sz="2000" b="1" dirty="0">
              <a:latin typeface="Times New Roman" panose="02020603050405020304" pitchFamily="18" charset="0"/>
            </a:endParaRPr>
          </a:p>
        </p:txBody>
      </p:sp>
      <p:sp>
        <p:nvSpPr>
          <p:cNvPr id="82954" name="Line 10"/>
          <p:cNvSpPr/>
          <p:nvPr/>
        </p:nvSpPr>
        <p:spPr>
          <a:xfrm flipH="1">
            <a:off x="6997700" y="3789363"/>
            <a:ext cx="454025" cy="1079500"/>
          </a:xfrm>
          <a:prstGeom prst="line">
            <a:avLst/>
          </a:prstGeom>
          <a:ln w="25400" cap="sq" cmpd="sng">
            <a:solidFill>
              <a:srgbClr val="FF6600"/>
            </a:solidFill>
            <a:prstDash val="solid"/>
            <a:headEnd type="none" w="sm" len="sm"/>
            <a:tailEnd type="triangle" w="lg" len="lg"/>
          </a:ln>
        </p:spPr>
      </p:sp>
      <p:sp>
        <p:nvSpPr>
          <p:cNvPr id="29706" name="矩形 1"/>
          <p:cNvSpPr/>
          <p:nvPr/>
        </p:nvSpPr>
        <p:spPr>
          <a:xfrm>
            <a:off x="647700" y="5867400"/>
            <a:ext cx="7956550" cy="461963"/>
          </a:xfrm>
          <a:prstGeom prst="rect">
            <a:avLst/>
          </a:prstGeom>
          <a:no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en-US" altLang="zh-CN" b="1" dirty="0">
                <a:latin typeface="宋体" panose="02010600030101010101" pitchFamily="2" charset="-122"/>
              </a:rPr>
              <a:t>LOOPER</a:t>
            </a:r>
            <a:r>
              <a:rPr lang="zh-CN" altLang="en-US" b="1" dirty="0">
                <a:latin typeface="宋体" panose="02010600030101010101" pitchFamily="2" charset="-122"/>
              </a:rPr>
              <a:t>： </a:t>
            </a:r>
            <a:r>
              <a:rPr lang="en-US" altLang="zh-CN" b="1" dirty="0">
                <a:solidFill>
                  <a:srgbClr val="FF0000"/>
                </a:solidFill>
                <a:latin typeface="宋体" panose="02010600030101010101" pitchFamily="2" charset="-122"/>
              </a:rPr>
              <a:t>MOV</a:t>
            </a:r>
            <a:r>
              <a:rPr lang="en-US" altLang="zh-CN" b="1" dirty="0">
                <a:latin typeface="宋体" panose="02010600030101010101" pitchFamily="2" charset="-122"/>
              </a:rPr>
              <a:t>  AL</a:t>
            </a:r>
            <a:r>
              <a:rPr lang="zh-CN" altLang="en-US" b="1" dirty="0">
                <a:latin typeface="宋体" panose="02010600030101010101" pitchFamily="2" charset="-122"/>
              </a:rPr>
              <a:t>，</a:t>
            </a:r>
            <a:r>
              <a:rPr lang="en-US" altLang="zh-CN" b="1" dirty="0">
                <a:latin typeface="宋体" panose="02010600030101010101" pitchFamily="2" charset="-122"/>
              </a:rPr>
              <a:t>[SI] </a:t>
            </a:r>
            <a:r>
              <a:rPr lang="zh-CN" altLang="en-US" b="1" dirty="0">
                <a:latin typeface="宋体" panose="02010600030101010101" pitchFamily="2" charset="-122"/>
              </a:rPr>
              <a:t>；将</a:t>
            </a:r>
            <a:r>
              <a:rPr lang="en-US" altLang="zh-CN" b="1" dirty="0">
                <a:latin typeface="宋体" panose="02010600030101010101" pitchFamily="2" charset="-122"/>
              </a:rPr>
              <a:t>[SI]</a:t>
            </a:r>
            <a:r>
              <a:rPr lang="zh-CN" altLang="en-US" b="1" dirty="0">
                <a:latin typeface="宋体" panose="02010600030101010101" pitchFamily="2" charset="-122"/>
              </a:rPr>
              <a:t>所指向的内容赋给</a:t>
            </a:r>
            <a:r>
              <a:rPr lang="en-US" altLang="zh-CN" b="1" dirty="0">
                <a:latin typeface="宋体" panose="02010600030101010101" pitchFamily="2" charset="-122"/>
              </a:rPr>
              <a:t>AL</a:t>
            </a:r>
            <a:endParaRPr lang="zh-CN" altLang="en-US" b="1"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2947">
                                            <p:txEl>
                                              <p:charRg st="0" end="9"/>
                                            </p:txEl>
                                          </p:spTgt>
                                        </p:tgtEl>
                                        <p:attrNameLst>
                                          <p:attrName>style.visibility</p:attrName>
                                        </p:attrNameLst>
                                      </p:cBhvr>
                                      <p:to>
                                        <p:strVal val="visible"/>
                                      </p:to>
                                    </p:set>
                                    <p:animEffect transition="in" filter="wipe(left)">
                                      <p:cBhvr>
                                        <p:cTn id="7" dur="500"/>
                                        <p:tgtEl>
                                          <p:spTgt spid="82947">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947">
                                            <p:txEl>
                                              <p:charRg st="10" end="49"/>
                                            </p:txEl>
                                          </p:spTgt>
                                        </p:tgtEl>
                                        <p:attrNameLst>
                                          <p:attrName>style.visibility</p:attrName>
                                        </p:attrNameLst>
                                      </p:cBhvr>
                                      <p:to>
                                        <p:strVal val="visible"/>
                                      </p:to>
                                    </p:set>
                                    <p:animEffect transition="in" filter="wipe(left)">
                                      <p:cBhvr>
                                        <p:cTn id="12" dur="500"/>
                                        <p:tgtEl>
                                          <p:spTgt spid="82947">
                                            <p:txEl>
                                              <p:charRg st="10"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wipe(up)">
                                      <p:cBhvr>
                                        <p:cTn id="17" dur="500"/>
                                        <p:tgtEl>
                                          <p:spTgt spid="82950"/>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2951"/>
                                        </p:tgtEl>
                                        <p:attrNameLst>
                                          <p:attrName>style.visibility</p:attrName>
                                        </p:attrNameLst>
                                      </p:cBhvr>
                                      <p:to>
                                        <p:strVal val="visible"/>
                                      </p:to>
                                    </p:set>
                                    <p:animEffect transition="in" filter="wipe(left)">
                                      <p:cBhvr>
                                        <p:cTn id="21" dur="500"/>
                                        <p:tgtEl>
                                          <p:spTgt spid="8295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2948"/>
                                        </p:tgtEl>
                                        <p:attrNameLst>
                                          <p:attrName>style.visibility</p:attrName>
                                        </p:attrNameLst>
                                      </p:cBhvr>
                                      <p:to>
                                        <p:strVal val="visible"/>
                                      </p:to>
                                    </p:set>
                                    <p:animEffect transition="in" filter="wipe(up)">
                                      <p:cBhvr>
                                        <p:cTn id="26" dur="500"/>
                                        <p:tgtEl>
                                          <p:spTgt spid="82948"/>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82949">
                                            <p:txEl>
                                              <p:charRg st="0" end="8"/>
                                            </p:txEl>
                                          </p:spTgt>
                                        </p:tgtEl>
                                        <p:attrNameLst>
                                          <p:attrName>style.visibility</p:attrName>
                                        </p:attrNameLst>
                                      </p:cBhvr>
                                      <p:to>
                                        <p:strVal val="visible"/>
                                      </p:to>
                                    </p:set>
                                    <p:animEffect transition="in" filter="wipe(left)">
                                      <p:cBhvr>
                                        <p:cTn id="30" dur="500"/>
                                        <p:tgtEl>
                                          <p:spTgt spid="82949">
                                            <p:txEl>
                                              <p:charRg st="0"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2949">
                                            <p:txEl>
                                              <p:charRg st="8" end="16"/>
                                            </p:txEl>
                                          </p:spTgt>
                                        </p:tgtEl>
                                        <p:attrNameLst>
                                          <p:attrName>style.visibility</p:attrName>
                                        </p:attrNameLst>
                                      </p:cBhvr>
                                      <p:to>
                                        <p:strVal val="visible"/>
                                      </p:to>
                                    </p:set>
                                    <p:animEffect transition="in" filter="wipe(left)">
                                      <p:cBhvr>
                                        <p:cTn id="35" dur="500"/>
                                        <p:tgtEl>
                                          <p:spTgt spid="82949">
                                            <p:txEl>
                                              <p:charRg st="8" end="1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82954"/>
                                        </p:tgtEl>
                                        <p:attrNameLst>
                                          <p:attrName>style.visibility</p:attrName>
                                        </p:attrNameLst>
                                      </p:cBhvr>
                                      <p:to>
                                        <p:strVal val="visible"/>
                                      </p:to>
                                    </p:set>
                                    <p:animEffect transition="in" filter="wipe(up)">
                                      <p:cBhvr>
                                        <p:cTn id="40" dur="500"/>
                                        <p:tgtEl>
                                          <p:spTgt spid="82954"/>
                                        </p:tgtEl>
                                      </p:cBhvr>
                                    </p:animEffec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82953"/>
                                        </p:tgtEl>
                                        <p:attrNameLst>
                                          <p:attrName>style.visibility</p:attrName>
                                        </p:attrNameLst>
                                      </p:cBhvr>
                                      <p:to>
                                        <p:strVal val="visible"/>
                                      </p:to>
                                    </p:set>
                                    <p:animEffect transition="in" filter="wipe(left)">
                                      <p:cBhvr>
                                        <p:cTn id="44" dur="500"/>
                                        <p:tgtEl>
                                          <p:spTgt spid="829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p:bldP spid="829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内容占位符 2"/>
          <p:cNvSpPr>
            <a:spLocks noGrp="1"/>
          </p:cNvSpPr>
          <p:nvPr>
            <p:ph idx="1"/>
          </p:nvPr>
        </p:nvSpPr>
        <p:spPr>
          <a:xfrm>
            <a:off x="531813" y="1908175"/>
            <a:ext cx="8415337" cy="4792663"/>
          </a:xfrm>
          <a:ln/>
        </p:spPr>
        <p:txBody>
          <a:bodyPr vert="horz" wrap="square" lIns="91440" tIns="45720" rIns="91440" bIns="45720" anchor="t" anchorCtr="0"/>
          <a:p>
            <a:pPr marL="0" indent="0">
              <a:lnSpc>
                <a:spcPct val="150000"/>
              </a:lnSpc>
              <a:buNone/>
            </a:pPr>
            <a:r>
              <a:rPr lang="zh-CN" altLang="en-US" dirty="0">
                <a:solidFill>
                  <a:srgbClr val="FF0000"/>
                </a:solidFill>
                <a:latin typeface="宋体" panose="02010600030101010101" pitchFamily="2" charset="-122"/>
                <a:ea typeface="宋体" panose="02010600030101010101" pitchFamily="2" charset="-122"/>
              </a:rPr>
              <a:t>标号有三种属性：段、偏移量和类型。</a:t>
            </a:r>
            <a:endParaRPr lang="zh-CN" altLang="en-US" dirty="0">
              <a:solidFill>
                <a:srgbClr val="FF0000"/>
              </a:solidFill>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① 标号的</a:t>
            </a:r>
            <a:r>
              <a:rPr lang="zh-CN" altLang="en-US" sz="2400" dirty="0">
                <a:solidFill>
                  <a:srgbClr val="FF0000"/>
                </a:solidFill>
                <a:latin typeface="宋体" panose="02010600030101010101" pitchFamily="2" charset="-122"/>
                <a:ea typeface="宋体" panose="02010600030101010101" pitchFamily="2" charset="-122"/>
              </a:rPr>
              <a:t>段属性</a:t>
            </a:r>
            <a:r>
              <a:rPr lang="zh-CN" altLang="en-US" sz="2400" dirty="0">
                <a:latin typeface="宋体" panose="02010600030101010101" pitchFamily="2" charset="-122"/>
                <a:ea typeface="宋体" panose="02010600030101010101" pitchFamily="2" charset="-122"/>
              </a:rPr>
              <a:t>是定义标号在程序段的段地址，当程序中引用一个标号时，该标号的段值应在</a:t>
            </a:r>
            <a:r>
              <a:rPr lang="en-US" altLang="zh-CN" sz="2400" dirty="0">
                <a:latin typeface="宋体" panose="02010600030101010101" pitchFamily="2" charset="-122"/>
                <a:ea typeface="宋体" panose="02010600030101010101" pitchFamily="2" charset="-122"/>
              </a:rPr>
              <a:t>CS</a:t>
            </a:r>
            <a:r>
              <a:rPr lang="zh-CN" altLang="en-US" sz="2400" dirty="0">
                <a:latin typeface="宋体" panose="02010600030101010101" pitchFamily="2" charset="-122"/>
                <a:ea typeface="宋体" panose="02010600030101010101" pitchFamily="2" charset="-122"/>
              </a:rPr>
              <a:t>寄存器中。</a:t>
            </a:r>
            <a:endParaRPr lang="zh-CN" altLang="en-US"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② 标号的</a:t>
            </a:r>
            <a:r>
              <a:rPr lang="zh-CN" altLang="en-US" sz="2400" dirty="0">
                <a:solidFill>
                  <a:srgbClr val="FF0000"/>
                </a:solidFill>
                <a:latin typeface="宋体" panose="02010600030101010101" pitchFamily="2" charset="-122"/>
                <a:ea typeface="宋体" panose="02010600030101010101" pitchFamily="2" charset="-122"/>
              </a:rPr>
              <a:t>偏移量</a:t>
            </a:r>
            <a:r>
              <a:rPr lang="zh-CN" altLang="en-US" sz="2400" dirty="0">
                <a:latin typeface="宋体" panose="02010600030101010101" pitchFamily="2" charset="-122"/>
                <a:ea typeface="宋体" panose="02010600030101010101" pitchFamily="2" charset="-122"/>
              </a:rPr>
              <a:t>属性表示标号所在段的起始地址到定义该标号的地址之间的字节数。偏移量是一个</a:t>
            </a:r>
            <a:r>
              <a:rPr lang="en-US" altLang="zh-CN" sz="2400" dirty="0">
                <a:latin typeface="宋体" panose="02010600030101010101" pitchFamily="2" charset="-122"/>
                <a:ea typeface="宋体" panose="02010600030101010101" pitchFamily="2" charset="-122"/>
              </a:rPr>
              <a:t>16</a:t>
            </a:r>
            <a:r>
              <a:rPr lang="zh-CN" altLang="en-US" sz="2400" dirty="0">
                <a:latin typeface="宋体" panose="02010600030101010101" pitchFamily="2" charset="-122"/>
                <a:ea typeface="宋体" panose="02010600030101010101" pitchFamily="2" charset="-122"/>
              </a:rPr>
              <a:t>位无符号数。</a:t>
            </a:r>
            <a:endParaRPr lang="en-US" altLang="zh-CN" sz="2400" dirty="0">
              <a:latin typeface="宋体" panose="02010600030101010101" pitchFamily="2" charset="-122"/>
              <a:ea typeface="宋体" panose="02010600030101010101" pitchFamily="2" charset="-122"/>
            </a:endParaRPr>
          </a:p>
          <a:p>
            <a:pPr marL="0" indent="0">
              <a:lnSpc>
                <a:spcPct val="150000"/>
              </a:lnSpc>
              <a:buNone/>
            </a:pPr>
            <a:r>
              <a:rPr lang="zh-CN" altLang="en-US" sz="2400" dirty="0">
                <a:latin typeface="宋体" panose="02010600030101010101" pitchFamily="2" charset="-122"/>
                <a:ea typeface="宋体" panose="02010600030101010101" pitchFamily="2" charset="-122"/>
              </a:rPr>
              <a:t>③ 标号的类型属性有两种：</a:t>
            </a:r>
            <a:r>
              <a:rPr lang="en-US" altLang="zh-CN" sz="2400" dirty="0">
                <a:latin typeface="宋体" panose="02010600030101010101" pitchFamily="2" charset="-122"/>
                <a:ea typeface="宋体" panose="02010600030101010101" pitchFamily="2" charset="-122"/>
              </a:rPr>
              <a:t>NEAR</a:t>
            </a:r>
            <a:r>
              <a:rPr lang="zh-CN" altLang="en-US" sz="2400" dirty="0">
                <a:latin typeface="宋体" panose="02010600030101010101" pitchFamily="2" charset="-122"/>
                <a:ea typeface="宋体" panose="02010600030101010101" pitchFamily="2" charset="-122"/>
              </a:rPr>
              <a:t>和</a:t>
            </a:r>
            <a:r>
              <a:rPr lang="en-US" altLang="zh-CN" sz="2400" dirty="0">
                <a:latin typeface="宋体" panose="02010600030101010101" pitchFamily="2" charset="-122"/>
                <a:ea typeface="宋体" panose="02010600030101010101" pitchFamily="2" charset="-122"/>
              </a:rPr>
              <a:t>FAR</a:t>
            </a:r>
            <a:r>
              <a:rPr lang="zh-CN" altLang="en-US" sz="2400" dirty="0">
                <a:latin typeface="宋体" panose="02010600030101010101" pitchFamily="2" charset="-122"/>
                <a:ea typeface="宋体" panose="02010600030101010101" pitchFamily="2" charset="-122"/>
              </a:rPr>
              <a:t>。前一种标号可以在段内被引用；后一种标号可以在其它段被引用。</a:t>
            </a:r>
            <a:endParaRPr lang="zh-CN" altLang="en-US" sz="2400" dirty="0">
              <a:latin typeface="宋体" panose="02010600030101010101" pitchFamily="2" charset="-122"/>
              <a:ea typeface="宋体" panose="02010600030101010101" pitchFamily="2" charset="-122"/>
            </a:endParaRPr>
          </a:p>
          <a:p>
            <a:pPr marL="0" indent="0">
              <a:buNone/>
            </a:pPr>
            <a:endParaRPr lang="zh-CN" altLang="en-US" dirty="0"/>
          </a:p>
        </p:txBody>
      </p:sp>
      <p:sp>
        <p:nvSpPr>
          <p:cNvPr id="31747"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spd="slow">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p:cNvSpPr>
          <p:nvPr>
            <p:ph type="title"/>
          </p:nvPr>
        </p:nvSpPr>
        <p:spPr>
          <a:xfrm>
            <a:off x="1366838" y="238125"/>
            <a:ext cx="4645025" cy="1462088"/>
          </a:xfrm>
          <a:ln/>
        </p:spPr>
        <p:txBody>
          <a:bodyPr vert="horz" wrap="square" lIns="91440" tIns="45720" rIns="91440" bIns="45720" anchor="b" anchorCtr="0"/>
          <a:p>
            <a:pPr eaLnBrk="1" hangingPunct="1"/>
            <a:r>
              <a:rPr lang="zh-CN" altLang="en-US" dirty="0"/>
              <a:t>指示性语句格式</a:t>
            </a:r>
            <a:endParaRPr lang="zh-CN" altLang="en-US" dirty="0"/>
          </a:p>
        </p:txBody>
      </p:sp>
      <p:sp>
        <p:nvSpPr>
          <p:cNvPr id="83971" name="Rectangle 3"/>
          <p:cNvSpPr>
            <a:spLocks noGrp="1"/>
          </p:cNvSpPr>
          <p:nvPr>
            <p:ph idx="1"/>
          </p:nvPr>
        </p:nvSpPr>
        <p:spPr>
          <a:xfrm>
            <a:off x="401638" y="2290763"/>
            <a:ext cx="8491537" cy="1066800"/>
          </a:xfrm>
          <a:ln/>
        </p:spPr>
        <p:txBody>
          <a:bodyPr vert="horz" wrap="square" lIns="91440" tIns="45720" rIns="91440" bIns="45720" anchor="t" anchorCtr="0"/>
          <a:p>
            <a:pPr eaLnBrk="1" hangingPunct="1">
              <a:buNone/>
            </a:pPr>
            <a:r>
              <a:rPr lang="zh-CN" altLang="en-US" sz="2400" dirty="0"/>
              <a:t>[名字]  </a:t>
            </a:r>
            <a:r>
              <a:rPr lang="zh-CN" altLang="en-US" sz="2400" dirty="0">
                <a:solidFill>
                  <a:srgbClr val="990033"/>
                </a:solidFill>
              </a:rPr>
              <a:t>伪指令助记符 </a:t>
            </a:r>
            <a:r>
              <a:rPr lang="zh-CN" altLang="en-US" sz="2400" dirty="0"/>
              <a:t> 操作数 [，操作数，</a:t>
            </a:r>
            <a:r>
              <a:rPr lang="zh-CN" altLang="en-US" sz="2400" dirty="0">
                <a:latin typeface="Arial" panose="020B0604020202020204" pitchFamily="34" charset="0"/>
                <a:ea typeface="Arial" panose="020B0604020202020204" pitchFamily="34" charset="0"/>
              </a:rPr>
              <a:t>…</a:t>
            </a:r>
            <a:r>
              <a:rPr lang="zh-CN" altLang="en-US" sz="2400" dirty="0"/>
              <a:t>] [ ；注释]</a:t>
            </a:r>
            <a:endParaRPr lang="zh-CN" altLang="en-US" sz="2400" dirty="0"/>
          </a:p>
        </p:txBody>
      </p:sp>
      <p:sp>
        <p:nvSpPr>
          <p:cNvPr id="83973" name="Line 5"/>
          <p:cNvSpPr/>
          <p:nvPr/>
        </p:nvSpPr>
        <p:spPr>
          <a:xfrm>
            <a:off x="1012825" y="2781300"/>
            <a:ext cx="512763" cy="1338263"/>
          </a:xfrm>
          <a:prstGeom prst="line">
            <a:avLst/>
          </a:prstGeom>
          <a:ln w="25400" cap="sq" cmpd="sng">
            <a:solidFill>
              <a:srgbClr val="FF6600"/>
            </a:solidFill>
            <a:prstDash val="solid"/>
            <a:headEnd type="none" w="sm" len="sm"/>
            <a:tailEnd type="triangle" w="lg" len="lg"/>
          </a:ln>
        </p:spPr>
      </p:sp>
      <p:sp>
        <p:nvSpPr>
          <p:cNvPr id="83974" name="Text Box 6"/>
          <p:cNvSpPr txBox="1"/>
          <p:nvPr/>
        </p:nvSpPr>
        <p:spPr>
          <a:xfrm>
            <a:off x="935038" y="4267200"/>
            <a:ext cx="2854325" cy="838200"/>
          </a:xfrm>
          <a:prstGeom prst="rect">
            <a:avLst/>
          </a:prstGeom>
          <a:noFill/>
          <a:ln w="25400">
            <a:noFill/>
          </a:ln>
        </p:spPr>
        <p:txBody>
          <a:bodyPr>
            <a:spAutoFit/>
          </a:bodyPr>
          <a:p>
            <a:pPr>
              <a:lnSpc>
                <a:spcPct val="110000"/>
              </a:lnSpc>
              <a:spcBef>
                <a:spcPct val="25000"/>
              </a:spcBef>
              <a:buFont typeface="Wingdings" panose="05000000000000000000" pitchFamily="2" charset="2"/>
            </a:pPr>
            <a:r>
              <a:rPr lang="zh-CN" altLang="en-US" sz="2000" b="1" dirty="0">
                <a:latin typeface="Times New Roman" panose="02020603050405020304" pitchFamily="18" charset="0"/>
              </a:rPr>
              <a:t>变量的符号地址</a:t>
            </a:r>
            <a:endParaRPr lang="zh-CN" altLang="en-US" sz="2000" b="1" dirty="0">
              <a:latin typeface="Times New Roman" panose="02020603050405020304" pitchFamily="18" charset="0"/>
            </a:endParaRPr>
          </a:p>
          <a:p>
            <a:pPr>
              <a:lnSpc>
                <a:spcPct val="110000"/>
              </a:lnSpc>
              <a:spcBef>
                <a:spcPct val="25000"/>
              </a:spcBef>
              <a:buFont typeface="Wingdings" panose="05000000000000000000" pitchFamily="2" charset="2"/>
            </a:pPr>
            <a:r>
              <a:rPr lang="zh-CN" altLang="en-US" sz="2000" b="1" dirty="0">
                <a:solidFill>
                  <a:srgbClr val="FF0000"/>
                </a:solidFill>
                <a:latin typeface="Times New Roman" panose="02020603050405020304" pitchFamily="18" charset="0"/>
              </a:rPr>
              <a:t>其后不加冒号</a:t>
            </a:r>
            <a:endParaRPr lang="zh-CN" altLang="en-US" sz="2000" b="1" dirty="0">
              <a:solidFill>
                <a:srgbClr val="FF0000"/>
              </a:solidFill>
              <a:latin typeface="Times New Roman" panose="02020603050405020304" pitchFamily="18" charset="0"/>
            </a:endParaRPr>
          </a:p>
        </p:txBody>
      </p:sp>
      <p:sp>
        <p:nvSpPr>
          <p:cNvPr id="83975" name="Line 7"/>
          <p:cNvSpPr/>
          <p:nvPr/>
        </p:nvSpPr>
        <p:spPr>
          <a:xfrm>
            <a:off x="4356100" y="2781300"/>
            <a:ext cx="792163" cy="1295400"/>
          </a:xfrm>
          <a:prstGeom prst="line">
            <a:avLst/>
          </a:prstGeom>
          <a:ln w="25400" cap="sq" cmpd="sng">
            <a:solidFill>
              <a:srgbClr val="FF6600"/>
            </a:solidFill>
            <a:prstDash val="solid"/>
            <a:headEnd type="none" w="sm" len="sm"/>
            <a:tailEnd type="triangle" w="lg" len="lg"/>
          </a:ln>
        </p:spPr>
      </p:sp>
      <p:sp>
        <p:nvSpPr>
          <p:cNvPr id="83976" name="Text Box 8"/>
          <p:cNvSpPr txBox="1"/>
          <p:nvPr/>
        </p:nvSpPr>
        <p:spPr>
          <a:xfrm>
            <a:off x="4427538" y="4149725"/>
            <a:ext cx="2089150" cy="7016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指示性语句中至少有一个操作数</a:t>
            </a:r>
            <a:endParaRPr lang="zh-CN" altLang="en-US" sz="2000" b="1" dirty="0">
              <a:latin typeface="Times New Roman" panose="02020603050405020304" pitchFamily="18" charset="0"/>
            </a:endParaRPr>
          </a:p>
        </p:txBody>
      </p:sp>
      <p:sp>
        <p:nvSpPr>
          <p:cNvPr id="32776" name="矩形 1"/>
          <p:cNvSpPr/>
          <p:nvPr/>
        </p:nvSpPr>
        <p:spPr>
          <a:xfrm>
            <a:off x="381000" y="5784850"/>
            <a:ext cx="8491538" cy="460375"/>
          </a:xfrm>
          <a:prstGeom prst="rect">
            <a:avLst/>
          </a:prstGeom>
          <a:noFill/>
          <a:ln w="9525" cap="flat" cmpd="sng">
            <a:solidFill>
              <a:schemeClr val="tx1"/>
            </a:solidFill>
            <a:prstDash val="solid"/>
            <a:miter/>
            <a:headEnd type="none" w="med" len="med"/>
            <a:tailEnd type="none" w="med" len="med"/>
          </a:ln>
        </p:spPr>
        <p:txBody>
          <a:bodyPr>
            <a:spAutoFit/>
          </a:bodyPr>
          <a:p>
            <a:pPr algn="just">
              <a:buFont typeface="Wingdings" panose="05000000000000000000" pitchFamily="2" charset="2"/>
            </a:pPr>
            <a:r>
              <a:rPr lang="en-US" altLang="zh-CN" b="1" dirty="0">
                <a:latin typeface="宋体" panose="02010600030101010101" pitchFamily="2" charset="-122"/>
              </a:rPr>
              <a:t>DATA1 </a:t>
            </a:r>
            <a:r>
              <a:rPr lang="en-US" altLang="zh-CN" b="1" dirty="0">
                <a:solidFill>
                  <a:srgbClr val="FF0000"/>
                </a:solidFill>
                <a:latin typeface="宋体" panose="02010600030101010101" pitchFamily="2" charset="-122"/>
              </a:rPr>
              <a:t>DB</a:t>
            </a:r>
            <a:r>
              <a:rPr lang="en-US" altLang="zh-CN" b="1" dirty="0">
                <a:latin typeface="宋体" panose="02010600030101010101" pitchFamily="2" charset="-122"/>
              </a:rPr>
              <a:t> 0F8H</a:t>
            </a:r>
            <a:r>
              <a:rPr lang="zh-CN" altLang="en-US" b="1" dirty="0">
                <a:latin typeface="宋体" panose="02010600030101010101" pitchFamily="2" charset="-122"/>
              </a:rPr>
              <a:t>，</a:t>
            </a:r>
            <a:r>
              <a:rPr lang="en-US" altLang="zh-CN" b="1" dirty="0">
                <a:latin typeface="宋体" panose="02010600030101010101" pitchFamily="2" charset="-122"/>
              </a:rPr>
              <a:t>60H</a:t>
            </a:r>
            <a:r>
              <a:rPr lang="zh-CN" altLang="en-US" b="1" dirty="0">
                <a:latin typeface="宋体" panose="02010600030101010101" pitchFamily="2" charset="-122"/>
              </a:rPr>
              <a:t>，</a:t>
            </a:r>
            <a:r>
              <a:rPr lang="en-US" altLang="zh-CN" b="1" dirty="0">
                <a:latin typeface="宋体" panose="02010600030101010101" pitchFamily="2" charset="-122"/>
              </a:rPr>
              <a:t>0ACH</a:t>
            </a:r>
            <a:r>
              <a:rPr lang="zh-CN" altLang="en-US" b="1" dirty="0">
                <a:latin typeface="宋体" panose="02010600030101010101" pitchFamily="2" charset="-122"/>
              </a:rPr>
              <a:t> ；定义含有</a:t>
            </a:r>
            <a:r>
              <a:rPr lang="en-US" altLang="zh-CN" b="1" dirty="0">
                <a:latin typeface="宋体" panose="02010600030101010101" pitchFamily="2" charset="-122"/>
              </a:rPr>
              <a:t>3</a:t>
            </a:r>
            <a:r>
              <a:rPr lang="zh-CN" altLang="en-US" b="1" dirty="0">
                <a:latin typeface="宋体" panose="02010600030101010101" pitchFamily="2" charset="-122"/>
              </a:rPr>
              <a:t>个元素的字节变量</a:t>
            </a:r>
            <a:endParaRPr lang="zh-CN" altLang="en-US" b="1"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3971">
                                            <p:txEl>
                                              <p:charRg st="0" end="34"/>
                                            </p:txEl>
                                          </p:spTgt>
                                        </p:tgtEl>
                                        <p:attrNameLst>
                                          <p:attrName>style.visibility</p:attrName>
                                        </p:attrNameLst>
                                      </p:cBhvr>
                                      <p:to>
                                        <p:strVal val="visible"/>
                                      </p:to>
                                    </p:set>
                                    <p:animEffect transition="in" filter="wipe(left)">
                                      <p:cBhvr>
                                        <p:cTn id="7" dur="500"/>
                                        <p:tgtEl>
                                          <p:spTgt spid="83971">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3973"/>
                                        </p:tgtEl>
                                        <p:attrNameLst>
                                          <p:attrName>style.visibility</p:attrName>
                                        </p:attrNameLst>
                                      </p:cBhvr>
                                      <p:to>
                                        <p:strVal val="visible"/>
                                      </p:to>
                                    </p:set>
                                    <p:animEffect transition="in" filter="wipe(up)">
                                      <p:cBhvr>
                                        <p:cTn id="12" dur="500"/>
                                        <p:tgtEl>
                                          <p:spTgt spid="8397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3974">
                                            <p:txEl>
                                              <p:charRg st="0" end="8"/>
                                            </p:txEl>
                                          </p:spTgt>
                                        </p:tgtEl>
                                        <p:attrNameLst>
                                          <p:attrName>style.visibility</p:attrName>
                                        </p:attrNameLst>
                                      </p:cBhvr>
                                      <p:to>
                                        <p:strVal val="visible"/>
                                      </p:to>
                                    </p:set>
                                    <p:animEffect transition="in" filter="wipe(left)">
                                      <p:cBhvr>
                                        <p:cTn id="16" dur="500"/>
                                        <p:tgtEl>
                                          <p:spTgt spid="83974">
                                            <p:txEl>
                                              <p:charRg st="0"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3974">
                                            <p:txEl>
                                              <p:charRg st="8" end="15"/>
                                            </p:txEl>
                                          </p:spTgt>
                                        </p:tgtEl>
                                        <p:attrNameLst>
                                          <p:attrName>style.visibility</p:attrName>
                                        </p:attrNameLst>
                                      </p:cBhvr>
                                      <p:to>
                                        <p:strVal val="visible"/>
                                      </p:to>
                                    </p:set>
                                    <p:animEffect transition="in" filter="wipe(left)">
                                      <p:cBhvr>
                                        <p:cTn id="21" dur="500"/>
                                        <p:tgtEl>
                                          <p:spTgt spid="83974">
                                            <p:txEl>
                                              <p:charRg st="8" end="1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83975"/>
                                        </p:tgtEl>
                                        <p:attrNameLst>
                                          <p:attrName>style.visibility</p:attrName>
                                        </p:attrNameLst>
                                      </p:cBhvr>
                                      <p:to>
                                        <p:strVal val="visible"/>
                                      </p:to>
                                    </p:set>
                                    <p:animEffect transition="in" filter="wipe(up)">
                                      <p:cBhvr>
                                        <p:cTn id="26" dur="500"/>
                                        <p:tgtEl>
                                          <p:spTgt spid="83975"/>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83976">
                                            <p:txEl>
                                              <p:charRg st="0" end="15"/>
                                            </p:txEl>
                                          </p:spTgt>
                                        </p:tgtEl>
                                        <p:attrNameLst>
                                          <p:attrName>style.visibility</p:attrName>
                                        </p:attrNameLst>
                                      </p:cBhvr>
                                      <p:to>
                                        <p:strVal val="visible"/>
                                      </p:to>
                                    </p:set>
                                    <p:animEffect transition="in" filter="blinds(horizontal)">
                                      <p:cBhvr>
                                        <p:cTn id="30" dur="500"/>
                                        <p:tgtEl>
                                          <p:spTgt spid="83976">
                                            <p:txEl>
                                              <p:charRg st="0"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p:cNvSpPr>
          <p:nvPr>
            <p:ph type="title"/>
          </p:nvPr>
        </p:nvSpPr>
        <p:spPr>
          <a:xfrm>
            <a:off x="1403350" y="188913"/>
            <a:ext cx="6337300" cy="1462087"/>
          </a:xfrm>
          <a:ln/>
        </p:spPr>
        <p:txBody>
          <a:bodyPr vert="horz" wrap="square" lIns="91440" tIns="45720" rIns="91440" bIns="45720" anchor="b" anchorCtr="0"/>
          <a:p>
            <a:pPr eaLnBrk="1" hangingPunct="1"/>
            <a:r>
              <a:rPr lang="en-US" altLang="zh-CN" b="1" dirty="0"/>
              <a:t>3.</a:t>
            </a:r>
            <a:r>
              <a:rPr lang="en-US" altLang="zh-CN" dirty="0"/>
              <a:t> </a:t>
            </a:r>
            <a:r>
              <a:rPr lang="zh-CN" altLang="en-US" dirty="0"/>
              <a:t>操作数</a:t>
            </a:r>
            <a:endParaRPr lang="zh-CN" altLang="en-US" dirty="0"/>
          </a:p>
        </p:txBody>
      </p:sp>
      <p:sp>
        <p:nvSpPr>
          <p:cNvPr id="88067" name="Rectangle 3"/>
          <p:cNvSpPr>
            <a:spLocks noGrp="1"/>
          </p:cNvSpPr>
          <p:nvPr>
            <p:ph idx="1"/>
          </p:nvPr>
        </p:nvSpPr>
        <p:spPr>
          <a:xfrm>
            <a:off x="2706688" y="2093913"/>
            <a:ext cx="3124200" cy="3657600"/>
          </a:xfrm>
          <a:ln/>
        </p:spPr>
        <p:txBody>
          <a:bodyPr vert="horz" wrap="square" lIns="91440" tIns="45720" rIns="91440" bIns="45720" anchor="t" anchorCtr="0"/>
          <a:p>
            <a:pPr eaLnBrk="1" hangingPunct="1">
              <a:lnSpc>
                <a:spcPct val="115000"/>
              </a:lnSpc>
              <a:buNone/>
            </a:pPr>
            <a:r>
              <a:rPr lang="zh-CN" altLang="en-US" dirty="0"/>
              <a:t>寄存器</a:t>
            </a:r>
            <a:endParaRPr lang="zh-CN" altLang="en-US" dirty="0"/>
          </a:p>
          <a:p>
            <a:pPr eaLnBrk="1" hangingPunct="1">
              <a:lnSpc>
                <a:spcPct val="115000"/>
              </a:lnSpc>
              <a:buNone/>
            </a:pPr>
            <a:r>
              <a:rPr lang="zh-CN" altLang="en-US" dirty="0"/>
              <a:t>存储器单元</a:t>
            </a:r>
            <a:endParaRPr lang="zh-CN" altLang="en-US" dirty="0"/>
          </a:p>
          <a:p>
            <a:pPr eaLnBrk="1" hangingPunct="1">
              <a:lnSpc>
                <a:spcPct val="115000"/>
              </a:lnSpc>
              <a:buNone/>
            </a:pPr>
            <a:r>
              <a:rPr lang="zh-CN" altLang="en-US" dirty="0">
                <a:solidFill>
                  <a:schemeClr val="tx1"/>
                </a:solidFill>
              </a:rPr>
              <a:t>常量</a:t>
            </a:r>
            <a:endParaRPr lang="zh-CN" altLang="en-US" dirty="0">
              <a:solidFill>
                <a:schemeClr val="tx1"/>
              </a:solidFill>
            </a:endParaRPr>
          </a:p>
          <a:p>
            <a:pPr eaLnBrk="1" hangingPunct="1">
              <a:lnSpc>
                <a:spcPct val="115000"/>
              </a:lnSpc>
              <a:buNone/>
            </a:pPr>
            <a:r>
              <a:rPr lang="zh-CN" altLang="en-US" dirty="0">
                <a:solidFill>
                  <a:schemeClr val="tx1"/>
                </a:solidFill>
              </a:rPr>
              <a:t>变量或标号</a:t>
            </a:r>
            <a:endParaRPr lang="zh-CN" altLang="en-US" dirty="0">
              <a:solidFill>
                <a:schemeClr val="tx1"/>
              </a:solidFill>
            </a:endParaRPr>
          </a:p>
          <a:p>
            <a:pPr eaLnBrk="1" hangingPunct="1">
              <a:lnSpc>
                <a:spcPct val="115000"/>
              </a:lnSpc>
              <a:buNone/>
            </a:pPr>
            <a:r>
              <a:rPr lang="zh-CN" altLang="en-US" dirty="0">
                <a:solidFill>
                  <a:schemeClr val="tx1"/>
                </a:solidFill>
              </a:rPr>
              <a:t>表达式</a:t>
            </a:r>
            <a:endParaRPr lang="zh-CN" altLang="en-US" dirty="0">
              <a:solidFill>
                <a:schemeClr val="tx1"/>
              </a:solidFill>
            </a:endParaRPr>
          </a:p>
        </p:txBody>
      </p:sp>
      <p:sp>
        <p:nvSpPr>
          <p:cNvPr id="88068" name="AutoShape 4"/>
          <p:cNvSpPr/>
          <p:nvPr/>
        </p:nvSpPr>
        <p:spPr>
          <a:xfrm>
            <a:off x="2268538" y="2492375"/>
            <a:ext cx="358775" cy="2305050"/>
          </a:xfrm>
          <a:prstGeom prst="leftBrace">
            <a:avLst>
              <a:gd name="adj1" fmla="val 53480"/>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8067">
                                            <p:txEl>
                                              <p:charRg st="0" end="4"/>
                                            </p:txEl>
                                          </p:spTgt>
                                        </p:tgtEl>
                                        <p:attrNameLst>
                                          <p:attrName>style.visibility</p:attrName>
                                        </p:attrNameLst>
                                      </p:cBhvr>
                                      <p:to>
                                        <p:strVal val="visible"/>
                                      </p:to>
                                    </p:set>
                                    <p:animEffect transition="in" filter="wipe(left)">
                                      <p:cBhvr>
                                        <p:cTn id="7" dur="500"/>
                                        <p:tgtEl>
                                          <p:spTgt spid="88067">
                                            <p:txEl>
                                              <p:charRg st="0"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8067">
                                            <p:txEl>
                                              <p:charRg st="4" end="10"/>
                                            </p:txEl>
                                          </p:spTgt>
                                        </p:tgtEl>
                                        <p:attrNameLst>
                                          <p:attrName>style.visibility</p:attrName>
                                        </p:attrNameLst>
                                      </p:cBhvr>
                                      <p:to>
                                        <p:strVal val="visible"/>
                                      </p:to>
                                    </p:set>
                                    <p:animEffect transition="in" filter="wipe(left)">
                                      <p:cBhvr>
                                        <p:cTn id="11" dur="500"/>
                                        <p:tgtEl>
                                          <p:spTgt spid="88067">
                                            <p:txEl>
                                              <p:charRg st="4" end="1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8067">
                                            <p:txEl>
                                              <p:charRg st="10" end="13"/>
                                            </p:txEl>
                                          </p:spTgt>
                                        </p:tgtEl>
                                        <p:attrNameLst>
                                          <p:attrName>style.visibility</p:attrName>
                                        </p:attrNameLst>
                                      </p:cBhvr>
                                      <p:to>
                                        <p:strVal val="visible"/>
                                      </p:to>
                                    </p:set>
                                    <p:animEffect transition="in" filter="wipe(left)">
                                      <p:cBhvr>
                                        <p:cTn id="16" dur="500"/>
                                        <p:tgtEl>
                                          <p:spTgt spid="88067">
                                            <p:txEl>
                                              <p:charRg st="10" end="1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8067">
                                            <p:txEl>
                                              <p:charRg st="13" end="19"/>
                                            </p:txEl>
                                          </p:spTgt>
                                        </p:tgtEl>
                                        <p:attrNameLst>
                                          <p:attrName>style.visibility</p:attrName>
                                        </p:attrNameLst>
                                      </p:cBhvr>
                                      <p:to>
                                        <p:strVal val="visible"/>
                                      </p:to>
                                    </p:set>
                                    <p:animEffect transition="in" filter="wipe(left)">
                                      <p:cBhvr>
                                        <p:cTn id="21" dur="500"/>
                                        <p:tgtEl>
                                          <p:spTgt spid="88067">
                                            <p:txEl>
                                              <p:charRg st="13" end="1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8067">
                                            <p:txEl>
                                              <p:charRg st="19" end="23"/>
                                            </p:txEl>
                                          </p:spTgt>
                                        </p:tgtEl>
                                        <p:attrNameLst>
                                          <p:attrName>style.visibility</p:attrName>
                                        </p:attrNameLst>
                                      </p:cBhvr>
                                      <p:to>
                                        <p:strVal val="visible"/>
                                      </p:to>
                                    </p:set>
                                    <p:animEffect transition="in" filter="wipe(left)">
                                      <p:cBhvr>
                                        <p:cTn id="26" dur="500"/>
                                        <p:tgtEl>
                                          <p:spTgt spid="88067">
                                            <p:txEl>
                                              <p:charRg st="19" end="23"/>
                                            </p:txEl>
                                          </p:spTgt>
                                        </p:tgtEl>
                                      </p:cBhvr>
                                    </p:animEffect>
                                  </p:childTnLst>
                                </p:cTn>
                              </p:par>
                            </p:childTnLst>
                          </p:cTn>
                        </p:par>
                        <p:par>
                          <p:cTn id="27" fill="hold">
                            <p:stCondLst>
                              <p:cond delay="500"/>
                            </p:stCondLst>
                            <p:childTnLst>
                              <p:par>
                                <p:cTn id="28" presetID="22" presetClass="entr" presetSubtype="1" fill="hold" grpId="0" nodeType="afterEffect">
                                  <p:stCondLst>
                                    <p:cond delay="0"/>
                                  </p:stCondLst>
                                  <p:childTnLst>
                                    <p:set>
                                      <p:cBhvr>
                                        <p:cTn id="29" dur="1" fill="hold">
                                          <p:stCondLst>
                                            <p:cond delay="0"/>
                                          </p:stCondLst>
                                        </p:cTn>
                                        <p:tgtEl>
                                          <p:spTgt spid="88068"/>
                                        </p:tgtEl>
                                        <p:attrNameLst>
                                          <p:attrName>style.visibility</p:attrName>
                                        </p:attrNameLst>
                                      </p:cBhvr>
                                      <p:to>
                                        <p:strVal val="visible"/>
                                      </p:to>
                                    </p:set>
                                    <p:animEffect transition="in" filter="wipe(up)">
                                      <p:cBhvr>
                                        <p:cTn id="30"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p:cNvSpPr>
          <p:nvPr>
            <p:ph type="title"/>
          </p:nvPr>
        </p:nvSpPr>
        <p:spPr>
          <a:xfrm>
            <a:off x="1366838" y="214313"/>
            <a:ext cx="2700337" cy="1462087"/>
          </a:xfrm>
          <a:ln/>
        </p:spPr>
        <p:txBody>
          <a:bodyPr vert="horz" wrap="square" lIns="91440" tIns="45720" rIns="91440" bIns="45720" anchor="b" anchorCtr="0"/>
          <a:p>
            <a:pPr eaLnBrk="1" hangingPunct="1"/>
            <a:r>
              <a:rPr lang="zh-CN" altLang="en-US" dirty="0"/>
              <a:t>常 量</a:t>
            </a:r>
            <a:endParaRPr lang="zh-CN" altLang="en-US" dirty="0"/>
          </a:p>
        </p:txBody>
      </p:sp>
      <p:sp>
        <p:nvSpPr>
          <p:cNvPr id="95235" name="Rectangle 3"/>
          <p:cNvSpPr>
            <a:spLocks noGrp="1"/>
          </p:cNvSpPr>
          <p:nvPr>
            <p:ph idx="1"/>
          </p:nvPr>
        </p:nvSpPr>
        <p:spPr>
          <a:xfrm>
            <a:off x="642938" y="2109788"/>
            <a:ext cx="8105775" cy="4038600"/>
          </a:xfrm>
          <a:ln/>
        </p:spPr>
        <p:txBody>
          <a:bodyPr vert="horz" wrap="square" lIns="91440" tIns="45720" rIns="91440" bIns="45720" anchor="t" anchorCtr="0"/>
          <a:p>
            <a:pPr eaLnBrk="1" hangingPunct="1">
              <a:lnSpc>
                <a:spcPct val="120000"/>
              </a:lnSpc>
            </a:pPr>
            <a:r>
              <a:rPr lang="zh-CN" altLang="en-US" dirty="0">
                <a:latin typeface="宋体" panose="02010600030101010101" pitchFamily="2" charset="-122"/>
                <a:ea typeface="宋体" panose="02010600030101010101" pitchFamily="2" charset="-122"/>
              </a:rPr>
              <a:t>数字常量</a:t>
            </a:r>
            <a:r>
              <a:rPr lang="en-US" altLang="zh-CN" dirty="0">
                <a:latin typeface="宋体" panose="02010600030101010101" pitchFamily="2" charset="-122"/>
                <a:ea typeface="宋体" panose="02010600030101010101" pitchFamily="2" charset="-122"/>
              </a:rPr>
              <a:t>:</a:t>
            </a:r>
            <a:r>
              <a:rPr lang="zh-CN" altLang="en-US" dirty="0">
                <a:solidFill>
                  <a:srgbClr val="00B050"/>
                </a:solidFill>
                <a:latin typeface="宋体" panose="02010600030101010101" pitchFamily="2" charset="-122"/>
                <a:ea typeface="宋体" panose="02010600030101010101" pitchFamily="2" charset="-122"/>
              </a:rPr>
              <a:t>以字母</a:t>
            </a:r>
            <a:r>
              <a:rPr lang="en-US" altLang="zh-CN" dirty="0">
                <a:solidFill>
                  <a:srgbClr val="00B050"/>
                </a:solidFill>
                <a:latin typeface="宋体" panose="02010600030101010101" pitchFamily="2" charset="-122"/>
                <a:ea typeface="宋体" panose="02010600030101010101" pitchFamily="2" charset="-122"/>
              </a:rPr>
              <a:t>A</a:t>
            </a:r>
            <a:r>
              <a:rPr lang="zh-CN" altLang="en-US" dirty="0">
                <a:solidFill>
                  <a:srgbClr val="00B050"/>
                </a:solidFill>
                <a:latin typeface="宋体" panose="02010600030101010101" pitchFamily="2" charset="-122"/>
                <a:ea typeface="宋体" panose="02010600030101010101" pitchFamily="2" charset="-122"/>
              </a:rPr>
              <a:t>～</a:t>
            </a:r>
            <a:r>
              <a:rPr lang="en-US" altLang="zh-CN" dirty="0">
                <a:solidFill>
                  <a:srgbClr val="00B050"/>
                </a:solidFill>
                <a:latin typeface="宋体" panose="02010600030101010101" pitchFamily="2" charset="-122"/>
                <a:ea typeface="宋体" panose="02010600030101010101" pitchFamily="2" charset="-122"/>
              </a:rPr>
              <a:t>F</a:t>
            </a:r>
            <a:r>
              <a:rPr lang="zh-CN" altLang="en-US" dirty="0">
                <a:solidFill>
                  <a:srgbClr val="00B050"/>
                </a:solidFill>
                <a:latin typeface="宋体" panose="02010600030101010101" pitchFamily="2" charset="-122"/>
                <a:ea typeface="宋体" panose="02010600030101010101" pitchFamily="2" charset="-122"/>
              </a:rPr>
              <a:t>开头的十六进制数，前面要用</a:t>
            </a:r>
            <a:r>
              <a:rPr lang="en-US" altLang="zh-CN" dirty="0">
                <a:solidFill>
                  <a:srgbClr val="00B050"/>
                </a:solidFill>
                <a:latin typeface="宋体" panose="02010600030101010101" pitchFamily="2" charset="-122"/>
                <a:ea typeface="宋体" panose="02010600030101010101" pitchFamily="2" charset="-122"/>
              </a:rPr>
              <a:t>0</a:t>
            </a:r>
            <a:r>
              <a:rPr lang="zh-CN" altLang="en-US" dirty="0">
                <a:solidFill>
                  <a:srgbClr val="00B050"/>
                </a:solidFill>
                <a:latin typeface="宋体" panose="02010600030101010101" pitchFamily="2" charset="-122"/>
                <a:ea typeface="宋体" panose="02010600030101010101" pitchFamily="2" charset="-122"/>
              </a:rPr>
              <a:t>表达，以避免与其他符号混淆</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lnSpc>
                <a:spcPct val="120000"/>
              </a:lnSpc>
            </a:pPr>
            <a:r>
              <a:rPr lang="zh-CN" altLang="en-US" dirty="0">
                <a:latin typeface="宋体" panose="02010600030101010101" pitchFamily="2" charset="-122"/>
                <a:ea typeface="宋体" panose="02010600030101010101" pitchFamily="2" charset="-122"/>
              </a:rPr>
              <a:t>字符串常量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用单引号引起的字符或字符串</a:t>
            </a:r>
            <a:endParaRPr lang="zh-CN" altLang="en-US" dirty="0">
              <a:latin typeface="宋体" panose="02010600030101010101" pitchFamily="2" charset="-122"/>
              <a:ea typeface="宋体" panose="02010600030101010101" pitchFamily="2" charset="-122"/>
            </a:endParaRPr>
          </a:p>
          <a:p>
            <a:pPr eaLnBrk="1" hangingPunct="1">
              <a:lnSpc>
                <a:spcPct val="120000"/>
              </a:lnSpc>
            </a:pPr>
            <a:r>
              <a:rPr lang="zh-CN" altLang="en-US" dirty="0">
                <a:latin typeface="宋体" panose="02010600030101010101" pitchFamily="2" charset="-122"/>
                <a:ea typeface="宋体" panose="02010600030101010101" pitchFamily="2" charset="-122"/>
              </a:rPr>
              <a:t>例：‘</a:t>
            </a:r>
            <a:r>
              <a:rPr lang="en-US" altLang="zh-CN" dirty="0">
                <a:latin typeface="宋体" panose="02010600030101010101" pitchFamily="2" charset="-122"/>
                <a:ea typeface="宋体" panose="02010600030101010101" pitchFamily="2" charset="-122"/>
              </a:rPr>
              <a:t>A’  </a:t>
            </a:r>
            <a:endParaRPr lang="en-US" altLang="zh-CN" dirty="0">
              <a:latin typeface="宋体" panose="02010600030101010101" pitchFamily="2" charset="-122"/>
              <a:ea typeface="宋体" panose="02010600030101010101" pitchFamily="2" charset="-122"/>
            </a:endParaRPr>
          </a:p>
          <a:p>
            <a:pPr lvl="1" eaLnBrk="1" hangingPunct="1">
              <a:lnSpc>
                <a:spcPct val="120000"/>
              </a:lnSpc>
            </a:pPr>
            <a:r>
              <a:rPr lang="en-US" altLang="zh-CN" dirty="0"/>
              <a:t>MOV AL</a:t>
            </a:r>
            <a:r>
              <a:rPr lang="zh-CN" altLang="en-US" dirty="0"/>
              <a:t>，</a:t>
            </a:r>
            <a:r>
              <a:rPr lang="zh-CN" altLang="en-US" dirty="0">
                <a:latin typeface="Arial" panose="020B0604020202020204" pitchFamily="34" charset="0"/>
              </a:rPr>
              <a:t>’</a:t>
            </a:r>
            <a:r>
              <a:rPr lang="en-US" altLang="zh-CN" dirty="0"/>
              <a:t>A</a:t>
            </a:r>
            <a:r>
              <a:rPr lang="en-US" altLang="zh-CN" dirty="0">
                <a:latin typeface="Arial" panose="020B0604020202020204" pitchFamily="34" charset="0"/>
              </a:rPr>
              <a:t>’</a:t>
            </a:r>
            <a:endParaRPr lang="en-US" altLang="zh-CN" dirty="0"/>
          </a:p>
          <a:p>
            <a:pPr eaLnBrk="1" hangingPunct="1">
              <a:lnSpc>
                <a:spcPct val="120000"/>
              </a:lnSpc>
            </a:pPr>
            <a:r>
              <a:rPr lang="zh-CN" altLang="en-US" dirty="0"/>
              <a:t>例：</a:t>
            </a:r>
            <a:r>
              <a:rPr lang="en-US" altLang="zh-CN" dirty="0">
                <a:latin typeface="Arial" panose="020B0604020202020204" pitchFamily="34" charset="0"/>
              </a:rPr>
              <a:t>’</a:t>
            </a:r>
            <a:r>
              <a:rPr lang="en-US" altLang="zh-CN" dirty="0"/>
              <a:t>ABCD</a:t>
            </a:r>
            <a:r>
              <a:rPr lang="en-US" altLang="zh-CN" dirty="0">
                <a:latin typeface="Arial" panose="020B0604020202020204" pitchFamily="34" charset="0"/>
              </a:rPr>
              <a:t>’</a:t>
            </a:r>
            <a:endParaRPr lang="en-US" altLang="zh-CN" dirty="0"/>
          </a:p>
        </p:txBody>
      </p:sp>
      <p:sp>
        <p:nvSpPr>
          <p:cNvPr id="95236" name="Text Box 4"/>
          <p:cNvSpPr txBox="1">
            <a:spLocks noChangeArrowheads="1"/>
          </p:cNvSpPr>
          <p:nvPr/>
        </p:nvSpPr>
        <p:spPr bwMode="auto">
          <a:xfrm>
            <a:off x="4356100" y="4719638"/>
            <a:ext cx="3887788" cy="858838"/>
          </a:xfrm>
          <a:prstGeom prst="rect">
            <a:avLst/>
          </a:prstGeom>
          <a:noFill/>
          <a:ln w="25400" cap="sq">
            <a:noFill/>
            <a:miter lim="800000"/>
            <a:headEnd type="none" w="sm" len="sm"/>
            <a:tailEnd type="none" w="lg" len="lg"/>
          </a:ln>
          <a:effectLst/>
        </p:spPr>
        <p:txBody>
          <a:bodyPr>
            <a:spAutoFit/>
          </a:bodyPr>
          <a:lstStyle/>
          <a:p>
            <a:pPr marR="0" defTabSz="914400">
              <a:spcBef>
                <a:spcPct val="10000"/>
              </a:spcBef>
              <a:buClrTx/>
              <a:buSzTx/>
              <a:buFontTx/>
              <a:buNone/>
              <a:defRPr/>
            </a:pPr>
            <a:r>
              <a:rPr kumimoji="1" lang="zh-CN" altLang="en-US" b="1" kern="1200" cap="none" spc="0" normalizeH="0" baseline="0" noProof="0">
                <a:latin typeface="Times New Roman" panose="02020603050405020304" pitchFamily="18" charset="0"/>
                <a:ea typeface="宋体" panose="02010600030101010101" pitchFamily="2" charset="-122"/>
                <a:cs typeface="+mn-cs"/>
              </a:rPr>
              <a:t>汇编时被译成对应的</a:t>
            </a:r>
            <a:r>
              <a:rPr kumimoji="1" lang="en-US" altLang="zh-CN" b="1" kern="1200" cap="none" spc="0" normalizeH="0" baseline="0" noProof="0">
                <a:latin typeface="Times New Roman" panose="02020603050405020304" pitchFamily="18" charset="0"/>
                <a:ea typeface="宋体" panose="02010600030101010101" pitchFamily="2" charset="-122"/>
                <a:cs typeface="+mn-cs"/>
              </a:rPr>
              <a:t>ASCII</a:t>
            </a:r>
            <a:endParaRPr kumimoji="1" lang="en-US" altLang="zh-CN" b="1" kern="1200" cap="none" spc="0" normalizeH="0" baseline="0" noProof="0">
              <a:latin typeface="Times New Roman" panose="02020603050405020304" pitchFamily="18" charset="0"/>
              <a:ea typeface="宋体" panose="02010600030101010101" pitchFamily="2" charset="-122"/>
              <a:cs typeface="+mn-cs"/>
            </a:endParaRPr>
          </a:p>
          <a:p>
            <a:pPr marR="0" defTabSz="914400">
              <a:spcBef>
                <a:spcPct val="10000"/>
              </a:spcBef>
              <a:buClrTx/>
              <a:buSzTx/>
              <a:buFontTx/>
              <a:buNone/>
              <a:defRPr/>
            </a:pPr>
            <a:r>
              <a:rPr kumimoji="1" lang="zh-CN" altLang="en-US" b="1" kern="1200" cap="none" spc="0" normalizeH="0" baseline="0" noProof="0">
                <a:latin typeface="Times New Roman" panose="02020603050405020304" pitchFamily="18" charset="0"/>
                <a:ea typeface="宋体" panose="02010600030101010101" pitchFamily="2" charset="-122"/>
                <a:cs typeface="+mn-cs"/>
              </a:rPr>
              <a:t>码</a:t>
            </a:r>
            <a:r>
              <a:rPr kumimoji="1" lang="zh-CN" altLang="en-US" b="1"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41</a:t>
            </a:r>
            <a:r>
              <a:rPr kumimoji="1" lang="en-US" altLang="zh-CN" b="1"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H，</a:t>
            </a:r>
            <a:r>
              <a:rPr kumimoji="1" lang="zh-CN" altLang="en-US" b="1"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42</a:t>
            </a:r>
            <a:r>
              <a:rPr kumimoji="1" lang="en-US" altLang="zh-CN" b="1"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rPr>
              <a:t>H，43H，44H</a:t>
            </a:r>
            <a:endParaRPr kumimoji="1" lang="zh-CN" altLang="en-US" b="1" kern="1200" cap="none" spc="0" normalizeH="0" baseline="0" noProof="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
        <p:nvSpPr>
          <p:cNvPr id="95238" name="Line 6"/>
          <p:cNvSpPr/>
          <p:nvPr/>
        </p:nvSpPr>
        <p:spPr>
          <a:xfrm>
            <a:off x="3563938" y="4791075"/>
            <a:ext cx="792162" cy="288925"/>
          </a:xfrm>
          <a:prstGeom prst="line">
            <a:avLst/>
          </a:prstGeom>
          <a:ln w="25400" cap="sq" cmpd="sng">
            <a:solidFill>
              <a:srgbClr val="FF6600"/>
            </a:solidFill>
            <a:prstDash val="solid"/>
            <a:headEnd type="none" w="sm" len="sm"/>
            <a:tailEnd type="triangle" w="lg" len="lg"/>
          </a:ln>
        </p:spPr>
      </p:sp>
      <p:sp>
        <p:nvSpPr>
          <p:cNvPr id="36870" name="文本框 1"/>
          <p:cNvSpPr txBox="1"/>
          <p:nvPr/>
        </p:nvSpPr>
        <p:spPr>
          <a:xfrm>
            <a:off x="468313" y="5732463"/>
            <a:ext cx="8280400" cy="831850"/>
          </a:xfrm>
          <a:prstGeom prst="rect">
            <a:avLst/>
          </a:prstGeom>
          <a:no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dirty="0">
                <a:latin typeface="Times New Roman" panose="02020603050405020304" pitchFamily="18" charset="0"/>
              </a:rPr>
              <a:t>常量并不被分配内存空间，因为存储在内存空间中的内容是可变的</a:t>
            </a: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5235">
                                            <p:txEl>
                                              <p:charRg st="0" end="40"/>
                                            </p:txEl>
                                          </p:spTgt>
                                        </p:tgtEl>
                                        <p:attrNameLst>
                                          <p:attrName>style.visibility</p:attrName>
                                        </p:attrNameLst>
                                      </p:cBhvr>
                                      <p:to>
                                        <p:strVal val="visible"/>
                                      </p:to>
                                    </p:set>
                                    <p:animEffect transition="in" filter="wipe(left)">
                                      <p:cBhvr>
                                        <p:cTn id="7" dur="500"/>
                                        <p:tgtEl>
                                          <p:spTgt spid="95235">
                                            <p:txEl>
                                              <p:charRg st="0" end="4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5235">
                                            <p:txEl>
                                              <p:charRg st="40" end="60"/>
                                            </p:txEl>
                                          </p:spTgt>
                                        </p:tgtEl>
                                        <p:attrNameLst>
                                          <p:attrName>style.visibility</p:attrName>
                                        </p:attrNameLst>
                                      </p:cBhvr>
                                      <p:to>
                                        <p:strVal val="visible"/>
                                      </p:to>
                                    </p:set>
                                    <p:animEffect transition="in" filter="wipe(left)">
                                      <p:cBhvr>
                                        <p:cTn id="11" dur="500"/>
                                        <p:tgtEl>
                                          <p:spTgt spid="95235">
                                            <p:txEl>
                                              <p:charRg st="40" end="6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5235">
                                            <p:txEl>
                                              <p:charRg st="60" end="68"/>
                                            </p:txEl>
                                          </p:spTgt>
                                        </p:tgtEl>
                                        <p:attrNameLst>
                                          <p:attrName>style.visibility</p:attrName>
                                        </p:attrNameLst>
                                      </p:cBhvr>
                                      <p:to>
                                        <p:strVal val="visible"/>
                                      </p:to>
                                    </p:set>
                                    <p:animEffect transition="in" filter="wipe(left)">
                                      <p:cBhvr>
                                        <p:cTn id="16" dur="500"/>
                                        <p:tgtEl>
                                          <p:spTgt spid="95235">
                                            <p:txEl>
                                              <p:charRg st="60" end="68"/>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5235">
                                            <p:txEl>
                                              <p:charRg st="68" end="79"/>
                                            </p:txEl>
                                          </p:spTgt>
                                        </p:tgtEl>
                                        <p:attrNameLst>
                                          <p:attrName>style.visibility</p:attrName>
                                        </p:attrNameLst>
                                      </p:cBhvr>
                                      <p:to>
                                        <p:strVal val="visible"/>
                                      </p:to>
                                    </p:set>
                                    <p:animEffect transition="in" filter="wipe(left)">
                                      <p:cBhvr>
                                        <p:cTn id="20" dur="500"/>
                                        <p:tgtEl>
                                          <p:spTgt spid="95235">
                                            <p:txEl>
                                              <p:charRg st="68" end="7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5235">
                                            <p:txEl>
                                              <p:charRg st="79" end="88"/>
                                            </p:txEl>
                                          </p:spTgt>
                                        </p:tgtEl>
                                        <p:attrNameLst>
                                          <p:attrName>style.visibility</p:attrName>
                                        </p:attrNameLst>
                                      </p:cBhvr>
                                      <p:to>
                                        <p:strVal val="visible"/>
                                      </p:to>
                                    </p:set>
                                    <p:animEffect transition="in" filter="wipe(left)">
                                      <p:cBhvr>
                                        <p:cTn id="25" dur="500"/>
                                        <p:tgtEl>
                                          <p:spTgt spid="95235">
                                            <p:txEl>
                                              <p:charRg st="79" end="88"/>
                                            </p:txEl>
                                          </p:spTgt>
                                        </p:tgtEl>
                                      </p:cBhvr>
                                    </p:animEffect>
                                  </p:childTnLst>
                                </p:cTn>
                              </p:par>
                            </p:childTnLst>
                          </p:cTn>
                        </p:par>
                        <p:par>
                          <p:cTn id="26" fill="hold">
                            <p:stCondLst>
                              <p:cond delay="500"/>
                            </p:stCondLst>
                            <p:childTnLst>
                              <p:par>
                                <p:cTn id="27" presetID="18" presetClass="entr" presetSubtype="6" fill="hold" nodeType="afterEffect">
                                  <p:stCondLst>
                                    <p:cond delay="500"/>
                                  </p:stCondLst>
                                  <p:childTnLst>
                                    <p:set>
                                      <p:cBhvr>
                                        <p:cTn id="28" dur="1" fill="hold">
                                          <p:stCondLst>
                                            <p:cond delay="0"/>
                                          </p:stCondLst>
                                        </p:cTn>
                                        <p:tgtEl>
                                          <p:spTgt spid="95238"/>
                                        </p:tgtEl>
                                        <p:attrNameLst>
                                          <p:attrName>style.visibility</p:attrName>
                                        </p:attrNameLst>
                                      </p:cBhvr>
                                      <p:to>
                                        <p:strVal val="visible"/>
                                      </p:to>
                                    </p:set>
                                    <p:animEffect transition="in" filter="strips(downRight)">
                                      <p:cBhvr>
                                        <p:cTn id="29" dur="500"/>
                                        <p:tgtEl>
                                          <p:spTgt spid="952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95236">
                                            <p:txEl>
                                              <p:charRg st="0" end="15"/>
                                            </p:txEl>
                                          </p:spTgt>
                                        </p:tgtEl>
                                        <p:attrNameLst>
                                          <p:attrName>style.visibility</p:attrName>
                                        </p:attrNameLst>
                                      </p:cBhvr>
                                      <p:to>
                                        <p:strVal val="visible"/>
                                      </p:to>
                                    </p:set>
                                    <p:animEffect transition="in" filter="wipe(left)">
                                      <p:cBhvr>
                                        <p:cTn id="34" dur="500"/>
                                        <p:tgtEl>
                                          <p:spTgt spid="95236">
                                            <p:txEl>
                                              <p:charRg st="0" end="15"/>
                                            </p:txEl>
                                          </p:spTgt>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95236">
                                            <p:txEl>
                                              <p:charRg st="15" end="32"/>
                                            </p:txEl>
                                          </p:spTgt>
                                        </p:tgtEl>
                                        <p:attrNameLst>
                                          <p:attrName>style.visibility</p:attrName>
                                        </p:attrNameLst>
                                      </p:cBhvr>
                                      <p:to>
                                        <p:strVal val="visible"/>
                                      </p:to>
                                    </p:set>
                                    <p:animEffect transition="in" filter="wipe(left)">
                                      <p:cBhvr>
                                        <p:cTn id="38" dur="500"/>
                                        <p:tgtEl>
                                          <p:spTgt spid="95236">
                                            <p:txEl>
                                              <p:charRg st="15"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a:spLocks noGrp="1"/>
          </p:cNvSpPr>
          <p:nvPr>
            <p:ph type="title"/>
          </p:nvPr>
        </p:nvSpPr>
        <p:spPr>
          <a:ln/>
        </p:spPr>
        <p:txBody>
          <a:bodyPr vert="horz" wrap="square" lIns="91440" tIns="45720" rIns="91440" bIns="45720" anchor="b" anchorCtr="0"/>
          <a:p>
            <a:pPr eaLnBrk="1" hangingPunct="1"/>
            <a:r>
              <a:rPr lang="zh-CN" altLang="en-US" dirty="0"/>
              <a:t>变 量</a:t>
            </a:r>
            <a:endParaRPr lang="zh-CN" altLang="en-US" dirty="0"/>
          </a:p>
        </p:txBody>
      </p:sp>
      <p:sp>
        <p:nvSpPr>
          <p:cNvPr id="96259" name="Rectangle 3"/>
          <p:cNvSpPr>
            <a:spLocks noGrp="1"/>
          </p:cNvSpPr>
          <p:nvPr>
            <p:ph idx="1"/>
          </p:nvPr>
        </p:nvSpPr>
        <p:spPr>
          <a:xfrm>
            <a:off x="1182688" y="2017713"/>
            <a:ext cx="7205662" cy="4114800"/>
          </a:xfrm>
          <a:ln/>
        </p:spPr>
        <p:txBody>
          <a:bodyPr vert="horz" wrap="square" lIns="91440" tIns="45720" rIns="91440" bIns="45720" anchor="t" anchorCtr="0"/>
          <a:p>
            <a:pPr eaLnBrk="1" hangingPunct="1">
              <a:spcAft>
                <a:spcPct val="30000"/>
              </a:spcAft>
            </a:pPr>
            <a:r>
              <a:rPr lang="zh-CN" altLang="en-US" dirty="0">
                <a:latin typeface="宋体" panose="02010600030101010101" pitchFamily="2" charset="-122"/>
              </a:rPr>
              <a:t>代表内存中的数据区，程序中视为存储器操作数</a:t>
            </a:r>
            <a:endParaRPr lang="zh-CN" altLang="en-US" dirty="0">
              <a:latin typeface="宋体" panose="02010600030101010101" pitchFamily="2" charset="-122"/>
            </a:endParaRPr>
          </a:p>
          <a:p>
            <a:pPr eaLnBrk="1" hangingPunct="1">
              <a:spcAft>
                <a:spcPct val="35000"/>
              </a:spcAft>
            </a:pPr>
            <a:r>
              <a:rPr lang="zh-CN" altLang="en-US" dirty="0">
                <a:latin typeface="宋体" panose="02010600030101010101" pitchFamily="2" charset="-122"/>
              </a:rPr>
              <a:t>变量的属性：</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变量所在段的段地址</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变量单元地址与段首地址之</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              间的位移量。</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              字节型、字型和双字型</a:t>
            </a:r>
            <a:endParaRPr lang="zh-CN" altLang="en-US" dirty="0">
              <a:latin typeface="宋体" panose="02010600030101010101" pitchFamily="2" charset="-122"/>
            </a:endParaRPr>
          </a:p>
        </p:txBody>
      </p:sp>
      <p:sp>
        <p:nvSpPr>
          <p:cNvPr id="96260" name="Line 4"/>
          <p:cNvSpPr/>
          <p:nvPr/>
        </p:nvSpPr>
        <p:spPr>
          <a:xfrm>
            <a:off x="3059113" y="4194175"/>
            <a:ext cx="609600" cy="0"/>
          </a:xfrm>
          <a:prstGeom prst="line">
            <a:avLst/>
          </a:prstGeom>
          <a:ln w="25400" cap="sq" cmpd="sng">
            <a:solidFill>
              <a:srgbClr val="FF6600"/>
            </a:solidFill>
            <a:prstDash val="solid"/>
            <a:headEnd type="none" w="sm" len="sm"/>
            <a:tailEnd type="none" w="lg" len="lg"/>
          </a:ln>
        </p:spPr>
      </p:sp>
      <p:sp>
        <p:nvSpPr>
          <p:cNvPr id="96261" name="Line 5"/>
          <p:cNvSpPr/>
          <p:nvPr/>
        </p:nvSpPr>
        <p:spPr>
          <a:xfrm>
            <a:off x="3059113" y="4697413"/>
            <a:ext cx="609600" cy="0"/>
          </a:xfrm>
          <a:prstGeom prst="line">
            <a:avLst/>
          </a:prstGeom>
          <a:ln w="25400" cap="sq" cmpd="sng">
            <a:solidFill>
              <a:srgbClr val="FF6600"/>
            </a:solidFill>
            <a:prstDash val="solid"/>
            <a:headEnd type="none" w="sm" len="sm"/>
            <a:tailEnd type="none" w="lg" len="lg"/>
          </a:ln>
        </p:spPr>
      </p:sp>
      <p:sp>
        <p:nvSpPr>
          <p:cNvPr id="96262" name="Line 6"/>
          <p:cNvSpPr/>
          <p:nvPr/>
        </p:nvSpPr>
        <p:spPr>
          <a:xfrm>
            <a:off x="3059113" y="5819775"/>
            <a:ext cx="609600" cy="0"/>
          </a:xfrm>
          <a:prstGeom prst="line">
            <a:avLst/>
          </a:prstGeom>
          <a:ln w="25400" cap="sq" cmpd="sng">
            <a:solidFill>
              <a:srgbClr val="FF6600"/>
            </a:solidFill>
            <a:prstDash val="solid"/>
            <a:headEnd type="none" w="sm" len="sm"/>
            <a:tailEnd type="none" w="lg" len="lg"/>
          </a:ln>
        </p:spPr>
      </p:sp>
      <p:sp>
        <p:nvSpPr>
          <p:cNvPr id="96263" name="Text Box 7"/>
          <p:cNvSpPr txBox="1"/>
          <p:nvPr/>
        </p:nvSpPr>
        <p:spPr>
          <a:xfrm>
            <a:off x="1727200" y="3889375"/>
            <a:ext cx="1223963" cy="519113"/>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段  值</a:t>
            </a:r>
            <a:endParaRPr lang="zh-CN" altLang="en-US" b="1" dirty="0">
              <a:latin typeface="Times New Roman" panose="02020603050405020304" pitchFamily="18" charset="0"/>
            </a:endParaRPr>
          </a:p>
        </p:txBody>
      </p:sp>
      <p:sp>
        <p:nvSpPr>
          <p:cNvPr id="96264" name="Text Box 8"/>
          <p:cNvSpPr txBox="1"/>
          <p:nvPr/>
        </p:nvSpPr>
        <p:spPr>
          <a:xfrm>
            <a:off x="1690688" y="4408488"/>
            <a:ext cx="1296987" cy="519112"/>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偏移量</a:t>
            </a:r>
            <a:endParaRPr lang="zh-CN" altLang="en-US" b="1" dirty="0">
              <a:latin typeface="Times New Roman" panose="02020603050405020304" pitchFamily="18" charset="0"/>
            </a:endParaRPr>
          </a:p>
        </p:txBody>
      </p:sp>
      <p:sp>
        <p:nvSpPr>
          <p:cNvPr id="96265" name="Text Box 9"/>
          <p:cNvSpPr txBox="1"/>
          <p:nvPr/>
        </p:nvSpPr>
        <p:spPr>
          <a:xfrm>
            <a:off x="1690688" y="5561013"/>
            <a:ext cx="1296987" cy="517525"/>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类  型</a:t>
            </a:r>
            <a:endParaRPr lang="zh-CN" altLang="en-US" b="1" dirty="0">
              <a:latin typeface="Times New Roman" panose="02020603050405020304" pitchFamily="18" charset="0"/>
            </a:endParaRPr>
          </a:p>
        </p:txBody>
      </p:sp>
      <p:sp>
        <p:nvSpPr>
          <p:cNvPr id="38922" name="矩形 1"/>
          <p:cNvSpPr/>
          <p:nvPr/>
        </p:nvSpPr>
        <p:spPr>
          <a:xfrm>
            <a:off x="971550" y="6243638"/>
            <a:ext cx="7056438" cy="460375"/>
          </a:xfrm>
          <a:prstGeom prst="rect">
            <a:avLst/>
          </a:prstGeom>
          <a:no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b="1" dirty="0">
                <a:latin typeface="宋体" panose="02010600030101010101" pitchFamily="2" charset="-122"/>
              </a:rPr>
              <a:t>变量定义格式：</a:t>
            </a:r>
            <a:r>
              <a:rPr lang="en-US" altLang="zh-CN" b="1" dirty="0">
                <a:latin typeface="宋体" panose="02010600030101010101" pitchFamily="2" charset="-122"/>
              </a:rPr>
              <a:t>&lt;</a:t>
            </a:r>
            <a:r>
              <a:rPr lang="zh-CN" altLang="en-US" b="1" dirty="0">
                <a:latin typeface="宋体" panose="02010600030101010101" pitchFamily="2" charset="-122"/>
              </a:rPr>
              <a:t>变量名</a:t>
            </a:r>
            <a:r>
              <a:rPr lang="en-US" altLang="zh-CN" b="1" dirty="0">
                <a:latin typeface="宋体" panose="02010600030101010101" pitchFamily="2" charset="-122"/>
              </a:rPr>
              <a:t>&gt;DB/DW/DD/DQ/DT&lt;</a:t>
            </a:r>
            <a:r>
              <a:rPr lang="zh-CN" altLang="en-US" b="1" dirty="0">
                <a:latin typeface="宋体" panose="02010600030101010101" pitchFamily="2" charset="-122"/>
              </a:rPr>
              <a:t>表达式</a:t>
            </a:r>
            <a:r>
              <a:rPr lang="en-US" altLang="zh-CN" b="1" dirty="0">
                <a:latin typeface="宋体" panose="02010600030101010101" pitchFamily="2" charset="-122"/>
              </a:rPr>
              <a:t>&gt;</a:t>
            </a:r>
            <a:endParaRPr lang="en-US" altLang="zh-CN" b="1"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6259">
                                            <p:txEl>
                                              <p:charRg st="0" end="22"/>
                                            </p:txEl>
                                          </p:spTgt>
                                        </p:tgtEl>
                                        <p:attrNameLst>
                                          <p:attrName>style.visibility</p:attrName>
                                        </p:attrNameLst>
                                      </p:cBhvr>
                                      <p:to>
                                        <p:strVal val="visible"/>
                                      </p:to>
                                    </p:set>
                                    <p:animEffect transition="in" filter="blinds(horizontal)">
                                      <p:cBhvr>
                                        <p:cTn id="7" dur="500"/>
                                        <p:tgtEl>
                                          <p:spTgt spid="96259">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59">
                                            <p:txEl>
                                              <p:charRg st="22" end="29"/>
                                            </p:txEl>
                                          </p:spTgt>
                                        </p:tgtEl>
                                        <p:attrNameLst>
                                          <p:attrName>style.visibility</p:attrName>
                                        </p:attrNameLst>
                                      </p:cBhvr>
                                      <p:to>
                                        <p:strVal val="visible"/>
                                      </p:to>
                                    </p:set>
                                    <p:animEffect transition="in" filter="wipe(left)">
                                      <p:cBhvr>
                                        <p:cTn id="12" dur="500"/>
                                        <p:tgtEl>
                                          <p:spTgt spid="96259">
                                            <p:txEl>
                                              <p:charRg st="22" end="2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63">
                                            <p:txEl>
                                              <p:charRg st="0" end="5"/>
                                            </p:txEl>
                                          </p:spTgt>
                                        </p:tgtEl>
                                        <p:attrNameLst>
                                          <p:attrName>style.visibility</p:attrName>
                                        </p:attrNameLst>
                                      </p:cBhvr>
                                      <p:to>
                                        <p:strVal val="visible"/>
                                      </p:to>
                                    </p:set>
                                    <p:animEffect transition="in" filter="wipe(left)">
                                      <p:cBhvr>
                                        <p:cTn id="17" dur="500"/>
                                        <p:tgtEl>
                                          <p:spTgt spid="96263">
                                            <p:txEl>
                                              <p:charRg st="0" end="5"/>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6260"/>
                                        </p:tgtEl>
                                        <p:attrNameLst>
                                          <p:attrName>style.visibility</p:attrName>
                                        </p:attrNameLst>
                                      </p:cBhvr>
                                      <p:to>
                                        <p:strVal val="visible"/>
                                      </p:to>
                                    </p:set>
                                    <p:animEffect transition="in" filter="wipe(left)">
                                      <p:cBhvr>
                                        <p:cTn id="21" dur="500"/>
                                        <p:tgtEl>
                                          <p:spTgt spid="96260"/>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6259">
                                            <p:txEl>
                                              <p:charRg st="29" end="53"/>
                                            </p:txEl>
                                          </p:spTgt>
                                        </p:tgtEl>
                                        <p:attrNameLst>
                                          <p:attrName>style.visibility</p:attrName>
                                        </p:attrNameLst>
                                      </p:cBhvr>
                                      <p:to>
                                        <p:strVal val="visible"/>
                                      </p:to>
                                    </p:set>
                                    <p:animEffect transition="in" filter="wipe(left)">
                                      <p:cBhvr>
                                        <p:cTn id="25" dur="500"/>
                                        <p:tgtEl>
                                          <p:spTgt spid="96259">
                                            <p:txEl>
                                              <p:charRg st="29" end="5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96264">
                                            <p:txEl>
                                              <p:charRg st="0" end="4"/>
                                            </p:txEl>
                                          </p:spTgt>
                                        </p:tgtEl>
                                        <p:attrNameLst>
                                          <p:attrName>style.visibility</p:attrName>
                                        </p:attrNameLst>
                                      </p:cBhvr>
                                      <p:to>
                                        <p:strVal val="visible"/>
                                      </p:to>
                                    </p:set>
                                    <p:animEffect transition="in" filter="wipe(left)">
                                      <p:cBhvr>
                                        <p:cTn id="30" dur="500"/>
                                        <p:tgtEl>
                                          <p:spTgt spid="96264">
                                            <p:txEl>
                                              <p:charRg st="0" end="4"/>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96261"/>
                                        </p:tgtEl>
                                        <p:attrNameLst>
                                          <p:attrName>style.visibility</p:attrName>
                                        </p:attrNameLst>
                                      </p:cBhvr>
                                      <p:to>
                                        <p:strVal val="visible"/>
                                      </p:to>
                                    </p:set>
                                    <p:animEffect transition="in" filter="wipe(left)">
                                      <p:cBhvr>
                                        <p:cTn id="34" dur="500"/>
                                        <p:tgtEl>
                                          <p:spTgt spid="96261"/>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96259">
                                            <p:txEl>
                                              <p:charRg st="53" end="80"/>
                                            </p:txEl>
                                          </p:spTgt>
                                        </p:tgtEl>
                                        <p:attrNameLst>
                                          <p:attrName>style.visibility</p:attrName>
                                        </p:attrNameLst>
                                      </p:cBhvr>
                                      <p:to>
                                        <p:strVal val="visible"/>
                                      </p:to>
                                    </p:set>
                                    <p:animEffect transition="in" filter="wipe(left)">
                                      <p:cBhvr>
                                        <p:cTn id="38" dur="500"/>
                                        <p:tgtEl>
                                          <p:spTgt spid="96259">
                                            <p:txEl>
                                              <p:charRg st="53" end="80"/>
                                            </p:txEl>
                                          </p:spTgt>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96259">
                                            <p:txEl>
                                              <p:charRg st="80" end="101"/>
                                            </p:txEl>
                                          </p:spTgt>
                                        </p:tgtEl>
                                        <p:attrNameLst>
                                          <p:attrName>style.visibility</p:attrName>
                                        </p:attrNameLst>
                                      </p:cBhvr>
                                      <p:to>
                                        <p:strVal val="visible"/>
                                      </p:to>
                                    </p:set>
                                    <p:animEffect transition="in" filter="wipe(left)">
                                      <p:cBhvr>
                                        <p:cTn id="42" dur="500"/>
                                        <p:tgtEl>
                                          <p:spTgt spid="96259">
                                            <p:txEl>
                                              <p:charRg st="80" end="10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6265">
                                            <p:txEl>
                                              <p:charRg st="0" end="5"/>
                                            </p:txEl>
                                          </p:spTgt>
                                        </p:tgtEl>
                                        <p:attrNameLst>
                                          <p:attrName>style.visibility</p:attrName>
                                        </p:attrNameLst>
                                      </p:cBhvr>
                                      <p:to>
                                        <p:strVal val="visible"/>
                                      </p:to>
                                    </p:set>
                                    <p:animEffect transition="in" filter="wipe(left)">
                                      <p:cBhvr>
                                        <p:cTn id="47" dur="500"/>
                                        <p:tgtEl>
                                          <p:spTgt spid="96265">
                                            <p:txEl>
                                              <p:charRg st="0" end="5"/>
                                            </p:txEl>
                                          </p:spTgt>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96262"/>
                                        </p:tgtEl>
                                        <p:attrNameLst>
                                          <p:attrName>style.visibility</p:attrName>
                                        </p:attrNameLst>
                                      </p:cBhvr>
                                      <p:to>
                                        <p:strVal val="visible"/>
                                      </p:to>
                                    </p:set>
                                    <p:animEffect transition="in" filter="wipe(left)">
                                      <p:cBhvr>
                                        <p:cTn id="51" dur="500"/>
                                        <p:tgtEl>
                                          <p:spTgt spid="96262"/>
                                        </p:tgtEl>
                                      </p:cBhvr>
                                    </p:animEffect>
                                  </p:childTnLst>
                                </p:cTn>
                              </p:par>
                            </p:childTnLst>
                          </p:cTn>
                        </p:par>
                        <p:par>
                          <p:cTn id="52" fill="hold">
                            <p:stCondLst>
                              <p:cond delay="1000"/>
                            </p:stCondLst>
                            <p:childTnLst>
                              <p:par>
                                <p:cTn id="53" presetID="22" presetClass="entr" presetSubtype="8" fill="hold" nodeType="afterEffect">
                                  <p:stCondLst>
                                    <p:cond delay="0"/>
                                  </p:stCondLst>
                                  <p:childTnLst>
                                    <p:set>
                                      <p:cBhvr>
                                        <p:cTn id="54" dur="1" fill="hold">
                                          <p:stCondLst>
                                            <p:cond delay="0"/>
                                          </p:stCondLst>
                                        </p:cTn>
                                        <p:tgtEl>
                                          <p:spTgt spid="96259">
                                            <p:txEl>
                                              <p:charRg st="101" end="126"/>
                                            </p:txEl>
                                          </p:spTgt>
                                        </p:tgtEl>
                                        <p:attrNameLst>
                                          <p:attrName>style.visibility</p:attrName>
                                        </p:attrNameLst>
                                      </p:cBhvr>
                                      <p:to>
                                        <p:strVal val="visible"/>
                                      </p:to>
                                    </p:set>
                                    <p:animEffect transition="in" filter="wipe(left)">
                                      <p:cBhvr>
                                        <p:cTn id="55" dur="500"/>
                                        <p:tgtEl>
                                          <p:spTgt spid="96259">
                                            <p:txEl>
                                              <p:charRg st="101"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type="title"/>
          </p:nvPr>
        </p:nvSpPr>
        <p:spPr>
          <a:xfrm>
            <a:off x="1150938" y="701675"/>
            <a:ext cx="7793037" cy="974725"/>
          </a:xfrm>
          <a:ln/>
        </p:spPr>
        <p:txBody>
          <a:bodyPr vert="horz" wrap="square" lIns="91440" tIns="45720" rIns="91440" bIns="45720" anchor="b" anchorCtr="0"/>
          <a:p>
            <a:pPr eaLnBrk="1" hangingPunct="1"/>
            <a:r>
              <a:rPr lang="zh-CN" altLang="en-US" dirty="0"/>
              <a:t>主要内容</a:t>
            </a:r>
            <a:endParaRPr lang="zh-CN" altLang="en-US" u="sng" dirty="0"/>
          </a:p>
        </p:txBody>
      </p:sp>
      <p:sp>
        <p:nvSpPr>
          <p:cNvPr id="64515" name="Rectangle 3"/>
          <p:cNvSpPr>
            <a:spLocks noGrp="1"/>
          </p:cNvSpPr>
          <p:nvPr>
            <p:ph idx="1"/>
          </p:nvPr>
        </p:nvSpPr>
        <p:spPr>
          <a:xfrm>
            <a:off x="1201738" y="2127250"/>
            <a:ext cx="6394450" cy="3678238"/>
          </a:xfrm>
          <a:ln/>
        </p:spPr>
        <p:txBody>
          <a:bodyPr vert="horz" wrap="square" lIns="91440" tIns="45720" rIns="91440" bIns="45720" anchor="t" anchorCtr="0"/>
          <a:p>
            <a:pPr eaLnBrk="1" hangingPunct="1">
              <a:spcAft>
                <a:spcPct val="20000"/>
              </a:spcAft>
            </a:pPr>
            <a:r>
              <a:rPr lang="zh-CN" altLang="en-US" dirty="0">
                <a:latin typeface="宋体" panose="02010600030101010101" pitchFamily="2" charset="-122"/>
              </a:rPr>
              <a:t>汇编语言源程序的结构</a:t>
            </a:r>
            <a:endParaRPr lang="zh-CN" altLang="en-US" dirty="0">
              <a:latin typeface="宋体" panose="02010600030101010101" pitchFamily="2" charset="-122"/>
            </a:endParaRPr>
          </a:p>
          <a:p>
            <a:pPr eaLnBrk="1" hangingPunct="1">
              <a:spcAft>
                <a:spcPct val="20000"/>
              </a:spcAft>
            </a:pPr>
            <a:r>
              <a:rPr lang="zh-CN" altLang="en-US" dirty="0">
                <a:latin typeface="宋体" panose="02010600030101010101" pitchFamily="2" charset="-122"/>
              </a:rPr>
              <a:t>汇编语言语句格式</a:t>
            </a:r>
            <a:endParaRPr lang="zh-CN" altLang="en-US" dirty="0">
              <a:latin typeface="宋体" panose="02010600030101010101" pitchFamily="2" charset="-122"/>
            </a:endParaRPr>
          </a:p>
          <a:p>
            <a:pPr eaLnBrk="1" hangingPunct="1">
              <a:spcAft>
                <a:spcPct val="20000"/>
              </a:spcAft>
            </a:pPr>
            <a:r>
              <a:rPr lang="zh-CN" altLang="en-US" dirty="0">
                <a:latin typeface="宋体" panose="02010600030101010101" pitchFamily="2" charset="-122"/>
              </a:rPr>
              <a:t>伪指令</a:t>
            </a:r>
            <a:endParaRPr lang="zh-CN" altLang="en-US" dirty="0">
              <a:latin typeface="宋体" panose="02010600030101010101" pitchFamily="2" charset="-122"/>
            </a:endParaRPr>
          </a:p>
          <a:p>
            <a:pPr eaLnBrk="1" hangingPunct="1">
              <a:spcAft>
                <a:spcPct val="20000"/>
              </a:spcAft>
            </a:pPr>
            <a:r>
              <a:rPr lang="zh-CN" altLang="en-US" dirty="0">
                <a:latin typeface="宋体" panose="02010600030101010101" pitchFamily="2" charset="-122"/>
              </a:rPr>
              <a:t>功能调用</a:t>
            </a:r>
            <a:endParaRPr lang="zh-CN" altLang="en-US" dirty="0">
              <a:latin typeface="宋体" panose="02010600030101010101" pitchFamily="2" charset="-122"/>
            </a:endParaRPr>
          </a:p>
          <a:p>
            <a:pPr eaLnBrk="1" hangingPunct="1">
              <a:spcAft>
                <a:spcPct val="20000"/>
              </a:spcAft>
            </a:pPr>
            <a:r>
              <a:rPr lang="zh-CN" altLang="en-US" dirty="0">
                <a:latin typeface="宋体" panose="02010600030101010101" pitchFamily="2" charset="-122"/>
              </a:rPr>
              <a:t>汇编语言程序设计</a:t>
            </a:r>
            <a:endParaRPr lang="zh-CN" altLang="en-US"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5">
                                            <p:txEl>
                                              <p:charRg st="0" end="11"/>
                                            </p:txEl>
                                          </p:spTgt>
                                        </p:tgtEl>
                                        <p:attrNameLst>
                                          <p:attrName>style.visibility</p:attrName>
                                        </p:attrNameLst>
                                      </p:cBhvr>
                                      <p:to>
                                        <p:strVal val="visible"/>
                                      </p:to>
                                    </p:set>
                                    <p:anim calcmode="lin" valueType="num">
                                      <p:cBhvr additive="base">
                                        <p:cTn id="7" dur="500" fill="hold"/>
                                        <p:tgtEl>
                                          <p:spTgt spid="64515">
                                            <p:txEl>
                                              <p:charRg st="0" end="1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4515">
                                            <p:txEl>
                                              <p:charRg st="0" end="1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4515">
                                            <p:txEl>
                                              <p:charRg st="11" end="20"/>
                                            </p:txEl>
                                          </p:spTgt>
                                        </p:tgtEl>
                                        <p:attrNameLst>
                                          <p:attrName>style.visibility</p:attrName>
                                        </p:attrNameLst>
                                      </p:cBhvr>
                                      <p:to>
                                        <p:strVal val="visible"/>
                                      </p:to>
                                    </p:set>
                                    <p:anim calcmode="lin" valueType="num">
                                      <p:cBhvr additive="base">
                                        <p:cTn id="13" dur="500" fill="hold"/>
                                        <p:tgtEl>
                                          <p:spTgt spid="64515">
                                            <p:txEl>
                                              <p:charRg st="11" end="2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64515">
                                            <p:txEl>
                                              <p:charRg st="11" end="2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4515">
                                            <p:txEl>
                                              <p:charRg st="20" end="24"/>
                                            </p:txEl>
                                          </p:spTgt>
                                        </p:tgtEl>
                                        <p:attrNameLst>
                                          <p:attrName>style.visibility</p:attrName>
                                        </p:attrNameLst>
                                      </p:cBhvr>
                                      <p:to>
                                        <p:strVal val="visible"/>
                                      </p:to>
                                    </p:set>
                                    <p:anim calcmode="lin" valueType="num">
                                      <p:cBhvr additive="base">
                                        <p:cTn id="19" dur="500" fill="hold"/>
                                        <p:tgtEl>
                                          <p:spTgt spid="64515">
                                            <p:txEl>
                                              <p:charRg st="20" end="2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64515">
                                            <p:txEl>
                                              <p:charRg st="20" end="2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1"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4515">
                                            <p:txEl>
                                              <p:charRg st="24" end="29"/>
                                            </p:txEl>
                                          </p:spTgt>
                                        </p:tgtEl>
                                        <p:attrNameLst>
                                          <p:attrName>style.visibility</p:attrName>
                                        </p:attrNameLst>
                                      </p:cBhvr>
                                      <p:to>
                                        <p:strVal val="visible"/>
                                      </p:to>
                                    </p:set>
                                    <p:anim calcmode="lin" valueType="num">
                                      <p:cBhvr additive="base">
                                        <p:cTn id="25" dur="500" fill="hold"/>
                                        <p:tgtEl>
                                          <p:spTgt spid="64515">
                                            <p:txEl>
                                              <p:charRg st="24" end="29"/>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64515">
                                            <p:txEl>
                                              <p:charRg st="24" end="29"/>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4515">
                                            <p:txEl>
                                              <p:charRg st="29" end="38"/>
                                            </p:txEl>
                                          </p:spTgt>
                                        </p:tgtEl>
                                        <p:attrNameLst>
                                          <p:attrName>style.visibility</p:attrName>
                                        </p:attrNameLst>
                                      </p:cBhvr>
                                      <p:to>
                                        <p:strVal val="visible"/>
                                      </p:to>
                                    </p:set>
                                    <p:anim calcmode="lin" valueType="num">
                                      <p:cBhvr additive="base">
                                        <p:cTn id="31" dur="500" fill="hold"/>
                                        <p:tgtEl>
                                          <p:spTgt spid="64515">
                                            <p:txEl>
                                              <p:charRg st="29"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4515">
                                            <p:txEl>
                                              <p:charRg st="29" end="38"/>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96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40963" name="Line 2"/>
          <p:cNvSpPr/>
          <p:nvPr/>
        </p:nvSpPr>
        <p:spPr>
          <a:xfrm>
            <a:off x="925513" y="1306513"/>
            <a:ext cx="4495800" cy="0"/>
          </a:xfrm>
          <a:prstGeom prst="line">
            <a:avLst/>
          </a:prstGeom>
          <a:ln w="57150" cap="flat" cmpd="sng">
            <a:solidFill>
              <a:srgbClr val="FFCC99"/>
            </a:solidFill>
            <a:prstDash val="solid"/>
            <a:headEnd type="none" w="med" len="med"/>
            <a:tailEnd type="none" w="med" len="med"/>
          </a:ln>
        </p:spPr>
      </p:sp>
      <p:sp>
        <p:nvSpPr>
          <p:cNvPr id="40964" name="Rectangle 4"/>
          <p:cNvSpPr/>
          <p:nvPr/>
        </p:nvSpPr>
        <p:spPr>
          <a:xfrm>
            <a:off x="-365125" y="73025"/>
            <a:ext cx="7723188" cy="942975"/>
          </a:xfrm>
          <a:prstGeom prst="rect">
            <a:avLst/>
          </a:prstGeom>
          <a:noFill/>
          <a:ln w="9525">
            <a:noFill/>
          </a:ln>
        </p:spPr>
        <p:txBody>
          <a:bodyPr lIns="92075" tIns="46038" rIns="92075" bIns="46038"/>
          <a:p>
            <a:pPr lvl="1" eaLnBrk="1" hangingPunct="1">
              <a:spcBef>
                <a:spcPct val="20000"/>
              </a:spcBef>
              <a:buClr>
                <a:schemeClr val="accent2"/>
              </a:buClr>
              <a:buFont typeface="Wingdings" panose="05000000000000000000" pitchFamily="2" charset="2"/>
            </a:pPr>
            <a:r>
              <a:rPr lang="zh-CN" altLang="en-US" b="1" dirty="0">
                <a:solidFill>
                  <a:srgbClr val="FF0000"/>
                </a:solidFill>
                <a:latin typeface="Times New Roman" panose="02020603050405020304" pitchFamily="18" charset="0"/>
              </a:rPr>
              <a:t>变量空间分配</a:t>
            </a:r>
            <a:r>
              <a:rPr lang="zh-CN" altLang="en-US" dirty="0">
                <a:solidFill>
                  <a:srgbClr val="009999"/>
                </a:solidFill>
                <a:latin typeface="Times New Roman" panose="02020603050405020304" pitchFamily="18" charset="0"/>
              </a:rPr>
              <a:t>：</a:t>
            </a:r>
            <a:r>
              <a:rPr lang="zh-CN" altLang="en-US" dirty="0">
                <a:latin typeface="宋体" panose="02010600030101010101" pitchFamily="2" charset="-122"/>
              </a:rPr>
              <a:t>变量与常量不同，汇编程序会给变量被分配存储空间，</a:t>
            </a:r>
            <a:r>
              <a:rPr lang="en-US" altLang="zh-CN" dirty="0">
                <a:latin typeface="宋体" panose="02010600030101010101" pitchFamily="2" charset="-122"/>
              </a:rPr>
              <a:t>EQU</a:t>
            </a:r>
            <a:r>
              <a:rPr lang="zh-CN" altLang="en-US" dirty="0">
                <a:latin typeface="宋体" panose="02010600030101010101" pitchFamily="2" charset="-122"/>
              </a:rPr>
              <a:t>定义的常量则不占用存储空间。</a:t>
            </a:r>
            <a:endParaRPr lang="zh-CN" altLang="en-US" dirty="0">
              <a:latin typeface="宋体" panose="02010600030101010101" pitchFamily="2" charset="-122"/>
            </a:endParaRPr>
          </a:p>
        </p:txBody>
      </p:sp>
      <p:sp>
        <p:nvSpPr>
          <p:cNvPr id="40965" name="Rectangle 5"/>
          <p:cNvSpPr/>
          <p:nvPr/>
        </p:nvSpPr>
        <p:spPr>
          <a:xfrm>
            <a:off x="-180975" y="3497263"/>
            <a:ext cx="6461125" cy="3124200"/>
          </a:xfrm>
          <a:prstGeom prst="rect">
            <a:avLst/>
          </a:prstGeom>
          <a:noFill/>
          <a:ln w="9525">
            <a:noFill/>
          </a:ln>
        </p:spPr>
        <p:txBody>
          <a:bodyPr lIns="92075" tIns="46038" rIns="92075" bIns="46038"/>
          <a:p>
            <a:pPr marL="342900" indent="-342900" eaLnBrk="1" hangingPunct="1">
              <a:lnSpc>
                <a:spcPct val="90000"/>
              </a:lnSpc>
              <a:buClr>
                <a:schemeClr val="accent2"/>
              </a:buClr>
              <a:buFont typeface="Wingdings" panose="05000000000000000000" pitchFamily="2" charset="2"/>
            </a:pPr>
            <a:r>
              <a:rPr lang="en-US" altLang="zh-CN" dirty="0">
                <a:solidFill>
                  <a:srgbClr val="009999"/>
                </a:solidFill>
                <a:latin typeface="Times New Roman" panose="02020603050405020304" pitchFamily="18" charset="0"/>
              </a:rPr>
              <a:t>	    </a:t>
            </a:r>
            <a:r>
              <a:rPr lang="zh-CN" altLang="en-US" dirty="0">
                <a:solidFill>
                  <a:srgbClr val="009999"/>
                </a:solidFill>
                <a:latin typeface="Times New Roman" panose="02020603050405020304" pitchFamily="18" charset="0"/>
              </a:rPr>
              <a:t>例</a:t>
            </a:r>
            <a:r>
              <a:rPr lang="en-US" altLang="zh-CN" dirty="0">
                <a:solidFill>
                  <a:srgbClr val="009999"/>
                </a:solidFill>
                <a:latin typeface="Times New Roman" panose="02020603050405020304" pitchFamily="18" charset="0"/>
              </a:rPr>
              <a:t>1</a:t>
            </a:r>
            <a:r>
              <a:rPr lang="zh-CN" altLang="en-US" dirty="0">
                <a:solidFill>
                  <a:srgbClr val="009999"/>
                </a:solidFill>
                <a:latin typeface="Times New Roman" panose="02020603050405020304" pitchFamily="18" charset="0"/>
              </a:rPr>
              <a:t>：</a:t>
            </a:r>
            <a:r>
              <a:rPr lang="zh-CN" altLang="en-US" dirty="0">
                <a:latin typeface="Times New Roman" panose="02020603050405020304" pitchFamily="18" charset="0"/>
              </a:rPr>
              <a:t>某个数据段为：</a:t>
            </a:r>
            <a:endParaRPr lang="zh-CN" altLang="en-US" dirty="0">
              <a:latin typeface="Times New Roman" panose="02020603050405020304" pitchFamily="18" charset="0"/>
            </a:endParaRPr>
          </a:p>
          <a:p>
            <a:pPr marL="342900" indent="-342900" eaLnBrk="1" hangingPunct="1">
              <a:lnSpc>
                <a:spcPct val="90000"/>
              </a:lnSpc>
              <a:buClr>
                <a:schemeClr val="accent2"/>
              </a:buClr>
              <a:buFont typeface="Wingdings" panose="05000000000000000000" pitchFamily="2" charset="2"/>
            </a:pPr>
            <a:r>
              <a:rPr lang="zh-CN" altLang="en-US" dirty="0">
                <a:latin typeface="Times New Roman" panose="02020603050405020304" pitchFamily="18" charset="0"/>
              </a:rPr>
              <a:t>		</a:t>
            </a:r>
            <a:r>
              <a:rPr lang="en-US" altLang="zh-CN" sz="2200" b="1" dirty="0">
                <a:latin typeface="宋体" panose="02010600030101010101" pitchFamily="2" charset="-122"/>
              </a:rPr>
              <a:t>DATA  SEGMENT</a:t>
            </a:r>
            <a:endParaRPr lang="en-US" altLang="zh-CN" sz="2200" b="1" dirty="0">
              <a:latin typeface="宋体" panose="02010600030101010101" pitchFamily="2" charset="-122"/>
            </a:endParaRPr>
          </a:p>
          <a:p>
            <a:pPr marL="342900" indent="-342900" eaLnBrk="1" hangingPunct="1">
              <a:lnSpc>
                <a:spcPct val="90000"/>
              </a:lnSpc>
              <a:buClr>
                <a:schemeClr val="accent2"/>
              </a:buClr>
              <a:buFont typeface="Wingdings" panose="05000000000000000000" pitchFamily="2" charset="2"/>
            </a:pPr>
            <a:r>
              <a:rPr lang="en-US" altLang="zh-CN" sz="2200" b="1" dirty="0">
                <a:latin typeface="宋体" panose="02010600030101010101" pitchFamily="2" charset="-122"/>
              </a:rPr>
              <a:t>		S1	DB   0,?,?,22</a:t>
            </a:r>
            <a:endParaRPr lang="en-US" altLang="zh-CN" sz="2200" b="1" dirty="0">
              <a:latin typeface="宋体" panose="02010600030101010101" pitchFamily="2" charset="-122"/>
            </a:endParaRPr>
          </a:p>
          <a:p>
            <a:pPr marL="342900" indent="-342900" eaLnBrk="1" hangingPunct="1">
              <a:buClr>
                <a:schemeClr val="accent2"/>
              </a:buClr>
              <a:buFont typeface="Wingdings" panose="05000000000000000000" pitchFamily="2" charset="2"/>
            </a:pPr>
            <a:r>
              <a:rPr lang="en-US" altLang="zh-CN" sz="2200" b="1" dirty="0">
                <a:latin typeface="宋体" panose="02010600030101010101" pitchFamily="2" charset="-122"/>
              </a:rPr>
              <a:t>		S2	DB   </a:t>
            </a:r>
            <a:r>
              <a:rPr lang="en-US" altLang="zh-CN" sz="2200" b="1" dirty="0">
                <a:latin typeface="Times New Roman" panose="02020603050405020304" pitchFamily="18" charset="0"/>
              </a:rPr>
              <a:t>‘</a:t>
            </a:r>
            <a:r>
              <a:rPr lang="en-US" altLang="zh-CN" sz="2200" b="1" dirty="0">
                <a:latin typeface="宋体" panose="02010600030101010101" pitchFamily="2" charset="-122"/>
              </a:rPr>
              <a:t>123</a:t>
            </a:r>
            <a:r>
              <a:rPr lang="en-US" altLang="zh-CN" sz="2200" b="1" dirty="0">
                <a:latin typeface="Times New Roman" panose="02020603050405020304" pitchFamily="18" charset="0"/>
              </a:rPr>
              <a:t>’</a:t>
            </a:r>
            <a:endParaRPr lang="en-US" altLang="zh-CN" sz="2200" b="1" dirty="0">
              <a:latin typeface="宋体" panose="02010600030101010101" pitchFamily="2" charset="-122"/>
            </a:endParaRPr>
          </a:p>
          <a:p>
            <a:pPr marL="342900" indent="-342900" eaLnBrk="1" hangingPunct="1">
              <a:lnSpc>
                <a:spcPct val="80000"/>
              </a:lnSpc>
              <a:buClr>
                <a:schemeClr val="accent2"/>
              </a:buClr>
              <a:buFont typeface="Wingdings" panose="05000000000000000000" pitchFamily="2" charset="2"/>
            </a:pPr>
            <a:r>
              <a:rPr lang="en-US" altLang="zh-CN" sz="2200" b="1" dirty="0">
                <a:latin typeface="宋体" panose="02010600030101010101" pitchFamily="2" charset="-122"/>
              </a:rPr>
              <a:t>		COUNT	EQU  $</a:t>
            </a:r>
            <a:r>
              <a:rPr lang="zh-CN" altLang="en-US" sz="2200" b="1" dirty="0">
                <a:latin typeface="宋体" panose="02010600030101010101" pitchFamily="2" charset="-122"/>
              </a:rPr>
              <a:t>－</a:t>
            </a:r>
            <a:r>
              <a:rPr lang="en-US" altLang="zh-CN" sz="2200" b="1" dirty="0">
                <a:latin typeface="宋体" panose="02010600030101010101" pitchFamily="2" charset="-122"/>
              </a:rPr>
              <a:t>S1</a:t>
            </a:r>
            <a:endParaRPr lang="en-US" altLang="zh-CN" sz="2200" b="1" dirty="0">
              <a:latin typeface="宋体" panose="02010600030101010101" pitchFamily="2" charset="-122"/>
            </a:endParaRPr>
          </a:p>
          <a:p>
            <a:pPr marL="342900" indent="-342900" eaLnBrk="1" hangingPunct="1">
              <a:buClr>
                <a:schemeClr val="accent2"/>
              </a:buClr>
              <a:buFont typeface="Wingdings" panose="05000000000000000000" pitchFamily="2" charset="2"/>
            </a:pPr>
            <a:r>
              <a:rPr lang="en-US" altLang="zh-CN" sz="2200" b="1" dirty="0">
                <a:latin typeface="宋体" panose="02010600030101010101" pitchFamily="2" charset="-122"/>
              </a:rPr>
              <a:t>		NB	DB   2 DUP(?)</a:t>
            </a:r>
            <a:endParaRPr lang="en-US" altLang="zh-CN" sz="2200" b="1" dirty="0">
              <a:latin typeface="宋体" panose="02010600030101010101" pitchFamily="2" charset="-122"/>
            </a:endParaRPr>
          </a:p>
          <a:p>
            <a:pPr marL="342900" indent="-342900" eaLnBrk="1" hangingPunct="1">
              <a:lnSpc>
                <a:spcPct val="90000"/>
              </a:lnSpc>
              <a:buClr>
                <a:schemeClr val="accent2"/>
              </a:buClr>
              <a:buFont typeface="Wingdings" panose="05000000000000000000" pitchFamily="2" charset="2"/>
            </a:pPr>
            <a:r>
              <a:rPr lang="en-US" altLang="zh-CN" sz="2200" b="1" dirty="0">
                <a:latin typeface="宋体" panose="02010600030101010101" pitchFamily="2" charset="-122"/>
              </a:rPr>
              <a:t>		NW	DW   120,-100</a:t>
            </a:r>
            <a:endParaRPr lang="en-US" altLang="zh-CN" sz="2200" b="1" dirty="0">
              <a:latin typeface="宋体" panose="02010600030101010101" pitchFamily="2" charset="-122"/>
            </a:endParaRPr>
          </a:p>
          <a:p>
            <a:pPr marL="342900" indent="-342900" eaLnBrk="1" hangingPunct="1">
              <a:lnSpc>
                <a:spcPct val="90000"/>
              </a:lnSpc>
              <a:buClr>
                <a:schemeClr val="accent2"/>
              </a:buClr>
              <a:buFont typeface="Wingdings" panose="05000000000000000000" pitchFamily="2" charset="2"/>
            </a:pPr>
            <a:r>
              <a:rPr lang="en-US" altLang="zh-CN" sz="2200" b="1" dirty="0">
                <a:latin typeface="宋体" panose="02010600030101010101" pitchFamily="2" charset="-122"/>
              </a:rPr>
              <a:t>		</a:t>
            </a:r>
            <a:r>
              <a:rPr lang="en-US" altLang="zh-CN" sz="2200" b="1" dirty="0">
                <a:solidFill>
                  <a:srgbClr val="0070C0"/>
                </a:solidFill>
                <a:latin typeface="宋体" panose="02010600030101010101" pitchFamily="2" charset="-122"/>
              </a:rPr>
              <a:t>AS	DW   S2   ;</a:t>
            </a:r>
            <a:r>
              <a:rPr lang="zh-CN" altLang="en-US" sz="2000" dirty="0">
                <a:solidFill>
                  <a:srgbClr val="0070C0"/>
                </a:solidFill>
                <a:latin typeface="宋体" panose="02010600030101010101" pitchFamily="2" charset="-122"/>
              </a:rPr>
              <a:t>用地址表达式定义变量</a:t>
            </a:r>
            <a:endParaRPr lang="zh-CN" altLang="en-US" sz="2000" dirty="0">
              <a:solidFill>
                <a:srgbClr val="0070C0"/>
              </a:solidFill>
              <a:latin typeface="宋体" panose="02010600030101010101" pitchFamily="2" charset="-122"/>
            </a:endParaRPr>
          </a:p>
          <a:p>
            <a:pPr marL="342900" indent="-342900" eaLnBrk="1" hangingPunct="1">
              <a:lnSpc>
                <a:spcPct val="90000"/>
              </a:lnSpc>
              <a:buClr>
                <a:schemeClr val="accent2"/>
              </a:buClr>
              <a:buFont typeface="Wingdings" panose="05000000000000000000" pitchFamily="2" charset="2"/>
            </a:pPr>
            <a:r>
              <a:rPr lang="zh-CN" altLang="en-US" sz="2200" b="1" dirty="0">
                <a:solidFill>
                  <a:schemeClr val="accent2"/>
                </a:solidFill>
                <a:latin typeface="宋体" panose="02010600030101010101" pitchFamily="2" charset="-122"/>
              </a:rPr>
              <a:t>		</a:t>
            </a:r>
            <a:r>
              <a:rPr lang="en-US" altLang="zh-CN" sz="2200" b="1" dirty="0">
                <a:latin typeface="宋体" panose="02010600030101010101" pitchFamily="2" charset="-122"/>
              </a:rPr>
              <a:t>B3	DB   2 DUP(2),1 DUP(11,</a:t>
            </a:r>
            <a:r>
              <a:rPr lang="en-US" altLang="zh-CN" sz="2200" b="1" dirty="0">
                <a:latin typeface="Times New Roman" panose="02020603050405020304" pitchFamily="18" charset="0"/>
              </a:rPr>
              <a:t>’</a:t>
            </a:r>
            <a:r>
              <a:rPr lang="en-US" altLang="zh-CN" sz="2200" b="1" dirty="0">
                <a:latin typeface="宋体" panose="02010600030101010101" pitchFamily="2" charset="-122"/>
              </a:rPr>
              <a:t>A</a:t>
            </a:r>
            <a:r>
              <a:rPr lang="en-US" altLang="zh-CN" sz="2200" b="1" dirty="0">
                <a:latin typeface="Times New Roman" panose="02020603050405020304" pitchFamily="18" charset="0"/>
              </a:rPr>
              <a:t>’</a:t>
            </a:r>
            <a:r>
              <a:rPr lang="en-US" altLang="zh-CN" sz="2200" b="1" dirty="0">
                <a:latin typeface="宋体" panose="02010600030101010101" pitchFamily="2" charset="-122"/>
              </a:rPr>
              <a:t>),16H</a:t>
            </a:r>
            <a:endParaRPr lang="en-US" altLang="zh-CN" sz="2200" b="1" dirty="0">
              <a:latin typeface="宋体" panose="02010600030101010101" pitchFamily="2" charset="-122"/>
            </a:endParaRPr>
          </a:p>
          <a:p>
            <a:pPr marL="342900" indent="-342900" eaLnBrk="1" hangingPunct="1">
              <a:lnSpc>
                <a:spcPct val="80000"/>
              </a:lnSpc>
              <a:buClr>
                <a:schemeClr val="accent2"/>
              </a:buClr>
              <a:buFont typeface="Wingdings" panose="05000000000000000000" pitchFamily="2" charset="2"/>
            </a:pPr>
            <a:r>
              <a:rPr lang="en-US" altLang="zh-CN" sz="2200" b="1" dirty="0">
                <a:latin typeface="宋体" panose="02010600030101010101" pitchFamily="2" charset="-122"/>
              </a:rPr>
              <a:t>		DATA	ENDS</a:t>
            </a:r>
            <a:endParaRPr lang="en-US" altLang="zh-CN" sz="2200" b="1" dirty="0">
              <a:latin typeface="宋体" panose="02010600030101010101" pitchFamily="2" charset="-122"/>
            </a:endParaRPr>
          </a:p>
        </p:txBody>
      </p:sp>
      <p:sp>
        <p:nvSpPr>
          <p:cNvPr id="9" name="AutoShape 6"/>
          <p:cNvSpPr>
            <a:spLocks noChangeArrowheads="1"/>
          </p:cNvSpPr>
          <p:nvPr/>
        </p:nvSpPr>
        <p:spPr bwMode="auto">
          <a:xfrm>
            <a:off x="4459288" y="3597275"/>
            <a:ext cx="2057400" cy="1143000"/>
          </a:xfrm>
          <a:prstGeom prst="wedgeRectCallout">
            <a:avLst>
              <a:gd name="adj1" fmla="val -140511"/>
              <a:gd name="adj2" fmla="val 64171"/>
            </a:avLst>
          </a:prstGeom>
          <a:solidFill>
            <a:schemeClr val="bg1">
              <a:lumMod val="95000"/>
            </a:schemeClr>
          </a:solidFill>
          <a:ln w="9525">
            <a:solidFill>
              <a:schemeClr val="tx1"/>
            </a:solidFill>
            <a:miter lim="800000"/>
          </a:ln>
          <a:effectLst/>
        </p:spPr>
        <p:txBody>
          <a:bodyPr/>
          <a:lstStyle/>
          <a:p>
            <a:pPr marL="0" marR="0" lvl="0" indent="0" algn="l" defTabSz="914400" rtl="0" eaLnBrk="0" fontAlgn="base" latinLnBrk="0" hangingPunct="0">
              <a:lnSpc>
                <a:spcPct val="8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1" lang="zh-CN" altLang="en-US"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汇编地址计数器</a:t>
            </a:r>
            <a:r>
              <a:rPr kumimoji="1" lang="en-US" altLang="zh-CN"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a:t>
            </a:r>
            <a:r>
              <a:rPr kumimoji="1" lang="zh-CN" altLang="en-US"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记录当前汇编地址，</a:t>
            </a:r>
            <a:r>
              <a:rPr kumimoji="1" lang="en-US" altLang="zh-CN"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Count</a:t>
            </a:r>
            <a:r>
              <a:rPr kumimoji="1" lang="zh-CN" altLang="en-US"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的值为</a:t>
            </a:r>
            <a:r>
              <a:rPr kumimoji="1" lang="en-US" altLang="zh-CN"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7</a:t>
            </a:r>
            <a:endParaRPr kumimoji="1" lang="en-US" altLang="zh-CN" sz="2000" b="0"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endParaRPr>
          </a:p>
        </p:txBody>
      </p:sp>
      <p:sp>
        <p:nvSpPr>
          <p:cNvPr id="11" name="AutoShape 9"/>
          <p:cNvSpPr>
            <a:spLocks noChangeArrowheads="1"/>
          </p:cNvSpPr>
          <p:nvPr/>
        </p:nvSpPr>
        <p:spPr bwMode="auto">
          <a:xfrm>
            <a:off x="4151313" y="1055688"/>
            <a:ext cx="2438400" cy="1143000"/>
          </a:xfrm>
          <a:prstGeom prst="wedgeRectCallout">
            <a:avLst>
              <a:gd name="adj1" fmla="val 66861"/>
              <a:gd name="adj2" fmla="val 37361"/>
            </a:avLst>
          </a:prstGeom>
          <a:solidFill>
            <a:schemeClr val="bg1">
              <a:lumMod val="95000"/>
            </a:schemeClr>
          </a:solidFill>
          <a:ln w="9525">
            <a:solidFill>
              <a:schemeClr val="tx1"/>
            </a:solidFill>
            <a:miter lim="800000"/>
          </a:ln>
          <a:effectLst/>
        </p:spPr>
        <p:txBody>
          <a:bodyPr/>
          <a:lstStyle/>
          <a:p>
            <a:pPr marL="0" marR="0" lvl="0" indent="0" algn="l" defTabSz="914400" rtl="0" eaLnBrk="0" fontAlgn="base" latinLnBrk="0" hangingPunct="0">
              <a:lnSpc>
                <a:spcPct val="8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注意</a:t>
            </a:r>
            <a:r>
              <a:rPr kumimoji="1" lang="zh-CN" altLang="en-US" sz="2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变量的偏移地址</a:t>
            </a:r>
            <a:r>
              <a:rPr kumimoji="1"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和</a:t>
            </a:r>
            <a:r>
              <a:rPr kumimoji="1" lang="zh-CN" altLang="en-US" sz="2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变量的值</a:t>
            </a:r>
            <a:r>
              <a:rPr kumimoji="1"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两者的区别，且变量一旦定义，则</a:t>
            </a:r>
            <a:r>
              <a:rPr kumimoji="1" lang="zh-CN" altLang="en-US" sz="2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有类型</a:t>
            </a:r>
            <a:endParaRPr kumimoji="1" lang="zh-CN" altLang="en-US" sz="2200" b="1"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endParaRPr>
          </a:p>
        </p:txBody>
      </p:sp>
      <p:sp>
        <p:nvSpPr>
          <p:cNvPr id="12" name="AutoShape 10"/>
          <p:cNvSpPr>
            <a:spLocks noChangeArrowheads="1"/>
          </p:cNvSpPr>
          <p:nvPr/>
        </p:nvSpPr>
        <p:spPr bwMode="auto">
          <a:xfrm>
            <a:off x="355600" y="1974850"/>
            <a:ext cx="3568700" cy="1143000"/>
          </a:xfrm>
          <a:prstGeom prst="wedgeRectCallout">
            <a:avLst>
              <a:gd name="adj1" fmla="val 54651"/>
              <a:gd name="adj2" fmla="val -84325"/>
            </a:avLst>
          </a:prstGeom>
          <a:solidFill>
            <a:schemeClr val="bg1">
              <a:lumMod val="95000"/>
            </a:schemeClr>
          </a:solidFill>
          <a:ln w="9525">
            <a:solidFill>
              <a:schemeClr val="tx1"/>
            </a:solidFill>
            <a:miter lim="800000"/>
          </a:ln>
          <a:effectLst/>
        </p:spPr>
        <p:txBody>
          <a:body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zh-CN" alt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变量名      偏移地址      变量的值</a:t>
            </a:r>
            <a:endParaRPr kumimoji="1" lang="zh-CN" alt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60000"/>
              </a:lnSpc>
              <a:spcBef>
                <a:spcPct val="20000"/>
              </a:spcBef>
              <a:spcAft>
                <a:spcPct val="0"/>
              </a:spcAft>
              <a:buClrTx/>
              <a:buSzTx/>
              <a:buFontTx/>
              <a:buNone/>
              <a:defRPr/>
            </a:pPr>
            <a:r>
              <a:rPr kumimoji="1" lang="zh-CN" altLang="en-US"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    </a:t>
            </a:r>
            <a:r>
              <a:rPr kumimoji="1" lang="en-US" altLang="zh-CN"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S1           0000H            00H</a:t>
            </a:r>
            <a:endParaRPr kumimoji="1" lang="en-US" altLang="zh-CN"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7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    S2           0004H            31H</a:t>
            </a:r>
            <a:endParaRPr kumimoji="1" lang="en-US" altLang="zh-CN"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70000"/>
              </a:lnSpc>
              <a:spcBef>
                <a:spcPct val="20000"/>
              </a:spcBef>
              <a:spcAft>
                <a:spcPct val="0"/>
              </a:spcAft>
              <a:buClrTx/>
              <a:buSzTx/>
              <a:buFontTx/>
              <a:buNone/>
              <a:defRPr/>
            </a:pPr>
            <a:r>
              <a:rPr kumimoji="1" lang="en-US" altLang="zh-CN" sz="2000" b="0"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rPr>
              <a:t>   NW        0009H            0078H</a:t>
            </a:r>
            <a:endParaRPr kumimoji="1" lang="en-US" altLang="zh-CN" sz="2000" b="1" i="0" u="none" strike="noStrike" kern="120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mn-cs"/>
            </a:endParaRPr>
          </a:p>
        </p:txBody>
      </p:sp>
      <p:pic>
        <p:nvPicPr>
          <p:cNvPr id="40969" name="图片 1"/>
          <p:cNvPicPr>
            <a:picLocks noChangeAspect="1"/>
          </p:cNvPicPr>
          <p:nvPr/>
        </p:nvPicPr>
        <p:blipFill>
          <a:blip r:embed="rId1"/>
          <a:stretch>
            <a:fillRect/>
          </a:stretch>
        </p:blipFill>
        <p:spPr>
          <a:xfrm>
            <a:off x="6831013" y="855663"/>
            <a:ext cx="2327275" cy="5616575"/>
          </a:xfrm>
          <a:prstGeom prst="rect">
            <a:avLst/>
          </a:prstGeom>
          <a:noFill/>
          <a:ln w="9525">
            <a:noFill/>
          </a:ln>
        </p:spPr>
      </p:pic>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2"/>
          <p:cNvSpPr>
            <a:spLocks noGrp="1"/>
          </p:cNvSpPr>
          <p:nvPr>
            <p:ph type="title"/>
          </p:nvPr>
        </p:nvSpPr>
        <p:spPr>
          <a:xfrm>
            <a:off x="1042988" y="260350"/>
            <a:ext cx="6265862" cy="1462088"/>
          </a:xfrm>
          <a:ln/>
        </p:spPr>
        <p:txBody>
          <a:bodyPr vert="horz" wrap="square" lIns="91440" tIns="45720" rIns="91440" bIns="45720" anchor="b" anchorCtr="0"/>
          <a:p>
            <a:pPr eaLnBrk="1" hangingPunct="1"/>
            <a:r>
              <a:rPr lang="zh-CN" altLang="en-US" dirty="0"/>
              <a:t>表达式</a:t>
            </a:r>
            <a:endParaRPr lang="zh-CN" altLang="en-US" dirty="0"/>
          </a:p>
        </p:txBody>
      </p:sp>
      <p:sp>
        <p:nvSpPr>
          <p:cNvPr id="89091" name="Rectangle 3"/>
          <p:cNvSpPr>
            <a:spLocks noGrp="1"/>
          </p:cNvSpPr>
          <p:nvPr>
            <p:ph idx="1"/>
          </p:nvPr>
        </p:nvSpPr>
        <p:spPr>
          <a:xfrm>
            <a:off x="2438400" y="2122488"/>
            <a:ext cx="4343400" cy="4114800"/>
          </a:xfrm>
          <a:ln/>
        </p:spPr>
        <p:txBody>
          <a:bodyPr vert="horz" wrap="square" lIns="91440" tIns="45720" rIns="91440" bIns="45720" anchor="t" anchorCtr="0"/>
          <a:p>
            <a:pPr eaLnBrk="1" hangingPunct="1">
              <a:lnSpc>
                <a:spcPct val="130000"/>
              </a:lnSpc>
              <a:buNone/>
            </a:pPr>
            <a:r>
              <a:rPr lang="zh-CN" altLang="en-US" dirty="0"/>
              <a:t>算术运算</a:t>
            </a:r>
            <a:endParaRPr lang="zh-CN" altLang="en-US" dirty="0"/>
          </a:p>
          <a:p>
            <a:pPr eaLnBrk="1" hangingPunct="1">
              <a:lnSpc>
                <a:spcPct val="130000"/>
              </a:lnSpc>
              <a:buNone/>
            </a:pPr>
            <a:r>
              <a:rPr lang="zh-CN" altLang="en-US" dirty="0"/>
              <a:t>逻辑运算</a:t>
            </a:r>
            <a:endParaRPr lang="zh-CN" altLang="en-US" dirty="0"/>
          </a:p>
          <a:p>
            <a:pPr eaLnBrk="1" hangingPunct="1">
              <a:lnSpc>
                <a:spcPct val="130000"/>
              </a:lnSpc>
              <a:buNone/>
            </a:pPr>
            <a:r>
              <a:rPr lang="en-US" altLang="zh-CN" dirty="0"/>
              <a:t>*</a:t>
            </a:r>
            <a:r>
              <a:rPr lang="zh-CN" altLang="en-US" dirty="0"/>
              <a:t>关系运算</a:t>
            </a:r>
            <a:endParaRPr lang="zh-CN" altLang="en-US" dirty="0"/>
          </a:p>
          <a:p>
            <a:pPr eaLnBrk="1" hangingPunct="1">
              <a:lnSpc>
                <a:spcPct val="130000"/>
              </a:lnSpc>
              <a:buNone/>
            </a:pPr>
            <a:r>
              <a:rPr lang="zh-CN" altLang="en-US" dirty="0"/>
              <a:t>取值运算和属性运算</a:t>
            </a:r>
            <a:endParaRPr lang="zh-CN" altLang="en-US" dirty="0"/>
          </a:p>
          <a:p>
            <a:pPr eaLnBrk="1" hangingPunct="1">
              <a:lnSpc>
                <a:spcPct val="130000"/>
              </a:lnSpc>
              <a:buNone/>
            </a:pPr>
            <a:r>
              <a:rPr lang="zh-CN" altLang="en-US" dirty="0"/>
              <a:t>其它运算</a:t>
            </a:r>
            <a:endParaRPr lang="zh-CN" altLang="en-US" dirty="0"/>
          </a:p>
        </p:txBody>
      </p:sp>
      <p:sp>
        <p:nvSpPr>
          <p:cNvPr id="89092" name="AutoShape 4"/>
          <p:cNvSpPr/>
          <p:nvPr/>
        </p:nvSpPr>
        <p:spPr>
          <a:xfrm>
            <a:off x="2051050" y="2493963"/>
            <a:ext cx="288925" cy="2590800"/>
          </a:xfrm>
          <a:prstGeom prst="leftBrace">
            <a:avLst>
              <a:gd name="adj1" fmla="val 74642"/>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091">
                                            <p:txEl>
                                              <p:charRg st="0" end="5"/>
                                            </p:txEl>
                                          </p:spTgt>
                                        </p:tgtEl>
                                        <p:attrNameLst>
                                          <p:attrName>style.visibility</p:attrName>
                                        </p:attrNameLst>
                                      </p:cBhvr>
                                      <p:to>
                                        <p:strVal val="visible"/>
                                      </p:to>
                                    </p:set>
                                    <p:animEffect transition="in" filter="wipe(left)">
                                      <p:cBhvr>
                                        <p:cTn id="7" dur="500"/>
                                        <p:tgtEl>
                                          <p:spTgt spid="89091">
                                            <p:txEl>
                                              <p:charRg st="0" end="5"/>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89091">
                                            <p:txEl>
                                              <p:charRg st="5" end="10"/>
                                            </p:txEl>
                                          </p:spTgt>
                                        </p:tgtEl>
                                        <p:attrNameLst>
                                          <p:attrName>style.visibility</p:attrName>
                                        </p:attrNameLst>
                                      </p:cBhvr>
                                      <p:to>
                                        <p:strVal val="visible"/>
                                      </p:to>
                                    </p:set>
                                    <p:animEffect transition="in" filter="wipe(left)">
                                      <p:cBhvr>
                                        <p:cTn id="11" dur="500"/>
                                        <p:tgtEl>
                                          <p:spTgt spid="89091">
                                            <p:txEl>
                                              <p:charRg st="5" end="10"/>
                                            </p:txEl>
                                          </p:spTgt>
                                        </p:tgtEl>
                                      </p:cBhvr>
                                    </p:animEffect>
                                  </p:childTnLst>
                                </p:cTn>
                              </p:par>
                            </p:childTnLst>
                          </p:cTn>
                        </p:par>
                        <p:par>
                          <p:cTn id="12" fill="hold">
                            <p:stCondLst>
                              <p:cond delay="1500"/>
                            </p:stCondLst>
                            <p:childTnLst>
                              <p:par>
                                <p:cTn id="13" presetID="22" presetClass="entr" presetSubtype="8" fill="hold" nodeType="afterEffect">
                                  <p:stCondLst>
                                    <p:cond delay="500"/>
                                  </p:stCondLst>
                                  <p:childTnLst>
                                    <p:set>
                                      <p:cBhvr>
                                        <p:cTn id="14" dur="1" fill="hold">
                                          <p:stCondLst>
                                            <p:cond delay="0"/>
                                          </p:stCondLst>
                                        </p:cTn>
                                        <p:tgtEl>
                                          <p:spTgt spid="89091">
                                            <p:txEl>
                                              <p:charRg st="10" end="16"/>
                                            </p:txEl>
                                          </p:spTgt>
                                        </p:tgtEl>
                                        <p:attrNameLst>
                                          <p:attrName>style.visibility</p:attrName>
                                        </p:attrNameLst>
                                      </p:cBhvr>
                                      <p:to>
                                        <p:strVal val="visible"/>
                                      </p:to>
                                    </p:set>
                                    <p:animEffect transition="in" filter="wipe(left)">
                                      <p:cBhvr>
                                        <p:cTn id="15" dur="500"/>
                                        <p:tgtEl>
                                          <p:spTgt spid="89091">
                                            <p:txEl>
                                              <p:charRg st="10" end="16"/>
                                            </p:txEl>
                                          </p:spTgt>
                                        </p:tgtEl>
                                      </p:cBhvr>
                                    </p:animEffect>
                                  </p:childTnLst>
                                </p:cTn>
                              </p:par>
                            </p:childTnLst>
                          </p:cTn>
                        </p:par>
                        <p:par>
                          <p:cTn id="16" fill="hold">
                            <p:stCondLst>
                              <p:cond delay="2500"/>
                            </p:stCondLst>
                            <p:childTnLst>
                              <p:par>
                                <p:cTn id="17" presetID="22" presetClass="entr" presetSubtype="8" fill="hold" nodeType="afterEffect">
                                  <p:stCondLst>
                                    <p:cond delay="500"/>
                                  </p:stCondLst>
                                  <p:childTnLst>
                                    <p:set>
                                      <p:cBhvr>
                                        <p:cTn id="18" dur="1" fill="hold">
                                          <p:stCondLst>
                                            <p:cond delay="0"/>
                                          </p:stCondLst>
                                        </p:cTn>
                                        <p:tgtEl>
                                          <p:spTgt spid="89091">
                                            <p:txEl>
                                              <p:charRg st="16" end="26"/>
                                            </p:txEl>
                                          </p:spTgt>
                                        </p:tgtEl>
                                        <p:attrNameLst>
                                          <p:attrName>style.visibility</p:attrName>
                                        </p:attrNameLst>
                                      </p:cBhvr>
                                      <p:to>
                                        <p:strVal val="visible"/>
                                      </p:to>
                                    </p:set>
                                    <p:animEffect transition="in" filter="wipe(left)">
                                      <p:cBhvr>
                                        <p:cTn id="19" dur="500"/>
                                        <p:tgtEl>
                                          <p:spTgt spid="89091">
                                            <p:txEl>
                                              <p:charRg st="16" end="26"/>
                                            </p:txEl>
                                          </p:spTgt>
                                        </p:tgtEl>
                                      </p:cBhvr>
                                    </p:animEffect>
                                  </p:childTnLst>
                                </p:cTn>
                              </p:par>
                            </p:childTnLst>
                          </p:cTn>
                        </p:par>
                        <p:par>
                          <p:cTn id="20" fill="hold">
                            <p:stCondLst>
                              <p:cond delay="3500"/>
                            </p:stCondLst>
                            <p:childTnLst>
                              <p:par>
                                <p:cTn id="21" presetID="22" presetClass="entr" presetSubtype="8" fill="hold" nodeType="afterEffect">
                                  <p:stCondLst>
                                    <p:cond delay="500"/>
                                  </p:stCondLst>
                                  <p:childTnLst>
                                    <p:set>
                                      <p:cBhvr>
                                        <p:cTn id="22" dur="1" fill="hold">
                                          <p:stCondLst>
                                            <p:cond delay="0"/>
                                          </p:stCondLst>
                                        </p:cTn>
                                        <p:tgtEl>
                                          <p:spTgt spid="89091">
                                            <p:txEl>
                                              <p:charRg st="26" end="31"/>
                                            </p:txEl>
                                          </p:spTgt>
                                        </p:tgtEl>
                                        <p:attrNameLst>
                                          <p:attrName>style.visibility</p:attrName>
                                        </p:attrNameLst>
                                      </p:cBhvr>
                                      <p:to>
                                        <p:strVal val="visible"/>
                                      </p:to>
                                    </p:set>
                                    <p:animEffect transition="in" filter="wipe(left)">
                                      <p:cBhvr>
                                        <p:cTn id="23" dur="500"/>
                                        <p:tgtEl>
                                          <p:spTgt spid="89091">
                                            <p:txEl>
                                              <p:charRg st="26" end="31"/>
                                            </p:txEl>
                                          </p:spTgt>
                                        </p:tgtEl>
                                      </p:cBhvr>
                                    </p:animEffect>
                                  </p:childTnLst>
                                </p:cTn>
                              </p:par>
                            </p:childTnLst>
                          </p:cTn>
                        </p:par>
                        <p:par>
                          <p:cTn id="24" fill="hold">
                            <p:stCondLst>
                              <p:cond delay="4500"/>
                            </p:stCondLst>
                            <p:childTnLst>
                              <p:par>
                                <p:cTn id="25" presetID="22" presetClass="entr" presetSubtype="1" fill="hold" grpId="0" nodeType="afterEffect">
                                  <p:stCondLst>
                                    <p:cond delay="0"/>
                                  </p:stCondLst>
                                  <p:childTnLst>
                                    <p:set>
                                      <p:cBhvr>
                                        <p:cTn id="26" dur="1" fill="hold">
                                          <p:stCondLst>
                                            <p:cond delay="0"/>
                                          </p:stCondLst>
                                        </p:cTn>
                                        <p:tgtEl>
                                          <p:spTgt spid="89092"/>
                                        </p:tgtEl>
                                        <p:attrNameLst>
                                          <p:attrName>style.visibility</p:attrName>
                                        </p:attrNameLst>
                                      </p:cBhvr>
                                      <p:to>
                                        <p:strVal val="visible"/>
                                      </p:to>
                                    </p:set>
                                    <p:animEffect transition="in" filter="wipe(up)">
                                      <p:cBhvr>
                                        <p:cTn id="27" dur="500"/>
                                        <p:tgtEl>
                                          <p:spTgt spid="89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type="title"/>
          </p:nvPr>
        </p:nvSpPr>
        <p:spPr>
          <a:ln/>
        </p:spPr>
        <p:txBody>
          <a:bodyPr vert="horz" wrap="square" lIns="91440" tIns="45720" rIns="91440" bIns="45720" anchor="b" anchorCtr="0"/>
          <a:p>
            <a:pPr eaLnBrk="1" hangingPunct="1"/>
            <a:r>
              <a:rPr lang="zh-CN" altLang="en-US" dirty="0"/>
              <a:t>算术运算和逻辑运算符</a:t>
            </a:r>
            <a:endParaRPr lang="zh-CN" altLang="en-US" dirty="0"/>
          </a:p>
        </p:txBody>
      </p:sp>
      <p:sp>
        <p:nvSpPr>
          <p:cNvPr id="90115" name="Rectangle 3"/>
          <p:cNvSpPr>
            <a:spLocks noGrp="1"/>
          </p:cNvSpPr>
          <p:nvPr>
            <p:ph idx="1"/>
          </p:nvPr>
        </p:nvSpPr>
        <p:spPr>
          <a:xfrm>
            <a:off x="1182688" y="2170113"/>
            <a:ext cx="7772400" cy="4138612"/>
          </a:xfrm>
          <a:ln/>
        </p:spPr>
        <p:txBody>
          <a:bodyPr vert="horz" wrap="square" lIns="91440" tIns="45720" rIns="91440" bIns="45720" anchor="t" anchorCtr="0"/>
          <a:p>
            <a:pPr eaLnBrk="1" hangingPunct="1">
              <a:lnSpc>
                <a:spcPct val="90000"/>
              </a:lnSpc>
            </a:pPr>
            <a:r>
              <a:rPr lang="zh-CN" altLang="en-US" dirty="0"/>
              <a:t>算术运算符</a:t>
            </a:r>
            <a:endParaRPr lang="zh-CN" altLang="en-US" dirty="0"/>
          </a:p>
          <a:p>
            <a:pPr lvl="1" eaLnBrk="1" hangingPunct="1">
              <a:lnSpc>
                <a:spcPct val="90000"/>
              </a:lnSpc>
            </a:pPr>
            <a:r>
              <a:rPr lang="zh-CN" altLang="en-US" dirty="0"/>
              <a:t>+，-，*，/，</a:t>
            </a:r>
            <a:r>
              <a:rPr lang="en-US" altLang="zh-CN" dirty="0"/>
              <a:t>MOD</a:t>
            </a:r>
            <a:endParaRPr lang="en-US" altLang="zh-CN" dirty="0"/>
          </a:p>
          <a:p>
            <a:pPr eaLnBrk="1" hangingPunct="1">
              <a:lnSpc>
                <a:spcPct val="90000"/>
              </a:lnSpc>
              <a:spcBef>
                <a:spcPct val="35000"/>
              </a:spcBef>
              <a:spcAft>
                <a:spcPct val="25000"/>
              </a:spcAft>
            </a:pPr>
            <a:r>
              <a:rPr lang="zh-CN" altLang="en-US" dirty="0"/>
              <a:t>逻辑运算符</a:t>
            </a:r>
            <a:endParaRPr lang="zh-CN" altLang="en-US" dirty="0"/>
          </a:p>
          <a:p>
            <a:pPr lvl="1" eaLnBrk="1" hangingPunct="1">
              <a:lnSpc>
                <a:spcPct val="90000"/>
              </a:lnSpc>
              <a:spcAft>
                <a:spcPct val="35000"/>
              </a:spcAft>
            </a:pPr>
            <a:r>
              <a:rPr lang="en-US" altLang="zh-CN" dirty="0"/>
              <a:t>AND，OR，NOT，XOR</a:t>
            </a:r>
            <a:endParaRPr lang="en-US" altLang="zh-CN" dirty="0"/>
          </a:p>
          <a:p>
            <a:pPr eaLnBrk="1" hangingPunct="1">
              <a:lnSpc>
                <a:spcPct val="90000"/>
              </a:lnSpc>
              <a:spcBef>
                <a:spcPct val="45000"/>
              </a:spcBef>
            </a:pPr>
            <a:r>
              <a:rPr lang="zh-CN" altLang="en-US" dirty="0"/>
              <a:t>例：</a:t>
            </a:r>
            <a:endParaRPr lang="zh-CN" altLang="en-US" dirty="0"/>
          </a:p>
          <a:p>
            <a:pPr lvl="1" eaLnBrk="1" hangingPunct="1">
              <a:lnSpc>
                <a:spcPct val="90000"/>
              </a:lnSpc>
              <a:spcBef>
                <a:spcPct val="45000"/>
              </a:spcBef>
            </a:pPr>
            <a:r>
              <a:rPr lang="en-US" altLang="zh-CN" dirty="0"/>
              <a:t>MOV  AL，8 AND 4</a:t>
            </a:r>
            <a:endParaRPr lang="en-US" altLang="zh-CN" dirty="0"/>
          </a:p>
          <a:p>
            <a:pPr lvl="1" eaLnBrk="1" hangingPunct="1">
              <a:lnSpc>
                <a:spcPct val="90000"/>
              </a:lnSpc>
              <a:spcBef>
                <a:spcPct val="45000"/>
              </a:spcBef>
            </a:pPr>
            <a:r>
              <a:rPr lang="en-US" altLang="zh-CN" dirty="0"/>
              <a:t>MOV  AL，8+4-1</a:t>
            </a:r>
            <a:endParaRPr lang="en-US" altLang="zh-CN"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0115">
                                            <p:txEl>
                                              <p:charRg st="0" end="6"/>
                                            </p:txEl>
                                          </p:spTgt>
                                        </p:tgtEl>
                                        <p:attrNameLst>
                                          <p:attrName>style.visibility</p:attrName>
                                        </p:attrNameLst>
                                      </p:cBhvr>
                                      <p:to>
                                        <p:strVal val="visible"/>
                                      </p:to>
                                    </p:set>
                                    <p:animEffect transition="in" filter="wipe(left)">
                                      <p:cBhvr>
                                        <p:cTn id="7" dur="500"/>
                                        <p:tgtEl>
                                          <p:spTgt spid="90115">
                                            <p:txEl>
                                              <p:charRg st="0" end="6"/>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5">
                                            <p:txEl>
                                              <p:charRg st="6" end="18"/>
                                            </p:txEl>
                                          </p:spTgt>
                                        </p:tgtEl>
                                        <p:attrNameLst>
                                          <p:attrName>style.visibility</p:attrName>
                                        </p:attrNameLst>
                                      </p:cBhvr>
                                      <p:to>
                                        <p:strVal val="visible"/>
                                      </p:to>
                                    </p:set>
                                    <p:animEffect transition="in" filter="wipe(left)">
                                      <p:cBhvr>
                                        <p:cTn id="11" dur="500"/>
                                        <p:tgtEl>
                                          <p:spTgt spid="90115">
                                            <p:txEl>
                                              <p:charRg st="6" end="18"/>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0115">
                                            <p:txEl>
                                              <p:charRg st="18" end="24"/>
                                            </p:txEl>
                                          </p:spTgt>
                                        </p:tgtEl>
                                        <p:attrNameLst>
                                          <p:attrName>style.visibility</p:attrName>
                                        </p:attrNameLst>
                                      </p:cBhvr>
                                      <p:to>
                                        <p:strVal val="visible"/>
                                      </p:to>
                                    </p:set>
                                    <p:animEffect transition="in" filter="wipe(left)">
                                      <p:cBhvr>
                                        <p:cTn id="16" dur="500"/>
                                        <p:tgtEl>
                                          <p:spTgt spid="90115">
                                            <p:txEl>
                                              <p:charRg st="18" end="24"/>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0115">
                                            <p:txEl>
                                              <p:charRg st="24" end="39"/>
                                            </p:txEl>
                                          </p:spTgt>
                                        </p:tgtEl>
                                        <p:attrNameLst>
                                          <p:attrName>style.visibility</p:attrName>
                                        </p:attrNameLst>
                                      </p:cBhvr>
                                      <p:to>
                                        <p:strVal val="visible"/>
                                      </p:to>
                                    </p:set>
                                    <p:animEffect transition="in" filter="wipe(left)">
                                      <p:cBhvr>
                                        <p:cTn id="20" dur="500"/>
                                        <p:tgtEl>
                                          <p:spTgt spid="90115">
                                            <p:txEl>
                                              <p:charRg st="24" end="3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0115">
                                            <p:txEl>
                                              <p:charRg st="39" end="42"/>
                                            </p:txEl>
                                          </p:spTgt>
                                        </p:tgtEl>
                                        <p:attrNameLst>
                                          <p:attrName>style.visibility</p:attrName>
                                        </p:attrNameLst>
                                      </p:cBhvr>
                                      <p:to>
                                        <p:strVal val="visible"/>
                                      </p:to>
                                    </p:set>
                                    <p:animEffect transition="in" filter="wipe(left)">
                                      <p:cBhvr>
                                        <p:cTn id="25" dur="500"/>
                                        <p:tgtEl>
                                          <p:spTgt spid="90115">
                                            <p:txEl>
                                              <p:charRg st="39" end="42"/>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90115">
                                            <p:txEl>
                                              <p:charRg st="42" end="58"/>
                                            </p:txEl>
                                          </p:spTgt>
                                        </p:tgtEl>
                                        <p:attrNameLst>
                                          <p:attrName>style.visibility</p:attrName>
                                        </p:attrNameLst>
                                      </p:cBhvr>
                                      <p:to>
                                        <p:strVal val="visible"/>
                                      </p:to>
                                    </p:set>
                                    <p:animEffect transition="in" filter="wipe(left)">
                                      <p:cBhvr>
                                        <p:cTn id="29" dur="500"/>
                                        <p:tgtEl>
                                          <p:spTgt spid="90115">
                                            <p:txEl>
                                              <p:charRg st="42" end="58"/>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90115">
                                            <p:txEl>
                                              <p:charRg st="58" end="72"/>
                                            </p:txEl>
                                          </p:spTgt>
                                        </p:tgtEl>
                                        <p:attrNameLst>
                                          <p:attrName>style.visibility</p:attrName>
                                        </p:attrNameLst>
                                      </p:cBhvr>
                                      <p:to>
                                        <p:strVal val="visible"/>
                                      </p:to>
                                    </p:set>
                                    <p:animEffect transition="in" filter="wipe(left)">
                                      <p:cBhvr>
                                        <p:cTn id="33" dur="500"/>
                                        <p:tgtEl>
                                          <p:spTgt spid="90115">
                                            <p:txEl>
                                              <p:charRg st="58" end="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a:ln/>
        </p:spPr>
        <p:txBody>
          <a:bodyPr vert="horz" wrap="square" lIns="91440" tIns="45720" rIns="91440" bIns="45720" anchor="b" anchorCtr="0"/>
          <a:p>
            <a:pPr eaLnBrk="1" hangingPunct="1"/>
            <a:r>
              <a:rPr lang="zh-CN" altLang="en-US" dirty="0"/>
              <a:t>取值运算符</a:t>
            </a:r>
            <a:endParaRPr lang="zh-CN" altLang="en-US" dirty="0"/>
          </a:p>
        </p:txBody>
      </p:sp>
      <p:sp>
        <p:nvSpPr>
          <p:cNvPr id="98308" name="Rectangle 4"/>
          <p:cNvSpPr/>
          <p:nvPr/>
        </p:nvSpPr>
        <p:spPr>
          <a:xfrm>
            <a:off x="3544888" y="3340100"/>
            <a:ext cx="4627562" cy="1447800"/>
          </a:xfrm>
          <a:prstGeom prst="rect">
            <a:avLst/>
          </a:prstGeom>
          <a:noFill/>
          <a:ln w="9525">
            <a:noFill/>
          </a:ln>
        </p:spPr>
        <p:txBody>
          <a:bodyPr lIns="92075" tIns="46038" rIns="92075" bIns="46038"/>
          <a:p>
            <a:pPr marL="342900" indent="-342900">
              <a:lnSpc>
                <a:spcPct val="120000"/>
              </a:lnSpc>
              <a:spcBef>
                <a:spcPct val="50000"/>
              </a:spcBef>
              <a:buClr>
                <a:schemeClr val="accent2"/>
              </a:buClr>
              <a:buSzPct val="80000"/>
              <a:buFont typeface="Wingdings" panose="05000000000000000000" pitchFamily="2" charset="2"/>
            </a:pPr>
            <a:r>
              <a:rPr lang="zh-CN" altLang="en-US" b="1" dirty="0">
                <a:latin typeface="Arial" panose="020B0604020202020204" pitchFamily="34" charset="0"/>
              </a:rPr>
              <a:t>取得其后变量或标号的偏移地址</a:t>
            </a:r>
            <a:endParaRPr lang="zh-CN" altLang="en-US" b="1" dirty="0">
              <a:latin typeface="Arial" panose="020B0604020202020204" pitchFamily="34" charset="0"/>
            </a:endParaRPr>
          </a:p>
          <a:p>
            <a:pPr marL="342900" indent="-342900">
              <a:lnSpc>
                <a:spcPct val="120000"/>
              </a:lnSpc>
              <a:spcBef>
                <a:spcPct val="50000"/>
              </a:spcBef>
              <a:buClr>
                <a:schemeClr val="accent2"/>
              </a:buClr>
              <a:buSzPct val="80000"/>
              <a:buFont typeface="Wingdings" panose="05000000000000000000" pitchFamily="2" charset="2"/>
            </a:pPr>
            <a:r>
              <a:rPr lang="zh-CN" altLang="en-US" b="1" dirty="0">
                <a:latin typeface="Arial" panose="020B0604020202020204" pitchFamily="34" charset="0"/>
              </a:rPr>
              <a:t>取得其后变量或标号的段地址</a:t>
            </a:r>
            <a:endParaRPr lang="en-US" altLang="zh-CN" b="1" dirty="0">
              <a:latin typeface="Arial" panose="020B0604020202020204" pitchFamily="34" charset="0"/>
            </a:endParaRPr>
          </a:p>
        </p:txBody>
      </p:sp>
      <p:sp>
        <p:nvSpPr>
          <p:cNvPr id="98309" name="AutoShape 5"/>
          <p:cNvSpPr/>
          <p:nvPr/>
        </p:nvSpPr>
        <p:spPr>
          <a:xfrm>
            <a:off x="1381125" y="3571875"/>
            <a:ext cx="166688" cy="792163"/>
          </a:xfrm>
          <a:prstGeom prst="leftBrace">
            <a:avLst>
              <a:gd name="adj1" fmla="val 39559"/>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98310" name="Text Box 6"/>
          <p:cNvSpPr txBox="1">
            <a:spLocks noChangeArrowheads="1"/>
          </p:cNvSpPr>
          <p:nvPr/>
        </p:nvSpPr>
        <p:spPr bwMode="auto">
          <a:xfrm>
            <a:off x="1619250" y="5011738"/>
            <a:ext cx="6375400" cy="1296988"/>
          </a:xfrm>
          <a:prstGeom prst="rect">
            <a:avLst/>
          </a:prstGeom>
          <a:noFill/>
          <a:ln w="25400" cap="sq">
            <a:noFill/>
            <a:miter lim="800000"/>
            <a:headEnd type="none" w="sm" len="sm"/>
            <a:tailEnd type="none" w="lg" len="lg"/>
          </a:ln>
          <a:effectLst/>
        </p:spPr>
        <p:txBody>
          <a:bodyPr>
            <a:spAutoFit/>
          </a:bodyPr>
          <a:lstStyle/>
          <a:p>
            <a:pPr marR="0" defTabSz="914400">
              <a:lnSpc>
                <a:spcPct val="90000"/>
              </a:lnSpc>
              <a:spcBef>
                <a:spcPct val="30000"/>
              </a:spcBef>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TYPE            </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取</a:t>
            </a:r>
            <a:r>
              <a:rPr kumimoji="1" lang="zh-CN" altLang="en-US" b="1"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rPr>
              <a:t>变量的类型</a:t>
            </a:r>
            <a:endParaRPr kumimoji="1" lang="en-US" altLang="zh-CN" b="1" kern="1200" cap="none" spc="0" normalizeH="0" baseline="0" noProof="0" dirty="0">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a:p>
            <a:pPr marR="0" defTabSz="914400">
              <a:lnSpc>
                <a:spcPct val="90000"/>
              </a:lnSpc>
              <a:spcBef>
                <a:spcPct val="30000"/>
              </a:spcBef>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LENGTH      </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取所定义存储区的长度</a:t>
            </a:r>
            <a:endParaRPr kumimoji="1" lang="zh-CN" altLang="en-US" b="1" kern="1200" cap="none" spc="0" normalizeH="0" baseline="0" noProof="0" dirty="0">
              <a:latin typeface="Times New Roman" panose="02020603050405020304" pitchFamily="18" charset="0"/>
              <a:ea typeface="宋体" panose="02010600030101010101" pitchFamily="2" charset="-122"/>
              <a:cs typeface="+mn-cs"/>
            </a:endParaRPr>
          </a:p>
          <a:p>
            <a:pPr marR="0" defTabSz="914400">
              <a:lnSpc>
                <a:spcPct val="90000"/>
              </a:lnSpc>
              <a:spcBef>
                <a:spcPct val="30000"/>
              </a:spcBef>
              <a:buClrTx/>
              <a:buSzTx/>
              <a:buFontTx/>
              <a:buNone/>
              <a:defRPr/>
            </a:pPr>
            <a:r>
              <a:rPr kumimoji="1" lang="en-US" altLang="zh-CN" b="1" kern="1200" cap="none" spc="0" normalizeH="0" baseline="0" noProof="0" dirty="0">
                <a:latin typeface="Times New Roman" panose="02020603050405020304" pitchFamily="18" charset="0"/>
                <a:ea typeface="宋体" panose="02010600030101010101" pitchFamily="2" charset="-122"/>
                <a:cs typeface="+mn-cs"/>
              </a:rPr>
              <a:t>SIZE              </a:t>
            </a:r>
            <a:r>
              <a:rPr kumimoji="1" lang="zh-CN" altLang="en-US" b="1" kern="1200" cap="none" spc="0" normalizeH="0" baseline="0" noProof="0" dirty="0">
                <a:latin typeface="Times New Roman" panose="02020603050405020304" pitchFamily="18" charset="0"/>
                <a:ea typeface="宋体" panose="02010600030101010101" pitchFamily="2" charset="-122"/>
                <a:cs typeface="+mn-cs"/>
              </a:rPr>
              <a:t>取所定义存储区的字节数</a:t>
            </a:r>
            <a:endParaRPr kumimoji="1" lang="en-US" altLang="zh-CN" b="1" kern="1200" cap="none" spc="0" normalizeH="0" baseline="0" noProof="0" dirty="0">
              <a:latin typeface="Times New Roman" panose="02020603050405020304" pitchFamily="18" charset="0"/>
              <a:ea typeface="宋体" panose="02010600030101010101" pitchFamily="2" charset="-122"/>
              <a:cs typeface="+mn-cs"/>
            </a:endParaRPr>
          </a:p>
        </p:txBody>
      </p:sp>
      <p:sp>
        <p:nvSpPr>
          <p:cNvPr id="98311" name="AutoShape 7"/>
          <p:cNvSpPr/>
          <p:nvPr/>
        </p:nvSpPr>
        <p:spPr>
          <a:xfrm>
            <a:off x="1331913" y="5184775"/>
            <a:ext cx="215900" cy="969963"/>
          </a:xfrm>
          <a:prstGeom prst="leftBrace">
            <a:avLst>
              <a:gd name="adj1" fmla="val 37397"/>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98312" name="Text Box 8"/>
          <p:cNvSpPr txBox="1"/>
          <p:nvPr/>
        </p:nvSpPr>
        <p:spPr>
          <a:xfrm>
            <a:off x="900113" y="1989138"/>
            <a:ext cx="7488237" cy="993775"/>
          </a:xfrm>
          <a:prstGeom prst="rect">
            <a:avLst/>
          </a:prstGeom>
          <a:noFill/>
          <a:ln w="25400">
            <a:noFill/>
          </a:ln>
        </p:spPr>
        <p:txBody>
          <a:bodyPr>
            <a:spAutoFit/>
          </a:bodyPr>
          <a:p>
            <a:pPr marL="355600" indent="-355600">
              <a:spcBef>
                <a:spcPct val="50000"/>
              </a:spcBef>
              <a:buSzPct val="60000"/>
              <a:buFont typeface="Wingdings" panose="05000000000000000000" pitchFamily="2" charset="2"/>
              <a:buChar char="n"/>
            </a:pPr>
            <a:r>
              <a:rPr lang="zh-CN" altLang="en-US" b="1" dirty="0">
                <a:solidFill>
                  <a:schemeClr val="tx2"/>
                </a:solidFill>
                <a:latin typeface="Times New Roman" panose="02020603050405020304" pitchFamily="18" charset="0"/>
                <a:ea typeface="楷体_GB2312" charset="-122"/>
              </a:rPr>
              <a:t>用于分析存储器操作数的属性</a:t>
            </a:r>
            <a:endParaRPr lang="zh-CN" altLang="en-US" b="1" dirty="0">
              <a:solidFill>
                <a:schemeClr val="tx2"/>
              </a:solidFill>
              <a:latin typeface="Times New Roman" panose="02020603050405020304" pitchFamily="18" charset="0"/>
              <a:ea typeface="楷体_GB2312" charset="-122"/>
            </a:endParaRPr>
          </a:p>
          <a:p>
            <a:pPr marL="805180" lvl="1" indent="-269875">
              <a:spcBef>
                <a:spcPct val="30000"/>
              </a:spcBef>
              <a:buClr>
                <a:srgbClr val="FF0000"/>
              </a:buClr>
              <a:buSzPct val="60000"/>
              <a:buFont typeface="Wingdings" panose="05000000000000000000" pitchFamily="2" charset="2"/>
              <a:buChar char="n"/>
            </a:pPr>
            <a:r>
              <a:rPr lang="zh-CN" altLang="en-US" b="1" dirty="0">
                <a:latin typeface="Times New Roman" panose="02020603050405020304" pitchFamily="18" charset="0"/>
                <a:ea typeface="楷体_GB2312" charset="-122"/>
              </a:rPr>
              <a:t>获取变量的属性值</a:t>
            </a:r>
            <a:endParaRPr lang="zh-CN" altLang="en-US" b="1" dirty="0">
              <a:latin typeface="Arial" panose="020B0604020202020204" pitchFamily="34" charset="0"/>
              <a:ea typeface="楷体_GB2312" charset="-122"/>
            </a:endParaRPr>
          </a:p>
        </p:txBody>
      </p:sp>
      <p:sp>
        <p:nvSpPr>
          <p:cNvPr id="98313" name="Text Box 9"/>
          <p:cNvSpPr txBox="1"/>
          <p:nvPr/>
        </p:nvSpPr>
        <p:spPr>
          <a:xfrm>
            <a:off x="1547813" y="3367088"/>
            <a:ext cx="18002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OFFSET</a:t>
            </a:r>
            <a:endParaRPr lang="zh-CN" altLang="en-US" b="1" dirty="0">
              <a:latin typeface="Times New Roman" panose="02020603050405020304" pitchFamily="18" charset="0"/>
            </a:endParaRPr>
          </a:p>
        </p:txBody>
      </p:sp>
      <p:sp>
        <p:nvSpPr>
          <p:cNvPr id="98314" name="Text Box 10"/>
          <p:cNvSpPr txBox="1"/>
          <p:nvPr/>
        </p:nvSpPr>
        <p:spPr>
          <a:xfrm>
            <a:off x="1576388" y="4003675"/>
            <a:ext cx="9366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SEG</a:t>
            </a:r>
            <a:endParaRPr lang="zh-CN" altLang="en-US" b="1" dirty="0">
              <a:latin typeface="Times New Roman" panose="02020603050405020304" pitchFamily="18" charset="0"/>
            </a:endParaRPr>
          </a:p>
        </p:txBody>
      </p:sp>
      <p:sp>
        <p:nvSpPr>
          <p:cNvPr id="98315" name="Line 11"/>
          <p:cNvSpPr/>
          <p:nvPr/>
        </p:nvSpPr>
        <p:spPr>
          <a:xfrm>
            <a:off x="2914650" y="3656013"/>
            <a:ext cx="647700" cy="0"/>
          </a:xfrm>
          <a:prstGeom prst="line">
            <a:avLst/>
          </a:prstGeom>
          <a:ln w="25400" cap="sq" cmpd="sng">
            <a:solidFill>
              <a:srgbClr val="FF6600"/>
            </a:solidFill>
            <a:prstDash val="solid"/>
            <a:headEnd type="none" w="sm" len="sm"/>
            <a:tailEnd type="triangle" w="lg" len="lg"/>
          </a:ln>
        </p:spPr>
      </p:sp>
      <p:sp>
        <p:nvSpPr>
          <p:cNvPr id="98316" name="Line 12"/>
          <p:cNvSpPr/>
          <p:nvPr/>
        </p:nvSpPr>
        <p:spPr>
          <a:xfrm>
            <a:off x="2600325" y="4262438"/>
            <a:ext cx="935038" cy="0"/>
          </a:xfrm>
          <a:prstGeom prst="line">
            <a:avLst/>
          </a:prstGeom>
          <a:ln w="25400" cap="sq" cmpd="sng">
            <a:solidFill>
              <a:srgbClr val="FF66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8312">
                                            <p:txEl>
                                              <p:charRg st="0" end="14"/>
                                            </p:txEl>
                                          </p:spTgt>
                                        </p:tgtEl>
                                        <p:attrNameLst>
                                          <p:attrName>style.visibility</p:attrName>
                                        </p:attrNameLst>
                                      </p:cBhvr>
                                      <p:to>
                                        <p:strVal val="visible"/>
                                      </p:to>
                                    </p:set>
                                    <p:animEffect transition="in" filter="wipe(left)">
                                      <p:cBhvr>
                                        <p:cTn id="7" dur="500"/>
                                        <p:tgtEl>
                                          <p:spTgt spid="98312">
                                            <p:txEl>
                                              <p:charRg st="0" end="1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8312">
                                            <p:txEl>
                                              <p:charRg st="14" end="23"/>
                                            </p:txEl>
                                          </p:spTgt>
                                        </p:tgtEl>
                                        <p:attrNameLst>
                                          <p:attrName>style.visibility</p:attrName>
                                        </p:attrNameLst>
                                      </p:cBhvr>
                                      <p:to>
                                        <p:strVal val="visible"/>
                                      </p:to>
                                    </p:set>
                                    <p:animEffect transition="in" filter="wipe(left)">
                                      <p:cBhvr>
                                        <p:cTn id="11" dur="500"/>
                                        <p:tgtEl>
                                          <p:spTgt spid="98312">
                                            <p:txEl>
                                              <p:charRg st="14" end="2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8313">
                                            <p:txEl>
                                              <p:charRg st="0" end="7"/>
                                            </p:txEl>
                                          </p:spTgt>
                                        </p:tgtEl>
                                        <p:attrNameLst>
                                          <p:attrName>style.visibility</p:attrName>
                                        </p:attrNameLst>
                                      </p:cBhvr>
                                      <p:to>
                                        <p:strVal val="visible"/>
                                      </p:to>
                                    </p:set>
                                    <p:animEffect transition="in" filter="wipe(left)">
                                      <p:cBhvr>
                                        <p:cTn id="16" dur="500"/>
                                        <p:tgtEl>
                                          <p:spTgt spid="98313">
                                            <p:txEl>
                                              <p:charRg st="0" end="7"/>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8315"/>
                                        </p:tgtEl>
                                        <p:attrNameLst>
                                          <p:attrName>style.visibility</p:attrName>
                                        </p:attrNameLst>
                                      </p:cBhvr>
                                      <p:to>
                                        <p:strVal val="visible"/>
                                      </p:to>
                                    </p:set>
                                    <p:animEffect transition="in" filter="wipe(left)">
                                      <p:cBhvr>
                                        <p:cTn id="20" dur="500"/>
                                        <p:tgtEl>
                                          <p:spTgt spid="98315"/>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8308">
                                            <p:txEl>
                                              <p:charRg st="0" end="15"/>
                                            </p:txEl>
                                          </p:spTgt>
                                        </p:tgtEl>
                                        <p:attrNameLst>
                                          <p:attrName>style.visibility</p:attrName>
                                        </p:attrNameLst>
                                      </p:cBhvr>
                                      <p:to>
                                        <p:strVal val="visible"/>
                                      </p:to>
                                    </p:set>
                                    <p:animEffect transition="in" filter="wipe(left)">
                                      <p:cBhvr>
                                        <p:cTn id="24" dur="500"/>
                                        <p:tgtEl>
                                          <p:spTgt spid="98308">
                                            <p:txEl>
                                              <p:charRg st="0" end="1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8314">
                                            <p:txEl>
                                              <p:charRg st="0" end="4"/>
                                            </p:txEl>
                                          </p:spTgt>
                                        </p:tgtEl>
                                        <p:attrNameLst>
                                          <p:attrName>style.visibility</p:attrName>
                                        </p:attrNameLst>
                                      </p:cBhvr>
                                      <p:to>
                                        <p:strVal val="visible"/>
                                      </p:to>
                                    </p:set>
                                    <p:animEffect transition="in" filter="wipe(left)">
                                      <p:cBhvr>
                                        <p:cTn id="29" dur="500"/>
                                        <p:tgtEl>
                                          <p:spTgt spid="98314">
                                            <p:txEl>
                                              <p:charRg st="0" end="4"/>
                                            </p:txEl>
                                          </p:spTgt>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98316"/>
                                        </p:tgtEl>
                                        <p:attrNameLst>
                                          <p:attrName>style.visibility</p:attrName>
                                        </p:attrNameLst>
                                      </p:cBhvr>
                                      <p:to>
                                        <p:strVal val="visible"/>
                                      </p:to>
                                    </p:set>
                                    <p:animEffect transition="in" filter="wipe(left)">
                                      <p:cBhvr>
                                        <p:cTn id="33" dur="500"/>
                                        <p:tgtEl>
                                          <p:spTgt spid="98316"/>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98308">
                                            <p:txEl>
                                              <p:charRg st="15" end="29"/>
                                            </p:txEl>
                                          </p:spTgt>
                                        </p:tgtEl>
                                        <p:attrNameLst>
                                          <p:attrName>style.visibility</p:attrName>
                                        </p:attrNameLst>
                                      </p:cBhvr>
                                      <p:to>
                                        <p:strVal val="visible"/>
                                      </p:to>
                                    </p:set>
                                    <p:animEffect transition="in" filter="wipe(left)">
                                      <p:cBhvr>
                                        <p:cTn id="37" dur="500"/>
                                        <p:tgtEl>
                                          <p:spTgt spid="98308">
                                            <p:txEl>
                                              <p:charRg st="15" end="29"/>
                                            </p:txEl>
                                          </p:spTgt>
                                        </p:tgtEl>
                                      </p:cBhvr>
                                    </p:animEffect>
                                  </p:childTnLst>
                                </p:cTn>
                              </p:par>
                            </p:childTnLst>
                          </p:cTn>
                        </p:par>
                        <p:par>
                          <p:cTn id="38" fill="hold">
                            <p:stCondLst>
                              <p:cond delay="1500"/>
                            </p:stCondLst>
                            <p:childTnLst>
                              <p:par>
                                <p:cTn id="39" presetID="18" presetClass="entr" presetSubtype="12" fill="hold" grpId="0" nodeType="afterEffect">
                                  <p:stCondLst>
                                    <p:cond delay="0"/>
                                  </p:stCondLst>
                                  <p:childTnLst>
                                    <p:set>
                                      <p:cBhvr>
                                        <p:cTn id="40" dur="1" fill="hold">
                                          <p:stCondLst>
                                            <p:cond delay="0"/>
                                          </p:stCondLst>
                                        </p:cTn>
                                        <p:tgtEl>
                                          <p:spTgt spid="98309"/>
                                        </p:tgtEl>
                                        <p:attrNameLst>
                                          <p:attrName>style.visibility</p:attrName>
                                        </p:attrNameLst>
                                      </p:cBhvr>
                                      <p:to>
                                        <p:strVal val="visible"/>
                                      </p:to>
                                    </p:set>
                                    <p:animEffect transition="in" filter="strips(downLeft)">
                                      <p:cBhvr>
                                        <p:cTn id="41" dur="500"/>
                                        <p:tgtEl>
                                          <p:spTgt spid="9830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98310"/>
                                        </p:tgtEl>
                                        <p:attrNameLst>
                                          <p:attrName>style.visibility</p:attrName>
                                        </p:attrNameLst>
                                      </p:cBhvr>
                                      <p:to>
                                        <p:strVal val="visible"/>
                                      </p:to>
                                    </p:set>
                                    <p:anim calcmode="lin" valueType="num">
                                      <p:cBhvr additive="base">
                                        <p:cTn id="46" dur="500" fill="hold"/>
                                        <p:tgtEl>
                                          <p:spTgt spid="98310"/>
                                        </p:tgtEl>
                                        <p:attrNameLst>
                                          <p:attrName>ppt_x</p:attrName>
                                        </p:attrNameLst>
                                      </p:cBhvr>
                                      <p:tavLst>
                                        <p:tav tm="0">
                                          <p:val>
                                            <p:strVal val="#ppt_x"/>
                                          </p:val>
                                        </p:tav>
                                        <p:tav tm="100000">
                                          <p:val>
                                            <p:strVal val="#ppt_x"/>
                                          </p:val>
                                        </p:tav>
                                      </p:tavLst>
                                    </p:anim>
                                    <p:anim calcmode="lin" valueType="num">
                                      <p:cBhvr additive="base">
                                        <p:cTn id="47" dur="500" fill="hold"/>
                                        <p:tgtEl>
                                          <p:spTgt spid="98310"/>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8311"/>
                                        </p:tgtEl>
                                        <p:attrNameLst>
                                          <p:attrName>style.visibility</p:attrName>
                                        </p:attrNameLst>
                                      </p:cBhvr>
                                      <p:to>
                                        <p:strVal val="visible"/>
                                      </p:to>
                                    </p:set>
                                    <p:anim calcmode="lin" valueType="num">
                                      <p:cBhvr additive="base">
                                        <p:cTn id="50" dur="500" fill="hold"/>
                                        <p:tgtEl>
                                          <p:spTgt spid="98311"/>
                                        </p:tgtEl>
                                        <p:attrNameLst>
                                          <p:attrName>ppt_x</p:attrName>
                                        </p:attrNameLst>
                                      </p:cBhvr>
                                      <p:tavLst>
                                        <p:tav tm="0">
                                          <p:val>
                                            <p:strVal val="#ppt_x"/>
                                          </p:val>
                                        </p:tav>
                                        <p:tav tm="100000">
                                          <p:val>
                                            <p:strVal val="#ppt_x"/>
                                          </p:val>
                                        </p:tav>
                                      </p:tavLst>
                                    </p:anim>
                                    <p:anim calcmode="lin" valueType="num">
                                      <p:cBhvr additive="base">
                                        <p:cTn id="51" dur="500" fill="hold"/>
                                        <p:tgtEl>
                                          <p:spTgt spid="98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animBg="1"/>
      <p:bldP spid="98310" grpId="0"/>
      <p:bldP spid="983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1"/>
          <p:cNvSpPr>
            <a:spLocks noGrp="1"/>
          </p:cNvSpPr>
          <p:nvPr>
            <p:ph type="title"/>
          </p:nvPr>
        </p:nvSpPr>
        <p:spPr>
          <a:ln/>
        </p:spPr>
        <p:txBody>
          <a:bodyPr vert="horz" wrap="square" lIns="91440" tIns="45720" rIns="91440" bIns="45720" anchor="b" anchorCtr="0"/>
          <a:p>
            <a:endParaRPr lang="zh-CN" altLang="en-US" dirty="0"/>
          </a:p>
        </p:txBody>
      </p:sp>
      <p:sp>
        <p:nvSpPr>
          <p:cNvPr id="3" name="内容占位符 2"/>
          <p:cNvSpPr>
            <a:spLocks noGrp="1"/>
          </p:cNvSpPr>
          <p:nvPr>
            <p:ph idx="1"/>
          </p:nvPr>
        </p:nvSpPr>
        <p:spPr>
          <a:xfrm>
            <a:off x="1169988" y="2232025"/>
            <a:ext cx="6430963" cy="3789363"/>
          </a:xfrm>
        </p:spPr>
        <p:txBody>
          <a:bodyPr vert="horz" wrap="square" lIns="91440" tIns="45720" rIns="91440" bIns="45720" numCol="1" anchor="t" anchorCtr="0" compatLnSpc="1"/>
          <a:lstStyle/>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Char char="n"/>
              <a:defRPr/>
            </a:pP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Type </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返回值：</a:t>
            </a:r>
            <a:endPar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对于变量有</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3</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种。 </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字节型；</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2：</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字型；</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4：</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双字型</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对于标号有</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种：</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1：NEAR</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（段内）</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50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2：FAR</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（段间）</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48132"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Tree>
  </p:cSld>
  <p:clrMapOvr>
    <a:masterClrMapping/>
  </p:clrMapOvr>
  <p:transition spd="slow">
    <p:zo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a:ln/>
        </p:spPr>
        <p:txBody>
          <a:bodyPr vert="horz" wrap="square" lIns="91440" tIns="45720" rIns="91440" bIns="45720" anchor="b" anchorCtr="0"/>
          <a:p>
            <a:pPr eaLnBrk="1" hangingPunct="1"/>
            <a:r>
              <a:rPr lang="zh-CN" altLang="en-US" dirty="0"/>
              <a:t>取值运算符例</a:t>
            </a:r>
            <a:endParaRPr lang="zh-CN" altLang="en-US" dirty="0"/>
          </a:p>
        </p:txBody>
      </p:sp>
      <p:sp>
        <p:nvSpPr>
          <p:cNvPr id="99331" name="Rectangle 3"/>
          <p:cNvSpPr>
            <a:spLocks noGrp="1"/>
          </p:cNvSpPr>
          <p:nvPr>
            <p:ph idx="1"/>
          </p:nvPr>
        </p:nvSpPr>
        <p:spPr>
          <a:xfrm>
            <a:off x="1187450" y="2087563"/>
            <a:ext cx="4679950" cy="3429000"/>
          </a:xfrm>
          <a:ln/>
        </p:spPr>
        <p:txBody>
          <a:bodyPr vert="horz" wrap="square" lIns="91440" tIns="45720" rIns="91440" bIns="45720" anchor="t" anchorCtr="0"/>
          <a:p>
            <a:pPr eaLnBrk="1" hangingPunct="1">
              <a:buNone/>
            </a:pPr>
            <a:r>
              <a:rPr lang="zh-CN" altLang="en-US" dirty="0"/>
              <a:t> </a:t>
            </a:r>
            <a:r>
              <a:rPr lang="en-US" altLang="zh-CN" dirty="0">
                <a:latin typeface="宋体" panose="02010600030101010101" pitchFamily="2" charset="-122"/>
                <a:ea typeface="宋体" panose="02010600030101010101" pitchFamily="2" charset="-122"/>
              </a:rPr>
              <a:t>MOV  AX，SEG  DATA</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MOV  DS，AX</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MOV  BX，OFFSET  DATA</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LEA  BX，DATA</a:t>
            </a:r>
            <a:endParaRPr lang="en-US" altLang="zh-CN" dirty="0">
              <a:latin typeface="宋体" panose="02010600030101010101" pitchFamily="2" charset="-122"/>
              <a:ea typeface="宋体" panose="02010600030101010101" pitchFamily="2" charset="-122"/>
            </a:endParaRPr>
          </a:p>
        </p:txBody>
      </p:sp>
      <p:sp>
        <p:nvSpPr>
          <p:cNvPr id="99332" name="AutoShape 4"/>
          <p:cNvSpPr/>
          <p:nvPr/>
        </p:nvSpPr>
        <p:spPr>
          <a:xfrm>
            <a:off x="5940425" y="3429000"/>
            <a:ext cx="914400" cy="1295400"/>
          </a:xfrm>
          <a:prstGeom prst="curvedLeftArrow">
            <a:avLst>
              <a:gd name="adj1" fmla="val 1304"/>
              <a:gd name="adj2" fmla="val 24011"/>
              <a:gd name="adj3" fmla="val 33324"/>
            </a:avLst>
          </a:prstGeom>
          <a:noFill/>
          <a:ln w="25400" cap="sq" cmpd="sng">
            <a:solidFill>
              <a:srgbClr val="FF6600"/>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99333" name="Text Box 5"/>
          <p:cNvSpPr txBox="1"/>
          <p:nvPr/>
        </p:nvSpPr>
        <p:spPr>
          <a:xfrm>
            <a:off x="6875463" y="3802063"/>
            <a:ext cx="11430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等价于</a:t>
            </a:r>
            <a:endParaRPr lang="zh-CN" altLang="en-US"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9331">
                                            <p:txEl>
                                              <p:charRg st="0" end="19"/>
                                            </p:txEl>
                                          </p:spTgt>
                                        </p:tgtEl>
                                        <p:attrNameLst>
                                          <p:attrName>style.visibility</p:attrName>
                                        </p:attrNameLst>
                                      </p:cBhvr>
                                      <p:to>
                                        <p:strVal val="visible"/>
                                      </p:to>
                                    </p:set>
                                    <p:animEffect transition="in" filter="wipe(left)">
                                      <p:cBhvr>
                                        <p:cTn id="7" dur="500"/>
                                        <p:tgtEl>
                                          <p:spTgt spid="99331">
                                            <p:txEl>
                                              <p:charRg st="0" end="19"/>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9331">
                                            <p:txEl>
                                              <p:charRg st="19" end="31"/>
                                            </p:txEl>
                                          </p:spTgt>
                                        </p:tgtEl>
                                        <p:attrNameLst>
                                          <p:attrName>style.visibility</p:attrName>
                                        </p:attrNameLst>
                                      </p:cBhvr>
                                      <p:to>
                                        <p:strVal val="visible"/>
                                      </p:to>
                                    </p:set>
                                    <p:animEffect transition="in" filter="wipe(left)">
                                      <p:cBhvr>
                                        <p:cTn id="11" dur="500"/>
                                        <p:tgtEl>
                                          <p:spTgt spid="99331">
                                            <p:txEl>
                                              <p:charRg st="19" end="3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9331">
                                            <p:txEl>
                                              <p:charRg st="31" end="53"/>
                                            </p:txEl>
                                          </p:spTgt>
                                        </p:tgtEl>
                                        <p:attrNameLst>
                                          <p:attrName>style.visibility</p:attrName>
                                        </p:attrNameLst>
                                      </p:cBhvr>
                                      <p:to>
                                        <p:strVal val="visible"/>
                                      </p:to>
                                    </p:set>
                                    <p:animEffect transition="in" filter="wipe(left)">
                                      <p:cBhvr>
                                        <p:cTn id="16" dur="500"/>
                                        <p:tgtEl>
                                          <p:spTgt spid="99331">
                                            <p:txEl>
                                              <p:charRg st="31" end="5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99332"/>
                                        </p:tgtEl>
                                        <p:attrNameLst>
                                          <p:attrName>style.visibility</p:attrName>
                                        </p:attrNameLst>
                                      </p:cBhvr>
                                      <p:to>
                                        <p:strVal val="visible"/>
                                      </p:to>
                                    </p:set>
                                    <p:animEffect transition="in" filter="strips(downLeft)">
                                      <p:cBhvr>
                                        <p:cTn id="21" dur="500"/>
                                        <p:tgtEl>
                                          <p:spTgt spid="9933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9333"/>
                                        </p:tgtEl>
                                        <p:attrNameLst>
                                          <p:attrName>style.visibility</p:attrName>
                                        </p:attrNameLst>
                                      </p:cBhvr>
                                      <p:to>
                                        <p:strVal val="visible"/>
                                      </p:to>
                                    </p:set>
                                    <p:animEffect transition="in" filter="wipe(left)">
                                      <p:cBhvr>
                                        <p:cTn id="25" dur="500"/>
                                        <p:tgtEl>
                                          <p:spTgt spid="99333"/>
                                        </p:tgtEl>
                                      </p:cBhvr>
                                    </p:animEffect>
                                  </p:childTnLst>
                                </p:cTn>
                              </p:par>
                            </p:childTnLst>
                          </p:cTn>
                        </p:par>
                        <p:par>
                          <p:cTn id="26" fill="hold">
                            <p:stCondLst>
                              <p:cond delay="1000"/>
                            </p:stCondLst>
                            <p:childTnLst>
                              <p:par>
                                <p:cTn id="27" presetID="22" presetClass="entr" presetSubtype="8" fill="hold" nodeType="afterEffect">
                                  <p:stCondLst>
                                    <p:cond delay="500"/>
                                  </p:stCondLst>
                                  <p:childTnLst>
                                    <p:set>
                                      <p:cBhvr>
                                        <p:cTn id="28" dur="1" fill="hold">
                                          <p:stCondLst>
                                            <p:cond delay="0"/>
                                          </p:stCondLst>
                                        </p:cTn>
                                        <p:tgtEl>
                                          <p:spTgt spid="99331">
                                            <p:txEl>
                                              <p:charRg st="55" end="78"/>
                                            </p:txEl>
                                          </p:spTgt>
                                        </p:tgtEl>
                                        <p:attrNameLst>
                                          <p:attrName>style.visibility</p:attrName>
                                        </p:attrNameLst>
                                      </p:cBhvr>
                                      <p:to>
                                        <p:strVal val="visible"/>
                                      </p:to>
                                    </p:set>
                                    <p:animEffect transition="in" filter="wipe(left)">
                                      <p:cBhvr>
                                        <p:cTn id="29" dur="500"/>
                                        <p:tgtEl>
                                          <p:spTgt spid="99331">
                                            <p:txEl>
                                              <p:charRg st="55" end="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2" grpId="0" animBg="1"/>
      <p:bldP spid="9933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a:xfrm>
            <a:off x="1366838" y="214313"/>
            <a:ext cx="5653087" cy="1462087"/>
          </a:xfrm>
          <a:ln/>
        </p:spPr>
        <p:txBody>
          <a:bodyPr vert="horz" wrap="square" lIns="91440" tIns="45720" rIns="91440" bIns="45720" anchor="b" anchorCtr="0"/>
          <a:p>
            <a:pPr eaLnBrk="1" hangingPunct="1"/>
            <a:r>
              <a:rPr lang="zh-CN" altLang="en-US" dirty="0"/>
              <a:t>取值运算符例</a:t>
            </a:r>
            <a:endParaRPr lang="zh-CN" altLang="en-US" dirty="0"/>
          </a:p>
        </p:txBody>
      </p:sp>
      <p:sp>
        <p:nvSpPr>
          <p:cNvPr id="51203" name="Rectangle 3"/>
          <p:cNvSpPr>
            <a:spLocks noGrp="1"/>
          </p:cNvSpPr>
          <p:nvPr>
            <p:ph idx="1"/>
          </p:nvPr>
        </p:nvSpPr>
        <p:spPr>
          <a:xfrm>
            <a:off x="1182688" y="2017713"/>
            <a:ext cx="7772400" cy="3498850"/>
          </a:xfrm>
          <a:ln/>
        </p:spPr>
        <p:txBody>
          <a:bodyPr vert="horz" wrap="square" lIns="91440" tIns="45720" rIns="91440" bIns="45720" anchor="t" anchorCtr="0"/>
          <a:p>
            <a:pPr eaLnBrk="1" hangingPunct="1"/>
            <a:r>
              <a:rPr lang="zh-CN" altLang="en-US" dirty="0">
                <a:latin typeface="宋体" panose="02010600030101010101" pitchFamily="2" charset="-122"/>
              </a:rPr>
              <a:t>若</a:t>
            </a:r>
            <a:r>
              <a:rPr lang="en-US" altLang="zh-CN" dirty="0">
                <a:latin typeface="Times New Roman" panose="02020603050405020304" pitchFamily="18" charset="0"/>
              </a:rPr>
              <a:t>BUFFER</a:t>
            </a:r>
            <a:r>
              <a:rPr lang="zh-CN" altLang="en-US" dirty="0">
                <a:latin typeface="宋体" panose="02010600030101010101" pitchFamily="2" charset="-122"/>
              </a:rPr>
              <a:t>存储区用如下伪指令定义：  </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a:t>
            </a:r>
            <a:r>
              <a:rPr lang="en-US" altLang="zh-CN" dirty="0">
                <a:latin typeface="宋体" panose="02010600030101010101" pitchFamily="2" charset="-122"/>
              </a:rPr>
              <a:t>BUFFER DW 200 DUP(0)</a:t>
            </a:r>
            <a:endParaRPr lang="en-US" altLang="zh-CN" dirty="0">
              <a:latin typeface="宋体" panose="02010600030101010101" pitchFamily="2" charset="-122"/>
            </a:endParaRPr>
          </a:p>
          <a:p>
            <a:pPr eaLnBrk="1" hangingPunct="1">
              <a:buNone/>
            </a:pPr>
            <a:r>
              <a:rPr lang="zh-CN" altLang="en-US" dirty="0">
                <a:latin typeface="宋体" panose="02010600030101010101" pitchFamily="2" charset="-122"/>
              </a:rPr>
              <a:t> 则：</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a:t>
            </a:r>
            <a:r>
              <a:rPr lang="en-US" altLang="zh-CN" dirty="0">
                <a:latin typeface="宋体" panose="02010600030101010101" pitchFamily="2" charset="-122"/>
              </a:rPr>
              <a:t>TYPE	   BUFFER	     </a:t>
            </a:r>
            <a:r>
              <a:rPr lang="zh-CN" altLang="en-US" dirty="0">
                <a:latin typeface="宋体" panose="02010600030101010101" pitchFamily="2" charset="-122"/>
              </a:rPr>
              <a:t>等于2</a:t>
            </a:r>
            <a:endParaRPr lang="zh-CN" altLang="en-US" dirty="0">
              <a:latin typeface="宋体" panose="02010600030101010101" pitchFamily="2" charset="-122"/>
            </a:endParaRPr>
          </a:p>
          <a:p>
            <a:pPr eaLnBrk="1" hangingPunct="1">
              <a:buNone/>
            </a:pPr>
            <a:r>
              <a:rPr lang="zh-CN" altLang="en-US" dirty="0">
                <a:latin typeface="宋体" panose="02010600030101010101" pitchFamily="2" charset="-122"/>
              </a:rPr>
              <a:t>     </a:t>
            </a:r>
            <a:r>
              <a:rPr lang="en-US" altLang="zh-CN" dirty="0">
                <a:latin typeface="宋体" panose="02010600030101010101" pitchFamily="2" charset="-122"/>
              </a:rPr>
              <a:t>LENGTH  BUFFER		</a:t>
            </a:r>
            <a:r>
              <a:rPr lang="zh-CN" altLang="en-US" dirty="0">
                <a:latin typeface="宋体" panose="02010600030101010101" pitchFamily="2" charset="-122"/>
              </a:rPr>
              <a:t>等于200</a:t>
            </a:r>
            <a:endParaRPr lang="zh-CN" altLang="en-US" dirty="0">
              <a:latin typeface="宋体" panose="02010600030101010101" pitchFamily="2" charset="-122"/>
            </a:endParaRPr>
          </a:p>
          <a:p>
            <a:pPr algn="just" eaLnBrk="1" hangingPunct="1">
              <a:buNone/>
            </a:pPr>
            <a:r>
              <a:rPr lang="zh-CN" altLang="en-US" dirty="0">
                <a:latin typeface="宋体" panose="02010600030101010101" pitchFamily="2" charset="-122"/>
              </a:rPr>
              <a:t>     </a:t>
            </a:r>
            <a:r>
              <a:rPr lang="en-US" altLang="zh-CN" dirty="0">
                <a:latin typeface="宋体" panose="02010600030101010101" pitchFamily="2" charset="-122"/>
              </a:rPr>
              <a:t>SIZE    BUFFER		</a:t>
            </a:r>
            <a:r>
              <a:rPr lang="zh-CN" altLang="en-US" dirty="0">
                <a:latin typeface="宋体" panose="02010600030101010101" pitchFamily="2" charset="-122"/>
              </a:rPr>
              <a:t>等于400</a:t>
            </a:r>
            <a:endParaRPr lang="zh-CN" altLang="en-US" dirty="0">
              <a:latin typeface="宋体" panose="02010600030101010101" pitchFamily="2" charset="-122"/>
            </a:endParaRPr>
          </a:p>
        </p:txBody>
      </p:sp>
      <p:sp>
        <p:nvSpPr>
          <p:cNvPr id="51204" name="矩形 1"/>
          <p:cNvSpPr/>
          <p:nvPr/>
        </p:nvSpPr>
        <p:spPr>
          <a:xfrm>
            <a:off x="1763713" y="5864225"/>
            <a:ext cx="4494212" cy="523875"/>
          </a:xfrm>
          <a:prstGeom prst="rect">
            <a:avLst/>
          </a:prstGeom>
          <a:noFill/>
          <a:ln w="9525" cap="flat" cmpd="sng">
            <a:solidFill>
              <a:schemeClr val="tx1"/>
            </a:solidFill>
            <a:prstDash val="solid"/>
            <a:miter/>
            <a:headEnd type="none" w="med" len="med"/>
            <a:tailEnd type="none" w="med" len="med"/>
          </a:ln>
        </p:spPr>
        <p:txBody>
          <a:bodyPr wrap="none">
            <a:spAutoFit/>
          </a:bodyPr>
          <a:p>
            <a:pPr>
              <a:buFont typeface="Wingdings" panose="05000000000000000000" pitchFamily="2" charset="2"/>
            </a:pPr>
            <a:r>
              <a:rPr lang="zh-CN" altLang="en-US" sz="2800" dirty="0">
                <a:latin typeface="宋体" panose="02010600030101010101" pitchFamily="2" charset="-122"/>
              </a:rPr>
              <a:t>注意：</a:t>
            </a:r>
            <a:r>
              <a:rPr lang="en-US" altLang="zh-CN" sz="2800" dirty="0">
                <a:latin typeface="宋体" panose="02010600030101010101" pitchFamily="2" charset="-122"/>
              </a:rPr>
              <a:t>SIZE</a:t>
            </a:r>
            <a:r>
              <a:rPr lang="zh-CN" altLang="en-US" sz="2800" dirty="0">
                <a:latin typeface="宋体" panose="02010600030101010101" pitchFamily="2" charset="-122"/>
              </a:rPr>
              <a:t>＝</a:t>
            </a:r>
            <a:r>
              <a:rPr lang="en-US" altLang="zh-CN" sz="2800" dirty="0">
                <a:latin typeface="宋体" panose="02010600030101010101" pitchFamily="2" charset="-122"/>
              </a:rPr>
              <a:t>LENGTH</a:t>
            </a:r>
            <a:r>
              <a:rPr lang="zh-CN" altLang="en-US" sz="2800" dirty="0">
                <a:latin typeface="宋体" panose="02010600030101010101" pitchFamily="2" charset="-122"/>
              </a:rPr>
              <a:t>＊</a:t>
            </a:r>
            <a:r>
              <a:rPr lang="en-US" altLang="zh-CN" sz="2800" dirty="0">
                <a:latin typeface="宋体" panose="02010600030101010101" pitchFamily="2" charset="-122"/>
              </a:rPr>
              <a:t>TYPE</a:t>
            </a:r>
            <a:endParaRPr lang="en-US" altLang="zh-CN" sz="2800" dirty="0">
              <a:latin typeface="宋体" panose="02010600030101010101" pitchFamily="2" charset="-122"/>
            </a:endParaRPr>
          </a:p>
        </p:txBody>
      </p:sp>
    </p:spTree>
  </p:cSld>
  <p:clrMapOvr>
    <a:masterClrMapping/>
  </p:clrMapOvr>
  <p:transition spd="slow">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a:xfrm>
            <a:off x="1150938" y="214313"/>
            <a:ext cx="4213225" cy="1462087"/>
          </a:xfrm>
          <a:ln/>
        </p:spPr>
        <p:txBody>
          <a:bodyPr vert="horz" wrap="square" lIns="91440" tIns="45720" rIns="91440" bIns="45720" anchor="b" anchorCtr="0"/>
          <a:p>
            <a:pPr eaLnBrk="1" hangingPunct="1"/>
            <a:r>
              <a:rPr lang="zh-CN" altLang="en-US" dirty="0"/>
              <a:t>属性运算符</a:t>
            </a:r>
            <a:endParaRPr lang="zh-CN" altLang="en-US" dirty="0"/>
          </a:p>
        </p:txBody>
      </p:sp>
      <p:sp>
        <p:nvSpPr>
          <p:cNvPr id="53251" name="Text Box 4"/>
          <p:cNvSpPr txBox="1"/>
          <p:nvPr/>
        </p:nvSpPr>
        <p:spPr>
          <a:xfrm>
            <a:off x="914400" y="2057400"/>
            <a:ext cx="7467600" cy="2624138"/>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zh-CN" altLang="en-US" b="1" dirty="0">
                <a:solidFill>
                  <a:schemeClr val="tx2"/>
                </a:solidFill>
                <a:latin typeface="Times New Roman" panose="02020603050405020304" pitchFamily="18" charset="0"/>
              </a:rPr>
              <a:t> 用于指定其后存储器操作数的类型</a:t>
            </a:r>
            <a:endParaRPr lang="zh-CN" altLang="en-US" b="1" dirty="0">
              <a:solidFill>
                <a:schemeClr val="tx2"/>
              </a:solidFill>
              <a:latin typeface="Times New Roman" panose="02020603050405020304" pitchFamily="18" charset="0"/>
            </a:endParaRPr>
          </a:p>
          <a:p>
            <a:pPr>
              <a:spcBef>
                <a:spcPct val="50000"/>
              </a:spcBef>
              <a:buSzPct val="60000"/>
              <a:buFont typeface="Wingdings" panose="05000000000000000000" pitchFamily="2" charset="2"/>
              <a:buChar char="n"/>
            </a:pPr>
            <a:r>
              <a:rPr lang="zh-CN" altLang="en-US" b="1" dirty="0">
                <a:solidFill>
                  <a:schemeClr val="tx2"/>
                </a:solidFill>
                <a:latin typeface="Times New Roman" panose="02020603050405020304" pitchFamily="18" charset="0"/>
              </a:rPr>
              <a:t> 运算符：</a:t>
            </a:r>
            <a:r>
              <a:rPr lang="en-US" altLang="zh-CN" b="1" dirty="0">
                <a:solidFill>
                  <a:schemeClr val="tx2"/>
                </a:solidFill>
                <a:latin typeface="Times New Roman" panose="02020603050405020304" pitchFamily="18" charset="0"/>
              </a:rPr>
              <a:t>PTR</a:t>
            </a:r>
            <a:endParaRPr lang="zh-CN" altLang="en-US" b="1" dirty="0">
              <a:solidFill>
                <a:schemeClr val="tx2"/>
              </a:solidFill>
              <a:latin typeface="Times New Roman" panose="02020603050405020304" pitchFamily="18" charset="0"/>
            </a:endParaRPr>
          </a:p>
          <a:p>
            <a:pPr>
              <a:spcBef>
                <a:spcPct val="50000"/>
              </a:spcBef>
              <a:buSzPct val="60000"/>
              <a:buFont typeface="Wingdings" panose="05000000000000000000" pitchFamily="2" charset="2"/>
              <a:buChar char="n"/>
            </a:pPr>
            <a:r>
              <a:rPr lang="zh-CN" altLang="en-US" sz="3200" b="1" dirty="0">
                <a:solidFill>
                  <a:schemeClr val="tx2"/>
                </a:solidFill>
                <a:latin typeface="Times New Roman" panose="02020603050405020304" pitchFamily="18" charset="0"/>
              </a:rPr>
              <a:t> 例：</a:t>
            </a:r>
            <a:endParaRPr lang="zh-CN" altLang="en-US" sz="3200" b="1" dirty="0">
              <a:solidFill>
                <a:schemeClr val="tx2"/>
              </a:solidFill>
              <a:latin typeface="Times New Roman" panose="02020603050405020304" pitchFamily="18" charset="0"/>
            </a:endParaRPr>
          </a:p>
          <a:p>
            <a:pPr>
              <a:spcBef>
                <a:spcPct val="50000"/>
              </a:spcBef>
              <a:buFont typeface="Wingdings" panose="05000000000000000000" pitchFamily="2" charset="2"/>
            </a:pPr>
            <a:r>
              <a:rPr lang="zh-CN" altLang="en-US" sz="3200" b="1" dirty="0">
                <a:latin typeface="Times New Roman" panose="02020603050405020304" pitchFamily="18" charset="0"/>
              </a:rPr>
              <a:t>        </a:t>
            </a:r>
            <a:r>
              <a:rPr lang="en-US" altLang="zh-CN" b="1" dirty="0">
                <a:latin typeface="Times New Roman" panose="02020603050405020304" pitchFamily="18" charset="0"/>
              </a:rPr>
              <a:t>MOV  BYTR  PTR[BX]，12H</a:t>
            </a:r>
            <a:endParaRPr lang="en-US" altLang="zh-CN" b="1" dirty="0">
              <a:latin typeface="Times New Roman" panose="02020603050405020304" pitchFamily="18" charset="0"/>
            </a:endParaRPr>
          </a:p>
        </p:txBody>
      </p:sp>
    </p:spTree>
  </p:cSld>
  <p:clrMapOvr>
    <a:masterClrMapping/>
  </p:clrMapOvr>
  <p:transition spd="slow">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a:xfrm>
            <a:off x="1258888" y="214313"/>
            <a:ext cx="4573587" cy="1462087"/>
          </a:xfrm>
          <a:ln/>
        </p:spPr>
        <p:txBody>
          <a:bodyPr vert="horz" wrap="square" lIns="91440" tIns="45720" rIns="91440" bIns="45720" anchor="b" anchorCtr="0"/>
          <a:p>
            <a:pPr eaLnBrk="1" hangingPunct="1"/>
            <a:r>
              <a:rPr lang="zh-CN" altLang="en-US" dirty="0"/>
              <a:t>其它运算符</a:t>
            </a:r>
            <a:endParaRPr lang="zh-CN" altLang="en-US" dirty="0"/>
          </a:p>
        </p:txBody>
      </p:sp>
      <p:sp>
        <p:nvSpPr>
          <p:cNvPr id="55299" name="Rectangle 3"/>
          <p:cNvSpPr>
            <a:spLocks noGrp="1"/>
          </p:cNvSpPr>
          <p:nvPr>
            <p:ph idx="1"/>
          </p:nvPr>
        </p:nvSpPr>
        <p:spPr>
          <a:xfrm>
            <a:off x="685800" y="2122488"/>
            <a:ext cx="4391025" cy="2962275"/>
          </a:xfrm>
          <a:ln/>
        </p:spPr>
        <p:txBody>
          <a:bodyPr vert="horz" wrap="square" lIns="91440" tIns="45720" rIns="91440" bIns="45720" anchor="t" anchorCtr="0"/>
          <a:p>
            <a:pPr eaLnBrk="1" hangingPunct="1"/>
            <a:r>
              <a:rPr lang="zh-CN" altLang="en-US" dirty="0"/>
              <a:t>方括号：</a:t>
            </a:r>
            <a:endParaRPr lang="zh-CN" altLang="en-US" dirty="0"/>
          </a:p>
          <a:p>
            <a:pPr eaLnBrk="1" hangingPunct="1">
              <a:buNone/>
            </a:pPr>
            <a:r>
              <a:rPr lang="zh-CN" altLang="en-US" dirty="0"/>
              <a:t>      </a:t>
            </a:r>
            <a:r>
              <a:rPr lang="zh-CN" altLang="en-US" sz="2400" dirty="0">
                <a:solidFill>
                  <a:schemeClr val="tx1"/>
                </a:solidFill>
              </a:rPr>
              <a:t>[    ]</a:t>
            </a:r>
            <a:endParaRPr lang="zh-CN" altLang="en-US" sz="2400" dirty="0">
              <a:solidFill>
                <a:schemeClr val="tx1"/>
              </a:solidFill>
            </a:endParaRPr>
          </a:p>
          <a:p>
            <a:pPr eaLnBrk="1" hangingPunct="1"/>
            <a:endParaRPr lang="zh-CN" altLang="en-US" sz="2400" dirty="0">
              <a:solidFill>
                <a:schemeClr val="tx1"/>
              </a:solidFill>
            </a:endParaRPr>
          </a:p>
          <a:p>
            <a:pPr eaLnBrk="1" hangingPunct="1">
              <a:spcAft>
                <a:spcPct val="20000"/>
              </a:spcAft>
            </a:pPr>
            <a:r>
              <a:rPr lang="zh-CN" altLang="en-US" dirty="0"/>
              <a:t>段重设符</a:t>
            </a:r>
            <a:endParaRPr lang="zh-CN" altLang="en-US" dirty="0"/>
          </a:p>
          <a:p>
            <a:pPr eaLnBrk="1" hangingPunct="1">
              <a:buNone/>
            </a:pPr>
            <a:r>
              <a:rPr lang="zh-CN" altLang="en-US" dirty="0"/>
              <a:t>    </a:t>
            </a:r>
            <a:r>
              <a:rPr lang="zh-CN" altLang="en-US" sz="2400" dirty="0">
                <a:solidFill>
                  <a:schemeClr val="tx1"/>
                </a:solidFill>
              </a:rPr>
              <a:t>段寄存器名：[   ]</a:t>
            </a:r>
            <a:endParaRPr lang="zh-CN" altLang="en-US" sz="2400" dirty="0">
              <a:solidFill>
                <a:schemeClr val="tx1"/>
              </a:solidFill>
            </a:endParaRPr>
          </a:p>
        </p:txBody>
      </p:sp>
      <p:sp>
        <p:nvSpPr>
          <p:cNvPr id="55300" name="Line 4"/>
          <p:cNvSpPr/>
          <p:nvPr/>
        </p:nvSpPr>
        <p:spPr>
          <a:xfrm>
            <a:off x="2306638" y="2997200"/>
            <a:ext cx="609600" cy="0"/>
          </a:xfrm>
          <a:prstGeom prst="line">
            <a:avLst/>
          </a:prstGeom>
          <a:ln w="25400" cap="sq" cmpd="sng">
            <a:solidFill>
              <a:srgbClr val="FF6600"/>
            </a:solidFill>
            <a:prstDash val="solid"/>
            <a:headEnd type="none" w="sm" len="sm"/>
            <a:tailEnd type="triangle" w="lg" len="lg"/>
          </a:ln>
        </p:spPr>
      </p:sp>
      <p:sp>
        <p:nvSpPr>
          <p:cNvPr id="55301" name="Line 5"/>
          <p:cNvSpPr/>
          <p:nvPr/>
        </p:nvSpPr>
        <p:spPr>
          <a:xfrm>
            <a:off x="3708400" y="4681538"/>
            <a:ext cx="457200" cy="0"/>
          </a:xfrm>
          <a:prstGeom prst="line">
            <a:avLst/>
          </a:prstGeom>
          <a:ln w="25400" cap="sq" cmpd="sng">
            <a:solidFill>
              <a:srgbClr val="FF6600"/>
            </a:solidFill>
            <a:prstDash val="solid"/>
            <a:headEnd type="none" w="sm" len="sm"/>
            <a:tailEnd type="triangle" w="lg" len="lg"/>
          </a:ln>
        </p:spPr>
      </p:sp>
      <p:sp>
        <p:nvSpPr>
          <p:cNvPr id="55302" name="Text Box 6"/>
          <p:cNvSpPr txBox="1"/>
          <p:nvPr/>
        </p:nvSpPr>
        <p:spPr>
          <a:xfrm>
            <a:off x="2878138" y="2755900"/>
            <a:ext cx="579755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方括号中内容为操作数的偏移地址</a:t>
            </a:r>
            <a:endParaRPr lang="zh-CN" altLang="en-US" b="1" dirty="0">
              <a:latin typeface="Times New Roman" panose="02020603050405020304" pitchFamily="18" charset="0"/>
            </a:endParaRPr>
          </a:p>
        </p:txBody>
      </p:sp>
      <p:sp>
        <p:nvSpPr>
          <p:cNvPr id="55303" name="Text Box 7"/>
          <p:cNvSpPr txBox="1"/>
          <p:nvPr/>
        </p:nvSpPr>
        <p:spPr>
          <a:xfrm>
            <a:off x="4211638" y="4451350"/>
            <a:ext cx="446405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用于修改默认的段基地址</a:t>
            </a:r>
            <a:endParaRPr lang="zh-CN" altLang="en-US" b="1" dirty="0">
              <a:latin typeface="Times New Roman" panose="02020603050405020304" pitchFamily="18" charset="0"/>
            </a:endParaRPr>
          </a:p>
        </p:txBody>
      </p:sp>
    </p:spTree>
  </p:cSld>
  <p:clrMapOvr>
    <a:masterClrMapping/>
  </p:clrMapOvr>
  <p:transition spd="slow">
    <p:zo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7347" name="Rectangle 4"/>
          <p:cNvSpPr/>
          <p:nvPr/>
        </p:nvSpPr>
        <p:spPr>
          <a:xfrm>
            <a:off x="827088" y="2146300"/>
            <a:ext cx="7778750" cy="4202113"/>
          </a:xfrm>
          <a:prstGeom prst="rect">
            <a:avLst/>
          </a:prstGeom>
          <a:noFill/>
          <a:ln w="9525">
            <a:noFill/>
          </a:ln>
        </p:spPr>
        <p:txBody>
          <a:bodyPr/>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上述运算符和操作符构成表达式时的优先级：</a:t>
            </a:r>
            <a:endParaRPr lang="zh-CN" altLang="en-US" dirty="0">
              <a:latin typeface="Times New Roman" panose="02020603050405020304" pitchFamily="18" charset="0"/>
            </a:endParaRPr>
          </a:p>
          <a:p>
            <a:pPr marL="342900" indent="-342900" eaLnBrk="1" hangingPunct="1">
              <a:lnSpc>
                <a:spcPct val="120000"/>
              </a:lnSpc>
              <a:spcBef>
                <a:spcPct val="40000"/>
              </a:spcBef>
              <a:buClr>
                <a:schemeClr val="folHlink"/>
              </a:buClr>
              <a:buFont typeface="Wingdings" panose="05000000000000000000" pitchFamily="2" charset="2"/>
            </a:pPr>
            <a:r>
              <a:rPr lang="zh-CN" altLang="en-US" dirty="0">
                <a:latin typeface="Times New Roman" panose="02020603050405020304" pitchFamily="18" charset="0"/>
              </a:rPr>
              <a:t>（）、</a:t>
            </a:r>
            <a:r>
              <a:rPr lang="en-US" altLang="zh-CN" dirty="0">
                <a:latin typeface="Tahoma" panose="020B0604030504040204" pitchFamily="34" charset="0"/>
              </a:rPr>
              <a:t>[ ]</a:t>
            </a:r>
            <a:r>
              <a:rPr lang="zh-CN" altLang="en-US" dirty="0">
                <a:latin typeface="Times New Roman" panose="02020603050405020304" pitchFamily="18" charset="0"/>
              </a:rPr>
              <a:t>、</a:t>
            </a:r>
            <a:r>
              <a:rPr lang="en-US" altLang="zh-CN" dirty="0">
                <a:latin typeface="Tahoma" panose="020B0604030504040204" pitchFamily="34" charset="0"/>
              </a:rPr>
              <a:t>&lt; &gt;</a:t>
            </a:r>
            <a:r>
              <a:rPr lang="zh-CN" altLang="en-US" dirty="0">
                <a:latin typeface="Times New Roman" panose="02020603050405020304" pitchFamily="18" charset="0"/>
              </a:rPr>
              <a:t>、</a:t>
            </a:r>
            <a:r>
              <a:rPr lang="en-US" altLang="zh-CN" dirty="0">
                <a:latin typeface="Tahoma" panose="020B0604030504040204" pitchFamily="34" charset="0"/>
              </a:rPr>
              <a:t>LENGTH</a:t>
            </a:r>
            <a:r>
              <a:rPr lang="zh-CN" altLang="en-US" dirty="0">
                <a:latin typeface="Times New Roman" panose="02020603050405020304" pitchFamily="18" charset="0"/>
              </a:rPr>
              <a:t>、</a:t>
            </a:r>
            <a:r>
              <a:rPr lang="en-US" altLang="zh-CN" dirty="0">
                <a:latin typeface="Tahoma" panose="020B0604030504040204" pitchFamily="34" charset="0"/>
              </a:rPr>
              <a:t>SIZE</a:t>
            </a:r>
            <a:r>
              <a:rPr lang="zh-CN" altLang="en-US" dirty="0">
                <a:latin typeface="Times New Roman" panose="02020603050405020304" pitchFamily="18" charset="0"/>
              </a:rPr>
              <a:t>、</a:t>
            </a:r>
            <a:r>
              <a:rPr lang="en-US" altLang="zh-CN" dirty="0">
                <a:latin typeface="Tahoma" panose="020B0604030504040204" pitchFamily="34" charset="0"/>
              </a:rPr>
              <a:t>WIDTH</a:t>
            </a:r>
            <a:r>
              <a:rPr lang="zh-CN" altLang="en-US" dirty="0">
                <a:latin typeface="Times New Roman" panose="02020603050405020304" pitchFamily="18" charset="0"/>
              </a:rPr>
              <a:t>、</a:t>
            </a:r>
            <a:r>
              <a:rPr lang="en-US" altLang="zh-CN" dirty="0">
                <a:latin typeface="Tahoma" panose="020B0604030504040204" pitchFamily="34" charset="0"/>
              </a:rPr>
              <a:t>MASK</a:t>
            </a:r>
            <a:r>
              <a:rPr lang="zh-CN" altLang="en-US" dirty="0">
                <a:latin typeface="Times New Roman" panose="02020603050405020304" pitchFamily="18" charset="0"/>
              </a:rPr>
              <a:t>；</a:t>
            </a:r>
            <a:r>
              <a:rPr lang="en-US" altLang="zh-CN" dirty="0">
                <a:latin typeface="Tahoma" panose="020B0604030504040204" pitchFamily="34" charset="0"/>
              </a:rPr>
              <a:t>PTR</a:t>
            </a:r>
            <a:r>
              <a:rPr lang="zh-CN" altLang="en-US" dirty="0">
                <a:latin typeface="Times New Roman" panose="02020603050405020304" pitchFamily="18" charset="0"/>
              </a:rPr>
              <a:t>、</a:t>
            </a:r>
            <a:r>
              <a:rPr lang="en-US" altLang="zh-CN" dirty="0">
                <a:latin typeface="Tahoma" panose="020B0604030504040204" pitchFamily="34" charset="0"/>
              </a:rPr>
              <a:t>OFFSTE</a:t>
            </a:r>
            <a:r>
              <a:rPr lang="zh-CN" altLang="en-US" dirty="0">
                <a:latin typeface="Times New Roman" panose="02020603050405020304" pitchFamily="18" charset="0"/>
              </a:rPr>
              <a:t>、</a:t>
            </a:r>
            <a:r>
              <a:rPr lang="en-US" altLang="zh-CN" dirty="0">
                <a:latin typeface="Tahoma" panose="020B0604030504040204" pitchFamily="34" charset="0"/>
              </a:rPr>
              <a:t>SEG</a:t>
            </a:r>
            <a:r>
              <a:rPr lang="zh-CN" altLang="en-US" dirty="0">
                <a:latin typeface="Times New Roman" panose="02020603050405020304" pitchFamily="18" charset="0"/>
              </a:rPr>
              <a:t>、</a:t>
            </a:r>
            <a:r>
              <a:rPr lang="en-US" altLang="zh-CN" dirty="0">
                <a:latin typeface="Tahoma" panose="020B0604030504040204" pitchFamily="34" charset="0"/>
              </a:rPr>
              <a:t>TYPE</a:t>
            </a:r>
            <a:r>
              <a:rPr lang="zh-CN" altLang="en-US" dirty="0">
                <a:latin typeface="Times New Roman" panose="02020603050405020304" pitchFamily="18" charset="0"/>
              </a:rPr>
              <a:t>、</a:t>
            </a:r>
            <a:r>
              <a:rPr lang="en-US" altLang="zh-CN" dirty="0">
                <a:latin typeface="Tahoma" panose="020B0604030504040204" pitchFamily="34" charset="0"/>
              </a:rPr>
              <a:t>THIS</a:t>
            </a:r>
            <a:r>
              <a:rPr lang="zh-CN" altLang="en-US" dirty="0">
                <a:latin typeface="Times New Roman" panose="02020603050405020304" pitchFamily="18" charset="0"/>
              </a:rPr>
              <a:t>、段操作符；</a:t>
            </a:r>
            <a:r>
              <a:rPr lang="en-US" altLang="zh-CN" dirty="0">
                <a:latin typeface="Tahoma" panose="020B0604030504040204" pitchFamily="34" charset="0"/>
              </a:rPr>
              <a:t>HIGH</a:t>
            </a:r>
            <a:r>
              <a:rPr lang="zh-CN" altLang="en-US" dirty="0">
                <a:latin typeface="Times New Roman" panose="02020603050405020304" pitchFamily="18" charset="0"/>
              </a:rPr>
              <a:t>、</a:t>
            </a:r>
            <a:r>
              <a:rPr lang="en-US" altLang="zh-CN" dirty="0">
                <a:latin typeface="Tahoma" panose="020B0604030504040204" pitchFamily="34" charset="0"/>
              </a:rPr>
              <a:t>LOW</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a:t>
            </a:r>
            <a:r>
              <a:rPr lang="zh-CN" altLang="en-US" dirty="0">
                <a:latin typeface="Times New Roman" panose="02020603050405020304" pitchFamily="18" charset="0"/>
              </a:rPr>
              <a:t>、</a:t>
            </a:r>
            <a:r>
              <a:rPr lang="en-US" altLang="zh-CN" dirty="0">
                <a:latin typeface="Tahoma" panose="020B0604030504040204" pitchFamily="34" charset="0"/>
              </a:rPr>
              <a:t>MOD</a:t>
            </a:r>
            <a:r>
              <a:rPr lang="zh-CN" altLang="en-US" dirty="0">
                <a:latin typeface="Times New Roman" panose="02020603050405020304" pitchFamily="18" charset="0"/>
              </a:rPr>
              <a:t>、</a:t>
            </a:r>
            <a:r>
              <a:rPr lang="en-US" altLang="zh-CN" dirty="0">
                <a:latin typeface="Tahoma" panose="020B0604030504040204" pitchFamily="34" charset="0"/>
              </a:rPr>
              <a:t>SHL</a:t>
            </a:r>
            <a:r>
              <a:rPr lang="zh-CN" altLang="en-US" dirty="0">
                <a:latin typeface="Times New Roman" panose="02020603050405020304" pitchFamily="18" charset="0"/>
              </a:rPr>
              <a:t>、</a:t>
            </a:r>
            <a:r>
              <a:rPr lang="en-US" altLang="zh-CN" dirty="0">
                <a:latin typeface="Tahoma" panose="020B0604030504040204" pitchFamily="34" charset="0"/>
              </a:rPr>
              <a:t>SHR</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a:t>
            </a:r>
            <a:r>
              <a:rPr lang="zh-CN" altLang="en-US" dirty="0">
                <a:latin typeface="Times New Roman" panose="02020603050405020304" pitchFamily="18" charset="0"/>
              </a:rPr>
              <a:t>、</a:t>
            </a:r>
            <a:r>
              <a:rPr lang="en-US" altLang="zh-CN" dirty="0">
                <a:latin typeface="Tahoma" panose="020B0604030504040204" pitchFamily="34" charset="0"/>
              </a:rPr>
              <a: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EQ</a:t>
            </a:r>
            <a:r>
              <a:rPr lang="zh-CN" altLang="en-US" dirty="0">
                <a:latin typeface="Times New Roman" panose="02020603050405020304" pitchFamily="18" charset="0"/>
              </a:rPr>
              <a:t>、</a:t>
            </a:r>
            <a:r>
              <a:rPr lang="en-US" altLang="zh-CN" dirty="0">
                <a:latin typeface="Tahoma" panose="020B0604030504040204" pitchFamily="34" charset="0"/>
              </a:rPr>
              <a:t>NE</a:t>
            </a:r>
            <a:r>
              <a:rPr lang="zh-CN" altLang="en-US" dirty="0">
                <a:latin typeface="Times New Roman" panose="02020603050405020304" pitchFamily="18" charset="0"/>
              </a:rPr>
              <a:t>、</a:t>
            </a:r>
            <a:r>
              <a:rPr lang="en-US" altLang="zh-CN" dirty="0">
                <a:latin typeface="Tahoma" panose="020B0604030504040204" pitchFamily="34" charset="0"/>
              </a:rPr>
              <a:t>LT</a:t>
            </a:r>
            <a:r>
              <a:rPr lang="zh-CN" altLang="en-US" dirty="0">
                <a:latin typeface="Times New Roman" panose="02020603050405020304" pitchFamily="18" charset="0"/>
              </a:rPr>
              <a:t>、</a:t>
            </a:r>
            <a:r>
              <a:rPr lang="en-US" altLang="zh-CN" dirty="0">
                <a:latin typeface="Tahoma" panose="020B0604030504040204" pitchFamily="34" charset="0"/>
              </a:rPr>
              <a:t>LE</a:t>
            </a:r>
            <a:r>
              <a:rPr lang="zh-CN" altLang="en-US" dirty="0">
                <a:latin typeface="Times New Roman" panose="02020603050405020304" pitchFamily="18" charset="0"/>
              </a:rPr>
              <a:t>、</a:t>
            </a:r>
            <a:r>
              <a:rPr lang="en-US" altLang="zh-CN" dirty="0">
                <a:latin typeface="Tahoma" panose="020B0604030504040204" pitchFamily="34" charset="0"/>
              </a:rPr>
              <a:t>GT</a:t>
            </a:r>
            <a:r>
              <a:rPr lang="zh-CN" altLang="en-US" dirty="0">
                <a:latin typeface="Times New Roman" panose="02020603050405020304" pitchFamily="18" charset="0"/>
              </a:rPr>
              <a:t>、</a:t>
            </a:r>
            <a:r>
              <a:rPr lang="en-US" altLang="zh-CN" dirty="0">
                <a:latin typeface="Tahoma" panose="020B0604030504040204" pitchFamily="34" charset="0"/>
              </a:rPr>
              <a:t>GE</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NOT</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AND</a:t>
            </a:r>
            <a:r>
              <a:rPr lang="zh-CN" altLang="en-US" dirty="0">
                <a:latin typeface="Times New Roman" panose="02020603050405020304" pitchFamily="18" charset="0"/>
              </a:rPr>
              <a:t>、</a:t>
            </a:r>
            <a:r>
              <a:rPr lang="en-US" altLang="zh-CN" dirty="0">
                <a:latin typeface="Tahoma" panose="020B0604030504040204" pitchFamily="34" charset="0"/>
              </a:rPr>
              <a:t>OR</a:t>
            </a:r>
            <a:r>
              <a:rPr lang="zh-CN" altLang="en-US" dirty="0">
                <a:latin typeface="Times New Roman" panose="02020603050405020304" pitchFamily="18" charset="0"/>
              </a:rPr>
              <a:t>、</a:t>
            </a:r>
            <a:r>
              <a:rPr lang="en-US" altLang="zh-CN" dirty="0">
                <a:latin typeface="Tahoma" panose="020B0604030504040204" pitchFamily="34" charset="0"/>
              </a:rPr>
              <a:t>XOR</a:t>
            </a:r>
            <a:r>
              <a:rPr lang="zh-CN" altLang="en-US" dirty="0">
                <a:latin typeface="Times New Roman" panose="02020603050405020304" pitchFamily="18" charset="0"/>
              </a:rPr>
              <a:t>；</a:t>
            </a:r>
            <a:endParaRPr lang="zh-CN" altLang="en-US" dirty="0">
              <a:latin typeface="Times New Roman" panose="02020603050405020304" pitchFamily="18" charset="0"/>
            </a:endParaRPr>
          </a:p>
          <a:p>
            <a:pPr marL="342900" indent="-342900" eaLnBrk="1" hangingPunct="1">
              <a:lnSpc>
                <a:spcPct val="90000"/>
              </a:lnSpc>
              <a:spcBef>
                <a:spcPct val="20000"/>
              </a:spcBef>
              <a:buClr>
                <a:schemeClr val="folHlink"/>
              </a:buClr>
              <a:buFont typeface="Wingdings" panose="05000000000000000000" pitchFamily="2" charset="2"/>
            </a:pPr>
            <a:r>
              <a:rPr lang="zh-CN" altLang="en-US" dirty="0">
                <a:latin typeface="Times New Roman" panose="02020603050405020304" pitchFamily="18" charset="0"/>
              </a:rPr>
              <a:t>   </a:t>
            </a:r>
            <a:r>
              <a:rPr lang="en-US" altLang="zh-CN" dirty="0">
                <a:latin typeface="Tahoma" panose="020B0604030504040204" pitchFamily="34" charset="0"/>
              </a:rPr>
              <a:t>SHORT</a:t>
            </a:r>
            <a:endParaRPr lang="en-US" altLang="zh-CN" dirty="0">
              <a:latin typeface="Tahoma" panose="020B0604030504040204" pitchFamily="34" charset="0"/>
            </a:endParaRPr>
          </a:p>
        </p:txBody>
      </p:sp>
      <p:sp>
        <p:nvSpPr>
          <p:cNvPr id="6" name="Line 5"/>
          <p:cNvSpPr/>
          <p:nvPr/>
        </p:nvSpPr>
        <p:spPr>
          <a:xfrm flipV="1">
            <a:off x="898525" y="2794000"/>
            <a:ext cx="0" cy="3625850"/>
          </a:xfrm>
          <a:prstGeom prst="line">
            <a:avLst/>
          </a:prstGeom>
          <a:ln w="25400" cap="flat" cmpd="sng">
            <a:solidFill>
              <a:schemeClr val="tx1"/>
            </a:solidFill>
            <a:prstDash val="solid"/>
            <a:miter/>
            <a:headEnd type="none" w="med" len="med"/>
            <a:tailEnd type="triangle" w="lg" len="lg"/>
          </a:ln>
        </p:spPr>
      </p:sp>
      <p:sp>
        <p:nvSpPr>
          <p:cNvPr id="7" name="Text Box 6"/>
          <p:cNvSpPr txBox="1"/>
          <p:nvPr/>
        </p:nvSpPr>
        <p:spPr>
          <a:xfrm>
            <a:off x="374650" y="5916613"/>
            <a:ext cx="488950" cy="457200"/>
          </a:xfrm>
          <a:prstGeom prst="rect">
            <a:avLst/>
          </a:prstGeom>
          <a:noFill/>
          <a:ln w="9525">
            <a:noFill/>
          </a:ln>
        </p:spPr>
        <p:txBody>
          <a:bodyPr wrap="none">
            <a:spAutoFit/>
          </a:bodyPr>
          <a:p>
            <a:pPr eaLnBrk="1" hangingPunct="1">
              <a:spcBef>
                <a:spcPct val="20000"/>
              </a:spcBef>
              <a:buFont typeface="Wingdings" panose="05000000000000000000" pitchFamily="2" charset="2"/>
            </a:pPr>
            <a:r>
              <a:rPr lang="zh-CN" altLang="en-US" b="1" dirty="0">
                <a:solidFill>
                  <a:schemeClr val="tx2"/>
                </a:solidFill>
                <a:latin typeface="Arial" panose="020B0604020202020204" pitchFamily="34" charset="0"/>
              </a:rPr>
              <a:t>低</a:t>
            </a:r>
            <a:endParaRPr lang="zh-CN" altLang="en-US" b="1" dirty="0">
              <a:solidFill>
                <a:schemeClr val="tx2"/>
              </a:solidFill>
              <a:latin typeface="Arial" panose="020B0604020202020204" pitchFamily="34" charset="0"/>
            </a:endParaRPr>
          </a:p>
        </p:txBody>
      </p:sp>
      <p:sp>
        <p:nvSpPr>
          <p:cNvPr id="8" name="Text Box 7"/>
          <p:cNvSpPr txBox="1"/>
          <p:nvPr/>
        </p:nvSpPr>
        <p:spPr>
          <a:xfrm>
            <a:off x="323850" y="2938463"/>
            <a:ext cx="488950" cy="457200"/>
          </a:xfrm>
          <a:prstGeom prst="rect">
            <a:avLst/>
          </a:prstGeom>
          <a:noFill/>
          <a:ln w="9525">
            <a:noFill/>
          </a:ln>
        </p:spPr>
        <p:txBody>
          <a:bodyPr wrap="none">
            <a:spAutoFit/>
          </a:bodyPr>
          <a:p>
            <a:pPr eaLnBrk="1" hangingPunct="1">
              <a:spcBef>
                <a:spcPct val="20000"/>
              </a:spcBef>
              <a:buFont typeface="Wingdings" panose="05000000000000000000" pitchFamily="2" charset="2"/>
            </a:pPr>
            <a:r>
              <a:rPr lang="zh-CN" altLang="en-US" b="1" dirty="0">
                <a:solidFill>
                  <a:schemeClr val="tx2"/>
                </a:solidFill>
                <a:latin typeface="Arial" panose="020B0604020202020204" pitchFamily="34" charset="0"/>
              </a:rPr>
              <a:t>高</a:t>
            </a:r>
            <a:endParaRPr lang="zh-CN" altLang="en-US" b="1" dirty="0">
              <a:solidFill>
                <a:schemeClr val="tx2"/>
              </a:solidFill>
              <a:latin typeface="Arial" panose="020B0604020202020204" pitchFamily="34" charset="0"/>
            </a:endParaRPr>
          </a:p>
        </p:txBody>
      </p:sp>
      <p:sp>
        <p:nvSpPr>
          <p:cNvPr id="9" name="Line 8"/>
          <p:cNvSpPr/>
          <p:nvPr/>
        </p:nvSpPr>
        <p:spPr>
          <a:xfrm>
            <a:off x="1187450" y="6419850"/>
            <a:ext cx="6911975" cy="0"/>
          </a:xfrm>
          <a:prstGeom prst="line">
            <a:avLst/>
          </a:prstGeom>
          <a:ln w="25400" cap="flat" cmpd="sng">
            <a:solidFill>
              <a:srgbClr val="FF00FF"/>
            </a:solidFill>
            <a:prstDash val="solid"/>
            <a:miter/>
            <a:headEnd type="none" w="med" len="med"/>
            <a:tailEnd type="triangle" w="lg" len="lg"/>
          </a:ln>
        </p:spPr>
      </p:sp>
      <p:sp>
        <p:nvSpPr>
          <p:cNvPr id="10" name="Text Box 9"/>
          <p:cNvSpPr txBox="1"/>
          <p:nvPr/>
        </p:nvSpPr>
        <p:spPr>
          <a:xfrm>
            <a:off x="3132138" y="6419850"/>
            <a:ext cx="2622550" cy="457200"/>
          </a:xfrm>
          <a:prstGeom prst="rect">
            <a:avLst/>
          </a:prstGeom>
          <a:noFill/>
          <a:ln w="9525">
            <a:noFill/>
          </a:ln>
        </p:spPr>
        <p:txBody>
          <a:bodyPr wrap="none">
            <a:spAutoFit/>
          </a:bodyPr>
          <a:p>
            <a:pPr eaLnBrk="1" hangingPunct="1">
              <a:spcBef>
                <a:spcPct val="20000"/>
              </a:spcBef>
              <a:buFont typeface="Wingdings" panose="05000000000000000000" pitchFamily="2" charset="2"/>
            </a:pPr>
            <a:r>
              <a:rPr lang="zh-CN" altLang="en-US" b="1" dirty="0">
                <a:solidFill>
                  <a:schemeClr val="tx2"/>
                </a:solidFill>
                <a:latin typeface="Arial" panose="020B0604020202020204" pitchFamily="34" charset="0"/>
              </a:rPr>
              <a:t>从左到右顺序运算</a:t>
            </a:r>
            <a:endParaRPr lang="zh-CN" altLang="en-US" b="1" dirty="0">
              <a:solidFill>
                <a:schemeClr val="tx2"/>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strVal val="#ppt_w*0.70"/>
                                          </p:val>
                                        </p:tav>
                                        <p:tav tm="100000">
                                          <p:val>
                                            <p:strVal val="#ppt_w"/>
                                          </p:val>
                                        </p:tav>
                                      </p:tavLst>
                                    </p:anim>
                                    <p:anim calcmode="lin" valueType="num">
                                      <p:cBhvr>
                                        <p:cTn id="18" dur="1000" fill="hold"/>
                                        <p:tgtEl>
                                          <p:spTgt spid="8"/>
                                        </p:tgtEl>
                                        <p:attrNameLst>
                                          <p:attrName>ppt_h</p:attrName>
                                        </p:attrNameLst>
                                      </p:cBhvr>
                                      <p:tavLst>
                                        <p:tav tm="0">
                                          <p:val>
                                            <p:strVal val="#ppt_h"/>
                                          </p:val>
                                        </p:tav>
                                        <p:tav tm="100000">
                                          <p:val>
                                            <p:strVal val="#ppt_h"/>
                                          </p:val>
                                        </p:tav>
                                      </p:tavLst>
                                    </p:anim>
                                    <p:animEffect transition="in" filter="fade">
                                      <p:cBhvr>
                                        <p:cTn id="19" dur="10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slide(fromBottom)">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dissolv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type="title"/>
          </p:nvPr>
        </p:nvSpPr>
        <p:spPr>
          <a:xfrm>
            <a:off x="1150938" y="604838"/>
            <a:ext cx="7793037" cy="1071562"/>
          </a:xfrm>
          <a:ln/>
        </p:spPr>
        <p:txBody>
          <a:bodyPr vert="horz" wrap="square" lIns="91440" tIns="45720" rIns="91440" bIns="45720" anchor="b" anchorCtr="0"/>
          <a:p>
            <a:pPr eaLnBrk="1" hangingPunct="1"/>
            <a:r>
              <a:rPr lang="zh-CN" altLang="en-US" b="1" dirty="0"/>
              <a:t>§4.1</a:t>
            </a:r>
            <a:r>
              <a:rPr lang="zh-CN" altLang="en-US" sz="3600" dirty="0"/>
              <a:t> </a:t>
            </a:r>
            <a:r>
              <a:rPr lang="zh-CN" altLang="en-US" dirty="0"/>
              <a:t>汇编语言源程序</a:t>
            </a:r>
            <a:endParaRPr lang="zh-CN" altLang="en-US" dirty="0"/>
          </a:p>
        </p:txBody>
      </p:sp>
      <p:sp>
        <p:nvSpPr>
          <p:cNvPr id="9219" name="Rectangle 3"/>
          <p:cNvSpPr>
            <a:spLocks noGrp="1"/>
          </p:cNvSpPr>
          <p:nvPr>
            <p:ph idx="1"/>
          </p:nvPr>
        </p:nvSpPr>
        <p:spPr>
          <a:xfrm>
            <a:off x="1187450" y="2079625"/>
            <a:ext cx="6989763" cy="3581400"/>
          </a:xfrm>
          <a:ln/>
        </p:spPr>
        <p:txBody>
          <a:bodyPr vert="horz" wrap="square" lIns="91440" tIns="45720" rIns="91440" bIns="45720" anchor="t" anchorCtr="0"/>
          <a:p>
            <a:pPr eaLnBrk="1" hangingPunct="1">
              <a:spcAft>
                <a:spcPct val="30000"/>
              </a:spcAft>
              <a:buNone/>
            </a:pPr>
            <a:r>
              <a:rPr lang="zh-CN" altLang="en-US" u="sng" dirty="0">
                <a:solidFill>
                  <a:schemeClr val="tx1"/>
                </a:solidFill>
              </a:rPr>
              <a:t>了解：</a:t>
            </a:r>
            <a:endParaRPr lang="zh-CN" altLang="en-US" u="sng" dirty="0">
              <a:solidFill>
                <a:schemeClr val="tx1"/>
              </a:solidFill>
            </a:endParaRPr>
          </a:p>
          <a:p>
            <a:pPr eaLnBrk="1" hangingPunct="1">
              <a:lnSpc>
                <a:spcPct val="115000"/>
              </a:lnSpc>
            </a:pPr>
            <a:r>
              <a:rPr lang="zh-CN" altLang="en-US" dirty="0"/>
              <a:t>汇编语言源程序的结构</a:t>
            </a:r>
            <a:endParaRPr lang="zh-CN" altLang="en-US" dirty="0"/>
          </a:p>
          <a:p>
            <a:pPr eaLnBrk="1" hangingPunct="1">
              <a:lnSpc>
                <a:spcPct val="115000"/>
              </a:lnSpc>
            </a:pPr>
            <a:r>
              <a:rPr lang="zh-CN" altLang="en-US" dirty="0"/>
              <a:t>汇编语言语句类型及格式</a:t>
            </a:r>
            <a:endParaRPr lang="zh-CN" altLang="en-US" dirty="0"/>
          </a:p>
        </p:txBody>
      </p:sp>
    </p:spTree>
  </p:cSld>
  <p:clrMapOvr>
    <a:masterClrMapping/>
  </p:clrMapOvr>
  <p:transition spd="slow">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a:ln/>
        </p:spPr>
        <p:txBody>
          <a:bodyPr vert="horz" wrap="square" lIns="91440" tIns="45720" rIns="91440" bIns="45720" anchor="b" anchorCtr="0"/>
          <a:p>
            <a:pPr eaLnBrk="1" hangingPunct="1"/>
            <a:r>
              <a:rPr lang="zh-CN" altLang="en-US" b="1" dirty="0"/>
              <a:t>§4.2</a:t>
            </a:r>
            <a:r>
              <a:rPr lang="zh-CN" altLang="en-US" sz="3600" dirty="0"/>
              <a:t>  </a:t>
            </a:r>
            <a:r>
              <a:rPr lang="zh-CN" altLang="en-US" dirty="0"/>
              <a:t>伪指令</a:t>
            </a:r>
            <a:endParaRPr lang="zh-CN" altLang="en-US" dirty="0"/>
          </a:p>
        </p:txBody>
      </p:sp>
      <p:sp>
        <p:nvSpPr>
          <p:cNvPr id="58371" name="Rectangle 3"/>
          <p:cNvSpPr>
            <a:spLocks noGrp="1"/>
          </p:cNvSpPr>
          <p:nvPr>
            <p:ph idx="1"/>
          </p:nvPr>
        </p:nvSpPr>
        <p:spPr>
          <a:xfrm>
            <a:off x="1411288" y="2093913"/>
            <a:ext cx="6629400" cy="3276600"/>
          </a:xfrm>
          <a:ln/>
        </p:spPr>
        <p:txBody>
          <a:bodyPr vert="horz" wrap="square" lIns="91440" tIns="45720" rIns="91440" bIns="45720" anchor="t" anchorCtr="0"/>
          <a:p>
            <a:pPr eaLnBrk="1" hangingPunct="1">
              <a:lnSpc>
                <a:spcPct val="130000"/>
              </a:lnSpc>
              <a:buNone/>
            </a:pPr>
            <a:r>
              <a:rPr lang="zh-CN" altLang="en-US" u="sng" dirty="0">
                <a:solidFill>
                  <a:schemeClr val="tx1"/>
                </a:solidFill>
              </a:rPr>
              <a:t>掌握：</a:t>
            </a:r>
            <a:endParaRPr lang="zh-CN" altLang="en-US" u="sng" dirty="0">
              <a:solidFill>
                <a:schemeClr val="tx1"/>
              </a:solidFill>
            </a:endParaRPr>
          </a:p>
          <a:p>
            <a:pPr eaLnBrk="1" hangingPunct="1">
              <a:lnSpc>
                <a:spcPct val="130000"/>
              </a:lnSpc>
            </a:pPr>
            <a:r>
              <a:rPr lang="zh-CN" altLang="en-US" dirty="0"/>
              <a:t>伪指令的格式及实现的操作</a:t>
            </a:r>
            <a:endParaRPr lang="zh-CN" altLang="en-US" dirty="0"/>
          </a:p>
          <a:p>
            <a:pPr eaLnBrk="1" hangingPunct="1">
              <a:lnSpc>
                <a:spcPct val="130000"/>
              </a:lnSpc>
            </a:pPr>
            <a:r>
              <a:rPr lang="zh-CN" altLang="en-US" dirty="0"/>
              <a:t>伪指令的应用</a:t>
            </a:r>
            <a:endParaRPr lang="zh-CN" altLang="en-US" dirty="0"/>
          </a:p>
        </p:txBody>
      </p:sp>
    </p:spTree>
  </p:cSld>
  <p:clrMapOvr>
    <a:masterClrMapping/>
  </p:clrMapOvr>
  <p:transition spd="slow">
    <p:zo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1366838" y="214313"/>
            <a:ext cx="4860925" cy="1462087"/>
          </a:xfrm>
          <a:ln/>
        </p:spPr>
        <p:txBody>
          <a:bodyPr vert="horz" wrap="square" lIns="91440" tIns="45720" rIns="91440" bIns="45720" anchor="b" anchorCtr="0"/>
          <a:p>
            <a:pPr eaLnBrk="1" hangingPunct="1"/>
            <a:r>
              <a:rPr lang="zh-CN" altLang="en-US" dirty="0"/>
              <a:t>伪指令</a:t>
            </a:r>
            <a:endParaRPr lang="zh-CN" altLang="en-US" dirty="0"/>
          </a:p>
        </p:txBody>
      </p:sp>
      <p:sp>
        <p:nvSpPr>
          <p:cNvPr id="93187" name="Rectangle 3"/>
          <p:cNvSpPr>
            <a:spLocks noGrp="1"/>
          </p:cNvSpPr>
          <p:nvPr>
            <p:ph idx="1"/>
          </p:nvPr>
        </p:nvSpPr>
        <p:spPr>
          <a:xfrm>
            <a:off x="1187450" y="2060575"/>
            <a:ext cx="7277100" cy="4075113"/>
          </a:xfrm>
          <a:ln/>
        </p:spPr>
        <p:txBody>
          <a:bodyPr vert="horz" wrap="square" lIns="91440" tIns="45720" rIns="91440" bIns="45720" anchor="t" anchorCtr="0"/>
          <a:p>
            <a:pPr eaLnBrk="1" hangingPunct="1">
              <a:spcBef>
                <a:spcPct val="30000"/>
              </a:spcBef>
              <a:spcAft>
                <a:spcPct val="25000"/>
              </a:spcAft>
            </a:pPr>
            <a:r>
              <a:rPr lang="zh-CN" altLang="en-US" dirty="0"/>
              <a:t>由汇编程序执行的</a:t>
            </a:r>
            <a:r>
              <a:rPr lang="zh-CN" altLang="en-US" dirty="0">
                <a:latin typeface="Arial" panose="020B0604020202020204" pitchFamily="34" charset="0"/>
              </a:rPr>
              <a:t>“</a:t>
            </a:r>
            <a:r>
              <a:rPr lang="zh-CN" altLang="en-US" dirty="0"/>
              <a:t>指令系统</a:t>
            </a:r>
            <a:r>
              <a:rPr lang="zh-CN" altLang="en-US" dirty="0">
                <a:latin typeface="Arial" panose="020B0604020202020204" pitchFamily="34" charset="0"/>
              </a:rPr>
              <a:t>”</a:t>
            </a:r>
            <a:endParaRPr lang="zh-CN" altLang="en-US" dirty="0"/>
          </a:p>
          <a:p>
            <a:pPr eaLnBrk="1" hangingPunct="1">
              <a:lnSpc>
                <a:spcPct val="130000"/>
              </a:lnSpc>
              <a:spcBef>
                <a:spcPct val="0"/>
              </a:spcBef>
            </a:pPr>
            <a:r>
              <a:rPr lang="zh-CN" altLang="en-US" dirty="0"/>
              <a:t>作用：</a:t>
            </a:r>
            <a:endParaRPr lang="zh-CN" altLang="en-US" dirty="0"/>
          </a:p>
          <a:p>
            <a:pPr lvl="1" eaLnBrk="1" hangingPunct="1"/>
            <a:r>
              <a:rPr lang="zh-CN" altLang="en-US" dirty="0"/>
              <a:t>定义变量；</a:t>
            </a:r>
            <a:endParaRPr lang="zh-CN" altLang="en-US" dirty="0"/>
          </a:p>
          <a:p>
            <a:pPr lvl="1" eaLnBrk="1" hangingPunct="1"/>
            <a:r>
              <a:rPr lang="zh-CN" altLang="en-US" dirty="0"/>
              <a:t>分配存储区</a:t>
            </a:r>
            <a:endParaRPr lang="zh-CN" altLang="en-US" dirty="0"/>
          </a:p>
          <a:p>
            <a:pPr lvl="1" eaLnBrk="1" hangingPunct="1"/>
            <a:r>
              <a:rPr lang="zh-CN" altLang="en-US" dirty="0"/>
              <a:t>定义逻辑段；</a:t>
            </a:r>
            <a:endParaRPr lang="zh-CN" altLang="en-US" dirty="0"/>
          </a:p>
          <a:p>
            <a:pPr lvl="1" eaLnBrk="1" hangingPunct="1"/>
            <a:r>
              <a:rPr lang="zh-CN" altLang="en-US" dirty="0"/>
              <a:t>指示程序开始和结束；</a:t>
            </a:r>
            <a:endParaRPr lang="zh-CN" altLang="en-US" dirty="0"/>
          </a:p>
          <a:p>
            <a:pPr lvl="1" eaLnBrk="1" hangingPunct="1"/>
            <a:r>
              <a:rPr lang="zh-CN" altLang="en-US" dirty="0"/>
              <a:t>定义过程等。</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3187">
                                            <p:txEl>
                                              <p:charRg st="0" end="15"/>
                                            </p:txEl>
                                          </p:spTgt>
                                        </p:tgtEl>
                                        <p:attrNameLst>
                                          <p:attrName>style.visibility</p:attrName>
                                        </p:attrNameLst>
                                      </p:cBhvr>
                                      <p:to>
                                        <p:strVal val="visible"/>
                                      </p:to>
                                    </p:set>
                                    <p:animEffect transition="in" filter="wipe(left)">
                                      <p:cBhvr>
                                        <p:cTn id="7" dur="500"/>
                                        <p:tgtEl>
                                          <p:spTgt spid="9318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87">
                                            <p:txEl>
                                              <p:charRg st="15" end="19"/>
                                            </p:txEl>
                                          </p:spTgt>
                                        </p:tgtEl>
                                        <p:attrNameLst>
                                          <p:attrName>style.visibility</p:attrName>
                                        </p:attrNameLst>
                                      </p:cBhvr>
                                      <p:to>
                                        <p:strVal val="visible"/>
                                      </p:to>
                                    </p:set>
                                    <p:animEffect transition="in" filter="wipe(left)">
                                      <p:cBhvr>
                                        <p:cTn id="12" dur="500"/>
                                        <p:tgtEl>
                                          <p:spTgt spid="93187">
                                            <p:txEl>
                                              <p:charRg st="15"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187">
                                            <p:txEl>
                                              <p:charRg st="19" end="25"/>
                                            </p:txEl>
                                          </p:spTgt>
                                        </p:tgtEl>
                                        <p:attrNameLst>
                                          <p:attrName>style.visibility</p:attrName>
                                        </p:attrNameLst>
                                      </p:cBhvr>
                                      <p:to>
                                        <p:strVal val="visible"/>
                                      </p:to>
                                    </p:set>
                                    <p:animEffect transition="in" filter="wipe(left)">
                                      <p:cBhvr>
                                        <p:cTn id="17" dur="500"/>
                                        <p:tgtEl>
                                          <p:spTgt spid="93187">
                                            <p:txEl>
                                              <p:charRg st="19" end="25"/>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93187">
                                            <p:txEl>
                                              <p:charRg st="25" end="31"/>
                                            </p:txEl>
                                          </p:spTgt>
                                        </p:tgtEl>
                                        <p:attrNameLst>
                                          <p:attrName>style.visibility</p:attrName>
                                        </p:attrNameLst>
                                      </p:cBhvr>
                                      <p:to>
                                        <p:strVal val="visible"/>
                                      </p:to>
                                    </p:set>
                                    <p:animEffect transition="in" filter="wipe(left)">
                                      <p:cBhvr>
                                        <p:cTn id="21" dur="500"/>
                                        <p:tgtEl>
                                          <p:spTgt spid="93187">
                                            <p:txEl>
                                              <p:charRg st="25" end="31"/>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93187">
                                            <p:txEl>
                                              <p:charRg st="31" end="38"/>
                                            </p:txEl>
                                          </p:spTgt>
                                        </p:tgtEl>
                                        <p:attrNameLst>
                                          <p:attrName>style.visibility</p:attrName>
                                        </p:attrNameLst>
                                      </p:cBhvr>
                                      <p:to>
                                        <p:strVal val="visible"/>
                                      </p:to>
                                    </p:set>
                                    <p:animEffect transition="in" filter="wipe(left)">
                                      <p:cBhvr>
                                        <p:cTn id="25" dur="500"/>
                                        <p:tgtEl>
                                          <p:spTgt spid="93187">
                                            <p:txEl>
                                              <p:charRg st="31" end="38"/>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93187">
                                            <p:txEl>
                                              <p:charRg st="38" end="49"/>
                                            </p:txEl>
                                          </p:spTgt>
                                        </p:tgtEl>
                                        <p:attrNameLst>
                                          <p:attrName>style.visibility</p:attrName>
                                        </p:attrNameLst>
                                      </p:cBhvr>
                                      <p:to>
                                        <p:strVal val="visible"/>
                                      </p:to>
                                    </p:set>
                                    <p:animEffect transition="in" filter="wipe(left)">
                                      <p:cBhvr>
                                        <p:cTn id="29" dur="500"/>
                                        <p:tgtEl>
                                          <p:spTgt spid="93187">
                                            <p:txEl>
                                              <p:charRg st="38" end="49"/>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93187">
                                            <p:txEl>
                                              <p:charRg st="49" end="56"/>
                                            </p:txEl>
                                          </p:spTgt>
                                        </p:tgtEl>
                                        <p:attrNameLst>
                                          <p:attrName>style.visibility</p:attrName>
                                        </p:attrNameLst>
                                      </p:cBhvr>
                                      <p:to>
                                        <p:strVal val="visible"/>
                                      </p:to>
                                    </p:set>
                                    <p:animEffect transition="in" filter="wipe(left)">
                                      <p:cBhvr>
                                        <p:cTn id="33" dur="500"/>
                                        <p:tgtEl>
                                          <p:spTgt spid="93187">
                                            <p:txEl>
                                              <p:charRg st="49"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2"/>
          <p:cNvSpPr>
            <a:spLocks noGrp="1"/>
          </p:cNvSpPr>
          <p:nvPr>
            <p:ph type="title"/>
          </p:nvPr>
        </p:nvSpPr>
        <p:spPr>
          <a:xfrm>
            <a:off x="1331913" y="333375"/>
            <a:ext cx="3636962" cy="1462088"/>
          </a:xfrm>
          <a:ln/>
        </p:spPr>
        <p:txBody>
          <a:bodyPr vert="horz" wrap="square" lIns="91440" tIns="45720" rIns="91440" bIns="45720" anchor="b" anchorCtr="0"/>
          <a:p>
            <a:pPr eaLnBrk="1" hangingPunct="1"/>
            <a:r>
              <a:rPr lang="zh-CN" altLang="en-US" dirty="0"/>
              <a:t>常用伪指令</a:t>
            </a:r>
            <a:endParaRPr lang="zh-CN" altLang="en-US" dirty="0"/>
          </a:p>
        </p:txBody>
      </p:sp>
      <p:sp>
        <p:nvSpPr>
          <p:cNvPr id="62467" name="Rectangle 3"/>
          <p:cNvSpPr>
            <a:spLocks noGrp="1"/>
          </p:cNvSpPr>
          <p:nvPr>
            <p:ph idx="1"/>
          </p:nvPr>
        </p:nvSpPr>
        <p:spPr>
          <a:xfrm>
            <a:off x="2266950" y="2132013"/>
            <a:ext cx="3889375" cy="4176712"/>
          </a:xfrm>
          <a:ln/>
        </p:spPr>
        <p:txBody>
          <a:bodyPr vert="horz" wrap="square" lIns="91440" tIns="45720" rIns="91440" bIns="45720" anchor="t" anchorCtr="0"/>
          <a:p>
            <a:pPr eaLnBrk="1" hangingPunct="1">
              <a:lnSpc>
                <a:spcPct val="120000"/>
              </a:lnSpc>
              <a:buNone/>
            </a:pPr>
            <a:r>
              <a:rPr lang="zh-CN" altLang="en-US" dirty="0">
                <a:latin typeface="宋体" panose="02010600030101010101" pitchFamily="2" charset="-122"/>
              </a:rPr>
              <a:t>数据定义伪指令</a:t>
            </a:r>
            <a:endParaRPr lang="zh-CN" altLang="en-US" dirty="0">
              <a:latin typeface="宋体" panose="02010600030101010101" pitchFamily="2" charset="-122"/>
            </a:endParaRPr>
          </a:p>
          <a:p>
            <a:pPr eaLnBrk="1" hangingPunct="1">
              <a:lnSpc>
                <a:spcPct val="120000"/>
              </a:lnSpc>
              <a:buNone/>
            </a:pPr>
            <a:r>
              <a:rPr lang="zh-CN" altLang="en-US" dirty="0">
                <a:latin typeface="宋体" panose="02010600030101010101" pitchFamily="2" charset="-122"/>
              </a:rPr>
              <a:t>符号定义伪指令</a:t>
            </a:r>
            <a:endParaRPr lang="zh-CN" altLang="en-US" dirty="0">
              <a:latin typeface="宋体" panose="02010600030101010101" pitchFamily="2" charset="-122"/>
            </a:endParaRPr>
          </a:p>
          <a:p>
            <a:pPr eaLnBrk="1" hangingPunct="1">
              <a:lnSpc>
                <a:spcPct val="120000"/>
              </a:lnSpc>
              <a:buNone/>
            </a:pPr>
            <a:r>
              <a:rPr lang="zh-CN" altLang="en-US" dirty="0">
                <a:latin typeface="宋体" panose="02010600030101010101" pitchFamily="2" charset="-122"/>
              </a:rPr>
              <a:t>段定义伪指令</a:t>
            </a:r>
            <a:endParaRPr lang="zh-CN" altLang="en-US" dirty="0">
              <a:latin typeface="宋体" panose="02010600030101010101" pitchFamily="2" charset="-122"/>
            </a:endParaRPr>
          </a:p>
          <a:p>
            <a:pPr eaLnBrk="1" hangingPunct="1">
              <a:lnSpc>
                <a:spcPct val="120000"/>
              </a:lnSpc>
              <a:buNone/>
            </a:pPr>
            <a:r>
              <a:rPr lang="zh-CN" altLang="en-US" dirty="0">
                <a:latin typeface="宋体" panose="02010600030101010101" pitchFamily="2" charset="-122"/>
              </a:rPr>
              <a:t>结束伪指令</a:t>
            </a:r>
            <a:endParaRPr lang="zh-CN" altLang="en-US" dirty="0">
              <a:latin typeface="宋体" panose="02010600030101010101" pitchFamily="2" charset="-122"/>
            </a:endParaRPr>
          </a:p>
          <a:p>
            <a:pPr eaLnBrk="1" hangingPunct="1">
              <a:lnSpc>
                <a:spcPct val="120000"/>
              </a:lnSpc>
              <a:buNone/>
            </a:pPr>
            <a:r>
              <a:rPr lang="zh-CN" altLang="en-US" dirty="0">
                <a:latin typeface="宋体" panose="02010600030101010101" pitchFamily="2" charset="-122"/>
              </a:rPr>
              <a:t>过程定义伪指令</a:t>
            </a:r>
            <a:endParaRPr lang="zh-CN" altLang="en-US" dirty="0">
              <a:latin typeface="宋体" panose="02010600030101010101" pitchFamily="2" charset="-122"/>
            </a:endParaRPr>
          </a:p>
          <a:p>
            <a:pPr eaLnBrk="1" hangingPunct="1">
              <a:lnSpc>
                <a:spcPct val="120000"/>
              </a:lnSpc>
              <a:buNone/>
            </a:pPr>
            <a:r>
              <a:rPr lang="zh-CN" altLang="en-US" dirty="0">
                <a:latin typeface="宋体" panose="02010600030101010101" pitchFamily="2" charset="-122"/>
              </a:rPr>
              <a:t>宏命令伪指令</a:t>
            </a:r>
            <a:endParaRPr lang="zh-CN" altLang="en-US" dirty="0">
              <a:latin typeface="宋体" panose="02010600030101010101" pitchFamily="2" charset="-122"/>
            </a:endParaRPr>
          </a:p>
        </p:txBody>
      </p:sp>
      <p:sp>
        <p:nvSpPr>
          <p:cNvPr id="62468" name="AutoShape 4"/>
          <p:cNvSpPr/>
          <p:nvPr/>
        </p:nvSpPr>
        <p:spPr>
          <a:xfrm>
            <a:off x="1835150" y="2463800"/>
            <a:ext cx="288925" cy="3024188"/>
          </a:xfrm>
          <a:prstGeom prst="leftBrace">
            <a:avLst>
              <a:gd name="adj1" fmla="val 87128"/>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a:xfrm>
            <a:off x="1150938" y="214313"/>
            <a:ext cx="6084887" cy="1462087"/>
          </a:xfrm>
          <a:ln/>
        </p:spPr>
        <p:txBody>
          <a:bodyPr vert="horz" wrap="square" lIns="91440" tIns="45720" rIns="91440" bIns="45720" anchor="b" anchorCtr="0"/>
          <a:p>
            <a:pPr eaLnBrk="1" hangingPunct="1"/>
            <a:r>
              <a:rPr lang="zh-CN" altLang="en-US" dirty="0"/>
              <a:t>一、数据定义伪指令</a:t>
            </a:r>
            <a:endParaRPr lang="zh-CN" altLang="en-US" dirty="0"/>
          </a:p>
        </p:txBody>
      </p:sp>
      <p:sp>
        <p:nvSpPr>
          <p:cNvPr id="102403" name="Rectangle 3"/>
          <p:cNvSpPr>
            <a:spLocks noGrp="1"/>
          </p:cNvSpPr>
          <p:nvPr>
            <p:ph idx="1"/>
          </p:nvPr>
        </p:nvSpPr>
        <p:spPr>
          <a:xfrm>
            <a:off x="971550" y="2122488"/>
            <a:ext cx="7772400" cy="2098675"/>
          </a:xfrm>
          <a:ln/>
        </p:spPr>
        <p:txBody>
          <a:bodyPr vert="horz" wrap="square" lIns="91440" tIns="45720" rIns="91440" bIns="45720" anchor="t" anchorCtr="0"/>
          <a:p>
            <a:pPr eaLnBrk="1" hangingPunct="1">
              <a:spcAft>
                <a:spcPct val="50000"/>
              </a:spcAft>
            </a:pPr>
            <a:r>
              <a:rPr lang="zh-CN" altLang="en-US" dirty="0"/>
              <a:t>用于定义数据区中变量的类型及大小</a:t>
            </a:r>
            <a:endParaRPr lang="zh-CN" altLang="en-US" dirty="0"/>
          </a:p>
          <a:p>
            <a:pPr eaLnBrk="1" hangingPunct="1"/>
            <a:r>
              <a:rPr lang="zh-CN" altLang="en-US" dirty="0"/>
              <a:t>格式：</a:t>
            </a:r>
            <a:endParaRPr lang="zh-CN" altLang="en-US" dirty="0"/>
          </a:p>
          <a:p>
            <a:pPr eaLnBrk="1" hangingPunct="1">
              <a:spcBef>
                <a:spcPct val="75000"/>
              </a:spcBef>
              <a:buNone/>
            </a:pP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变量名</a:t>
            </a:r>
            <a:r>
              <a:rPr lang="en-US" altLang="zh-CN" sz="2400" dirty="0">
                <a:solidFill>
                  <a:schemeClr val="tx1"/>
                </a:solidFill>
              </a:rPr>
              <a:t>]   </a:t>
            </a:r>
            <a:r>
              <a:rPr lang="zh-CN" altLang="en-US" sz="2400" dirty="0"/>
              <a:t>伪指令助记符</a:t>
            </a:r>
            <a:r>
              <a:rPr lang="zh-CN" altLang="en-US" sz="2400" dirty="0">
                <a:solidFill>
                  <a:schemeClr val="tx1"/>
                </a:solidFill>
              </a:rPr>
              <a:t>  操作数，</a:t>
            </a:r>
            <a:r>
              <a:rPr lang="zh-CN" altLang="en-US" sz="2400" dirty="0">
                <a:solidFill>
                  <a:schemeClr val="tx1"/>
                </a:solidFill>
                <a:latin typeface="Arial" panose="020B0604020202020204" pitchFamily="34" charset="0"/>
              </a:rPr>
              <a:t>…</a:t>
            </a:r>
            <a:r>
              <a:rPr lang="zh-CN" altLang="en-US" sz="2400" dirty="0">
                <a:solidFill>
                  <a:schemeClr val="tx1"/>
                </a:solidFill>
              </a:rPr>
              <a:t>    ；</a:t>
            </a:r>
            <a:r>
              <a:rPr lang="en-US" altLang="zh-CN" sz="2400" dirty="0">
                <a:solidFill>
                  <a:schemeClr val="tx1"/>
                </a:solidFill>
              </a:rPr>
              <a:t>[</a:t>
            </a:r>
            <a:r>
              <a:rPr lang="zh-CN" altLang="en-US" sz="2400" dirty="0">
                <a:solidFill>
                  <a:schemeClr val="tx1"/>
                </a:solidFill>
              </a:rPr>
              <a:t>注释</a:t>
            </a:r>
            <a:r>
              <a:rPr lang="en-US" altLang="zh-CN" sz="2400" dirty="0">
                <a:solidFill>
                  <a:schemeClr val="tx1"/>
                </a:solidFill>
              </a:rPr>
              <a:t>]</a:t>
            </a:r>
            <a:endParaRPr lang="en-US" altLang="zh-CN" sz="2400" dirty="0">
              <a:solidFill>
                <a:schemeClr val="tx1"/>
              </a:solidFill>
            </a:endParaRPr>
          </a:p>
        </p:txBody>
      </p:sp>
      <p:sp>
        <p:nvSpPr>
          <p:cNvPr id="102404" name="Text Box 4"/>
          <p:cNvSpPr txBox="1"/>
          <p:nvPr/>
        </p:nvSpPr>
        <p:spPr>
          <a:xfrm>
            <a:off x="1112838" y="4818063"/>
            <a:ext cx="1316037" cy="3968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符号地址</a:t>
            </a:r>
            <a:endParaRPr lang="zh-CN" altLang="en-US" sz="2000" b="1" dirty="0">
              <a:latin typeface="Times New Roman" panose="02020603050405020304" pitchFamily="18" charset="0"/>
            </a:endParaRPr>
          </a:p>
        </p:txBody>
      </p:sp>
      <p:sp>
        <p:nvSpPr>
          <p:cNvPr id="102405" name="Line 5"/>
          <p:cNvSpPr/>
          <p:nvPr/>
        </p:nvSpPr>
        <p:spPr>
          <a:xfrm flipH="1">
            <a:off x="1744663" y="4111625"/>
            <a:ext cx="595312" cy="685800"/>
          </a:xfrm>
          <a:prstGeom prst="line">
            <a:avLst/>
          </a:prstGeom>
          <a:ln w="25400" cap="sq" cmpd="sng">
            <a:solidFill>
              <a:srgbClr val="FF6600"/>
            </a:solidFill>
            <a:prstDash val="solid"/>
            <a:headEnd type="none" w="sm" len="sm"/>
            <a:tailEnd type="triangle" w="lg" len="lg"/>
          </a:ln>
        </p:spPr>
      </p:sp>
      <p:sp>
        <p:nvSpPr>
          <p:cNvPr id="102408" name="Line 8"/>
          <p:cNvSpPr/>
          <p:nvPr/>
        </p:nvSpPr>
        <p:spPr>
          <a:xfrm flipH="1">
            <a:off x="3924300" y="4078288"/>
            <a:ext cx="0" cy="1295400"/>
          </a:xfrm>
          <a:prstGeom prst="line">
            <a:avLst/>
          </a:prstGeom>
          <a:ln w="25400" cap="sq" cmpd="sng">
            <a:solidFill>
              <a:srgbClr val="FF6600"/>
            </a:solidFill>
            <a:prstDash val="solid"/>
            <a:headEnd type="none" w="sm" len="sm"/>
            <a:tailEnd type="triangle" w="lg" len="lg"/>
          </a:ln>
        </p:spPr>
      </p:sp>
      <p:sp>
        <p:nvSpPr>
          <p:cNvPr id="102409" name="Text Box 9"/>
          <p:cNvSpPr txBox="1"/>
          <p:nvPr/>
        </p:nvSpPr>
        <p:spPr>
          <a:xfrm>
            <a:off x="2987675" y="5373688"/>
            <a:ext cx="1800225" cy="3968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定义变量类型</a:t>
            </a:r>
            <a:endParaRPr lang="zh-CN" altLang="en-US" sz="2000" b="1" dirty="0">
              <a:latin typeface="Times New Roman" panose="02020603050405020304" pitchFamily="18" charset="0"/>
            </a:endParaRPr>
          </a:p>
        </p:txBody>
      </p:sp>
      <p:sp>
        <p:nvSpPr>
          <p:cNvPr id="102410" name="Text Box 10"/>
          <p:cNvSpPr txBox="1"/>
          <p:nvPr/>
        </p:nvSpPr>
        <p:spPr>
          <a:xfrm>
            <a:off x="5292725" y="4729163"/>
            <a:ext cx="1655763" cy="7016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定义变量值及区域大小</a:t>
            </a:r>
            <a:endParaRPr lang="zh-CN" altLang="en-US" sz="2000" b="1" dirty="0">
              <a:latin typeface="Times New Roman" panose="02020603050405020304" pitchFamily="18" charset="0"/>
            </a:endParaRPr>
          </a:p>
        </p:txBody>
      </p:sp>
      <p:sp>
        <p:nvSpPr>
          <p:cNvPr id="102411" name="Line 11"/>
          <p:cNvSpPr/>
          <p:nvPr/>
        </p:nvSpPr>
        <p:spPr>
          <a:xfrm>
            <a:off x="5651500" y="4078288"/>
            <a:ext cx="360363" cy="646112"/>
          </a:xfrm>
          <a:prstGeom prst="line">
            <a:avLst/>
          </a:prstGeom>
          <a:ln w="25400" cap="sq" cmpd="sng">
            <a:solidFill>
              <a:srgbClr val="FF66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03">
                                            <p:txEl>
                                              <p:charRg st="0" end="17"/>
                                            </p:txEl>
                                          </p:spTgt>
                                        </p:tgtEl>
                                        <p:attrNameLst>
                                          <p:attrName>style.visibility</p:attrName>
                                        </p:attrNameLst>
                                      </p:cBhvr>
                                      <p:to>
                                        <p:strVal val="visible"/>
                                      </p:to>
                                    </p:set>
                                    <p:animEffect transition="in" filter="wipe(left)">
                                      <p:cBhvr>
                                        <p:cTn id="7" dur="500"/>
                                        <p:tgtEl>
                                          <p:spTgt spid="102403">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03">
                                            <p:txEl>
                                              <p:charRg st="17" end="21"/>
                                            </p:txEl>
                                          </p:spTgt>
                                        </p:tgtEl>
                                        <p:attrNameLst>
                                          <p:attrName>style.visibility</p:attrName>
                                        </p:attrNameLst>
                                      </p:cBhvr>
                                      <p:to>
                                        <p:strVal val="visible"/>
                                      </p:to>
                                    </p:set>
                                    <p:animEffect transition="in" filter="wipe(left)">
                                      <p:cBhvr>
                                        <p:cTn id="12" dur="500"/>
                                        <p:tgtEl>
                                          <p:spTgt spid="102403">
                                            <p:txEl>
                                              <p:charRg st="17" end="2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2403">
                                            <p:txEl>
                                              <p:charRg st="21" end="60"/>
                                            </p:txEl>
                                          </p:spTgt>
                                        </p:tgtEl>
                                        <p:attrNameLst>
                                          <p:attrName>style.visibility</p:attrName>
                                        </p:attrNameLst>
                                      </p:cBhvr>
                                      <p:to>
                                        <p:strVal val="visible"/>
                                      </p:to>
                                    </p:set>
                                    <p:animEffect transition="in" filter="wipe(left)">
                                      <p:cBhvr>
                                        <p:cTn id="16" dur="500"/>
                                        <p:tgtEl>
                                          <p:spTgt spid="102403">
                                            <p:txEl>
                                              <p:charRg st="21" end="6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102405"/>
                                        </p:tgtEl>
                                        <p:attrNameLst>
                                          <p:attrName>style.visibility</p:attrName>
                                        </p:attrNameLst>
                                      </p:cBhvr>
                                      <p:to>
                                        <p:strVal val="visible"/>
                                      </p:to>
                                    </p:set>
                                    <p:animEffect transition="in" filter="strips(downLeft)">
                                      <p:cBhvr>
                                        <p:cTn id="21" dur="500"/>
                                        <p:tgtEl>
                                          <p:spTgt spid="10240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2404"/>
                                        </p:tgtEl>
                                        <p:attrNameLst>
                                          <p:attrName>style.visibility</p:attrName>
                                        </p:attrNameLst>
                                      </p:cBhvr>
                                      <p:to>
                                        <p:strVal val="visible"/>
                                      </p:to>
                                    </p:set>
                                    <p:animEffect transition="in" filter="wipe(left)">
                                      <p:cBhvr>
                                        <p:cTn id="25" dur="500"/>
                                        <p:tgtEl>
                                          <p:spTgt spid="10240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02408"/>
                                        </p:tgtEl>
                                        <p:attrNameLst>
                                          <p:attrName>style.visibility</p:attrName>
                                        </p:attrNameLst>
                                      </p:cBhvr>
                                      <p:to>
                                        <p:strVal val="visible"/>
                                      </p:to>
                                    </p:set>
                                    <p:animEffect transition="in" filter="wipe(up)">
                                      <p:cBhvr>
                                        <p:cTn id="30" dur="500"/>
                                        <p:tgtEl>
                                          <p:spTgt spid="10240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02409"/>
                                        </p:tgtEl>
                                        <p:attrNameLst>
                                          <p:attrName>style.visibility</p:attrName>
                                        </p:attrNameLst>
                                      </p:cBhvr>
                                      <p:to>
                                        <p:strVal val="visible"/>
                                      </p:to>
                                    </p:set>
                                    <p:animEffect transition="in" filter="wipe(left)">
                                      <p:cBhvr>
                                        <p:cTn id="34" dur="500"/>
                                        <p:tgtEl>
                                          <p:spTgt spid="10240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102411"/>
                                        </p:tgtEl>
                                        <p:attrNameLst>
                                          <p:attrName>style.visibility</p:attrName>
                                        </p:attrNameLst>
                                      </p:cBhvr>
                                      <p:to>
                                        <p:strVal val="visible"/>
                                      </p:to>
                                    </p:set>
                                    <p:animEffect transition="in" filter="wipe(up)">
                                      <p:cBhvr>
                                        <p:cTn id="39" dur="500"/>
                                        <p:tgtEl>
                                          <p:spTgt spid="102411"/>
                                        </p:tgtEl>
                                      </p:cBhvr>
                                    </p:animEffect>
                                  </p:childTnLst>
                                </p:cTn>
                              </p:par>
                            </p:childTnLst>
                          </p:cTn>
                        </p:par>
                        <p:par>
                          <p:cTn id="40" fill="hold">
                            <p:stCondLst>
                              <p:cond delay="500"/>
                            </p:stCondLst>
                            <p:childTnLst>
                              <p:par>
                                <p:cTn id="41" presetID="3" presetClass="entr" presetSubtype="10" fill="hold" grpId="0" nodeType="afterEffect">
                                  <p:stCondLst>
                                    <p:cond delay="0"/>
                                  </p:stCondLst>
                                  <p:childTnLst>
                                    <p:set>
                                      <p:cBhvr>
                                        <p:cTn id="42" dur="1" fill="hold">
                                          <p:stCondLst>
                                            <p:cond delay="0"/>
                                          </p:stCondLst>
                                        </p:cTn>
                                        <p:tgtEl>
                                          <p:spTgt spid="102410"/>
                                        </p:tgtEl>
                                        <p:attrNameLst>
                                          <p:attrName>style.visibility</p:attrName>
                                        </p:attrNameLst>
                                      </p:cBhvr>
                                      <p:to>
                                        <p:strVal val="visible"/>
                                      </p:to>
                                    </p:set>
                                    <p:animEffect transition="in" filter="blinds(horizontal)">
                                      <p:cBhvr>
                                        <p:cTn id="43" dur="500"/>
                                        <p:tgtEl>
                                          <p:spTgt spid="102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9" grpId="0"/>
      <p:bldP spid="1024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a:xfrm>
            <a:off x="1438275" y="214313"/>
            <a:ext cx="6589713" cy="1462087"/>
          </a:xfrm>
          <a:ln/>
        </p:spPr>
        <p:txBody>
          <a:bodyPr vert="horz" wrap="square" lIns="91440" tIns="45720" rIns="91440" bIns="45720" anchor="b" anchorCtr="0"/>
          <a:p>
            <a:pPr eaLnBrk="1" hangingPunct="1"/>
            <a:r>
              <a:rPr lang="en-US" altLang="zh-CN" sz="3600" b="1" dirty="0">
                <a:latin typeface="Arial" panose="020B0604020202020204" pitchFamily="34" charset="0"/>
              </a:rPr>
              <a:t>1.</a:t>
            </a:r>
            <a:r>
              <a:rPr lang="en-US" altLang="zh-CN" dirty="0"/>
              <a:t> </a:t>
            </a:r>
            <a:r>
              <a:rPr lang="zh-CN" altLang="en-US" dirty="0"/>
              <a:t>数据定义伪指令助记符</a:t>
            </a:r>
            <a:endParaRPr lang="zh-CN" altLang="en-US" dirty="0"/>
          </a:p>
        </p:txBody>
      </p:sp>
      <p:sp>
        <p:nvSpPr>
          <p:cNvPr id="103427" name="Rectangle 3"/>
          <p:cNvSpPr>
            <a:spLocks noGrp="1"/>
          </p:cNvSpPr>
          <p:nvPr>
            <p:ph idx="1"/>
          </p:nvPr>
        </p:nvSpPr>
        <p:spPr>
          <a:xfrm>
            <a:off x="1438275" y="2708275"/>
            <a:ext cx="6408738" cy="3322638"/>
          </a:xfrm>
          <a:ln/>
        </p:spPr>
        <p:txBody>
          <a:bodyPr vert="horz" wrap="square" lIns="91440" tIns="45720" rIns="91440" bIns="45720" anchor="t" anchorCtr="0"/>
          <a:p>
            <a:pPr eaLnBrk="1" hangingPunct="1">
              <a:lnSpc>
                <a:spcPct val="150000"/>
              </a:lnSpc>
            </a:pPr>
            <a:r>
              <a:rPr lang="en-US" altLang="zh-CN" sz="2400" dirty="0">
                <a:latin typeface="宋体" panose="02010600030101010101" pitchFamily="2" charset="-122"/>
                <a:ea typeface="宋体" panose="02010600030101010101" pitchFamily="2" charset="-122"/>
              </a:rPr>
              <a:t>DB     </a:t>
            </a:r>
            <a:r>
              <a:rPr lang="zh-CN" altLang="en-US" sz="2400" dirty="0">
                <a:latin typeface="宋体" panose="02010600030101010101" pitchFamily="2" charset="-122"/>
                <a:ea typeface="宋体" panose="02010600030101010101" pitchFamily="2" charset="-122"/>
              </a:rPr>
              <a:t>定义的变量为字节型</a:t>
            </a:r>
            <a:endParaRPr lang="zh-CN" altLang="en-US" sz="2400" dirty="0">
              <a:latin typeface="宋体" panose="02010600030101010101" pitchFamily="2" charset="-122"/>
              <a:ea typeface="宋体" panose="02010600030101010101" pitchFamily="2" charset="-122"/>
            </a:endParaRPr>
          </a:p>
          <a:p>
            <a:pPr eaLnBrk="1" hangingPunct="1">
              <a:lnSpc>
                <a:spcPct val="150000"/>
              </a:lnSpc>
            </a:pPr>
            <a:r>
              <a:rPr lang="en-US" altLang="zh-CN" sz="2400" dirty="0">
                <a:latin typeface="宋体" panose="02010600030101010101" pitchFamily="2" charset="-122"/>
                <a:ea typeface="宋体" panose="02010600030101010101" pitchFamily="2" charset="-122"/>
              </a:rPr>
              <a:t>DW     </a:t>
            </a:r>
            <a:r>
              <a:rPr lang="zh-CN" altLang="en-US" sz="2400" dirty="0">
                <a:latin typeface="宋体" panose="02010600030101010101" pitchFamily="2" charset="-122"/>
                <a:ea typeface="宋体" panose="02010600030101010101" pitchFamily="2" charset="-122"/>
              </a:rPr>
              <a:t>定义的变量为字类型（双字节）</a:t>
            </a:r>
            <a:endParaRPr lang="en-US" altLang="zh-CN" sz="2400" dirty="0">
              <a:latin typeface="宋体" panose="02010600030101010101" pitchFamily="2" charset="-122"/>
              <a:ea typeface="宋体" panose="02010600030101010101" pitchFamily="2" charset="-122"/>
            </a:endParaRPr>
          </a:p>
          <a:p>
            <a:pPr eaLnBrk="1" hangingPunct="1">
              <a:lnSpc>
                <a:spcPct val="150000"/>
              </a:lnSpc>
            </a:pPr>
            <a:r>
              <a:rPr lang="en-US" altLang="zh-CN" sz="2400" dirty="0">
                <a:latin typeface="宋体" panose="02010600030101010101" pitchFamily="2" charset="-122"/>
                <a:ea typeface="宋体" panose="02010600030101010101" pitchFamily="2" charset="-122"/>
              </a:rPr>
              <a:t>DD     </a:t>
            </a:r>
            <a:r>
              <a:rPr lang="zh-CN" altLang="en-US" sz="2400" dirty="0">
                <a:latin typeface="宋体" panose="02010600030101010101" pitchFamily="2" charset="-122"/>
                <a:ea typeface="宋体" panose="02010600030101010101" pitchFamily="2" charset="-122"/>
              </a:rPr>
              <a:t>定义的变量为双字型（4字节）</a:t>
            </a:r>
            <a:endParaRPr lang="en-US" altLang="zh-CN" sz="2400" dirty="0">
              <a:latin typeface="宋体" panose="02010600030101010101" pitchFamily="2" charset="-122"/>
              <a:ea typeface="宋体" panose="02010600030101010101" pitchFamily="2" charset="-122"/>
            </a:endParaRPr>
          </a:p>
          <a:p>
            <a:pPr eaLnBrk="1" hangingPunct="1">
              <a:lnSpc>
                <a:spcPct val="150000"/>
              </a:lnSpc>
            </a:pPr>
            <a:r>
              <a:rPr lang="en-US" altLang="zh-CN" sz="2400" dirty="0">
                <a:latin typeface="宋体" panose="02010600030101010101" pitchFamily="2" charset="-122"/>
                <a:ea typeface="宋体" panose="02010600030101010101" pitchFamily="2" charset="-122"/>
              </a:rPr>
              <a:t>DQ     </a:t>
            </a:r>
            <a:r>
              <a:rPr lang="zh-CN" altLang="en-US" sz="2400" dirty="0">
                <a:latin typeface="宋体" panose="02010600030101010101" pitchFamily="2" charset="-122"/>
                <a:ea typeface="宋体" panose="02010600030101010101" pitchFamily="2" charset="-122"/>
              </a:rPr>
              <a:t>定义的变量为4字型（8字节）</a:t>
            </a:r>
            <a:endParaRPr lang="en-US" altLang="zh-CN" sz="2400" dirty="0">
              <a:latin typeface="宋体" panose="02010600030101010101" pitchFamily="2" charset="-122"/>
              <a:ea typeface="宋体" panose="02010600030101010101" pitchFamily="2" charset="-122"/>
            </a:endParaRPr>
          </a:p>
          <a:p>
            <a:pPr eaLnBrk="1" hangingPunct="1">
              <a:lnSpc>
                <a:spcPct val="150000"/>
              </a:lnSpc>
            </a:pPr>
            <a:r>
              <a:rPr lang="en-US" altLang="zh-CN" sz="2400" dirty="0">
                <a:latin typeface="宋体" panose="02010600030101010101" pitchFamily="2" charset="-122"/>
                <a:ea typeface="宋体" panose="02010600030101010101" pitchFamily="2" charset="-122"/>
              </a:rPr>
              <a:t>DT     </a:t>
            </a:r>
            <a:r>
              <a:rPr lang="zh-CN" altLang="en-US" sz="2400" dirty="0">
                <a:latin typeface="宋体" panose="02010600030101010101" pitchFamily="2" charset="-122"/>
                <a:ea typeface="宋体" panose="02010600030101010101" pitchFamily="2" charset="-122"/>
              </a:rPr>
              <a:t>定义的变量为10字节型</a:t>
            </a:r>
            <a:endParaRPr lang="en-US" altLang="zh-CN" sz="2400" dirty="0">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3427">
                                            <p:txEl>
                                              <p:charRg st="0" end="17"/>
                                            </p:txEl>
                                          </p:spTgt>
                                        </p:tgtEl>
                                        <p:attrNameLst>
                                          <p:attrName>style.visibility</p:attrName>
                                        </p:attrNameLst>
                                      </p:cBhvr>
                                      <p:to>
                                        <p:strVal val="visible"/>
                                      </p:to>
                                    </p:set>
                                    <p:animEffect transition="in" filter="wipe(left)">
                                      <p:cBhvr>
                                        <p:cTn id="7" dur="500"/>
                                        <p:tgtEl>
                                          <p:spTgt spid="10342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7">
                                            <p:txEl>
                                              <p:charRg st="17" end="39"/>
                                            </p:txEl>
                                          </p:spTgt>
                                        </p:tgtEl>
                                        <p:attrNameLst>
                                          <p:attrName>style.visibility</p:attrName>
                                        </p:attrNameLst>
                                      </p:cBhvr>
                                      <p:to>
                                        <p:strVal val="visible"/>
                                      </p:to>
                                    </p:set>
                                    <p:animEffect transition="in" filter="wipe(left)">
                                      <p:cBhvr>
                                        <p:cTn id="12" dur="500"/>
                                        <p:tgtEl>
                                          <p:spTgt spid="103427">
                                            <p:txEl>
                                              <p:charRg st="17" end="3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7">
                                            <p:txEl>
                                              <p:charRg st="39" end="61"/>
                                            </p:txEl>
                                          </p:spTgt>
                                        </p:tgtEl>
                                        <p:attrNameLst>
                                          <p:attrName>style.visibility</p:attrName>
                                        </p:attrNameLst>
                                      </p:cBhvr>
                                      <p:to>
                                        <p:strVal val="visible"/>
                                      </p:to>
                                    </p:set>
                                    <p:animEffect transition="in" filter="wipe(left)">
                                      <p:cBhvr>
                                        <p:cTn id="17" dur="500"/>
                                        <p:tgtEl>
                                          <p:spTgt spid="103427">
                                            <p:txEl>
                                              <p:charRg st="39" end="6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3427">
                                            <p:txEl>
                                              <p:charRg st="61" end="83"/>
                                            </p:txEl>
                                          </p:spTgt>
                                        </p:tgtEl>
                                        <p:attrNameLst>
                                          <p:attrName>style.visibility</p:attrName>
                                        </p:attrNameLst>
                                      </p:cBhvr>
                                      <p:to>
                                        <p:strVal val="visible"/>
                                      </p:to>
                                    </p:set>
                                    <p:animEffect transition="in" filter="wipe(left)">
                                      <p:cBhvr>
                                        <p:cTn id="22" dur="500"/>
                                        <p:tgtEl>
                                          <p:spTgt spid="103427">
                                            <p:txEl>
                                              <p:charRg st="61" end="8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03427">
                                            <p:txEl>
                                              <p:charRg st="83" end="102"/>
                                            </p:txEl>
                                          </p:spTgt>
                                        </p:tgtEl>
                                        <p:attrNameLst>
                                          <p:attrName>style.visibility</p:attrName>
                                        </p:attrNameLst>
                                      </p:cBhvr>
                                      <p:to>
                                        <p:strVal val="visible"/>
                                      </p:to>
                                    </p:set>
                                    <p:animEffect transition="in" filter="wipe(left)">
                                      <p:cBhvr>
                                        <p:cTn id="26" dur="500"/>
                                        <p:tgtEl>
                                          <p:spTgt spid="103427">
                                            <p:txEl>
                                              <p:charRg st="83"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Rectangle 2"/>
          <p:cNvSpPr>
            <a:spLocks noGrp="1"/>
          </p:cNvSpPr>
          <p:nvPr>
            <p:ph type="title"/>
          </p:nvPr>
        </p:nvSpPr>
        <p:spPr>
          <a:xfrm>
            <a:off x="1366838" y="214313"/>
            <a:ext cx="5653087" cy="1462087"/>
          </a:xfrm>
          <a:ln/>
        </p:spPr>
        <p:txBody>
          <a:bodyPr vert="horz" wrap="square" lIns="91440" tIns="45720" rIns="91440" bIns="45720" anchor="b" anchorCtr="0"/>
          <a:p>
            <a:pPr eaLnBrk="1" hangingPunct="1"/>
            <a:r>
              <a:rPr lang="zh-CN" altLang="en-US" dirty="0"/>
              <a:t>数据定义伪指令例</a:t>
            </a:r>
            <a:endParaRPr lang="zh-CN" altLang="en-US" dirty="0"/>
          </a:p>
        </p:txBody>
      </p:sp>
      <p:sp>
        <p:nvSpPr>
          <p:cNvPr id="68611" name="Rectangle 3"/>
          <p:cNvSpPr>
            <a:spLocks noGrp="1"/>
          </p:cNvSpPr>
          <p:nvPr>
            <p:ph idx="1"/>
          </p:nvPr>
        </p:nvSpPr>
        <p:spPr>
          <a:xfrm>
            <a:off x="1042988" y="2060575"/>
            <a:ext cx="7772400" cy="2286000"/>
          </a:xfrm>
          <a:ln/>
        </p:spPr>
        <p:txBody>
          <a:bodyPr vert="horz" wrap="square" lIns="91440" tIns="45720" rIns="91440" bIns="45720" anchor="t" anchorCtr="0"/>
          <a:p>
            <a:pPr eaLnBrk="1" hangingPunct="1">
              <a:lnSpc>
                <a:spcPct val="135000"/>
              </a:lnSpc>
            </a:pPr>
            <a:r>
              <a:rPr lang="en-US" altLang="zh-CN" sz="2400" dirty="0">
                <a:latin typeface="宋体" panose="02010600030101010101" pitchFamily="2" charset="-122"/>
                <a:ea typeface="宋体" panose="02010600030101010101" pitchFamily="2" charset="-122"/>
              </a:rPr>
              <a:t>DATA1   DB  11H，22H，33H，44H</a:t>
            </a:r>
            <a:endParaRPr lang="en-US" altLang="zh-CN" sz="2400" dirty="0">
              <a:latin typeface="宋体" panose="02010600030101010101" pitchFamily="2" charset="-122"/>
              <a:ea typeface="宋体" panose="02010600030101010101" pitchFamily="2" charset="-122"/>
            </a:endParaRPr>
          </a:p>
          <a:p>
            <a:pPr eaLnBrk="1" hangingPunct="1">
              <a:lnSpc>
                <a:spcPct val="135000"/>
              </a:lnSpc>
            </a:pPr>
            <a:r>
              <a:rPr lang="en-US" altLang="zh-CN" sz="2400" dirty="0">
                <a:latin typeface="宋体" panose="02010600030101010101" pitchFamily="2" charset="-122"/>
                <a:ea typeface="宋体" panose="02010600030101010101" pitchFamily="2" charset="-122"/>
              </a:rPr>
              <a:t>DATA2   DW  11H，22H，3344H</a:t>
            </a:r>
            <a:endParaRPr lang="en-US" altLang="zh-CN" sz="2400" dirty="0">
              <a:latin typeface="宋体" panose="02010600030101010101" pitchFamily="2" charset="-122"/>
              <a:ea typeface="宋体" panose="02010600030101010101" pitchFamily="2" charset="-122"/>
            </a:endParaRPr>
          </a:p>
          <a:p>
            <a:pPr eaLnBrk="1" hangingPunct="1">
              <a:lnSpc>
                <a:spcPct val="135000"/>
              </a:lnSpc>
            </a:pPr>
            <a:r>
              <a:rPr lang="en-US" altLang="zh-CN" sz="2400" dirty="0">
                <a:latin typeface="宋体" panose="02010600030101010101" pitchFamily="2" charset="-122"/>
                <a:ea typeface="宋体" panose="02010600030101010101" pitchFamily="2" charset="-122"/>
              </a:rPr>
              <a:t>DATA3   DD  11H*2，22H，33445566H</a:t>
            </a:r>
            <a:endParaRPr lang="en-US" altLang="zh-CN" sz="2400" dirty="0">
              <a:latin typeface="宋体" panose="02010600030101010101" pitchFamily="2" charset="-122"/>
              <a:ea typeface="宋体" panose="02010600030101010101" pitchFamily="2" charset="-122"/>
            </a:endParaRPr>
          </a:p>
        </p:txBody>
      </p:sp>
      <p:sp>
        <p:nvSpPr>
          <p:cNvPr id="104452" name="Oval 4"/>
          <p:cNvSpPr/>
          <p:nvPr/>
        </p:nvSpPr>
        <p:spPr>
          <a:xfrm>
            <a:off x="4000500" y="4559300"/>
            <a:ext cx="2667000" cy="1371600"/>
          </a:xfrm>
          <a:prstGeom prst="ellipse">
            <a:avLst/>
          </a:prstGeom>
          <a:solidFill>
            <a:srgbClr val="339966"/>
          </a:solidFill>
          <a:ln w="25400" cap="sq" cmpd="sng">
            <a:solidFill>
              <a:srgbClr val="339966"/>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04453" name="Text Box 5"/>
          <p:cNvSpPr txBox="1"/>
          <p:nvPr/>
        </p:nvSpPr>
        <p:spPr>
          <a:xfrm>
            <a:off x="4200525" y="4845050"/>
            <a:ext cx="2438400" cy="822325"/>
          </a:xfrm>
          <a:prstGeom prst="rect">
            <a:avLst/>
          </a:prstGeom>
          <a:noFill/>
          <a:ln w="25400">
            <a:noFill/>
          </a:ln>
        </p:spPr>
        <p:txBody>
          <a:bodyPr>
            <a:spAutoFit/>
          </a:bodyPr>
          <a:p>
            <a:pPr>
              <a:spcBef>
                <a:spcPct val="50000"/>
              </a:spcBef>
              <a:buFont typeface="Wingdings" panose="05000000000000000000" pitchFamily="2" charset="2"/>
            </a:pPr>
            <a:r>
              <a:rPr lang="zh-CN" altLang="en-US" b="1" dirty="0">
                <a:solidFill>
                  <a:schemeClr val="bg1"/>
                </a:solidFill>
                <a:latin typeface="Times New Roman" panose="02020603050405020304" pitchFamily="18" charset="0"/>
              </a:rPr>
              <a:t>以上变量在内存中的存放形式</a:t>
            </a:r>
            <a:endParaRPr lang="zh-CN" altLang="en-US" b="1" dirty="0">
              <a:solidFill>
                <a:schemeClr val="bg1"/>
              </a:solidFill>
              <a:latin typeface="Times New Roman" panose="02020603050405020304" pitchFamily="18" charset="0"/>
            </a:endParaRPr>
          </a:p>
        </p:txBody>
      </p:sp>
      <p:sp>
        <p:nvSpPr>
          <p:cNvPr id="104456" name="Freeform 8"/>
          <p:cNvSpPr/>
          <p:nvPr/>
        </p:nvSpPr>
        <p:spPr>
          <a:xfrm>
            <a:off x="6591300" y="4864100"/>
            <a:ext cx="571500" cy="1104900"/>
          </a:xfrm>
          <a:custGeom>
            <a:avLst/>
            <a:gdLst/>
            <a:ahLst/>
            <a:cxnLst>
              <a:cxn ang="0">
                <a:pos x="0" y="114300"/>
              </a:cxn>
              <a:cxn ang="0">
                <a:pos x="533400" y="114300"/>
              </a:cxn>
              <a:cxn ang="0">
                <a:pos x="228600" y="800100"/>
              </a:cxn>
              <a:cxn ang="0">
                <a:pos x="228600" y="1104900"/>
              </a:cxn>
            </a:cxnLst>
            <a:pathLst>
              <a:path w="360" h="696">
                <a:moveTo>
                  <a:pt x="0" y="72"/>
                </a:moveTo>
                <a:cubicBezTo>
                  <a:pt x="156" y="36"/>
                  <a:pt x="312" y="0"/>
                  <a:pt x="336" y="72"/>
                </a:cubicBezTo>
                <a:cubicBezTo>
                  <a:pt x="360" y="144"/>
                  <a:pt x="176" y="400"/>
                  <a:pt x="144" y="504"/>
                </a:cubicBezTo>
                <a:cubicBezTo>
                  <a:pt x="112" y="608"/>
                  <a:pt x="144" y="664"/>
                  <a:pt x="144" y="696"/>
                </a:cubicBezTo>
              </a:path>
            </a:pathLst>
          </a:custGeom>
          <a:noFill/>
          <a:ln w="57150" cap="sq" cmpd="sng">
            <a:solidFill>
              <a:schemeClr val="tx1">
                <a:alpha val="100000"/>
              </a:schemeClr>
            </a:solidFill>
            <a:prstDash val="solid"/>
            <a:round/>
            <a:headEnd type="none" w="sm" len="sm"/>
            <a:tailEnd type="none" w="lg" len="lg"/>
          </a:ln>
        </p:spPr>
        <p:txBody>
          <a:bodyPr/>
          <a:p>
            <a:endParaRPr lang="zh-CN" altLang="en-US"/>
          </a:p>
        </p:txBody>
      </p:sp>
      <p:sp>
        <p:nvSpPr>
          <p:cNvPr id="104457" name="Oval 9"/>
          <p:cNvSpPr/>
          <p:nvPr/>
        </p:nvSpPr>
        <p:spPr>
          <a:xfrm>
            <a:off x="6769100" y="6096000"/>
            <a:ext cx="76200" cy="76200"/>
          </a:xfrm>
          <a:prstGeom prst="ellipse">
            <a:avLst/>
          </a:prstGeom>
          <a:solidFill>
            <a:schemeClr val="tx1"/>
          </a:solidFill>
          <a:ln w="25400" cap="sq" cmpd="sng">
            <a:solidFill>
              <a:schemeClr val="tx1"/>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ppt_x"/>
                                          </p:val>
                                        </p:tav>
                                        <p:tav tm="100000">
                                          <p:val>
                                            <p:strVal val="#ppt_x"/>
                                          </p:val>
                                        </p:tav>
                                      </p:tavLst>
                                    </p:anim>
                                    <p:anim calcmode="lin" valueType="num">
                                      <p:cBhvr additive="base">
                                        <p:cTn id="8" dur="500" fill="hold"/>
                                        <p:tgtEl>
                                          <p:spTgt spid="10445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4453"/>
                                        </p:tgtEl>
                                        <p:attrNameLst>
                                          <p:attrName>style.visibility</p:attrName>
                                        </p:attrNameLst>
                                      </p:cBhvr>
                                      <p:to>
                                        <p:strVal val="visible"/>
                                      </p:to>
                                    </p:set>
                                    <p:anim calcmode="lin" valueType="num">
                                      <p:cBhvr additive="base">
                                        <p:cTn id="11" dur="500" fill="hold"/>
                                        <p:tgtEl>
                                          <p:spTgt spid="104453"/>
                                        </p:tgtEl>
                                        <p:attrNameLst>
                                          <p:attrName>ppt_x</p:attrName>
                                        </p:attrNameLst>
                                      </p:cBhvr>
                                      <p:tavLst>
                                        <p:tav tm="0">
                                          <p:val>
                                            <p:strVal val="#ppt_x"/>
                                          </p:val>
                                        </p:tav>
                                        <p:tav tm="100000">
                                          <p:val>
                                            <p:strVal val="#ppt_x"/>
                                          </p:val>
                                        </p:tav>
                                      </p:tavLst>
                                    </p:anim>
                                    <p:anim calcmode="lin" valueType="num">
                                      <p:cBhvr additive="base">
                                        <p:cTn id="12" dur="500" fill="hold"/>
                                        <p:tgtEl>
                                          <p:spTgt spid="10445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04456"/>
                                        </p:tgtEl>
                                        <p:attrNameLst>
                                          <p:attrName>style.visibility</p:attrName>
                                        </p:attrNameLst>
                                      </p:cBhvr>
                                      <p:to>
                                        <p:strVal val="visible"/>
                                      </p:to>
                                    </p:set>
                                    <p:anim calcmode="lin" valueType="num">
                                      <p:cBhvr additive="base">
                                        <p:cTn id="15" dur="500" fill="hold"/>
                                        <p:tgtEl>
                                          <p:spTgt spid="104456"/>
                                        </p:tgtEl>
                                        <p:attrNameLst>
                                          <p:attrName>ppt_x</p:attrName>
                                        </p:attrNameLst>
                                      </p:cBhvr>
                                      <p:tavLst>
                                        <p:tav tm="0">
                                          <p:val>
                                            <p:strVal val="#ppt_x"/>
                                          </p:val>
                                        </p:tav>
                                        <p:tav tm="100000">
                                          <p:val>
                                            <p:strVal val="#ppt_x"/>
                                          </p:val>
                                        </p:tav>
                                      </p:tavLst>
                                    </p:anim>
                                    <p:anim calcmode="lin" valueType="num">
                                      <p:cBhvr additive="base">
                                        <p:cTn id="16" dur="500" fill="hold"/>
                                        <p:tgtEl>
                                          <p:spTgt spid="10445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4457"/>
                                        </p:tgtEl>
                                        <p:attrNameLst>
                                          <p:attrName>style.visibility</p:attrName>
                                        </p:attrNameLst>
                                      </p:cBhvr>
                                      <p:to>
                                        <p:strVal val="visible"/>
                                      </p:to>
                                    </p:set>
                                    <p:anim calcmode="lin" valueType="num">
                                      <p:cBhvr additive="base">
                                        <p:cTn id="19" dur="500" fill="hold"/>
                                        <p:tgtEl>
                                          <p:spTgt spid="104457"/>
                                        </p:tgtEl>
                                        <p:attrNameLst>
                                          <p:attrName>ppt_x</p:attrName>
                                        </p:attrNameLst>
                                      </p:cBhvr>
                                      <p:tavLst>
                                        <p:tav tm="0">
                                          <p:val>
                                            <p:strVal val="#ppt_x"/>
                                          </p:val>
                                        </p:tav>
                                        <p:tav tm="100000">
                                          <p:val>
                                            <p:strVal val="#ppt_x"/>
                                          </p:val>
                                        </p:tav>
                                      </p:tavLst>
                                    </p:anim>
                                    <p:anim calcmode="lin" valueType="num">
                                      <p:cBhvr additive="base">
                                        <p:cTn id="20" dur="500" fill="hold"/>
                                        <p:tgtEl>
                                          <p:spTgt spid="1044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104453" grpId="0"/>
      <p:bldP spid="10445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p:cNvSpPr>
          <p:nvPr>
            <p:ph type="title"/>
          </p:nvPr>
        </p:nvSpPr>
        <p:spPr>
          <a:xfrm>
            <a:off x="1042988" y="214313"/>
            <a:ext cx="8353425" cy="1462087"/>
          </a:xfrm>
          <a:ln/>
        </p:spPr>
        <p:txBody>
          <a:bodyPr vert="horz" wrap="square" lIns="91440" tIns="45720" rIns="91440" bIns="45720" anchor="b" anchorCtr="0"/>
          <a:p>
            <a:pPr eaLnBrk="1" hangingPunct="1"/>
            <a:r>
              <a:rPr lang="zh-CN" altLang="en-US" dirty="0"/>
              <a:t>数据定义伪指令例</a:t>
            </a:r>
            <a:r>
              <a:rPr lang="en-US" altLang="zh-CN" dirty="0"/>
              <a:t>_</a:t>
            </a:r>
            <a:r>
              <a:rPr lang="zh-CN" altLang="en-US" sz="2800" b="1" dirty="0">
                <a:solidFill>
                  <a:schemeClr val="tx1"/>
                </a:solidFill>
                <a:ea typeface="宋体" panose="02010600030101010101" pitchFamily="2" charset="-122"/>
              </a:rPr>
              <a:t>变量在内存中的分布</a:t>
            </a:r>
            <a:endParaRPr lang="zh-CN" altLang="en-US" sz="2800" b="1" dirty="0">
              <a:solidFill>
                <a:schemeClr val="tx1"/>
              </a:solidFill>
              <a:ea typeface="宋体" panose="02010600030101010101" pitchFamily="2" charset="-122"/>
            </a:endParaRPr>
          </a:p>
        </p:txBody>
      </p:sp>
      <p:grpSp>
        <p:nvGrpSpPr>
          <p:cNvPr id="2" name="Group 87"/>
          <p:cNvGrpSpPr/>
          <p:nvPr/>
        </p:nvGrpSpPr>
        <p:grpSpPr>
          <a:xfrm>
            <a:off x="738188" y="2171700"/>
            <a:ext cx="2465387" cy="1944688"/>
            <a:chOff x="465" y="1368"/>
            <a:chExt cx="1553" cy="1225"/>
          </a:xfrm>
        </p:grpSpPr>
        <p:sp>
          <p:nvSpPr>
            <p:cNvPr id="70705" name="Rectangle 4"/>
            <p:cNvSpPr/>
            <p:nvPr/>
          </p:nvSpPr>
          <p:spPr>
            <a:xfrm>
              <a:off x="1154" y="1368"/>
              <a:ext cx="864" cy="1192"/>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70706" name="Line 5"/>
            <p:cNvSpPr/>
            <p:nvPr/>
          </p:nvSpPr>
          <p:spPr>
            <a:xfrm>
              <a:off x="1147" y="1610"/>
              <a:ext cx="864" cy="0"/>
            </a:xfrm>
            <a:prstGeom prst="line">
              <a:avLst/>
            </a:prstGeom>
            <a:ln w="25400" cap="sq" cmpd="sng">
              <a:solidFill>
                <a:schemeClr val="tx1"/>
              </a:solidFill>
              <a:prstDash val="solid"/>
              <a:headEnd type="none" w="sm" len="sm"/>
              <a:tailEnd type="none" w="lg" len="lg"/>
            </a:ln>
          </p:spPr>
        </p:sp>
        <p:sp>
          <p:nvSpPr>
            <p:cNvPr id="70707" name="Line 6"/>
            <p:cNvSpPr/>
            <p:nvPr/>
          </p:nvSpPr>
          <p:spPr>
            <a:xfrm>
              <a:off x="1152" y="1850"/>
              <a:ext cx="864" cy="0"/>
            </a:xfrm>
            <a:prstGeom prst="line">
              <a:avLst/>
            </a:prstGeom>
            <a:ln w="25400" cap="sq" cmpd="sng">
              <a:solidFill>
                <a:schemeClr val="tx1"/>
              </a:solidFill>
              <a:prstDash val="solid"/>
              <a:headEnd type="none" w="sm" len="sm"/>
              <a:tailEnd type="none" w="lg" len="lg"/>
            </a:ln>
          </p:spPr>
        </p:sp>
        <p:sp>
          <p:nvSpPr>
            <p:cNvPr id="70708" name="Line 7"/>
            <p:cNvSpPr/>
            <p:nvPr/>
          </p:nvSpPr>
          <p:spPr>
            <a:xfrm>
              <a:off x="1152" y="2090"/>
              <a:ext cx="864" cy="0"/>
            </a:xfrm>
            <a:prstGeom prst="line">
              <a:avLst/>
            </a:prstGeom>
            <a:ln w="25400" cap="sq" cmpd="sng">
              <a:solidFill>
                <a:schemeClr val="tx1"/>
              </a:solidFill>
              <a:prstDash val="solid"/>
              <a:headEnd type="none" w="sm" len="sm"/>
              <a:tailEnd type="none" w="lg" len="lg"/>
            </a:ln>
          </p:spPr>
        </p:sp>
        <p:sp>
          <p:nvSpPr>
            <p:cNvPr id="70709" name="Line 8"/>
            <p:cNvSpPr/>
            <p:nvPr/>
          </p:nvSpPr>
          <p:spPr>
            <a:xfrm>
              <a:off x="1152" y="2330"/>
              <a:ext cx="864" cy="0"/>
            </a:xfrm>
            <a:prstGeom prst="line">
              <a:avLst/>
            </a:prstGeom>
            <a:ln w="25400" cap="sq" cmpd="sng">
              <a:solidFill>
                <a:schemeClr val="tx1"/>
              </a:solidFill>
              <a:prstDash val="solid"/>
              <a:headEnd type="none" w="sm" len="sm"/>
              <a:tailEnd type="none" w="lg" len="lg"/>
            </a:ln>
          </p:spPr>
        </p:sp>
        <p:sp>
          <p:nvSpPr>
            <p:cNvPr id="70710" name="Text Box 10"/>
            <p:cNvSpPr txBox="1"/>
            <p:nvPr/>
          </p:nvSpPr>
          <p:spPr>
            <a:xfrm>
              <a:off x="465" y="1612"/>
              <a:ext cx="659" cy="250"/>
            </a:xfrm>
            <a:prstGeom prst="rect">
              <a:avLst/>
            </a:prstGeom>
            <a:noFill/>
            <a:ln w="25400">
              <a:noFill/>
            </a:ln>
          </p:spPr>
          <p:txBody>
            <a:bodyPr>
              <a:spAutoFit/>
            </a:bodyPr>
            <a:p>
              <a:pPr>
                <a:spcBef>
                  <a:spcPct val="50000"/>
                </a:spcBef>
                <a:buFont typeface="Wingdings" panose="05000000000000000000" pitchFamily="2" charset="2"/>
              </a:pPr>
              <a:r>
                <a:rPr lang="en-US" altLang="zh-CN" sz="2000" b="1" dirty="0">
                  <a:latin typeface="Times New Roman" panose="02020603050405020304" pitchFamily="18" charset="0"/>
                </a:rPr>
                <a:t>DATA1</a:t>
              </a:r>
              <a:endParaRPr lang="en-US" altLang="zh-CN" sz="2000" b="1" dirty="0">
                <a:latin typeface="Times New Roman" panose="02020603050405020304" pitchFamily="18" charset="0"/>
              </a:endParaRPr>
            </a:p>
          </p:txBody>
        </p:sp>
        <p:sp>
          <p:nvSpPr>
            <p:cNvPr id="70711" name="Text Box 11"/>
            <p:cNvSpPr txBox="1"/>
            <p:nvPr/>
          </p:nvSpPr>
          <p:spPr>
            <a:xfrm>
              <a:off x="1400" y="1585"/>
              <a:ext cx="48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a:t>
              </a:r>
              <a:endParaRPr lang="en-US" altLang="zh-CN" b="1" dirty="0">
                <a:solidFill>
                  <a:schemeClr val="bg1"/>
                </a:solidFill>
                <a:latin typeface="Times New Roman" panose="02020603050405020304" pitchFamily="18" charset="0"/>
              </a:endParaRPr>
            </a:p>
          </p:txBody>
        </p:sp>
        <p:sp>
          <p:nvSpPr>
            <p:cNvPr id="70712" name="Text Box 12"/>
            <p:cNvSpPr txBox="1"/>
            <p:nvPr/>
          </p:nvSpPr>
          <p:spPr>
            <a:xfrm>
              <a:off x="1399" y="1833"/>
              <a:ext cx="398"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a:t>
              </a:r>
              <a:endParaRPr lang="en-US" altLang="zh-CN" b="1" dirty="0">
                <a:solidFill>
                  <a:schemeClr val="bg1"/>
                </a:solidFill>
                <a:latin typeface="Times New Roman" panose="02020603050405020304" pitchFamily="18" charset="0"/>
              </a:endParaRPr>
            </a:p>
          </p:txBody>
        </p:sp>
        <p:sp>
          <p:nvSpPr>
            <p:cNvPr id="70713" name="Text Box 13"/>
            <p:cNvSpPr txBox="1"/>
            <p:nvPr/>
          </p:nvSpPr>
          <p:spPr>
            <a:xfrm>
              <a:off x="1389" y="2073"/>
              <a:ext cx="398"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33</a:t>
              </a:r>
              <a:endParaRPr lang="en-US" altLang="zh-CN" b="1" dirty="0">
                <a:solidFill>
                  <a:schemeClr val="bg1"/>
                </a:solidFill>
                <a:latin typeface="Times New Roman" panose="02020603050405020304" pitchFamily="18" charset="0"/>
              </a:endParaRPr>
            </a:p>
          </p:txBody>
        </p:sp>
        <p:sp>
          <p:nvSpPr>
            <p:cNvPr id="70714" name="Text Box 14"/>
            <p:cNvSpPr txBox="1"/>
            <p:nvPr/>
          </p:nvSpPr>
          <p:spPr>
            <a:xfrm>
              <a:off x="1390" y="2305"/>
              <a:ext cx="481"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44</a:t>
              </a:r>
              <a:endParaRPr lang="en-US" altLang="zh-CN" b="1" dirty="0">
                <a:solidFill>
                  <a:schemeClr val="bg1"/>
                </a:solidFill>
                <a:latin typeface="Times New Roman" panose="02020603050405020304" pitchFamily="18" charset="0"/>
              </a:endParaRPr>
            </a:p>
          </p:txBody>
        </p:sp>
      </p:grpSp>
      <p:grpSp>
        <p:nvGrpSpPr>
          <p:cNvPr id="3" name="Group 86"/>
          <p:cNvGrpSpPr/>
          <p:nvPr/>
        </p:nvGrpSpPr>
        <p:grpSpPr>
          <a:xfrm>
            <a:off x="738188" y="4071938"/>
            <a:ext cx="2462212" cy="2309812"/>
            <a:chOff x="465" y="2565"/>
            <a:chExt cx="1551" cy="1455"/>
          </a:xfrm>
        </p:grpSpPr>
        <p:sp>
          <p:nvSpPr>
            <p:cNvPr id="70690" name="Rectangle 17"/>
            <p:cNvSpPr/>
            <p:nvPr/>
          </p:nvSpPr>
          <p:spPr>
            <a:xfrm>
              <a:off x="1152" y="2583"/>
              <a:ext cx="864" cy="1406"/>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70691" name="Line 18"/>
            <p:cNvSpPr/>
            <p:nvPr/>
          </p:nvSpPr>
          <p:spPr>
            <a:xfrm>
              <a:off x="1145" y="3269"/>
              <a:ext cx="864" cy="0"/>
            </a:xfrm>
            <a:prstGeom prst="line">
              <a:avLst/>
            </a:prstGeom>
            <a:ln w="25400" cap="sq" cmpd="sng">
              <a:solidFill>
                <a:schemeClr val="tx1"/>
              </a:solidFill>
              <a:prstDash val="solid"/>
              <a:headEnd type="none" w="sm" len="sm"/>
              <a:tailEnd type="none" w="lg" len="lg"/>
            </a:ln>
          </p:spPr>
        </p:sp>
        <p:sp>
          <p:nvSpPr>
            <p:cNvPr id="70692" name="Line 19"/>
            <p:cNvSpPr/>
            <p:nvPr/>
          </p:nvSpPr>
          <p:spPr>
            <a:xfrm>
              <a:off x="1145" y="3509"/>
              <a:ext cx="864" cy="0"/>
            </a:xfrm>
            <a:prstGeom prst="line">
              <a:avLst/>
            </a:prstGeom>
            <a:ln w="25400" cap="sq" cmpd="sng">
              <a:solidFill>
                <a:schemeClr val="tx1"/>
              </a:solidFill>
              <a:prstDash val="solid"/>
              <a:headEnd type="none" w="sm" len="sm"/>
              <a:tailEnd type="none" w="lg" len="lg"/>
            </a:ln>
          </p:spPr>
        </p:sp>
        <p:sp>
          <p:nvSpPr>
            <p:cNvPr id="70693" name="Line 20"/>
            <p:cNvSpPr/>
            <p:nvPr/>
          </p:nvSpPr>
          <p:spPr>
            <a:xfrm>
              <a:off x="1145" y="3749"/>
              <a:ext cx="864" cy="0"/>
            </a:xfrm>
            <a:prstGeom prst="line">
              <a:avLst/>
            </a:prstGeom>
            <a:ln w="25400" cap="sq" cmpd="sng">
              <a:solidFill>
                <a:schemeClr val="tx1"/>
              </a:solidFill>
              <a:prstDash val="solid"/>
              <a:headEnd type="none" w="sm" len="sm"/>
              <a:tailEnd type="none" w="lg" len="lg"/>
            </a:ln>
          </p:spPr>
        </p:sp>
        <p:sp>
          <p:nvSpPr>
            <p:cNvPr id="70694" name="Line 21"/>
            <p:cNvSpPr/>
            <p:nvPr/>
          </p:nvSpPr>
          <p:spPr>
            <a:xfrm>
              <a:off x="1145" y="3989"/>
              <a:ext cx="864" cy="0"/>
            </a:xfrm>
            <a:prstGeom prst="line">
              <a:avLst/>
            </a:prstGeom>
            <a:ln w="25400" cap="sq" cmpd="sng">
              <a:solidFill>
                <a:schemeClr val="tx1"/>
              </a:solidFill>
              <a:prstDash val="solid"/>
              <a:headEnd type="none" w="sm" len="sm"/>
              <a:tailEnd type="none" w="lg" len="lg"/>
            </a:ln>
          </p:spPr>
        </p:sp>
        <p:sp>
          <p:nvSpPr>
            <p:cNvPr id="70695" name="Text Box 23"/>
            <p:cNvSpPr txBox="1"/>
            <p:nvPr/>
          </p:nvSpPr>
          <p:spPr>
            <a:xfrm>
              <a:off x="465" y="2583"/>
              <a:ext cx="704" cy="250"/>
            </a:xfrm>
            <a:prstGeom prst="rect">
              <a:avLst/>
            </a:prstGeom>
            <a:noFill/>
            <a:ln w="25400">
              <a:noFill/>
            </a:ln>
          </p:spPr>
          <p:txBody>
            <a:bodyPr>
              <a:spAutoFit/>
            </a:bodyPr>
            <a:p>
              <a:pPr>
                <a:spcBef>
                  <a:spcPct val="50000"/>
                </a:spcBef>
                <a:buFont typeface="Wingdings" panose="05000000000000000000" pitchFamily="2" charset="2"/>
              </a:pPr>
              <a:r>
                <a:rPr lang="en-US" altLang="zh-CN" sz="2000" b="1" dirty="0">
                  <a:latin typeface="Times New Roman" panose="02020603050405020304" pitchFamily="18" charset="0"/>
                </a:rPr>
                <a:t>DATA2</a:t>
              </a:r>
              <a:endParaRPr lang="en-US" altLang="zh-CN" sz="2000" b="1" dirty="0">
                <a:latin typeface="Times New Roman" panose="02020603050405020304" pitchFamily="18" charset="0"/>
              </a:endParaRPr>
            </a:p>
          </p:txBody>
        </p:sp>
        <p:sp>
          <p:nvSpPr>
            <p:cNvPr id="70696" name="Text Box 24"/>
            <p:cNvSpPr txBox="1"/>
            <p:nvPr/>
          </p:nvSpPr>
          <p:spPr>
            <a:xfrm>
              <a:off x="1386" y="3009"/>
              <a:ext cx="576"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a:t>
              </a:r>
              <a:endParaRPr lang="en-US" altLang="zh-CN" b="1" dirty="0">
                <a:solidFill>
                  <a:schemeClr val="bg1"/>
                </a:solidFill>
                <a:latin typeface="Times New Roman" panose="02020603050405020304" pitchFamily="18" charset="0"/>
              </a:endParaRPr>
            </a:p>
          </p:txBody>
        </p:sp>
        <p:sp>
          <p:nvSpPr>
            <p:cNvPr id="70697" name="Text Box 25"/>
            <p:cNvSpPr txBox="1"/>
            <p:nvPr/>
          </p:nvSpPr>
          <p:spPr>
            <a:xfrm>
              <a:off x="1386" y="3492"/>
              <a:ext cx="576"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44</a:t>
              </a:r>
              <a:endParaRPr lang="en-US" altLang="zh-CN" b="1" dirty="0">
                <a:solidFill>
                  <a:schemeClr val="bg1"/>
                </a:solidFill>
                <a:latin typeface="Times New Roman" panose="02020603050405020304" pitchFamily="18" charset="0"/>
              </a:endParaRPr>
            </a:p>
          </p:txBody>
        </p:sp>
        <p:sp>
          <p:nvSpPr>
            <p:cNvPr id="70698" name="Line 44"/>
            <p:cNvSpPr/>
            <p:nvPr/>
          </p:nvSpPr>
          <p:spPr>
            <a:xfrm>
              <a:off x="1151" y="2837"/>
              <a:ext cx="864" cy="0"/>
            </a:xfrm>
            <a:prstGeom prst="line">
              <a:avLst/>
            </a:prstGeom>
            <a:ln w="25400" cap="sq" cmpd="sng">
              <a:solidFill>
                <a:schemeClr val="tx1"/>
              </a:solidFill>
              <a:prstDash val="solid"/>
              <a:headEnd type="none" w="sm" len="sm"/>
              <a:tailEnd type="none" w="lg" len="lg"/>
            </a:ln>
          </p:spPr>
        </p:sp>
        <p:sp>
          <p:nvSpPr>
            <p:cNvPr id="70699" name="Text Box 45"/>
            <p:cNvSpPr txBox="1"/>
            <p:nvPr/>
          </p:nvSpPr>
          <p:spPr>
            <a:xfrm>
              <a:off x="1392" y="2565"/>
              <a:ext cx="371"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a:t>
              </a:r>
              <a:endParaRPr lang="en-US" altLang="zh-CN" b="1" dirty="0">
                <a:solidFill>
                  <a:schemeClr val="bg1"/>
                </a:solidFill>
                <a:latin typeface="Times New Roman" panose="02020603050405020304" pitchFamily="18" charset="0"/>
              </a:endParaRPr>
            </a:p>
          </p:txBody>
        </p:sp>
        <p:sp>
          <p:nvSpPr>
            <p:cNvPr id="70700" name="Line 46"/>
            <p:cNvSpPr/>
            <p:nvPr/>
          </p:nvSpPr>
          <p:spPr>
            <a:xfrm>
              <a:off x="1142" y="3055"/>
              <a:ext cx="864" cy="0"/>
            </a:xfrm>
            <a:prstGeom prst="line">
              <a:avLst/>
            </a:prstGeom>
            <a:ln w="25400" cap="sq" cmpd="sng">
              <a:solidFill>
                <a:schemeClr val="tx1"/>
              </a:solidFill>
              <a:prstDash val="solid"/>
              <a:headEnd type="none" w="sm" len="sm"/>
              <a:tailEnd type="none" w="lg" len="lg"/>
            </a:ln>
          </p:spPr>
        </p:sp>
        <p:sp>
          <p:nvSpPr>
            <p:cNvPr id="70701" name="Text Box 47"/>
            <p:cNvSpPr txBox="1"/>
            <p:nvPr/>
          </p:nvSpPr>
          <p:spPr>
            <a:xfrm>
              <a:off x="1401" y="2794"/>
              <a:ext cx="416"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00</a:t>
              </a:r>
              <a:endParaRPr lang="en-US" altLang="zh-CN" b="1" dirty="0">
                <a:solidFill>
                  <a:schemeClr val="bg1"/>
                </a:solidFill>
                <a:latin typeface="Times New Roman" panose="02020603050405020304" pitchFamily="18" charset="0"/>
              </a:endParaRPr>
            </a:p>
          </p:txBody>
        </p:sp>
        <p:sp>
          <p:nvSpPr>
            <p:cNvPr id="70702" name="Text Box 48"/>
            <p:cNvSpPr txBox="1"/>
            <p:nvPr/>
          </p:nvSpPr>
          <p:spPr>
            <a:xfrm>
              <a:off x="1392" y="3247"/>
              <a:ext cx="371"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00</a:t>
              </a:r>
              <a:endParaRPr lang="en-US" altLang="zh-CN" b="1" dirty="0">
                <a:solidFill>
                  <a:schemeClr val="bg1"/>
                </a:solidFill>
                <a:latin typeface="Times New Roman" panose="02020603050405020304" pitchFamily="18" charset="0"/>
              </a:endParaRPr>
            </a:p>
          </p:txBody>
        </p:sp>
        <p:sp>
          <p:nvSpPr>
            <p:cNvPr id="70703" name="Text Box 83"/>
            <p:cNvSpPr txBox="1"/>
            <p:nvPr/>
          </p:nvSpPr>
          <p:spPr>
            <a:xfrm>
              <a:off x="1386" y="3732"/>
              <a:ext cx="40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33</a:t>
              </a:r>
              <a:endParaRPr lang="en-US" altLang="zh-CN" b="1" dirty="0">
                <a:solidFill>
                  <a:schemeClr val="bg1"/>
                </a:solidFill>
                <a:latin typeface="Times New Roman" panose="02020603050405020304" pitchFamily="18" charset="0"/>
              </a:endParaRPr>
            </a:p>
          </p:txBody>
        </p:sp>
        <p:sp>
          <p:nvSpPr>
            <p:cNvPr id="70704" name="Line 9"/>
            <p:cNvSpPr/>
            <p:nvPr/>
          </p:nvSpPr>
          <p:spPr>
            <a:xfrm>
              <a:off x="1147" y="2570"/>
              <a:ext cx="864" cy="0"/>
            </a:xfrm>
            <a:prstGeom prst="line">
              <a:avLst/>
            </a:prstGeom>
            <a:ln w="25400" cap="sq" cmpd="sng">
              <a:solidFill>
                <a:schemeClr val="tx1"/>
              </a:solidFill>
              <a:prstDash val="solid"/>
              <a:headEnd type="none" w="sm" len="sm"/>
              <a:tailEnd type="none" w="lg" len="lg"/>
            </a:ln>
          </p:spPr>
        </p:sp>
      </p:grpSp>
      <p:grpSp>
        <p:nvGrpSpPr>
          <p:cNvPr id="4" name="Group 91"/>
          <p:cNvGrpSpPr/>
          <p:nvPr/>
        </p:nvGrpSpPr>
        <p:grpSpPr>
          <a:xfrm>
            <a:off x="4787900" y="1844675"/>
            <a:ext cx="2397125" cy="5013325"/>
            <a:chOff x="3016" y="1162"/>
            <a:chExt cx="1510" cy="3158"/>
          </a:xfrm>
        </p:grpSpPr>
        <p:sp>
          <p:nvSpPr>
            <p:cNvPr id="70662" name="Rectangle 54"/>
            <p:cNvSpPr/>
            <p:nvPr/>
          </p:nvSpPr>
          <p:spPr>
            <a:xfrm>
              <a:off x="3662" y="1180"/>
              <a:ext cx="864" cy="3140"/>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70663" name="Line 55"/>
            <p:cNvSpPr/>
            <p:nvPr/>
          </p:nvSpPr>
          <p:spPr>
            <a:xfrm>
              <a:off x="3655" y="1866"/>
              <a:ext cx="864" cy="0"/>
            </a:xfrm>
            <a:prstGeom prst="line">
              <a:avLst/>
            </a:prstGeom>
            <a:ln w="25400" cap="sq" cmpd="sng">
              <a:solidFill>
                <a:schemeClr val="tx1"/>
              </a:solidFill>
              <a:prstDash val="solid"/>
              <a:headEnd type="none" w="sm" len="sm"/>
              <a:tailEnd type="none" w="lg" len="lg"/>
            </a:ln>
          </p:spPr>
        </p:sp>
        <p:sp>
          <p:nvSpPr>
            <p:cNvPr id="70664" name="Line 56"/>
            <p:cNvSpPr/>
            <p:nvPr/>
          </p:nvSpPr>
          <p:spPr>
            <a:xfrm>
              <a:off x="3655" y="2106"/>
              <a:ext cx="864" cy="0"/>
            </a:xfrm>
            <a:prstGeom prst="line">
              <a:avLst/>
            </a:prstGeom>
            <a:ln w="25400" cap="sq" cmpd="sng">
              <a:solidFill>
                <a:schemeClr val="tx1"/>
              </a:solidFill>
              <a:prstDash val="solid"/>
              <a:headEnd type="none" w="sm" len="sm"/>
              <a:tailEnd type="none" w="lg" len="lg"/>
            </a:ln>
          </p:spPr>
        </p:sp>
        <p:sp>
          <p:nvSpPr>
            <p:cNvPr id="70665" name="Line 57"/>
            <p:cNvSpPr/>
            <p:nvPr/>
          </p:nvSpPr>
          <p:spPr>
            <a:xfrm>
              <a:off x="3655" y="2346"/>
              <a:ext cx="864" cy="0"/>
            </a:xfrm>
            <a:prstGeom prst="line">
              <a:avLst/>
            </a:prstGeom>
            <a:ln w="25400" cap="sq" cmpd="sng">
              <a:solidFill>
                <a:schemeClr val="tx1"/>
              </a:solidFill>
              <a:prstDash val="solid"/>
              <a:headEnd type="none" w="sm" len="sm"/>
              <a:tailEnd type="none" w="lg" len="lg"/>
            </a:ln>
          </p:spPr>
        </p:sp>
        <p:sp>
          <p:nvSpPr>
            <p:cNvPr id="70666" name="Line 58"/>
            <p:cNvSpPr/>
            <p:nvPr/>
          </p:nvSpPr>
          <p:spPr>
            <a:xfrm>
              <a:off x="3655" y="2586"/>
              <a:ext cx="864" cy="0"/>
            </a:xfrm>
            <a:prstGeom prst="line">
              <a:avLst/>
            </a:prstGeom>
            <a:ln w="25400" cap="sq" cmpd="sng">
              <a:solidFill>
                <a:schemeClr val="tx1"/>
              </a:solidFill>
              <a:prstDash val="solid"/>
              <a:headEnd type="none" w="sm" len="sm"/>
              <a:tailEnd type="none" w="lg" len="lg"/>
            </a:ln>
          </p:spPr>
        </p:sp>
        <p:sp>
          <p:nvSpPr>
            <p:cNvPr id="70667" name="Line 59"/>
            <p:cNvSpPr/>
            <p:nvPr/>
          </p:nvSpPr>
          <p:spPr>
            <a:xfrm>
              <a:off x="3655" y="2826"/>
              <a:ext cx="864" cy="0"/>
            </a:xfrm>
            <a:prstGeom prst="line">
              <a:avLst/>
            </a:prstGeom>
            <a:ln w="25400" cap="sq" cmpd="sng">
              <a:solidFill>
                <a:schemeClr val="tx1"/>
              </a:solidFill>
              <a:prstDash val="solid"/>
              <a:headEnd type="none" w="sm" len="sm"/>
              <a:tailEnd type="none" w="lg" len="lg"/>
            </a:ln>
          </p:spPr>
        </p:sp>
        <p:sp>
          <p:nvSpPr>
            <p:cNvPr id="70668" name="Text Box 60"/>
            <p:cNvSpPr txBox="1"/>
            <p:nvPr/>
          </p:nvSpPr>
          <p:spPr>
            <a:xfrm>
              <a:off x="3016" y="1180"/>
              <a:ext cx="681" cy="250"/>
            </a:xfrm>
            <a:prstGeom prst="rect">
              <a:avLst/>
            </a:prstGeom>
            <a:noFill/>
            <a:ln w="25400">
              <a:noFill/>
            </a:ln>
          </p:spPr>
          <p:txBody>
            <a:bodyPr>
              <a:spAutoFit/>
            </a:bodyPr>
            <a:p>
              <a:pPr>
                <a:spcBef>
                  <a:spcPct val="50000"/>
                </a:spcBef>
                <a:buFont typeface="Wingdings" panose="05000000000000000000" pitchFamily="2" charset="2"/>
              </a:pPr>
              <a:r>
                <a:rPr lang="en-US" altLang="zh-CN" sz="2000" b="1" dirty="0">
                  <a:latin typeface="Times New Roman" panose="02020603050405020304" pitchFamily="18" charset="0"/>
                </a:rPr>
                <a:t>DATA3</a:t>
              </a:r>
              <a:endParaRPr lang="en-US" altLang="zh-CN" sz="2000" b="1" dirty="0">
                <a:latin typeface="Times New Roman" panose="02020603050405020304" pitchFamily="18" charset="0"/>
              </a:endParaRPr>
            </a:p>
          </p:txBody>
        </p:sp>
        <p:sp>
          <p:nvSpPr>
            <p:cNvPr id="70669" name="Text Box 61"/>
            <p:cNvSpPr txBox="1"/>
            <p:nvPr/>
          </p:nvSpPr>
          <p:spPr>
            <a:xfrm>
              <a:off x="3935" y="2089"/>
              <a:ext cx="442"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a:t>
              </a:r>
              <a:endParaRPr lang="en-US" altLang="zh-CN" b="1" dirty="0">
                <a:solidFill>
                  <a:schemeClr val="bg1"/>
                </a:solidFill>
                <a:latin typeface="Times New Roman" panose="02020603050405020304" pitchFamily="18" charset="0"/>
              </a:endParaRPr>
            </a:p>
          </p:txBody>
        </p:sp>
        <p:sp>
          <p:nvSpPr>
            <p:cNvPr id="70670" name="Text Box 62"/>
            <p:cNvSpPr txBox="1"/>
            <p:nvPr/>
          </p:nvSpPr>
          <p:spPr>
            <a:xfrm>
              <a:off x="3944" y="2561"/>
              <a:ext cx="388"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71" name="Line 63"/>
            <p:cNvSpPr/>
            <p:nvPr/>
          </p:nvSpPr>
          <p:spPr>
            <a:xfrm>
              <a:off x="3662" y="3065"/>
              <a:ext cx="864" cy="0"/>
            </a:xfrm>
            <a:prstGeom prst="line">
              <a:avLst/>
            </a:prstGeom>
            <a:ln w="25400" cap="sq" cmpd="sng">
              <a:solidFill>
                <a:schemeClr val="tx1"/>
              </a:solidFill>
              <a:prstDash val="solid"/>
              <a:headEnd type="none" w="sm" len="sm"/>
              <a:tailEnd type="none" w="lg" len="lg"/>
            </a:ln>
          </p:spPr>
        </p:sp>
        <p:sp>
          <p:nvSpPr>
            <p:cNvPr id="70672" name="Text Box 64"/>
            <p:cNvSpPr txBox="1"/>
            <p:nvPr/>
          </p:nvSpPr>
          <p:spPr>
            <a:xfrm>
              <a:off x="3944" y="2809"/>
              <a:ext cx="388"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73" name="Line 65"/>
            <p:cNvSpPr/>
            <p:nvPr/>
          </p:nvSpPr>
          <p:spPr>
            <a:xfrm>
              <a:off x="3661" y="1434"/>
              <a:ext cx="864" cy="0"/>
            </a:xfrm>
            <a:prstGeom prst="line">
              <a:avLst/>
            </a:prstGeom>
            <a:ln w="25400" cap="sq" cmpd="sng">
              <a:solidFill>
                <a:schemeClr val="tx1"/>
              </a:solidFill>
              <a:prstDash val="solid"/>
              <a:headEnd type="none" w="sm" len="sm"/>
              <a:tailEnd type="none" w="lg" len="lg"/>
            </a:ln>
          </p:spPr>
        </p:sp>
        <p:sp>
          <p:nvSpPr>
            <p:cNvPr id="70674" name="Text Box 66"/>
            <p:cNvSpPr txBox="1"/>
            <p:nvPr/>
          </p:nvSpPr>
          <p:spPr>
            <a:xfrm>
              <a:off x="3905" y="1162"/>
              <a:ext cx="427"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a:t>
              </a:r>
              <a:endParaRPr lang="en-US" altLang="zh-CN" b="1" dirty="0">
                <a:solidFill>
                  <a:schemeClr val="bg1"/>
                </a:solidFill>
                <a:latin typeface="Times New Roman" panose="02020603050405020304" pitchFamily="18" charset="0"/>
              </a:endParaRPr>
            </a:p>
          </p:txBody>
        </p:sp>
        <p:sp>
          <p:nvSpPr>
            <p:cNvPr id="70675" name="Line 67"/>
            <p:cNvSpPr/>
            <p:nvPr/>
          </p:nvSpPr>
          <p:spPr>
            <a:xfrm>
              <a:off x="3652" y="1652"/>
              <a:ext cx="864" cy="0"/>
            </a:xfrm>
            <a:prstGeom prst="line">
              <a:avLst/>
            </a:prstGeom>
            <a:ln w="25400" cap="sq" cmpd="sng">
              <a:solidFill>
                <a:schemeClr val="tx1"/>
              </a:solidFill>
              <a:prstDash val="solid"/>
              <a:headEnd type="none" w="sm" len="sm"/>
              <a:tailEnd type="none" w="lg" len="lg"/>
            </a:ln>
          </p:spPr>
        </p:sp>
        <p:sp>
          <p:nvSpPr>
            <p:cNvPr id="70676" name="Text Box 68"/>
            <p:cNvSpPr txBox="1"/>
            <p:nvPr/>
          </p:nvSpPr>
          <p:spPr>
            <a:xfrm>
              <a:off x="3952" y="1389"/>
              <a:ext cx="371"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77" name="Text Box 69"/>
            <p:cNvSpPr txBox="1"/>
            <p:nvPr/>
          </p:nvSpPr>
          <p:spPr>
            <a:xfrm>
              <a:off x="3951" y="1844"/>
              <a:ext cx="381"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78" name="Line 70"/>
            <p:cNvSpPr/>
            <p:nvPr/>
          </p:nvSpPr>
          <p:spPr>
            <a:xfrm>
              <a:off x="3661" y="3294"/>
              <a:ext cx="864" cy="0"/>
            </a:xfrm>
            <a:prstGeom prst="line">
              <a:avLst/>
            </a:prstGeom>
            <a:ln w="25400" cap="sq" cmpd="sng">
              <a:solidFill>
                <a:schemeClr val="tx1"/>
              </a:solidFill>
              <a:prstDash val="solid"/>
              <a:headEnd type="none" w="sm" len="sm"/>
              <a:tailEnd type="none" w="lg" len="lg"/>
            </a:ln>
          </p:spPr>
        </p:sp>
        <p:sp>
          <p:nvSpPr>
            <p:cNvPr id="70679" name="Line 71"/>
            <p:cNvSpPr/>
            <p:nvPr/>
          </p:nvSpPr>
          <p:spPr>
            <a:xfrm>
              <a:off x="3661" y="3539"/>
              <a:ext cx="864" cy="0"/>
            </a:xfrm>
            <a:prstGeom prst="line">
              <a:avLst/>
            </a:prstGeom>
            <a:ln w="25400" cap="sq" cmpd="sng">
              <a:solidFill>
                <a:schemeClr val="tx1"/>
              </a:solidFill>
              <a:prstDash val="solid"/>
              <a:headEnd type="none" w="sm" len="sm"/>
              <a:tailEnd type="none" w="lg" len="lg"/>
            </a:ln>
          </p:spPr>
        </p:sp>
        <p:sp>
          <p:nvSpPr>
            <p:cNvPr id="70680" name="Line 72"/>
            <p:cNvSpPr/>
            <p:nvPr/>
          </p:nvSpPr>
          <p:spPr>
            <a:xfrm>
              <a:off x="3661" y="3775"/>
              <a:ext cx="864" cy="0"/>
            </a:xfrm>
            <a:prstGeom prst="line">
              <a:avLst/>
            </a:prstGeom>
            <a:ln w="25400" cap="sq" cmpd="sng">
              <a:solidFill>
                <a:schemeClr val="tx1"/>
              </a:solidFill>
              <a:prstDash val="solid"/>
              <a:headEnd type="none" w="sm" len="sm"/>
              <a:tailEnd type="none" w="lg" len="lg"/>
            </a:ln>
          </p:spPr>
        </p:sp>
        <p:sp>
          <p:nvSpPr>
            <p:cNvPr id="70681" name="Line 73"/>
            <p:cNvSpPr/>
            <p:nvPr/>
          </p:nvSpPr>
          <p:spPr>
            <a:xfrm>
              <a:off x="3661" y="3992"/>
              <a:ext cx="864" cy="0"/>
            </a:xfrm>
            <a:prstGeom prst="line">
              <a:avLst/>
            </a:prstGeom>
            <a:ln w="25400" cap="sq" cmpd="sng">
              <a:solidFill>
                <a:schemeClr val="tx1"/>
              </a:solidFill>
              <a:prstDash val="solid"/>
              <a:headEnd type="none" w="sm" len="sm"/>
              <a:tailEnd type="none" w="lg" len="lg"/>
            </a:ln>
          </p:spPr>
        </p:sp>
        <p:sp>
          <p:nvSpPr>
            <p:cNvPr id="70682" name="Text Box 74"/>
            <p:cNvSpPr txBox="1"/>
            <p:nvPr/>
          </p:nvSpPr>
          <p:spPr>
            <a:xfrm>
              <a:off x="3957" y="1600"/>
              <a:ext cx="393"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83" name="Text Box 75"/>
            <p:cNvSpPr txBox="1"/>
            <p:nvPr/>
          </p:nvSpPr>
          <p:spPr>
            <a:xfrm>
              <a:off x="3947" y="2325"/>
              <a:ext cx="33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a:t>
              </a:r>
              <a:endParaRPr lang="en-US" altLang="zh-CN" b="1" dirty="0">
                <a:solidFill>
                  <a:schemeClr val="bg1"/>
                </a:solidFill>
                <a:latin typeface="Times New Roman" panose="02020603050405020304" pitchFamily="18" charset="0"/>
              </a:endParaRPr>
            </a:p>
          </p:txBody>
        </p:sp>
        <p:sp>
          <p:nvSpPr>
            <p:cNvPr id="70684" name="Text Box 76"/>
            <p:cNvSpPr txBox="1"/>
            <p:nvPr/>
          </p:nvSpPr>
          <p:spPr>
            <a:xfrm>
              <a:off x="3894" y="3035"/>
              <a:ext cx="454"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70685" name="Text Box 27"/>
            <p:cNvSpPr txBox="1"/>
            <p:nvPr/>
          </p:nvSpPr>
          <p:spPr>
            <a:xfrm>
              <a:off x="3924" y="3278"/>
              <a:ext cx="453"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66</a:t>
              </a:r>
              <a:endParaRPr lang="en-US" altLang="zh-CN" b="1" dirty="0">
                <a:solidFill>
                  <a:schemeClr val="bg1"/>
                </a:solidFill>
                <a:latin typeface="Times New Roman" panose="02020603050405020304" pitchFamily="18" charset="0"/>
              </a:endParaRPr>
            </a:p>
          </p:txBody>
        </p:sp>
        <p:sp>
          <p:nvSpPr>
            <p:cNvPr id="70686" name="Text Box 84"/>
            <p:cNvSpPr txBox="1"/>
            <p:nvPr/>
          </p:nvSpPr>
          <p:spPr>
            <a:xfrm>
              <a:off x="3924" y="3523"/>
              <a:ext cx="40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55</a:t>
              </a:r>
              <a:endParaRPr lang="en-US" altLang="zh-CN" b="1" dirty="0">
                <a:solidFill>
                  <a:schemeClr val="bg1"/>
                </a:solidFill>
                <a:latin typeface="Times New Roman" panose="02020603050405020304" pitchFamily="18" charset="0"/>
              </a:endParaRPr>
            </a:p>
          </p:txBody>
        </p:sp>
        <p:sp>
          <p:nvSpPr>
            <p:cNvPr id="70687" name="Line 88"/>
            <p:cNvSpPr/>
            <p:nvPr/>
          </p:nvSpPr>
          <p:spPr>
            <a:xfrm>
              <a:off x="3660" y="4201"/>
              <a:ext cx="864" cy="0"/>
            </a:xfrm>
            <a:prstGeom prst="line">
              <a:avLst/>
            </a:prstGeom>
            <a:ln w="25400" cap="sq" cmpd="sng">
              <a:solidFill>
                <a:schemeClr val="tx1"/>
              </a:solidFill>
              <a:prstDash val="solid"/>
              <a:headEnd type="none" w="sm" len="sm"/>
              <a:tailEnd type="none" w="lg" len="lg"/>
            </a:ln>
          </p:spPr>
        </p:sp>
        <p:sp>
          <p:nvSpPr>
            <p:cNvPr id="70688" name="Text Box 89"/>
            <p:cNvSpPr txBox="1"/>
            <p:nvPr/>
          </p:nvSpPr>
          <p:spPr>
            <a:xfrm>
              <a:off x="3923" y="3741"/>
              <a:ext cx="40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44</a:t>
              </a:r>
              <a:endParaRPr lang="en-US" altLang="zh-CN" b="1" dirty="0">
                <a:solidFill>
                  <a:schemeClr val="bg1"/>
                </a:solidFill>
                <a:latin typeface="Times New Roman" panose="02020603050405020304" pitchFamily="18" charset="0"/>
              </a:endParaRPr>
            </a:p>
          </p:txBody>
        </p:sp>
        <p:sp>
          <p:nvSpPr>
            <p:cNvPr id="70689" name="Text Box 90"/>
            <p:cNvSpPr txBox="1"/>
            <p:nvPr/>
          </p:nvSpPr>
          <p:spPr>
            <a:xfrm>
              <a:off x="3932" y="3959"/>
              <a:ext cx="409" cy="288"/>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33</a:t>
              </a:r>
              <a:endParaRPr lang="en-US" altLang="zh-CN" b="1" dirty="0">
                <a:solidFill>
                  <a:schemeClr val="bg1"/>
                </a:solidFill>
                <a:latin typeface="Times New Roman" panose="02020603050405020304" pitchFamily="18"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title"/>
          </p:nvPr>
        </p:nvSpPr>
        <p:spPr>
          <a:xfrm>
            <a:off x="1187450" y="214313"/>
            <a:ext cx="7002463" cy="1462087"/>
          </a:xfrm>
          <a:ln/>
        </p:spPr>
        <p:txBody>
          <a:bodyPr vert="horz" wrap="square" lIns="91440" tIns="45720" rIns="91440" bIns="45720" anchor="b" anchorCtr="0"/>
          <a:p>
            <a:pPr eaLnBrk="1" hangingPunct="1"/>
            <a:r>
              <a:rPr lang="zh-CN" altLang="en-US" dirty="0"/>
              <a:t>数据定义伪指令的几点说明</a:t>
            </a:r>
            <a:endParaRPr lang="zh-CN" altLang="en-US" dirty="0"/>
          </a:p>
        </p:txBody>
      </p:sp>
      <p:sp>
        <p:nvSpPr>
          <p:cNvPr id="111619" name="Rectangle 3"/>
          <p:cNvSpPr>
            <a:spLocks noGrp="1"/>
          </p:cNvSpPr>
          <p:nvPr>
            <p:ph idx="1"/>
          </p:nvPr>
        </p:nvSpPr>
        <p:spPr>
          <a:xfrm>
            <a:off x="900113" y="2051050"/>
            <a:ext cx="7772400" cy="2746375"/>
          </a:xfrm>
          <a:ln/>
        </p:spPr>
        <p:txBody>
          <a:bodyPr vert="horz" wrap="square" lIns="91440" tIns="45720" rIns="91440" bIns="45720" anchor="t" anchorCtr="0"/>
          <a:p>
            <a:pPr eaLnBrk="1" hangingPunct="1">
              <a:spcAft>
                <a:spcPct val="30000"/>
              </a:spcAft>
            </a:pPr>
            <a:r>
              <a:rPr lang="zh-CN" altLang="en-US" dirty="0">
                <a:latin typeface="宋体" panose="02010600030101010101" pitchFamily="2" charset="-122"/>
                <a:ea typeface="宋体" panose="02010600030101010101" pitchFamily="2" charset="-122"/>
              </a:rPr>
              <a:t>伪指令的性质决定所定义变量的类型；</a:t>
            </a:r>
            <a:endParaRPr lang="zh-CN" altLang="en-US" dirty="0">
              <a:latin typeface="宋体" panose="02010600030101010101" pitchFamily="2" charset="-122"/>
              <a:ea typeface="宋体" panose="02010600030101010101" pitchFamily="2" charset="-122"/>
            </a:endParaRPr>
          </a:p>
          <a:p>
            <a:pPr eaLnBrk="1" hangingPunct="1">
              <a:spcAft>
                <a:spcPct val="20000"/>
              </a:spcAft>
            </a:pPr>
            <a:r>
              <a:rPr lang="zh-CN" altLang="en-US" dirty="0">
                <a:latin typeface="宋体" panose="02010600030101010101" pitchFamily="2" charset="-122"/>
                <a:ea typeface="宋体" panose="02010600030101010101" pitchFamily="2" charset="-122"/>
              </a:rPr>
              <a:t>定义字符串必须用</a:t>
            </a:r>
            <a:r>
              <a:rPr lang="en-US" altLang="zh-CN" dirty="0">
                <a:latin typeface="宋体" panose="02010600030101010101" pitchFamily="2" charset="-122"/>
                <a:ea typeface="宋体" panose="02010600030101010101" pitchFamily="2" charset="-122"/>
              </a:rPr>
              <a:t>DB</a:t>
            </a:r>
            <a:r>
              <a:rPr lang="zh-CN" altLang="en-US" dirty="0">
                <a:latin typeface="宋体" panose="02010600030101010101" pitchFamily="2" charset="-122"/>
                <a:ea typeface="宋体" panose="02010600030101010101" pitchFamily="2" charset="-122"/>
              </a:rPr>
              <a:t>伪指令</a:t>
            </a:r>
            <a:endParaRPr lang="zh-CN" altLang="en-US" dirty="0">
              <a:latin typeface="宋体" panose="02010600030101010101" pitchFamily="2" charset="-122"/>
              <a:ea typeface="宋体" panose="02010600030101010101" pitchFamily="2" charset="-122"/>
            </a:endParaRPr>
          </a:p>
          <a:p>
            <a:pPr eaLnBrk="1" hangingPunct="1">
              <a:spcAft>
                <a:spcPct val="20000"/>
              </a:spcAft>
            </a:pPr>
            <a:r>
              <a:rPr lang="zh-CN" altLang="en-US" dirty="0">
                <a:latin typeface="宋体" panose="02010600030101010101" pitchFamily="2" charset="-122"/>
                <a:ea typeface="宋体" panose="02010600030101010101" pitchFamily="2" charset="-122"/>
              </a:rPr>
              <a:t>例：</a:t>
            </a:r>
            <a:endParaRPr lang="zh-CN" altLang="en-US" dirty="0">
              <a:latin typeface="宋体" panose="02010600030101010101" pitchFamily="2" charset="-122"/>
              <a:ea typeface="宋体" panose="02010600030101010101" pitchFamily="2" charset="-122"/>
            </a:endParaRPr>
          </a:p>
          <a:p>
            <a:pPr eaLnBrk="1" hangingPunct="1">
              <a:spcAft>
                <a:spcPct val="20000"/>
              </a:spcAft>
              <a:buNone/>
            </a:pPr>
            <a:r>
              <a:rPr lang="zh-CN" altLang="en-US" dirty="0"/>
              <a:t>    </a:t>
            </a:r>
            <a:r>
              <a:rPr lang="en-US" altLang="zh-CN" dirty="0">
                <a:latin typeface="宋体" panose="02010600030101010101" pitchFamily="2" charset="-122"/>
                <a:ea typeface="宋体" panose="02010600030101010101" pitchFamily="2" charset="-122"/>
              </a:rPr>
              <a:t>DATA1  DB  ‘ABCD’，66H</a:t>
            </a:r>
            <a:endParaRPr lang="en-US" altLang="zh-CN" dirty="0">
              <a:latin typeface="宋体" panose="02010600030101010101" pitchFamily="2" charset="-122"/>
              <a:ea typeface="宋体" panose="02010600030101010101" pitchFamily="2" charset="-122"/>
            </a:endParaRPr>
          </a:p>
        </p:txBody>
      </p:sp>
      <p:sp>
        <p:nvSpPr>
          <p:cNvPr id="111620" name="Rectangle 4"/>
          <p:cNvSpPr/>
          <p:nvPr/>
        </p:nvSpPr>
        <p:spPr>
          <a:xfrm>
            <a:off x="6818313" y="3481388"/>
            <a:ext cx="1371600" cy="2971800"/>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11621" name="Line 5"/>
          <p:cNvSpPr/>
          <p:nvPr/>
        </p:nvSpPr>
        <p:spPr>
          <a:xfrm>
            <a:off x="6807200" y="4067175"/>
            <a:ext cx="1371600" cy="0"/>
          </a:xfrm>
          <a:prstGeom prst="line">
            <a:avLst/>
          </a:prstGeom>
          <a:ln w="25400" cap="sq" cmpd="sng">
            <a:solidFill>
              <a:schemeClr val="tx1"/>
            </a:solidFill>
            <a:prstDash val="solid"/>
            <a:headEnd type="none" w="sm" len="sm"/>
            <a:tailEnd type="none" w="lg" len="lg"/>
          </a:ln>
        </p:spPr>
      </p:sp>
      <p:sp>
        <p:nvSpPr>
          <p:cNvPr id="111622" name="Line 6"/>
          <p:cNvSpPr/>
          <p:nvPr/>
        </p:nvSpPr>
        <p:spPr>
          <a:xfrm>
            <a:off x="6807200" y="4448175"/>
            <a:ext cx="1371600" cy="0"/>
          </a:xfrm>
          <a:prstGeom prst="line">
            <a:avLst/>
          </a:prstGeom>
          <a:ln w="25400" cap="sq" cmpd="sng">
            <a:solidFill>
              <a:schemeClr val="tx1"/>
            </a:solidFill>
            <a:prstDash val="solid"/>
            <a:headEnd type="none" w="sm" len="sm"/>
            <a:tailEnd type="none" w="lg" len="lg"/>
          </a:ln>
        </p:spPr>
      </p:sp>
      <p:sp>
        <p:nvSpPr>
          <p:cNvPr id="111623" name="Line 7"/>
          <p:cNvSpPr/>
          <p:nvPr/>
        </p:nvSpPr>
        <p:spPr>
          <a:xfrm>
            <a:off x="6807200" y="4829175"/>
            <a:ext cx="1371600" cy="0"/>
          </a:xfrm>
          <a:prstGeom prst="line">
            <a:avLst/>
          </a:prstGeom>
          <a:ln w="25400" cap="sq" cmpd="sng">
            <a:solidFill>
              <a:schemeClr val="tx1"/>
            </a:solidFill>
            <a:prstDash val="solid"/>
            <a:headEnd type="none" w="sm" len="sm"/>
            <a:tailEnd type="none" w="lg" len="lg"/>
          </a:ln>
        </p:spPr>
      </p:sp>
      <p:sp>
        <p:nvSpPr>
          <p:cNvPr id="111624" name="Line 8"/>
          <p:cNvSpPr/>
          <p:nvPr/>
        </p:nvSpPr>
        <p:spPr>
          <a:xfrm>
            <a:off x="6807200" y="5210175"/>
            <a:ext cx="1371600" cy="0"/>
          </a:xfrm>
          <a:prstGeom prst="line">
            <a:avLst/>
          </a:prstGeom>
          <a:ln w="25400" cap="sq" cmpd="sng">
            <a:solidFill>
              <a:schemeClr val="tx1"/>
            </a:solidFill>
            <a:prstDash val="solid"/>
            <a:headEnd type="none" w="sm" len="sm"/>
            <a:tailEnd type="none" w="lg" len="lg"/>
          </a:ln>
        </p:spPr>
      </p:sp>
      <p:sp>
        <p:nvSpPr>
          <p:cNvPr id="111625" name="Line 9"/>
          <p:cNvSpPr/>
          <p:nvPr/>
        </p:nvSpPr>
        <p:spPr>
          <a:xfrm>
            <a:off x="6807200" y="5591175"/>
            <a:ext cx="1371600" cy="0"/>
          </a:xfrm>
          <a:prstGeom prst="line">
            <a:avLst/>
          </a:prstGeom>
          <a:ln w="25400" cap="sq" cmpd="sng">
            <a:solidFill>
              <a:schemeClr val="tx1"/>
            </a:solidFill>
            <a:prstDash val="solid"/>
            <a:headEnd type="none" w="sm" len="sm"/>
            <a:tailEnd type="none" w="lg" len="lg"/>
          </a:ln>
        </p:spPr>
      </p:sp>
      <p:sp>
        <p:nvSpPr>
          <p:cNvPr id="111626" name="Text Box 10"/>
          <p:cNvSpPr txBox="1"/>
          <p:nvPr/>
        </p:nvSpPr>
        <p:spPr>
          <a:xfrm>
            <a:off x="8175625" y="3951288"/>
            <a:ext cx="968375"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a:t>
            </a:r>
            <a:r>
              <a:rPr lang="en-US" altLang="zh-CN" b="1" dirty="0">
                <a:latin typeface="Times New Roman" panose="02020603050405020304" pitchFamily="18" charset="0"/>
              </a:rPr>
              <a:t>A’</a:t>
            </a:r>
            <a:endParaRPr lang="en-US" altLang="zh-CN" b="1" dirty="0">
              <a:latin typeface="Times New Roman" panose="02020603050405020304" pitchFamily="18" charset="0"/>
            </a:endParaRPr>
          </a:p>
        </p:txBody>
      </p:sp>
      <p:sp>
        <p:nvSpPr>
          <p:cNvPr id="111627" name="Text Box 11"/>
          <p:cNvSpPr txBox="1"/>
          <p:nvPr/>
        </p:nvSpPr>
        <p:spPr>
          <a:xfrm>
            <a:off x="8175625" y="4383088"/>
            <a:ext cx="968375"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a:t>
            </a:r>
            <a:r>
              <a:rPr lang="en-US" altLang="zh-CN" b="1" dirty="0">
                <a:latin typeface="Times New Roman" panose="02020603050405020304" pitchFamily="18" charset="0"/>
              </a:rPr>
              <a:t>B’</a:t>
            </a:r>
            <a:endParaRPr lang="en-US" altLang="zh-CN" b="1" dirty="0">
              <a:latin typeface="Times New Roman" panose="02020603050405020304" pitchFamily="18" charset="0"/>
            </a:endParaRPr>
          </a:p>
        </p:txBody>
      </p:sp>
      <p:sp>
        <p:nvSpPr>
          <p:cNvPr id="111628" name="Text Box 12"/>
          <p:cNvSpPr txBox="1"/>
          <p:nvPr/>
        </p:nvSpPr>
        <p:spPr>
          <a:xfrm>
            <a:off x="8175625" y="4751388"/>
            <a:ext cx="968375"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a:t>
            </a:r>
            <a:r>
              <a:rPr lang="en-US" altLang="zh-CN" b="1" dirty="0">
                <a:latin typeface="Times New Roman" panose="02020603050405020304" pitchFamily="18" charset="0"/>
              </a:rPr>
              <a:t>C’</a:t>
            </a:r>
            <a:endParaRPr lang="en-US" altLang="zh-CN" b="1" dirty="0">
              <a:latin typeface="Times New Roman" panose="02020603050405020304" pitchFamily="18" charset="0"/>
            </a:endParaRPr>
          </a:p>
        </p:txBody>
      </p:sp>
      <p:sp>
        <p:nvSpPr>
          <p:cNvPr id="111629" name="Text Box 13"/>
          <p:cNvSpPr txBox="1"/>
          <p:nvPr/>
        </p:nvSpPr>
        <p:spPr>
          <a:xfrm>
            <a:off x="8175625" y="5170488"/>
            <a:ext cx="968375"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a:t>
            </a:r>
            <a:r>
              <a:rPr lang="en-US" altLang="zh-CN" b="1" dirty="0">
                <a:latin typeface="Times New Roman" panose="02020603050405020304" pitchFamily="18" charset="0"/>
              </a:rPr>
              <a:t>D’</a:t>
            </a:r>
            <a:endParaRPr lang="en-US" altLang="zh-CN" b="1" dirty="0">
              <a:latin typeface="Times New Roman" panose="02020603050405020304" pitchFamily="18" charset="0"/>
            </a:endParaRPr>
          </a:p>
        </p:txBody>
      </p:sp>
      <p:sp>
        <p:nvSpPr>
          <p:cNvPr id="111630" name="Text Box 14"/>
          <p:cNvSpPr txBox="1"/>
          <p:nvPr/>
        </p:nvSpPr>
        <p:spPr>
          <a:xfrm>
            <a:off x="7108825" y="402748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41H</a:t>
            </a:r>
            <a:endParaRPr lang="en-US" altLang="zh-CN" b="1" dirty="0">
              <a:solidFill>
                <a:schemeClr val="bg1"/>
              </a:solidFill>
              <a:latin typeface="Times New Roman" panose="02020603050405020304" pitchFamily="18" charset="0"/>
            </a:endParaRPr>
          </a:p>
        </p:txBody>
      </p:sp>
      <p:sp>
        <p:nvSpPr>
          <p:cNvPr id="111631" name="Text Box 15"/>
          <p:cNvSpPr txBox="1"/>
          <p:nvPr/>
        </p:nvSpPr>
        <p:spPr>
          <a:xfrm>
            <a:off x="7108825" y="442118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42H</a:t>
            </a:r>
            <a:endParaRPr lang="en-US" altLang="zh-CN" b="1" dirty="0">
              <a:solidFill>
                <a:schemeClr val="bg1"/>
              </a:solidFill>
              <a:latin typeface="Times New Roman" panose="02020603050405020304" pitchFamily="18" charset="0"/>
            </a:endParaRPr>
          </a:p>
        </p:txBody>
      </p:sp>
      <p:sp>
        <p:nvSpPr>
          <p:cNvPr id="111632" name="Text Box 16"/>
          <p:cNvSpPr txBox="1"/>
          <p:nvPr/>
        </p:nvSpPr>
        <p:spPr>
          <a:xfrm>
            <a:off x="7108825" y="480218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43H</a:t>
            </a:r>
            <a:endParaRPr lang="en-US" altLang="zh-CN" b="1" dirty="0">
              <a:solidFill>
                <a:schemeClr val="bg1"/>
              </a:solidFill>
              <a:latin typeface="Times New Roman" panose="02020603050405020304" pitchFamily="18" charset="0"/>
            </a:endParaRPr>
          </a:p>
        </p:txBody>
      </p:sp>
      <p:sp>
        <p:nvSpPr>
          <p:cNvPr id="111633" name="Text Box 17"/>
          <p:cNvSpPr txBox="1"/>
          <p:nvPr/>
        </p:nvSpPr>
        <p:spPr>
          <a:xfrm>
            <a:off x="7121525" y="517048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44H</a:t>
            </a:r>
            <a:endParaRPr lang="en-US" altLang="zh-CN" b="1" dirty="0">
              <a:solidFill>
                <a:schemeClr val="bg1"/>
              </a:solidFill>
              <a:latin typeface="Times New Roman" panose="02020603050405020304" pitchFamily="18" charset="0"/>
            </a:endParaRPr>
          </a:p>
        </p:txBody>
      </p:sp>
      <p:sp>
        <p:nvSpPr>
          <p:cNvPr id="111634" name="Line 18"/>
          <p:cNvSpPr/>
          <p:nvPr/>
        </p:nvSpPr>
        <p:spPr>
          <a:xfrm>
            <a:off x="6804025" y="5970588"/>
            <a:ext cx="1371600" cy="0"/>
          </a:xfrm>
          <a:prstGeom prst="line">
            <a:avLst/>
          </a:prstGeom>
          <a:ln w="25400" cap="sq" cmpd="sng">
            <a:solidFill>
              <a:schemeClr val="tx1"/>
            </a:solidFill>
            <a:prstDash val="solid"/>
            <a:headEnd type="none" w="sm" len="sm"/>
            <a:tailEnd type="none" w="lg" len="lg"/>
          </a:ln>
        </p:spPr>
      </p:sp>
      <p:sp>
        <p:nvSpPr>
          <p:cNvPr id="111635" name="Text Box 19"/>
          <p:cNvSpPr txBox="1"/>
          <p:nvPr/>
        </p:nvSpPr>
        <p:spPr>
          <a:xfrm>
            <a:off x="7121525" y="556418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66H</a:t>
            </a:r>
            <a:endParaRPr lang="en-US" altLang="zh-CN" b="1" dirty="0">
              <a:solidFill>
                <a:schemeClr val="bg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1619">
                                            <p:txEl>
                                              <p:charRg st="0" end="18"/>
                                            </p:txEl>
                                          </p:spTgt>
                                        </p:tgtEl>
                                        <p:attrNameLst>
                                          <p:attrName>style.visibility</p:attrName>
                                        </p:attrNameLst>
                                      </p:cBhvr>
                                      <p:to>
                                        <p:strVal val="visible"/>
                                      </p:to>
                                    </p:set>
                                    <p:animEffect transition="in" filter="wipe(left)">
                                      <p:cBhvr>
                                        <p:cTn id="7" dur="500"/>
                                        <p:tgtEl>
                                          <p:spTgt spid="111619">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619">
                                            <p:txEl>
                                              <p:charRg st="18" end="32"/>
                                            </p:txEl>
                                          </p:spTgt>
                                        </p:tgtEl>
                                        <p:attrNameLst>
                                          <p:attrName>style.visibility</p:attrName>
                                        </p:attrNameLst>
                                      </p:cBhvr>
                                      <p:to>
                                        <p:strVal val="visible"/>
                                      </p:to>
                                    </p:set>
                                    <p:animEffect transition="in" filter="wipe(left)">
                                      <p:cBhvr>
                                        <p:cTn id="12" dur="500"/>
                                        <p:tgtEl>
                                          <p:spTgt spid="111619">
                                            <p:txEl>
                                              <p:charRg st="18" end="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1619">
                                            <p:txEl>
                                              <p:charRg st="32" end="35"/>
                                            </p:txEl>
                                          </p:spTgt>
                                        </p:tgtEl>
                                        <p:attrNameLst>
                                          <p:attrName>style.visibility</p:attrName>
                                        </p:attrNameLst>
                                      </p:cBhvr>
                                      <p:to>
                                        <p:strVal val="visible"/>
                                      </p:to>
                                    </p:set>
                                    <p:animEffect transition="in" filter="wipe(left)">
                                      <p:cBhvr>
                                        <p:cTn id="17" dur="500"/>
                                        <p:tgtEl>
                                          <p:spTgt spid="111619">
                                            <p:txEl>
                                              <p:charRg st="32" end="35"/>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11619">
                                            <p:txEl>
                                              <p:charRg st="35" end="61"/>
                                            </p:txEl>
                                          </p:spTgt>
                                        </p:tgtEl>
                                        <p:attrNameLst>
                                          <p:attrName>style.visibility</p:attrName>
                                        </p:attrNameLst>
                                      </p:cBhvr>
                                      <p:to>
                                        <p:strVal val="visible"/>
                                      </p:to>
                                    </p:set>
                                    <p:animEffect transition="in" filter="wipe(left)">
                                      <p:cBhvr>
                                        <p:cTn id="21" dur="500"/>
                                        <p:tgtEl>
                                          <p:spTgt spid="111619">
                                            <p:txEl>
                                              <p:charRg st="35" end="6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1620"/>
                                        </p:tgtEl>
                                        <p:attrNameLst>
                                          <p:attrName>style.visibility</p:attrName>
                                        </p:attrNameLst>
                                      </p:cBhvr>
                                      <p:to>
                                        <p:strVal val="visible"/>
                                      </p:to>
                                    </p:set>
                                    <p:anim calcmode="lin" valueType="num">
                                      <p:cBhvr additive="base">
                                        <p:cTn id="26" dur="500" fill="hold"/>
                                        <p:tgtEl>
                                          <p:spTgt spid="111620"/>
                                        </p:tgtEl>
                                        <p:attrNameLst>
                                          <p:attrName>ppt_x</p:attrName>
                                        </p:attrNameLst>
                                      </p:cBhvr>
                                      <p:tavLst>
                                        <p:tav tm="0">
                                          <p:val>
                                            <p:strVal val="#ppt_x"/>
                                          </p:val>
                                        </p:tav>
                                        <p:tav tm="100000">
                                          <p:val>
                                            <p:strVal val="#ppt_x"/>
                                          </p:val>
                                        </p:tav>
                                      </p:tavLst>
                                    </p:anim>
                                    <p:anim calcmode="lin" valueType="num">
                                      <p:cBhvr additive="base">
                                        <p:cTn id="27" dur="500" fill="hold"/>
                                        <p:tgtEl>
                                          <p:spTgt spid="111620"/>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111621"/>
                                        </p:tgtEl>
                                        <p:attrNameLst>
                                          <p:attrName>style.visibility</p:attrName>
                                        </p:attrNameLst>
                                      </p:cBhvr>
                                      <p:to>
                                        <p:strVal val="visible"/>
                                      </p:to>
                                    </p:set>
                                    <p:anim calcmode="lin" valueType="num">
                                      <p:cBhvr additive="base">
                                        <p:cTn id="30" dur="500" fill="hold"/>
                                        <p:tgtEl>
                                          <p:spTgt spid="111621"/>
                                        </p:tgtEl>
                                        <p:attrNameLst>
                                          <p:attrName>ppt_x</p:attrName>
                                        </p:attrNameLst>
                                      </p:cBhvr>
                                      <p:tavLst>
                                        <p:tav tm="0">
                                          <p:val>
                                            <p:strVal val="#ppt_x"/>
                                          </p:val>
                                        </p:tav>
                                        <p:tav tm="100000">
                                          <p:val>
                                            <p:strVal val="#ppt_x"/>
                                          </p:val>
                                        </p:tav>
                                      </p:tavLst>
                                    </p:anim>
                                    <p:anim calcmode="lin" valueType="num">
                                      <p:cBhvr additive="base">
                                        <p:cTn id="31" dur="500" fill="hold"/>
                                        <p:tgtEl>
                                          <p:spTgt spid="111621"/>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111622"/>
                                        </p:tgtEl>
                                        <p:attrNameLst>
                                          <p:attrName>style.visibility</p:attrName>
                                        </p:attrNameLst>
                                      </p:cBhvr>
                                      <p:to>
                                        <p:strVal val="visible"/>
                                      </p:to>
                                    </p:set>
                                    <p:anim calcmode="lin" valueType="num">
                                      <p:cBhvr additive="base">
                                        <p:cTn id="34" dur="500" fill="hold"/>
                                        <p:tgtEl>
                                          <p:spTgt spid="111622"/>
                                        </p:tgtEl>
                                        <p:attrNameLst>
                                          <p:attrName>ppt_x</p:attrName>
                                        </p:attrNameLst>
                                      </p:cBhvr>
                                      <p:tavLst>
                                        <p:tav tm="0">
                                          <p:val>
                                            <p:strVal val="#ppt_x"/>
                                          </p:val>
                                        </p:tav>
                                        <p:tav tm="100000">
                                          <p:val>
                                            <p:strVal val="#ppt_x"/>
                                          </p:val>
                                        </p:tav>
                                      </p:tavLst>
                                    </p:anim>
                                    <p:anim calcmode="lin" valueType="num">
                                      <p:cBhvr additive="base">
                                        <p:cTn id="35" dur="500" fill="hold"/>
                                        <p:tgtEl>
                                          <p:spTgt spid="111622"/>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11623"/>
                                        </p:tgtEl>
                                        <p:attrNameLst>
                                          <p:attrName>style.visibility</p:attrName>
                                        </p:attrNameLst>
                                      </p:cBhvr>
                                      <p:to>
                                        <p:strVal val="visible"/>
                                      </p:to>
                                    </p:set>
                                    <p:anim calcmode="lin" valueType="num">
                                      <p:cBhvr additive="base">
                                        <p:cTn id="38" dur="500" fill="hold"/>
                                        <p:tgtEl>
                                          <p:spTgt spid="111623"/>
                                        </p:tgtEl>
                                        <p:attrNameLst>
                                          <p:attrName>ppt_x</p:attrName>
                                        </p:attrNameLst>
                                      </p:cBhvr>
                                      <p:tavLst>
                                        <p:tav tm="0">
                                          <p:val>
                                            <p:strVal val="#ppt_x"/>
                                          </p:val>
                                        </p:tav>
                                        <p:tav tm="100000">
                                          <p:val>
                                            <p:strVal val="#ppt_x"/>
                                          </p:val>
                                        </p:tav>
                                      </p:tavLst>
                                    </p:anim>
                                    <p:anim calcmode="lin" valueType="num">
                                      <p:cBhvr additive="base">
                                        <p:cTn id="39" dur="500" fill="hold"/>
                                        <p:tgtEl>
                                          <p:spTgt spid="11162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11624"/>
                                        </p:tgtEl>
                                        <p:attrNameLst>
                                          <p:attrName>style.visibility</p:attrName>
                                        </p:attrNameLst>
                                      </p:cBhvr>
                                      <p:to>
                                        <p:strVal val="visible"/>
                                      </p:to>
                                    </p:set>
                                    <p:anim calcmode="lin" valueType="num">
                                      <p:cBhvr additive="base">
                                        <p:cTn id="42" dur="500" fill="hold"/>
                                        <p:tgtEl>
                                          <p:spTgt spid="111624"/>
                                        </p:tgtEl>
                                        <p:attrNameLst>
                                          <p:attrName>ppt_x</p:attrName>
                                        </p:attrNameLst>
                                      </p:cBhvr>
                                      <p:tavLst>
                                        <p:tav tm="0">
                                          <p:val>
                                            <p:strVal val="#ppt_x"/>
                                          </p:val>
                                        </p:tav>
                                        <p:tav tm="100000">
                                          <p:val>
                                            <p:strVal val="#ppt_x"/>
                                          </p:val>
                                        </p:tav>
                                      </p:tavLst>
                                    </p:anim>
                                    <p:anim calcmode="lin" valueType="num">
                                      <p:cBhvr additive="base">
                                        <p:cTn id="43" dur="500" fill="hold"/>
                                        <p:tgtEl>
                                          <p:spTgt spid="11162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11625"/>
                                        </p:tgtEl>
                                        <p:attrNameLst>
                                          <p:attrName>style.visibility</p:attrName>
                                        </p:attrNameLst>
                                      </p:cBhvr>
                                      <p:to>
                                        <p:strVal val="visible"/>
                                      </p:to>
                                    </p:set>
                                    <p:anim calcmode="lin" valueType="num">
                                      <p:cBhvr additive="base">
                                        <p:cTn id="46" dur="500" fill="hold"/>
                                        <p:tgtEl>
                                          <p:spTgt spid="111625"/>
                                        </p:tgtEl>
                                        <p:attrNameLst>
                                          <p:attrName>ppt_x</p:attrName>
                                        </p:attrNameLst>
                                      </p:cBhvr>
                                      <p:tavLst>
                                        <p:tav tm="0">
                                          <p:val>
                                            <p:strVal val="#ppt_x"/>
                                          </p:val>
                                        </p:tav>
                                        <p:tav tm="100000">
                                          <p:val>
                                            <p:strVal val="#ppt_x"/>
                                          </p:val>
                                        </p:tav>
                                      </p:tavLst>
                                    </p:anim>
                                    <p:anim calcmode="lin" valueType="num">
                                      <p:cBhvr additive="base">
                                        <p:cTn id="47" dur="500" fill="hold"/>
                                        <p:tgtEl>
                                          <p:spTgt spid="11162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111626"/>
                                        </p:tgtEl>
                                        <p:attrNameLst>
                                          <p:attrName>style.visibility</p:attrName>
                                        </p:attrNameLst>
                                      </p:cBhvr>
                                      <p:to>
                                        <p:strVal val="visible"/>
                                      </p:to>
                                    </p:set>
                                    <p:anim calcmode="lin" valueType="num">
                                      <p:cBhvr additive="base">
                                        <p:cTn id="50" dur="500" fill="hold"/>
                                        <p:tgtEl>
                                          <p:spTgt spid="111626"/>
                                        </p:tgtEl>
                                        <p:attrNameLst>
                                          <p:attrName>ppt_x</p:attrName>
                                        </p:attrNameLst>
                                      </p:cBhvr>
                                      <p:tavLst>
                                        <p:tav tm="0">
                                          <p:val>
                                            <p:strVal val="#ppt_x"/>
                                          </p:val>
                                        </p:tav>
                                        <p:tav tm="100000">
                                          <p:val>
                                            <p:strVal val="#ppt_x"/>
                                          </p:val>
                                        </p:tav>
                                      </p:tavLst>
                                    </p:anim>
                                    <p:anim calcmode="lin" valueType="num">
                                      <p:cBhvr additive="base">
                                        <p:cTn id="51" dur="500" fill="hold"/>
                                        <p:tgtEl>
                                          <p:spTgt spid="111626"/>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1627"/>
                                        </p:tgtEl>
                                        <p:attrNameLst>
                                          <p:attrName>style.visibility</p:attrName>
                                        </p:attrNameLst>
                                      </p:cBhvr>
                                      <p:to>
                                        <p:strVal val="visible"/>
                                      </p:to>
                                    </p:set>
                                    <p:anim calcmode="lin" valueType="num">
                                      <p:cBhvr additive="base">
                                        <p:cTn id="54" dur="500" fill="hold"/>
                                        <p:tgtEl>
                                          <p:spTgt spid="111627"/>
                                        </p:tgtEl>
                                        <p:attrNameLst>
                                          <p:attrName>ppt_x</p:attrName>
                                        </p:attrNameLst>
                                      </p:cBhvr>
                                      <p:tavLst>
                                        <p:tav tm="0">
                                          <p:val>
                                            <p:strVal val="#ppt_x"/>
                                          </p:val>
                                        </p:tav>
                                        <p:tav tm="100000">
                                          <p:val>
                                            <p:strVal val="#ppt_x"/>
                                          </p:val>
                                        </p:tav>
                                      </p:tavLst>
                                    </p:anim>
                                    <p:anim calcmode="lin" valueType="num">
                                      <p:cBhvr additive="base">
                                        <p:cTn id="55" dur="500" fill="hold"/>
                                        <p:tgtEl>
                                          <p:spTgt spid="111627"/>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111628"/>
                                        </p:tgtEl>
                                        <p:attrNameLst>
                                          <p:attrName>style.visibility</p:attrName>
                                        </p:attrNameLst>
                                      </p:cBhvr>
                                      <p:to>
                                        <p:strVal val="visible"/>
                                      </p:to>
                                    </p:set>
                                    <p:anim calcmode="lin" valueType="num">
                                      <p:cBhvr additive="base">
                                        <p:cTn id="58" dur="500" fill="hold"/>
                                        <p:tgtEl>
                                          <p:spTgt spid="111628"/>
                                        </p:tgtEl>
                                        <p:attrNameLst>
                                          <p:attrName>ppt_x</p:attrName>
                                        </p:attrNameLst>
                                      </p:cBhvr>
                                      <p:tavLst>
                                        <p:tav tm="0">
                                          <p:val>
                                            <p:strVal val="#ppt_x"/>
                                          </p:val>
                                        </p:tav>
                                        <p:tav tm="100000">
                                          <p:val>
                                            <p:strVal val="#ppt_x"/>
                                          </p:val>
                                        </p:tav>
                                      </p:tavLst>
                                    </p:anim>
                                    <p:anim calcmode="lin" valueType="num">
                                      <p:cBhvr additive="base">
                                        <p:cTn id="59" dur="500" fill="hold"/>
                                        <p:tgtEl>
                                          <p:spTgt spid="111628"/>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111629"/>
                                        </p:tgtEl>
                                        <p:attrNameLst>
                                          <p:attrName>style.visibility</p:attrName>
                                        </p:attrNameLst>
                                      </p:cBhvr>
                                      <p:to>
                                        <p:strVal val="visible"/>
                                      </p:to>
                                    </p:set>
                                    <p:anim calcmode="lin" valueType="num">
                                      <p:cBhvr additive="base">
                                        <p:cTn id="62" dur="500" fill="hold"/>
                                        <p:tgtEl>
                                          <p:spTgt spid="111629"/>
                                        </p:tgtEl>
                                        <p:attrNameLst>
                                          <p:attrName>ppt_x</p:attrName>
                                        </p:attrNameLst>
                                      </p:cBhvr>
                                      <p:tavLst>
                                        <p:tav tm="0">
                                          <p:val>
                                            <p:strVal val="#ppt_x"/>
                                          </p:val>
                                        </p:tav>
                                        <p:tav tm="100000">
                                          <p:val>
                                            <p:strVal val="#ppt_x"/>
                                          </p:val>
                                        </p:tav>
                                      </p:tavLst>
                                    </p:anim>
                                    <p:anim calcmode="lin" valueType="num">
                                      <p:cBhvr additive="base">
                                        <p:cTn id="63" dur="500" fill="hold"/>
                                        <p:tgtEl>
                                          <p:spTgt spid="11162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11630"/>
                                        </p:tgtEl>
                                        <p:attrNameLst>
                                          <p:attrName>style.visibility</p:attrName>
                                        </p:attrNameLst>
                                      </p:cBhvr>
                                      <p:to>
                                        <p:strVal val="visible"/>
                                      </p:to>
                                    </p:set>
                                    <p:anim calcmode="lin" valueType="num">
                                      <p:cBhvr additive="base">
                                        <p:cTn id="66" dur="500" fill="hold"/>
                                        <p:tgtEl>
                                          <p:spTgt spid="111630"/>
                                        </p:tgtEl>
                                        <p:attrNameLst>
                                          <p:attrName>ppt_x</p:attrName>
                                        </p:attrNameLst>
                                      </p:cBhvr>
                                      <p:tavLst>
                                        <p:tav tm="0">
                                          <p:val>
                                            <p:strVal val="#ppt_x"/>
                                          </p:val>
                                        </p:tav>
                                        <p:tav tm="100000">
                                          <p:val>
                                            <p:strVal val="#ppt_x"/>
                                          </p:val>
                                        </p:tav>
                                      </p:tavLst>
                                    </p:anim>
                                    <p:anim calcmode="lin" valueType="num">
                                      <p:cBhvr additive="base">
                                        <p:cTn id="67" dur="500" fill="hold"/>
                                        <p:tgtEl>
                                          <p:spTgt spid="111630"/>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111631"/>
                                        </p:tgtEl>
                                        <p:attrNameLst>
                                          <p:attrName>style.visibility</p:attrName>
                                        </p:attrNameLst>
                                      </p:cBhvr>
                                      <p:to>
                                        <p:strVal val="visible"/>
                                      </p:to>
                                    </p:set>
                                    <p:anim calcmode="lin" valueType="num">
                                      <p:cBhvr additive="base">
                                        <p:cTn id="70" dur="500" fill="hold"/>
                                        <p:tgtEl>
                                          <p:spTgt spid="111631"/>
                                        </p:tgtEl>
                                        <p:attrNameLst>
                                          <p:attrName>ppt_x</p:attrName>
                                        </p:attrNameLst>
                                      </p:cBhvr>
                                      <p:tavLst>
                                        <p:tav tm="0">
                                          <p:val>
                                            <p:strVal val="#ppt_x"/>
                                          </p:val>
                                        </p:tav>
                                        <p:tav tm="100000">
                                          <p:val>
                                            <p:strVal val="#ppt_x"/>
                                          </p:val>
                                        </p:tav>
                                      </p:tavLst>
                                    </p:anim>
                                    <p:anim calcmode="lin" valueType="num">
                                      <p:cBhvr additive="base">
                                        <p:cTn id="71" dur="500" fill="hold"/>
                                        <p:tgtEl>
                                          <p:spTgt spid="111631"/>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111632"/>
                                        </p:tgtEl>
                                        <p:attrNameLst>
                                          <p:attrName>style.visibility</p:attrName>
                                        </p:attrNameLst>
                                      </p:cBhvr>
                                      <p:to>
                                        <p:strVal val="visible"/>
                                      </p:to>
                                    </p:set>
                                    <p:anim calcmode="lin" valueType="num">
                                      <p:cBhvr additive="base">
                                        <p:cTn id="74" dur="500" fill="hold"/>
                                        <p:tgtEl>
                                          <p:spTgt spid="111632"/>
                                        </p:tgtEl>
                                        <p:attrNameLst>
                                          <p:attrName>ppt_x</p:attrName>
                                        </p:attrNameLst>
                                      </p:cBhvr>
                                      <p:tavLst>
                                        <p:tav tm="0">
                                          <p:val>
                                            <p:strVal val="#ppt_x"/>
                                          </p:val>
                                        </p:tav>
                                        <p:tav tm="100000">
                                          <p:val>
                                            <p:strVal val="#ppt_x"/>
                                          </p:val>
                                        </p:tav>
                                      </p:tavLst>
                                    </p:anim>
                                    <p:anim calcmode="lin" valueType="num">
                                      <p:cBhvr additive="base">
                                        <p:cTn id="75" dur="500" fill="hold"/>
                                        <p:tgtEl>
                                          <p:spTgt spid="11163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111633"/>
                                        </p:tgtEl>
                                        <p:attrNameLst>
                                          <p:attrName>style.visibility</p:attrName>
                                        </p:attrNameLst>
                                      </p:cBhvr>
                                      <p:to>
                                        <p:strVal val="visible"/>
                                      </p:to>
                                    </p:set>
                                    <p:anim calcmode="lin" valueType="num">
                                      <p:cBhvr additive="base">
                                        <p:cTn id="78" dur="500" fill="hold"/>
                                        <p:tgtEl>
                                          <p:spTgt spid="111633"/>
                                        </p:tgtEl>
                                        <p:attrNameLst>
                                          <p:attrName>ppt_x</p:attrName>
                                        </p:attrNameLst>
                                      </p:cBhvr>
                                      <p:tavLst>
                                        <p:tav tm="0">
                                          <p:val>
                                            <p:strVal val="#ppt_x"/>
                                          </p:val>
                                        </p:tav>
                                        <p:tav tm="100000">
                                          <p:val>
                                            <p:strVal val="#ppt_x"/>
                                          </p:val>
                                        </p:tav>
                                      </p:tavLst>
                                    </p:anim>
                                    <p:anim calcmode="lin" valueType="num">
                                      <p:cBhvr additive="base">
                                        <p:cTn id="79" dur="500" fill="hold"/>
                                        <p:tgtEl>
                                          <p:spTgt spid="111633"/>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11634"/>
                                        </p:tgtEl>
                                        <p:attrNameLst>
                                          <p:attrName>style.visibility</p:attrName>
                                        </p:attrNameLst>
                                      </p:cBhvr>
                                      <p:to>
                                        <p:strVal val="visible"/>
                                      </p:to>
                                    </p:set>
                                    <p:anim calcmode="lin" valueType="num">
                                      <p:cBhvr additive="base">
                                        <p:cTn id="82" dur="500" fill="hold"/>
                                        <p:tgtEl>
                                          <p:spTgt spid="111634"/>
                                        </p:tgtEl>
                                        <p:attrNameLst>
                                          <p:attrName>ppt_x</p:attrName>
                                        </p:attrNameLst>
                                      </p:cBhvr>
                                      <p:tavLst>
                                        <p:tav tm="0">
                                          <p:val>
                                            <p:strVal val="#ppt_x"/>
                                          </p:val>
                                        </p:tav>
                                        <p:tav tm="100000">
                                          <p:val>
                                            <p:strVal val="#ppt_x"/>
                                          </p:val>
                                        </p:tav>
                                      </p:tavLst>
                                    </p:anim>
                                    <p:anim calcmode="lin" valueType="num">
                                      <p:cBhvr additive="base">
                                        <p:cTn id="83" dur="500" fill="hold"/>
                                        <p:tgtEl>
                                          <p:spTgt spid="111634"/>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111635"/>
                                        </p:tgtEl>
                                        <p:attrNameLst>
                                          <p:attrName>style.visibility</p:attrName>
                                        </p:attrNameLst>
                                      </p:cBhvr>
                                      <p:to>
                                        <p:strVal val="visible"/>
                                      </p:to>
                                    </p:set>
                                    <p:anim calcmode="lin" valueType="num">
                                      <p:cBhvr additive="base">
                                        <p:cTn id="86" dur="500" fill="hold"/>
                                        <p:tgtEl>
                                          <p:spTgt spid="111635"/>
                                        </p:tgtEl>
                                        <p:attrNameLst>
                                          <p:attrName>ppt_x</p:attrName>
                                        </p:attrNameLst>
                                      </p:cBhvr>
                                      <p:tavLst>
                                        <p:tav tm="0">
                                          <p:val>
                                            <p:strVal val="#ppt_x"/>
                                          </p:val>
                                        </p:tav>
                                        <p:tav tm="100000">
                                          <p:val>
                                            <p:strVal val="#ppt_x"/>
                                          </p:val>
                                        </p:tav>
                                      </p:tavLst>
                                    </p:anim>
                                    <p:anim calcmode="lin" valueType="num">
                                      <p:cBhvr additive="base">
                                        <p:cTn id="87" dur="500" fill="hold"/>
                                        <p:tgtEl>
                                          <p:spTgt spid="1116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26" grpId="0"/>
      <p:bldP spid="111627" grpId="0"/>
      <p:bldP spid="111628" grpId="0"/>
      <p:bldP spid="111629" grpId="0"/>
      <p:bldP spid="111630" grpId="0"/>
      <p:bldP spid="111631" grpId="0"/>
      <p:bldP spid="111632" grpId="0"/>
      <p:bldP spid="111633" grpId="0"/>
      <p:bldP spid="11163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Rectangle 2"/>
          <p:cNvSpPr>
            <a:spLocks noGrp="1"/>
          </p:cNvSpPr>
          <p:nvPr>
            <p:ph type="title"/>
          </p:nvPr>
        </p:nvSpPr>
        <p:spPr>
          <a:xfrm>
            <a:off x="1331913" y="333375"/>
            <a:ext cx="4500562" cy="1366838"/>
          </a:xfrm>
          <a:ln/>
        </p:spPr>
        <p:txBody>
          <a:bodyPr vert="horz" wrap="square" lIns="91440" tIns="45720" rIns="91440" bIns="45720" anchor="b" anchorCtr="0"/>
          <a:p>
            <a:pPr eaLnBrk="1" hangingPunct="1"/>
            <a:r>
              <a:rPr lang="en-US" altLang="zh-CN" b="1" dirty="0"/>
              <a:t>2.</a:t>
            </a:r>
            <a:r>
              <a:rPr lang="en-US" altLang="zh-CN" dirty="0"/>
              <a:t> </a:t>
            </a:r>
            <a:r>
              <a:rPr lang="zh-CN" altLang="en-US" dirty="0"/>
              <a:t>重复操作符</a:t>
            </a:r>
            <a:endParaRPr lang="zh-CN" altLang="en-US" dirty="0"/>
          </a:p>
        </p:txBody>
      </p:sp>
      <p:sp>
        <p:nvSpPr>
          <p:cNvPr id="105475" name="Rectangle 3"/>
          <p:cNvSpPr>
            <a:spLocks noGrp="1"/>
          </p:cNvSpPr>
          <p:nvPr>
            <p:ph idx="1"/>
          </p:nvPr>
        </p:nvSpPr>
        <p:spPr>
          <a:xfrm>
            <a:off x="908050" y="2090738"/>
            <a:ext cx="7912100" cy="4362450"/>
          </a:xfrm>
          <a:ln/>
        </p:spPr>
        <p:txBody>
          <a:bodyPr vert="horz" wrap="square" lIns="91440" tIns="45720" rIns="91440" bIns="45720" anchor="t" anchorCtr="0"/>
          <a:p>
            <a:pPr eaLnBrk="1" hangingPunct="1">
              <a:lnSpc>
                <a:spcPct val="105000"/>
              </a:lnSpc>
              <a:spcBef>
                <a:spcPct val="5000"/>
              </a:spcBef>
            </a:pPr>
            <a:r>
              <a:rPr lang="zh-CN" altLang="en-US" dirty="0"/>
              <a:t>作用：</a:t>
            </a:r>
            <a:endParaRPr lang="zh-CN" altLang="en-US" dirty="0"/>
          </a:p>
          <a:p>
            <a:pPr lvl="1" eaLnBrk="1" hangingPunct="1">
              <a:lnSpc>
                <a:spcPct val="105000"/>
              </a:lnSpc>
              <a:spcBef>
                <a:spcPct val="5000"/>
              </a:spcBef>
            </a:pPr>
            <a:r>
              <a:rPr lang="zh-CN" altLang="en-US" dirty="0"/>
              <a:t>为一个数据区的各单元设置相同的</a:t>
            </a:r>
            <a:r>
              <a:rPr lang="zh-CN" altLang="en-US" dirty="0">
                <a:solidFill>
                  <a:srgbClr val="FF0000"/>
                </a:solidFill>
              </a:rPr>
              <a:t>初值</a:t>
            </a:r>
            <a:endParaRPr lang="zh-CN" altLang="en-US" dirty="0">
              <a:solidFill>
                <a:srgbClr val="FF0000"/>
              </a:solidFill>
            </a:endParaRPr>
          </a:p>
          <a:p>
            <a:pPr eaLnBrk="1" hangingPunct="1">
              <a:lnSpc>
                <a:spcPct val="105000"/>
              </a:lnSpc>
              <a:spcBef>
                <a:spcPct val="5000"/>
              </a:spcBef>
            </a:pPr>
            <a:r>
              <a:rPr lang="zh-CN" altLang="en-US" dirty="0"/>
              <a:t>目的：</a:t>
            </a:r>
            <a:endParaRPr lang="zh-CN" altLang="en-US" dirty="0"/>
          </a:p>
          <a:p>
            <a:pPr lvl="1" eaLnBrk="1" hangingPunct="1">
              <a:lnSpc>
                <a:spcPct val="105000"/>
              </a:lnSpc>
              <a:spcBef>
                <a:spcPct val="5000"/>
              </a:spcBef>
            </a:pPr>
            <a:r>
              <a:rPr lang="zh-CN" altLang="en-US" dirty="0"/>
              <a:t>常用于声明一个数据区</a:t>
            </a:r>
            <a:endParaRPr lang="zh-CN" altLang="en-US" dirty="0"/>
          </a:p>
          <a:p>
            <a:pPr eaLnBrk="1" hangingPunct="1">
              <a:lnSpc>
                <a:spcPct val="105000"/>
              </a:lnSpc>
              <a:spcBef>
                <a:spcPct val="5000"/>
              </a:spcBef>
            </a:pPr>
            <a:r>
              <a:rPr lang="zh-CN" altLang="en-US" dirty="0"/>
              <a:t>格式：</a:t>
            </a:r>
            <a:endParaRPr lang="zh-CN" altLang="en-US" dirty="0"/>
          </a:p>
          <a:p>
            <a:pPr lvl="1" eaLnBrk="1" hangingPunct="1">
              <a:lnSpc>
                <a:spcPct val="105000"/>
              </a:lnSpc>
              <a:spcBef>
                <a:spcPct val="5000"/>
              </a:spcBef>
              <a:buNone/>
            </a:pPr>
            <a:r>
              <a:rPr lang="zh-CN" altLang="en-US" b="0" dirty="0"/>
              <a:t>   </a:t>
            </a:r>
            <a:r>
              <a:rPr lang="zh-CN" altLang="en-US" dirty="0"/>
              <a:t>[变量名]   伪指令助记符  </a:t>
            </a:r>
            <a:r>
              <a:rPr lang="en-US" altLang="zh-CN" dirty="0"/>
              <a:t>n   DUP（</a:t>
            </a:r>
            <a:r>
              <a:rPr lang="zh-CN" altLang="en-US" dirty="0"/>
              <a:t>初值，</a:t>
            </a:r>
            <a:r>
              <a:rPr lang="zh-CN" altLang="en-US" dirty="0">
                <a:latin typeface="Arial" panose="020B0604020202020204" pitchFamily="34" charset="0"/>
              </a:rPr>
              <a:t>…</a:t>
            </a:r>
            <a:r>
              <a:rPr lang="zh-CN" altLang="en-US" dirty="0"/>
              <a:t>）</a:t>
            </a:r>
            <a:endParaRPr lang="zh-CN" altLang="en-US" dirty="0"/>
          </a:p>
          <a:p>
            <a:pPr eaLnBrk="1" hangingPunct="1">
              <a:lnSpc>
                <a:spcPct val="105000"/>
              </a:lnSpc>
              <a:spcBef>
                <a:spcPct val="5000"/>
              </a:spcBef>
            </a:pPr>
            <a:r>
              <a:rPr lang="zh-CN" altLang="en-US" dirty="0"/>
              <a:t>例：</a:t>
            </a:r>
            <a:endParaRPr lang="zh-CN" altLang="en-US" dirty="0"/>
          </a:p>
          <a:p>
            <a:pPr lvl="1" eaLnBrk="1" hangingPunct="1">
              <a:lnSpc>
                <a:spcPct val="105000"/>
              </a:lnSpc>
              <a:spcBef>
                <a:spcPct val="5000"/>
              </a:spcBef>
              <a:buNone/>
            </a:pPr>
            <a:r>
              <a:rPr lang="en-US" altLang="zh-CN" dirty="0"/>
              <a:t>M1  DB  10   DUP</a:t>
            </a:r>
            <a:r>
              <a:rPr lang="zh-CN" altLang="en-US" dirty="0"/>
              <a:t>（</a:t>
            </a:r>
            <a:r>
              <a:rPr lang="en-US" altLang="zh-CN" dirty="0"/>
              <a:t>0</a:t>
            </a:r>
            <a:r>
              <a:rPr lang="zh-CN" altLang="en-US" dirty="0"/>
              <a:t>）</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5475">
                                            <p:txEl>
                                              <p:charRg st="0" end="4"/>
                                            </p:txEl>
                                          </p:spTgt>
                                        </p:tgtEl>
                                        <p:attrNameLst>
                                          <p:attrName>style.visibility</p:attrName>
                                        </p:attrNameLst>
                                      </p:cBhvr>
                                      <p:to>
                                        <p:strVal val="visible"/>
                                      </p:to>
                                    </p:set>
                                    <p:animEffect transition="in" filter="wipe(left)">
                                      <p:cBhvr>
                                        <p:cTn id="7" dur="500"/>
                                        <p:tgtEl>
                                          <p:spTgt spid="105475">
                                            <p:txEl>
                                              <p:charRg st="0"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5475">
                                            <p:txEl>
                                              <p:charRg st="4" end="22"/>
                                            </p:txEl>
                                          </p:spTgt>
                                        </p:tgtEl>
                                        <p:attrNameLst>
                                          <p:attrName>style.visibility</p:attrName>
                                        </p:attrNameLst>
                                      </p:cBhvr>
                                      <p:to>
                                        <p:strVal val="visible"/>
                                      </p:to>
                                    </p:set>
                                    <p:animEffect transition="in" filter="wipe(left)">
                                      <p:cBhvr>
                                        <p:cTn id="11" dur="500"/>
                                        <p:tgtEl>
                                          <p:spTgt spid="105475">
                                            <p:txEl>
                                              <p:charRg st="4" end="2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5475">
                                            <p:txEl>
                                              <p:charRg st="22" end="26"/>
                                            </p:txEl>
                                          </p:spTgt>
                                        </p:tgtEl>
                                        <p:attrNameLst>
                                          <p:attrName>style.visibility</p:attrName>
                                        </p:attrNameLst>
                                      </p:cBhvr>
                                      <p:to>
                                        <p:strVal val="visible"/>
                                      </p:to>
                                    </p:set>
                                    <p:animEffect transition="in" filter="wipe(left)">
                                      <p:cBhvr>
                                        <p:cTn id="16" dur="500"/>
                                        <p:tgtEl>
                                          <p:spTgt spid="105475">
                                            <p:txEl>
                                              <p:charRg st="22" end="26"/>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5475">
                                            <p:txEl>
                                              <p:charRg st="26" end="37"/>
                                            </p:txEl>
                                          </p:spTgt>
                                        </p:tgtEl>
                                        <p:attrNameLst>
                                          <p:attrName>style.visibility</p:attrName>
                                        </p:attrNameLst>
                                      </p:cBhvr>
                                      <p:to>
                                        <p:strVal val="visible"/>
                                      </p:to>
                                    </p:set>
                                    <p:animEffect transition="in" filter="wipe(left)">
                                      <p:cBhvr>
                                        <p:cTn id="20" dur="500"/>
                                        <p:tgtEl>
                                          <p:spTgt spid="105475">
                                            <p:txEl>
                                              <p:charRg st="26" end="3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5475">
                                            <p:txEl>
                                              <p:charRg st="37" end="41"/>
                                            </p:txEl>
                                          </p:spTgt>
                                        </p:tgtEl>
                                        <p:attrNameLst>
                                          <p:attrName>style.visibility</p:attrName>
                                        </p:attrNameLst>
                                      </p:cBhvr>
                                      <p:to>
                                        <p:strVal val="visible"/>
                                      </p:to>
                                    </p:set>
                                    <p:animEffect transition="in" filter="wipe(left)">
                                      <p:cBhvr>
                                        <p:cTn id="25" dur="500"/>
                                        <p:tgtEl>
                                          <p:spTgt spid="105475">
                                            <p:txEl>
                                              <p:charRg st="37" end="41"/>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5475">
                                            <p:txEl>
                                              <p:charRg st="41" end="74"/>
                                            </p:txEl>
                                          </p:spTgt>
                                        </p:tgtEl>
                                        <p:attrNameLst>
                                          <p:attrName>style.visibility</p:attrName>
                                        </p:attrNameLst>
                                      </p:cBhvr>
                                      <p:to>
                                        <p:strVal val="visible"/>
                                      </p:to>
                                    </p:set>
                                    <p:animEffect transition="in" filter="wipe(left)">
                                      <p:cBhvr>
                                        <p:cTn id="29" dur="500"/>
                                        <p:tgtEl>
                                          <p:spTgt spid="105475">
                                            <p:txEl>
                                              <p:charRg st="41" end="7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5475">
                                            <p:txEl>
                                              <p:charRg st="74" end="77"/>
                                            </p:txEl>
                                          </p:spTgt>
                                        </p:tgtEl>
                                        <p:attrNameLst>
                                          <p:attrName>style.visibility</p:attrName>
                                        </p:attrNameLst>
                                      </p:cBhvr>
                                      <p:to>
                                        <p:strVal val="visible"/>
                                      </p:to>
                                    </p:set>
                                    <p:animEffect transition="in" filter="wipe(left)">
                                      <p:cBhvr>
                                        <p:cTn id="34" dur="500"/>
                                        <p:tgtEl>
                                          <p:spTgt spid="105475">
                                            <p:txEl>
                                              <p:charRg st="74" end="7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05475">
                                            <p:txEl>
                                              <p:charRg st="77" end="97"/>
                                            </p:txEl>
                                          </p:spTgt>
                                        </p:tgtEl>
                                        <p:attrNameLst>
                                          <p:attrName>style.visibility</p:attrName>
                                        </p:attrNameLst>
                                      </p:cBhvr>
                                      <p:to>
                                        <p:strVal val="visible"/>
                                      </p:to>
                                    </p:set>
                                    <p:animEffect transition="in" filter="wipe(left)">
                                      <p:cBhvr>
                                        <p:cTn id="39" dur="500"/>
                                        <p:tgtEl>
                                          <p:spTgt spid="105475">
                                            <p:txEl>
                                              <p:charRg st="77" end="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Rectangle 2"/>
          <p:cNvSpPr>
            <a:spLocks noGrp="1"/>
          </p:cNvSpPr>
          <p:nvPr>
            <p:ph type="title"/>
          </p:nvPr>
        </p:nvSpPr>
        <p:spPr>
          <a:xfrm>
            <a:off x="1366838" y="214313"/>
            <a:ext cx="5942012" cy="1462087"/>
          </a:xfrm>
          <a:ln/>
        </p:spPr>
        <p:txBody>
          <a:bodyPr vert="horz" wrap="square" lIns="91440" tIns="45720" rIns="91440" bIns="45720" anchor="b" anchorCtr="0"/>
          <a:p>
            <a:pPr eaLnBrk="1" hangingPunct="1"/>
            <a:r>
              <a:rPr lang="en-US" altLang="zh-CN" b="1" dirty="0"/>
              <a:t>3.</a:t>
            </a:r>
            <a:r>
              <a:rPr lang="en-US" altLang="zh-CN" dirty="0"/>
              <a:t>  </a:t>
            </a:r>
            <a:r>
              <a:rPr lang="en-US" altLang="zh-CN" dirty="0">
                <a:latin typeface="宋体" panose="02010600030101010101" pitchFamily="2" charset="-122"/>
              </a:rPr>
              <a:t>“</a:t>
            </a:r>
            <a:r>
              <a:rPr lang="zh-CN" altLang="en-US" dirty="0"/>
              <a:t>？</a:t>
            </a:r>
            <a:r>
              <a:rPr lang="zh-CN" altLang="en-US" dirty="0">
                <a:latin typeface="宋体" panose="02010600030101010101" pitchFamily="2" charset="-122"/>
              </a:rPr>
              <a:t>”</a:t>
            </a:r>
            <a:r>
              <a:rPr lang="zh-CN" altLang="en-US" dirty="0"/>
              <a:t>的作用</a:t>
            </a:r>
            <a:endParaRPr lang="zh-CN" altLang="en-US" b="1" dirty="0"/>
          </a:p>
        </p:txBody>
      </p:sp>
      <p:sp>
        <p:nvSpPr>
          <p:cNvPr id="106499" name="Rectangle 3"/>
          <p:cNvSpPr>
            <a:spLocks noGrp="1"/>
          </p:cNvSpPr>
          <p:nvPr>
            <p:ph idx="1"/>
          </p:nvPr>
        </p:nvSpPr>
        <p:spPr>
          <a:xfrm>
            <a:off x="900113" y="2060575"/>
            <a:ext cx="7772400" cy="2286000"/>
          </a:xfrm>
          <a:ln/>
        </p:spPr>
        <p:txBody>
          <a:bodyPr vert="horz" wrap="square" lIns="91440" tIns="45720" rIns="91440" bIns="45720" anchor="t" anchorCtr="0"/>
          <a:p>
            <a:pPr eaLnBrk="1" hangingPunct="1">
              <a:spcAft>
                <a:spcPct val="30000"/>
              </a:spcAft>
            </a:pPr>
            <a:r>
              <a:rPr lang="zh-CN" altLang="en-US" dirty="0">
                <a:latin typeface="宋体" panose="02010600030101010101" pitchFamily="2" charset="-122"/>
                <a:ea typeface="宋体" panose="02010600030101010101" pitchFamily="2" charset="-122"/>
              </a:rPr>
              <a:t>表示随机值，用于预留存储空间</a:t>
            </a:r>
            <a:endParaRPr lang="en-US" altLang="zh-CN" dirty="0">
              <a:latin typeface="宋体" panose="02010600030101010101" pitchFamily="2" charset="-122"/>
              <a:ea typeface="宋体" panose="02010600030101010101" pitchFamily="2" charset="-122"/>
            </a:endParaRPr>
          </a:p>
          <a:p>
            <a:pPr eaLnBrk="1" hangingPunct="1">
              <a:spcAft>
                <a:spcPct val="30000"/>
              </a:spcAft>
            </a:pPr>
            <a:r>
              <a:rPr lang="en-US" altLang="zh-CN" dirty="0">
                <a:latin typeface="宋体" panose="02010600030101010101" pitchFamily="2" charset="-122"/>
                <a:ea typeface="宋体" panose="02010600030101010101" pitchFamily="2" charset="-122"/>
              </a:rPr>
              <a:t>MEM1  DB  34H，’A’，？</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DW  20  DUP（？）</a:t>
            </a:r>
            <a:endParaRPr lang="en-US" altLang="zh-CN" dirty="0">
              <a:latin typeface="宋体" panose="02010600030101010101" pitchFamily="2" charset="-122"/>
              <a:ea typeface="宋体" panose="02010600030101010101" pitchFamily="2" charset="-122"/>
            </a:endParaRPr>
          </a:p>
        </p:txBody>
      </p:sp>
      <p:sp>
        <p:nvSpPr>
          <p:cNvPr id="106500" name="Line 4"/>
          <p:cNvSpPr/>
          <p:nvPr/>
        </p:nvSpPr>
        <p:spPr>
          <a:xfrm flipH="1">
            <a:off x="5003800" y="3933825"/>
            <a:ext cx="288925" cy="1223963"/>
          </a:xfrm>
          <a:prstGeom prst="line">
            <a:avLst/>
          </a:prstGeom>
          <a:ln w="25400" cap="sq" cmpd="sng">
            <a:solidFill>
              <a:srgbClr val="FF6600"/>
            </a:solidFill>
            <a:prstDash val="solid"/>
            <a:headEnd type="none" w="sm" len="sm"/>
            <a:tailEnd type="triangle" w="lg" len="lg"/>
          </a:ln>
        </p:spPr>
      </p:sp>
      <p:sp>
        <p:nvSpPr>
          <p:cNvPr id="106501" name="Text Box 5"/>
          <p:cNvSpPr txBox="1"/>
          <p:nvPr/>
        </p:nvSpPr>
        <p:spPr>
          <a:xfrm>
            <a:off x="2339975" y="5203825"/>
            <a:ext cx="5400675"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预留40个字节单元，每单元为随机值</a:t>
            </a:r>
            <a:endParaRPr lang="zh-CN" altLang="en-US" b="1" dirty="0">
              <a:latin typeface="Times New Roman" panose="02020603050405020304" pitchFamily="18" charset="0"/>
            </a:endParaRPr>
          </a:p>
        </p:txBody>
      </p:sp>
      <p:sp>
        <p:nvSpPr>
          <p:cNvPr id="106504" name="AutoShape 8"/>
          <p:cNvSpPr/>
          <p:nvPr/>
        </p:nvSpPr>
        <p:spPr>
          <a:xfrm>
            <a:off x="6732588" y="3357563"/>
            <a:ext cx="1871662" cy="792162"/>
          </a:xfrm>
          <a:prstGeom prst="borderCallout2">
            <a:avLst>
              <a:gd name="adj1" fmla="val 14431"/>
              <a:gd name="adj2" fmla="val -4069"/>
              <a:gd name="adj3" fmla="val 14431"/>
              <a:gd name="adj4" fmla="val -33671"/>
              <a:gd name="adj5" fmla="val -40880"/>
              <a:gd name="adj6" fmla="val -64718"/>
            </a:avLst>
          </a:prstGeom>
          <a:solidFill>
            <a:srgbClr val="339966"/>
          </a:solidFill>
          <a:ln w="25400" cap="sq" cmpd="sng">
            <a:solidFill>
              <a:srgbClr val="339966"/>
            </a:solidFill>
            <a:prstDash val="solid"/>
            <a:miter/>
            <a:headEnd type="none" w="lg" len="lg"/>
            <a:tailEnd type="none" w="sm" len="sm"/>
          </a:ln>
        </p:spPr>
        <p:txBody>
          <a:bodyPr/>
          <a:p>
            <a:pPr>
              <a:lnSpc>
                <a:spcPct val="110000"/>
              </a:lnSpc>
              <a:buFont typeface="Wingdings" panose="05000000000000000000" pitchFamily="2" charset="2"/>
            </a:pPr>
            <a:r>
              <a:rPr lang="zh-CN" altLang="en-US" sz="2000" b="1" dirty="0">
                <a:solidFill>
                  <a:schemeClr val="bg1"/>
                </a:solidFill>
                <a:latin typeface="Times New Roman" panose="02020603050405020304" pitchFamily="18" charset="0"/>
              </a:rPr>
              <a:t>随机数</a:t>
            </a:r>
            <a:endParaRPr lang="zh-CN" altLang="en-US" sz="2000" b="1" dirty="0">
              <a:solidFill>
                <a:schemeClr val="bg1"/>
              </a:solidFill>
              <a:latin typeface="Times New Roman" panose="02020603050405020304" pitchFamily="18" charset="0"/>
            </a:endParaRPr>
          </a:p>
          <a:p>
            <a:pPr>
              <a:lnSpc>
                <a:spcPct val="110000"/>
              </a:lnSpc>
              <a:buFont typeface="Wingdings" panose="05000000000000000000" pitchFamily="2" charset="2"/>
            </a:pPr>
            <a:r>
              <a:rPr lang="zh-CN" altLang="en-US" sz="2000" b="1" dirty="0">
                <a:solidFill>
                  <a:schemeClr val="bg1"/>
                </a:solidFill>
                <a:latin typeface="Times New Roman" panose="02020603050405020304" pitchFamily="18" charset="0"/>
              </a:rPr>
              <a:t>占</a:t>
            </a:r>
            <a:r>
              <a:rPr lang="en-US" altLang="zh-CN" sz="2000" b="1" dirty="0">
                <a:solidFill>
                  <a:schemeClr val="bg1"/>
                </a:solidFill>
                <a:latin typeface="Times New Roman" panose="02020603050405020304" pitchFamily="18" charset="0"/>
              </a:rPr>
              <a:t>1</a:t>
            </a:r>
            <a:r>
              <a:rPr lang="zh-CN" altLang="en-US" sz="2000" b="1" dirty="0">
                <a:solidFill>
                  <a:schemeClr val="bg1"/>
                </a:solidFill>
                <a:latin typeface="Times New Roman" panose="02020603050405020304" pitchFamily="18" charset="0"/>
              </a:rPr>
              <a:t>个字节单元</a:t>
            </a:r>
            <a:endParaRPr lang="zh-CN" altLang="en-US" sz="2000" b="1" dirty="0">
              <a:solidFill>
                <a:schemeClr val="bg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6499">
                                            <p:txEl>
                                              <p:charRg st="0" end="15"/>
                                            </p:txEl>
                                          </p:spTgt>
                                        </p:tgtEl>
                                        <p:attrNameLst>
                                          <p:attrName>style.visibility</p:attrName>
                                        </p:attrNameLst>
                                      </p:cBhvr>
                                      <p:to>
                                        <p:strVal val="visible"/>
                                      </p:to>
                                    </p:set>
                                    <p:animEffect transition="in" filter="wipe(left)">
                                      <p:cBhvr>
                                        <p:cTn id="7" dur="500"/>
                                        <p:tgtEl>
                                          <p:spTgt spid="10649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6499">
                                            <p:txEl>
                                              <p:charRg st="15" end="35"/>
                                            </p:txEl>
                                          </p:spTgt>
                                        </p:tgtEl>
                                        <p:attrNameLst>
                                          <p:attrName>style.visibility</p:attrName>
                                        </p:attrNameLst>
                                      </p:cBhvr>
                                      <p:to>
                                        <p:strVal val="visible"/>
                                      </p:to>
                                    </p:set>
                                    <p:animEffect transition="in" filter="wipe(left)">
                                      <p:cBhvr>
                                        <p:cTn id="12" dur="500"/>
                                        <p:tgtEl>
                                          <p:spTgt spid="106499">
                                            <p:txEl>
                                              <p:charRg st="15"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6504"/>
                                        </p:tgtEl>
                                        <p:attrNameLst>
                                          <p:attrName>style.visibility</p:attrName>
                                        </p:attrNameLst>
                                      </p:cBhvr>
                                      <p:to>
                                        <p:strVal val="visible"/>
                                      </p:to>
                                    </p:set>
                                    <p:anim calcmode="lin" valueType="num">
                                      <p:cBhvr additive="base">
                                        <p:cTn id="17" dur="500" fill="hold"/>
                                        <p:tgtEl>
                                          <p:spTgt spid="106504"/>
                                        </p:tgtEl>
                                        <p:attrNameLst>
                                          <p:attrName>ppt_x</p:attrName>
                                        </p:attrNameLst>
                                      </p:cBhvr>
                                      <p:tavLst>
                                        <p:tav tm="0">
                                          <p:val>
                                            <p:strVal val="#ppt_x"/>
                                          </p:val>
                                        </p:tav>
                                        <p:tav tm="100000">
                                          <p:val>
                                            <p:strVal val="#ppt_x"/>
                                          </p:val>
                                        </p:tav>
                                      </p:tavLst>
                                    </p:anim>
                                    <p:anim calcmode="lin" valueType="num">
                                      <p:cBhvr additive="base">
                                        <p:cTn id="18" dur="500" fill="hold"/>
                                        <p:tgtEl>
                                          <p:spTgt spid="10650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6499">
                                            <p:txEl>
                                              <p:charRg st="35" end="65"/>
                                            </p:txEl>
                                          </p:spTgt>
                                        </p:tgtEl>
                                        <p:attrNameLst>
                                          <p:attrName>style.visibility</p:attrName>
                                        </p:attrNameLst>
                                      </p:cBhvr>
                                      <p:to>
                                        <p:strVal val="visible"/>
                                      </p:to>
                                    </p:set>
                                    <p:animEffect transition="in" filter="wipe(left)">
                                      <p:cBhvr>
                                        <p:cTn id="23" dur="500"/>
                                        <p:tgtEl>
                                          <p:spTgt spid="106499">
                                            <p:txEl>
                                              <p:charRg st="35" end="6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06500"/>
                                        </p:tgtEl>
                                        <p:attrNameLst>
                                          <p:attrName>style.visibility</p:attrName>
                                        </p:attrNameLst>
                                      </p:cBhvr>
                                      <p:to>
                                        <p:strVal val="visible"/>
                                      </p:to>
                                    </p:set>
                                    <p:animEffect transition="in" filter="strips(downLeft)">
                                      <p:cBhvr>
                                        <p:cTn id="28" dur="500"/>
                                        <p:tgtEl>
                                          <p:spTgt spid="106500"/>
                                        </p:tgtEl>
                                      </p:cBhvr>
                                    </p:animEffect>
                                  </p:childTnLst>
                                </p:cTn>
                              </p:par>
                            </p:childTnLst>
                          </p:cTn>
                        </p:par>
                        <p:par>
                          <p:cTn id="29" fill="hold">
                            <p:stCondLst>
                              <p:cond delay="500"/>
                            </p:stCondLst>
                            <p:childTnLst>
                              <p:par>
                                <p:cTn id="30" presetID="18" presetClass="entr" presetSubtype="6" fill="hold" grpId="0" nodeType="afterEffect">
                                  <p:stCondLst>
                                    <p:cond delay="0"/>
                                  </p:stCondLst>
                                  <p:childTnLst>
                                    <p:set>
                                      <p:cBhvr>
                                        <p:cTn id="31" dur="1" fill="hold">
                                          <p:stCondLst>
                                            <p:cond delay="0"/>
                                          </p:stCondLst>
                                        </p:cTn>
                                        <p:tgtEl>
                                          <p:spTgt spid="106501"/>
                                        </p:tgtEl>
                                        <p:attrNameLst>
                                          <p:attrName>style.visibility</p:attrName>
                                        </p:attrNameLst>
                                      </p:cBhvr>
                                      <p:to>
                                        <p:strVal val="visible"/>
                                      </p:to>
                                    </p:set>
                                    <p:animEffect transition="in" filter="strips(downRight)">
                                      <p:cBhvr>
                                        <p:cTn id="32" dur="500"/>
                                        <p:tgtEl>
                                          <p:spTgt spid="106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p:bldP spid="10650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type="ctrTitle"/>
          </p:nvPr>
        </p:nvSpPr>
        <p:spPr>
          <a:xfrm>
            <a:off x="990600" y="1676400"/>
            <a:ext cx="7181850" cy="1462088"/>
          </a:xfrm>
          <a:ln/>
        </p:spPr>
        <p:txBody>
          <a:bodyPr vert="horz" wrap="square" lIns="91440" tIns="45720" rIns="91440" bIns="45720" anchor="b" anchorCtr="0"/>
          <a:p>
            <a:pPr algn="ctr" eaLnBrk="1" hangingPunct="1">
              <a:buClrTx/>
              <a:buSzTx/>
              <a:buFontTx/>
            </a:pPr>
            <a:r>
              <a:rPr lang="zh-CN" altLang="en-US" dirty="0">
                <a:latin typeface="+mj-lt"/>
                <a:ea typeface="华文行楷" panose="02010800040101010101" pitchFamily="2" charset="-122"/>
                <a:cs typeface="+mj-cs"/>
              </a:rPr>
              <a:t>一、汇编语言源程序结构</a:t>
            </a:r>
            <a:endParaRPr lang="zh-CN" altLang="en-US" dirty="0">
              <a:latin typeface="+mj-lt"/>
              <a:ea typeface="华文行楷" panose="02010800040101010101" pitchFamily="2" charset="-122"/>
              <a:cs typeface="+mj-cs"/>
            </a:endParaRPr>
          </a:p>
        </p:txBody>
      </p:sp>
    </p:spTree>
  </p:cSld>
  <p:clrMapOvr>
    <a:masterClrMapping/>
  </p:clrMapOvr>
  <p:transition spd="slow">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Rectangle 2"/>
          <p:cNvSpPr>
            <a:spLocks noGrp="1"/>
          </p:cNvSpPr>
          <p:nvPr>
            <p:ph type="title"/>
          </p:nvPr>
        </p:nvSpPr>
        <p:spPr>
          <a:ln/>
        </p:spPr>
        <p:txBody>
          <a:bodyPr vert="horz" wrap="square" lIns="91440" tIns="45720" rIns="91440" bIns="45720" anchor="b" anchorCtr="0"/>
          <a:p>
            <a:pPr eaLnBrk="1" hangingPunct="1"/>
            <a:r>
              <a:rPr lang="zh-CN" altLang="en-US" dirty="0"/>
              <a:t>数据定义伪指令例</a:t>
            </a:r>
            <a:endParaRPr lang="zh-CN" altLang="en-US" dirty="0"/>
          </a:p>
        </p:txBody>
      </p:sp>
      <p:sp>
        <p:nvSpPr>
          <p:cNvPr id="73731" name="Rectangle 3"/>
          <p:cNvSpPr>
            <a:spLocks noGrp="1" noChangeArrowheads="1"/>
          </p:cNvSpPr>
          <p:nvPr>
            <p:ph idx="1"/>
          </p:nvPr>
        </p:nvSpPr>
        <p:spPr>
          <a:xfrm>
            <a:off x="976313" y="1989138"/>
            <a:ext cx="7772400" cy="2447925"/>
          </a:xfrm>
        </p:spPr>
        <p:txBody>
          <a:bodyPr vert="horz" wrap="square" lIns="91440" tIns="45720" rIns="91440" bIns="45720" numCol="1" anchor="t" anchorCtr="0" compatLnSpc="1"/>
          <a:lstStyle/>
          <a:p>
            <a:pPr marL="342900" marR="0" lvl="0" indent="-342900" algn="l" defTabSz="914400" rtl="0" eaLnBrk="1" fontAlgn="base" latinLnBrk="0" hangingPunct="1">
              <a:lnSpc>
                <a:spcPct val="135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M1   DB  ‘How are you?’</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35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M2   DW  3  DUP(11H)</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3344H</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35000"/>
              </a:lnSpc>
              <a:spcBef>
                <a:spcPct val="20000"/>
              </a:spcBef>
              <a:spcAft>
                <a:spcPct val="5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DB   4  DUP</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35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M3   DB  3  DUP（22H，11H，？）</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grpSp>
        <p:nvGrpSpPr>
          <p:cNvPr id="2" name="Group 6"/>
          <p:cNvGrpSpPr/>
          <p:nvPr/>
        </p:nvGrpSpPr>
        <p:grpSpPr>
          <a:xfrm>
            <a:off x="2195513" y="4941888"/>
            <a:ext cx="3457575" cy="720725"/>
            <a:chOff x="1383" y="3113"/>
            <a:chExt cx="2178" cy="454"/>
          </a:xfrm>
        </p:grpSpPr>
        <p:sp>
          <p:nvSpPr>
            <p:cNvPr id="77829" name="AutoShape 4">
              <a:hlinkClick r:id="" action="ppaction://hlinkshowjump?jump=nextslide"/>
            </p:cNvPr>
            <p:cNvSpPr/>
            <p:nvPr/>
          </p:nvSpPr>
          <p:spPr>
            <a:xfrm>
              <a:off x="1383" y="3113"/>
              <a:ext cx="2178" cy="454"/>
            </a:xfrm>
            <a:prstGeom prst="actionButtonBlank">
              <a:avLst/>
            </a:prstGeom>
            <a:solidFill>
              <a:srgbClr val="008000"/>
            </a:solidFill>
            <a:ln w="25400">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77830" name="Text Box 5"/>
            <p:cNvSpPr txBox="1"/>
            <p:nvPr/>
          </p:nvSpPr>
          <p:spPr>
            <a:xfrm>
              <a:off x="1520" y="3158"/>
              <a:ext cx="1905" cy="288"/>
            </a:xfrm>
            <a:prstGeom prst="rect">
              <a:avLst/>
            </a:prstGeom>
            <a:noFill/>
            <a:ln w="25400">
              <a:noFill/>
            </a:ln>
          </p:spPr>
          <p:txBody>
            <a:bodyPr>
              <a:spAutoFit/>
            </a:bodyPr>
            <a:p>
              <a:pPr>
                <a:spcBef>
                  <a:spcPct val="50000"/>
                </a:spcBef>
                <a:buFont typeface="Wingdings" panose="05000000000000000000" pitchFamily="2" charset="2"/>
              </a:pPr>
              <a:r>
                <a:rPr lang="zh-CN" altLang="en-US" b="1" dirty="0">
                  <a:solidFill>
                    <a:schemeClr val="bg1"/>
                  </a:solidFill>
                  <a:latin typeface="Times New Roman" panose="02020603050405020304" pitchFamily="18" charset="0"/>
                </a:rPr>
                <a:t>变量在内存中的分区</a:t>
              </a:r>
              <a:endParaRPr lang="zh-CN" altLang="en-US" b="1" dirty="0">
                <a:solidFill>
                  <a:schemeClr val="bg1"/>
                </a:solidFill>
                <a:latin typeface="Times New Roman" panose="02020603050405020304" pitchFamily="18" charset="0"/>
              </a:endParaRPr>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2"/>
          <p:cNvSpPr>
            <a:spLocks noGrp="1"/>
          </p:cNvSpPr>
          <p:nvPr>
            <p:ph type="title"/>
          </p:nvPr>
        </p:nvSpPr>
        <p:spPr>
          <a:ln/>
        </p:spPr>
        <p:txBody>
          <a:bodyPr vert="horz" wrap="square" lIns="91440" tIns="45720" rIns="91440" bIns="45720" anchor="b" anchorCtr="0"/>
          <a:p>
            <a:pPr eaLnBrk="1" hangingPunct="1"/>
            <a:r>
              <a:rPr lang="zh-CN" altLang="en-US" dirty="0"/>
              <a:t>数据定义伪指令例</a:t>
            </a:r>
            <a:endParaRPr lang="zh-CN" altLang="en-US" dirty="0"/>
          </a:p>
        </p:txBody>
      </p:sp>
      <p:sp>
        <p:nvSpPr>
          <p:cNvPr id="161796" name="Rectangle 4"/>
          <p:cNvSpPr/>
          <p:nvPr/>
        </p:nvSpPr>
        <p:spPr>
          <a:xfrm>
            <a:off x="1273175" y="2003425"/>
            <a:ext cx="1371600" cy="4608513"/>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1797" name="Line 5"/>
          <p:cNvSpPr/>
          <p:nvPr/>
        </p:nvSpPr>
        <p:spPr>
          <a:xfrm>
            <a:off x="1262063" y="2236788"/>
            <a:ext cx="1371600" cy="0"/>
          </a:xfrm>
          <a:prstGeom prst="line">
            <a:avLst/>
          </a:prstGeom>
          <a:ln w="25400" cap="sq" cmpd="sng">
            <a:solidFill>
              <a:schemeClr val="tx1"/>
            </a:solidFill>
            <a:prstDash val="solid"/>
            <a:headEnd type="none" w="sm" len="sm"/>
            <a:tailEnd type="none" w="lg" len="lg"/>
          </a:ln>
        </p:spPr>
      </p:sp>
      <p:sp>
        <p:nvSpPr>
          <p:cNvPr id="161798" name="Line 6"/>
          <p:cNvSpPr/>
          <p:nvPr/>
        </p:nvSpPr>
        <p:spPr>
          <a:xfrm>
            <a:off x="1270000" y="2617788"/>
            <a:ext cx="1371600" cy="0"/>
          </a:xfrm>
          <a:prstGeom prst="line">
            <a:avLst/>
          </a:prstGeom>
          <a:ln w="25400" cap="sq" cmpd="sng">
            <a:solidFill>
              <a:schemeClr val="tx1"/>
            </a:solidFill>
            <a:prstDash val="solid"/>
            <a:headEnd type="none" w="sm" len="sm"/>
            <a:tailEnd type="none" w="lg" len="lg"/>
          </a:ln>
        </p:spPr>
      </p:sp>
      <p:sp>
        <p:nvSpPr>
          <p:cNvPr id="161799" name="Line 7"/>
          <p:cNvSpPr/>
          <p:nvPr/>
        </p:nvSpPr>
        <p:spPr>
          <a:xfrm>
            <a:off x="1270000" y="2998788"/>
            <a:ext cx="1371600" cy="0"/>
          </a:xfrm>
          <a:prstGeom prst="line">
            <a:avLst/>
          </a:prstGeom>
          <a:ln w="25400" cap="sq" cmpd="sng">
            <a:solidFill>
              <a:schemeClr val="tx1"/>
            </a:solidFill>
            <a:prstDash val="solid"/>
            <a:headEnd type="none" w="sm" len="sm"/>
            <a:tailEnd type="none" w="lg" len="lg"/>
          </a:ln>
        </p:spPr>
      </p:sp>
      <p:sp>
        <p:nvSpPr>
          <p:cNvPr id="161800" name="Line 8"/>
          <p:cNvSpPr/>
          <p:nvPr/>
        </p:nvSpPr>
        <p:spPr>
          <a:xfrm>
            <a:off x="1270000" y="3379788"/>
            <a:ext cx="1371600" cy="0"/>
          </a:xfrm>
          <a:prstGeom prst="line">
            <a:avLst/>
          </a:prstGeom>
          <a:ln w="25400" cap="sq" cmpd="sng">
            <a:solidFill>
              <a:schemeClr val="tx1"/>
            </a:solidFill>
            <a:prstDash val="solid"/>
            <a:headEnd type="none" w="sm" len="sm"/>
            <a:tailEnd type="none" w="lg" len="lg"/>
          </a:ln>
        </p:spPr>
      </p:sp>
      <p:sp>
        <p:nvSpPr>
          <p:cNvPr id="161801" name="Line 9"/>
          <p:cNvSpPr/>
          <p:nvPr/>
        </p:nvSpPr>
        <p:spPr>
          <a:xfrm>
            <a:off x="1262063" y="3760788"/>
            <a:ext cx="1371600" cy="0"/>
          </a:xfrm>
          <a:prstGeom prst="line">
            <a:avLst/>
          </a:prstGeom>
          <a:ln w="25400" cap="sq" cmpd="sng">
            <a:solidFill>
              <a:schemeClr val="tx1"/>
            </a:solidFill>
            <a:prstDash val="solid"/>
            <a:headEnd type="none" w="sm" len="sm"/>
            <a:tailEnd type="none" w="lg" len="lg"/>
          </a:ln>
        </p:spPr>
      </p:sp>
      <p:sp>
        <p:nvSpPr>
          <p:cNvPr id="161802" name="Text Box 10"/>
          <p:cNvSpPr txBox="1"/>
          <p:nvPr/>
        </p:nvSpPr>
        <p:spPr>
          <a:xfrm>
            <a:off x="539750" y="2174875"/>
            <a:ext cx="6858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M1</a:t>
            </a:r>
            <a:endParaRPr lang="en-US" altLang="zh-CN" b="1" dirty="0">
              <a:latin typeface="Times New Roman" panose="02020603050405020304" pitchFamily="18" charset="0"/>
            </a:endParaRPr>
          </a:p>
        </p:txBody>
      </p:sp>
      <p:sp>
        <p:nvSpPr>
          <p:cNvPr id="161806" name="Text Box 14"/>
          <p:cNvSpPr txBox="1"/>
          <p:nvPr/>
        </p:nvSpPr>
        <p:spPr>
          <a:xfrm>
            <a:off x="1635125" y="2197100"/>
            <a:ext cx="776288"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‘H’</a:t>
            </a:r>
            <a:endParaRPr lang="en-US" altLang="zh-CN" b="1" dirty="0">
              <a:solidFill>
                <a:schemeClr val="bg1"/>
              </a:solidFill>
              <a:latin typeface="Times New Roman" panose="02020603050405020304" pitchFamily="18" charset="0"/>
            </a:endParaRPr>
          </a:p>
        </p:txBody>
      </p:sp>
      <p:sp>
        <p:nvSpPr>
          <p:cNvPr id="161807" name="Text Box 15"/>
          <p:cNvSpPr txBox="1"/>
          <p:nvPr/>
        </p:nvSpPr>
        <p:spPr>
          <a:xfrm>
            <a:off x="1633538" y="2590800"/>
            <a:ext cx="6318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‘o’</a:t>
            </a:r>
            <a:endParaRPr lang="en-US" altLang="zh-CN" b="1" dirty="0">
              <a:solidFill>
                <a:schemeClr val="bg1"/>
              </a:solidFill>
              <a:latin typeface="Times New Roman" panose="02020603050405020304" pitchFamily="18" charset="0"/>
            </a:endParaRPr>
          </a:p>
        </p:txBody>
      </p:sp>
      <p:sp>
        <p:nvSpPr>
          <p:cNvPr id="161808" name="Text Box 16"/>
          <p:cNvSpPr txBox="1"/>
          <p:nvPr/>
        </p:nvSpPr>
        <p:spPr>
          <a:xfrm>
            <a:off x="1617663" y="2971800"/>
            <a:ext cx="6318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‘w’</a:t>
            </a:r>
            <a:endParaRPr lang="en-US" altLang="zh-CN" b="1" dirty="0">
              <a:solidFill>
                <a:schemeClr val="bg1"/>
              </a:solidFill>
              <a:latin typeface="Times New Roman" panose="02020603050405020304" pitchFamily="18" charset="0"/>
            </a:endParaRPr>
          </a:p>
        </p:txBody>
      </p:sp>
      <p:sp>
        <p:nvSpPr>
          <p:cNvPr id="161809" name="Text Box 17"/>
          <p:cNvSpPr txBox="1"/>
          <p:nvPr/>
        </p:nvSpPr>
        <p:spPr>
          <a:xfrm>
            <a:off x="1647825" y="3340100"/>
            <a:ext cx="763588"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a:t>
            </a:r>
            <a:endParaRPr lang="en-US" altLang="zh-CN" b="1" dirty="0">
              <a:solidFill>
                <a:schemeClr val="bg1"/>
              </a:solidFill>
              <a:latin typeface="Times New Roman" panose="02020603050405020304" pitchFamily="18" charset="0"/>
            </a:endParaRPr>
          </a:p>
        </p:txBody>
      </p:sp>
      <p:sp>
        <p:nvSpPr>
          <p:cNvPr id="161810" name="Line 18"/>
          <p:cNvSpPr/>
          <p:nvPr/>
        </p:nvSpPr>
        <p:spPr>
          <a:xfrm>
            <a:off x="1258888" y="4140200"/>
            <a:ext cx="1371600" cy="0"/>
          </a:xfrm>
          <a:prstGeom prst="line">
            <a:avLst/>
          </a:prstGeom>
          <a:ln w="25400" cap="sq" cmpd="sng">
            <a:solidFill>
              <a:schemeClr val="tx1"/>
            </a:solidFill>
            <a:prstDash val="solid"/>
            <a:headEnd type="none" w="sm" len="sm"/>
            <a:tailEnd type="none" w="lg" len="lg"/>
          </a:ln>
        </p:spPr>
      </p:sp>
      <p:sp>
        <p:nvSpPr>
          <p:cNvPr id="161811" name="Text Box 19"/>
          <p:cNvSpPr txBox="1"/>
          <p:nvPr/>
        </p:nvSpPr>
        <p:spPr>
          <a:xfrm>
            <a:off x="1576388" y="373380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‘a’</a:t>
            </a:r>
            <a:endParaRPr lang="en-US" altLang="zh-CN" b="1" dirty="0">
              <a:solidFill>
                <a:schemeClr val="bg1"/>
              </a:solidFill>
              <a:latin typeface="Times New Roman" panose="02020603050405020304" pitchFamily="18" charset="0"/>
            </a:endParaRPr>
          </a:p>
        </p:txBody>
      </p:sp>
      <p:sp>
        <p:nvSpPr>
          <p:cNvPr id="161812" name="Rectangle 20"/>
          <p:cNvSpPr/>
          <p:nvPr/>
        </p:nvSpPr>
        <p:spPr>
          <a:xfrm>
            <a:off x="3968750" y="1989138"/>
            <a:ext cx="1371600" cy="4608512"/>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1813" name="Line 21"/>
          <p:cNvSpPr/>
          <p:nvPr/>
        </p:nvSpPr>
        <p:spPr>
          <a:xfrm>
            <a:off x="3957638" y="3078163"/>
            <a:ext cx="1371600" cy="0"/>
          </a:xfrm>
          <a:prstGeom prst="line">
            <a:avLst/>
          </a:prstGeom>
          <a:ln w="25400" cap="sq" cmpd="sng">
            <a:solidFill>
              <a:schemeClr val="tx1"/>
            </a:solidFill>
            <a:prstDash val="solid"/>
            <a:headEnd type="none" w="sm" len="sm"/>
            <a:tailEnd type="none" w="lg" len="lg"/>
          </a:ln>
        </p:spPr>
      </p:sp>
      <p:sp>
        <p:nvSpPr>
          <p:cNvPr id="161814" name="Line 22"/>
          <p:cNvSpPr/>
          <p:nvPr/>
        </p:nvSpPr>
        <p:spPr>
          <a:xfrm>
            <a:off x="3957638" y="3459163"/>
            <a:ext cx="1371600" cy="0"/>
          </a:xfrm>
          <a:prstGeom prst="line">
            <a:avLst/>
          </a:prstGeom>
          <a:ln w="25400" cap="sq" cmpd="sng">
            <a:solidFill>
              <a:schemeClr val="tx1"/>
            </a:solidFill>
            <a:prstDash val="solid"/>
            <a:headEnd type="none" w="sm" len="sm"/>
            <a:tailEnd type="none" w="lg" len="lg"/>
          </a:ln>
        </p:spPr>
      </p:sp>
      <p:sp>
        <p:nvSpPr>
          <p:cNvPr id="161815" name="Line 23"/>
          <p:cNvSpPr/>
          <p:nvPr/>
        </p:nvSpPr>
        <p:spPr>
          <a:xfrm>
            <a:off x="3957638" y="3840163"/>
            <a:ext cx="1371600" cy="0"/>
          </a:xfrm>
          <a:prstGeom prst="line">
            <a:avLst/>
          </a:prstGeom>
          <a:ln w="25400" cap="sq" cmpd="sng">
            <a:solidFill>
              <a:schemeClr val="tx1"/>
            </a:solidFill>
            <a:prstDash val="solid"/>
            <a:headEnd type="none" w="sm" len="sm"/>
            <a:tailEnd type="none" w="lg" len="lg"/>
          </a:ln>
        </p:spPr>
      </p:sp>
      <p:sp>
        <p:nvSpPr>
          <p:cNvPr id="161816" name="Line 24"/>
          <p:cNvSpPr/>
          <p:nvPr/>
        </p:nvSpPr>
        <p:spPr>
          <a:xfrm>
            <a:off x="3957638" y="4221163"/>
            <a:ext cx="1371600" cy="0"/>
          </a:xfrm>
          <a:prstGeom prst="line">
            <a:avLst/>
          </a:prstGeom>
          <a:ln w="25400" cap="sq" cmpd="sng">
            <a:solidFill>
              <a:schemeClr val="tx1"/>
            </a:solidFill>
            <a:prstDash val="solid"/>
            <a:headEnd type="none" w="sm" len="sm"/>
            <a:tailEnd type="none" w="lg" len="lg"/>
          </a:ln>
        </p:spPr>
      </p:sp>
      <p:sp>
        <p:nvSpPr>
          <p:cNvPr id="161817" name="Line 25"/>
          <p:cNvSpPr/>
          <p:nvPr/>
        </p:nvSpPr>
        <p:spPr>
          <a:xfrm>
            <a:off x="3957638" y="4602163"/>
            <a:ext cx="1371600" cy="0"/>
          </a:xfrm>
          <a:prstGeom prst="line">
            <a:avLst/>
          </a:prstGeom>
          <a:ln w="25400" cap="sq" cmpd="sng">
            <a:solidFill>
              <a:schemeClr val="tx1"/>
            </a:solidFill>
            <a:prstDash val="solid"/>
            <a:headEnd type="none" w="sm" len="sm"/>
            <a:tailEnd type="none" w="lg" len="lg"/>
          </a:ln>
        </p:spPr>
      </p:sp>
      <p:sp>
        <p:nvSpPr>
          <p:cNvPr id="161818" name="Text Box 26"/>
          <p:cNvSpPr txBox="1"/>
          <p:nvPr/>
        </p:nvSpPr>
        <p:spPr>
          <a:xfrm>
            <a:off x="3275013" y="1989138"/>
            <a:ext cx="6858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M2</a:t>
            </a:r>
            <a:endParaRPr lang="en-US" altLang="zh-CN" b="1" dirty="0">
              <a:latin typeface="Times New Roman" panose="02020603050405020304" pitchFamily="18" charset="0"/>
            </a:endParaRPr>
          </a:p>
        </p:txBody>
      </p:sp>
      <p:sp>
        <p:nvSpPr>
          <p:cNvPr id="161822" name="Text Box 30"/>
          <p:cNvSpPr txBox="1"/>
          <p:nvPr/>
        </p:nvSpPr>
        <p:spPr>
          <a:xfrm>
            <a:off x="4259263" y="2665413"/>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23" name="Text Box 31"/>
          <p:cNvSpPr txBox="1"/>
          <p:nvPr/>
        </p:nvSpPr>
        <p:spPr>
          <a:xfrm>
            <a:off x="4259263" y="3432175"/>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24" name="Text Box 32"/>
          <p:cNvSpPr txBox="1"/>
          <p:nvPr/>
        </p:nvSpPr>
        <p:spPr>
          <a:xfrm>
            <a:off x="4259263" y="3813175"/>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00H</a:t>
            </a:r>
            <a:endParaRPr lang="en-US" altLang="zh-CN" b="1" dirty="0">
              <a:solidFill>
                <a:schemeClr val="bg1"/>
              </a:solidFill>
              <a:latin typeface="Times New Roman" panose="02020603050405020304" pitchFamily="18" charset="0"/>
            </a:endParaRPr>
          </a:p>
        </p:txBody>
      </p:sp>
      <p:sp>
        <p:nvSpPr>
          <p:cNvPr id="161825" name="Text Box 33"/>
          <p:cNvSpPr txBox="1"/>
          <p:nvPr/>
        </p:nvSpPr>
        <p:spPr>
          <a:xfrm>
            <a:off x="4271963" y="4181475"/>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44H</a:t>
            </a:r>
            <a:endParaRPr lang="en-US" altLang="zh-CN" b="1" dirty="0">
              <a:solidFill>
                <a:schemeClr val="bg1"/>
              </a:solidFill>
              <a:latin typeface="Times New Roman" panose="02020603050405020304" pitchFamily="18" charset="0"/>
            </a:endParaRPr>
          </a:p>
        </p:txBody>
      </p:sp>
      <p:sp>
        <p:nvSpPr>
          <p:cNvPr id="161826" name="Line 34"/>
          <p:cNvSpPr/>
          <p:nvPr/>
        </p:nvSpPr>
        <p:spPr>
          <a:xfrm>
            <a:off x="3968750" y="4981575"/>
            <a:ext cx="1371600" cy="0"/>
          </a:xfrm>
          <a:prstGeom prst="line">
            <a:avLst/>
          </a:prstGeom>
          <a:ln w="25400" cap="sq" cmpd="sng">
            <a:solidFill>
              <a:schemeClr val="tx1"/>
            </a:solidFill>
            <a:prstDash val="solid"/>
            <a:headEnd type="none" w="sm" len="sm"/>
            <a:tailEnd type="none" w="lg" len="lg"/>
          </a:ln>
        </p:spPr>
      </p:sp>
      <p:sp>
        <p:nvSpPr>
          <p:cNvPr id="161827" name="Text Box 35"/>
          <p:cNvSpPr txBox="1"/>
          <p:nvPr/>
        </p:nvSpPr>
        <p:spPr>
          <a:xfrm>
            <a:off x="4271963" y="4575175"/>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33H</a:t>
            </a:r>
            <a:endParaRPr lang="en-US" altLang="zh-CN" b="1" dirty="0">
              <a:solidFill>
                <a:schemeClr val="bg1"/>
              </a:solidFill>
              <a:latin typeface="Times New Roman" panose="02020603050405020304" pitchFamily="18" charset="0"/>
            </a:endParaRPr>
          </a:p>
        </p:txBody>
      </p:sp>
      <p:sp>
        <p:nvSpPr>
          <p:cNvPr id="161829" name="Line 37"/>
          <p:cNvSpPr/>
          <p:nvPr/>
        </p:nvSpPr>
        <p:spPr>
          <a:xfrm>
            <a:off x="1258888" y="5891213"/>
            <a:ext cx="1371600" cy="0"/>
          </a:xfrm>
          <a:prstGeom prst="line">
            <a:avLst/>
          </a:prstGeom>
          <a:ln w="25400" cap="sq" cmpd="sng">
            <a:solidFill>
              <a:schemeClr val="tx1"/>
            </a:solidFill>
            <a:prstDash val="solid"/>
            <a:headEnd type="none" w="sm" len="sm"/>
            <a:tailEnd type="none" w="lg" len="lg"/>
          </a:ln>
        </p:spPr>
      </p:sp>
      <p:sp>
        <p:nvSpPr>
          <p:cNvPr id="161830" name="Line 38"/>
          <p:cNvSpPr/>
          <p:nvPr/>
        </p:nvSpPr>
        <p:spPr>
          <a:xfrm>
            <a:off x="1274763" y="4478338"/>
            <a:ext cx="1371600" cy="0"/>
          </a:xfrm>
          <a:prstGeom prst="line">
            <a:avLst/>
          </a:prstGeom>
          <a:ln w="25400" cap="sq" cmpd="sng">
            <a:solidFill>
              <a:schemeClr val="tx1"/>
            </a:solidFill>
            <a:prstDash val="solid"/>
            <a:headEnd type="none" w="sm" len="sm"/>
            <a:tailEnd type="none" w="lg" len="lg"/>
          </a:ln>
        </p:spPr>
      </p:sp>
      <p:sp>
        <p:nvSpPr>
          <p:cNvPr id="161831" name="Line 39"/>
          <p:cNvSpPr/>
          <p:nvPr/>
        </p:nvSpPr>
        <p:spPr>
          <a:xfrm>
            <a:off x="1260475" y="4838700"/>
            <a:ext cx="1371600" cy="0"/>
          </a:xfrm>
          <a:prstGeom prst="line">
            <a:avLst/>
          </a:prstGeom>
          <a:ln w="25400" cap="sq" cmpd="sng">
            <a:solidFill>
              <a:schemeClr val="tx1"/>
            </a:solidFill>
            <a:prstDash val="solid"/>
            <a:headEnd type="none" w="sm" len="sm"/>
            <a:tailEnd type="none" w="lg" len="lg"/>
          </a:ln>
        </p:spPr>
      </p:sp>
      <p:sp>
        <p:nvSpPr>
          <p:cNvPr id="161832" name="Line 40"/>
          <p:cNvSpPr/>
          <p:nvPr/>
        </p:nvSpPr>
        <p:spPr>
          <a:xfrm>
            <a:off x="1273175" y="5199063"/>
            <a:ext cx="1371600" cy="0"/>
          </a:xfrm>
          <a:prstGeom prst="line">
            <a:avLst/>
          </a:prstGeom>
          <a:ln w="25400" cap="sq" cmpd="sng">
            <a:solidFill>
              <a:schemeClr val="tx1"/>
            </a:solidFill>
            <a:prstDash val="solid"/>
            <a:headEnd type="none" w="sm" len="sm"/>
            <a:tailEnd type="none" w="lg" len="lg"/>
          </a:ln>
        </p:spPr>
      </p:sp>
      <p:sp>
        <p:nvSpPr>
          <p:cNvPr id="161833" name="Line 41"/>
          <p:cNvSpPr/>
          <p:nvPr/>
        </p:nvSpPr>
        <p:spPr>
          <a:xfrm>
            <a:off x="1258888" y="5559425"/>
            <a:ext cx="1371600" cy="0"/>
          </a:xfrm>
          <a:prstGeom prst="line">
            <a:avLst/>
          </a:prstGeom>
          <a:ln w="25400" cap="sq" cmpd="sng">
            <a:solidFill>
              <a:schemeClr val="tx1"/>
            </a:solidFill>
            <a:prstDash val="solid"/>
            <a:headEnd type="none" w="sm" len="sm"/>
            <a:tailEnd type="none" w="lg" len="lg"/>
          </a:ln>
        </p:spPr>
      </p:sp>
      <p:sp>
        <p:nvSpPr>
          <p:cNvPr id="161834" name="Text Box 42"/>
          <p:cNvSpPr txBox="1"/>
          <p:nvPr/>
        </p:nvSpPr>
        <p:spPr>
          <a:xfrm>
            <a:off x="1576388" y="4075113"/>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‘r’</a:t>
            </a:r>
            <a:endParaRPr lang="en-US" altLang="zh-CN" b="1" dirty="0">
              <a:solidFill>
                <a:schemeClr val="bg1"/>
              </a:solidFill>
              <a:latin typeface="Times New Roman" panose="02020603050405020304" pitchFamily="18" charset="0"/>
            </a:endParaRPr>
          </a:p>
        </p:txBody>
      </p:sp>
      <p:sp>
        <p:nvSpPr>
          <p:cNvPr id="161835" name="Text Box 43"/>
          <p:cNvSpPr txBox="1"/>
          <p:nvPr/>
        </p:nvSpPr>
        <p:spPr>
          <a:xfrm>
            <a:off x="1576388" y="442595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‘e’</a:t>
            </a:r>
            <a:endParaRPr lang="en-US" altLang="zh-CN" b="1" dirty="0">
              <a:solidFill>
                <a:schemeClr val="bg1"/>
              </a:solidFill>
              <a:latin typeface="Times New Roman" panose="02020603050405020304" pitchFamily="18" charset="0"/>
            </a:endParaRPr>
          </a:p>
        </p:txBody>
      </p:sp>
      <p:sp>
        <p:nvSpPr>
          <p:cNvPr id="161836" name="Text Box 44"/>
          <p:cNvSpPr txBox="1"/>
          <p:nvPr/>
        </p:nvSpPr>
        <p:spPr>
          <a:xfrm>
            <a:off x="1647825" y="4856163"/>
            <a:ext cx="763588"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a:t>
            </a:r>
            <a:endParaRPr lang="en-US" altLang="zh-CN" b="1" dirty="0">
              <a:solidFill>
                <a:schemeClr val="bg1"/>
              </a:solidFill>
              <a:latin typeface="Times New Roman" panose="02020603050405020304" pitchFamily="18" charset="0"/>
            </a:endParaRPr>
          </a:p>
        </p:txBody>
      </p:sp>
      <p:sp>
        <p:nvSpPr>
          <p:cNvPr id="161837" name="Text Box 45"/>
          <p:cNvSpPr txBox="1"/>
          <p:nvPr/>
        </p:nvSpPr>
        <p:spPr>
          <a:xfrm>
            <a:off x="1690688" y="5127625"/>
            <a:ext cx="763587"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‘y’</a:t>
            </a:r>
            <a:endParaRPr lang="en-US" altLang="zh-CN" b="1" dirty="0">
              <a:solidFill>
                <a:schemeClr val="bg1"/>
              </a:solidFill>
              <a:latin typeface="Times New Roman" panose="02020603050405020304" pitchFamily="18" charset="0"/>
            </a:endParaRPr>
          </a:p>
        </p:txBody>
      </p:sp>
      <p:sp>
        <p:nvSpPr>
          <p:cNvPr id="161838" name="Line 46"/>
          <p:cNvSpPr/>
          <p:nvPr/>
        </p:nvSpPr>
        <p:spPr>
          <a:xfrm>
            <a:off x="1258888" y="6251575"/>
            <a:ext cx="1371600" cy="0"/>
          </a:xfrm>
          <a:prstGeom prst="line">
            <a:avLst/>
          </a:prstGeom>
          <a:ln w="25400" cap="sq" cmpd="sng">
            <a:solidFill>
              <a:schemeClr val="tx1"/>
            </a:solidFill>
            <a:prstDash val="solid"/>
            <a:headEnd type="none" w="sm" len="sm"/>
            <a:tailEnd type="none" w="lg" len="lg"/>
          </a:ln>
        </p:spPr>
      </p:sp>
      <p:sp>
        <p:nvSpPr>
          <p:cNvPr id="161839" name="Text Box 47"/>
          <p:cNvSpPr txBox="1"/>
          <p:nvPr/>
        </p:nvSpPr>
        <p:spPr>
          <a:xfrm>
            <a:off x="1676400" y="5462588"/>
            <a:ext cx="763588"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‘o’</a:t>
            </a:r>
            <a:endParaRPr lang="en-US" altLang="zh-CN" b="1" dirty="0">
              <a:solidFill>
                <a:schemeClr val="bg1"/>
              </a:solidFill>
              <a:latin typeface="Times New Roman" panose="02020603050405020304" pitchFamily="18" charset="0"/>
            </a:endParaRPr>
          </a:p>
        </p:txBody>
      </p:sp>
      <p:sp>
        <p:nvSpPr>
          <p:cNvPr id="161840" name="Text Box 48"/>
          <p:cNvSpPr txBox="1"/>
          <p:nvPr/>
        </p:nvSpPr>
        <p:spPr>
          <a:xfrm>
            <a:off x="1662113" y="5794375"/>
            <a:ext cx="763587"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‘u’</a:t>
            </a:r>
            <a:endParaRPr lang="en-US" altLang="zh-CN" b="1" dirty="0">
              <a:solidFill>
                <a:schemeClr val="bg1"/>
              </a:solidFill>
              <a:latin typeface="Times New Roman" panose="02020603050405020304" pitchFamily="18" charset="0"/>
            </a:endParaRPr>
          </a:p>
        </p:txBody>
      </p:sp>
      <p:sp>
        <p:nvSpPr>
          <p:cNvPr id="161841" name="Line 49"/>
          <p:cNvSpPr/>
          <p:nvPr/>
        </p:nvSpPr>
        <p:spPr>
          <a:xfrm>
            <a:off x="1273175" y="6611938"/>
            <a:ext cx="1371600" cy="0"/>
          </a:xfrm>
          <a:prstGeom prst="line">
            <a:avLst/>
          </a:prstGeom>
          <a:ln w="25400" cap="sq" cmpd="sng">
            <a:solidFill>
              <a:schemeClr val="tx1"/>
            </a:solidFill>
            <a:prstDash val="solid"/>
            <a:headEnd type="none" w="sm" len="sm"/>
            <a:tailEnd type="none" w="lg" len="lg"/>
          </a:ln>
        </p:spPr>
      </p:sp>
      <p:sp>
        <p:nvSpPr>
          <p:cNvPr id="161842" name="Text Box 50"/>
          <p:cNvSpPr txBox="1"/>
          <p:nvPr/>
        </p:nvSpPr>
        <p:spPr>
          <a:xfrm>
            <a:off x="1676400" y="6211888"/>
            <a:ext cx="763588"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a:t>
            </a:r>
            <a:endParaRPr lang="en-US" altLang="zh-CN" b="1" dirty="0">
              <a:solidFill>
                <a:schemeClr val="bg1"/>
              </a:solidFill>
              <a:latin typeface="Times New Roman" panose="02020603050405020304" pitchFamily="18" charset="0"/>
            </a:endParaRPr>
          </a:p>
        </p:txBody>
      </p:sp>
      <p:sp>
        <p:nvSpPr>
          <p:cNvPr id="161843" name="Line 51"/>
          <p:cNvSpPr/>
          <p:nvPr/>
        </p:nvSpPr>
        <p:spPr>
          <a:xfrm>
            <a:off x="3967163" y="2392363"/>
            <a:ext cx="1371600" cy="0"/>
          </a:xfrm>
          <a:prstGeom prst="line">
            <a:avLst/>
          </a:prstGeom>
          <a:ln w="25400" cap="sq" cmpd="sng">
            <a:solidFill>
              <a:schemeClr val="tx1"/>
            </a:solidFill>
            <a:prstDash val="solid"/>
            <a:headEnd type="none" w="sm" len="sm"/>
            <a:tailEnd type="none" w="lg" len="lg"/>
          </a:ln>
        </p:spPr>
      </p:sp>
      <p:sp>
        <p:nvSpPr>
          <p:cNvPr id="161844" name="Text Box 52"/>
          <p:cNvSpPr txBox="1"/>
          <p:nvPr/>
        </p:nvSpPr>
        <p:spPr>
          <a:xfrm>
            <a:off x="4283075" y="1960563"/>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45" name="Line 53"/>
          <p:cNvSpPr/>
          <p:nvPr/>
        </p:nvSpPr>
        <p:spPr>
          <a:xfrm>
            <a:off x="3952875" y="2738438"/>
            <a:ext cx="1371600" cy="0"/>
          </a:xfrm>
          <a:prstGeom prst="line">
            <a:avLst/>
          </a:prstGeom>
          <a:ln w="25400" cap="sq" cmpd="sng">
            <a:solidFill>
              <a:schemeClr val="tx1"/>
            </a:solidFill>
            <a:prstDash val="solid"/>
            <a:headEnd type="none" w="sm" len="sm"/>
            <a:tailEnd type="none" w="lg" len="lg"/>
          </a:ln>
        </p:spPr>
      </p:sp>
      <p:sp>
        <p:nvSpPr>
          <p:cNvPr id="161846" name="Text Box 54"/>
          <p:cNvSpPr txBox="1"/>
          <p:nvPr/>
        </p:nvSpPr>
        <p:spPr>
          <a:xfrm>
            <a:off x="4283075" y="232410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00H</a:t>
            </a:r>
            <a:endParaRPr lang="en-US" altLang="zh-CN" b="1" dirty="0">
              <a:solidFill>
                <a:schemeClr val="bg1"/>
              </a:solidFill>
              <a:latin typeface="Times New Roman" panose="02020603050405020304" pitchFamily="18" charset="0"/>
            </a:endParaRPr>
          </a:p>
        </p:txBody>
      </p:sp>
      <p:sp>
        <p:nvSpPr>
          <p:cNvPr id="161847" name="Text Box 55"/>
          <p:cNvSpPr txBox="1"/>
          <p:nvPr/>
        </p:nvSpPr>
        <p:spPr>
          <a:xfrm>
            <a:off x="4283075" y="304323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00H</a:t>
            </a:r>
            <a:endParaRPr lang="en-US" altLang="zh-CN" b="1" dirty="0">
              <a:solidFill>
                <a:schemeClr val="bg1"/>
              </a:solidFill>
              <a:latin typeface="Times New Roman" panose="02020603050405020304" pitchFamily="18" charset="0"/>
            </a:endParaRPr>
          </a:p>
        </p:txBody>
      </p:sp>
      <p:sp>
        <p:nvSpPr>
          <p:cNvPr id="161848" name="Line 56"/>
          <p:cNvSpPr/>
          <p:nvPr/>
        </p:nvSpPr>
        <p:spPr>
          <a:xfrm>
            <a:off x="3967163" y="5345113"/>
            <a:ext cx="1371600" cy="0"/>
          </a:xfrm>
          <a:prstGeom prst="line">
            <a:avLst/>
          </a:prstGeom>
          <a:ln w="25400" cap="sq" cmpd="sng">
            <a:solidFill>
              <a:schemeClr val="tx1"/>
            </a:solidFill>
            <a:prstDash val="solid"/>
            <a:headEnd type="none" w="sm" len="sm"/>
            <a:tailEnd type="none" w="lg" len="lg"/>
          </a:ln>
        </p:spPr>
      </p:sp>
      <p:sp>
        <p:nvSpPr>
          <p:cNvPr id="161849" name="Line 57"/>
          <p:cNvSpPr/>
          <p:nvPr/>
        </p:nvSpPr>
        <p:spPr>
          <a:xfrm>
            <a:off x="3967163" y="5734050"/>
            <a:ext cx="1371600" cy="0"/>
          </a:xfrm>
          <a:prstGeom prst="line">
            <a:avLst/>
          </a:prstGeom>
          <a:ln w="25400" cap="sq" cmpd="sng">
            <a:solidFill>
              <a:schemeClr val="tx1"/>
            </a:solidFill>
            <a:prstDash val="solid"/>
            <a:headEnd type="none" w="sm" len="sm"/>
            <a:tailEnd type="none" w="lg" len="lg"/>
          </a:ln>
        </p:spPr>
      </p:sp>
      <p:sp>
        <p:nvSpPr>
          <p:cNvPr id="161850" name="Line 58"/>
          <p:cNvSpPr/>
          <p:nvPr/>
        </p:nvSpPr>
        <p:spPr>
          <a:xfrm>
            <a:off x="3967163" y="6108700"/>
            <a:ext cx="1371600" cy="0"/>
          </a:xfrm>
          <a:prstGeom prst="line">
            <a:avLst/>
          </a:prstGeom>
          <a:ln w="25400" cap="sq" cmpd="sng">
            <a:solidFill>
              <a:schemeClr val="tx1"/>
            </a:solidFill>
            <a:prstDash val="solid"/>
            <a:headEnd type="none" w="sm" len="sm"/>
            <a:tailEnd type="none" w="lg" len="lg"/>
          </a:ln>
        </p:spPr>
      </p:sp>
      <p:sp>
        <p:nvSpPr>
          <p:cNvPr id="161851" name="Line 59"/>
          <p:cNvSpPr/>
          <p:nvPr/>
        </p:nvSpPr>
        <p:spPr>
          <a:xfrm>
            <a:off x="3967163" y="6453188"/>
            <a:ext cx="1371600" cy="0"/>
          </a:xfrm>
          <a:prstGeom prst="line">
            <a:avLst/>
          </a:prstGeom>
          <a:ln w="25400" cap="sq" cmpd="sng">
            <a:solidFill>
              <a:schemeClr val="tx1"/>
            </a:solidFill>
            <a:prstDash val="solid"/>
            <a:headEnd type="none" w="sm" len="sm"/>
            <a:tailEnd type="none" w="lg" len="lg"/>
          </a:ln>
        </p:spPr>
      </p:sp>
      <p:sp>
        <p:nvSpPr>
          <p:cNvPr id="161852" name="Text Box 60"/>
          <p:cNvSpPr txBox="1"/>
          <p:nvPr/>
        </p:nvSpPr>
        <p:spPr>
          <a:xfrm>
            <a:off x="5724525" y="5553075"/>
            <a:ext cx="1223963" cy="396875"/>
          </a:xfrm>
          <a:prstGeom prst="rect">
            <a:avLst/>
          </a:prstGeom>
          <a:noFill/>
          <a:ln w="25400">
            <a:noFill/>
          </a:ln>
        </p:spPr>
        <p:txBody>
          <a:bodyPr>
            <a:spAutoFit/>
          </a:bodyPr>
          <a:p>
            <a:pPr>
              <a:spcBef>
                <a:spcPct val="50000"/>
              </a:spcBef>
              <a:buFont typeface="Wingdings" panose="05000000000000000000" pitchFamily="2" charset="2"/>
            </a:pPr>
            <a:r>
              <a:rPr lang="zh-CN" altLang="en-US" sz="2000" b="1" dirty="0">
                <a:latin typeface="Times New Roman" panose="02020603050405020304" pitchFamily="18" charset="0"/>
              </a:rPr>
              <a:t>随机数</a:t>
            </a:r>
            <a:endParaRPr lang="zh-CN" altLang="en-US" sz="2000" b="1" dirty="0">
              <a:latin typeface="Times New Roman" panose="02020603050405020304" pitchFamily="18" charset="0"/>
            </a:endParaRPr>
          </a:p>
        </p:txBody>
      </p:sp>
      <p:sp>
        <p:nvSpPr>
          <p:cNvPr id="161854" name="Rectangle 62"/>
          <p:cNvSpPr/>
          <p:nvPr/>
        </p:nvSpPr>
        <p:spPr>
          <a:xfrm>
            <a:off x="6892925" y="2017713"/>
            <a:ext cx="1371600" cy="4608512"/>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1855" name="Line 63"/>
          <p:cNvSpPr/>
          <p:nvPr/>
        </p:nvSpPr>
        <p:spPr>
          <a:xfrm>
            <a:off x="6881813" y="3106738"/>
            <a:ext cx="1371600" cy="0"/>
          </a:xfrm>
          <a:prstGeom prst="line">
            <a:avLst/>
          </a:prstGeom>
          <a:ln w="25400" cap="sq" cmpd="sng">
            <a:solidFill>
              <a:schemeClr val="tx1"/>
            </a:solidFill>
            <a:prstDash val="solid"/>
            <a:headEnd type="none" w="sm" len="sm"/>
            <a:tailEnd type="none" w="lg" len="lg"/>
          </a:ln>
        </p:spPr>
      </p:sp>
      <p:sp>
        <p:nvSpPr>
          <p:cNvPr id="161856" name="Line 64"/>
          <p:cNvSpPr/>
          <p:nvPr/>
        </p:nvSpPr>
        <p:spPr>
          <a:xfrm>
            <a:off x="6881813" y="3487738"/>
            <a:ext cx="1371600" cy="0"/>
          </a:xfrm>
          <a:prstGeom prst="line">
            <a:avLst/>
          </a:prstGeom>
          <a:ln w="25400" cap="sq" cmpd="sng">
            <a:solidFill>
              <a:schemeClr val="tx1"/>
            </a:solidFill>
            <a:prstDash val="solid"/>
            <a:headEnd type="none" w="sm" len="sm"/>
            <a:tailEnd type="none" w="lg" len="lg"/>
          </a:ln>
        </p:spPr>
      </p:sp>
      <p:sp>
        <p:nvSpPr>
          <p:cNvPr id="161857" name="Line 65"/>
          <p:cNvSpPr/>
          <p:nvPr/>
        </p:nvSpPr>
        <p:spPr>
          <a:xfrm>
            <a:off x="6881813" y="3868738"/>
            <a:ext cx="1371600" cy="0"/>
          </a:xfrm>
          <a:prstGeom prst="line">
            <a:avLst/>
          </a:prstGeom>
          <a:ln w="25400" cap="sq" cmpd="sng">
            <a:solidFill>
              <a:schemeClr val="tx1"/>
            </a:solidFill>
            <a:prstDash val="solid"/>
            <a:headEnd type="none" w="sm" len="sm"/>
            <a:tailEnd type="none" w="lg" len="lg"/>
          </a:ln>
        </p:spPr>
      </p:sp>
      <p:sp>
        <p:nvSpPr>
          <p:cNvPr id="161858" name="Line 66"/>
          <p:cNvSpPr/>
          <p:nvPr/>
        </p:nvSpPr>
        <p:spPr>
          <a:xfrm>
            <a:off x="6881813" y="4249738"/>
            <a:ext cx="1371600" cy="0"/>
          </a:xfrm>
          <a:prstGeom prst="line">
            <a:avLst/>
          </a:prstGeom>
          <a:ln w="25400" cap="sq" cmpd="sng">
            <a:solidFill>
              <a:schemeClr val="tx1"/>
            </a:solidFill>
            <a:prstDash val="solid"/>
            <a:headEnd type="none" w="sm" len="sm"/>
            <a:tailEnd type="none" w="lg" len="lg"/>
          </a:ln>
        </p:spPr>
      </p:sp>
      <p:sp>
        <p:nvSpPr>
          <p:cNvPr id="161859" name="Line 67"/>
          <p:cNvSpPr/>
          <p:nvPr/>
        </p:nvSpPr>
        <p:spPr>
          <a:xfrm>
            <a:off x="6881813" y="4630738"/>
            <a:ext cx="1371600" cy="0"/>
          </a:xfrm>
          <a:prstGeom prst="line">
            <a:avLst/>
          </a:prstGeom>
          <a:ln w="25400" cap="sq" cmpd="sng">
            <a:solidFill>
              <a:schemeClr val="tx1"/>
            </a:solidFill>
            <a:prstDash val="solid"/>
            <a:headEnd type="none" w="sm" len="sm"/>
            <a:tailEnd type="none" w="lg" len="lg"/>
          </a:ln>
        </p:spPr>
      </p:sp>
      <p:sp>
        <p:nvSpPr>
          <p:cNvPr id="161860" name="Text Box 68"/>
          <p:cNvSpPr txBox="1"/>
          <p:nvPr/>
        </p:nvSpPr>
        <p:spPr>
          <a:xfrm>
            <a:off x="6262688" y="2017713"/>
            <a:ext cx="6858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M3</a:t>
            </a:r>
            <a:endParaRPr lang="en-US" altLang="zh-CN" b="1" dirty="0">
              <a:latin typeface="Times New Roman" panose="02020603050405020304" pitchFamily="18" charset="0"/>
            </a:endParaRPr>
          </a:p>
        </p:txBody>
      </p:sp>
      <p:sp>
        <p:nvSpPr>
          <p:cNvPr id="161862" name="Text Box 70"/>
          <p:cNvSpPr txBox="1"/>
          <p:nvPr/>
        </p:nvSpPr>
        <p:spPr>
          <a:xfrm>
            <a:off x="7183438" y="346075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64" name="Text Box 72"/>
          <p:cNvSpPr txBox="1"/>
          <p:nvPr/>
        </p:nvSpPr>
        <p:spPr>
          <a:xfrm>
            <a:off x="7196138" y="421005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22H</a:t>
            </a:r>
            <a:endParaRPr lang="en-US" altLang="zh-CN" b="1" dirty="0">
              <a:solidFill>
                <a:schemeClr val="bg1"/>
              </a:solidFill>
              <a:latin typeface="Times New Roman" panose="02020603050405020304" pitchFamily="18" charset="0"/>
            </a:endParaRPr>
          </a:p>
        </p:txBody>
      </p:sp>
      <p:sp>
        <p:nvSpPr>
          <p:cNvPr id="161865" name="Line 73"/>
          <p:cNvSpPr/>
          <p:nvPr/>
        </p:nvSpPr>
        <p:spPr>
          <a:xfrm>
            <a:off x="6892925" y="5010150"/>
            <a:ext cx="1371600" cy="0"/>
          </a:xfrm>
          <a:prstGeom prst="line">
            <a:avLst/>
          </a:prstGeom>
          <a:ln w="25400" cap="sq" cmpd="sng">
            <a:solidFill>
              <a:schemeClr val="tx1"/>
            </a:solidFill>
            <a:prstDash val="solid"/>
            <a:headEnd type="none" w="sm" len="sm"/>
            <a:tailEnd type="none" w="lg" len="lg"/>
          </a:ln>
        </p:spPr>
      </p:sp>
      <p:sp>
        <p:nvSpPr>
          <p:cNvPr id="161866" name="Text Box 74"/>
          <p:cNvSpPr txBox="1"/>
          <p:nvPr/>
        </p:nvSpPr>
        <p:spPr>
          <a:xfrm>
            <a:off x="7196138" y="460375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67" name="Line 75"/>
          <p:cNvSpPr/>
          <p:nvPr/>
        </p:nvSpPr>
        <p:spPr>
          <a:xfrm>
            <a:off x="6891338" y="2420938"/>
            <a:ext cx="1371600" cy="0"/>
          </a:xfrm>
          <a:prstGeom prst="line">
            <a:avLst/>
          </a:prstGeom>
          <a:ln w="25400" cap="sq" cmpd="sng">
            <a:solidFill>
              <a:schemeClr val="tx1"/>
            </a:solidFill>
            <a:prstDash val="solid"/>
            <a:headEnd type="none" w="sm" len="sm"/>
            <a:tailEnd type="none" w="lg" len="lg"/>
          </a:ln>
        </p:spPr>
      </p:sp>
      <p:sp>
        <p:nvSpPr>
          <p:cNvPr id="161868" name="Text Box 76"/>
          <p:cNvSpPr txBox="1"/>
          <p:nvPr/>
        </p:nvSpPr>
        <p:spPr>
          <a:xfrm>
            <a:off x="7207250" y="1989138"/>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22H</a:t>
            </a:r>
            <a:endParaRPr lang="en-US" altLang="zh-CN" b="1" dirty="0">
              <a:solidFill>
                <a:schemeClr val="bg1"/>
              </a:solidFill>
              <a:latin typeface="Times New Roman" panose="02020603050405020304" pitchFamily="18" charset="0"/>
            </a:endParaRPr>
          </a:p>
        </p:txBody>
      </p:sp>
      <p:sp>
        <p:nvSpPr>
          <p:cNvPr id="161869" name="Line 77"/>
          <p:cNvSpPr/>
          <p:nvPr/>
        </p:nvSpPr>
        <p:spPr>
          <a:xfrm>
            <a:off x="6877050" y="2767013"/>
            <a:ext cx="1371600" cy="0"/>
          </a:xfrm>
          <a:prstGeom prst="line">
            <a:avLst/>
          </a:prstGeom>
          <a:ln w="25400" cap="sq" cmpd="sng">
            <a:solidFill>
              <a:schemeClr val="tx1"/>
            </a:solidFill>
            <a:prstDash val="solid"/>
            <a:headEnd type="none" w="sm" len="sm"/>
            <a:tailEnd type="none" w="lg" len="lg"/>
          </a:ln>
        </p:spPr>
      </p:sp>
      <p:sp>
        <p:nvSpPr>
          <p:cNvPr id="161870" name="Text Box 78"/>
          <p:cNvSpPr txBox="1"/>
          <p:nvPr/>
        </p:nvSpPr>
        <p:spPr>
          <a:xfrm>
            <a:off x="7223125" y="2349500"/>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11H</a:t>
            </a:r>
            <a:endParaRPr lang="en-US" altLang="zh-CN" b="1" dirty="0">
              <a:solidFill>
                <a:schemeClr val="bg1"/>
              </a:solidFill>
              <a:latin typeface="Times New Roman" panose="02020603050405020304" pitchFamily="18" charset="0"/>
            </a:endParaRPr>
          </a:p>
        </p:txBody>
      </p:sp>
      <p:sp>
        <p:nvSpPr>
          <p:cNvPr id="161871" name="Text Box 79"/>
          <p:cNvSpPr txBox="1"/>
          <p:nvPr/>
        </p:nvSpPr>
        <p:spPr>
          <a:xfrm>
            <a:off x="7207250" y="3071813"/>
            <a:ext cx="9144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22H</a:t>
            </a:r>
            <a:endParaRPr lang="en-US" altLang="zh-CN" b="1" dirty="0">
              <a:solidFill>
                <a:schemeClr val="bg1"/>
              </a:solidFill>
              <a:latin typeface="Times New Roman" panose="02020603050405020304" pitchFamily="18" charset="0"/>
            </a:endParaRPr>
          </a:p>
        </p:txBody>
      </p:sp>
      <p:sp>
        <p:nvSpPr>
          <p:cNvPr id="161872" name="Line 80"/>
          <p:cNvSpPr/>
          <p:nvPr/>
        </p:nvSpPr>
        <p:spPr>
          <a:xfrm>
            <a:off x="6891338" y="5373688"/>
            <a:ext cx="1371600" cy="0"/>
          </a:xfrm>
          <a:prstGeom prst="line">
            <a:avLst/>
          </a:prstGeom>
          <a:ln w="25400" cap="sq" cmpd="sng">
            <a:solidFill>
              <a:schemeClr val="tx1"/>
            </a:solidFill>
            <a:prstDash val="solid"/>
            <a:headEnd type="none" w="sm" len="sm"/>
            <a:tailEnd type="none" w="lg" len="lg"/>
          </a:ln>
        </p:spPr>
      </p:sp>
      <p:sp>
        <p:nvSpPr>
          <p:cNvPr id="161873" name="Line 81"/>
          <p:cNvSpPr/>
          <p:nvPr/>
        </p:nvSpPr>
        <p:spPr>
          <a:xfrm>
            <a:off x="6891338" y="5762625"/>
            <a:ext cx="1371600" cy="0"/>
          </a:xfrm>
          <a:prstGeom prst="line">
            <a:avLst/>
          </a:prstGeom>
          <a:ln w="25400" cap="sq" cmpd="sng">
            <a:solidFill>
              <a:schemeClr val="tx1"/>
            </a:solidFill>
            <a:prstDash val="solid"/>
            <a:headEnd type="none" w="sm" len="sm"/>
            <a:tailEnd type="none" w="lg" len="lg"/>
          </a:ln>
        </p:spPr>
      </p:sp>
      <p:sp>
        <p:nvSpPr>
          <p:cNvPr id="161874" name="Line 82"/>
          <p:cNvSpPr/>
          <p:nvPr/>
        </p:nvSpPr>
        <p:spPr>
          <a:xfrm>
            <a:off x="6891338" y="6137275"/>
            <a:ext cx="1371600" cy="0"/>
          </a:xfrm>
          <a:prstGeom prst="line">
            <a:avLst/>
          </a:prstGeom>
          <a:ln w="25400" cap="sq" cmpd="sng">
            <a:solidFill>
              <a:schemeClr val="tx1"/>
            </a:solidFill>
            <a:prstDash val="solid"/>
            <a:headEnd type="none" w="sm" len="sm"/>
            <a:tailEnd type="none" w="lg" len="lg"/>
          </a:ln>
        </p:spPr>
      </p:sp>
      <p:sp>
        <p:nvSpPr>
          <p:cNvPr id="161875" name="Line 83"/>
          <p:cNvSpPr/>
          <p:nvPr/>
        </p:nvSpPr>
        <p:spPr>
          <a:xfrm>
            <a:off x="6891338" y="6481763"/>
            <a:ext cx="1371600" cy="0"/>
          </a:xfrm>
          <a:prstGeom prst="line">
            <a:avLst/>
          </a:prstGeom>
          <a:ln w="25400" cap="sq" cmpd="sng">
            <a:solidFill>
              <a:schemeClr val="tx1"/>
            </a:solidFill>
            <a:prstDash val="solid"/>
            <a:headEnd type="none" w="sm" len="sm"/>
            <a:tailEnd type="none" w="lg" len="lg"/>
          </a:ln>
        </p:spPr>
      </p:sp>
      <p:sp>
        <p:nvSpPr>
          <p:cNvPr id="161877" name="Text Box 85"/>
          <p:cNvSpPr txBox="1"/>
          <p:nvPr/>
        </p:nvSpPr>
        <p:spPr>
          <a:xfrm>
            <a:off x="7261225" y="2684463"/>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78" name="Text Box 86"/>
          <p:cNvSpPr txBox="1"/>
          <p:nvPr/>
        </p:nvSpPr>
        <p:spPr>
          <a:xfrm>
            <a:off x="7273925" y="3835400"/>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79" name="Text Box 87"/>
          <p:cNvSpPr txBox="1"/>
          <p:nvPr/>
        </p:nvSpPr>
        <p:spPr>
          <a:xfrm>
            <a:off x="7261225" y="4962525"/>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80" name="Text Box 88"/>
          <p:cNvSpPr txBox="1"/>
          <p:nvPr/>
        </p:nvSpPr>
        <p:spPr>
          <a:xfrm>
            <a:off x="4356100" y="4941888"/>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81" name="Text Box 89"/>
          <p:cNvSpPr txBox="1"/>
          <p:nvPr/>
        </p:nvSpPr>
        <p:spPr>
          <a:xfrm>
            <a:off x="4356100" y="5300663"/>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82" name="Text Box 90"/>
          <p:cNvSpPr txBox="1"/>
          <p:nvPr/>
        </p:nvSpPr>
        <p:spPr>
          <a:xfrm>
            <a:off x="4356100" y="5708650"/>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83" name="Text Box 91"/>
          <p:cNvSpPr txBox="1"/>
          <p:nvPr/>
        </p:nvSpPr>
        <p:spPr>
          <a:xfrm>
            <a:off x="4356100" y="6067425"/>
            <a:ext cx="720725"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XX</a:t>
            </a:r>
            <a:endParaRPr lang="en-US" altLang="zh-CN" b="1" dirty="0">
              <a:solidFill>
                <a:schemeClr val="bg1"/>
              </a:solidFill>
              <a:latin typeface="Times New Roman" panose="02020603050405020304" pitchFamily="18" charset="0"/>
            </a:endParaRPr>
          </a:p>
        </p:txBody>
      </p:sp>
      <p:sp>
        <p:nvSpPr>
          <p:cNvPr id="161884" name="Line 92"/>
          <p:cNvSpPr/>
          <p:nvPr/>
        </p:nvSpPr>
        <p:spPr>
          <a:xfrm>
            <a:off x="5219700" y="5157788"/>
            <a:ext cx="647700" cy="431800"/>
          </a:xfrm>
          <a:prstGeom prst="line">
            <a:avLst/>
          </a:prstGeom>
          <a:ln w="25400" cap="sq" cmpd="sng">
            <a:solidFill>
              <a:srgbClr val="FF00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6"/>
                                        </p:tgtEl>
                                        <p:attrNameLst>
                                          <p:attrName>style.visibility</p:attrName>
                                        </p:attrNameLst>
                                      </p:cBhvr>
                                      <p:to>
                                        <p:strVal val="visible"/>
                                      </p:to>
                                    </p:set>
                                    <p:anim calcmode="lin" valueType="num">
                                      <p:cBhvr additive="base">
                                        <p:cTn id="7" dur="500" fill="hold"/>
                                        <p:tgtEl>
                                          <p:spTgt spid="161796"/>
                                        </p:tgtEl>
                                        <p:attrNameLst>
                                          <p:attrName>ppt_x</p:attrName>
                                        </p:attrNameLst>
                                      </p:cBhvr>
                                      <p:tavLst>
                                        <p:tav tm="0">
                                          <p:val>
                                            <p:strVal val="#ppt_x"/>
                                          </p:val>
                                        </p:tav>
                                        <p:tav tm="100000">
                                          <p:val>
                                            <p:strVal val="#ppt_x"/>
                                          </p:val>
                                        </p:tav>
                                      </p:tavLst>
                                    </p:anim>
                                    <p:anim calcmode="lin" valueType="num">
                                      <p:cBhvr additive="base">
                                        <p:cTn id="8" dur="500" fill="hold"/>
                                        <p:tgtEl>
                                          <p:spTgt spid="16179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7"/>
                                        </p:tgtEl>
                                        <p:attrNameLst>
                                          <p:attrName>style.visibility</p:attrName>
                                        </p:attrNameLst>
                                      </p:cBhvr>
                                      <p:to>
                                        <p:strVal val="visible"/>
                                      </p:to>
                                    </p:set>
                                    <p:anim calcmode="lin" valueType="num">
                                      <p:cBhvr additive="base">
                                        <p:cTn id="11" dur="500" fill="hold"/>
                                        <p:tgtEl>
                                          <p:spTgt spid="161797"/>
                                        </p:tgtEl>
                                        <p:attrNameLst>
                                          <p:attrName>ppt_x</p:attrName>
                                        </p:attrNameLst>
                                      </p:cBhvr>
                                      <p:tavLst>
                                        <p:tav tm="0">
                                          <p:val>
                                            <p:strVal val="#ppt_x"/>
                                          </p:val>
                                        </p:tav>
                                        <p:tav tm="100000">
                                          <p:val>
                                            <p:strVal val="#ppt_x"/>
                                          </p:val>
                                        </p:tav>
                                      </p:tavLst>
                                    </p:anim>
                                    <p:anim calcmode="lin" valueType="num">
                                      <p:cBhvr additive="base">
                                        <p:cTn id="12" dur="500" fill="hold"/>
                                        <p:tgtEl>
                                          <p:spTgt spid="16179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8"/>
                                        </p:tgtEl>
                                        <p:attrNameLst>
                                          <p:attrName>style.visibility</p:attrName>
                                        </p:attrNameLst>
                                      </p:cBhvr>
                                      <p:to>
                                        <p:strVal val="visible"/>
                                      </p:to>
                                    </p:set>
                                    <p:anim calcmode="lin" valueType="num">
                                      <p:cBhvr additive="base">
                                        <p:cTn id="15" dur="500" fill="hold"/>
                                        <p:tgtEl>
                                          <p:spTgt spid="161798"/>
                                        </p:tgtEl>
                                        <p:attrNameLst>
                                          <p:attrName>ppt_x</p:attrName>
                                        </p:attrNameLst>
                                      </p:cBhvr>
                                      <p:tavLst>
                                        <p:tav tm="0">
                                          <p:val>
                                            <p:strVal val="#ppt_x"/>
                                          </p:val>
                                        </p:tav>
                                        <p:tav tm="100000">
                                          <p:val>
                                            <p:strVal val="#ppt_x"/>
                                          </p:val>
                                        </p:tav>
                                      </p:tavLst>
                                    </p:anim>
                                    <p:anim calcmode="lin" valueType="num">
                                      <p:cBhvr additive="base">
                                        <p:cTn id="16" dur="500" fill="hold"/>
                                        <p:tgtEl>
                                          <p:spTgt spid="16179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9"/>
                                        </p:tgtEl>
                                        <p:attrNameLst>
                                          <p:attrName>style.visibility</p:attrName>
                                        </p:attrNameLst>
                                      </p:cBhvr>
                                      <p:to>
                                        <p:strVal val="visible"/>
                                      </p:to>
                                    </p:set>
                                    <p:anim calcmode="lin" valueType="num">
                                      <p:cBhvr additive="base">
                                        <p:cTn id="19" dur="500" fill="hold"/>
                                        <p:tgtEl>
                                          <p:spTgt spid="161799"/>
                                        </p:tgtEl>
                                        <p:attrNameLst>
                                          <p:attrName>ppt_x</p:attrName>
                                        </p:attrNameLst>
                                      </p:cBhvr>
                                      <p:tavLst>
                                        <p:tav tm="0">
                                          <p:val>
                                            <p:strVal val="#ppt_x"/>
                                          </p:val>
                                        </p:tav>
                                        <p:tav tm="100000">
                                          <p:val>
                                            <p:strVal val="#ppt_x"/>
                                          </p:val>
                                        </p:tav>
                                      </p:tavLst>
                                    </p:anim>
                                    <p:anim calcmode="lin" valueType="num">
                                      <p:cBhvr additive="base">
                                        <p:cTn id="20" dur="500" fill="hold"/>
                                        <p:tgtEl>
                                          <p:spTgt spid="161799"/>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800"/>
                                        </p:tgtEl>
                                        <p:attrNameLst>
                                          <p:attrName>style.visibility</p:attrName>
                                        </p:attrNameLst>
                                      </p:cBhvr>
                                      <p:to>
                                        <p:strVal val="visible"/>
                                      </p:to>
                                    </p:set>
                                    <p:anim calcmode="lin" valueType="num">
                                      <p:cBhvr additive="base">
                                        <p:cTn id="23" dur="500" fill="hold"/>
                                        <p:tgtEl>
                                          <p:spTgt spid="161800"/>
                                        </p:tgtEl>
                                        <p:attrNameLst>
                                          <p:attrName>ppt_x</p:attrName>
                                        </p:attrNameLst>
                                      </p:cBhvr>
                                      <p:tavLst>
                                        <p:tav tm="0">
                                          <p:val>
                                            <p:strVal val="#ppt_x"/>
                                          </p:val>
                                        </p:tav>
                                        <p:tav tm="100000">
                                          <p:val>
                                            <p:strVal val="#ppt_x"/>
                                          </p:val>
                                        </p:tav>
                                      </p:tavLst>
                                    </p:anim>
                                    <p:anim calcmode="lin" valueType="num">
                                      <p:cBhvr additive="base">
                                        <p:cTn id="24" dur="500" fill="hold"/>
                                        <p:tgtEl>
                                          <p:spTgt spid="16180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61801"/>
                                        </p:tgtEl>
                                        <p:attrNameLst>
                                          <p:attrName>style.visibility</p:attrName>
                                        </p:attrNameLst>
                                      </p:cBhvr>
                                      <p:to>
                                        <p:strVal val="visible"/>
                                      </p:to>
                                    </p:set>
                                    <p:anim calcmode="lin" valueType="num">
                                      <p:cBhvr additive="base">
                                        <p:cTn id="27" dur="500" fill="hold"/>
                                        <p:tgtEl>
                                          <p:spTgt spid="161801"/>
                                        </p:tgtEl>
                                        <p:attrNameLst>
                                          <p:attrName>ppt_x</p:attrName>
                                        </p:attrNameLst>
                                      </p:cBhvr>
                                      <p:tavLst>
                                        <p:tav tm="0">
                                          <p:val>
                                            <p:strVal val="#ppt_x"/>
                                          </p:val>
                                        </p:tav>
                                        <p:tav tm="100000">
                                          <p:val>
                                            <p:strVal val="#ppt_x"/>
                                          </p:val>
                                        </p:tav>
                                      </p:tavLst>
                                    </p:anim>
                                    <p:anim calcmode="lin" valueType="num">
                                      <p:cBhvr additive="base">
                                        <p:cTn id="28" dur="500" fill="hold"/>
                                        <p:tgtEl>
                                          <p:spTgt spid="16180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1802"/>
                                        </p:tgtEl>
                                        <p:attrNameLst>
                                          <p:attrName>style.visibility</p:attrName>
                                        </p:attrNameLst>
                                      </p:cBhvr>
                                      <p:to>
                                        <p:strVal val="visible"/>
                                      </p:to>
                                    </p:set>
                                    <p:anim calcmode="lin" valueType="num">
                                      <p:cBhvr additive="base">
                                        <p:cTn id="31" dur="500" fill="hold"/>
                                        <p:tgtEl>
                                          <p:spTgt spid="161802"/>
                                        </p:tgtEl>
                                        <p:attrNameLst>
                                          <p:attrName>ppt_x</p:attrName>
                                        </p:attrNameLst>
                                      </p:cBhvr>
                                      <p:tavLst>
                                        <p:tav tm="0">
                                          <p:val>
                                            <p:strVal val="#ppt_x"/>
                                          </p:val>
                                        </p:tav>
                                        <p:tav tm="100000">
                                          <p:val>
                                            <p:strVal val="#ppt_x"/>
                                          </p:val>
                                        </p:tav>
                                      </p:tavLst>
                                    </p:anim>
                                    <p:anim calcmode="lin" valueType="num">
                                      <p:cBhvr additive="base">
                                        <p:cTn id="32" dur="500" fill="hold"/>
                                        <p:tgtEl>
                                          <p:spTgt spid="16180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1806"/>
                                        </p:tgtEl>
                                        <p:attrNameLst>
                                          <p:attrName>style.visibility</p:attrName>
                                        </p:attrNameLst>
                                      </p:cBhvr>
                                      <p:to>
                                        <p:strVal val="visible"/>
                                      </p:to>
                                    </p:set>
                                    <p:anim calcmode="lin" valueType="num">
                                      <p:cBhvr additive="base">
                                        <p:cTn id="35" dur="500" fill="hold"/>
                                        <p:tgtEl>
                                          <p:spTgt spid="161806"/>
                                        </p:tgtEl>
                                        <p:attrNameLst>
                                          <p:attrName>ppt_x</p:attrName>
                                        </p:attrNameLst>
                                      </p:cBhvr>
                                      <p:tavLst>
                                        <p:tav tm="0">
                                          <p:val>
                                            <p:strVal val="#ppt_x"/>
                                          </p:val>
                                        </p:tav>
                                        <p:tav tm="100000">
                                          <p:val>
                                            <p:strVal val="#ppt_x"/>
                                          </p:val>
                                        </p:tav>
                                      </p:tavLst>
                                    </p:anim>
                                    <p:anim calcmode="lin" valueType="num">
                                      <p:cBhvr additive="base">
                                        <p:cTn id="36" dur="500" fill="hold"/>
                                        <p:tgtEl>
                                          <p:spTgt spid="16180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1807"/>
                                        </p:tgtEl>
                                        <p:attrNameLst>
                                          <p:attrName>style.visibility</p:attrName>
                                        </p:attrNameLst>
                                      </p:cBhvr>
                                      <p:to>
                                        <p:strVal val="visible"/>
                                      </p:to>
                                    </p:set>
                                    <p:anim calcmode="lin" valueType="num">
                                      <p:cBhvr additive="base">
                                        <p:cTn id="39" dur="500" fill="hold"/>
                                        <p:tgtEl>
                                          <p:spTgt spid="161807"/>
                                        </p:tgtEl>
                                        <p:attrNameLst>
                                          <p:attrName>ppt_x</p:attrName>
                                        </p:attrNameLst>
                                      </p:cBhvr>
                                      <p:tavLst>
                                        <p:tav tm="0">
                                          <p:val>
                                            <p:strVal val="#ppt_x"/>
                                          </p:val>
                                        </p:tav>
                                        <p:tav tm="100000">
                                          <p:val>
                                            <p:strVal val="#ppt_x"/>
                                          </p:val>
                                        </p:tav>
                                      </p:tavLst>
                                    </p:anim>
                                    <p:anim calcmode="lin" valueType="num">
                                      <p:cBhvr additive="base">
                                        <p:cTn id="40" dur="500" fill="hold"/>
                                        <p:tgtEl>
                                          <p:spTgt spid="16180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1808"/>
                                        </p:tgtEl>
                                        <p:attrNameLst>
                                          <p:attrName>style.visibility</p:attrName>
                                        </p:attrNameLst>
                                      </p:cBhvr>
                                      <p:to>
                                        <p:strVal val="visible"/>
                                      </p:to>
                                    </p:set>
                                    <p:anim calcmode="lin" valueType="num">
                                      <p:cBhvr additive="base">
                                        <p:cTn id="43" dur="500" fill="hold"/>
                                        <p:tgtEl>
                                          <p:spTgt spid="161808"/>
                                        </p:tgtEl>
                                        <p:attrNameLst>
                                          <p:attrName>ppt_x</p:attrName>
                                        </p:attrNameLst>
                                      </p:cBhvr>
                                      <p:tavLst>
                                        <p:tav tm="0">
                                          <p:val>
                                            <p:strVal val="#ppt_x"/>
                                          </p:val>
                                        </p:tav>
                                        <p:tav tm="100000">
                                          <p:val>
                                            <p:strVal val="#ppt_x"/>
                                          </p:val>
                                        </p:tav>
                                      </p:tavLst>
                                    </p:anim>
                                    <p:anim calcmode="lin" valueType="num">
                                      <p:cBhvr additive="base">
                                        <p:cTn id="44" dur="500" fill="hold"/>
                                        <p:tgtEl>
                                          <p:spTgt spid="16180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1809"/>
                                        </p:tgtEl>
                                        <p:attrNameLst>
                                          <p:attrName>style.visibility</p:attrName>
                                        </p:attrNameLst>
                                      </p:cBhvr>
                                      <p:to>
                                        <p:strVal val="visible"/>
                                      </p:to>
                                    </p:set>
                                    <p:anim calcmode="lin" valueType="num">
                                      <p:cBhvr additive="base">
                                        <p:cTn id="47" dur="500" fill="hold"/>
                                        <p:tgtEl>
                                          <p:spTgt spid="161809"/>
                                        </p:tgtEl>
                                        <p:attrNameLst>
                                          <p:attrName>ppt_x</p:attrName>
                                        </p:attrNameLst>
                                      </p:cBhvr>
                                      <p:tavLst>
                                        <p:tav tm="0">
                                          <p:val>
                                            <p:strVal val="#ppt_x"/>
                                          </p:val>
                                        </p:tav>
                                        <p:tav tm="100000">
                                          <p:val>
                                            <p:strVal val="#ppt_x"/>
                                          </p:val>
                                        </p:tav>
                                      </p:tavLst>
                                    </p:anim>
                                    <p:anim calcmode="lin" valueType="num">
                                      <p:cBhvr additive="base">
                                        <p:cTn id="48" dur="500" fill="hold"/>
                                        <p:tgtEl>
                                          <p:spTgt spid="161809"/>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61810"/>
                                        </p:tgtEl>
                                        <p:attrNameLst>
                                          <p:attrName>style.visibility</p:attrName>
                                        </p:attrNameLst>
                                      </p:cBhvr>
                                      <p:to>
                                        <p:strVal val="visible"/>
                                      </p:to>
                                    </p:set>
                                    <p:anim calcmode="lin" valueType="num">
                                      <p:cBhvr additive="base">
                                        <p:cTn id="51" dur="500" fill="hold"/>
                                        <p:tgtEl>
                                          <p:spTgt spid="161810"/>
                                        </p:tgtEl>
                                        <p:attrNameLst>
                                          <p:attrName>ppt_x</p:attrName>
                                        </p:attrNameLst>
                                      </p:cBhvr>
                                      <p:tavLst>
                                        <p:tav tm="0">
                                          <p:val>
                                            <p:strVal val="#ppt_x"/>
                                          </p:val>
                                        </p:tav>
                                        <p:tav tm="100000">
                                          <p:val>
                                            <p:strVal val="#ppt_x"/>
                                          </p:val>
                                        </p:tav>
                                      </p:tavLst>
                                    </p:anim>
                                    <p:anim calcmode="lin" valueType="num">
                                      <p:cBhvr additive="base">
                                        <p:cTn id="52" dur="500" fill="hold"/>
                                        <p:tgtEl>
                                          <p:spTgt spid="16181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61811"/>
                                        </p:tgtEl>
                                        <p:attrNameLst>
                                          <p:attrName>style.visibility</p:attrName>
                                        </p:attrNameLst>
                                      </p:cBhvr>
                                      <p:to>
                                        <p:strVal val="visible"/>
                                      </p:to>
                                    </p:set>
                                    <p:anim calcmode="lin" valueType="num">
                                      <p:cBhvr additive="base">
                                        <p:cTn id="55" dur="500" fill="hold"/>
                                        <p:tgtEl>
                                          <p:spTgt spid="161811"/>
                                        </p:tgtEl>
                                        <p:attrNameLst>
                                          <p:attrName>ppt_x</p:attrName>
                                        </p:attrNameLst>
                                      </p:cBhvr>
                                      <p:tavLst>
                                        <p:tav tm="0">
                                          <p:val>
                                            <p:strVal val="#ppt_x"/>
                                          </p:val>
                                        </p:tav>
                                        <p:tav tm="100000">
                                          <p:val>
                                            <p:strVal val="#ppt_x"/>
                                          </p:val>
                                        </p:tav>
                                      </p:tavLst>
                                    </p:anim>
                                    <p:anim calcmode="lin" valueType="num">
                                      <p:cBhvr additive="base">
                                        <p:cTn id="56" dur="500" fill="hold"/>
                                        <p:tgtEl>
                                          <p:spTgt spid="161811"/>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61829"/>
                                        </p:tgtEl>
                                        <p:attrNameLst>
                                          <p:attrName>style.visibility</p:attrName>
                                        </p:attrNameLst>
                                      </p:cBhvr>
                                      <p:to>
                                        <p:strVal val="visible"/>
                                      </p:to>
                                    </p:set>
                                    <p:anim calcmode="lin" valueType="num">
                                      <p:cBhvr additive="base">
                                        <p:cTn id="59" dur="500" fill="hold"/>
                                        <p:tgtEl>
                                          <p:spTgt spid="161829"/>
                                        </p:tgtEl>
                                        <p:attrNameLst>
                                          <p:attrName>ppt_x</p:attrName>
                                        </p:attrNameLst>
                                      </p:cBhvr>
                                      <p:tavLst>
                                        <p:tav tm="0">
                                          <p:val>
                                            <p:strVal val="#ppt_x"/>
                                          </p:val>
                                        </p:tav>
                                        <p:tav tm="100000">
                                          <p:val>
                                            <p:strVal val="#ppt_x"/>
                                          </p:val>
                                        </p:tav>
                                      </p:tavLst>
                                    </p:anim>
                                    <p:anim calcmode="lin" valueType="num">
                                      <p:cBhvr additive="base">
                                        <p:cTn id="60" dur="500" fill="hold"/>
                                        <p:tgtEl>
                                          <p:spTgt spid="161829"/>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61830"/>
                                        </p:tgtEl>
                                        <p:attrNameLst>
                                          <p:attrName>style.visibility</p:attrName>
                                        </p:attrNameLst>
                                      </p:cBhvr>
                                      <p:to>
                                        <p:strVal val="visible"/>
                                      </p:to>
                                    </p:set>
                                    <p:anim calcmode="lin" valueType="num">
                                      <p:cBhvr additive="base">
                                        <p:cTn id="63" dur="500" fill="hold"/>
                                        <p:tgtEl>
                                          <p:spTgt spid="161830"/>
                                        </p:tgtEl>
                                        <p:attrNameLst>
                                          <p:attrName>ppt_x</p:attrName>
                                        </p:attrNameLst>
                                      </p:cBhvr>
                                      <p:tavLst>
                                        <p:tav tm="0">
                                          <p:val>
                                            <p:strVal val="#ppt_x"/>
                                          </p:val>
                                        </p:tav>
                                        <p:tav tm="100000">
                                          <p:val>
                                            <p:strVal val="#ppt_x"/>
                                          </p:val>
                                        </p:tav>
                                      </p:tavLst>
                                    </p:anim>
                                    <p:anim calcmode="lin" valueType="num">
                                      <p:cBhvr additive="base">
                                        <p:cTn id="64" dur="500" fill="hold"/>
                                        <p:tgtEl>
                                          <p:spTgt spid="161830"/>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61831"/>
                                        </p:tgtEl>
                                        <p:attrNameLst>
                                          <p:attrName>style.visibility</p:attrName>
                                        </p:attrNameLst>
                                      </p:cBhvr>
                                      <p:to>
                                        <p:strVal val="visible"/>
                                      </p:to>
                                    </p:set>
                                    <p:anim calcmode="lin" valueType="num">
                                      <p:cBhvr additive="base">
                                        <p:cTn id="67" dur="500" fill="hold"/>
                                        <p:tgtEl>
                                          <p:spTgt spid="161831"/>
                                        </p:tgtEl>
                                        <p:attrNameLst>
                                          <p:attrName>ppt_x</p:attrName>
                                        </p:attrNameLst>
                                      </p:cBhvr>
                                      <p:tavLst>
                                        <p:tav tm="0">
                                          <p:val>
                                            <p:strVal val="#ppt_x"/>
                                          </p:val>
                                        </p:tav>
                                        <p:tav tm="100000">
                                          <p:val>
                                            <p:strVal val="#ppt_x"/>
                                          </p:val>
                                        </p:tav>
                                      </p:tavLst>
                                    </p:anim>
                                    <p:anim calcmode="lin" valueType="num">
                                      <p:cBhvr additive="base">
                                        <p:cTn id="68" dur="500" fill="hold"/>
                                        <p:tgtEl>
                                          <p:spTgt spid="16183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61832"/>
                                        </p:tgtEl>
                                        <p:attrNameLst>
                                          <p:attrName>style.visibility</p:attrName>
                                        </p:attrNameLst>
                                      </p:cBhvr>
                                      <p:to>
                                        <p:strVal val="visible"/>
                                      </p:to>
                                    </p:set>
                                    <p:anim calcmode="lin" valueType="num">
                                      <p:cBhvr additive="base">
                                        <p:cTn id="71" dur="500" fill="hold"/>
                                        <p:tgtEl>
                                          <p:spTgt spid="161832"/>
                                        </p:tgtEl>
                                        <p:attrNameLst>
                                          <p:attrName>ppt_x</p:attrName>
                                        </p:attrNameLst>
                                      </p:cBhvr>
                                      <p:tavLst>
                                        <p:tav tm="0">
                                          <p:val>
                                            <p:strVal val="#ppt_x"/>
                                          </p:val>
                                        </p:tav>
                                        <p:tav tm="100000">
                                          <p:val>
                                            <p:strVal val="#ppt_x"/>
                                          </p:val>
                                        </p:tav>
                                      </p:tavLst>
                                    </p:anim>
                                    <p:anim calcmode="lin" valueType="num">
                                      <p:cBhvr additive="base">
                                        <p:cTn id="72" dur="500" fill="hold"/>
                                        <p:tgtEl>
                                          <p:spTgt spid="161832"/>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161833"/>
                                        </p:tgtEl>
                                        <p:attrNameLst>
                                          <p:attrName>style.visibility</p:attrName>
                                        </p:attrNameLst>
                                      </p:cBhvr>
                                      <p:to>
                                        <p:strVal val="visible"/>
                                      </p:to>
                                    </p:set>
                                    <p:anim calcmode="lin" valueType="num">
                                      <p:cBhvr additive="base">
                                        <p:cTn id="75" dur="500" fill="hold"/>
                                        <p:tgtEl>
                                          <p:spTgt spid="161833"/>
                                        </p:tgtEl>
                                        <p:attrNameLst>
                                          <p:attrName>ppt_x</p:attrName>
                                        </p:attrNameLst>
                                      </p:cBhvr>
                                      <p:tavLst>
                                        <p:tav tm="0">
                                          <p:val>
                                            <p:strVal val="#ppt_x"/>
                                          </p:val>
                                        </p:tav>
                                        <p:tav tm="100000">
                                          <p:val>
                                            <p:strVal val="#ppt_x"/>
                                          </p:val>
                                        </p:tav>
                                      </p:tavLst>
                                    </p:anim>
                                    <p:anim calcmode="lin" valueType="num">
                                      <p:cBhvr additive="base">
                                        <p:cTn id="76" dur="500" fill="hold"/>
                                        <p:tgtEl>
                                          <p:spTgt spid="16183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61834"/>
                                        </p:tgtEl>
                                        <p:attrNameLst>
                                          <p:attrName>style.visibility</p:attrName>
                                        </p:attrNameLst>
                                      </p:cBhvr>
                                      <p:to>
                                        <p:strVal val="visible"/>
                                      </p:to>
                                    </p:set>
                                    <p:anim calcmode="lin" valueType="num">
                                      <p:cBhvr additive="base">
                                        <p:cTn id="79" dur="500" fill="hold"/>
                                        <p:tgtEl>
                                          <p:spTgt spid="161834"/>
                                        </p:tgtEl>
                                        <p:attrNameLst>
                                          <p:attrName>ppt_x</p:attrName>
                                        </p:attrNameLst>
                                      </p:cBhvr>
                                      <p:tavLst>
                                        <p:tav tm="0">
                                          <p:val>
                                            <p:strVal val="#ppt_x"/>
                                          </p:val>
                                        </p:tav>
                                        <p:tav tm="100000">
                                          <p:val>
                                            <p:strVal val="#ppt_x"/>
                                          </p:val>
                                        </p:tav>
                                      </p:tavLst>
                                    </p:anim>
                                    <p:anim calcmode="lin" valueType="num">
                                      <p:cBhvr additive="base">
                                        <p:cTn id="80" dur="500" fill="hold"/>
                                        <p:tgtEl>
                                          <p:spTgt spid="16183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161835"/>
                                        </p:tgtEl>
                                        <p:attrNameLst>
                                          <p:attrName>style.visibility</p:attrName>
                                        </p:attrNameLst>
                                      </p:cBhvr>
                                      <p:to>
                                        <p:strVal val="visible"/>
                                      </p:to>
                                    </p:set>
                                    <p:anim calcmode="lin" valueType="num">
                                      <p:cBhvr additive="base">
                                        <p:cTn id="83" dur="500" fill="hold"/>
                                        <p:tgtEl>
                                          <p:spTgt spid="161835"/>
                                        </p:tgtEl>
                                        <p:attrNameLst>
                                          <p:attrName>ppt_x</p:attrName>
                                        </p:attrNameLst>
                                      </p:cBhvr>
                                      <p:tavLst>
                                        <p:tav tm="0">
                                          <p:val>
                                            <p:strVal val="#ppt_x"/>
                                          </p:val>
                                        </p:tav>
                                        <p:tav tm="100000">
                                          <p:val>
                                            <p:strVal val="#ppt_x"/>
                                          </p:val>
                                        </p:tav>
                                      </p:tavLst>
                                    </p:anim>
                                    <p:anim calcmode="lin" valueType="num">
                                      <p:cBhvr additive="base">
                                        <p:cTn id="84" dur="500" fill="hold"/>
                                        <p:tgtEl>
                                          <p:spTgt spid="16183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161836"/>
                                        </p:tgtEl>
                                        <p:attrNameLst>
                                          <p:attrName>style.visibility</p:attrName>
                                        </p:attrNameLst>
                                      </p:cBhvr>
                                      <p:to>
                                        <p:strVal val="visible"/>
                                      </p:to>
                                    </p:set>
                                    <p:anim calcmode="lin" valueType="num">
                                      <p:cBhvr additive="base">
                                        <p:cTn id="87" dur="500" fill="hold"/>
                                        <p:tgtEl>
                                          <p:spTgt spid="161836"/>
                                        </p:tgtEl>
                                        <p:attrNameLst>
                                          <p:attrName>ppt_x</p:attrName>
                                        </p:attrNameLst>
                                      </p:cBhvr>
                                      <p:tavLst>
                                        <p:tav tm="0">
                                          <p:val>
                                            <p:strVal val="#ppt_x"/>
                                          </p:val>
                                        </p:tav>
                                        <p:tav tm="100000">
                                          <p:val>
                                            <p:strVal val="#ppt_x"/>
                                          </p:val>
                                        </p:tav>
                                      </p:tavLst>
                                    </p:anim>
                                    <p:anim calcmode="lin" valueType="num">
                                      <p:cBhvr additive="base">
                                        <p:cTn id="88" dur="500" fill="hold"/>
                                        <p:tgtEl>
                                          <p:spTgt spid="16183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161837"/>
                                        </p:tgtEl>
                                        <p:attrNameLst>
                                          <p:attrName>style.visibility</p:attrName>
                                        </p:attrNameLst>
                                      </p:cBhvr>
                                      <p:to>
                                        <p:strVal val="visible"/>
                                      </p:to>
                                    </p:set>
                                    <p:anim calcmode="lin" valueType="num">
                                      <p:cBhvr additive="base">
                                        <p:cTn id="91" dur="500" fill="hold"/>
                                        <p:tgtEl>
                                          <p:spTgt spid="161837"/>
                                        </p:tgtEl>
                                        <p:attrNameLst>
                                          <p:attrName>ppt_x</p:attrName>
                                        </p:attrNameLst>
                                      </p:cBhvr>
                                      <p:tavLst>
                                        <p:tav tm="0">
                                          <p:val>
                                            <p:strVal val="#ppt_x"/>
                                          </p:val>
                                        </p:tav>
                                        <p:tav tm="100000">
                                          <p:val>
                                            <p:strVal val="#ppt_x"/>
                                          </p:val>
                                        </p:tav>
                                      </p:tavLst>
                                    </p:anim>
                                    <p:anim calcmode="lin" valueType="num">
                                      <p:cBhvr additive="base">
                                        <p:cTn id="92" dur="500" fill="hold"/>
                                        <p:tgtEl>
                                          <p:spTgt spid="161837"/>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61838"/>
                                        </p:tgtEl>
                                        <p:attrNameLst>
                                          <p:attrName>style.visibility</p:attrName>
                                        </p:attrNameLst>
                                      </p:cBhvr>
                                      <p:to>
                                        <p:strVal val="visible"/>
                                      </p:to>
                                    </p:set>
                                    <p:anim calcmode="lin" valueType="num">
                                      <p:cBhvr additive="base">
                                        <p:cTn id="95" dur="500" fill="hold"/>
                                        <p:tgtEl>
                                          <p:spTgt spid="161838"/>
                                        </p:tgtEl>
                                        <p:attrNameLst>
                                          <p:attrName>ppt_x</p:attrName>
                                        </p:attrNameLst>
                                      </p:cBhvr>
                                      <p:tavLst>
                                        <p:tav tm="0">
                                          <p:val>
                                            <p:strVal val="#ppt_x"/>
                                          </p:val>
                                        </p:tav>
                                        <p:tav tm="100000">
                                          <p:val>
                                            <p:strVal val="#ppt_x"/>
                                          </p:val>
                                        </p:tav>
                                      </p:tavLst>
                                    </p:anim>
                                    <p:anim calcmode="lin" valueType="num">
                                      <p:cBhvr additive="base">
                                        <p:cTn id="96" dur="500" fill="hold"/>
                                        <p:tgtEl>
                                          <p:spTgt spid="16183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161839"/>
                                        </p:tgtEl>
                                        <p:attrNameLst>
                                          <p:attrName>style.visibility</p:attrName>
                                        </p:attrNameLst>
                                      </p:cBhvr>
                                      <p:to>
                                        <p:strVal val="visible"/>
                                      </p:to>
                                    </p:set>
                                    <p:anim calcmode="lin" valueType="num">
                                      <p:cBhvr additive="base">
                                        <p:cTn id="99" dur="500" fill="hold"/>
                                        <p:tgtEl>
                                          <p:spTgt spid="161839"/>
                                        </p:tgtEl>
                                        <p:attrNameLst>
                                          <p:attrName>ppt_x</p:attrName>
                                        </p:attrNameLst>
                                      </p:cBhvr>
                                      <p:tavLst>
                                        <p:tav tm="0">
                                          <p:val>
                                            <p:strVal val="#ppt_x"/>
                                          </p:val>
                                        </p:tav>
                                        <p:tav tm="100000">
                                          <p:val>
                                            <p:strVal val="#ppt_x"/>
                                          </p:val>
                                        </p:tav>
                                      </p:tavLst>
                                    </p:anim>
                                    <p:anim calcmode="lin" valueType="num">
                                      <p:cBhvr additive="base">
                                        <p:cTn id="100" dur="500" fill="hold"/>
                                        <p:tgtEl>
                                          <p:spTgt spid="16183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61840"/>
                                        </p:tgtEl>
                                        <p:attrNameLst>
                                          <p:attrName>style.visibility</p:attrName>
                                        </p:attrNameLst>
                                      </p:cBhvr>
                                      <p:to>
                                        <p:strVal val="visible"/>
                                      </p:to>
                                    </p:set>
                                    <p:anim calcmode="lin" valueType="num">
                                      <p:cBhvr additive="base">
                                        <p:cTn id="103" dur="500" fill="hold"/>
                                        <p:tgtEl>
                                          <p:spTgt spid="161840"/>
                                        </p:tgtEl>
                                        <p:attrNameLst>
                                          <p:attrName>ppt_x</p:attrName>
                                        </p:attrNameLst>
                                      </p:cBhvr>
                                      <p:tavLst>
                                        <p:tav tm="0">
                                          <p:val>
                                            <p:strVal val="#ppt_x"/>
                                          </p:val>
                                        </p:tav>
                                        <p:tav tm="100000">
                                          <p:val>
                                            <p:strVal val="#ppt_x"/>
                                          </p:val>
                                        </p:tav>
                                      </p:tavLst>
                                    </p:anim>
                                    <p:anim calcmode="lin" valueType="num">
                                      <p:cBhvr additive="base">
                                        <p:cTn id="104" dur="500" fill="hold"/>
                                        <p:tgtEl>
                                          <p:spTgt spid="161840"/>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161841"/>
                                        </p:tgtEl>
                                        <p:attrNameLst>
                                          <p:attrName>style.visibility</p:attrName>
                                        </p:attrNameLst>
                                      </p:cBhvr>
                                      <p:to>
                                        <p:strVal val="visible"/>
                                      </p:to>
                                    </p:set>
                                    <p:anim calcmode="lin" valueType="num">
                                      <p:cBhvr additive="base">
                                        <p:cTn id="107" dur="500" fill="hold"/>
                                        <p:tgtEl>
                                          <p:spTgt spid="161841"/>
                                        </p:tgtEl>
                                        <p:attrNameLst>
                                          <p:attrName>ppt_x</p:attrName>
                                        </p:attrNameLst>
                                      </p:cBhvr>
                                      <p:tavLst>
                                        <p:tav tm="0">
                                          <p:val>
                                            <p:strVal val="#ppt_x"/>
                                          </p:val>
                                        </p:tav>
                                        <p:tav tm="100000">
                                          <p:val>
                                            <p:strVal val="#ppt_x"/>
                                          </p:val>
                                        </p:tav>
                                      </p:tavLst>
                                    </p:anim>
                                    <p:anim calcmode="lin" valueType="num">
                                      <p:cBhvr additive="base">
                                        <p:cTn id="108" dur="500" fill="hold"/>
                                        <p:tgtEl>
                                          <p:spTgt spid="16184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161842"/>
                                        </p:tgtEl>
                                        <p:attrNameLst>
                                          <p:attrName>style.visibility</p:attrName>
                                        </p:attrNameLst>
                                      </p:cBhvr>
                                      <p:to>
                                        <p:strVal val="visible"/>
                                      </p:to>
                                    </p:set>
                                    <p:anim calcmode="lin" valueType="num">
                                      <p:cBhvr additive="base">
                                        <p:cTn id="111" dur="500" fill="hold"/>
                                        <p:tgtEl>
                                          <p:spTgt spid="161842"/>
                                        </p:tgtEl>
                                        <p:attrNameLst>
                                          <p:attrName>ppt_x</p:attrName>
                                        </p:attrNameLst>
                                      </p:cBhvr>
                                      <p:tavLst>
                                        <p:tav tm="0">
                                          <p:val>
                                            <p:strVal val="#ppt_x"/>
                                          </p:val>
                                        </p:tav>
                                        <p:tav tm="100000">
                                          <p:val>
                                            <p:strVal val="#ppt_x"/>
                                          </p:val>
                                        </p:tav>
                                      </p:tavLst>
                                    </p:anim>
                                    <p:anim calcmode="lin" valueType="num">
                                      <p:cBhvr additive="base">
                                        <p:cTn id="112" dur="500" fill="hold"/>
                                        <p:tgtEl>
                                          <p:spTgt spid="161842"/>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grpId="0" nodeType="clickEffect">
                                  <p:stCondLst>
                                    <p:cond delay="0"/>
                                  </p:stCondLst>
                                  <p:childTnLst>
                                    <p:set>
                                      <p:cBhvr>
                                        <p:cTn id="116" dur="1" fill="hold">
                                          <p:stCondLst>
                                            <p:cond delay="0"/>
                                          </p:stCondLst>
                                        </p:cTn>
                                        <p:tgtEl>
                                          <p:spTgt spid="161812"/>
                                        </p:tgtEl>
                                        <p:attrNameLst>
                                          <p:attrName>style.visibility</p:attrName>
                                        </p:attrNameLst>
                                      </p:cBhvr>
                                      <p:to>
                                        <p:strVal val="visible"/>
                                      </p:to>
                                    </p:set>
                                    <p:anim calcmode="lin" valueType="num">
                                      <p:cBhvr additive="base">
                                        <p:cTn id="117" dur="500" fill="hold"/>
                                        <p:tgtEl>
                                          <p:spTgt spid="161812"/>
                                        </p:tgtEl>
                                        <p:attrNameLst>
                                          <p:attrName>ppt_x</p:attrName>
                                        </p:attrNameLst>
                                      </p:cBhvr>
                                      <p:tavLst>
                                        <p:tav tm="0">
                                          <p:val>
                                            <p:strVal val="#ppt_x"/>
                                          </p:val>
                                        </p:tav>
                                        <p:tav tm="100000">
                                          <p:val>
                                            <p:strVal val="#ppt_x"/>
                                          </p:val>
                                        </p:tav>
                                      </p:tavLst>
                                    </p:anim>
                                    <p:anim calcmode="lin" valueType="num">
                                      <p:cBhvr additive="base">
                                        <p:cTn id="118" dur="500" fill="hold"/>
                                        <p:tgtEl>
                                          <p:spTgt spid="161812"/>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161813"/>
                                        </p:tgtEl>
                                        <p:attrNameLst>
                                          <p:attrName>style.visibility</p:attrName>
                                        </p:attrNameLst>
                                      </p:cBhvr>
                                      <p:to>
                                        <p:strVal val="visible"/>
                                      </p:to>
                                    </p:set>
                                    <p:anim calcmode="lin" valueType="num">
                                      <p:cBhvr additive="base">
                                        <p:cTn id="121" dur="500" fill="hold"/>
                                        <p:tgtEl>
                                          <p:spTgt spid="161813"/>
                                        </p:tgtEl>
                                        <p:attrNameLst>
                                          <p:attrName>ppt_x</p:attrName>
                                        </p:attrNameLst>
                                      </p:cBhvr>
                                      <p:tavLst>
                                        <p:tav tm="0">
                                          <p:val>
                                            <p:strVal val="#ppt_x"/>
                                          </p:val>
                                        </p:tav>
                                        <p:tav tm="100000">
                                          <p:val>
                                            <p:strVal val="#ppt_x"/>
                                          </p:val>
                                        </p:tav>
                                      </p:tavLst>
                                    </p:anim>
                                    <p:anim calcmode="lin" valueType="num">
                                      <p:cBhvr additive="base">
                                        <p:cTn id="122" dur="500" fill="hold"/>
                                        <p:tgtEl>
                                          <p:spTgt spid="161813"/>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161814"/>
                                        </p:tgtEl>
                                        <p:attrNameLst>
                                          <p:attrName>style.visibility</p:attrName>
                                        </p:attrNameLst>
                                      </p:cBhvr>
                                      <p:to>
                                        <p:strVal val="visible"/>
                                      </p:to>
                                    </p:set>
                                    <p:anim calcmode="lin" valueType="num">
                                      <p:cBhvr additive="base">
                                        <p:cTn id="125" dur="500" fill="hold"/>
                                        <p:tgtEl>
                                          <p:spTgt spid="161814"/>
                                        </p:tgtEl>
                                        <p:attrNameLst>
                                          <p:attrName>ppt_x</p:attrName>
                                        </p:attrNameLst>
                                      </p:cBhvr>
                                      <p:tavLst>
                                        <p:tav tm="0">
                                          <p:val>
                                            <p:strVal val="#ppt_x"/>
                                          </p:val>
                                        </p:tav>
                                        <p:tav tm="100000">
                                          <p:val>
                                            <p:strVal val="#ppt_x"/>
                                          </p:val>
                                        </p:tav>
                                      </p:tavLst>
                                    </p:anim>
                                    <p:anim calcmode="lin" valueType="num">
                                      <p:cBhvr additive="base">
                                        <p:cTn id="126" dur="500" fill="hold"/>
                                        <p:tgtEl>
                                          <p:spTgt spid="161814"/>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161815"/>
                                        </p:tgtEl>
                                        <p:attrNameLst>
                                          <p:attrName>style.visibility</p:attrName>
                                        </p:attrNameLst>
                                      </p:cBhvr>
                                      <p:to>
                                        <p:strVal val="visible"/>
                                      </p:to>
                                    </p:set>
                                    <p:anim calcmode="lin" valueType="num">
                                      <p:cBhvr additive="base">
                                        <p:cTn id="129" dur="500" fill="hold"/>
                                        <p:tgtEl>
                                          <p:spTgt spid="161815"/>
                                        </p:tgtEl>
                                        <p:attrNameLst>
                                          <p:attrName>ppt_x</p:attrName>
                                        </p:attrNameLst>
                                      </p:cBhvr>
                                      <p:tavLst>
                                        <p:tav tm="0">
                                          <p:val>
                                            <p:strVal val="#ppt_x"/>
                                          </p:val>
                                        </p:tav>
                                        <p:tav tm="100000">
                                          <p:val>
                                            <p:strVal val="#ppt_x"/>
                                          </p:val>
                                        </p:tav>
                                      </p:tavLst>
                                    </p:anim>
                                    <p:anim calcmode="lin" valueType="num">
                                      <p:cBhvr additive="base">
                                        <p:cTn id="130" dur="500" fill="hold"/>
                                        <p:tgtEl>
                                          <p:spTgt spid="161815"/>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161816"/>
                                        </p:tgtEl>
                                        <p:attrNameLst>
                                          <p:attrName>style.visibility</p:attrName>
                                        </p:attrNameLst>
                                      </p:cBhvr>
                                      <p:to>
                                        <p:strVal val="visible"/>
                                      </p:to>
                                    </p:set>
                                    <p:anim calcmode="lin" valueType="num">
                                      <p:cBhvr additive="base">
                                        <p:cTn id="133" dur="500" fill="hold"/>
                                        <p:tgtEl>
                                          <p:spTgt spid="161816"/>
                                        </p:tgtEl>
                                        <p:attrNameLst>
                                          <p:attrName>ppt_x</p:attrName>
                                        </p:attrNameLst>
                                      </p:cBhvr>
                                      <p:tavLst>
                                        <p:tav tm="0">
                                          <p:val>
                                            <p:strVal val="#ppt_x"/>
                                          </p:val>
                                        </p:tav>
                                        <p:tav tm="100000">
                                          <p:val>
                                            <p:strVal val="#ppt_x"/>
                                          </p:val>
                                        </p:tav>
                                      </p:tavLst>
                                    </p:anim>
                                    <p:anim calcmode="lin" valueType="num">
                                      <p:cBhvr additive="base">
                                        <p:cTn id="134" dur="500" fill="hold"/>
                                        <p:tgtEl>
                                          <p:spTgt spid="1618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161817"/>
                                        </p:tgtEl>
                                        <p:attrNameLst>
                                          <p:attrName>style.visibility</p:attrName>
                                        </p:attrNameLst>
                                      </p:cBhvr>
                                      <p:to>
                                        <p:strVal val="visible"/>
                                      </p:to>
                                    </p:set>
                                    <p:anim calcmode="lin" valueType="num">
                                      <p:cBhvr additive="base">
                                        <p:cTn id="137" dur="500" fill="hold"/>
                                        <p:tgtEl>
                                          <p:spTgt spid="161817"/>
                                        </p:tgtEl>
                                        <p:attrNameLst>
                                          <p:attrName>ppt_x</p:attrName>
                                        </p:attrNameLst>
                                      </p:cBhvr>
                                      <p:tavLst>
                                        <p:tav tm="0">
                                          <p:val>
                                            <p:strVal val="#ppt_x"/>
                                          </p:val>
                                        </p:tav>
                                        <p:tav tm="100000">
                                          <p:val>
                                            <p:strVal val="#ppt_x"/>
                                          </p:val>
                                        </p:tav>
                                      </p:tavLst>
                                    </p:anim>
                                    <p:anim calcmode="lin" valueType="num">
                                      <p:cBhvr additive="base">
                                        <p:cTn id="138" dur="500" fill="hold"/>
                                        <p:tgtEl>
                                          <p:spTgt spid="161817"/>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161818"/>
                                        </p:tgtEl>
                                        <p:attrNameLst>
                                          <p:attrName>style.visibility</p:attrName>
                                        </p:attrNameLst>
                                      </p:cBhvr>
                                      <p:to>
                                        <p:strVal val="visible"/>
                                      </p:to>
                                    </p:set>
                                    <p:anim calcmode="lin" valueType="num">
                                      <p:cBhvr additive="base">
                                        <p:cTn id="141" dur="500" fill="hold"/>
                                        <p:tgtEl>
                                          <p:spTgt spid="161818"/>
                                        </p:tgtEl>
                                        <p:attrNameLst>
                                          <p:attrName>ppt_x</p:attrName>
                                        </p:attrNameLst>
                                      </p:cBhvr>
                                      <p:tavLst>
                                        <p:tav tm="0">
                                          <p:val>
                                            <p:strVal val="#ppt_x"/>
                                          </p:val>
                                        </p:tav>
                                        <p:tav tm="100000">
                                          <p:val>
                                            <p:strVal val="#ppt_x"/>
                                          </p:val>
                                        </p:tav>
                                      </p:tavLst>
                                    </p:anim>
                                    <p:anim calcmode="lin" valueType="num">
                                      <p:cBhvr additive="base">
                                        <p:cTn id="142" dur="500" fill="hold"/>
                                        <p:tgtEl>
                                          <p:spTgt spid="161818"/>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61822"/>
                                        </p:tgtEl>
                                        <p:attrNameLst>
                                          <p:attrName>style.visibility</p:attrName>
                                        </p:attrNameLst>
                                      </p:cBhvr>
                                      <p:to>
                                        <p:strVal val="visible"/>
                                      </p:to>
                                    </p:set>
                                    <p:anim calcmode="lin" valueType="num">
                                      <p:cBhvr additive="base">
                                        <p:cTn id="145" dur="500" fill="hold"/>
                                        <p:tgtEl>
                                          <p:spTgt spid="161822"/>
                                        </p:tgtEl>
                                        <p:attrNameLst>
                                          <p:attrName>ppt_x</p:attrName>
                                        </p:attrNameLst>
                                      </p:cBhvr>
                                      <p:tavLst>
                                        <p:tav tm="0">
                                          <p:val>
                                            <p:strVal val="#ppt_x"/>
                                          </p:val>
                                        </p:tav>
                                        <p:tav tm="100000">
                                          <p:val>
                                            <p:strVal val="#ppt_x"/>
                                          </p:val>
                                        </p:tav>
                                      </p:tavLst>
                                    </p:anim>
                                    <p:anim calcmode="lin" valueType="num">
                                      <p:cBhvr additive="base">
                                        <p:cTn id="146" dur="500" fill="hold"/>
                                        <p:tgtEl>
                                          <p:spTgt spid="161822"/>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161823"/>
                                        </p:tgtEl>
                                        <p:attrNameLst>
                                          <p:attrName>style.visibility</p:attrName>
                                        </p:attrNameLst>
                                      </p:cBhvr>
                                      <p:to>
                                        <p:strVal val="visible"/>
                                      </p:to>
                                    </p:set>
                                    <p:anim calcmode="lin" valueType="num">
                                      <p:cBhvr additive="base">
                                        <p:cTn id="149" dur="500" fill="hold"/>
                                        <p:tgtEl>
                                          <p:spTgt spid="161823"/>
                                        </p:tgtEl>
                                        <p:attrNameLst>
                                          <p:attrName>ppt_x</p:attrName>
                                        </p:attrNameLst>
                                      </p:cBhvr>
                                      <p:tavLst>
                                        <p:tav tm="0">
                                          <p:val>
                                            <p:strVal val="#ppt_x"/>
                                          </p:val>
                                        </p:tav>
                                        <p:tav tm="100000">
                                          <p:val>
                                            <p:strVal val="#ppt_x"/>
                                          </p:val>
                                        </p:tav>
                                      </p:tavLst>
                                    </p:anim>
                                    <p:anim calcmode="lin" valueType="num">
                                      <p:cBhvr additive="base">
                                        <p:cTn id="150" dur="500" fill="hold"/>
                                        <p:tgtEl>
                                          <p:spTgt spid="161823"/>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161824"/>
                                        </p:tgtEl>
                                        <p:attrNameLst>
                                          <p:attrName>style.visibility</p:attrName>
                                        </p:attrNameLst>
                                      </p:cBhvr>
                                      <p:to>
                                        <p:strVal val="visible"/>
                                      </p:to>
                                    </p:set>
                                    <p:anim calcmode="lin" valueType="num">
                                      <p:cBhvr additive="base">
                                        <p:cTn id="153" dur="500" fill="hold"/>
                                        <p:tgtEl>
                                          <p:spTgt spid="161824"/>
                                        </p:tgtEl>
                                        <p:attrNameLst>
                                          <p:attrName>ppt_x</p:attrName>
                                        </p:attrNameLst>
                                      </p:cBhvr>
                                      <p:tavLst>
                                        <p:tav tm="0">
                                          <p:val>
                                            <p:strVal val="#ppt_x"/>
                                          </p:val>
                                        </p:tav>
                                        <p:tav tm="100000">
                                          <p:val>
                                            <p:strVal val="#ppt_x"/>
                                          </p:val>
                                        </p:tav>
                                      </p:tavLst>
                                    </p:anim>
                                    <p:anim calcmode="lin" valueType="num">
                                      <p:cBhvr additive="base">
                                        <p:cTn id="154" dur="500" fill="hold"/>
                                        <p:tgtEl>
                                          <p:spTgt spid="161824"/>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161825"/>
                                        </p:tgtEl>
                                        <p:attrNameLst>
                                          <p:attrName>style.visibility</p:attrName>
                                        </p:attrNameLst>
                                      </p:cBhvr>
                                      <p:to>
                                        <p:strVal val="visible"/>
                                      </p:to>
                                    </p:set>
                                    <p:anim calcmode="lin" valueType="num">
                                      <p:cBhvr additive="base">
                                        <p:cTn id="157" dur="500" fill="hold"/>
                                        <p:tgtEl>
                                          <p:spTgt spid="161825"/>
                                        </p:tgtEl>
                                        <p:attrNameLst>
                                          <p:attrName>ppt_x</p:attrName>
                                        </p:attrNameLst>
                                      </p:cBhvr>
                                      <p:tavLst>
                                        <p:tav tm="0">
                                          <p:val>
                                            <p:strVal val="#ppt_x"/>
                                          </p:val>
                                        </p:tav>
                                        <p:tav tm="100000">
                                          <p:val>
                                            <p:strVal val="#ppt_x"/>
                                          </p:val>
                                        </p:tav>
                                      </p:tavLst>
                                    </p:anim>
                                    <p:anim calcmode="lin" valueType="num">
                                      <p:cBhvr additive="base">
                                        <p:cTn id="158" dur="500" fill="hold"/>
                                        <p:tgtEl>
                                          <p:spTgt spid="161825"/>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161826"/>
                                        </p:tgtEl>
                                        <p:attrNameLst>
                                          <p:attrName>style.visibility</p:attrName>
                                        </p:attrNameLst>
                                      </p:cBhvr>
                                      <p:to>
                                        <p:strVal val="visible"/>
                                      </p:to>
                                    </p:set>
                                    <p:anim calcmode="lin" valueType="num">
                                      <p:cBhvr additive="base">
                                        <p:cTn id="161" dur="500" fill="hold"/>
                                        <p:tgtEl>
                                          <p:spTgt spid="161826"/>
                                        </p:tgtEl>
                                        <p:attrNameLst>
                                          <p:attrName>ppt_x</p:attrName>
                                        </p:attrNameLst>
                                      </p:cBhvr>
                                      <p:tavLst>
                                        <p:tav tm="0">
                                          <p:val>
                                            <p:strVal val="#ppt_x"/>
                                          </p:val>
                                        </p:tav>
                                        <p:tav tm="100000">
                                          <p:val>
                                            <p:strVal val="#ppt_x"/>
                                          </p:val>
                                        </p:tav>
                                      </p:tavLst>
                                    </p:anim>
                                    <p:anim calcmode="lin" valueType="num">
                                      <p:cBhvr additive="base">
                                        <p:cTn id="162" dur="500" fill="hold"/>
                                        <p:tgtEl>
                                          <p:spTgt spid="16182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161827"/>
                                        </p:tgtEl>
                                        <p:attrNameLst>
                                          <p:attrName>style.visibility</p:attrName>
                                        </p:attrNameLst>
                                      </p:cBhvr>
                                      <p:to>
                                        <p:strVal val="visible"/>
                                      </p:to>
                                    </p:set>
                                    <p:anim calcmode="lin" valueType="num">
                                      <p:cBhvr additive="base">
                                        <p:cTn id="165" dur="500" fill="hold"/>
                                        <p:tgtEl>
                                          <p:spTgt spid="161827"/>
                                        </p:tgtEl>
                                        <p:attrNameLst>
                                          <p:attrName>ppt_x</p:attrName>
                                        </p:attrNameLst>
                                      </p:cBhvr>
                                      <p:tavLst>
                                        <p:tav tm="0">
                                          <p:val>
                                            <p:strVal val="#ppt_x"/>
                                          </p:val>
                                        </p:tav>
                                        <p:tav tm="100000">
                                          <p:val>
                                            <p:strVal val="#ppt_x"/>
                                          </p:val>
                                        </p:tav>
                                      </p:tavLst>
                                    </p:anim>
                                    <p:anim calcmode="lin" valueType="num">
                                      <p:cBhvr additive="base">
                                        <p:cTn id="166" dur="500" fill="hold"/>
                                        <p:tgtEl>
                                          <p:spTgt spid="161827"/>
                                        </p:tgtEl>
                                        <p:attrNameLst>
                                          <p:attrName>ppt_y</p:attrName>
                                        </p:attrNameLst>
                                      </p:cBhvr>
                                      <p:tavLst>
                                        <p:tav tm="0">
                                          <p:val>
                                            <p:strVal val="1+#ppt_h/2"/>
                                          </p:val>
                                        </p:tav>
                                        <p:tav tm="100000">
                                          <p:val>
                                            <p:strVal val="#ppt_y"/>
                                          </p:val>
                                        </p:tav>
                                      </p:tavLst>
                                    </p:anim>
                                  </p:childTnLst>
                                </p:cTn>
                              </p:par>
                              <p:par>
                                <p:cTn id="167" presetID="2" presetClass="entr" presetSubtype="4" fill="hold" nodeType="withEffect">
                                  <p:stCondLst>
                                    <p:cond delay="0"/>
                                  </p:stCondLst>
                                  <p:childTnLst>
                                    <p:set>
                                      <p:cBhvr>
                                        <p:cTn id="168" dur="1" fill="hold">
                                          <p:stCondLst>
                                            <p:cond delay="0"/>
                                          </p:stCondLst>
                                        </p:cTn>
                                        <p:tgtEl>
                                          <p:spTgt spid="161843"/>
                                        </p:tgtEl>
                                        <p:attrNameLst>
                                          <p:attrName>style.visibility</p:attrName>
                                        </p:attrNameLst>
                                      </p:cBhvr>
                                      <p:to>
                                        <p:strVal val="visible"/>
                                      </p:to>
                                    </p:set>
                                    <p:anim calcmode="lin" valueType="num">
                                      <p:cBhvr additive="base">
                                        <p:cTn id="169" dur="500" fill="hold"/>
                                        <p:tgtEl>
                                          <p:spTgt spid="161843"/>
                                        </p:tgtEl>
                                        <p:attrNameLst>
                                          <p:attrName>ppt_x</p:attrName>
                                        </p:attrNameLst>
                                      </p:cBhvr>
                                      <p:tavLst>
                                        <p:tav tm="0">
                                          <p:val>
                                            <p:strVal val="#ppt_x"/>
                                          </p:val>
                                        </p:tav>
                                        <p:tav tm="100000">
                                          <p:val>
                                            <p:strVal val="#ppt_x"/>
                                          </p:val>
                                        </p:tav>
                                      </p:tavLst>
                                    </p:anim>
                                    <p:anim calcmode="lin" valueType="num">
                                      <p:cBhvr additive="base">
                                        <p:cTn id="170" dur="500" fill="hold"/>
                                        <p:tgtEl>
                                          <p:spTgt spid="16184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161844"/>
                                        </p:tgtEl>
                                        <p:attrNameLst>
                                          <p:attrName>style.visibility</p:attrName>
                                        </p:attrNameLst>
                                      </p:cBhvr>
                                      <p:to>
                                        <p:strVal val="visible"/>
                                      </p:to>
                                    </p:set>
                                    <p:anim calcmode="lin" valueType="num">
                                      <p:cBhvr additive="base">
                                        <p:cTn id="173" dur="500" fill="hold"/>
                                        <p:tgtEl>
                                          <p:spTgt spid="161844"/>
                                        </p:tgtEl>
                                        <p:attrNameLst>
                                          <p:attrName>ppt_x</p:attrName>
                                        </p:attrNameLst>
                                      </p:cBhvr>
                                      <p:tavLst>
                                        <p:tav tm="0">
                                          <p:val>
                                            <p:strVal val="#ppt_x"/>
                                          </p:val>
                                        </p:tav>
                                        <p:tav tm="100000">
                                          <p:val>
                                            <p:strVal val="#ppt_x"/>
                                          </p:val>
                                        </p:tav>
                                      </p:tavLst>
                                    </p:anim>
                                    <p:anim calcmode="lin" valueType="num">
                                      <p:cBhvr additive="base">
                                        <p:cTn id="174" dur="500" fill="hold"/>
                                        <p:tgtEl>
                                          <p:spTgt spid="161844"/>
                                        </p:tgtEl>
                                        <p:attrNameLst>
                                          <p:attrName>ppt_y</p:attrName>
                                        </p:attrNameLst>
                                      </p:cBhvr>
                                      <p:tavLst>
                                        <p:tav tm="0">
                                          <p:val>
                                            <p:strVal val="1+#ppt_h/2"/>
                                          </p:val>
                                        </p:tav>
                                        <p:tav tm="100000">
                                          <p:val>
                                            <p:strVal val="#ppt_y"/>
                                          </p:val>
                                        </p:tav>
                                      </p:tavLst>
                                    </p:anim>
                                  </p:childTnLst>
                                </p:cTn>
                              </p:par>
                              <p:par>
                                <p:cTn id="175" presetID="2" presetClass="entr" presetSubtype="4" fill="hold" nodeType="withEffect">
                                  <p:stCondLst>
                                    <p:cond delay="0"/>
                                  </p:stCondLst>
                                  <p:childTnLst>
                                    <p:set>
                                      <p:cBhvr>
                                        <p:cTn id="176" dur="1" fill="hold">
                                          <p:stCondLst>
                                            <p:cond delay="0"/>
                                          </p:stCondLst>
                                        </p:cTn>
                                        <p:tgtEl>
                                          <p:spTgt spid="161845"/>
                                        </p:tgtEl>
                                        <p:attrNameLst>
                                          <p:attrName>style.visibility</p:attrName>
                                        </p:attrNameLst>
                                      </p:cBhvr>
                                      <p:to>
                                        <p:strVal val="visible"/>
                                      </p:to>
                                    </p:set>
                                    <p:anim calcmode="lin" valueType="num">
                                      <p:cBhvr additive="base">
                                        <p:cTn id="177" dur="500" fill="hold"/>
                                        <p:tgtEl>
                                          <p:spTgt spid="161845"/>
                                        </p:tgtEl>
                                        <p:attrNameLst>
                                          <p:attrName>ppt_x</p:attrName>
                                        </p:attrNameLst>
                                      </p:cBhvr>
                                      <p:tavLst>
                                        <p:tav tm="0">
                                          <p:val>
                                            <p:strVal val="#ppt_x"/>
                                          </p:val>
                                        </p:tav>
                                        <p:tav tm="100000">
                                          <p:val>
                                            <p:strVal val="#ppt_x"/>
                                          </p:val>
                                        </p:tav>
                                      </p:tavLst>
                                    </p:anim>
                                    <p:anim calcmode="lin" valueType="num">
                                      <p:cBhvr additive="base">
                                        <p:cTn id="178" dur="500" fill="hold"/>
                                        <p:tgtEl>
                                          <p:spTgt spid="16184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161846"/>
                                        </p:tgtEl>
                                        <p:attrNameLst>
                                          <p:attrName>style.visibility</p:attrName>
                                        </p:attrNameLst>
                                      </p:cBhvr>
                                      <p:to>
                                        <p:strVal val="visible"/>
                                      </p:to>
                                    </p:set>
                                    <p:anim calcmode="lin" valueType="num">
                                      <p:cBhvr additive="base">
                                        <p:cTn id="181" dur="500" fill="hold"/>
                                        <p:tgtEl>
                                          <p:spTgt spid="161846"/>
                                        </p:tgtEl>
                                        <p:attrNameLst>
                                          <p:attrName>ppt_x</p:attrName>
                                        </p:attrNameLst>
                                      </p:cBhvr>
                                      <p:tavLst>
                                        <p:tav tm="0">
                                          <p:val>
                                            <p:strVal val="#ppt_x"/>
                                          </p:val>
                                        </p:tav>
                                        <p:tav tm="100000">
                                          <p:val>
                                            <p:strVal val="#ppt_x"/>
                                          </p:val>
                                        </p:tav>
                                      </p:tavLst>
                                    </p:anim>
                                    <p:anim calcmode="lin" valueType="num">
                                      <p:cBhvr additive="base">
                                        <p:cTn id="182" dur="500" fill="hold"/>
                                        <p:tgtEl>
                                          <p:spTgt spid="16184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161847"/>
                                        </p:tgtEl>
                                        <p:attrNameLst>
                                          <p:attrName>style.visibility</p:attrName>
                                        </p:attrNameLst>
                                      </p:cBhvr>
                                      <p:to>
                                        <p:strVal val="visible"/>
                                      </p:to>
                                    </p:set>
                                    <p:anim calcmode="lin" valueType="num">
                                      <p:cBhvr additive="base">
                                        <p:cTn id="185" dur="500" fill="hold"/>
                                        <p:tgtEl>
                                          <p:spTgt spid="161847"/>
                                        </p:tgtEl>
                                        <p:attrNameLst>
                                          <p:attrName>ppt_x</p:attrName>
                                        </p:attrNameLst>
                                      </p:cBhvr>
                                      <p:tavLst>
                                        <p:tav tm="0">
                                          <p:val>
                                            <p:strVal val="#ppt_x"/>
                                          </p:val>
                                        </p:tav>
                                        <p:tav tm="100000">
                                          <p:val>
                                            <p:strVal val="#ppt_x"/>
                                          </p:val>
                                        </p:tav>
                                      </p:tavLst>
                                    </p:anim>
                                    <p:anim calcmode="lin" valueType="num">
                                      <p:cBhvr additive="base">
                                        <p:cTn id="186" dur="500" fill="hold"/>
                                        <p:tgtEl>
                                          <p:spTgt spid="161847"/>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161848"/>
                                        </p:tgtEl>
                                        <p:attrNameLst>
                                          <p:attrName>style.visibility</p:attrName>
                                        </p:attrNameLst>
                                      </p:cBhvr>
                                      <p:to>
                                        <p:strVal val="visible"/>
                                      </p:to>
                                    </p:set>
                                    <p:anim calcmode="lin" valueType="num">
                                      <p:cBhvr additive="base">
                                        <p:cTn id="189" dur="500" fill="hold"/>
                                        <p:tgtEl>
                                          <p:spTgt spid="161848"/>
                                        </p:tgtEl>
                                        <p:attrNameLst>
                                          <p:attrName>ppt_x</p:attrName>
                                        </p:attrNameLst>
                                      </p:cBhvr>
                                      <p:tavLst>
                                        <p:tav tm="0">
                                          <p:val>
                                            <p:strVal val="#ppt_x"/>
                                          </p:val>
                                        </p:tav>
                                        <p:tav tm="100000">
                                          <p:val>
                                            <p:strVal val="#ppt_x"/>
                                          </p:val>
                                        </p:tav>
                                      </p:tavLst>
                                    </p:anim>
                                    <p:anim calcmode="lin" valueType="num">
                                      <p:cBhvr additive="base">
                                        <p:cTn id="190" dur="500" fill="hold"/>
                                        <p:tgtEl>
                                          <p:spTgt spid="161848"/>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161849"/>
                                        </p:tgtEl>
                                        <p:attrNameLst>
                                          <p:attrName>style.visibility</p:attrName>
                                        </p:attrNameLst>
                                      </p:cBhvr>
                                      <p:to>
                                        <p:strVal val="visible"/>
                                      </p:to>
                                    </p:set>
                                    <p:anim calcmode="lin" valueType="num">
                                      <p:cBhvr additive="base">
                                        <p:cTn id="193" dur="500" fill="hold"/>
                                        <p:tgtEl>
                                          <p:spTgt spid="161849"/>
                                        </p:tgtEl>
                                        <p:attrNameLst>
                                          <p:attrName>ppt_x</p:attrName>
                                        </p:attrNameLst>
                                      </p:cBhvr>
                                      <p:tavLst>
                                        <p:tav tm="0">
                                          <p:val>
                                            <p:strVal val="#ppt_x"/>
                                          </p:val>
                                        </p:tav>
                                        <p:tav tm="100000">
                                          <p:val>
                                            <p:strVal val="#ppt_x"/>
                                          </p:val>
                                        </p:tav>
                                      </p:tavLst>
                                    </p:anim>
                                    <p:anim calcmode="lin" valueType="num">
                                      <p:cBhvr additive="base">
                                        <p:cTn id="194" dur="500" fill="hold"/>
                                        <p:tgtEl>
                                          <p:spTgt spid="16184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161850"/>
                                        </p:tgtEl>
                                        <p:attrNameLst>
                                          <p:attrName>style.visibility</p:attrName>
                                        </p:attrNameLst>
                                      </p:cBhvr>
                                      <p:to>
                                        <p:strVal val="visible"/>
                                      </p:to>
                                    </p:set>
                                    <p:anim calcmode="lin" valueType="num">
                                      <p:cBhvr additive="base">
                                        <p:cTn id="197" dur="500" fill="hold"/>
                                        <p:tgtEl>
                                          <p:spTgt spid="161850"/>
                                        </p:tgtEl>
                                        <p:attrNameLst>
                                          <p:attrName>ppt_x</p:attrName>
                                        </p:attrNameLst>
                                      </p:cBhvr>
                                      <p:tavLst>
                                        <p:tav tm="0">
                                          <p:val>
                                            <p:strVal val="#ppt_x"/>
                                          </p:val>
                                        </p:tav>
                                        <p:tav tm="100000">
                                          <p:val>
                                            <p:strVal val="#ppt_x"/>
                                          </p:val>
                                        </p:tav>
                                      </p:tavLst>
                                    </p:anim>
                                    <p:anim calcmode="lin" valueType="num">
                                      <p:cBhvr additive="base">
                                        <p:cTn id="198" dur="500" fill="hold"/>
                                        <p:tgtEl>
                                          <p:spTgt spid="161850"/>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161851"/>
                                        </p:tgtEl>
                                        <p:attrNameLst>
                                          <p:attrName>style.visibility</p:attrName>
                                        </p:attrNameLst>
                                      </p:cBhvr>
                                      <p:to>
                                        <p:strVal val="visible"/>
                                      </p:to>
                                    </p:set>
                                    <p:anim calcmode="lin" valueType="num">
                                      <p:cBhvr additive="base">
                                        <p:cTn id="201" dur="500" fill="hold"/>
                                        <p:tgtEl>
                                          <p:spTgt spid="161851"/>
                                        </p:tgtEl>
                                        <p:attrNameLst>
                                          <p:attrName>ppt_x</p:attrName>
                                        </p:attrNameLst>
                                      </p:cBhvr>
                                      <p:tavLst>
                                        <p:tav tm="0">
                                          <p:val>
                                            <p:strVal val="#ppt_x"/>
                                          </p:val>
                                        </p:tav>
                                        <p:tav tm="100000">
                                          <p:val>
                                            <p:strVal val="#ppt_x"/>
                                          </p:val>
                                        </p:tav>
                                      </p:tavLst>
                                    </p:anim>
                                    <p:anim calcmode="lin" valueType="num">
                                      <p:cBhvr additive="base">
                                        <p:cTn id="202" dur="500" fill="hold"/>
                                        <p:tgtEl>
                                          <p:spTgt spid="161851"/>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161880"/>
                                        </p:tgtEl>
                                        <p:attrNameLst>
                                          <p:attrName>style.visibility</p:attrName>
                                        </p:attrNameLst>
                                      </p:cBhvr>
                                      <p:to>
                                        <p:strVal val="visible"/>
                                      </p:to>
                                    </p:set>
                                    <p:anim calcmode="lin" valueType="num">
                                      <p:cBhvr additive="base">
                                        <p:cTn id="207" dur="500" fill="hold"/>
                                        <p:tgtEl>
                                          <p:spTgt spid="161880"/>
                                        </p:tgtEl>
                                        <p:attrNameLst>
                                          <p:attrName>ppt_x</p:attrName>
                                        </p:attrNameLst>
                                      </p:cBhvr>
                                      <p:tavLst>
                                        <p:tav tm="0">
                                          <p:val>
                                            <p:strVal val="#ppt_x"/>
                                          </p:val>
                                        </p:tav>
                                        <p:tav tm="100000">
                                          <p:val>
                                            <p:strVal val="#ppt_x"/>
                                          </p:val>
                                        </p:tav>
                                      </p:tavLst>
                                    </p:anim>
                                    <p:anim calcmode="lin" valueType="num">
                                      <p:cBhvr additive="base">
                                        <p:cTn id="208" dur="500" fill="hold"/>
                                        <p:tgtEl>
                                          <p:spTgt spid="161880"/>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161881"/>
                                        </p:tgtEl>
                                        <p:attrNameLst>
                                          <p:attrName>style.visibility</p:attrName>
                                        </p:attrNameLst>
                                      </p:cBhvr>
                                      <p:to>
                                        <p:strVal val="visible"/>
                                      </p:to>
                                    </p:set>
                                    <p:anim calcmode="lin" valueType="num">
                                      <p:cBhvr additive="base">
                                        <p:cTn id="211" dur="500" fill="hold"/>
                                        <p:tgtEl>
                                          <p:spTgt spid="161881"/>
                                        </p:tgtEl>
                                        <p:attrNameLst>
                                          <p:attrName>ppt_x</p:attrName>
                                        </p:attrNameLst>
                                      </p:cBhvr>
                                      <p:tavLst>
                                        <p:tav tm="0">
                                          <p:val>
                                            <p:strVal val="#ppt_x"/>
                                          </p:val>
                                        </p:tav>
                                        <p:tav tm="100000">
                                          <p:val>
                                            <p:strVal val="#ppt_x"/>
                                          </p:val>
                                        </p:tav>
                                      </p:tavLst>
                                    </p:anim>
                                    <p:anim calcmode="lin" valueType="num">
                                      <p:cBhvr additive="base">
                                        <p:cTn id="212" dur="500" fill="hold"/>
                                        <p:tgtEl>
                                          <p:spTgt spid="161881"/>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161882"/>
                                        </p:tgtEl>
                                        <p:attrNameLst>
                                          <p:attrName>style.visibility</p:attrName>
                                        </p:attrNameLst>
                                      </p:cBhvr>
                                      <p:to>
                                        <p:strVal val="visible"/>
                                      </p:to>
                                    </p:set>
                                    <p:anim calcmode="lin" valueType="num">
                                      <p:cBhvr additive="base">
                                        <p:cTn id="215" dur="500" fill="hold"/>
                                        <p:tgtEl>
                                          <p:spTgt spid="161882"/>
                                        </p:tgtEl>
                                        <p:attrNameLst>
                                          <p:attrName>ppt_x</p:attrName>
                                        </p:attrNameLst>
                                      </p:cBhvr>
                                      <p:tavLst>
                                        <p:tav tm="0">
                                          <p:val>
                                            <p:strVal val="#ppt_x"/>
                                          </p:val>
                                        </p:tav>
                                        <p:tav tm="100000">
                                          <p:val>
                                            <p:strVal val="#ppt_x"/>
                                          </p:val>
                                        </p:tav>
                                      </p:tavLst>
                                    </p:anim>
                                    <p:anim calcmode="lin" valueType="num">
                                      <p:cBhvr additive="base">
                                        <p:cTn id="216" dur="500" fill="hold"/>
                                        <p:tgtEl>
                                          <p:spTgt spid="161882"/>
                                        </p:tgtEl>
                                        <p:attrNameLst>
                                          <p:attrName>ppt_y</p:attrName>
                                        </p:attrNameLst>
                                      </p:cBhvr>
                                      <p:tavLst>
                                        <p:tav tm="0">
                                          <p:val>
                                            <p:strVal val="1+#ppt_h/2"/>
                                          </p:val>
                                        </p:tav>
                                        <p:tav tm="100000">
                                          <p:val>
                                            <p:strVal val="#ppt_y"/>
                                          </p:val>
                                        </p:tav>
                                      </p:tavLst>
                                    </p:anim>
                                  </p:childTnLst>
                                </p:cTn>
                              </p:par>
                              <p:par>
                                <p:cTn id="217" presetID="2" presetClass="entr" presetSubtype="4" fill="hold" grpId="0" nodeType="withEffect">
                                  <p:stCondLst>
                                    <p:cond delay="0"/>
                                  </p:stCondLst>
                                  <p:childTnLst>
                                    <p:set>
                                      <p:cBhvr>
                                        <p:cTn id="218" dur="1" fill="hold">
                                          <p:stCondLst>
                                            <p:cond delay="0"/>
                                          </p:stCondLst>
                                        </p:cTn>
                                        <p:tgtEl>
                                          <p:spTgt spid="161883"/>
                                        </p:tgtEl>
                                        <p:attrNameLst>
                                          <p:attrName>style.visibility</p:attrName>
                                        </p:attrNameLst>
                                      </p:cBhvr>
                                      <p:to>
                                        <p:strVal val="visible"/>
                                      </p:to>
                                    </p:set>
                                    <p:anim calcmode="lin" valueType="num">
                                      <p:cBhvr additive="base">
                                        <p:cTn id="219" dur="500" fill="hold"/>
                                        <p:tgtEl>
                                          <p:spTgt spid="161883"/>
                                        </p:tgtEl>
                                        <p:attrNameLst>
                                          <p:attrName>ppt_x</p:attrName>
                                        </p:attrNameLst>
                                      </p:cBhvr>
                                      <p:tavLst>
                                        <p:tav tm="0">
                                          <p:val>
                                            <p:strVal val="#ppt_x"/>
                                          </p:val>
                                        </p:tav>
                                        <p:tav tm="100000">
                                          <p:val>
                                            <p:strVal val="#ppt_x"/>
                                          </p:val>
                                        </p:tav>
                                      </p:tavLst>
                                    </p:anim>
                                    <p:anim calcmode="lin" valueType="num">
                                      <p:cBhvr additive="base">
                                        <p:cTn id="220" dur="500" fill="hold"/>
                                        <p:tgtEl>
                                          <p:spTgt spid="161883"/>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nodeType="clickEffect">
                                  <p:stCondLst>
                                    <p:cond delay="0"/>
                                  </p:stCondLst>
                                  <p:childTnLst>
                                    <p:set>
                                      <p:cBhvr>
                                        <p:cTn id="224" dur="1" fill="hold">
                                          <p:stCondLst>
                                            <p:cond delay="0"/>
                                          </p:stCondLst>
                                        </p:cTn>
                                        <p:tgtEl>
                                          <p:spTgt spid="161884"/>
                                        </p:tgtEl>
                                        <p:attrNameLst>
                                          <p:attrName>style.visibility</p:attrName>
                                        </p:attrNameLst>
                                      </p:cBhvr>
                                      <p:to>
                                        <p:strVal val="visible"/>
                                      </p:to>
                                    </p:set>
                                    <p:animEffect transition="in" filter="wipe(up)">
                                      <p:cBhvr>
                                        <p:cTn id="225" dur="500"/>
                                        <p:tgtEl>
                                          <p:spTgt spid="161884"/>
                                        </p:tgtEl>
                                      </p:cBhvr>
                                    </p:animEffect>
                                  </p:childTnLst>
                                </p:cTn>
                              </p:par>
                            </p:childTnLst>
                          </p:cTn>
                        </p:par>
                        <p:par>
                          <p:cTn id="226" fill="hold">
                            <p:stCondLst>
                              <p:cond delay="500"/>
                            </p:stCondLst>
                            <p:childTnLst>
                              <p:par>
                                <p:cTn id="227" presetID="22" presetClass="entr" presetSubtype="8" fill="hold" grpId="0" nodeType="afterEffect">
                                  <p:stCondLst>
                                    <p:cond delay="0"/>
                                  </p:stCondLst>
                                  <p:childTnLst>
                                    <p:set>
                                      <p:cBhvr>
                                        <p:cTn id="228" dur="1" fill="hold">
                                          <p:stCondLst>
                                            <p:cond delay="0"/>
                                          </p:stCondLst>
                                        </p:cTn>
                                        <p:tgtEl>
                                          <p:spTgt spid="161852"/>
                                        </p:tgtEl>
                                        <p:attrNameLst>
                                          <p:attrName>style.visibility</p:attrName>
                                        </p:attrNameLst>
                                      </p:cBhvr>
                                      <p:to>
                                        <p:strVal val="visible"/>
                                      </p:to>
                                    </p:set>
                                    <p:animEffect transition="in" filter="wipe(left)">
                                      <p:cBhvr>
                                        <p:cTn id="229" dur="500"/>
                                        <p:tgtEl>
                                          <p:spTgt spid="161852"/>
                                        </p:tgtEl>
                                      </p:cBhvr>
                                    </p:animEffect>
                                  </p:childTnLst>
                                </p:cTn>
                              </p:par>
                            </p:childTnLst>
                          </p:cTn>
                        </p:par>
                      </p:childTnLst>
                    </p:cTn>
                  </p:par>
                  <p:par>
                    <p:cTn id="230" fill="hold">
                      <p:stCondLst>
                        <p:cond delay="indefinite"/>
                      </p:stCondLst>
                      <p:childTnLst>
                        <p:par>
                          <p:cTn id="231" fill="hold">
                            <p:stCondLst>
                              <p:cond delay="0"/>
                            </p:stCondLst>
                            <p:childTnLst>
                              <p:par>
                                <p:cTn id="232" presetID="2" presetClass="entr" presetSubtype="4" fill="hold" grpId="0" nodeType="clickEffect">
                                  <p:stCondLst>
                                    <p:cond delay="0"/>
                                  </p:stCondLst>
                                  <p:childTnLst>
                                    <p:set>
                                      <p:cBhvr>
                                        <p:cTn id="233" dur="1" fill="hold">
                                          <p:stCondLst>
                                            <p:cond delay="0"/>
                                          </p:stCondLst>
                                        </p:cTn>
                                        <p:tgtEl>
                                          <p:spTgt spid="161854"/>
                                        </p:tgtEl>
                                        <p:attrNameLst>
                                          <p:attrName>style.visibility</p:attrName>
                                        </p:attrNameLst>
                                      </p:cBhvr>
                                      <p:to>
                                        <p:strVal val="visible"/>
                                      </p:to>
                                    </p:set>
                                    <p:anim calcmode="lin" valueType="num">
                                      <p:cBhvr additive="base">
                                        <p:cTn id="234" dur="500" fill="hold"/>
                                        <p:tgtEl>
                                          <p:spTgt spid="161854"/>
                                        </p:tgtEl>
                                        <p:attrNameLst>
                                          <p:attrName>ppt_x</p:attrName>
                                        </p:attrNameLst>
                                      </p:cBhvr>
                                      <p:tavLst>
                                        <p:tav tm="0">
                                          <p:val>
                                            <p:strVal val="#ppt_x"/>
                                          </p:val>
                                        </p:tav>
                                        <p:tav tm="100000">
                                          <p:val>
                                            <p:strVal val="#ppt_x"/>
                                          </p:val>
                                        </p:tav>
                                      </p:tavLst>
                                    </p:anim>
                                    <p:anim calcmode="lin" valueType="num">
                                      <p:cBhvr additive="base">
                                        <p:cTn id="235" dur="500" fill="hold"/>
                                        <p:tgtEl>
                                          <p:spTgt spid="161854"/>
                                        </p:tgtEl>
                                        <p:attrNameLst>
                                          <p:attrName>ppt_y</p:attrName>
                                        </p:attrNameLst>
                                      </p:cBhvr>
                                      <p:tavLst>
                                        <p:tav tm="0">
                                          <p:val>
                                            <p:strVal val="1+#ppt_h/2"/>
                                          </p:val>
                                        </p:tav>
                                        <p:tav tm="100000">
                                          <p:val>
                                            <p:strVal val="#ppt_y"/>
                                          </p:val>
                                        </p:tav>
                                      </p:tavLst>
                                    </p:anim>
                                  </p:childTnLst>
                                </p:cTn>
                              </p:par>
                              <p:par>
                                <p:cTn id="236" presetID="2" presetClass="entr" presetSubtype="4" fill="hold" nodeType="withEffect">
                                  <p:stCondLst>
                                    <p:cond delay="0"/>
                                  </p:stCondLst>
                                  <p:childTnLst>
                                    <p:set>
                                      <p:cBhvr>
                                        <p:cTn id="237" dur="1" fill="hold">
                                          <p:stCondLst>
                                            <p:cond delay="0"/>
                                          </p:stCondLst>
                                        </p:cTn>
                                        <p:tgtEl>
                                          <p:spTgt spid="161855"/>
                                        </p:tgtEl>
                                        <p:attrNameLst>
                                          <p:attrName>style.visibility</p:attrName>
                                        </p:attrNameLst>
                                      </p:cBhvr>
                                      <p:to>
                                        <p:strVal val="visible"/>
                                      </p:to>
                                    </p:set>
                                    <p:anim calcmode="lin" valueType="num">
                                      <p:cBhvr additive="base">
                                        <p:cTn id="238" dur="500" fill="hold"/>
                                        <p:tgtEl>
                                          <p:spTgt spid="161855"/>
                                        </p:tgtEl>
                                        <p:attrNameLst>
                                          <p:attrName>ppt_x</p:attrName>
                                        </p:attrNameLst>
                                      </p:cBhvr>
                                      <p:tavLst>
                                        <p:tav tm="0">
                                          <p:val>
                                            <p:strVal val="#ppt_x"/>
                                          </p:val>
                                        </p:tav>
                                        <p:tav tm="100000">
                                          <p:val>
                                            <p:strVal val="#ppt_x"/>
                                          </p:val>
                                        </p:tav>
                                      </p:tavLst>
                                    </p:anim>
                                    <p:anim calcmode="lin" valueType="num">
                                      <p:cBhvr additive="base">
                                        <p:cTn id="239" dur="500" fill="hold"/>
                                        <p:tgtEl>
                                          <p:spTgt spid="161855"/>
                                        </p:tgtEl>
                                        <p:attrNameLst>
                                          <p:attrName>ppt_y</p:attrName>
                                        </p:attrNameLst>
                                      </p:cBhvr>
                                      <p:tavLst>
                                        <p:tav tm="0">
                                          <p:val>
                                            <p:strVal val="1+#ppt_h/2"/>
                                          </p:val>
                                        </p:tav>
                                        <p:tav tm="100000">
                                          <p:val>
                                            <p:strVal val="#ppt_y"/>
                                          </p:val>
                                        </p:tav>
                                      </p:tavLst>
                                    </p:anim>
                                  </p:childTnLst>
                                </p:cTn>
                              </p:par>
                              <p:par>
                                <p:cTn id="240" presetID="2" presetClass="entr" presetSubtype="4" fill="hold" nodeType="withEffect">
                                  <p:stCondLst>
                                    <p:cond delay="0"/>
                                  </p:stCondLst>
                                  <p:childTnLst>
                                    <p:set>
                                      <p:cBhvr>
                                        <p:cTn id="241" dur="1" fill="hold">
                                          <p:stCondLst>
                                            <p:cond delay="0"/>
                                          </p:stCondLst>
                                        </p:cTn>
                                        <p:tgtEl>
                                          <p:spTgt spid="161856"/>
                                        </p:tgtEl>
                                        <p:attrNameLst>
                                          <p:attrName>style.visibility</p:attrName>
                                        </p:attrNameLst>
                                      </p:cBhvr>
                                      <p:to>
                                        <p:strVal val="visible"/>
                                      </p:to>
                                    </p:set>
                                    <p:anim calcmode="lin" valueType="num">
                                      <p:cBhvr additive="base">
                                        <p:cTn id="242" dur="500" fill="hold"/>
                                        <p:tgtEl>
                                          <p:spTgt spid="161856"/>
                                        </p:tgtEl>
                                        <p:attrNameLst>
                                          <p:attrName>ppt_x</p:attrName>
                                        </p:attrNameLst>
                                      </p:cBhvr>
                                      <p:tavLst>
                                        <p:tav tm="0">
                                          <p:val>
                                            <p:strVal val="#ppt_x"/>
                                          </p:val>
                                        </p:tav>
                                        <p:tav tm="100000">
                                          <p:val>
                                            <p:strVal val="#ppt_x"/>
                                          </p:val>
                                        </p:tav>
                                      </p:tavLst>
                                    </p:anim>
                                    <p:anim calcmode="lin" valueType="num">
                                      <p:cBhvr additive="base">
                                        <p:cTn id="243" dur="500" fill="hold"/>
                                        <p:tgtEl>
                                          <p:spTgt spid="161856"/>
                                        </p:tgtEl>
                                        <p:attrNameLst>
                                          <p:attrName>ppt_y</p:attrName>
                                        </p:attrNameLst>
                                      </p:cBhvr>
                                      <p:tavLst>
                                        <p:tav tm="0">
                                          <p:val>
                                            <p:strVal val="1+#ppt_h/2"/>
                                          </p:val>
                                        </p:tav>
                                        <p:tav tm="100000">
                                          <p:val>
                                            <p:strVal val="#ppt_y"/>
                                          </p:val>
                                        </p:tav>
                                      </p:tavLst>
                                    </p:anim>
                                  </p:childTnLst>
                                </p:cTn>
                              </p:par>
                              <p:par>
                                <p:cTn id="244" presetID="2" presetClass="entr" presetSubtype="4" fill="hold" nodeType="withEffect">
                                  <p:stCondLst>
                                    <p:cond delay="0"/>
                                  </p:stCondLst>
                                  <p:childTnLst>
                                    <p:set>
                                      <p:cBhvr>
                                        <p:cTn id="245" dur="1" fill="hold">
                                          <p:stCondLst>
                                            <p:cond delay="0"/>
                                          </p:stCondLst>
                                        </p:cTn>
                                        <p:tgtEl>
                                          <p:spTgt spid="161857"/>
                                        </p:tgtEl>
                                        <p:attrNameLst>
                                          <p:attrName>style.visibility</p:attrName>
                                        </p:attrNameLst>
                                      </p:cBhvr>
                                      <p:to>
                                        <p:strVal val="visible"/>
                                      </p:to>
                                    </p:set>
                                    <p:anim calcmode="lin" valueType="num">
                                      <p:cBhvr additive="base">
                                        <p:cTn id="246" dur="500" fill="hold"/>
                                        <p:tgtEl>
                                          <p:spTgt spid="161857"/>
                                        </p:tgtEl>
                                        <p:attrNameLst>
                                          <p:attrName>ppt_x</p:attrName>
                                        </p:attrNameLst>
                                      </p:cBhvr>
                                      <p:tavLst>
                                        <p:tav tm="0">
                                          <p:val>
                                            <p:strVal val="#ppt_x"/>
                                          </p:val>
                                        </p:tav>
                                        <p:tav tm="100000">
                                          <p:val>
                                            <p:strVal val="#ppt_x"/>
                                          </p:val>
                                        </p:tav>
                                      </p:tavLst>
                                    </p:anim>
                                    <p:anim calcmode="lin" valueType="num">
                                      <p:cBhvr additive="base">
                                        <p:cTn id="247" dur="500" fill="hold"/>
                                        <p:tgtEl>
                                          <p:spTgt spid="161857"/>
                                        </p:tgtEl>
                                        <p:attrNameLst>
                                          <p:attrName>ppt_y</p:attrName>
                                        </p:attrNameLst>
                                      </p:cBhvr>
                                      <p:tavLst>
                                        <p:tav tm="0">
                                          <p:val>
                                            <p:strVal val="1+#ppt_h/2"/>
                                          </p:val>
                                        </p:tav>
                                        <p:tav tm="100000">
                                          <p:val>
                                            <p:strVal val="#ppt_y"/>
                                          </p:val>
                                        </p:tav>
                                      </p:tavLst>
                                    </p:anim>
                                  </p:childTnLst>
                                </p:cTn>
                              </p:par>
                              <p:par>
                                <p:cTn id="248" presetID="2" presetClass="entr" presetSubtype="4" fill="hold" nodeType="withEffect">
                                  <p:stCondLst>
                                    <p:cond delay="0"/>
                                  </p:stCondLst>
                                  <p:childTnLst>
                                    <p:set>
                                      <p:cBhvr>
                                        <p:cTn id="249" dur="1" fill="hold">
                                          <p:stCondLst>
                                            <p:cond delay="0"/>
                                          </p:stCondLst>
                                        </p:cTn>
                                        <p:tgtEl>
                                          <p:spTgt spid="161858"/>
                                        </p:tgtEl>
                                        <p:attrNameLst>
                                          <p:attrName>style.visibility</p:attrName>
                                        </p:attrNameLst>
                                      </p:cBhvr>
                                      <p:to>
                                        <p:strVal val="visible"/>
                                      </p:to>
                                    </p:set>
                                    <p:anim calcmode="lin" valueType="num">
                                      <p:cBhvr additive="base">
                                        <p:cTn id="250" dur="500" fill="hold"/>
                                        <p:tgtEl>
                                          <p:spTgt spid="161858"/>
                                        </p:tgtEl>
                                        <p:attrNameLst>
                                          <p:attrName>ppt_x</p:attrName>
                                        </p:attrNameLst>
                                      </p:cBhvr>
                                      <p:tavLst>
                                        <p:tav tm="0">
                                          <p:val>
                                            <p:strVal val="#ppt_x"/>
                                          </p:val>
                                        </p:tav>
                                        <p:tav tm="100000">
                                          <p:val>
                                            <p:strVal val="#ppt_x"/>
                                          </p:val>
                                        </p:tav>
                                      </p:tavLst>
                                    </p:anim>
                                    <p:anim calcmode="lin" valueType="num">
                                      <p:cBhvr additive="base">
                                        <p:cTn id="251" dur="500" fill="hold"/>
                                        <p:tgtEl>
                                          <p:spTgt spid="161858"/>
                                        </p:tgtEl>
                                        <p:attrNameLst>
                                          <p:attrName>ppt_y</p:attrName>
                                        </p:attrNameLst>
                                      </p:cBhvr>
                                      <p:tavLst>
                                        <p:tav tm="0">
                                          <p:val>
                                            <p:strVal val="1+#ppt_h/2"/>
                                          </p:val>
                                        </p:tav>
                                        <p:tav tm="100000">
                                          <p:val>
                                            <p:strVal val="#ppt_y"/>
                                          </p:val>
                                        </p:tav>
                                      </p:tavLst>
                                    </p:anim>
                                  </p:childTnLst>
                                </p:cTn>
                              </p:par>
                              <p:par>
                                <p:cTn id="252" presetID="2" presetClass="entr" presetSubtype="4" fill="hold" nodeType="withEffect">
                                  <p:stCondLst>
                                    <p:cond delay="0"/>
                                  </p:stCondLst>
                                  <p:childTnLst>
                                    <p:set>
                                      <p:cBhvr>
                                        <p:cTn id="253" dur="1" fill="hold">
                                          <p:stCondLst>
                                            <p:cond delay="0"/>
                                          </p:stCondLst>
                                        </p:cTn>
                                        <p:tgtEl>
                                          <p:spTgt spid="161859"/>
                                        </p:tgtEl>
                                        <p:attrNameLst>
                                          <p:attrName>style.visibility</p:attrName>
                                        </p:attrNameLst>
                                      </p:cBhvr>
                                      <p:to>
                                        <p:strVal val="visible"/>
                                      </p:to>
                                    </p:set>
                                    <p:anim calcmode="lin" valueType="num">
                                      <p:cBhvr additive="base">
                                        <p:cTn id="254" dur="500" fill="hold"/>
                                        <p:tgtEl>
                                          <p:spTgt spid="161859"/>
                                        </p:tgtEl>
                                        <p:attrNameLst>
                                          <p:attrName>ppt_x</p:attrName>
                                        </p:attrNameLst>
                                      </p:cBhvr>
                                      <p:tavLst>
                                        <p:tav tm="0">
                                          <p:val>
                                            <p:strVal val="#ppt_x"/>
                                          </p:val>
                                        </p:tav>
                                        <p:tav tm="100000">
                                          <p:val>
                                            <p:strVal val="#ppt_x"/>
                                          </p:val>
                                        </p:tav>
                                      </p:tavLst>
                                    </p:anim>
                                    <p:anim calcmode="lin" valueType="num">
                                      <p:cBhvr additive="base">
                                        <p:cTn id="255" dur="500" fill="hold"/>
                                        <p:tgtEl>
                                          <p:spTgt spid="161859"/>
                                        </p:tgtEl>
                                        <p:attrNameLst>
                                          <p:attrName>ppt_y</p:attrName>
                                        </p:attrNameLst>
                                      </p:cBhvr>
                                      <p:tavLst>
                                        <p:tav tm="0">
                                          <p:val>
                                            <p:strVal val="1+#ppt_h/2"/>
                                          </p:val>
                                        </p:tav>
                                        <p:tav tm="100000">
                                          <p:val>
                                            <p:strVal val="#ppt_y"/>
                                          </p:val>
                                        </p:tav>
                                      </p:tavLst>
                                    </p:anim>
                                  </p:childTnLst>
                                </p:cTn>
                              </p:par>
                              <p:par>
                                <p:cTn id="256" presetID="2" presetClass="entr" presetSubtype="4" fill="hold" grpId="0" nodeType="withEffect">
                                  <p:stCondLst>
                                    <p:cond delay="0"/>
                                  </p:stCondLst>
                                  <p:childTnLst>
                                    <p:set>
                                      <p:cBhvr>
                                        <p:cTn id="257" dur="1" fill="hold">
                                          <p:stCondLst>
                                            <p:cond delay="0"/>
                                          </p:stCondLst>
                                        </p:cTn>
                                        <p:tgtEl>
                                          <p:spTgt spid="161860"/>
                                        </p:tgtEl>
                                        <p:attrNameLst>
                                          <p:attrName>style.visibility</p:attrName>
                                        </p:attrNameLst>
                                      </p:cBhvr>
                                      <p:to>
                                        <p:strVal val="visible"/>
                                      </p:to>
                                    </p:set>
                                    <p:anim calcmode="lin" valueType="num">
                                      <p:cBhvr additive="base">
                                        <p:cTn id="258" dur="500" fill="hold"/>
                                        <p:tgtEl>
                                          <p:spTgt spid="161860"/>
                                        </p:tgtEl>
                                        <p:attrNameLst>
                                          <p:attrName>ppt_x</p:attrName>
                                        </p:attrNameLst>
                                      </p:cBhvr>
                                      <p:tavLst>
                                        <p:tav tm="0">
                                          <p:val>
                                            <p:strVal val="#ppt_x"/>
                                          </p:val>
                                        </p:tav>
                                        <p:tav tm="100000">
                                          <p:val>
                                            <p:strVal val="#ppt_x"/>
                                          </p:val>
                                        </p:tav>
                                      </p:tavLst>
                                    </p:anim>
                                    <p:anim calcmode="lin" valueType="num">
                                      <p:cBhvr additive="base">
                                        <p:cTn id="259" dur="500" fill="hold"/>
                                        <p:tgtEl>
                                          <p:spTgt spid="161860"/>
                                        </p:tgtEl>
                                        <p:attrNameLst>
                                          <p:attrName>ppt_y</p:attrName>
                                        </p:attrNameLst>
                                      </p:cBhvr>
                                      <p:tavLst>
                                        <p:tav tm="0">
                                          <p:val>
                                            <p:strVal val="1+#ppt_h/2"/>
                                          </p:val>
                                        </p:tav>
                                        <p:tav tm="100000">
                                          <p:val>
                                            <p:strVal val="#ppt_y"/>
                                          </p:val>
                                        </p:tav>
                                      </p:tavLst>
                                    </p:anim>
                                  </p:childTnLst>
                                </p:cTn>
                              </p:par>
                              <p:par>
                                <p:cTn id="260" presetID="2" presetClass="entr" presetSubtype="4" fill="hold" grpId="0" nodeType="withEffect">
                                  <p:stCondLst>
                                    <p:cond delay="0"/>
                                  </p:stCondLst>
                                  <p:childTnLst>
                                    <p:set>
                                      <p:cBhvr>
                                        <p:cTn id="261" dur="1" fill="hold">
                                          <p:stCondLst>
                                            <p:cond delay="0"/>
                                          </p:stCondLst>
                                        </p:cTn>
                                        <p:tgtEl>
                                          <p:spTgt spid="161862"/>
                                        </p:tgtEl>
                                        <p:attrNameLst>
                                          <p:attrName>style.visibility</p:attrName>
                                        </p:attrNameLst>
                                      </p:cBhvr>
                                      <p:to>
                                        <p:strVal val="visible"/>
                                      </p:to>
                                    </p:set>
                                    <p:anim calcmode="lin" valueType="num">
                                      <p:cBhvr additive="base">
                                        <p:cTn id="262" dur="500" fill="hold"/>
                                        <p:tgtEl>
                                          <p:spTgt spid="161862"/>
                                        </p:tgtEl>
                                        <p:attrNameLst>
                                          <p:attrName>ppt_x</p:attrName>
                                        </p:attrNameLst>
                                      </p:cBhvr>
                                      <p:tavLst>
                                        <p:tav tm="0">
                                          <p:val>
                                            <p:strVal val="#ppt_x"/>
                                          </p:val>
                                        </p:tav>
                                        <p:tav tm="100000">
                                          <p:val>
                                            <p:strVal val="#ppt_x"/>
                                          </p:val>
                                        </p:tav>
                                      </p:tavLst>
                                    </p:anim>
                                    <p:anim calcmode="lin" valueType="num">
                                      <p:cBhvr additive="base">
                                        <p:cTn id="263" dur="500" fill="hold"/>
                                        <p:tgtEl>
                                          <p:spTgt spid="161862"/>
                                        </p:tgtEl>
                                        <p:attrNameLst>
                                          <p:attrName>ppt_y</p:attrName>
                                        </p:attrNameLst>
                                      </p:cBhvr>
                                      <p:tavLst>
                                        <p:tav tm="0">
                                          <p:val>
                                            <p:strVal val="1+#ppt_h/2"/>
                                          </p:val>
                                        </p:tav>
                                        <p:tav tm="100000">
                                          <p:val>
                                            <p:strVal val="#ppt_y"/>
                                          </p:val>
                                        </p:tav>
                                      </p:tavLst>
                                    </p:anim>
                                  </p:childTnLst>
                                </p:cTn>
                              </p:par>
                              <p:par>
                                <p:cTn id="264" presetID="2" presetClass="entr" presetSubtype="4" fill="hold" grpId="0" nodeType="withEffect">
                                  <p:stCondLst>
                                    <p:cond delay="0"/>
                                  </p:stCondLst>
                                  <p:childTnLst>
                                    <p:set>
                                      <p:cBhvr>
                                        <p:cTn id="265" dur="1" fill="hold">
                                          <p:stCondLst>
                                            <p:cond delay="0"/>
                                          </p:stCondLst>
                                        </p:cTn>
                                        <p:tgtEl>
                                          <p:spTgt spid="161864"/>
                                        </p:tgtEl>
                                        <p:attrNameLst>
                                          <p:attrName>style.visibility</p:attrName>
                                        </p:attrNameLst>
                                      </p:cBhvr>
                                      <p:to>
                                        <p:strVal val="visible"/>
                                      </p:to>
                                    </p:set>
                                    <p:anim calcmode="lin" valueType="num">
                                      <p:cBhvr additive="base">
                                        <p:cTn id="266" dur="500" fill="hold"/>
                                        <p:tgtEl>
                                          <p:spTgt spid="161864"/>
                                        </p:tgtEl>
                                        <p:attrNameLst>
                                          <p:attrName>ppt_x</p:attrName>
                                        </p:attrNameLst>
                                      </p:cBhvr>
                                      <p:tavLst>
                                        <p:tav tm="0">
                                          <p:val>
                                            <p:strVal val="#ppt_x"/>
                                          </p:val>
                                        </p:tav>
                                        <p:tav tm="100000">
                                          <p:val>
                                            <p:strVal val="#ppt_x"/>
                                          </p:val>
                                        </p:tav>
                                      </p:tavLst>
                                    </p:anim>
                                    <p:anim calcmode="lin" valueType="num">
                                      <p:cBhvr additive="base">
                                        <p:cTn id="267" dur="500" fill="hold"/>
                                        <p:tgtEl>
                                          <p:spTgt spid="161864"/>
                                        </p:tgtEl>
                                        <p:attrNameLst>
                                          <p:attrName>ppt_y</p:attrName>
                                        </p:attrNameLst>
                                      </p:cBhvr>
                                      <p:tavLst>
                                        <p:tav tm="0">
                                          <p:val>
                                            <p:strVal val="1+#ppt_h/2"/>
                                          </p:val>
                                        </p:tav>
                                        <p:tav tm="100000">
                                          <p:val>
                                            <p:strVal val="#ppt_y"/>
                                          </p:val>
                                        </p:tav>
                                      </p:tavLst>
                                    </p:anim>
                                  </p:childTnLst>
                                </p:cTn>
                              </p:par>
                              <p:par>
                                <p:cTn id="268" presetID="2" presetClass="entr" presetSubtype="4" fill="hold" nodeType="withEffect">
                                  <p:stCondLst>
                                    <p:cond delay="0"/>
                                  </p:stCondLst>
                                  <p:childTnLst>
                                    <p:set>
                                      <p:cBhvr>
                                        <p:cTn id="269" dur="1" fill="hold">
                                          <p:stCondLst>
                                            <p:cond delay="0"/>
                                          </p:stCondLst>
                                        </p:cTn>
                                        <p:tgtEl>
                                          <p:spTgt spid="161865"/>
                                        </p:tgtEl>
                                        <p:attrNameLst>
                                          <p:attrName>style.visibility</p:attrName>
                                        </p:attrNameLst>
                                      </p:cBhvr>
                                      <p:to>
                                        <p:strVal val="visible"/>
                                      </p:to>
                                    </p:set>
                                    <p:anim calcmode="lin" valueType="num">
                                      <p:cBhvr additive="base">
                                        <p:cTn id="270" dur="500" fill="hold"/>
                                        <p:tgtEl>
                                          <p:spTgt spid="161865"/>
                                        </p:tgtEl>
                                        <p:attrNameLst>
                                          <p:attrName>ppt_x</p:attrName>
                                        </p:attrNameLst>
                                      </p:cBhvr>
                                      <p:tavLst>
                                        <p:tav tm="0">
                                          <p:val>
                                            <p:strVal val="#ppt_x"/>
                                          </p:val>
                                        </p:tav>
                                        <p:tav tm="100000">
                                          <p:val>
                                            <p:strVal val="#ppt_x"/>
                                          </p:val>
                                        </p:tav>
                                      </p:tavLst>
                                    </p:anim>
                                    <p:anim calcmode="lin" valueType="num">
                                      <p:cBhvr additive="base">
                                        <p:cTn id="271" dur="500" fill="hold"/>
                                        <p:tgtEl>
                                          <p:spTgt spid="161865"/>
                                        </p:tgtEl>
                                        <p:attrNameLst>
                                          <p:attrName>ppt_y</p:attrName>
                                        </p:attrNameLst>
                                      </p:cBhvr>
                                      <p:tavLst>
                                        <p:tav tm="0">
                                          <p:val>
                                            <p:strVal val="1+#ppt_h/2"/>
                                          </p:val>
                                        </p:tav>
                                        <p:tav tm="100000">
                                          <p:val>
                                            <p:strVal val="#ppt_y"/>
                                          </p:val>
                                        </p:tav>
                                      </p:tavLst>
                                    </p:anim>
                                  </p:childTnLst>
                                </p:cTn>
                              </p:par>
                              <p:par>
                                <p:cTn id="272" presetID="2" presetClass="entr" presetSubtype="4" fill="hold" grpId="0" nodeType="withEffect">
                                  <p:stCondLst>
                                    <p:cond delay="0"/>
                                  </p:stCondLst>
                                  <p:childTnLst>
                                    <p:set>
                                      <p:cBhvr>
                                        <p:cTn id="273" dur="1" fill="hold">
                                          <p:stCondLst>
                                            <p:cond delay="0"/>
                                          </p:stCondLst>
                                        </p:cTn>
                                        <p:tgtEl>
                                          <p:spTgt spid="161866"/>
                                        </p:tgtEl>
                                        <p:attrNameLst>
                                          <p:attrName>style.visibility</p:attrName>
                                        </p:attrNameLst>
                                      </p:cBhvr>
                                      <p:to>
                                        <p:strVal val="visible"/>
                                      </p:to>
                                    </p:set>
                                    <p:anim calcmode="lin" valueType="num">
                                      <p:cBhvr additive="base">
                                        <p:cTn id="274" dur="500" fill="hold"/>
                                        <p:tgtEl>
                                          <p:spTgt spid="161866"/>
                                        </p:tgtEl>
                                        <p:attrNameLst>
                                          <p:attrName>ppt_x</p:attrName>
                                        </p:attrNameLst>
                                      </p:cBhvr>
                                      <p:tavLst>
                                        <p:tav tm="0">
                                          <p:val>
                                            <p:strVal val="#ppt_x"/>
                                          </p:val>
                                        </p:tav>
                                        <p:tav tm="100000">
                                          <p:val>
                                            <p:strVal val="#ppt_x"/>
                                          </p:val>
                                        </p:tav>
                                      </p:tavLst>
                                    </p:anim>
                                    <p:anim calcmode="lin" valueType="num">
                                      <p:cBhvr additive="base">
                                        <p:cTn id="275" dur="500" fill="hold"/>
                                        <p:tgtEl>
                                          <p:spTgt spid="161866"/>
                                        </p:tgtEl>
                                        <p:attrNameLst>
                                          <p:attrName>ppt_y</p:attrName>
                                        </p:attrNameLst>
                                      </p:cBhvr>
                                      <p:tavLst>
                                        <p:tav tm="0">
                                          <p:val>
                                            <p:strVal val="1+#ppt_h/2"/>
                                          </p:val>
                                        </p:tav>
                                        <p:tav tm="100000">
                                          <p:val>
                                            <p:strVal val="#ppt_y"/>
                                          </p:val>
                                        </p:tav>
                                      </p:tavLst>
                                    </p:anim>
                                  </p:childTnLst>
                                </p:cTn>
                              </p:par>
                              <p:par>
                                <p:cTn id="276" presetID="2" presetClass="entr" presetSubtype="4" fill="hold" nodeType="withEffect">
                                  <p:stCondLst>
                                    <p:cond delay="0"/>
                                  </p:stCondLst>
                                  <p:childTnLst>
                                    <p:set>
                                      <p:cBhvr>
                                        <p:cTn id="277" dur="1" fill="hold">
                                          <p:stCondLst>
                                            <p:cond delay="0"/>
                                          </p:stCondLst>
                                        </p:cTn>
                                        <p:tgtEl>
                                          <p:spTgt spid="161867"/>
                                        </p:tgtEl>
                                        <p:attrNameLst>
                                          <p:attrName>style.visibility</p:attrName>
                                        </p:attrNameLst>
                                      </p:cBhvr>
                                      <p:to>
                                        <p:strVal val="visible"/>
                                      </p:to>
                                    </p:set>
                                    <p:anim calcmode="lin" valueType="num">
                                      <p:cBhvr additive="base">
                                        <p:cTn id="278" dur="500" fill="hold"/>
                                        <p:tgtEl>
                                          <p:spTgt spid="161867"/>
                                        </p:tgtEl>
                                        <p:attrNameLst>
                                          <p:attrName>ppt_x</p:attrName>
                                        </p:attrNameLst>
                                      </p:cBhvr>
                                      <p:tavLst>
                                        <p:tav tm="0">
                                          <p:val>
                                            <p:strVal val="#ppt_x"/>
                                          </p:val>
                                        </p:tav>
                                        <p:tav tm="100000">
                                          <p:val>
                                            <p:strVal val="#ppt_x"/>
                                          </p:val>
                                        </p:tav>
                                      </p:tavLst>
                                    </p:anim>
                                    <p:anim calcmode="lin" valueType="num">
                                      <p:cBhvr additive="base">
                                        <p:cTn id="279" dur="500" fill="hold"/>
                                        <p:tgtEl>
                                          <p:spTgt spid="161867"/>
                                        </p:tgtEl>
                                        <p:attrNameLst>
                                          <p:attrName>ppt_y</p:attrName>
                                        </p:attrNameLst>
                                      </p:cBhvr>
                                      <p:tavLst>
                                        <p:tav tm="0">
                                          <p:val>
                                            <p:strVal val="1+#ppt_h/2"/>
                                          </p:val>
                                        </p:tav>
                                        <p:tav tm="100000">
                                          <p:val>
                                            <p:strVal val="#ppt_y"/>
                                          </p:val>
                                        </p:tav>
                                      </p:tavLst>
                                    </p:anim>
                                  </p:childTnLst>
                                </p:cTn>
                              </p:par>
                              <p:par>
                                <p:cTn id="280" presetID="2" presetClass="entr" presetSubtype="4" fill="hold" grpId="0" nodeType="withEffect">
                                  <p:stCondLst>
                                    <p:cond delay="0"/>
                                  </p:stCondLst>
                                  <p:childTnLst>
                                    <p:set>
                                      <p:cBhvr>
                                        <p:cTn id="281" dur="1" fill="hold">
                                          <p:stCondLst>
                                            <p:cond delay="0"/>
                                          </p:stCondLst>
                                        </p:cTn>
                                        <p:tgtEl>
                                          <p:spTgt spid="161868"/>
                                        </p:tgtEl>
                                        <p:attrNameLst>
                                          <p:attrName>style.visibility</p:attrName>
                                        </p:attrNameLst>
                                      </p:cBhvr>
                                      <p:to>
                                        <p:strVal val="visible"/>
                                      </p:to>
                                    </p:set>
                                    <p:anim calcmode="lin" valueType="num">
                                      <p:cBhvr additive="base">
                                        <p:cTn id="282" dur="500" fill="hold"/>
                                        <p:tgtEl>
                                          <p:spTgt spid="161868"/>
                                        </p:tgtEl>
                                        <p:attrNameLst>
                                          <p:attrName>ppt_x</p:attrName>
                                        </p:attrNameLst>
                                      </p:cBhvr>
                                      <p:tavLst>
                                        <p:tav tm="0">
                                          <p:val>
                                            <p:strVal val="#ppt_x"/>
                                          </p:val>
                                        </p:tav>
                                        <p:tav tm="100000">
                                          <p:val>
                                            <p:strVal val="#ppt_x"/>
                                          </p:val>
                                        </p:tav>
                                      </p:tavLst>
                                    </p:anim>
                                    <p:anim calcmode="lin" valueType="num">
                                      <p:cBhvr additive="base">
                                        <p:cTn id="283" dur="500" fill="hold"/>
                                        <p:tgtEl>
                                          <p:spTgt spid="161868"/>
                                        </p:tgtEl>
                                        <p:attrNameLst>
                                          <p:attrName>ppt_y</p:attrName>
                                        </p:attrNameLst>
                                      </p:cBhvr>
                                      <p:tavLst>
                                        <p:tav tm="0">
                                          <p:val>
                                            <p:strVal val="1+#ppt_h/2"/>
                                          </p:val>
                                        </p:tav>
                                        <p:tav tm="100000">
                                          <p:val>
                                            <p:strVal val="#ppt_y"/>
                                          </p:val>
                                        </p:tav>
                                      </p:tavLst>
                                    </p:anim>
                                  </p:childTnLst>
                                </p:cTn>
                              </p:par>
                              <p:par>
                                <p:cTn id="284" presetID="2" presetClass="entr" presetSubtype="4" fill="hold" nodeType="withEffect">
                                  <p:stCondLst>
                                    <p:cond delay="0"/>
                                  </p:stCondLst>
                                  <p:childTnLst>
                                    <p:set>
                                      <p:cBhvr>
                                        <p:cTn id="285" dur="1" fill="hold">
                                          <p:stCondLst>
                                            <p:cond delay="0"/>
                                          </p:stCondLst>
                                        </p:cTn>
                                        <p:tgtEl>
                                          <p:spTgt spid="161869"/>
                                        </p:tgtEl>
                                        <p:attrNameLst>
                                          <p:attrName>style.visibility</p:attrName>
                                        </p:attrNameLst>
                                      </p:cBhvr>
                                      <p:to>
                                        <p:strVal val="visible"/>
                                      </p:to>
                                    </p:set>
                                    <p:anim calcmode="lin" valueType="num">
                                      <p:cBhvr additive="base">
                                        <p:cTn id="286" dur="500" fill="hold"/>
                                        <p:tgtEl>
                                          <p:spTgt spid="161869"/>
                                        </p:tgtEl>
                                        <p:attrNameLst>
                                          <p:attrName>ppt_x</p:attrName>
                                        </p:attrNameLst>
                                      </p:cBhvr>
                                      <p:tavLst>
                                        <p:tav tm="0">
                                          <p:val>
                                            <p:strVal val="#ppt_x"/>
                                          </p:val>
                                        </p:tav>
                                        <p:tav tm="100000">
                                          <p:val>
                                            <p:strVal val="#ppt_x"/>
                                          </p:val>
                                        </p:tav>
                                      </p:tavLst>
                                    </p:anim>
                                    <p:anim calcmode="lin" valueType="num">
                                      <p:cBhvr additive="base">
                                        <p:cTn id="287" dur="500" fill="hold"/>
                                        <p:tgtEl>
                                          <p:spTgt spid="161869"/>
                                        </p:tgtEl>
                                        <p:attrNameLst>
                                          <p:attrName>ppt_y</p:attrName>
                                        </p:attrNameLst>
                                      </p:cBhvr>
                                      <p:tavLst>
                                        <p:tav tm="0">
                                          <p:val>
                                            <p:strVal val="1+#ppt_h/2"/>
                                          </p:val>
                                        </p:tav>
                                        <p:tav tm="100000">
                                          <p:val>
                                            <p:strVal val="#ppt_y"/>
                                          </p:val>
                                        </p:tav>
                                      </p:tavLst>
                                    </p:anim>
                                  </p:childTnLst>
                                </p:cTn>
                              </p:par>
                              <p:par>
                                <p:cTn id="288" presetID="2" presetClass="entr" presetSubtype="4" fill="hold" grpId="0" nodeType="withEffect">
                                  <p:stCondLst>
                                    <p:cond delay="0"/>
                                  </p:stCondLst>
                                  <p:childTnLst>
                                    <p:set>
                                      <p:cBhvr>
                                        <p:cTn id="289" dur="1" fill="hold">
                                          <p:stCondLst>
                                            <p:cond delay="0"/>
                                          </p:stCondLst>
                                        </p:cTn>
                                        <p:tgtEl>
                                          <p:spTgt spid="161870"/>
                                        </p:tgtEl>
                                        <p:attrNameLst>
                                          <p:attrName>style.visibility</p:attrName>
                                        </p:attrNameLst>
                                      </p:cBhvr>
                                      <p:to>
                                        <p:strVal val="visible"/>
                                      </p:to>
                                    </p:set>
                                    <p:anim calcmode="lin" valueType="num">
                                      <p:cBhvr additive="base">
                                        <p:cTn id="290" dur="500" fill="hold"/>
                                        <p:tgtEl>
                                          <p:spTgt spid="161870"/>
                                        </p:tgtEl>
                                        <p:attrNameLst>
                                          <p:attrName>ppt_x</p:attrName>
                                        </p:attrNameLst>
                                      </p:cBhvr>
                                      <p:tavLst>
                                        <p:tav tm="0">
                                          <p:val>
                                            <p:strVal val="#ppt_x"/>
                                          </p:val>
                                        </p:tav>
                                        <p:tav tm="100000">
                                          <p:val>
                                            <p:strVal val="#ppt_x"/>
                                          </p:val>
                                        </p:tav>
                                      </p:tavLst>
                                    </p:anim>
                                    <p:anim calcmode="lin" valueType="num">
                                      <p:cBhvr additive="base">
                                        <p:cTn id="291" dur="500" fill="hold"/>
                                        <p:tgtEl>
                                          <p:spTgt spid="161870"/>
                                        </p:tgtEl>
                                        <p:attrNameLst>
                                          <p:attrName>ppt_y</p:attrName>
                                        </p:attrNameLst>
                                      </p:cBhvr>
                                      <p:tavLst>
                                        <p:tav tm="0">
                                          <p:val>
                                            <p:strVal val="1+#ppt_h/2"/>
                                          </p:val>
                                        </p:tav>
                                        <p:tav tm="100000">
                                          <p:val>
                                            <p:strVal val="#ppt_y"/>
                                          </p:val>
                                        </p:tav>
                                      </p:tavLst>
                                    </p:anim>
                                  </p:childTnLst>
                                </p:cTn>
                              </p:par>
                              <p:par>
                                <p:cTn id="292" presetID="2" presetClass="entr" presetSubtype="4" fill="hold" grpId="0" nodeType="withEffect">
                                  <p:stCondLst>
                                    <p:cond delay="0"/>
                                  </p:stCondLst>
                                  <p:childTnLst>
                                    <p:set>
                                      <p:cBhvr>
                                        <p:cTn id="293" dur="1" fill="hold">
                                          <p:stCondLst>
                                            <p:cond delay="0"/>
                                          </p:stCondLst>
                                        </p:cTn>
                                        <p:tgtEl>
                                          <p:spTgt spid="161871"/>
                                        </p:tgtEl>
                                        <p:attrNameLst>
                                          <p:attrName>style.visibility</p:attrName>
                                        </p:attrNameLst>
                                      </p:cBhvr>
                                      <p:to>
                                        <p:strVal val="visible"/>
                                      </p:to>
                                    </p:set>
                                    <p:anim calcmode="lin" valueType="num">
                                      <p:cBhvr additive="base">
                                        <p:cTn id="294" dur="500" fill="hold"/>
                                        <p:tgtEl>
                                          <p:spTgt spid="161871"/>
                                        </p:tgtEl>
                                        <p:attrNameLst>
                                          <p:attrName>ppt_x</p:attrName>
                                        </p:attrNameLst>
                                      </p:cBhvr>
                                      <p:tavLst>
                                        <p:tav tm="0">
                                          <p:val>
                                            <p:strVal val="#ppt_x"/>
                                          </p:val>
                                        </p:tav>
                                        <p:tav tm="100000">
                                          <p:val>
                                            <p:strVal val="#ppt_x"/>
                                          </p:val>
                                        </p:tav>
                                      </p:tavLst>
                                    </p:anim>
                                    <p:anim calcmode="lin" valueType="num">
                                      <p:cBhvr additive="base">
                                        <p:cTn id="295" dur="500" fill="hold"/>
                                        <p:tgtEl>
                                          <p:spTgt spid="161871"/>
                                        </p:tgtEl>
                                        <p:attrNameLst>
                                          <p:attrName>ppt_y</p:attrName>
                                        </p:attrNameLst>
                                      </p:cBhvr>
                                      <p:tavLst>
                                        <p:tav tm="0">
                                          <p:val>
                                            <p:strVal val="1+#ppt_h/2"/>
                                          </p:val>
                                        </p:tav>
                                        <p:tav tm="100000">
                                          <p:val>
                                            <p:strVal val="#ppt_y"/>
                                          </p:val>
                                        </p:tav>
                                      </p:tavLst>
                                    </p:anim>
                                  </p:childTnLst>
                                </p:cTn>
                              </p:par>
                              <p:par>
                                <p:cTn id="296" presetID="2" presetClass="entr" presetSubtype="4" fill="hold" nodeType="withEffect">
                                  <p:stCondLst>
                                    <p:cond delay="0"/>
                                  </p:stCondLst>
                                  <p:childTnLst>
                                    <p:set>
                                      <p:cBhvr>
                                        <p:cTn id="297" dur="1" fill="hold">
                                          <p:stCondLst>
                                            <p:cond delay="0"/>
                                          </p:stCondLst>
                                        </p:cTn>
                                        <p:tgtEl>
                                          <p:spTgt spid="161872"/>
                                        </p:tgtEl>
                                        <p:attrNameLst>
                                          <p:attrName>style.visibility</p:attrName>
                                        </p:attrNameLst>
                                      </p:cBhvr>
                                      <p:to>
                                        <p:strVal val="visible"/>
                                      </p:to>
                                    </p:set>
                                    <p:anim calcmode="lin" valueType="num">
                                      <p:cBhvr additive="base">
                                        <p:cTn id="298" dur="500" fill="hold"/>
                                        <p:tgtEl>
                                          <p:spTgt spid="161872"/>
                                        </p:tgtEl>
                                        <p:attrNameLst>
                                          <p:attrName>ppt_x</p:attrName>
                                        </p:attrNameLst>
                                      </p:cBhvr>
                                      <p:tavLst>
                                        <p:tav tm="0">
                                          <p:val>
                                            <p:strVal val="#ppt_x"/>
                                          </p:val>
                                        </p:tav>
                                        <p:tav tm="100000">
                                          <p:val>
                                            <p:strVal val="#ppt_x"/>
                                          </p:val>
                                        </p:tav>
                                      </p:tavLst>
                                    </p:anim>
                                    <p:anim calcmode="lin" valueType="num">
                                      <p:cBhvr additive="base">
                                        <p:cTn id="299" dur="500" fill="hold"/>
                                        <p:tgtEl>
                                          <p:spTgt spid="161872"/>
                                        </p:tgtEl>
                                        <p:attrNameLst>
                                          <p:attrName>ppt_y</p:attrName>
                                        </p:attrNameLst>
                                      </p:cBhvr>
                                      <p:tavLst>
                                        <p:tav tm="0">
                                          <p:val>
                                            <p:strVal val="1+#ppt_h/2"/>
                                          </p:val>
                                        </p:tav>
                                        <p:tav tm="100000">
                                          <p:val>
                                            <p:strVal val="#ppt_y"/>
                                          </p:val>
                                        </p:tav>
                                      </p:tavLst>
                                    </p:anim>
                                  </p:childTnLst>
                                </p:cTn>
                              </p:par>
                              <p:par>
                                <p:cTn id="300" presetID="2" presetClass="entr" presetSubtype="4" fill="hold" nodeType="withEffect">
                                  <p:stCondLst>
                                    <p:cond delay="0"/>
                                  </p:stCondLst>
                                  <p:childTnLst>
                                    <p:set>
                                      <p:cBhvr>
                                        <p:cTn id="301" dur="1" fill="hold">
                                          <p:stCondLst>
                                            <p:cond delay="0"/>
                                          </p:stCondLst>
                                        </p:cTn>
                                        <p:tgtEl>
                                          <p:spTgt spid="161873"/>
                                        </p:tgtEl>
                                        <p:attrNameLst>
                                          <p:attrName>style.visibility</p:attrName>
                                        </p:attrNameLst>
                                      </p:cBhvr>
                                      <p:to>
                                        <p:strVal val="visible"/>
                                      </p:to>
                                    </p:set>
                                    <p:anim calcmode="lin" valueType="num">
                                      <p:cBhvr additive="base">
                                        <p:cTn id="302" dur="500" fill="hold"/>
                                        <p:tgtEl>
                                          <p:spTgt spid="161873"/>
                                        </p:tgtEl>
                                        <p:attrNameLst>
                                          <p:attrName>ppt_x</p:attrName>
                                        </p:attrNameLst>
                                      </p:cBhvr>
                                      <p:tavLst>
                                        <p:tav tm="0">
                                          <p:val>
                                            <p:strVal val="#ppt_x"/>
                                          </p:val>
                                        </p:tav>
                                        <p:tav tm="100000">
                                          <p:val>
                                            <p:strVal val="#ppt_x"/>
                                          </p:val>
                                        </p:tav>
                                      </p:tavLst>
                                    </p:anim>
                                    <p:anim calcmode="lin" valueType="num">
                                      <p:cBhvr additive="base">
                                        <p:cTn id="303" dur="500" fill="hold"/>
                                        <p:tgtEl>
                                          <p:spTgt spid="161873"/>
                                        </p:tgtEl>
                                        <p:attrNameLst>
                                          <p:attrName>ppt_y</p:attrName>
                                        </p:attrNameLst>
                                      </p:cBhvr>
                                      <p:tavLst>
                                        <p:tav tm="0">
                                          <p:val>
                                            <p:strVal val="1+#ppt_h/2"/>
                                          </p:val>
                                        </p:tav>
                                        <p:tav tm="100000">
                                          <p:val>
                                            <p:strVal val="#ppt_y"/>
                                          </p:val>
                                        </p:tav>
                                      </p:tavLst>
                                    </p:anim>
                                  </p:childTnLst>
                                </p:cTn>
                              </p:par>
                              <p:par>
                                <p:cTn id="304" presetID="2" presetClass="entr" presetSubtype="4" fill="hold" nodeType="withEffect">
                                  <p:stCondLst>
                                    <p:cond delay="0"/>
                                  </p:stCondLst>
                                  <p:childTnLst>
                                    <p:set>
                                      <p:cBhvr>
                                        <p:cTn id="305" dur="1" fill="hold">
                                          <p:stCondLst>
                                            <p:cond delay="0"/>
                                          </p:stCondLst>
                                        </p:cTn>
                                        <p:tgtEl>
                                          <p:spTgt spid="161874"/>
                                        </p:tgtEl>
                                        <p:attrNameLst>
                                          <p:attrName>style.visibility</p:attrName>
                                        </p:attrNameLst>
                                      </p:cBhvr>
                                      <p:to>
                                        <p:strVal val="visible"/>
                                      </p:to>
                                    </p:set>
                                    <p:anim calcmode="lin" valueType="num">
                                      <p:cBhvr additive="base">
                                        <p:cTn id="306" dur="500" fill="hold"/>
                                        <p:tgtEl>
                                          <p:spTgt spid="161874"/>
                                        </p:tgtEl>
                                        <p:attrNameLst>
                                          <p:attrName>ppt_x</p:attrName>
                                        </p:attrNameLst>
                                      </p:cBhvr>
                                      <p:tavLst>
                                        <p:tav tm="0">
                                          <p:val>
                                            <p:strVal val="#ppt_x"/>
                                          </p:val>
                                        </p:tav>
                                        <p:tav tm="100000">
                                          <p:val>
                                            <p:strVal val="#ppt_x"/>
                                          </p:val>
                                        </p:tav>
                                      </p:tavLst>
                                    </p:anim>
                                    <p:anim calcmode="lin" valueType="num">
                                      <p:cBhvr additive="base">
                                        <p:cTn id="307" dur="500" fill="hold"/>
                                        <p:tgtEl>
                                          <p:spTgt spid="161874"/>
                                        </p:tgtEl>
                                        <p:attrNameLst>
                                          <p:attrName>ppt_y</p:attrName>
                                        </p:attrNameLst>
                                      </p:cBhvr>
                                      <p:tavLst>
                                        <p:tav tm="0">
                                          <p:val>
                                            <p:strVal val="1+#ppt_h/2"/>
                                          </p:val>
                                        </p:tav>
                                        <p:tav tm="100000">
                                          <p:val>
                                            <p:strVal val="#ppt_y"/>
                                          </p:val>
                                        </p:tav>
                                      </p:tavLst>
                                    </p:anim>
                                  </p:childTnLst>
                                </p:cTn>
                              </p:par>
                              <p:par>
                                <p:cTn id="308" presetID="2" presetClass="entr" presetSubtype="4" fill="hold" nodeType="withEffect">
                                  <p:stCondLst>
                                    <p:cond delay="0"/>
                                  </p:stCondLst>
                                  <p:childTnLst>
                                    <p:set>
                                      <p:cBhvr>
                                        <p:cTn id="309" dur="1" fill="hold">
                                          <p:stCondLst>
                                            <p:cond delay="0"/>
                                          </p:stCondLst>
                                        </p:cTn>
                                        <p:tgtEl>
                                          <p:spTgt spid="161875"/>
                                        </p:tgtEl>
                                        <p:attrNameLst>
                                          <p:attrName>style.visibility</p:attrName>
                                        </p:attrNameLst>
                                      </p:cBhvr>
                                      <p:to>
                                        <p:strVal val="visible"/>
                                      </p:to>
                                    </p:set>
                                    <p:anim calcmode="lin" valueType="num">
                                      <p:cBhvr additive="base">
                                        <p:cTn id="310" dur="500" fill="hold"/>
                                        <p:tgtEl>
                                          <p:spTgt spid="161875"/>
                                        </p:tgtEl>
                                        <p:attrNameLst>
                                          <p:attrName>ppt_x</p:attrName>
                                        </p:attrNameLst>
                                      </p:cBhvr>
                                      <p:tavLst>
                                        <p:tav tm="0">
                                          <p:val>
                                            <p:strVal val="#ppt_x"/>
                                          </p:val>
                                        </p:tav>
                                        <p:tav tm="100000">
                                          <p:val>
                                            <p:strVal val="#ppt_x"/>
                                          </p:val>
                                        </p:tav>
                                      </p:tavLst>
                                    </p:anim>
                                    <p:anim calcmode="lin" valueType="num">
                                      <p:cBhvr additive="base">
                                        <p:cTn id="311" dur="500" fill="hold"/>
                                        <p:tgtEl>
                                          <p:spTgt spid="161875"/>
                                        </p:tgtEl>
                                        <p:attrNameLst>
                                          <p:attrName>ppt_y</p:attrName>
                                        </p:attrNameLst>
                                      </p:cBhvr>
                                      <p:tavLst>
                                        <p:tav tm="0">
                                          <p:val>
                                            <p:strVal val="1+#ppt_h/2"/>
                                          </p:val>
                                        </p:tav>
                                        <p:tav tm="100000">
                                          <p:val>
                                            <p:strVal val="#ppt_y"/>
                                          </p:val>
                                        </p:tav>
                                      </p:tavLst>
                                    </p:anim>
                                  </p:childTnLst>
                                </p:cTn>
                              </p:par>
                              <p:par>
                                <p:cTn id="312" presetID="2" presetClass="entr" presetSubtype="4" fill="hold" grpId="0" nodeType="withEffect">
                                  <p:stCondLst>
                                    <p:cond delay="0"/>
                                  </p:stCondLst>
                                  <p:childTnLst>
                                    <p:set>
                                      <p:cBhvr>
                                        <p:cTn id="313" dur="1" fill="hold">
                                          <p:stCondLst>
                                            <p:cond delay="0"/>
                                          </p:stCondLst>
                                        </p:cTn>
                                        <p:tgtEl>
                                          <p:spTgt spid="161877"/>
                                        </p:tgtEl>
                                        <p:attrNameLst>
                                          <p:attrName>style.visibility</p:attrName>
                                        </p:attrNameLst>
                                      </p:cBhvr>
                                      <p:to>
                                        <p:strVal val="visible"/>
                                      </p:to>
                                    </p:set>
                                    <p:anim calcmode="lin" valueType="num">
                                      <p:cBhvr additive="base">
                                        <p:cTn id="314" dur="500" fill="hold"/>
                                        <p:tgtEl>
                                          <p:spTgt spid="161877"/>
                                        </p:tgtEl>
                                        <p:attrNameLst>
                                          <p:attrName>ppt_x</p:attrName>
                                        </p:attrNameLst>
                                      </p:cBhvr>
                                      <p:tavLst>
                                        <p:tav tm="0">
                                          <p:val>
                                            <p:strVal val="#ppt_x"/>
                                          </p:val>
                                        </p:tav>
                                        <p:tav tm="100000">
                                          <p:val>
                                            <p:strVal val="#ppt_x"/>
                                          </p:val>
                                        </p:tav>
                                      </p:tavLst>
                                    </p:anim>
                                    <p:anim calcmode="lin" valueType="num">
                                      <p:cBhvr additive="base">
                                        <p:cTn id="315" dur="500" fill="hold"/>
                                        <p:tgtEl>
                                          <p:spTgt spid="161877"/>
                                        </p:tgtEl>
                                        <p:attrNameLst>
                                          <p:attrName>ppt_y</p:attrName>
                                        </p:attrNameLst>
                                      </p:cBhvr>
                                      <p:tavLst>
                                        <p:tav tm="0">
                                          <p:val>
                                            <p:strVal val="1+#ppt_h/2"/>
                                          </p:val>
                                        </p:tav>
                                        <p:tav tm="100000">
                                          <p:val>
                                            <p:strVal val="#ppt_y"/>
                                          </p:val>
                                        </p:tav>
                                      </p:tavLst>
                                    </p:anim>
                                  </p:childTnLst>
                                </p:cTn>
                              </p:par>
                              <p:par>
                                <p:cTn id="316" presetID="2" presetClass="entr" presetSubtype="4" fill="hold" grpId="0" nodeType="withEffect">
                                  <p:stCondLst>
                                    <p:cond delay="0"/>
                                  </p:stCondLst>
                                  <p:childTnLst>
                                    <p:set>
                                      <p:cBhvr>
                                        <p:cTn id="317" dur="1" fill="hold">
                                          <p:stCondLst>
                                            <p:cond delay="0"/>
                                          </p:stCondLst>
                                        </p:cTn>
                                        <p:tgtEl>
                                          <p:spTgt spid="161878"/>
                                        </p:tgtEl>
                                        <p:attrNameLst>
                                          <p:attrName>style.visibility</p:attrName>
                                        </p:attrNameLst>
                                      </p:cBhvr>
                                      <p:to>
                                        <p:strVal val="visible"/>
                                      </p:to>
                                    </p:set>
                                    <p:anim calcmode="lin" valueType="num">
                                      <p:cBhvr additive="base">
                                        <p:cTn id="318" dur="500" fill="hold"/>
                                        <p:tgtEl>
                                          <p:spTgt spid="161878"/>
                                        </p:tgtEl>
                                        <p:attrNameLst>
                                          <p:attrName>ppt_x</p:attrName>
                                        </p:attrNameLst>
                                      </p:cBhvr>
                                      <p:tavLst>
                                        <p:tav tm="0">
                                          <p:val>
                                            <p:strVal val="#ppt_x"/>
                                          </p:val>
                                        </p:tav>
                                        <p:tav tm="100000">
                                          <p:val>
                                            <p:strVal val="#ppt_x"/>
                                          </p:val>
                                        </p:tav>
                                      </p:tavLst>
                                    </p:anim>
                                    <p:anim calcmode="lin" valueType="num">
                                      <p:cBhvr additive="base">
                                        <p:cTn id="319" dur="500" fill="hold"/>
                                        <p:tgtEl>
                                          <p:spTgt spid="161878"/>
                                        </p:tgtEl>
                                        <p:attrNameLst>
                                          <p:attrName>ppt_y</p:attrName>
                                        </p:attrNameLst>
                                      </p:cBhvr>
                                      <p:tavLst>
                                        <p:tav tm="0">
                                          <p:val>
                                            <p:strVal val="1+#ppt_h/2"/>
                                          </p:val>
                                        </p:tav>
                                        <p:tav tm="100000">
                                          <p:val>
                                            <p:strVal val="#ppt_y"/>
                                          </p:val>
                                        </p:tav>
                                      </p:tavLst>
                                    </p:anim>
                                  </p:childTnLst>
                                </p:cTn>
                              </p:par>
                              <p:par>
                                <p:cTn id="320" presetID="2" presetClass="entr" presetSubtype="4" fill="hold" grpId="0" nodeType="withEffect">
                                  <p:stCondLst>
                                    <p:cond delay="0"/>
                                  </p:stCondLst>
                                  <p:childTnLst>
                                    <p:set>
                                      <p:cBhvr>
                                        <p:cTn id="321" dur="1" fill="hold">
                                          <p:stCondLst>
                                            <p:cond delay="0"/>
                                          </p:stCondLst>
                                        </p:cTn>
                                        <p:tgtEl>
                                          <p:spTgt spid="161879"/>
                                        </p:tgtEl>
                                        <p:attrNameLst>
                                          <p:attrName>style.visibility</p:attrName>
                                        </p:attrNameLst>
                                      </p:cBhvr>
                                      <p:to>
                                        <p:strVal val="visible"/>
                                      </p:to>
                                    </p:set>
                                    <p:anim calcmode="lin" valueType="num">
                                      <p:cBhvr additive="base">
                                        <p:cTn id="322" dur="500" fill="hold"/>
                                        <p:tgtEl>
                                          <p:spTgt spid="161879"/>
                                        </p:tgtEl>
                                        <p:attrNameLst>
                                          <p:attrName>ppt_x</p:attrName>
                                        </p:attrNameLst>
                                      </p:cBhvr>
                                      <p:tavLst>
                                        <p:tav tm="0">
                                          <p:val>
                                            <p:strVal val="#ppt_x"/>
                                          </p:val>
                                        </p:tav>
                                        <p:tav tm="100000">
                                          <p:val>
                                            <p:strVal val="#ppt_x"/>
                                          </p:val>
                                        </p:tav>
                                      </p:tavLst>
                                    </p:anim>
                                    <p:anim calcmode="lin" valueType="num">
                                      <p:cBhvr additive="base">
                                        <p:cTn id="323" dur="500" fill="hold"/>
                                        <p:tgtEl>
                                          <p:spTgt spid="161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nimBg="1"/>
      <p:bldP spid="161802" grpId="0"/>
      <p:bldP spid="161806" grpId="0"/>
      <p:bldP spid="161807" grpId="0"/>
      <p:bldP spid="161808" grpId="0"/>
      <p:bldP spid="161809" grpId="0"/>
      <p:bldP spid="161811" grpId="0"/>
      <p:bldP spid="161812" grpId="0" animBg="1"/>
      <p:bldP spid="161818" grpId="0"/>
      <p:bldP spid="161822" grpId="0"/>
      <p:bldP spid="161823" grpId="0"/>
      <p:bldP spid="161824" grpId="0"/>
      <p:bldP spid="161825" grpId="0"/>
      <p:bldP spid="161827" grpId="0"/>
      <p:bldP spid="161834" grpId="0"/>
      <p:bldP spid="161835" grpId="0"/>
      <p:bldP spid="161836" grpId="0"/>
      <p:bldP spid="161837" grpId="0"/>
      <p:bldP spid="161839" grpId="0"/>
      <p:bldP spid="161840" grpId="0"/>
      <p:bldP spid="161842" grpId="0"/>
      <p:bldP spid="161844" grpId="0"/>
      <p:bldP spid="161846" grpId="0"/>
      <p:bldP spid="161847" grpId="0"/>
      <p:bldP spid="161852" grpId="0"/>
      <p:bldP spid="161854" grpId="0" animBg="1"/>
      <p:bldP spid="161860" grpId="0"/>
      <p:bldP spid="161862" grpId="0"/>
      <p:bldP spid="161864" grpId="0"/>
      <p:bldP spid="161866" grpId="0"/>
      <p:bldP spid="161868" grpId="0"/>
      <p:bldP spid="161870" grpId="0"/>
      <p:bldP spid="161871" grpId="0"/>
      <p:bldP spid="161877" grpId="0"/>
      <p:bldP spid="161878" grpId="0"/>
      <p:bldP spid="161879" grpId="0"/>
      <p:bldP spid="161880" grpId="0"/>
      <p:bldP spid="161881" grpId="0"/>
      <p:bldP spid="161882" grpId="0"/>
      <p:bldP spid="1618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p:cNvSpPr>
          <p:nvPr>
            <p:ph type="title"/>
          </p:nvPr>
        </p:nvSpPr>
        <p:spPr>
          <a:ln/>
        </p:spPr>
        <p:txBody>
          <a:bodyPr vert="horz" wrap="square" lIns="91440" tIns="45720" rIns="91440" bIns="45720" anchor="b" anchorCtr="0"/>
          <a:p>
            <a:pPr eaLnBrk="1" hangingPunct="1"/>
            <a:r>
              <a:rPr lang="zh-CN" altLang="en-US" dirty="0"/>
              <a:t>二、符号定义伪指令</a:t>
            </a:r>
            <a:endParaRPr lang="zh-CN" altLang="en-US" dirty="0"/>
          </a:p>
        </p:txBody>
      </p:sp>
      <p:sp>
        <p:nvSpPr>
          <p:cNvPr id="107523" name="Rectangle 3"/>
          <p:cNvSpPr>
            <a:spLocks noGrp="1"/>
          </p:cNvSpPr>
          <p:nvPr>
            <p:ph idx="1"/>
          </p:nvPr>
        </p:nvSpPr>
        <p:spPr>
          <a:xfrm>
            <a:off x="900113" y="1989138"/>
            <a:ext cx="7772400" cy="3902075"/>
          </a:xfrm>
          <a:ln/>
        </p:spPr>
        <p:txBody>
          <a:bodyPr vert="horz" wrap="square" lIns="91440" tIns="45720" rIns="91440" bIns="45720" anchor="t" anchorCtr="0"/>
          <a:p>
            <a:pPr eaLnBrk="1" hangingPunct="1"/>
            <a:r>
              <a:rPr lang="zh-CN" altLang="en-US" sz="2400" dirty="0">
                <a:latin typeface="宋体" panose="02010600030101010101" pitchFamily="2" charset="-122"/>
                <a:ea typeface="宋体" panose="02010600030101010101" pitchFamily="2" charset="-122"/>
              </a:rPr>
              <a:t>格式：</a:t>
            </a:r>
            <a:endParaRPr lang="zh-CN" altLang="en-US" sz="2400" dirty="0">
              <a:latin typeface="宋体" panose="02010600030101010101" pitchFamily="2" charset="-122"/>
              <a:ea typeface="宋体" panose="02010600030101010101" pitchFamily="2" charset="-122"/>
            </a:endParaRPr>
          </a:p>
          <a:p>
            <a:pPr eaLnBrk="1" hangingPunct="1">
              <a:spcBef>
                <a:spcPct val="40000"/>
              </a:spcBef>
              <a:spcAft>
                <a:spcPct val="40000"/>
              </a:spcAft>
              <a:buNone/>
            </a:pPr>
            <a:r>
              <a:rPr lang="zh-CN" altLang="en-US" sz="2400" dirty="0">
                <a:latin typeface="宋体" panose="02010600030101010101" pitchFamily="2" charset="-122"/>
                <a:ea typeface="宋体" panose="02010600030101010101" pitchFamily="2" charset="-122"/>
              </a:rPr>
              <a:t>    </a:t>
            </a:r>
            <a:r>
              <a:rPr lang="zh-CN" altLang="en-US" sz="2400" u="sng" dirty="0">
                <a:latin typeface="宋体" panose="02010600030101010101" pitchFamily="2" charset="-122"/>
                <a:ea typeface="宋体" panose="02010600030101010101" pitchFamily="2" charset="-122"/>
              </a:rPr>
              <a:t>符号名 </a:t>
            </a:r>
            <a:r>
              <a:rPr lang="en-US" altLang="zh-CN" sz="2400" u="sng" dirty="0">
                <a:latin typeface="宋体" panose="02010600030101010101" pitchFamily="2" charset="-122"/>
                <a:ea typeface="宋体" panose="02010600030101010101" pitchFamily="2" charset="-122"/>
              </a:rPr>
              <a:t>EQU </a:t>
            </a:r>
            <a:r>
              <a:rPr lang="zh-CN" altLang="en-US" sz="2400" u="sng" dirty="0">
                <a:latin typeface="宋体" panose="02010600030101010101" pitchFamily="2" charset="-122"/>
                <a:ea typeface="宋体" panose="02010600030101010101" pitchFamily="2" charset="-122"/>
              </a:rPr>
              <a:t>表达式 </a:t>
            </a:r>
            <a:r>
              <a:rPr lang="zh-CN" altLang="en-US" sz="2400" dirty="0">
                <a:solidFill>
                  <a:srgbClr val="FF0000"/>
                </a:solidFill>
                <a:latin typeface="宋体" panose="02010600030101010101" pitchFamily="2" charset="-122"/>
                <a:ea typeface="宋体" panose="02010600030101010101" pitchFamily="2" charset="-122"/>
              </a:rPr>
              <a:t>等价于</a:t>
            </a:r>
            <a:r>
              <a:rPr lang="zh-CN" altLang="en-US" sz="2400" dirty="0">
                <a:latin typeface="宋体" panose="02010600030101010101" pitchFamily="2" charset="-122"/>
                <a:ea typeface="宋体" panose="02010600030101010101" pitchFamily="2" charset="-122"/>
              </a:rPr>
              <a:t> </a:t>
            </a:r>
            <a:r>
              <a:rPr lang="zh-CN" altLang="en-US" sz="2400" u="sng" dirty="0">
                <a:latin typeface="宋体" panose="02010600030101010101" pitchFamily="2" charset="-122"/>
                <a:ea typeface="宋体" panose="02010600030101010101" pitchFamily="2" charset="-122"/>
              </a:rPr>
              <a:t>符号名 </a:t>
            </a:r>
            <a:r>
              <a:rPr lang="en-US" altLang="zh-CN" sz="2400" u="sng" dirty="0">
                <a:latin typeface="宋体" panose="02010600030101010101" pitchFamily="2" charset="-122"/>
                <a:ea typeface="宋体" panose="02010600030101010101" pitchFamily="2" charset="-122"/>
              </a:rPr>
              <a:t>= </a:t>
            </a:r>
            <a:r>
              <a:rPr lang="zh-CN" altLang="en-US" sz="2400" u="sng" dirty="0">
                <a:latin typeface="宋体" panose="02010600030101010101" pitchFamily="2" charset="-122"/>
                <a:ea typeface="宋体" panose="02010600030101010101" pitchFamily="2" charset="-122"/>
              </a:rPr>
              <a:t>表达式 </a:t>
            </a:r>
            <a:endParaRPr lang="zh-CN" altLang="en-US" sz="2400" u="sng" dirty="0">
              <a:latin typeface="宋体" panose="02010600030101010101" pitchFamily="2" charset="-122"/>
              <a:ea typeface="宋体" panose="02010600030101010101" pitchFamily="2" charset="-122"/>
            </a:endParaRPr>
          </a:p>
          <a:p>
            <a:pPr eaLnBrk="1" hangingPunct="1">
              <a:lnSpc>
                <a:spcPct val="95000"/>
              </a:lnSpc>
            </a:pPr>
            <a:r>
              <a:rPr lang="zh-CN" altLang="en-US" sz="2400" dirty="0">
                <a:latin typeface="宋体" panose="02010600030101010101" pitchFamily="2" charset="-122"/>
                <a:ea typeface="宋体" panose="02010600030101010101" pitchFamily="2" charset="-122"/>
              </a:rPr>
              <a:t>操作：</a:t>
            </a:r>
            <a:endParaRPr lang="zh-CN" altLang="en-US" sz="2400" dirty="0">
              <a:latin typeface="宋体" panose="02010600030101010101" pitchFamily="2" charset="-122"/>
              <a:ea typeface="宋体" panose="02010600030101010101" pitchFamily="2" charset="-122"/>
            </a:endParaRPr>
          </a:p>
          <a:p>
            <a:pPr eaLnBrk="1" hangingPunct="1">
              <a:lnSpc>
                <a:spcPct val="95000"/>
              </a:lnSpc>
              <a:buNone/>
            </a:pPr>
            <a:r>
              <a:rPr lang="zh-CN" altLang="en-US" sz="2400" dirty="0">
                <a:latin typeface="宋体" panose="02010600030101010101" pitchFamily="2" charset="-122"/>
                <a:ea typeface="宋体" panose="02010600030101010101" pitchFamily="2" charset="-122"/>
              </a:rPr>
              <a:t>    用符号名取代后边的表达式，不可重新定义</a:t>
            </a:r>
            <a:endParaRPr lang="zh-CN" altLang="en-US" sz="2400" dirty="0">
              <a:latin typeface="宋体" panose="02010600030101010101" pitchFamily="2" charset="-122"/>
              <a:ea typeface="宋体" panose="02010600030101010101" pitchFamily="2" charset="-122"/>
            </a:endParaRPr>
          </a:p>
          <a:p>
            <a:pPr eaLnBrk="1" hangingPunct="1">
              <a:lnSpc>
                <a:spcPct val="95000"/>
              </a:lnSpc>
            </a:pPr>
            <a:r>
              <a:rPr lang="zh-CN" altLang="en-US" sz="2400" dirty="0">
                <a:latin typeface="宋体" panose="02010600030101010101" pitchFamily="2" charset="-122"/>
                <a:ea typeface="宋体" panose="02010600030101010101" pitchFamily="2" charset="-122"/>
              </a:rPr>
              <a:t>例：</a:t>
            </a:r>
            <a:endParaRPr lang="zh-CN" altLang="en-US" sz="2400" dirty="0">
              <a:latin typeface="宋体" panose="02010600030101010101" pitchFamily="2" charset="-122"/>
              <a:ea typeface="宋体" panose="02010600030101010101" pitchFamily="2" charset="-122"/>
            </a:endParaRPr>
          </a:p>
          <a:p>
            <a:pPr eaLnBrk="1" hangingPunct="1">
              <a:lnSpc>
                <a:spcPct val="95000"/>
              </a:lnSpc>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CONSTANT	EQU	100</a:t>
            </a:r>
            <a:endParaRPr lang="en-US" altLang="zh-CN" sz="2400" dirty="0">
              <a:latin typeface="宋体" panose="02010600030101010101" pitchFamily="2" charset="-122"/>
              <a:ea typeface="宋体" panose="02010600030101010101" pitchFamily="2" charset="-122"/>
            </a:endParaRPr>
          </a:p>
          <a:p>
            <a:pPr eaLnBrk="1" hangingPunct="1">
              <a:lnSpc>
                <a:spcPct val="95000"/>
              </a:lnSpc>
              <a:buNone/>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VAR  EQU  30H+99H</a:t>
            </a:r>
            <a:endParaRPr lang="en-US" altLang="zh-CN" sz="2400" dirty="0">
              <a:latin typeface="宋体" panose="02010600030101010101" pitchFamily="2" charset="-122"/>
              <a:ea typeface="宋体" panose="02010600030101010101" pitchFamily="2" charset="-122"/>
            </a:endParaRPr>
          </a:p>
        </p:txBody>
      </p:sp>
      <p:sp>
        <p:nvSpPr>
          <p:cNvPr id="107524" name="Text Box 4"/>
          <p:cNvSpPr txBox="1"/>
          <p:nvPr/>
        </p:nvSpPr>
        <p:spPr>
          <a:xfrm>
            <a:off x="1331913" y="5949950"/>
            <a:ext cx="59436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rgbClr val="FF0000"/>
                </a:solidFill>
                <a:latin typeface="Times New Roman" panose="02020603050405020304" pitchFamily="18" charset="0"/>
              </a:rPr>
              <a:t>EQU</a:t>
            </a:r>
            <a:r>
              <a:rPr lang="zh-CN" altLang="en-US" b="1" dirty="0">
                <a:solidFill>
                  <a:srgbClr val="FF0000"/>
                </a:solidFill>
                <a:latin typeface="Times New Roman" panose="02020603050405020304" pitchFamily="18" charset="0"/>
              </a:rPr>
              <a:t>说明的表达式不占用内存空间</a:t>
            </a:r>
            <a:endParaRPr lang="zh-CN" altLang="en-US" b="1" dirty="0">
              <a:solidFill>
                <a:srgbClr val="FF0000"/>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7523">
                                            <p:txEl>
                                              <p:charRg st="0" end="4"/>
                                            </p:txEl>
                                          </p:spTgt>
                                        </p:tgtEl>
                                        <p:attrNameLst>
                                          <p:attrName>style.visibility</p:attrName>
                                        </p:attrNameLst>
                                      </p:cBhvr>
                                      <p:to>
                                        <p:strVal val="visible"/>
                                      </p:to>
                                    </p:set>
                                    <p:animEffect transition="in" filter="wipe(left)">
                                      <p:cBhvr>
                                        <p:cTn id="7" dur="500"/>
                                        <p:tgtEl>
                                          <p:spTgt spid="107523">
                                            <p:txEl>
                                              <p:charRg st="0" end="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7523">
                                            <p:txEl>
                                              <p:charRg st="4" end="35"/>
                                            </p:txEl>
                                          </p:spTgt>
                                        </p:tgtEl>
                                        <p:attrNameLst>
                                          <p:attrName>style.visibility</p:attrName>
                                        </p:attrNameLst>
                                      </p:cBhvr>
                                      <p:to>
                                        <p:strVal val="visible"/>
                                      </p:to>
                                    </p:set>
                                    <p:animEffect transition="in" filter="wipe(left)">
                                      <p:cBhvr>
                                        <p:cTn id="11" dur="500"/>
                                        <p:tgtEl>
                                          <p:spTgt spid="107523">
                                            <p:txEl>
                                              <p:charRg st="4" end="3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7523">
                                            <p:txEl>
                                              <p:charRg st="35" end="39"/>
                                            </p:txEl>
                                          </p:spTgt>
                                        </p:tgtEl>
                                        <p:attrNameLst>
                                          <p:attrName>style.visibility</p:attrName>
                                        </p:attrNameLst>
                                      </p:cBhvr>
                                      <p:to>
                                        <p:strVal val="visible"/>
                                      </p:to>
                                    </p:set>
                                    <p:animEffect transition="in" filter="wipe(left)">
                                      <p:cBhvr>
                                        <p:cTn id="16" dur="500"/>
                                        <p:tgtEl>
                                          <p:spTgt spid="107523">
                                            <p:txEl>
                                              <p:charRg st="35" end="39"/>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7523">
                                            <p:txEl>
                                              <p:charRg st="39" end="63"/>
                                            </p:txEl>
                                          </p:spTgt>
                                        </p:tgtEl>
                                        <p:attrNameLst>
                                          <p:attrName>style.visibility</p:attrName>
                                        </p:attrNameLst>
                                      </p:cBhvr>
                                      <p:to>
                                        <p:strVal val="visible"/>
                                      </p:to>
                                    </p:set>
                                    <p:animEffect transition="in" filter="wipe(left)">
                                      <p:cBhvr>
                                        <p:cTn id="20" dur="500"/>
                                        <p:tgtEl>
                                          <p:spTgt spid="107523">
                                            <p:txEl>
                                              <p:charRg st="39" end="6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7523">
                                            <p:txEl>
                                              <p:charRg st="63" end="66"/>
                                            </p:txEl>
                                          </p:spTgt>
                                        </p:tgtEl>
                                        <p:attrNameLst>
                                          <p:attrName>style.visibility</p:attrName>
                                        </p:attrNameLst>
                                      </p:cBhvr>
                                      <p:to>
                                        <p:strVal val="visible"/>
                                      </p:to>
                                    </p:set>
                                    <p:animEffect transition="in" filter="wipe(left)">
                                      <p:cBhvr>
                                        <p:cTn id="25" dur="500"/>
                                        <p:tgtEl>
                                          <p:spTgt spid="107523">
                                            <p:txEl>
                                              <p:charRg st="63" end="66"/>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07523">
                                            <p:txEl>
                                              <p:charRg st="66" end="89"/>
                                            </p:txEl>
                                          </p:spTgt>
                                        </p:tgtEl>
                                        <p:attrNameLst>
                                          <p:attrName>style.visibility</p:attrName>
                                        </p:attrNameLst>
                                      </p:cBhvr>
                                      <p:to>
                                        <p:strVal val="visible"/>
                                      </p:to>
                                    </p:set>
                                    <p:animEffect transition="in" filter="wipe(left)">
                                      <p:cBhvr>
                                        <p:cTn id="29" dur="500"/>
                                        <p:tgtEl>
                                          <p:spTgt spid="107523">
                                            <p:txEl>
                                              <p:charRg st="66" end="89"/>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7523">
                                            <p:txEl>
                                              <p:charRg st="89" end="112"/>
                                            </p:txEl>
                                          </p:spTgt>
                                        </p:tgtEl>
                                        <p:attrNameLst>
                                          <p:attrName>style.visibility</p:attrName>
                                        </p:attrNameLst>
                                      </p:cBhvr>
                                      <p:to>
                                        <p:strVal val="visible"/>
                                      </p:to>
                                    </p:set>
                                    <p:animEffect transition="in" filter="wipe(left)">
                                      <p:cBhvr>
                                        <p:cTn id="34" dur="500"/>
                                        <p:tgtEl>
                                          <p:spTgt spid="107523">
                                            <p:txEl>
                                              <p:charRg st="89" end="1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07524"/>
                                        </p:tgtEl>
                                        <p:attrNameLst>
                                          <p:attrName>style.visibility</p:attrName>
                                        </p:attrNameLst>
                                      </p:cBhvr>
                                      <p:to>
                                        <p:strVal val="visible"/>
                                      </p:to>
                                    </p:set>
                                    <p:animEffect transition="in" filter="wipe(left)">
                                      <p:cBhvr>
                                        <p:cTn id="39" dur="500"/>
                                        <p:tgtEl>
                                          <p:spTgt spid="107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Rectangle 2"/>
          <p:cNvSpPr>
            <a:spLocks noGrp="1"/>
          </p:cNvSpPr>
          <p:nvPr>
            <p:ph type="title"/>
          </p:nvPr>
        </p:nvSpPr>
        <p:spPr>
          <a:ln/>
        </p:spPr>
        <p:txBody>
          <a:bodyPr vert="horz" wrap="square" lIns="91440" tIns="45720" rIns="91440" bIns="45720" anchor="b" anchorCtr="0"/>
          <a:p>
            <a:pPr eaLnBrk="1" hangingPunct="1"/>
            <a:r>
              <a:rPr lang="zh-CN" altLang="en-US" dirty="0"/>
              <a:t>三、段定义伪指令</a:t>
            </a:r>
            <a:endParaRPr lang="zh-CN" altLang="en-US" dirty="0"/>
          </a:p>
        </p:txBody>
      </p:sp>
      <p:sp>
        <p:nvSpPr>
          <p:cNvPr id="108547" name="Rectangle 3"/>
          <p:cNvSpPr>
            <a:spLocks noGrp="1"/>
          </p:cNvSpPr>
          <p:nvPr>
            <p:ph idx="1"/>
          </p:nvPr>
        </p:nvSpPr>
        <p:spPr>
          <a:ln/>
        </p:spPr>
        <p:txBody>
          <a:bodyPr vert="horz" wrap="square" lIns="91440" tIns="45720" rIns="91440" bIns="45720" anchor="t" anchorCtr="0"/>
          <a:p>
            <a:pPr eaLnBrk="1" hangingPunct="1">
              <a:lnSpc>
                <a:spcPct val="150000"/>
              </a:lnSpc>
            </a:pPr>
            <a:r>
              <a:rPr lang="zh-CN" altLang="en-US" dirty="0"/>
              <a:t>说明逻辑段的起始和结束；</a:t>
            </a:r>
            <a:endParaRPr lang="zh-CN" altLang="en-US" dirty="0"/>
          </a:p>
          <a:p>
            <a:pPr eaLnBrk="1" hangingPunct="1">
              <a:lnSpc>
                <a:spcPct val="150000"/>
              </a:lnSpc>
            </a:pPr>
            <a:r>
              <a:rPr lang="zh-CN" altLang="en-US" dirty="0"/>
              <a:t>说明不同程序模块中同类逻辑段之间的联系形</a:t>
            </a:r>
            <a:endParaRPr lang="zh-CN" altLang="en-US" dirty="0"/>
          </a:p>
          <a:p>
            <a:pPr eaLnBrk="1" hangingPunct="1">
              <a:lnSpc>
                <a:spcPct val="105000"/>
              </a:lnSpc>
              <a:spcBef>
                <a:spcPct val="0"/>
              </a:spcBef>
              <a:buNone/>
            </a:pPr>
            <a:r>
              <a:rPr lang="zh-CN" altLang="en-US" dirty="0"/>
              <a:t>    态</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8547">
                                            <p:txEl>
                                              <p:charRg st="0" end="13"/>
                                            </p:txEl>
                                          </p:spTgt>
                                        </p:tgtEl>
                                        <p:attrNameLst>
                                          <p:attrName>style.visibility</p:attrName>
                                        </p:attrNameLst>
                                      </p:cBhvr>
                                      <p:to>
                                        <p:strVal val="visible"/>
                                      </p:to>
                                    </p:set>
                                    <p:animEffect transition="in" filter="wipe(left)">
                                      <p:cBhvr>
                                        <p:cTn id="7" dur="500"/>
                                        <p:tgtEl>
                                          <p:spTgt spid="108547">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47">
                                            <p:txEl>
                                              <p:charRg st="13" end="34"/>
                                            </p:txEl>
                                          </p:spTgt>
                                        </p:tgtEl>
                                        <p:attrNameLst>
                                          <p:attrName>style.visibility</p:attrName>
                                        </p:attrNameLst>
                                      </p:cBhvr>
                                      <p:to>
                                        <p:strVal val="visible"/>
                                      </p:to>
                                    </p:set>
                                    <p:animEffect transition="in" filter="wipe(left)">
                                      <p:cBhvr>
                                        <p:cTn id="12" dur="500"/>
                                        <p:tgtEl>
                                          <p:spTgt spid="108547">
                                            <p:txEl>
                                              <p:charRg st="13" end="3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8547">
                                            <p:txEl>
                                              <p:charRg st="34" end="40"/>
                                            </p:txEl>
                                          </p:spTgt>
                                        </p:tgtEl>
                                        <p:attrNameLst>
                                          <p:attrName>style.visibility</p:attrName>
                                        </p:attrNameLst>
                                      </p:cBhvr>
                                      <p:to>
                                        <p:strVal val="visible"/>
                                      </p:to>
                                    </p:set>
                                    <p:animEffect transition="in" filter="wipe(left)">
                                      <p:cBhvr>
                                        <p:cTn id="16" dur="500"/>
                                        <p:tgtEl>
                                          <p:spTgt spid="108547">
                                            <p:txEl>
                                              <p:charRg st="34"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Rectangle 2"/>
          <p:cNvSpPr>
            <a:spLocks noGrp="1"/>
          </p:cNvSpPr>
          <p:nvPr>
            <p:ph type="title"/>
          </p:nvPr>
        </p:nvSpPr>
        <p:spPr>
          <a:xfrm>
            <a:off x="1258888" y="214313"/>
            <a:ext cx="5329237" cy="1462087"/>
          </a:xfrm>
          <a:ln/>
        </p:spPr>
        <p:txBody>
          <a:bodyPr vert="horz" wrap="square" lIns="91440" tIns="45720" rIns="91440" bIns="45720" anchor="b" anchorCtr="0"/>
          <a:p>
            <a:pPr eaLnBrk="1" hangingPunct="1"/>
            <a:r>
              <a:rPr lang="zh-CN" altLang="en-US" dirty="0"/>
              <a:t>段定义伪指令格式</a:t>
            </a:r>
            <a:endParaRPr lang="en-US" altLang="zh-CN" dirty="0"/>
          </a:p>
        </p:txBody>
      </p:sp>
      <p:sp>
        <p:nvSpPr>
          <p:cNvPr id="109571" name="Rectangle 3"/>
          <p:cNvSpPr>
            <a:spLocks noGrp="1"/>
          </p:cNvSpPr>
          <p:nvPr>
            <p:ph idx="1"/>
          </p:nvPr>
        </p:nvSpPr>
        <p:spPr>
          <a:xfrm>
            <a:off x="609600" y="2239963"/>
            <a:ext cx="8001000" cy="2311400"/>
          </a:xfrm>
          <a:ln/>
        </p:spPr>
        <p:txBody>
          <a:bodyPr vert="horz" wrap="square" lIns="91440" tIns="45720" rIns="91440" bIns="45720" anchor="t" anchorCtr="0"/>
          <a:p>
            <a:pPr eaLnBrk="1" hangingPunct="1">
              <a:buNone/>
            </a:pPr>
            <a:r>
              <a:rPr lang="zh-CN" altLang="en-US" sz="2400" dirty="0">
                <a:latin typeface="宋体" panose="02010600030101010101" pitchFamily="2" charset="-122"/>
              </a:rPr>
              <a:t>段名  </a:t>
            </a:r>
            <a:r>
              <a:rPr lang="en-US" altLang="zh-CN" sz="2400" dirty="0">
                <a:latin typeface="宋体" panose="02010600030101010101" pitchFamily="2" charset="-122"/>
              </a:rPr>
              <a:t>SEGMENT </a:t>
            </a:r>
            <a:r>
              <a:rPr lang="en-GB" altLang="en-US" sz="2400" dirty="0">
                <a:latin typeface="宋体" panose="02010600030101010101" pitchFamily="2" charset="-122"/>
              </a:rPr>
              <a:t>[定位类型] [组合类型] [</a:t>
            </a:r>
            <a:r>
              <a:rPr lang="en-GB" altLang="en-US" sz="2400" dirty="0">
                <a:latin typeface="Times New Roman" panose="02020603050405020304" pitchFamily="18" charset="0"/>
              </a:rPr>
              <a:t>’</a:t>
            </a:r>
            <a:r>
              <a:rPr lang="en-GB" altLang="en-US" sz="2400" dirty="0">
                <a:latin typeface="宋体" panose="02010600030101010101" pitchFamily="2" charset="-122"/>
              </a:rPr>
              <a:t>类别</a:t>
            </a:r>
            <a:r>
              <a:rPr lang="en-GB" altLang="en-US" sz="2400" dirty="0">
                <a:latin typeface="Times New Roman" panose="02020603050405020304" pitchFamily="18" charset="0"/>
              </a:rPr>
              <a:t>’</a:t>
            </a:r>
            <a:r>
              <a:rPr lang="en-GB" altLang="en-US" sz="2400" dirty="0">
                <a:latin typeface="宋体" panose="02010600030101010101" pitchFamily="2" charset="-122"/>
              </a:rPr>
              <a:t>]</a:t>
            </a:r>
            <a:r>
              <a:rPr lang="en-US" altLang="zh-CN" sz="2400" dirty="0">
                <a:latin typeface="宋体" panose="02010600030101010101" pitchFamily="2" charset="-122"/>
              </a:rPr>
              <a:t>				 </a:t>
            </a:r>
            <a:endParaRPr lang="en-US" altLang="zh-CN" sz="2400" dirty="0">
              <a:latin typeface="宋体" panose="02010600030101010101" pitchFamily="2" charset="-122"/>
            </a:endParaRPr>
          </a:p>
          <a:p>
            <a:pPr eaLnBrk="1" hangingPunct="1">
              <a:buNone/>
            </a:pPr>
            <a:r>
              <a:rPr lang="en-US" altLang="zh-CN" dirty="0">
                <a:latin typeface="宋体" panose="02010600030101010101" pitchFamily="2" charset="-122"/>
              </a:rPr>
              <a:t>       ┇</a:t>
            </a:r>
            <a:endParaRPr lang="zh-CN" altLang="en-US" dirty="0">
              <a:latin typeface="宋体" panose="02010600030101010101" pitchFamily="2" charset="-122"/>
            </a:endParaRPr>
          </a:p>
          <a:p>
            <a:pPr eaLnBrk="1" hangingPunct="1">
              <a:buNone/>
            </a:pPr>
            <a:r>
              <a:rPr lang="zh-CN" altLang="en-US" sz="2400" dirty="0">
                <a:latin typeface="宋体" panose="02010600030101010101" pitchFamily="2" charset="-122"/>
              </a:rPr>
              <a:t>段名   </a:t>
            </a:r>
            <a:r>
              <a:rPr lang="en-US" altLang="zh-CN" sz="2400" dirty="0">
                <a:latin typeface="宋体" panose="02010600030101010101" pitchFamily="2" charset="-122"/>
              </a:rPr>
              <a:t>ENDS</a:t>
            </a:r>
            <a:endParaRPr lang="zh-CN" altLang="en-US" sz="2400" dirty="0"/>
          </a:p>
        </p:txBody>
      </p:sp>
      <p:sp>
        <p:nvSpPr>
          <p:cNvPr id="109572" name="Text Box 4"/>
          <p:cNvSpPr txBox="1"/>
          <p:nvPr/>
        </p:nvSpPr>
        <p:spPr>
          <a:xfrm>
            <a:off x="3043238" y="3729038"/>
            <a:ext cx="1676400" cy="822325"/>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说明逻辑段的起点</a:t>
            </a:r>
            <a:endParaRPr lang="zh-CN" altLang="en-US" b="1" dirty="0">
              <a:latin typeface="Times New Roman" panose="02020603050405020304" pitchFamily="18" charset="0"/>
            </a:endParaRPr>
          </a:p>
        </p:txBody>
      </p:sp>
      <p:sp>
        <p:nvSpPr>
          <p:cNvPr id="109573" name="Line 5"/>
          <p:cNvSpPr/>
          <p:nvPr/>
        </p:nvSpPr>
        <p:spPr>
          <a:xfrm>
            <a:off x="3708400" y="2781300"/>
            <a:ext cx="142875" cy="909638"/>
          </a:xfrm>
          <a:prstGeom prst="line">
            <a:avLst/>
          </a:prstGeom>
          <a:ln w="25400" cap="sq" cmpd="sng">
            <a:solidFill>
              <a:srgbClr val="FF6600"/>
            </a:solidFill>
            <a:prstDash val="solid"/>
            <a:headEnd type="none" w="sm" len="sm"/>
            <a:tailEnd type="triangle" w="lg" len="lg"/>
          </a:ln>
        </p:spPr>
      </p:sp>
      <p:sp>
        <p:nvSpPr>
          <p:cNvPr id="109574" name="Text Box 6"/>
          <p:cNvSpPr txBox="1"/>
          <p:nvPr/>
        </p:nvSpPr>
        <p:spPr>
          <a:xfrm>
            <a:off x="5138738" y="3690938"/>
            <a:ext cx="3062287" cy="822325"/>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说明不同模块中同名段的组和连接方式</a:t>
            </a:r>
            <a:endParaRPr lang="zh-CN" altLang="en-US" b="1" dirty="0">
              <a:latin typeface="Times New Roman" panose="02020603050405020304" pitchFamily="18" charset="0"/>
            </a:endParaRPr>
          </a:p>
        </p:txBody>
      </p:sp>
      <p:sp>
        <p:nvSpPr>
          <p:cNvPr id="109575" name="Line 7"/>
          <p:cNvSpPr/>
          <p:nvPr/>
        </p:nvSpPr>
        <p:spPr>
          <a:xfrm>
            <a:off x="5435600" y="2708275"/>
            <a:ext cx="571500" cy="1020763"/>
          </a:xfrm>
          <a:prstGeom prst="line">
            <a:avLst/>
          </a:prstGeom>
          <a:ln w="25400" cap="sq" cmpd="sng">
            <a:solidFill>
              <a:srgbClr val="FF6600"/>
            </a:solidFill>
            <a:prstDash val="solid"/>
            <a:headEnd type="none" w="sm" len="sm"/>
            <a:tailEnd type="triangle" w="lg" len="lg"/>
          </a:ln>
        </p:spPr>
      </p:sp>
      <p:sp>
        <p:nvSpPr>
          <p:cNvPr id="86024" name="矩形 1"/>
          <p:cNvSpPr/>
          <p:nvPr/>
        </p:nvSpPr>
        <p:spPr>
          <a:xfrm>
            <a:off x="630238" y="5019675"/>
            <a:ext cx="3005137" cy="1200150"/>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buFont typeface="Wingdings" panose="05000000000000000000" pitchFamily="2" charset="2"/>
            </a:pPr>
            <a:r>
              <a:rPr lang="zh-CN" altLang="en-US" dirty="0">
                <a:solidFill>
                  <a:srgbClr val="FF0000"/>
                </a:solidFill>
                <a:latin typeface="宋体" panose="02010600030101010101" pitchFamily="2" charset="-122"/>
              </a:rPr>
              <a:t>段名  </a:t>
            </a:r>
            <a:r>
              <a:rPr lang="en-US" altLang="zh-CN" dirty="0">
                <a:solidFill>
                  <a:srgbClr val="FF0000"/>
                </a:solidFill>
                <a:latin typeface="宋体" panose="02010600030101010101" pitchFamily="2" charset="-122"/>
              </a:rPr>
              <a:t>SEGMENT	</a:t>
            </a:r>
            <a:endParaRPr lang="en-US" altLang="zh-CN" dirty="0">
              <a:solidFill>
                <a:srgbClr val="FF0000"/>
              </a:solidFill>
              <a:latin typeface="宋体" panose="02010600030101010101" pitchFamily="2" charset="-122"/>
            </a:endParaRPr>
          </a:p>
          <a:p>
            <a:pPr eaLnBrk="1" hangingPunct="1">
              <a:buFont typeface="Wingdings" panose="05000000000000000000" pitchFamily="2" charset="2"/>
            </a:pPr>
            <a:r>
              <a:rPr lang="en-US" altLang="zh-CN" dirty="0">
                <a:solidFill>
                  <a:srgbClr val="FF0000"/>
                </a:solidFill>
                <a:latin typeface="宋体" panose="02010600030101010101" pitchFamily="2" charset="-122"/>
              </a:rPr>
              <a:t>       ┇</a:t>
            </a:r>
            <a:endParaRPr lang="zh-CN" altLang="en-US" dirty="0">
              <a:solidFill>
                <a:srgbClr val="FF0000"/>
              </a:solidFill>
              <a:latin typeface="宋体" panose="02010600030101010101" pitchFamily="2" charset="-122"/>
            </a:endParaRPr>
          </a:p>
          <a:p>
            <a:pPr eaLnBrk="1" hangingPunct="1">
              <a:buFont typeface="Wingdings" panose="05000000000000000000" pitchFamily="2" charset="2"/>
            </a:pPr>
            <a:r>
              <a:rPr lang="zh-CN" altLang="en-US" dirty="0">
                <a:solidFill>
                  <a:srgbClr val="FF0000"/>
                </a:solidFill>
                <a:latin typeface="宋体" panose="02010600030101010101" pitchFamily="2" charset="-122"/>
              </a:rPr>
              <a:t>段名   </a:t>
            </a:r>
            <a:r>
              <a:rPr lang="en-US" altLang="zh-CN" dirty="0">
                <a:solidFill>
                  <a:srgbClr val="FF0000"/>
                </a:solidFill>
                <a:latin typeface="宋体" panose="02010600030101010101" pitchFamily="2" charset="-122"/>
              </a:rPr>
              <a:t>ENDS</a:t>
            </a:r>
            <a:endParaRPr lang="zh-CN" altLang="en-US" dirty="0">
              <a:solidFill>
                <a:srgbClr val="FF0000"/>
              </a:solidFill>
              <a:latin typeface="Times New Roman" panose="02020603050405020304" pitchFamily="18" charset="0"/>
            </a:endParaRPr>
          </a:p>
        </p:txBody>
      </p:sp>
      <p:sp>
        <p:nvSpPr>
          <p:cNvPr id="86025" name="线形标注 1 2"/>
          <p:cNvSpPr/>
          <p:nvPr/>
        </p:nvSpPr>
        <p:spPr>
          <a:xfrm>
            <a:off x="5292725" y="5114925"/>
            <a:ext cx="2016125" cy="773113"/>
          </a:xfrm>
          <a:prstGeom prst="borderCallout1">
            <a:avLst>
              <a:gd name="adj1" fmla="val 18750"/>
              <a:gd name="adj2" fmla="val -8333"/>
              <a:gd name="adj3" fmla="val 75870"/>
              <a:gd name="adj4" fmla="val -76708"/>
            </a:avLst>
          </a:prstGeom>
          <a:solidFill>
            <a:schemeClr val="accent1"/>
          </a:solidFill>
          <a:ln w="12700" cap="sq" cmpd="sng">
            <a:solidFill>
              <a:schemeClr val="tx1"/>
            </a:solidFill>
            <a:prstDash val="solid"/>
            <a:round/>
            <a:headEnd type="none" w="sm" len="sm"/>
            <a:tailEnd type="none" w="sm" len="sm"/>
          </a:ln>
        </p:spPr>
        <p:txBody>
          <a:bodyPr/>
          <a:p>
            <a:pPr>
              <a:buFont typeface="Wingdings" panose="05000000000000000000" pitchFamily="2" charset="2"/>
            </a:pPr>
            <a:r>
              <a:rPr lang="zh-CN" altLang="en-US" dirty="0">
                <a:latin typeface="Times New Roman" panose="02020603050405020304" pitchFamily="18" charset="0"/>
              </a:rPr>
              <a:t>只需要掌握这种形式</a:t>
            </a: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9571">
                                            <p:txEl>
                                              <p:charRg st="0" end="38"/>
                                            </p:txEl>
                                          </p:spTgt>
                                        </p:tgtEl>
                                        <p:attrNameLst>
                                          <p:attrName>style.visibility</p:attrName>
                                        </p:attrNameLst>
                                      </p:cBhvr>
                                      <p:to>
                                        <p:strVal val="visible"/>
                                      </p:to>
                                    </p:set>
                                    <p:animEffect transition="in" filter="wipe(left)">
                                      <p:cBhvr>
                                        <p:cTn id="7" dur="500"/>
                                        <p:tgtEl>
                                          <p:spTgt spid="109571">
                                            <p:txEl>
                                              <p:charRg st="0" end="38"/>
                                            </p:txEl>
                                          </p:spTgt>
                                        </p:tgtEl>
                                      </p:cBhvr>
                                    </p:animEffect>
                                  </p:childTnLst>
                                </p:cTn>
                              </p:par>
                            </p:childTnLst>
                          </p:cTn>
                        </p:par>
                        <p:par>
                          <p:cTn id="8" fill="hold">
                            <p:stCondLst>
                              <p:cond delay="500"/>
                            </p:stCondLst>
                            <p:childTnLst>
                              <p:par>
                                <p:cTn id="9" presetID="22" presetClass="entr" presetSubtype="1" fill="hold" nodeType="afterEffect">
                                  <p:stCondLst>
                                    <p:cond delay="500"/>
                                  </p:stCondLst>
                                  <p:childTnLst>
                                    <p:set>
                                      <p:cBhvr>
                                        <p:cTn id="10" dur="1" fill="hold">
                                          <p:stCondLst>
                                            <p:cond delay="0"/>
                                          </p:stCondLst>
                                        </p:cTn>
                                        <p:tgtEl>
                                          <p:spTgt spid="109571">
                                            <p:txEl>
                                              <p:charRg st="38" end="47"/>
                                            </p:txEl>
                                          </p:spTgt>
                                        </p:tgtEl>
                                        <p:attrNameLst>
                                          <p:attrName>style.visibility</p:attrName>
                                        </p:attrNameLst>
                                      </p:cBhvr>
                                      <p:to>
                                        <p:strVal val="visible"/>
                                      </p:to>
                                    </p:set>
                                    <p:animEffect transition="in" filter="wipe(up)">
                                      <p:cBhvr>
                                        <p:cTn id="11" dur="500"/>
                                        <p:tgtEl>
                                          <p:spTgt spid="109571">
                                            <p:txEl>
                                              <p:charRg st="38" end="47"/>
                                            </p:txEl>
                                          </p:spTgt>
                                        </p:tgtEl>
                                      </p:cBhvr>
                                    </p:animEffect>
                                  </p:childTnLst>
                                </p:cTn>
                              </p:par>
                            </p:childTnLst>
                          </p:cTn>
                        </p:par>
                        <p:par>
                          <p:cTn id="12" fill="hold">
                            <p:stCondLst>
                              <p:cond delay="1500"/>
                            </p:stCondLst>
                            <p:childTnLst>
                              <p:par>
                                <p:cTn id="13" presetID="22" presetClass="entr" presetSubtype="8" fill="hold" nodeType="afterEffect">
                                  <p:stCondLst>
                                    <p:cond delay="500"/>
                                  </p:stCondLst>
                                  <p:childTnLst>
                                    <p:set>
                                      <p:cBhvr>
                                        <p:cTn id="14" dur="1" fill="hold">
                                          <p:stCondLst>
                                            <p:cond delay="0"/>
                                          </p:stCondLst>
                                        </p:cTn>
                                        <p:tgtEl>
                                          <p:spTgt spid="109571">
                                            <p:txEl>
                                              <p:charRg st="47" end="57"/>
                                            </p:txEl>
                                          </p:spTgt>
                                        </p:tgtEl>
                                        <p:attrNameLst>
                                          <p:attrName>style.visibility</p:attrName>
                                        </p:attrNameLst>
                                      </p:cBhvr>
                                      <p:to>
                                        <p:strVal val="visible"/>
                                      </p:to>
                                    </p:set>
                                    <p:animEffect transition="in" filter="wipe(left)">
                                      <p:cBhvr>
                                        <p:cTn id="15" dur="500"/>
                                        <p:tgtEl>
                                          <p:spTgt spid="109571">
                                            <p:txEl>
                                              <p:charRg st="47" end="5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109573"/>
                                        </p:tgtEl>
                                        <p:attrNameLst>
                                          <p:attrName>style.visibility</p:attrName>
                                        </p:attrNameLst>
                                      </p:cBhvr>
                                      <p:to>
                                        <p:strVal val="visible"/>
                                      </p:to>
                                    </p:set>
                                    <p:animEffect transition="in" filter="wipe(up)">
                                      <p:cBhvr>
                                        <p:cTn id="20" dur="500"/>
                                        <p:tgtEl>
                                          <p:spTgt spid="109573"/>
                                        </p:tgtEl>
                                      </p:cBhvr>
                                    </p:animEffec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109572"/>
                                        </p:tgtEl>
                                        <p:attrNameLst>
                                          <p:attrName>style.visibility</p:attrName>
                                        </p:attrNameLst>
                                      </p:cBhvr>
                                      <p:to>
                                        <p:strVal val="visible"/>
                                      </p:to>
                                    </p:set>
                                    <p:animEffect transition="in" filter="blinds(horizontal)">
                                      <p:cBhvr>
                                        <p:cTn id="24" dur="500"/>
                                        <p:tgtEl>
                                          <p:spTgt spid="10957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09575"/>
                                        </p:tgtEl>
                                        <p:attrNameLst>
                                          <p:attrName>style.visibility</p:attrName>
                                        </p:attrNameLst>
                                      </p:cBhvr>
                                      <p:to>
                                        <p:strVal val="visible"/>
                                      </p:to>
                                    </p:set>
                                    <p:animEffect transition="in" filter="wipe(up)">
                                      <p:cBhvr>
                                        <p:cTn id="29" dur="500"/>
                                        <p:tgtEl>
                                          <p:spTgt spid="109575"/>
                                        </p:tgtEl>
                                      </p:cBhvr>
                                    </p:animEffect>
                                  </p:childTnLst>
                                </p:cTn>
                              </p:par>
                            </p:childTnLst>
                          </p:cTn>
                        </p:par>
                        <p:par>
                          <p:cTn id="30" fill="hold">
                            <p:stCondLst>
                              <p:cond delay="500"/>
                            </p:stCondLst>
                            <p:childTnLst>
                              <p:par>
                                <p:cTn id="31" presetID="3" presetClass="entr" presetSubtype="10" fill="hold" grpId="0" nodeType="afterEffect">
                                  <p:stCondLst>
                                    <p:cond delay="0"/>
                                  </p:stCondLst>
                                  <p:childTnLst>
                                    <p:set>
                                      <p:cBhvr>
                                        <p:cTn id="32" dur="1" fill="hold">
                                          <p:stCondLst>
                                            <p:cond delay="0"/>
                                          </p:stCondLst>
                                        </p:cTn>
                                        <p:tgtEl>
                                          <p:spTgt spid="109574"/>
                                        </p:tgtEl>
                                        <p:attrNameLst>
                                          <p:attrName>style.visibility</p:attrName>
                                        </p:attrNameLst>
                                      </p:cBhvr>
                                      <p:to>
                                        <p:strVal val="visible"/>
                                      </p:to>
                                    </p:set>
                                    <p:animEffect transition="in" filter="blinds(horizontal)">
                                      <p:cBhvr>
                                        <p:cTn id="33" dur="500"/>
                                        <p:tgtEl>
                                          <p:spTgt spid="10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2" grpId="0"/>
      <p:bldP spid="10957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Rectangle 2"/>
          <p:cNvSpPr>
            <a:spLocks noGrp="1"/>
          </p:cNvSpPr>
          <p:nvPr>
            <p:ph type="title"/>
          </p:nvPr>
        </p:nvSpPr>
        <p:spPr>
          <a:xfrm>
            <a:off x="1366838" y="214313"/>
            <a:ext cx="4068762" cy="1462087"/>
          </a:xfrm>
          <a:ln/>
        </p:spPr>
        <p:txBody>
          <a:bodyPr vert="horz" wrap="square" lIns="91440" tIns="45720" rIns="91440" bIns="45720" anchor="b" anchorCtr="0"/>
          <a:p>
            <a:pPr eaLnBrk="1" hangingPunct="1"/>
            <a:r>
              <a:rPr lang="zh-CN" altLang="en-US" dirty="0"/>
              <a:t>定位类型</a:t>
            </a:r>
            <a:endParaRPr lang="zh-CN" altLang="en-US" dirty="0"/>
          </a:p>
        </p:txBody>
      </p:sp>
      <p:sp>
        <p:nvSpPr>
          <p:cNvPr id="110595" name="Rectangle 3"/>
          <p:cNvSpPr>
            <a:spLocks noGrp="1" noChangeArrowheads="1"/>
          </p:cNvSpPr>
          <p:nvPr>
            <p:ph idx="1"/>
          </p:nvPr>
        </p:nvSpPr>
        <p:spPr>
          <a:xfrm>
            <a:off x="611188" y="2133600"/>
            <a:ext cx="8062913" cy="4535488"/>
          </a:xfrm>
        </p:spPr>
        <p:txBody>
          <a:bodyPr vert="horz" wrap="square" lIns="91440" tIns="45720" rIns="91440" bIns="45720" numCol="1" anchor="t" anchorCtr="0" compatLnSpc="1"/>
          <a:lstStyle/>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PARA：</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段的起点从节边界开始（16个字节为1节）</a:t>
            </a:r>
            <a:endPar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段的起始地址应为：</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XXXX0H</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（被</a:t>
            </a:r>
            <a:r>
              <a:rPr kumimoji="0" lang="en-US" altLang="zh-CN"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16</a:t>
            </a:r>
            <a:r>
              <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整除）</a:t>
            </a:r>
            <a:endParaRPr kumimoji="0" lang="zh-CN" altLang="en-US" sz="2400" b="1"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BYTE：</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段的起点从存储器任何地址开始（字节边  </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界开始）</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WORD：</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段的起点从偶地址开始（字边界开始）</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PAGE：</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段的起点从页边界开始（256个字节为1页）</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50000"/>
              </a:lnSpc>
              <a:spcBef>
                <a:spcPct val="2000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段的起始地址应为：</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XXX00H</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（被</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256</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整除）</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0595">
                                            <p:txEl>
                                              <p:charRg st="0" end="26"/>
                                            </p:txEl>
                                          </p:spTgt>
                                        </p:tgtEl>
                                        <p:attrNameLst>
                                          <p:attrName>style.visibility</p:attrName>
                                        </p:attrNameLst>
                                      </p:cBhvr>
                                      <p:to>
                                        <p:strVal val="visible"/>
                                      </p:to>
                                    </p:set>
                                    <p:animEffect transition="in" filter="wipe(left)">
                                      <p:cBhvr>
                                        <p:cTn id="7" dur="500"/>
                                        <p:tgtEl>
                                          <p:spTgt spid="110595">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0595">
                                            <p:txEl>
                                              <p:charRg st="26" end="57"/>
                                            </p:txEl>
                                          </p:spTgt>
                                        </p:tgtEl>
                                        <p:attrNameLst>
                                          <p:attrName>style.visibility</p:attrName>
                                        </p:attrNameLst>
                                      </p:cBhvr>
                                      <p:to>
                                        <p:strVal val="visible"/>
                                      </p:to>
                                    </p:set>
                                    <p:animEffect transition="in" filter="wipe(left)">
                                      <p:cBhvr>
                                        <p:cTn id="12" dur="500"/>
                                        <p:tgtEl>
                                          <p:spTgt spid="110595">
                                            <p:txEl>
                                              <p:charRg st="26" end="5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5">
                                            <p:txEl>
                                              <p:charRg st="57" end="83"/>
                                            </p:txEl>
                                          </p:spTgt>
                                        </p:tgtEl>
                                        <p:attrNameLst>
                                          <p:attrName>style.visibility</p:attrName>
                                        </p:attrNameLst>
                                      </p:cBhvr>
                                      <p:to>
                                        <p:strVal val="visible"/>
                                      </p:to>
                                    </p:set>
                                    <p:animEffect transition="in" filter="wipe(left)">
                                      <p:cBhvr>
                                        <p:cTn id="17" dur="500"/>
                                        <p:tgtEl>
                                          <p:spTgt spid="110595">
                                            <p:txEl>
                                              <p:charRg st="57"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0595">
                                            <p:txEl>
                                              <p:charRg st="83" end="96"/>
                                            </p:txEl>
                                          </p:spTgt>
                                        </p:tgtEl>
                                        <p:attrNameLst>
                                          <p:attrName>style.visibility</p:attrName>
                                        </p:attrNameLst>
                                      </p:cBhvr>
                                      <p:to>
                                        <p:strVal val="visible"/>
                                      </p:to>
                                    </p:set>
                                    <p:animEffect transition="in" filter="wipe(left)">
                                      <p:cBhvr>
                                        <p:cTn id="22" dur="500"/>
                                        <p:tgtEl>
                                          <p:spTgt spid="110595">
                                            <p:txEl>
                                              <p:charRg st="83" end="96"/>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0595">
                                            <p:txEl>
                                              <p:charRg st="96" end="119"/>
                                            </p:txEl>
                                          </p:spTgt>
                                        </p:tgtEl>
                                        <p:attrNameLst>
                                          <p:attrName>style.visibility</p:attrName>
                                        </p:attrNameLst>
                                      </p:cBhvr>
                                      <p:to>
                                        <p:strVal val="visible"/>
                                      </p:to>
                                    </p:set>
                                    <p:animEffect transition="in" filter="wipe(left)">
                                      <p:cBhvr>
                                        <p:cTn id="26" dur="500"/>
                                        <p:tgtEl>
                                          <p:spTgt spid="110595">
                                            <p:txEl>
                                              <p:charRg st="96" end="119"/>
                                            </p:txEl>
                                          </p:spTgt>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110595">
                                            <p:txEl>
                                              <p:charRg st="119" end="146"/>
                                            </p:txEl>
                                          </p:spTgt>
                                        </p:tgtEl>
                                        <p:attrNameLst>
                                          <p:attrName>style.visibility</p:attrName>
                                        </p:attrNameLst>
                                      </p:cBhvr>
                                      <p:to>
                                        <p:strVal val="visible"/>
                                      </p:to>
                                    </p:set>
                                    <p:animEffect transition="in" filter="wipe(left)">
                                      <p:cBhvr>
                                        <p:cTn id="30" dur="500"/>
                                        <p:tgtEl>
                                          <p:spTgt spid="110595">
                                            <p:txEl>
                                              <p:charRg st="119" end="146"/>
                                            </p:txEl>
                                          </p:spTgt>
                                        </p:tgtEl>
                                      </p:cBhvr>
                                    </p:animEffect>
                                  </p:childTnLst>
                                </p:cTn>
                              </p:par>
                            </p:childTnLst>
                          </p:cTn>
                        </p:par>
                        <p:par>
                          <p:cTn id="31" fill="hold">
                            <p:stCondLst>
                              <p:cond delay="1500"/>
                            </p:stCondLst>
                            <p:childTnLst>
                              <p:par>
                                <p:cTn id="32" presetID="22" presetClass="entr" presetSubtype="8" fill="hold" nodeType="afterEffect">
                                  <p:stCondLst>
                                    <p:cond delay="0"/>
                                  </p:stCondLst>
                                  <p:childTnLst>
                                    <p:set>
                                      <p:cBhvr>
                                        <p:cTn id="33" dur="1" fill="hold">
                                          <p:stCondLst>
                                            <p:cond delay="0"/>
                                          </p:stCondLst>
                                        </p:cTn>
                                        <p:tgtEl>
                                          <p:spTgt spid="110595">
                                            <p:txEl>
                                              <p:charRg st="146" end="178"/>
                                            </p:txEl>
                                          </p:spTgt>
                                        </p:tgtEl>
                                        <p:attrNameLst>
                                          <p:attrName>style.visibility</p:attrName>
                                        </p:attrNameLst>
                                      </p:cBhvr>
                                      <p:to>
                                        <p:strVal val="visible"/>
                                      </p:to>
                                    </p:set>
                                    <p:animEffect transition="in" filter="wipe(left)">
                                      <p:cBhvr>
                                        <p:cTn id="34" dur="500"/>
                                        <p:tgtEl>
                                          <p:spTgt spid="110595">
                                            <p:txEl>
                                              <p:charRg st="146" end="17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Rectangle 2"/>
          <p:cNvSpPr>
            <a:spLocks noGrp="1"/>
          </p:cNvSpPr>
          <p:nvPr>
            <p:ph type="title"/>
          </p:nvPr>
        </p:nvSpPr>
        <p:spPr>
          <a:xfrm>
            <a:off x="1258888" y="214313"/>
            <a:ext cx="4141787" cy="1462087"/>
          </a:xfrm>
          <a:ln/>
        </p:spPr>
        <p:txBody>
          <a:bodyPr vert="horz" wrap="square" lIns="91440" tIns="45720" rIns="91440" bIns="45720" anchor="b" anchorCtr="0"/>
          <a:p>
            <a:pPr eaLnBrk="1" hangingPunct="1"/>
            <a:r>
              <a:rPr lang="zh-CN" altLang="en-US" dirty="0"/>
              <a:t>组合类型</a:t>
            </a:r>
            <a:endParaRPr lang="zh-CN" altLang="en-US" dirty="0"/>
          </a:p>
        </p:txBody>
      </p:sp>
      <p:sp>
        <p:nvSpPr>
          <p:cNvPr id="112643" name="Rectangle 3"/>
          <p:cNvSpPr>
            <a:spLocks noGrp="1"/>
          </p:cNvSpPr>
          <p:nvPr>
            <p:ph idx="1"/>
          </p:nvPr>
        </p:nvSpPr>
        <p:spPr>
          <a:xfrm>
            <a:off x="900113" y="1989138"/>
            <a:ext cx="7808912" cy="4321175"/>
          </a:xfrm>
          <a:ln/>
        </p:spPr>
        <p:txBody>
          <a:bodyPr vert="horz" wrap="square" lIns="91440" tIns="45720" rIns="91440" bIns="45720" anchor="t" anchorCtr="0"/>
          <a:p>
            <a:pPr eaLnBrk="1" hangingPunct="1"/>
            <a:r>
              <a:rPr lang="zh-CN" altLang="en-US" dirty="0">
                <a:latin typeface="宋体" panose="02010600030101010101" pitchFamily="2" charset="-122"/>
                <a:ea typeface="宋体" panose="02010600030101010101" pitchFamily="2" charset="-122"/>
              </a:rPr>
              <a:t>与其它模块中的同名段在满足定位类型的前提</a:t>
            </a:r>
            <a:endParaRPr lang="zh-CN" altLang="en-US" dirty="0">
              <a:latin typeface="宋体" panose="02010600030101010101" pitchFamily="2" charset="-122"/>
              <a:ea typeface="宋体" panose="02010600030101010101" pitchFamily="2" charset="-122"/>
            </a:endParaRPr>
          </a:p>
          <a:p>
            <a:pPr eaLnBrk="1" hangingPunct="1">
              <a:buNone/>
            </a:pPr>
            <a:r>
              <a:rPr lang="zh-CN" altLang="en-US" dirty="0">
                <a:latin typeface="宋体" panose="02010600030101010101" pitchFamily="2" charset="-122"/>
                <a:ea typeface="宋体" panose="02010600030101010101" pitchFamily="2" charset="-122"/>
              </a:rPr>
              <a:t>   下具有的组合方式：</a:t>
            </a:r>
            <a:endParaRPr lang="zh-CN" altLang="en-US" dirty="0">
              <a:latin typeface="宋体" panose="02010600030101010101" pitchFamily="2" charset="-122"/>
              <a:ea typeface="宋体" panose="02010600030101010101" pitchFamily="2" charset="-122"/>
            </a:endParaRPr>
          </a:p>
          <a:p>
            <a:pPr lvl="1" eaLnBrk="1" hangingPunct="1"/>
            <a:r>
              <a:rPr lang="en-US" altLang="zh-CN" dirty="0">
                <a:solidFill>
                  <a:srgbClr val="FF0000"/>
                </a:solidFill>
                <a:latin typeface="宋体" panose="02010600030101010101" pitchFamily="2" charset="-122"/>
                <a:ea typeface="宋体" panose="02010600030101010101" pitchFamily="2" charset="-122"/>
              </a:rPr>
              <a:t>NONE：   </a:t>
            </a:r>
            <a:r>
              <a:rPr lang="zh-CN" altLang="en-US" dirty="0">
                <a:solidFill>
                  <a:srgbClr val="FF0000"/>
                </a:solidFill>
                <a:latin typeface="宋体" panose="02010600030101010101" pitchFamily="2" charset="-122"/>
                <a:ea typeface="宋体" panose="02010600030101010101" pitchFamily="2" charset="-122"/>
              </a:rPr>
              <a:t>不组合</a:t>
            </a:r>
            <a:endParaRPr lang="zh-CN" altLang="en-US" dirty="0">
              <a:solidFill>
                <a:srgbClr val="FF0000"/>
              </a:solidFill>
              <a:latin typeface="宋体" panose="02010600030101010101" pitchFamily="2" charset="-122"/>
              <a:ea typeface="宋体" panose="02010600030101010101" pitchFamily="2" charset="-122"/>
            </a:endParaRPr>
          </a:p>
          <a:p>
            <a:pPr lvl="1" eaLnBrk="1" hangingPunct="1"/>
            <a:r>
              <a:rPr lang="en-US" altLang="zh-CN" dirty="0">
                <a:latin typeface="宋体" panose="02010600030101010101" pitchFamily="2" charset="-122"/>
                <a:ea typeface="宋体" panose="02010600030101010101" pitchFamily="2" charset="-122"/>
              </a:rPr>
              <a:t>PUBLIC： </a:t>
            </a:r>
            <a:r>
              <a:rPr lang="zh-CN" altLang="en-US" dirty="0">
                <a:latin typeface="宋体" panose="02010600030101010101" pitchFamily="2" charset="-122"/>
                <a:ea typeface="宋体" panose="02010600030101010101" pitchFamily="2" charset="-122"/>
              </a:rPr>
              <a:t>依次连接（顺序由</a:t>
            </a:r>
            <a:r>
              <a:rPr lang="en-US" altLang="zh-CN" dirty="0">
                <a:latin typeface="宋体" panose="02010600030101010101" pitchFamily="2" charset="-122"/>
                <a:ea typeface="宋体" panose="02010600030101010101" pitchFamily="2" charset="-122"/>
              </a:rPr>
              <a:t>LINK</a:t>
            </a:r>
            <a:r>
              <a:rPr lang="zh-CN" altLang="en-US" dirty="0">
                <a:latin typeface="宋体" panose="02010600030101010101" pitchFamily="2" charset="-122"/>
                <a:ea typeface="宋体" panose="02010600030101010101" pitchFamily="2" charset="-122"/>
              </a:rPr>
              <a:t>程序确定）</a:t>
            </a:r>
            <a:endParaRPr lang="zh-CN" altLang="en-US" dirty="0">
              <a:latin typeface="宋体" panose="02010600030101010101" pitchFamily="2" charset="-122"/>
              <a:ea typeface="宋体" panose="02010600030101010101" pitchFamily="2" charset="-122"/>
            </a:endParaRPr>
          </a:p>
          <a:p>
            <a:pPr lvl="1" eaLnBrk="1" hangingPunct="1"/>
            <a:r>
              <a:rPr lang="en-US" altLang="zh-CN" dirty="0">
                <a:latin typeface="宋体" panose="02010600030101010101" pitchFamily="2" charset="-122"/>
                <a:ea typeface="宋体" panose="02010600030101010101" pitchFamily="2" charset="-122"/>
              </a:rPr>
              <a:t>COMMON： </a:t>
            </a:r>
            <a:r>
              <a:rPr lang="zh-CN" altLang="en-US" dirty="0">
                <a:latin typeface="宋体" panose="02010600030101010101" pitchFamily="2" charset="-122"/>
                <a:ea typeface="宋体" panose="02010600030101010101" pitchFamily="2" charset="-122"/>
              </a:rPr>
              <a:t>覆盖连接</a:t>
            </a:r>
            <a:endParaRPr lang="zh-CN" altLang="en-US" dirty="0">
              <a:latin typeface="宋体" panose="02010600030101010101" pitchFamily="2" charset="-122"/>
              <a:ea typeface="宋体" panose="02010600030101010101" pitchFamily="2" charset="-122"/>
            </a:endParaRPr>
          </a:p>
          <a:p>
            <a:pPr lvl="1" eaLnBrk="1" hangingPunct="1"/>
            <a:r>
              <a:rPr lang="en-US" altLang="zh-CN" dirty="0">
                <a:latin typeface="宋体" panose="02010600030101010101" pitchFamily="2" charset="-122"/>
                <a:ea typeface="宋体" panose="02010600030101010101" pitchFamily="2" charset="-122"/>
              </a:rPr>
              <a:t>STACK：  </a:t>
            </a:r>
            <a:r>
              <a:rPr lang="zh-CN" altLang="en-US" dirty="0">
                <a:latin typeface="宋体" panose="02010600030101010101" pitchFamily="2" charset="-122"/>
                <a:ea typeface="宋体" panose="02010600030101010101" pitchFamily="2" charset="-122"/>
              </a:rPr>
              <a:t>堆栈段的依次连接</a:t>
            </a:r>
            <a:endParaRPr lang="zh-CN" altLang="en-US" dirty="0">
              <a:latin typeface="宋体" panose="02010600030101010101" pitchFamily="2" charset="-122"/>
              <a:ea typeface="宋体" panose="02010600030101010101" pitchFamily="2" charset="-122"/>
            </a:endParaRPr>
          </a:p>
          <a:p>
            <a:pPr lvl="1" eaLnBrk="1" hangingPunct="1"/>
            <a:r>
              <a:rPr lang="en-US" altLang="zh-CN" dirty="0">
                <a:latin typeface="宋体" panose="02010600030101010101" pitchFamily="2" charset="-122"/>
                <a:ea typeface="宋体" panose="02010600030101010101" pitchFamily="2" charset="-122"/>
              </a:rPr>
              <a:t>AT  </a:t>
            </a:r>
            <a:r>
              <a:rPr lang="zh-CN" altLang="en-US" dirty="0">
                <a:latin typeface="宋体" panose="02010600030101010101" pitchFamily="2" charset="-122"/>
                <a:ea typeface="宋体" panose="02010600030101010101" pitchFamily="2" charset="-122"/>
              </a:rPr>
              <a:t>表达式：段定义在表达式值为段基的节边界</a:t>
            </a:r>
            <a:endParaRPr lang="zh-CN" altLang="en-US" dirty="0">
              <a:latin typeface="宋体" panose="02010600030101010101" pitchFamily="2" charset="-122"/>
              <a:ea typeface="宋体" panose="02010600030101010101" pitchFamily="2" charset="-122"/>
            </a:endParaRPr>
          </a:p>
          <a:p>
            <a:pPr lvl="1" eaLnBrk="1" hangingPunct="1"/>
            <a:r>
              <a:rPr lang="en-US" altLang="zh-CN" dirty="0">
                <a:latin typeface="宋体" panose="02010600030101010101" pitchFamily="2" charset="-122"/>
                <a:ea typeface="宋体" panose="02010600030101010101" pitchFamily="2" charset="-122"/>
              </a:rPr>
              <a:t>MEMORY： </a:t>
            </a:r>
            <a:r>
              <a:rPr lang="zh-CN" altLang="en-US" dirty="0">
                <a:latin typeface="宋体" panose="02010600030101010101" pitchFamily="2" charset="-122"/>
                <a:ea typeface="宋体" panose="02010600030101010101" pitchFamily="2" charset="-122"/>
              </a:rPr>
              <a:t>相应段在同名段的最高地址处。</a:t>
            </a:r>
            <a:endParaRPr lang="zh-CN" altLang="en-US" dirty="0">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43">
                                            <p:txEl>
                                              <p:charRg st="34" end="46"/>
                                            </p:txEl>
                                          </p:spTgt>
                                        </p:tgtEl>
                                        <p:attrNameLst>
                                          <p:attrName>style.visibility</p:attrName>
                                        </p:attrNameLst>
                                      </p:cBhvr>
                                      <p:to>
                                        <p:strVal val="visible"/>
                                      </p:to>
                                    </p:set>
                                    <p:animEffect transition="in" filter="wipe(left)">
                                      <p:cBhvr>
                                        <p:cTn id="7" dur="500"/>
                                        <p:tgtEl>
                                          <p:spTgt spid="112643">
                                            <p:txEl>
                                              <p:charRg st="34" end="4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43">
                                            <p:txEl>
                                              <p:charRg st="46" end="72"/>
                                            </p:txEl>
                                          </p:spTgt>
                                        </p:tgtEl>
                                        <p:attrNameLst>
                                          <p:attrName>style.visibility</p:attrName>
                                        </p:attrNameLst>
                                      </p:cBhvr>
                                      <p:to>
                                        <p:strVal val="visible"/>
                                      </p:to>
                                    </p:set>
                                    <p:animEffect transition="in" filter="wipe(left)">
                                      <p:cBhvr>
                                        <p:cTn id="12" dur="500"/>
                                        <p:tgtEl>
                                          <p:spTgt spid="112643">
                                            <p:txEl>
                                              <p:charRg st="46" end="7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2643">
                                            <p:txEl>
                                              <p:charRg st="72" end="85"/>
                                            </p:txEl>
                                          </p:spTgt>
                                        </p:tgtEl>
                                        <p:attrNameLst>
                                          <p:attrName>style.visibility</p:attrName>
                                        </p:attrNameLst>
                                      </p:cBhvr>
                                      <p:to>
                                        <p:strVal val="visible"/>
                                      </p:to>
                                    </p:set>
                                    <p:animEffect transition="in" filter="wipe(left)">
                                      <p:cBhvr>
                                        <p:cTn id="16" dur="500"/>
                                        <p:tgtEl>
                                          <p:spTgt spid="112643">
                                            <p:txEl>
                                              <p:charRg st="72" end="85"/>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12643">
                                            <p:txEl>
                                              <p:charRg st="85" end="102"/>
                                            </p:txEl>
                                          </p:spTgt>
                                        </p:tgtEl>
                                        <p:attrNameLst>
                                          <p:attrName>style.visibility</p:attrName>
                                        </p:attrNameLst>
                                      </p:cBhvr>
                                      <p:to>
                                        <p:strVal val="visible"/>
                                      </p:to>
                                    </p:set>
                                    <p:animEffect transition="in" filter="wipe(left)">
                                      <p:cBhvr>
                                        <p:cTn id="20" dur="500"/>
                                        <p:tgtEl>
                                          <p:spTgt spid="112643">
                                            <p:txEl>
                                              <p:charRg st="85" end="102"/>
                                            </p:txEl>
                                          </p:spTgt>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12643">
                                            <p:txEl>
                                              <p:charRg st="102" end="126"/>
                                            </p:txEl>
                                          </p:spTgt>
                                        </p:tgtEl>
                                        <p:attrNameLst>
                                          <p:attrName>style.visibility</p:attrName>
                                        </p:attrNameLst>
                                      </p:cBhvr>
                                      <p:to>
                                        <p:strVal val="visible"/>
                                      </p:to>
                                    </p:set>
                                    <p:animEffect transition="in" filter="wipe(left)">
                                      <p:cBhvr>
                                        <p:cTn id="24" dur="500"/>
                                        <p:tgtEl>
                                          <p:spTgt spid="112643">
                                            <p:txEl>
                                              <p:charRg st="102" end="126"/>
                                            </p:txEl>
                                          </p:spTgt>
                                        </p:tgtEl>
                                      </p:cBhvr>
                                    </p:animEffect>
                                  </p:childTnLst>
                                </p:cTn>
                              </p:par>
                            </p:childTnLst>
                          </p:cTn>
                        </p:par>
                        <p:par>
                          <p:cTn id="25" fill="hold">
                            <p:stCondLst>
                              <p:cond delay="2000"/>
                            </p:stCondLst>
                            <p:childTnLst>
                              <p:par>
                                <p:cTn id="26" presetID="22" presetClass="entr" presetSubtype="8" fill="hold" nodeType="afterEffect">
                                  <p:stCondLst>
                                    <p:cond delay="0"/>
                                  </p:stCondLst>
                                  <p:childTnLst>
                                    <p:set>
                                      <p:cBhvr>
                                        <p:cTn id="27" dur="1" fill="hold">
                                          <p:stCondLst>
                                            <p:cond delay="0"/>
                                          </p:stCondLst>
                                        </p:cTn>
                                        <p:tgtEl>
                                          <p:spTgt spid="112643">
                                            <p:txEl>
                                              <p:charRg st="126" end="149"/>
                                            </p:txEl>
                                          </p:spTgt>
                                        </p:tgtEl>
                                        <p:attrNameLst>
                                          <p:attrName>style.visibility</p:attrName>
                                        </p:attrNameLst>
                                      </p:cBhvr>
                                      <p:to>
                                        <p:strVal val="visible"/>
                                      </p:to>
                                    </p:set>
                                    <p:animEffect transition="in" filter="wipe(left)">
                                      <p:cBhvr>
                                        <p:cTn id="28" dur="500"/>
                                        <p:tgtEl>
                                          <p:spTgt spid="112643">
                                            <p:txEl>
                                              <p:charRg st="126" end="1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Rectangle 1026"/>
          <p:cNvSpPr>
            <a:spLocks noGrp="1"/>
          </p:cNvSpPr>
          <p:nvPr>
            <p:ph type="title"/>
          </p:nvPr>
        </p:nvSpPr>
        <p:spPr>
          <a:ln/>
        </p:spPr>
        <p:txBody>
          <a:bodyPr vert="horz" wrap="square" lIns="91440" tIns="45720" rIns="91440" bIns="45720" anchor="b" anchorCtr="0"/>
          <a:p>
            <a:pPr eaLnBrk="1" hangingPunct="1"/>
            <a:r>
              <a:rPr lang="zh-CN" altLang="en-US" dirty="0"/>
              <a:t>类别</a:t>
            </a:r>
            <a:endParaRPr lang="zh-CN" altLang="en-US" dirty="0"/>
          </a:p>
        </p:txBody>
      </p:sp>
      <p:sp>
        <p:nvSpPr>
          <p:cNvPr id="92163" name="Rectangle 1027"/>
          <p:cNvSpPr>
            <a:spLocks noGrp="1"/>
          </p:cNvSpPr>
          <p:nvPr>
            <p:ph idx="1"/>
          </p:nvPr>
        </p:nvSpPr>
        <p:spPr>
          <a:xfrm>
            <a:off x="1411288" y="2017713"/>
            <a:ext cx="6705600" cy="3048000"/>
          </a:xfrm>
          <a:ln/>
        </p:spPr>
        <p:txBody>
          <a:bodyPr vert="horz" wrap="square" lIns="91440" tIns="45720" rIns="91440" bIns="45720" anchor="t" anchorCtr="0"/>
          <a:p>
            <a:pPr eaLnBrk="1" hangingPunct="1">
              <a:lnSpc>
                <a:spcPct val="140000"/>
              </a:lnSpc>
            </a:pPr>
            <a:r>
              <a:rPr lang="zh-CN" altLang="en-US" dirty="0"/>
              <a:t>不同模块连接时将相同类别的段放在连续的内存区域中</a:t>
            </a:r>
            <a:endParaRPr lang="zh-CN" altLang="en-US" dirty="0"/>
          </a:p>
        </p:txBody>
      </p:sp>
    </p:spTree>
  </p:cSld>
  <p:clrMapOvr>
    <a:masterClrMapping/>
  </p:clrMapOvr>
  <p:transition spd="slow">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p:cNvSpPr>
          <p:nvPr>
            <p:ph type="title"/>
          </p:nvPr>
        </p:nvSpPr>
        <p:spPr>
          <a:ln/>
        </p:spPr>
        <p:txBody>
          <a:bodyPr vert="horz" wrap="square" lIns="91440" tIns="45720" rIns="91440" bIns="45720" anchor="b" anchorCtr="0"/>
          <a:p>
            <a:pPr eaLnBrk="1" hangingPunct="1"/>
            <a:r>
              <a:rPr lang="zh-CN" altLang="en-US" dirty="0"/>
              <a:t>段定义伪指令例</a:t>
            </a:r>
            <a:endParaRPr lang="zh-CN" altLang="en-US" dirty="0"/>
          </a:p>
        </p:txBody>
      </p:sp>
      <p:sp>
        <p:nvSpPr>
          <p:cNvPr id="94211" name="Rectangle 3"/>
          <p:cNvSpPr>
            <a:spLocks noGrp="1"/>
          </p:cNvSpPr>
          <p:nvPr>
            <p:ph idx="1"/>
          </p:nvPr>
        </p:nvSpPr>
        <p:spPr>
          <a:xfrm>
            <a:off x="2339975" y="1989138"/>
            <a:ext cx="6265863" cy="3775075"/>
          </a:xfrm>
          <a:ln/>
        </p:spPr>
        <p:txBody>
          <a:bodyPr vert="horz" wrap="square" lIns="91440" tIns="45720" rIns="91440" bIns="45720" anchor="t" anchorCtr="0"/>
          <a:p>
            <a:pPr eaLnBrk="1" hangingPunct="1">
              <a:lnSpc>
                <a:spcPct val="130000"/>
              </a:lnSpc>
              <a:buNone/>
            </a:pPr>
            <a:r>
              <a:rPr lang="en-US" altLang="zh-CN" dirty="0">
                <a:latin typeface="宋体" panose="02010600030101010101" pitchFamily="2" charset="-122"/>
                <a:ea typeface="宋体" panose="02010600030101010101" pitchFamily="2" charset="-122"/>
              </a:rPr>
              <a:t>DATA  SEGMENT </a:t>
            </a:r>
            <a:endParaRPr lang="en-US" altLang="zh-CN" dirty="0">
              <a:latin typeface="宋体" panose="02010600030101010101" pitchFamily="2" charset="-122"/>
              <a:ea typeface="宋体" panose="02010600030101010101" pitchFamily="2" charset="-122"/>
            </a:endParaRPr>
          </a:p>
          <a:p>
            <a:pPr eaLnBrk="1" hangingPunct="1">
              <a:lnSpc>
                <a:spcPct val="130000"/>
              </a:lnSpc>
              <a:buNone/>
            </a:pPr>
            <a:r>
              <a:rPr lang="en-US" altLang="zh-CN" dirty="0">
                <a:latin typeface="宋体" panose="02010600030101010101" pitchFamily="2" charset="-122"/>
                <a:ea typeface="宋体" panose="02010600030101010101" pitchFamily="2" charset="-122"/>
              </a:rPr>
              <a:t>     MEM1  DB  11H，22H</a:t>
            </a:r>
            <a:endParaRPr lang="en-US" altLang="zh-CN" dirty="0">
              <a:latin typeface="宋体" panose="02010600030101010101" pitchFamily="2" charset="-122"/>
              <a:ea typeface="宋体" panose="02010600030101010101" pitchFamily="2" charset="-122"/>
            </a:endParaRPr>
          </a:p>
          <a:p>
            <a:pPr eaLnBrk="1" hangingPunct="1">
              <a:lnSpc>
                <a:spcPct val="130000"/>
              </a:lnSpc>
              <a:buNone/>
            </a:pPr>
            <a:r>
              <a:rPr lang="en-US" altLang="zh-CN" dirty="0">
                <a:latin typeface="宋体" panose="02010600030101010101" pitchFamily="2" charset="-122"/>
                <a:ea typeface="宋体" panose="02010600030101010101" pitchFamily="2" charset="-122"/>
              </a:rPr>
              <a:t>     MEM2  DB  ‘Hello</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lnSpc>
                <a:spcPct val="130000"/>
              </a:lnSpc>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MEM3  DW  2 DUP</a:t>
            </a:r>
            <a:r>
              <a:rPr lang="zh-CN" altLang="en-US"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a:p>
            <a:pPr eaLnBrk="1" hangingPunct="1">
              <a:lnSpc>
                <a:spcPct val="130000"/>
              </a:lnSpc>
              <a:buNone/>
            </a:pPr>
            <a:r>
              <a:rPr lang="en-US" altLang="zh-CN" dirty="0">
                <a:latin typeface="宋体" panose="02010600030101010101" pitchFamily="2" charset="-122"/>
                <a:ea typeface="宋体" panose="02010600030101010101" pitchFamily="2" charset="-122"/>
              </a:rPr>
              <a:t>DATA  ENDS</a:t>
            </a:r>
            <a:endParaRPr lang="en-US" altLang="zh-CN" dirty="0">
              <a:latin typeface="宋体" panose="02010600030101010101" pitchFamily="2" charset="-122"/>
              <a:ea typeface="宋体" panose="02010600030101010101" pitchFamily="2" charset="-122"/>
            </a:endParaRPr>
          </a:p>
        </p:txBody>
      </p:sp>
      <p:sp>
        <p:nvSpPr>
          <p:cNvPr id="116740" name="AutoShape 4"/>
          <p:cNvSpPr/>
          <p:nvPr/>
        </p:nvSpPr>
        <p:spPr>
          <a:xfrm>
            <a:off x="395288" y="3284538"/>
            <a:ext cx="1871662" cy="1511300"/>
          </a:xfrm>
          <a:prstGeom prst="wedgeRoundRectCallout">
            <a:avLst>
              <a:gd name="adj1" fmla="val 87574"/>
              <a:gd name="adj2" fmla="val -60398"/>
              <a:gd name="adj3" fmla="val 16667"/>
            </a:avLst>
          </a:prstGeom>
          <a:solidFill>
            <a:schemeClr val="bg1"/>
          </a:solidFill>
          <a:ln w="25400" cap="sq" cmpd="sng">
            <a:solidFill>
              <a:srgbClr val="FF6600"/>
            </a:solidFill>
            <a:prstDash val="solid"/>
            <a:miter/>
            <a:headEnd type="none" w="sm" len="sm"/>
            <a:tailEnd type="none" w="lg" len="lg"/>
          </a:ln>
        </p:spPr>
        <p:txBody>
          <a:bodyPr/>
          <a:p>
            <a:pPr algn="just">
              <a:lnSpc>
                <a:spcPct val="110000"/>
              </a:lnSpc>
              <a:spcBef>
                <a:spcPct val="5000"/>
              </a:spcBef>
              <a:buFont typeface="Wingdings" panose="05000000000000000000" pitchFamily="2" charset="2"/>
            </a:pPr>
            <a:r>
              <a:rPr lang="zh-CN" altLang="en-US" sz="2000" b="1" dirty="0">
                <a:latin typeface="Times New Roman" panose="02020603050405020304" pitchFamily="18" charset="0"/>
              </a:rPr>
              <a:t>变量在逻辑段中的位置就代表了它的偏移地址</a:t>
            </a:r>
            <a:endParaRPr lang="zh-CN" altLang="en-US" sz="2000" b="1" dirty="0">
              <a:latin typeface="Times New Roman" panose="02020603050405020304" pitchFamily="18" charset="0"/>
            </a:endParaRPr>
          </a:p>
        </p:txBody>
      </p:sp>
      <p:sp>
        <p:nvSpPr>
          <p:cNvPr id="116741" name="AutoShape 5"/>
          <p:cNvSpPr/>
          <p:nvPr/>
        </p:nvSpPr>
        <p:spPr>
          <a:xfrm>
            <a:off x="323850" y="5419725"/>
            <a:ext cx="1871663" cy="1177925"/>
          </a:xfrm>
          <a:prstGeom prst="wedgeRoundRectCallout">
            <a:avLst>
              <a:gd name="adj1" fmla="val 78074"/>
              <a:gd name="adj2" fmla="val -72912"/>
              <a:gd name="adj3" fmla="val 16667"/>
            </a:avLst>
          </a:prstGeom>
          <a:solidFill>
            <a:schemeClr val="bg1"/>
          </a:solidFill>
          <a:ln w="25400" cap="sq" cmpd="sng">
            <a:solidFill>
              <a:srgbClr val="339966"/>
            </a:solidFill>
            <a:prstDash val="solid"/>
            <a:miter/>
            <a:headEnd type="none" w="sm" len="sm"/>
            <a:tailEnd type="none" w="lg" len="lg"/>
          </a:ln>
        </p:spPr>
        <p:txBody>
          <a:bodyPr/>
          <a:p>
            <a:pPr algn="just">
              <a:lnSpc>
                <a:spcPct val="110000"/>
              </a:lnSpc>
              <a:spcBef>
                <a:spcPct val="5000"/>
              </a:spcBef>
              <a:buFont typeface="Wingdings" panose="05000000000000000000" pitchFamily="2" charset="2"/>
            </a:pPr>
            <a:r>
              <a:rPr lang="zh-CN" altLang="en-US" sz="2000" b="1" dirty="0">
                <a:latin typeface="Times New Roman" panose="02020603050405020304" pitchFamily="18" charset="0"/>
              </a:rPr>
              <a:t>表示变量所在逻辑段的段地址</a:t>
            </a:r>
            <a:endParaRPr lang="zh-CN" altLang="en-US" sz="2000" b="1" dirty="0">
              <a:latin typeface="Times New Roman" panose="02020603050405020304" pitchFamily="18" charset="0"/>
            </a:endParaRPr>
          </a:p>
        </p:txBody>
      </p:sp>
      <p:sp>
        <p:nvSpPr>
          <p:cNvPr id="116742" name="AutoShape 6"/>
          <p:cNvSpPr/>
          <p:nvPr/>
        </p:nvSpPr>
        <p:spPr>
          <a:xfrm>
            <a:off x="5508625" y="5300663"/>
            <a:ext cx="1800225" cy="865187"/>
          </a:xfrm>
          <a:prstGeom prst="wedgeRoundRectCallout">
            <a:avLst>
              <a:gd name="adj1" fmla="val -92681"/>
              <a:gd name="adj2" fmla="val -142662"/>
              <a:gd name="adj3" fmla="val 16667"/>
            </a:avLst>
          </a:prstGeom>
          <a:solidFill>
            <a:schemeClr val="bg1"/>
          </a:solidFill>
          <a:ln w="25400" cap="sq" cmpd="sng">
            <a:solidFill>
              <a:srgbClr val="339966"/>
            </a:solidFill>
            <a:prstDash val="solid"/>
            <a:miter/>
            <a:headEnd type="none" w="sm" len="sm"/>
            <a:tailEnd type="none" w="lg" len="lg"/>
          </a:ln>
        </p:spPr>
        <p:txBody>
          <a:bodyPr/>
          <a:p>
            <a:pPr algn="just">
              <a:lnSpc>
                <a:spcPct val="110000"/>
              </a:lnSpc>
              <a:spcBef>
                <a:spcPct val="5000"/>
              </a:spcBef>
              <a:buFont typeface="Wingdings" panose="05000000000000000000" pitchFamily="2" charset="2"/>
            </a:pPr>
            <a:r>
              <a:rPr lang="zh-CN" altLang="en-US" sz="2000" b="1" dirty="0">
                <a:latin typeface="Times New Roman" panose="02020603050405020304" pitchFamily="18" charset="0"/>
              </a:rPr>
              <a:t>表示变量的类型</a:t>
            </a:r>
            <a:endParaRPr lang="zh-CN" altLang="en-US" sz="2000"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6742"/>
                                        </p:tgtEl>
                                        <p:attrNameLst>
                                          <p:attrName>style.visibility</p:attrName>
                                        </p:attrNameLst>
                                      </p:cBhvr>
                                      <p:to>
                                        <p:strVal val="visible"/>
                                      </p:to>
                                    </p:set>
                                    <p:animEffect transition="in" filter="wipe(down)">
                                      <p:cBhvr>
                                        <p:cTn id="7" dur="500"/>
                                        <p:tgtEl>
                                          <p:spTgt spid="1167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6741"/>
                                        </p:tgtEl>
                                        <p:attrNameLst>
                                          <p:attrName>style.visibility</p:attrName>
                                        </p:attrNameLst>
                                      </p:cBhvr>
                                      <p:to>
                                        <p:strVal val="visible"/>
                                      </p:to>
                                    </p:set>
                                    <p:animEffect transition="in" filter="wipe(down)">
                                      <p:cBhvr>
                                        <p:cTn id="12" dur="500"/>
                                        <p:tgtEl>
                                          <p:spTgt spid="1167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6740"/>
                                        </p:tgtEl>
                                        <p:attrNameLst>
                                          <p:attrName>style.visibility</p:attrName>
                                        </p:attrNameLst>
                                      </p:cBhvr>
                                      <p:to>
                                        <p:strVal val="visible"/>
                                      </p:to>
                                    </p:set>
                                    <p:animEffect transition="in" filter="wipe(down)">
                                      <p:cBhvr>
                                        <p:cTn id="17" dur="500"/>
                                        <p:tgtEl>
                                          <p:spTgt spid="116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nimBg="1"/>
      <p:bldP spid="116741" grpId="0" animBg="1"/>
      <p:bldP spid="11674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p:cNvSpPr>
          <p:nvPr>
            <p:ph type="title"/>
          </p:nvPr>
        </p:nvSpPr>
        <p:spPr>
          <a:ln/>
        </p:spPr>
        <p:txBody>
          <a:bodyPr vert="horz" wrap="square" lIns="91440" tIns="45720" rIns="91440" bIns="45720" anchor="b" anchorCtr="0"/>
          <a:p>
            <a:pPr eaLnBrk="1" hangingPunct="1"/>
            <a:r>
              <a:rPr lang="zh-CN" altLang="en-US" dirty="0"/>
              <a:t>四、设定段寄存器伪指令</a:t>
            </a:r>
            <a:endParaRPr lang="zh-CN" altLang="en-US" dirty="0"/>
          </a:p>
        </p:txBody>
      </p:sp>
      <p:sp>
        <p:nvSpPr>
          <p:cNvPr id="114691" name="Rectangle 3"/>
          <p:cNvSpPr>
            <a:spLocks noGrp="1"/>
          </p:cNvSpPr>
          <p:nvPr>
            <p:ph idx="1"/>
          </p:nvPr>
        </p:nvSpPr>
        <p:spPr>
          <a:xfrm>
            <a:off x="901700" y="2133600"/>
            <a:ext cx="7991475" cy="3324225"/>
          </a:xfrm>
          <a:ln/>
        </p:spPr>
        <p:txBody>
          <a:bodyPr vert="horz" wrap="square" lIns="91440" tIns="45720" rIns="91440" bIns="45720" anchor="t" anchorCtr="0"/>
          <a:p>
            <a:pPr eaLnBrk="1" hangingPunct="1">
              <a:lnSpc>
                <a:spcPct val="130000"/>
              </a:lnSpc>
            </a:pPr>
            <a:r>
              <a:rPr lang="zh-CN" altLang="en-US" dirty="0"/>
              <a:t>说明所定义逻辑段的性质</a:t>
            </a:r>
            <a:endParaRPr lang="zh-CN" altLang="en-US" dirty="0"/>
          </a:p>
          <a:p>
            <a:pPr eaLnBrk="1" hangingPunct="1">
              <a:lnSpc>
                <a:spcPct val="130000"/>
              </a:lnSpc>
              <a:spcAft>
                <a:spcPct val="30000"/>
              </a:spcAft>
            </a:pPr>
            <a:r>
              <a:rPr lang="zh-CN" altLang="en-US" dirty="0"/>
              <a:t>格式：</a:t>
            </a:r>
            <a:endParaRPr lang="en-US" altLang="zh-CN" dirty="0"/>
          </a:p>
          <a:p>
            <a:pPr eaLnBrk="1" hangingPunct="1">
              <a:buNone/>
            </a:pPr>
            <a:r>
              <a:rPr lang="zh-CN" altLang="en-US" dirty="0"/>
              <a:t>      </a:t>
            </a:r>
            <a:r>
              <a:rPr lang="en-US" altLang="zh-CN" sz="2400" dirty="0">
                <a:solidFill>
                  <a:schemeClr val="tx1"/>
                </a:solidFill>
              </a:rPr>
              <a:t>ASSUME  </a:t>
            </a:r>
            <a:r>
              <a:rPr lang="zh-CN" altLang="en-US" sz="2400" dirty="0">
                <a:solidFill>
                  <a:schemeClr val="tx1"/>
                </a:solidFill>
              </a:rPr>
              <a:t>段寄存器名</a:t>
            </a:r>
            <a:r>
              <a:rPr lang="en-US" altLang="zh-CN" sz="2400" dirty="0">
                <a:solidFill>
                  <a:schemeClr val="tx1"/>
                </a:solidFill>
              </a:rPr>
              <a:t>:</a:t>
            </a:r>
            <a:r>
              <a:rPr lang="zh-CN" altLang="en-US" sz="2400" dirty="0">
                <a:solidFill>
                  <a:schemeClr val="tx1"/>
                </a:solidFill>
              </a:rPr>
              <a:t>段名[，段寄存器名</a:t>
            </a:r>
            <a:r>
              <a:rPr lang="en-US" altLang="zh-CN" sz="2400" dirty="0">
                <a:solidFill>
                  <a:schemeClr val="tx1"/>
                </a:solidFill>
              </a:rPr>
              <a:t>:</a:t>
            </a:r>
            <a:r>
              <a:rPr lang="zh-CN" altLang="en-US" sz="2400" dirty="0">
                <a:solidFill>
                  <a:schemeClr val="tx1"/>
                </a:solidFill>
              </a:rPr>
              <a:t>段名，</a:t>
            </a:r>
            <a:r>
              <a:rPr lang="en-US" altLang="zh-CN" sz="2400" dirty="0">
                <a:solidFill>
                  <a:schemeClr val="tx1"/>
                </a:solidFill>
                <a:latin typeface="Arial" panose="020B0604020202020204" pitchFamily="34" charset="0"/>
              </a:rPr>
              <a:t>…</a:t>
            </a:r>
            <a:r>
              <a:rPr lang="en-US" altLang="zh-CN" sz="2400" dirty="0">
                <a:solidFill>
                  <a:schemeClr val="tx1"/>
                </a:solidFill>
              </a:rPr>
              <a:t>]</a:t>
            </a:r>
            <a:endParaRPr lang="en-US" altLang="zh-CN" sz="2400" dirty="0">
              <a:solidFill>
                <a:schemeClr val="tx1"/>
              </a:solidFill>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4691">
                                            <p:txEl>
                                              <p:charRg st="0" end="12"/>
                                            </p:txEl>
                                          </p:spTgt>
                                        </p:tgtEl>
                                        <p:attrNameLst>
                                          <p:attrName>style.visibility</p:attrName>
                                        </p:attrNameLst>
                                      </p:cBhvr>
                                      <p:to>
                                        <p:strVal val="visible"/>
                                      </p:to>
                                    </p:set>
                                    <p:animEffect transition="in" filter="wipe(left)">
                                      <p:cBhvr>
                                        <p:cTn id="7" dur="500"/>
                                        <p:tgtEl>
                                          <p:spTgt spid="114691">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4691">
                                            <p:txEl>
                                              <p:charRg st="12" end="16"/>
                                            </p:txEl>
                                          </p:spTgt>
                                        </p:tgtEl>
                                        <p:attrNameLst>
                                          <p:attrName>style.visibility</p:attrName>
                                        </p:attrNameLst>
                                      </p:cBhvr>
                                      <p:to>
                                        <p:strVal val="visible"/>
                                      </p:to>
                                    </p:set>
                                    <p:animEffect transition="in" filter="wipe(left)">
                                      <p:cBhvr>
                                        <p:cTn id="12" dur="500"/>
                                        <p:tgtEl>
                                          <p:spTgt spid="114691">
                                            <p:txEl>
                                              <p:charRg st="12" end="16"/>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4691">
                                            <p:txEl>
                                              <p:charRg st="16" end="52"/>
                                            </p:txEl>
                                          </p:spTgt>
                                        </p:tgtEl>
                                        <p:attrNameLst>
                                          <p:attrName>style.visibility</p:attrName>
                                        </p:attrNameLst>
                                      </p:cBhvr>
                                      <p:to>
                                        <p:strVal val="visible"/>
                                      </p:to>
                                    </p:set>
                                    <p:animEffect transition="in" filter="wipe(left)">
                                      <p:cBhvr>
                                        <p:cTn id="16" dur="500"/>
                                        <p:tgtEl>
                                          <p:spTgt spid="114691">
                                            <p:txEl>
                                              <p:charRg st="16"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type="title"/>
          </p:nvPr>
        </p:nvSpPr>
        <p:spPr>
          <a:xfrm>
            <a:off x="1116013" y="527050"/>
            <a:ext cx="7561262" cy="1030288"/>
          </a:xfrm>
          <a:ln/>
        </p:spPr>
        <p:txBody>
          <a:bodyPr vert="horz" wrap="square" lIns="91440" tIns="45720" rIns="91440" bIns="45720" anchor="b" anchorCtr="0"/>
          <a:p>
            <a:pPr eaLnBrk="1" hangingPunct="1"/>
            <a:r>
              <a:rPr lang="en-US" altLang="zh-CN" sz="3600" b="1" dirty="0"/>
              <a:t>1.</a:t>
            </a:r>
            <a:r>
              <a:rPr lang="en-US" altLang="zh-CN" sz="3600" dirty="0"/>
              <a:t> </a:t>
            </a:r>
            <a:r>
              <a:rPr lang="zh-CN" altLang="en-US" dirty="0"/>
              <a:t>汇编语言源程序与汇编程序</a:t>
            </a:r>
            <a:endParaRPr lang="zh-CN" altLang="en-US" dirty="0"/>
          </a:p>
        </p:txBody>
      </p:sp>
      <p:sp>
        <p:nvSpPr>
          <p:cNvPr id="78851" name="Rectangle 3"/>
          <p:cNvSpPr>
            <a:spLocks noGrp="1"/>
          </p:cNvSpPr>
          <p:nvPr>
            <p:ph idx="1"/>
          </p:nvPr>
        </p:nvSpPr>
        <p:spPr>
          <a:xfrm>
            <a:off x="1014413" y="2235200"/>
            <a:ext cx="3389312" cy="1698625"/>
          </a:xfrm>
          <a:ln/>
        </p:spPr>
        <p:txBody>
          <a:bodyPr vert="horz" wrap="square" lIns="91440" tIns="45720" rIns="91440" bIns="45720" anchor="t" anchorCtr="0"/>
          <a:p>
            <a:pPr eaLnBrk="1" hangingPunct="1">
              <a:spcAft>
                <a:spcPct val="40000"/>
              </a:spcAft>
            </a:pPr>
            <a:r>
              <a:rPr lang="zh-CN" altLang="en-US" dirty="0"/>
              <a:t>汇编语言源程序</a:t>
            </a:r>
            <a:endParaRPr lang="zh-CN" altLang="en-US" dirty="0"/>
          </a:p>
          <a:p>
            <a:pPr>
              <a:spcBef>
                <a:spcPct val="50000"/>
              </a:spcBef>
              <a:buClrTx/>
              <a:buSzPct val="70000"/>
            </a:pPr>
            <a:r>
              <a:rPr lang="zh-CN" altLang="en-US" dirty="0"/>
              <a:t>汇编程序</a:t>
            </a:r>
            <a:endParaRPr lang="zh-CN" altLang="en-US" dirty="0"/>
          </a:p>
        </p:txBody>
      </p:sp>
      <p:sp>
        <p:nvSpPr>
          <p:cNvPr id="78852" name="Text Box 4"/>
          <p:cNvSpPr txBox="1"/>
          <p:nvPr/>
        </p:nvSpPr>
        <p:spPr>
          <a:xfrm>
            <a:off x="5267325" y="2278063"/>
            <a:ext cx="2514600" cy="519112"/>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ea typeface="楷体_GB2312" charset="-122"/>
              </a:rPr>
              <a:t>用助记符编写</a:t>
            </a:r>
            <a:endParaRPr lang="zh-CN" altLang="en-US" b="1" dirty="0">
              <a:latin typeface="Times New Roman" panose="02020603050405020304" pitchFamily="18" charset="0"/>
              <a:ea typeface="楷体_GB2312" charset="-122"/>
            </a:endParaRPr>
          </a:p>
        </p:txBody>
      </p:sp>
      <p:sp>
        <p:nvSpPr>
          <p:cNvPr id="78858" name="Line 10"/>
          <p:cNvSpPr/>
          <p:nvPr/>
        </p:nvSpPr>
        <p:spPr>
          <a:xfrm>
            <a:off x="4116388" y="2566988"/>
            <a:ext cx="1143000" cy="0"/>
          </a:xfrm>
          <a:prstGeom prst="line">
            <a:avLst/>
          </a:prstGeom>
          <a:ln w="38100" cap="sq" cmpd="sng">
            <a:solidFill>
              <a:srgbClr val="FF6600"/>
            </a:solidFill>
            <a:prstDash val="solid"/>
            <a:headEnd type="none" w="sm" len="sm"/>
            <a:tailEnd type="triangle" w="lg" len="lg"/>
          </a:ln>
        </p:spPr>
      </p:sp>
      <p:sp>
        <p:nvSpPr>
          <p:cNvPr id="78861" name="Rectangle 13"/>
          <p:cNvSpPr/>
          <p:nvPr/>
        </p:nvSpPr>
        <p:spPr>
          <a:xfrm>
            <a:off x="3338513" y="4708525"/>
            <a:ext cx="1857375" cy="649288"/>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78862" name="Text Box 14"/>
          <p:cNvSpPr txBox="1"/>
          <p:nvPr/>
        </p:nvSpPr>
        <p:spPr>
          <a:xfrm>
            <a:off x="3567113" y="4802188"/>
            <a:ext cx="1905000" cy="457200"/>
          </a:xfrm>
          <a:prstGeom prst="rect">
            <a:avLst/>
          </a:prstGeom>
          <a:noFill/>
          <a:ln w="25400">
            <a:noFill/>
          </a:ln>
        </p:spPr>
        <p:txBody>
          <a:bodyPr>
            <a:spAutoFit/>
          </a:bodyPr>
          <a:p>
            <a:pPr>
              <a:spcBef>
                <a:spcPct val="20000"/>
              </a:spcBef>
              <a:buClr>
                <a:schemeClr val="accent2"/>
              </a:buClr>
              <a:buSzPct val="80000"/>
              <a:buFont typeface="Wingdings" panose="05000000000000000000" pitchFamily="2" charset="2"/>
            </a:pPr>
            <a:r>
              <a:rPr lang="zh-CN" altLang="en-US" b="1" dirty="0">
                <a:solidFill>
                  <a:schemeClr val="bg1"/>
                </a:solidFill>
                <a:latin typeface="Arial" panose="020B0604020202020204" pitchFamily="34" charset="0"/>
              </a:rPr>
              <a:t>汇编程序</a:t>
            </a:r>
            <a:endParaRPr lang="zh-CN" altLang="en-US" dirty="0">
              <a:solidFill>
                <a:schemeClr val="bg1"/>
              </a:solidFill>
              <a:latin typeface="Times New Roman" panose="02020603050405020304" pitchFamily="18" charset="0"/>
            </a:endParaRPr>
          </a:p>
        </p:txBody>
      </p:sp>
      <p:sp>
        <p:nvSpPr>
          <p:cNvPr id="78863" name="Text Box 15"/>
          <p:cNvSpPr txBox="1"/>
          <p:nvPr/>
        </p:nvSpPr>
        <p:spPr>
          <a:xfrm>
            <a:off x="900113" y="4621213"/>
            <a:ext cx="1600200" cy="822325"/>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汇编语言源程序</a:t>
            </a:r>
            <a:endParaRPr lang="zh-CN" altLang="en-US" b="1" dirty="0">
              <a:latin typeface="Times New Roman" panose="02020603050405020304" pitchFamily="18" charset="0"/>
            </a:endParaRPr>
          </a:p>
        </p:txBody>
      </p:sp>
      <p:sp>
        <p:nvSpPr>
          <p:cNvPr id="78864" name="Line 16"/>
          <p:cNvSpPr/>
          <p:nvPr/>
        </p:nvSpPr>
        <p:spPr>
          <a:xfrm>
            <a:off x="2347913" y="5049838"/>
            <a:ext cx="990600" cy="0"/>
          </a:xfrm>
          <a:prstGeom prst="line">
            <a:avLst/>
          </a:prstGeom>
          <a:ln w="38100" cap="sq" cmpd="sng">
            <a:solidFill>
              <a:srgbClr val="FF6600"/>
            </a:solidFill>
            <a:prstDash val="solid"/>
            <a:headEnd type="none" w="sm" len="sm"/>
            <a:tailEnd type="triangle" w="lg" len="lg"/>
          </a:ln>
        </p:spPr>
      </p:sp>
      <p:sp>
        <p:nvSpPr>
          <p:cNvPr id="78865" name="Text Box 17"/>
          <p:cNvSpPr txBox="1"/>
          <p:nvPr/>
        </p:nvSpPr>
        <p:spPr>
          <a:xfrm>
            <a:off x="6249988" y="4594225"/>
            <a:ext cx="1676400" cy="822325"/>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机器语言目标程序</a:t>
            </a:r>
            <a:endParaRPr lang="zh-CN" altLang="en-US" b="1" dirty="0">
              <a:latin typeface="Times New Roman" panose="02020603050405020304" pitchFamily="18" charset="0"/>
            </a:endParaRPr>
          </a:p>
        </p:txBody>
      </p:sp>
      <p:sp>
        <p:nvSpPr>
          <p:cNvPr id="78866" name="Line 18"/>
          <p:cNvSpPr/>
          <p:nvPr/>
        </p:nvSpPr>
        <p:spPr>
          <a:xfrm>
            <a:off x="5237163" y="5026025"/>
            <a:ext cx="990600" cy="0"/>
          </a:xfrm>
          <a:prstGeom prst="line">
            <a:avLst/>
          </a:prstGeom>
          <a:ln w="38100" cap="sq" cmpd="sng">
            <a:solidFill>
              <a:srgbClr val="FF6600"/>
            </a:solidFill>
            <a:prstDash val="solid"/>
            <a:headEnd type="none" w="sm" len="sm"/>
            <a:tailEnd type="triangle" w="lg" len="lg"/>
          </a:ln>
        </p:spPr>
      </p:sp>
      <p:sp>
        <p:nvSpPr>
          <p:cNvPr id="78870" name="Text Box 22"/>
          <p:cNvSpPr txBox="1"/>
          <p:nvPr/>
        </p:nvSpPr>
        <p:spPr>
          <a:xfrm>
            <a:off x="4303713" y="3154363"/>
            <a:ext cx="3240087" cy="519112"/>
          </a:xfrm>
          <a:prstGeom prst="rect">
            <a:avLst/>
          </a:prstGeom>
          <a:noFill/>
          <a:ln w="25400">
            <a:noFill/>
          </a:ln>
        </p:spPr>
        <p:txBody>
          <a:bodyPr>
            <a:spAutoFit/>
          </a:bodyPr>
          <a:p>
            <a:pPr>
              <a:spcBef>
                <a:spcPct val="50000"/>
              </a:spcBef>
              <a:buSzPct val="70000"/>
              <a:buFont typeface="Wingdings" panose="05000000000000000000" pitchFamily="2" charset="2"/>
            </a:pPr>
            <a:r>
              <a:rPr lang="zh-CN" altLang="en-US" b="1" dirty="0">
                <a:latin typeface="Times New Roman" panose="02020603050405020304" pitchFamily="18" charset="0"/>
                <a:ea typeface="楷体_GB2312" charset="-122"/>
              </a:rPr>
              <a:t>源程序的编译程序</a:t>
            </a:r>
            <a:endParaRPr lang="zh-CN" altLang="en-US" dirty="0">
              <a:latin typeface="Times New Roman" panose="02020603050405020304" pitchFamily="18" charset="0"/>
              <a:ea typeface="楷体_GB2312" charset="-122"/>
            </a:endParaRPr>
          </a:p>
        </p:txBody>
      </p:sp>
      <p:sp>
        <p:nvSpPr>
          <p:cNvPr id="78871" name="Line 23"/>
          <p:cNvSpPr/>
          <p:nvPr/>
        </p:nvSpPr>
        <p:spPr>
          <a:xfrm>
            <a:off x="3108325" y="3429000"/>
            <a:ext cx="1143000" cy="0"/>
          </a:xfrm>
          <a:prstGeom prst="line">
            <a:avLst/>
          </a:prstGeom>
          <a:ln w="38100" cap="sq" cmpd="sng">
            <a:solidFill>
              <a:srgbClr val="FF66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8851">
                                            <p:txEl>
                                              <p:charRg st="0" end="8"/>
                                            </p:txEl>
                                          </p:spTgt>
                                        </p:tgtEl>
                                        <p:attrNameLst>
                                          <p:attrName>style.visibility</p:attrName>
                                        </p:attrNameLst>
                                      </p:cBhvr>
                                      <p:to>
                                        <p:strVal val="visible"/>
                                      </p:to>
                                    </p:set>
                                    <p:animEffect transition="in" filter="wipe(left)">
                                      <p:cBhvr>
                                        <p:cTn id="7" dur="500"/>
                                        <p:tgtEl>
                                          <p:spTgt spid="78851">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8858"/>
                                        </p:tgtEl>
                                        <p:attrNameLst>
                                          <p:attrName>style.visibility</p:attrName>
                                        </p:attrNameLst>
                                      </p:cBhvr>
                                      <p:to>
                                        <p:strVal val="visible"/>
                                      </p:to>
                                    </p:set>
                                    <p:animEffect transition="in" filter="wipe(left)">
                                      <p:cBhvr>
                                        <p:cTn id="12" dur="500"/>
                                        <p:tgtEl>
                                          <p:spTgt spid="78858"/>
                                        </p:tgtEl>
                                      </p:cBhvr>
                                    </p:animEffect>
                                  </p:childTnLst>
                                </p:cTn>
                              </p:par>
                            </p:childTnLst>
                          </p:cTn>
                        </p:par>
                        <p:par>
                          <p:cTn id="13" fill="hold">
                            <p:stCondLst>
                              <p:cond delay="500"/>
                            </p:stCondLst>
                            <p:childTnLst>
                              <p:par>
                                <p:cTn id="14" presetID="22" presetClass="entr" presetSubtype="8" fill="hold" grpId="0" nodeType="afterEffect">
                                  <p:stCondLst>
                                    <p:cond delay="500"/>
                                  </p:stCondLst>
                                  <p:childTnLst>
                                    <p:set>
                                      <p:cBhvr>
                                        <p:cTn id="15" dur="1" fill="hold">
                                          <p:stCondLst>
                                            <p:cond delay="0"/>
                                          </p:stCondLst>
                                        </p:cTn>
                                        <p:tgtEl>
                                          <p:spTgt spid="78852"/>
                                        </p:tgtEl>
                                        <p:attrNameLst>
                                          <p:attrName>style.visibility</p:attrName>
                                        </p:attrNameLst>
                                      </p:cBhvr>
                                      <p:to>
                                        <p:strVal val="visible"/>
                                      </p:to>
                                    </p:set>
                                    <p:animEffect transition="in" filter="wipe(left)">
                                      <p:cBhvr>
                                        <p:cTn id="16" dur="500"/>
                                        <p:tgtEl>
                                          <p:spTgt spid="7885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78851">
                                            <p:txEl>
                                              <p:charRg st="8" end="13"/>
                                            </p:txEl>
                                          </p:spTgt>
                                        </p:tgtEl>
                                        <p:attrNameLst>
                                          <p:attrName>style.visibility</p:attrName>
                                        </p:attrNameLst>
                                      </p:cBhvr>
                                      <p:to>
                                        <p:strVal val="visible"/>
                                      </p:to>
                                    </p:set>
                                    <p:animEffect transition="in" filter="wipe(left)">
                                      <p:cBhvr>
                                        <p:cTn id="21" dur="500"/>
                                        <p:tgtEl>
                                          <p:spTgt spid="78851">
                                            <p:txEl>
                                              <p:charRg st="8"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8871"/>
                                        </p:tgtEl>
                                        <p:attrNameLst>
                                          <p:attrName>style.visibility</p:attrName>
                                        </p:attrNameLst>
                                      </p:cBhvr>
                                      <p:to>
                                        <p:strVal val="visible"/>
                                      </p:to>
                                    </p:set>
                                    <p:animEffect transition="in" filter="wipe(left)">
                                      <p:cBhvr>
                                        <p:cTn id="26" dur="500"/>
                                        <p:tgtEl>
                                          <p:spTgt spid="78871"/>
                                        </p:tgtEl>
                                      </p:cBhvr>
                                    </p:animEffect>
                                  </p:childTnLst>
                                </p:cTn>
                              </p:par>
                            </p:childTnLst>
                          </p:cTn>
                        </p:par>
                        <p:par>
                          <p:cTn id="27" fill="hold">
                            <p:stCondLst>
                              <p:cond delay="500"/>
                            </p:stCondLst>
                            <p:childTnLst>
                              <p:par>
                                <p:cTn id="28" presetID="22" presetClass="entr" presetSubtype="8" fill="hold" grpId="0" nodeType="afterEffect">
                                  <p:stCondLst>
                                    <p:cond delay="500"/>
                                  </p:stCondLst>
                                  <p:childTnLst>
                                    <p:set>
                                      <p:cBhvr>
                                        <p:cTn id="29" dur="1" fill="hold">
                                          <p:stCondLst>
                                            <p:cond delay="0"/>
                                          </p:stCondLst>
                                        </p:cTn>
                                        <p:tgtEl>
                                          <p:spTgt spid="78870"/>
                                        </p:tgtEl>
                                        <p:attrNameLst>
                                          <p:attrName>style.visibility</p:attrName>
                                        </p:attrNameLst>
                                      </p:cBhvr>
                                      <p:to>
                                        <p:strVal val="visible"/>
                                      </p:to>
                                    </p:set>
                                    <p:animEffect transition="in" filter="wipe(left)">
                                      <p:cBhvr>
                                        <p:cTn id="30" dur="500"/>
                                        <p:tgtEl>
                                          <p:spTgt spid="7887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8863"/>
                                        </p:tgtEl>
                                        <p:attrNameLst>
                                          <p:attrName>style.visibility</p:attrName>
                                        </p:attrNameLst>
                                      </p:cBhvr>
                                      <p:to>
                                        <p:strVal val="visible"/>
                                      </p:to>
                                    </p:set>
                                    <p:animEffect transition="in" filter="blinds(horizontal)">
                                      <p:cBhvr>
                                        <p:cTn id="35" dur="500"/>
                                        <p:tgtEl>
                                          <p:spTgt spid="78863"/>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78864"/>
                                        </p:tgtEl>
                                        <p:attrNameLst>
                                          <p:attrName>style.visibility</p:attrName>
                                        </p:attrNameLst>
                                      </p:cBhvr>
                                      <p:to>
                                        <p:strVal val="visible"/>
                                      </p:to>
                                    </p:set>
                                    <p:animEffect transition="in" filter="wipe(left)">
                                      <p:cBhvr>
                                        <p:cTn id="39" dur="500"/>
                                        <p:tgtEl>
                                          <p:spTgt spid="7886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8861"/>
                                        </p:tgtEl>
                                        <p:attrNameLst>
                                          <p:attrName>style.visibility</p:attrName>
                                        </p:attrNameLst>
                                      </p:cBhvr>
                                      <p:to>
                                        <p:strVal val="visible"/>
                                      </p:to>
                                    </p:set>
                                    <p:animEffect transition="in" filter="wipe(left)">
                                      <p:cBhvr>
                                        <p:cTn id="44" dur="500"/>
                                        <p:tgtEl>
                                          <p:spTgt spid="7886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78862"/>
                                        </p:tgtEl>
                                        <p:attrNameLst>
                                          <p:attrName>style.visibility</p:attrName>
                                        </p:attrNameLst>
                                      </p:cBhvr>
                                      <p:to>
                                        <p:strVal val="visible"/>
                                      </p:to>
                                    </p:set>
                                    <p:animEffect transition="in" filter="wipe(left)">
                                      <p:cBhvr>
                                        <p:cTn id="47" dur="500"/>
                                        <p:tgtEl>
                                          <p:spTgt spid="7886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78866"/>
                                        </p:tgtEl>
                                        <p:attrNameLst>
                                          <p:attrName>style.visibility</p:attrName>
                                        </p:attrNameLst>
                                      </p:cBhvr>
                                      <p:to>
                                        <p:strVal val="visible"/>
                                      </p:to>
                                    </p:set>
                                    <p:animEffect transition="in" filter="wipe(left)">
                                      <p:cBhvr>
                                        <p:cTn id="51" dur="500"/>
                                        <p:tgtEl>
                                          <p:spTgt spid="78866"/>
                                        </p:tgtEl>
                                      </p:cBhvr>
                                    </p:animEffect>
                                  </p:childTnLst>
                                </p:cTn>
                              </p:par>
                            </p:childTnLst>
                          </p:cTn>
                        </p:par>
                        <p:par>
                          <p:cTn id="52" fill="hold">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78865"/>
                                        </p:tgtEl>
                                        <p:attrNameLst>
                                          <p:attrName>style.visibility</p:attrName>
                                        </p:attrNameLst>
                                      </p:cBhvr>
                                      <p:to>
                                        <p:strVal val="visible"/>
                                      </p:to>
                                    </p:set>
                                    <p:animEffect transition="in" filter="blinds(horizontal)">
                                      <p:cBhvr>
                                        <p:cTn id="55" dur="500"/>
                                        <p:tgtEl>
                                          <p:spTgt spid="78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p:bldP spid="78861" grpId="0" animBg="1"/>
      <p:bldP spid="78862" grpId="0"/>
      <p:bldP spid="78863" grpId="0"/>
      <p:bldP spid="78865" grpId="0"/>
      <p:bldP spid="7887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p:cNvSpPr>
          <p:nvPr>
            <p:ph type="title"/>
          </p:nvPr>
        </p:nvSpPr>
        <p:spPr>
          <a:ln/>
        </p:spPr>
        <p:txBody>
          <a:bodyPr vert="horz" wrap="square" lIns="91440" tIns="45720" rIns="91440" bIns="45720" anchor="b" anchorCtr="0"/>
          <a:p>
            <a:pPr eaLnBrk="1" hangingPunct="1"/>
            <a:r>
              <a:rPr lang="zh-CN" altLang="en-US" dirty="0"/>
              <a:t>五、结束伪指令</a:t>
            </a:r>
            <a:endParaRPr lang="zh-CN" altLang="en-US" dirty="0"/>
          </a:p>
        </p:txBody>
      </p:sp>
      <p:sp>
        <p:nvSpPr>
          <p:cNvPr id="115715" name="Rectangle 3"/>
          <p:cNvSpPr>
            <a:spLocks noGrp="1"/>
          </p:cNvSpPr>
          <p:nvPr>
            <p:ph idx="1"/>
          </p:nvPr>
        </p:nvSpPr>
        <p:spPr>
          <a:xfrm>
            <a:off x="1411288" y="2097088"/>
            <a:ext cx="5791200" cy="3276600"/>
          </a:xfrm>
          <a:ln/>
        </p:spPr>
        <p:txBody>
          <a:bodyPr vert="horz" wrap="square" lIns="91440" tIns="45720" rIns="91440" bIns="45720" anchor="t" anchorCtr="0"/>
          <a:p>
            <a:pPr eaLnBrk="1" hangingPunct="1">
              <a:lnSpc>
                <a:spcPct val="120000"/>
              </a:lnSpc>
            </a:pPr>
            <a:r>
              <a:rPr lang="zh-CN" altLang="en-US" dirty="0"/>
              <a:t>表示源程序结束</a:t>
            </a:r>
            <a:endParaRPr lang="zh-CN" altLang="en-US" dirty="0"/>
          </a:p>
          <a:p>
            <a:pPr eaLnBrk="1" hangingPunct="1">
              <a:lnSpc>
                <a:spcPct val="120000"/>
              </a:lnSpc>
            </a:pPr>
            <a:r>
              <a:rPr lang="zh-CN" altLang="en-US" dirty="0"/>
              <a:t>格式：</a:t>
            </a:r>
            <a:endParaRPr lang="zh-CN" altLang="en-US" dirty="0"/>
          </a:p>
          <a:p>
            <a:pPr eaLnBrk="1" hangingPunct="1">
              <a:lnSpc>
                <a:spcPct val="120000"/>
              </a:lnSpc>
              <a:buNone/>
            </a:pPr>
            <a:r>
              <a:rPr lang="zh-CN" altLang="en-US" dirty="0"/>
              <a:t>        </a:t>
            </a:r>
            <a:r>
              <a:rPr lang="en-US" altLang="zh-CN" dirty="0"/>
              <a:t>END  [</a:t>
            </a:r>
            <a:r>
              <a:rPr lang="zh-CN" altLang="en-US" dirty="0"/>
              <a:t>标号]</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5715">
                                            <p:txEl>
                                              <p:charRg st="0" end="8"/>
                                            </p:txEl>
                                          </p:spTgt>
                                        </p:tgtEl>
                                        <p:attrNameLst>
                                          <p:attrName>style.visibility</p:attrName>
                                        </p:attrNameLst>
                                      </p:cBhvr>
                                      <p:to>
                                        <p:strVal val="visible"/>
                                      </p:to>
                                    </p:set>
                                    <p:animEffect transition="in" filter="wipe(left)">
                                      <p:cBhvr>
                                        <p:cTn id="7" dur="500"/>
                                        <p:tgtEl>
                                          <p:spTgt spid="115715">
                                            <p:txEl>
                                              <p:charRg st="0"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5715">
                                            <p:txEl>
                                              <p:charRg st="8" end="12"/>
                                            </p:txEl>
                                          </p:spTgt>
                                        </p:tgtEl>
                                        <p:attrNameLst>
                                          <p:attrName>style.visibility</p:attrName>
                                        </p:attrNameLst>
                                      </p:cBhvr>
                                      <p:to>
                                        <p:strVal val="visible"/>
                                      </p:to>
                                    </p:set>
                                    <p:animEffect transition="in" filter="wipe(left)">
                                      <p:cBhvr>
                                        <p:cTn id="12" dur="500"/>
                                        <p:tgtEl>
                                          <p:spTgt spid="115715">
                                            <p:txEl>
                                              <p:charRg st="8" end="1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5715">
                                            <p:txEl>
                                              <p:charRg st="12" end="30"/>
                                            </p:txEl>
                                          </p:spTgt>
                                        </p:tgtEl>
                                        <p:attrNameLst>
                                          <p:attrName>style.visibility</p:attrName>
                                        </p:attrNameLst>
                                      </p:cBhvr>
                                      <p:to>
                                        <p:strVal val="visible"/>
                                      </p:to>
                                    </p:set>
                                    <p:animEffect transition="in" filter="wipe(left)">
                                      <p:cBhvr>
                                        <p:cTn id="16" dur="500"/>
                                        <p:tgtEl>
                                          <p:spTgt spid="115715">
                                            <p:txEl>
                                              <p:charRg st="12"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p:cNvSpPr>
          <p:nvPr>
            <p:ph type="title"/>
          </p:nvPr>
        </p:nvSpPr>
        <p:spPr>
          <a:ln/>
        </p:spPr>
        <p:txBody>
          <a:bodyPr vert="horz" wrap="square" lIns="91440" tIns="45720" rIns="91440" bIns="45720" anchor="b" anchorCtr="0"/>
          <a:p>
            <a:pPr eaLnBrk="1" hangingPunct="1"/>
            <a:r>
              <a:rPr lang="zh-CN" altLang="en-US" dirty="0"/>
              <a:t>六、过程定义伪指令</a:t>
            </a:r>
            <a:endParaRPr lang="zh-CN" altLang="en-US" dirty="0"/>
          </a:p>
        </p:txBody>
      </p:sp>
      <p:sp>
        <p:nvSpPr>
          <p:cNvPr id="121859" name="Rectangle 3"/>
          <p:cNvSpPr>
            <a:spLocks noGrp="1"/>
          </p:cNvSpPr>
          <p:nvPr>
            <p:ph idx="1"/>
          </p:nvPr>
        </p:nvSpPr>
        <p:spPr>
          <a:xfrm>
            <a:off x="1182688" y="2017713"/>
            <a:ext cx="6557962" cy="4114800"/>
          </a:xfrm>
          <a:ln/>
        </p:spPr>
        <p:txBody>
          <a:bodyPr vert="horz" wrap="square" lIns="91440" tIns="45720" rIns="91440" bIns="45720" anchor="t" anchorCtr="0"/>
          <a:p>
            <a:pPr eaLnBrk="1" hangingPunct="1">
              <a:spcAft>
                <a:spcPct val="35000"/>
              </a:spcAft>
            </a:pPr>
            <a:r>
              <a:rPr lang="zh-CN" altLang="en-US" dirty="0"/>
              <a:t>用于定义一个过程体</a:t>
            </a:r>
            <a:endParaRPr lang="zh-CN" altLang="en-US" dirty="0"/>
          </a:p>
          <a:p>
            <a:pPr eaLnBrk="1" hangingPunct="1">
              <a:lnSpc>
                <a:spcPct val="120000"/>
              </a:lnSpc>
            </a:pPr>
            <a:r>
              <a:rPr lang="zh-CN" altLang="en-US" dirty="0"/>
              <a:t>格式：</a:t>
            </a:r>
            <a:endParaRPr lang="zh-CN" altLang="en-US" dirty="0"/>
          </a:p>
          <a:p>
            <a:pPr eaLnBrk="1" hangingPunct="1">
              <a:lnSpc>
                <a:spcPct val="120000"/>
              </a:lnSpc>
              <a:buNone/>
            </a:pPr>
            <a:r>
              <a:rPr lang="zh-CN" altLang="en-US" dirty="0"/>
              <a:t>     </a:t>
            </a:r>
            <a:r>
              <a:rPr lang="zh-CN" altLang="en-US" sz="2400" dirty="0"/>
              <a:t>过程名   </a:t>
            </a:r>
            <a:r>
              <a:rPr lang="en-US" altLang="zh-CN" sz="2400" dirty="0"/>
              <a:t>PROC  [ NEAR / FAR ]</a:t>
            </a:r>
            <a:endParaRPr lang="en-US" altLang="zh-CN" sz="2400" dirty="0"/>
          </a:p>
          <a:p>
            <a:pPr eaLnBrk="1" hangingPunct="1">
              <a:lnSpc>
                <a:spcPct val="120000"/>
              </a:lnSpc>
              <a:buNone/>
            </a:pPr>
            <a:r>
              <a:rPr lang="en-US" altLang="zh-CN" sz="2400" dirty="0"/>
              <a:t>                     ┇</a:t>
            </a:r>
            <a:endParaRPr lang="en-US" altLang="zh-CN" sz="2400" dirty="0"/>
          </a:p>
          <a:p>
            <a:pPr eaLnBrk="1" hangingPunct="1">
              <a:lnSpc>
                <a:spcPct val="120000"/>
              </a:lnSpc>
              <a:buNone/>
            </a:pPr>
            <a:r>
              <a:rPr lang="en-US" altLang="zh-CN" sz="2400" dirty="0"/>
              <a:t>                   RET</a:t>
            </a:r>
            <a:endParaRPr lang="en-US" altLang="zh-CN" sz="2400" dirty="0"/>
          </a:p>
          <a:p>
            <a:pPr eaLnBrk="1" hangingPunct="1">
              <a:lnSpc>
                <a:spcPct val="120000"/>
              </a:lnSpc>
              <a:buNone/>
            </a:pPr>
            <a:r>
              <a:rPr lang="zh-CN" altLang="en-US" sz="2400" dirty="0"/>
              <a:t>     过程名   </a:t>
            </a:r>
            <a:r>
              <a:rPr lang="en-US" altLang="zh-CN" sz="2400" dirty="0"/>
              <a:t>ENDP</a:t>
            </a:r>
            <a:endParaRPr lang="en-US" altLang="zh-CN" sz="2400" dirty="0"/>
          </a:p>
        </p:txBody>
      </p:sp>
      <p:sp>
        <p:nvSpPr>
          <p:cNvPr id="100356" name="Text Box 7"/>
          <p:cNvSpPr txBox="1"/>
          <p:nvPr/>
        </p:nvSpPr>
        <p:spPr>
          <a:xfrm>
            <a:off x="7696200" y="6019800"/>
            <a:ext cx="1219200" cy="396875"/>
          </a:xfrm>
          <a:prstGeom prst="rect">
            <a:avLst/>
          </a:prstGeom>
          <a:noFill/>
          <a:ln w="25400">
            <a:noFill/>
          </a:ln>
        </p:spPr>
        <p:txBody>
          <a:bodyPr>
            <a:spAutoFit/>
          </a:bodyPr>
          <a:p>
            <a:pPr>
              <a:spcBef>
                <a:spcPct val="50000"/>
              </a:spcBef>
              <a:buFont typeface="Wingdings" panose="05000000000000000000" pitchFamily="2" charset="2"/>
            </a:pPr>
            <a:r>
              <a:rPr lang="en-US" altLang="zh-CN" sz="2000" b="1" dirty="0">
                <a:solidFill>
                  <a:schemeClr val="bg1"/>
                </a:solidFill>
                <a:latin typeface="Times New Roman" panose="02020603050405020304" pitchFamily="18" charset="0"/>
              </a:rPr>
              <a:t>P157</a:t>
            </a:r>
            <a:r>
              <a:rPr lang="zh-CN" altLang="en-US" sz="2000" b="1" dirty="0">
                <a:solidFill>
                  <a:schemeClr val="bg1"/>
                </a:solidFill>
                <a:latin typeface="Times New Roman" panose="02020603050405020304" pitchFamily="18" charset="0"/>
              </a:rPr>
              <a:t>例</a:t>
            </a:r>
            <a:endParaRPr lang="zh-CN" altLang="en-US" sz="2000" b="1" dirty="0">
              <a:solidFill>
                <a:schemeClr val="bg1"/>
              </a:solidFill>
              <a:latin typeface="Times New Roman" panose="02020603050405020304" pitchFamily="18" charset="0"/>
            </a:endParaRPr>
          </a:p>
        </p:txBody>
      </p:sp>
      <p:sp>
        <p:nvSpPr>
          <p:cNvPr id="121865" name="AutoShape 9"/>
          <p:cNvSpPr/>
          <p:nvPr/>
        </p:nvSpPr>
        <p:spPr>
          <a:xfrm>
            <a:off x="5364163" y="2492375"/>
            <a:ext cx="1512887" cy="762000"/>
          </a:xfrm>
          <a:prstGeom prst="borderCallout2">
            <a:avLst>
              <a:gd name="adj1" fmla="val 15000"/>
              <a:gd name="adj2" fmla="val -5037"/>
              <a:gd name="adj3" fmla="val 15000"/>
              <a:gd name="adj4" fmla="val -87616"/>
              <a:gd name="adj5" fmla="val 122708"/>
              <a:gd name="adj6" fmla="val -173139"/>
            </a:avLst>
          </a:prstGeom>
          <a:solidFill>
            <a:srgbClr val="339966"/>
          </a:solidFill>
          <a:ln w="25400" cap="sq" cmpd="sng">
            <a:solidFill>
              <a:srgbClr val="339966"/>
            </a:solidFill>
            <a:prstDash val="solid"/>
            <a:miter/>
            <a:headEnd type="none" w="lg" len="lg"/>
            <a:tailEnd type="none" w="sm" len="sm"/>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过程入口的符号地址</a:t>
            </a:r>
            <a:endParaRPr lang="zh-CN" altLang="en-US" sz="2000" b="1" dirty="0">
              <a:solidFill>
                <a:schemeClr val="bg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1859">
                                            <p:txEl>
                                              <p:charRg st="0" end="10"/>
                                            </p:txEl>
                                          </p:spTgt>
                                        </p:tgtEl>
                                        <p:attrNameLst>
                                          <p:attrName>style.visibility</p:attrName>
                                        </p:attrNameLst>
                                      </p:cBhvr>
                                      <p:to>
                                        <p:strVal val="visible"/>
                                      </p:to>
                                    </p:set>
                                    <p:animEffect transition="in" filter="wipe(left)">
                                      <p:cBhvr>
                                        <p:cTn id="7" dur="500"/>
                                        <p:tgtEl>
                                          <p:spTgt spid="121859">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1859">
                                            <p:txEl>
                                              <p:charRg st="10" end="14"/>
                                            </p:txEl>
                                          </p:spTgt>
                                        </p:tgtEl>
                                        <p:attrNameLst>
                                          <p:attrName>style.visibility</p:attrName>
                                        </p:attrNameLst>
                                      </p:cBhvr>
                                      <p:to>
                                        <p:strVal val="visible"/>
                                      </p:to>
                                    </p:set>
                                    <p:animEffect transition="in" filter="wipe(left)">
                                      <p:cBhvr>
                                        <p:cTn id="12" dur="500"/>
                                        <p:tgtEl>
                                          <p:spTgt spid="121859">
                                            <p:txEl>
                                              <p:charRg st="10" end="14"/>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1859">
                                            <p:txEl>
                                              <p:charRg st="14" end="46"/>
                                            </p:txEl>
                                          </p:spTgt>
                                        </p:tgtEl>
                                        <p:attrNameLst>
                                          <p:attrName>style.visibility</p:attrName>
                                        </p:attrNameLst>
                                      </p:cBhvr>
                                      <p:to>
                                        <p:strVal val="visible"/>
                                      </p:to>
                                    </p:set>
                                    <p:animEffect transition="in" filter="wipe(left)">
                                      <p:cBhvr>
                                        <p:cTn id="16" dur="500"/>
                                        <p:tgtEl>
                                          <p:spTgt spid="121859">
                                            <p:txEl>
                                              <p:charRg st="14" end="4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121865"/>
                                        </p:tgtEl>
                                        <p:attrNameLst>
                                          <p:attrName>style.visibility</p:attrName>
                                        </p:attrNameLst>
                                      </p:cBhvr>
                                      <p:to>
                                        <p:strVal val="visible"/>
                                      </p:to>
                                    </p:set>
                                    <p:anim calcmode="lin" valueType="num">
                                      <p:cBhvr additive="base">
                                        <p:cTn id="21" dur="500" fill="hold"/>
                                        <p:tgtEl>
                                          <p:spTgt spid="121865"/>
                                        </p:tgtEl>
                                        <p:attrNameLst>
                                          <p:attrName>ppt_x</p:attrName>
                                        </p:attrNameLst>
                                      </p:cBhvr>
                                      <p:tavLst>
                                        <p:tav tm="0">
                                          <p:val>
                                            <p:strVal val="1+#ppt_w/2"/>
                                          </p:val>
                                        </p:tav>
                                        <p:tav tm="100000">
                                          <p:val>
                                            <p:strVal val="#ppt_x"/>
                                          </p:val>
                                        </p:tav>
                                      </p:tavLst>
                                    </p:anim>
                                    <p:anim calcmode="lin" valueType="num">
                                      <p:cBhvr additive="base">
                                        <p:cTn id="22" dur="500" fill="hold"/>
                                        <p:tgtEl>
                                          <p:spTgt spid="12186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121859">
                                            <p:txEl>
                                              <p:charRg st="46" end="69"/>
                                            </p:txEl>
                                          </p:spTgt>
                                        </p:tgtEl>
                                        <p:attrNameLst>
                                          <p:attrName>style.visibility</p:attrName>
                                        </p:attrNameLst>
                                      </p:cBhvr>
                                      <p:to>
                                        <p:strVal val="visible"/>
                                      </p:to>
                                    </p:set>
                                    <p:animEffect transition="in" filter="strips(downRight)">
                                      <p:cBhvr>
                                        <p:cTn id="27" dur="500"/>
                                        <p:tgtEl>
                                          <p:spTgt spid="121859">
                                            <p:txEl>
                                              <p:charRg st="46"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1859">
                                            <p:txEl>
                                              <p:charRg st="69" end="92"/>
                                            </p:txEl>
                                          </p:spTgt>
                                        </p:tgtEl>
                                        <p:attrNameLst>
                                          <p:attrName>style.visibility</p:attrName>
                                        </p:attrNameLst>
                                      </p:cBhvr>
                                      <p:to>
                                        <p:strVal val="visible"/>
                                      </p:to>
                                    </p:set>
                                    <p:animEffect transition="in" filter="wipe(left)">
                                      <p:cBhvr>
                                        <p:cTn id="32" dur="500"/>
                                        <p:tgtEl>
                                          <p:spTgt spid="121859">
                                            <p:txEl>
                                              <p:charRg st="69" end="9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21859">
                                            <p:txEl>
                                              <p:charRg st="92" end="108"/>
                                            </p:txEl>
                                          </p:spTgt>
                                        </p:tgtEl>
                                        <p:attrNameLst>
                                          <p:attrName>style.visibility</p:attrName>
                                        </p:attrNameLst>
                                      </p:cBhvr>
                                      <p:to>
                                        <p:strVal val="visible"/>
                                      </p:to>
                                    </p:set>
                                    <p:animEffect transition="in" filter="wipe(left)">
                                      <p:cBhvr>
                                        <p:cTn id="37" dur="500"/>
                                        <p:tgtEl>
                                          <p:spTgt spid="121859">
                                            <p:txEl>
                                              <p:charRg st="92" end="10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
          <p:cNvSpPr>
            <a:spLocks noGrp="1"/>
          </p:cNvSpPr>
          <p:nvPr>
            <p:ph type="title"/>
          </p:nvPr>
        </p:nvSpPr>
        <p:spPr>
          <a:ln/>
        </p:spPr>
        <p:txBody>
          <a:bodyPr vert="horz" wrap="square" lIns="91440" tIns="45720" rIns="91440" bIns="45720" anchor="b" anchorCtr="0"/>
          <a:p>
            <a:r>
              <a:rPr lang="zh-CN" altLang="en-US" dirty="0"/>
              <a:t>过程定义及调用例</a:t>
            </a:r>
            <a:endParaRPr lang="zh-CN" altLang="en-US" dirty="0"/>
          </a:p>
        </p:txBody>
      </p:sp>
      <p:sp>
        <p:nvSpPr>
          <p:cNvPr id="3" name="内容占位符 2"/>
          <p:cNvSpPr>
            <a:spLocks noGrp="1"/>
          </p:cNvSpPr>
          <p:nvPr>
            <p:ph idx="1"/>
          </p:nvPr>
        </p:nvSpPr>
        <p:spPr>
          <a:xfrm>
            <a:off x="642938" y="2017713"/>
            <a:ext cx="4214812" cy="4483100"/>
          </a:xfrm>
          <a:ln/>
        </p:spPr>
        <p:txBody>
          <a:bodyPr vert="horz" wrap="square" lIns="91440" tIns="45720" rIns="91440" bIns="45720" anchor="t" anchorCtr="0"/>
          <a:p>
            <a:pPr>
              <a:spcBef>
                <a:spcPts val="100"/>
              </a:spcBef>
            </a:pPr>
            <a:r>
              <a:rPr lang="zh-CN" altLang="en-US" sz="2400" dirty="0"/>
              <a:t>定义延时子程序 </a:t>
            </a:r>
            <a:endParaRPr lang="zh-CN" altLang="en-US" sz="2400" dirty="0"/>
          </a:p>
          <a:p>
            <a:pPr lvl="1">
              <a:spcBef>
                <a:spcPts val="100"/>
              </a:spcBef>
            </a:pPr>
            <a:r>
              <a:rPr lang="en-US" altLang="zh-CN" sz="1800" dirty="0">
                <a:solidFill>
                  <a:srgbClr val="FF0000"/>
                </a:solidFill>
              </a:rPr>
              <a:t>DELAY   PROC</a:t>
            </a:r>
            <a:endParaRPr lang="zh-CN" altLang="en-US" sz="1800" dirty="0">
              <a:solidFill>
                <a:srgbClr val="FF0000"/>
              </a:solidFill>
            </a:endParaRPr>
          </a:p>
          <a:p>
            <a:pPr lvl="1">
              <a:spcBef>
                <a:spcPts val="100"/>
              </a:spcBef>
            </a:pPr>
            <a:r>
              <a:rPr lang="en-US" altLang="zh-CN" sz="1800" dirty="0"/>
              <a:t>               PUSH BX</a:t>
            </a:r>
            <a:endParaRPr lang="zh-CN" altLang="en-US" sz="1800" dirty="0"/>
          </a:p>
          <a:p>
            <a:pPr lvl="1">
              <a:spcBef>
                <a:spcPts val="100"/>
              </a:spcBef>
            </a:pPr>
            <a:r>
              <a:rPr lang="en-US" altLang="zh-CN" sz="1800" dirty="0"/>
              <a:t>               PUSH CX</a:t>
            </a:r>
            <a:endParaRPr lang="zh-CN" altLang="en-US" sz="1800" dirty="0"/>
          </a:p>
          <a:p>
            <a:pPr lvl="1">
              <a:spcBef>
                <a:spcPts val="100"/>
              </a:spcBef>
            </a:pPr>
            <a:r>
              <a:rPr lang="en-US" altLang="zh-CN" sz="1800" dirty="0"/>
              <a:t>               </a:t>
            </a:r>
            <a:r>
              <a:rPr lang="en-US" altLang="zh-CN" sz="1800" dirty="0">
                <a:solidFill>
                  <a:schemeClr val="tx2"/>
                </a:solidFill>
              </a:rPr>
              <a:t>MOV  BL</a:t>
            </a:r>
            <a:r>
              <a:rPr lang="zh-CN" altLang="en-US" sz="1800" dirty="0">
                <a:solidFill>
                  <a:schemeClr val="tx2"/>
                </a:solidFill>
              </a:rPr>
              <a:t>，</a:t>
            </a:r>
            <a:r>
              <a:rPr lang="en-US" altLang="zh-CN" sz="1800" dirty="0">
                <a:solidFill>
                  <a:schemeClr val="tx2"/>
                </a:solidFill>
              </a:rPr>
              <a:t>2</a:t>
            </a:r>
            <a:endParaRPr lang="zh-CN" altLang="en-US" sz="1800" dirty="0">
              <a:solidFill>
                <a:schemeClr val="tx2"/>
              </a:solidFill>
            </a:endParaRPr>
          </a:p>
          <a:p>
            <a:pPr lvl="1">
              <a:spcBef>
                <a:spcPts val="100"/>
              </a:spcBef>
            </a:pPr>
            <a:r>
              <a:rPr lang="en-US" altLang="zh-CN" sz="1800" dirty="0">
                <a:solidFill>
                  <a:schemeClr val="tx2"/>
                </a:solidFill>
              </a:rPr>
              <a:t>NEXT</a:t>
            </a:r>
            <a:r>
              <a:rPr lang="zh-CN" altLang="en-US" sz="1800" dirty="0">
                <a:solidFill>
                  <a:schemeClr val="tx2"/>
                </a:solidFill>
              </a:rPr>
              <a:t>：  </a:t>
            </a:r>
            <a:r>
              <a:rPr lang="en-US" altLang="zh-CN" sz="1800" dirty="0">
                <a:solidFill>
                  <a:schemeClr val="tx2"/>
                </a:solidFill>
              </a:rPr>
              <a:t>MOV  CX</a:t>
            </a:r>
            <a:r>
              <a:rPr lang="zh-CN" altLang="en-US" sz="1800" dirty="0">
                <a:solidFill>
                  <a:schemeClr val="tx2"/>
                </a:solidFill>
              </a:rPr>
              <a:t>，</a:t>
            </a:r>
            <a:r>
              <a:rPr lang="en-US" altLang="zh-CN" sz="1800" dirty="0">
                <a:solidFill>
                  <a:schemeClr val="tx2"/>
                </a:solidFill>
              </a:rPr>
              <a:t>4167</a:t>
            </a:r>
            <a:endParaRPr lang="zh-CN" altLang="en-US" sz="1800" dirty="0">
              <a:solidFill>
                <a:schemeClr val="tx2"/>
              </a:solidFill>
            </a:endParaRPr>
          </a:p>
          <a:p>
            <a:pPr lvl="1">
              <a:spcBef>
                <a:spcPts val="100"/>
              </a:spcBef>
            </a:pPr>
            <a:r>
              <a:rPr lang="en-US" altLang="zh-CN" sz="1800" dirty="0">
                <a:solidFill>
                  <a:schemeClr val="tx2"/>
                </a:solidFill>
              </a:rPr>
              <a:t>W10M</a:t>
            </a:r>
            <a:r>
              <a:rPr lang="zh-CN" altLang="en-US" sz="1800" dirty="0">
                <a:solidFill>
                  <a:schemeClr val="tx2"/>
                </a:solidFill>
              </a:rPr>
              <a:t>： </a:t>
            </a:r>
            <a:r>
              <a:rPr lang="en-US" altLang="zh-CN" sz="1800" dirty="0">
                <a:solidFill>
                  <a:schemeClr val="tx2"/>
                </a:solidFill>
              </a:rPr>
              <a:t>LOOP W10M</a:t>
            </a:r>
            <a:endParaRPr lang="zh-CN" altLang="en-US" sz="1800" dirty="0">
              <a:solidFill>
                <a:schemeClr val="tx2"/>
              </a:solidFill>
            </a:endParaRPr>
          </a:p>
          <a:p>
            <a:pPr lvl="1">
              <a:spcBef>
                <a:spcPts val="100"/>
              </a:spcBef>
            </a:pPr>
            <a:r>
              <a:rPr lang="en-US" altLang="zh-CN" sz="1800" dirty="0">
                <a:solidFill>
                  <a:schemeClr val="tx2"/>
                </a:solidFill>
              </a:rPr>
              <a:t>               DEC  BL</a:t>
            </a:r>
            <a:endParaRPr lang="zh-CN" altLang="en-US" sz="1800" dirty="0">
              <a:solidFill>
                <a:schemeClr val="tx2"/>
              </a:solidFill>
            </a:endParaRPr>
          </a:p>
          <a:p>
            <a:pPr lvl="1">
              <a:spcBef>
                <a:spcPts val="100"/>
              </a:spcBef>
            </a:pPr>
            <a:r>
              <a:rPr lang="en-US" altLang="zh-CN" sz="1800" dirty="0">
                <a:solidFill>
                  <a:schemeClr val="tx2"/>
                </a:solidFill>
              </a:rPr>
              <a:t>               JNZ  NEXT</a:t>
            </a:r>
            <a:endParaRPr lang="zh-CN" altLang="en-US" sz="1800" dirty="0">
              <a:solidFill>
                <a:schemeClr val="tx2"/>
              </a:solidFill>
            </a:endParaRPr>
          </a:p>
          <a:p>
            <a:pPr lvl="1">
              <a:spcBef>
                <a:spcPts val="100"/>
              </a:spcBef>
            </a:pPr>
            <a:r>
              <a:rPr lang="en-US" altLang="zh-CN" sz="1800" dirty="0"/>
              <a:t>               POP  CX</a:t>
            </a:r>
            <a:endParaRPr lang="zh-CN" altLang="en-US" sz="1800" dirty="0"/>
          </a:p>
          <a:p>
            <a:pPr lvl="1">
              <a:spcBef>
                <a:spcPts val="100"/>
              </a:spcBef>
            </a:pPr>
            <a:r>
              <a:rPr lang="en-US" altLang="zh-CN" sz="1800" dirty="0"/>
              <a:t>               POP  BX</a:t>
            </a:r>
            <a:endParaRPr lang="zh-CN" altLang="en-US" sz="1800" dirty="0"/>
          </a:p>
          <a:p>
            <a:pPr lvl="1">
              <a:spcBef>
                <a:spcPts val="100"/>
              </a:spcBef>
            </a:pPr>
            <a:r>
              <a:rPr lang="en-US" altLang="zh-CN" sz="1800" dirty="0"/>
              <a:t>               RET</a:t>
            </a:r>
            <a:endParaRPr lang="zh-CN" altLang="en-US" sz="1800" dirty="0"/>
          </a:p>
          <a:p>
            <a:pPr lvl="1">
              <a:spcBef>
                <a:spcPts val="100"/>
              </a:spcBef>
            </a:pPr>
            <a:r>
              <a:rPr lang="en-GB" altLang="zh-CN" sz="1800" dirty="0">
                <a:solidFill>
                  <a:srgbClr val="FF0000"/>
                </a:solidFill>
              </a:rPr>
              <a:t>DELAY  ENDP</a:t>
            </a:r>
            <a:endParaRPr lang="zh-CN" altLang="en-US" sz="2000" dirty="0">
              <a:solidFill>
                <a:srgbClr val="FF0000"/>
              </a:solidFill>
            </a:endParaRPr>
          </a:p>
        </p:txBody>
      </p:sp>
      <p:sp>
        <p:nvSpPr>
          <p:cNvPr id="5" name="内容占位符 2"/>
          <p:cNvSpPr txBox="1"/>
          <p:nvPr/>
        </p:nvSpPr>
        <p:spPr>
          <a:xfrm>
            <a:off x="5143500" y="2143125"/>
            <a:ext cx="3214688" cy="4268788"/>
          </a:xfrm>
          <a:prstGeom prst="rect">
            <a:avLst/>
          </a:prstGeom>
          <a:noFill/>
          <a:ln w="9525">
            <a:noFill/>
          </a:ln>
        </p:spPr>
        <p:txBody>
          <a:bodyPr/>
          <a:p>
            <a:pPr marL="342900" indent="-342900">
              <a:lnSpc>
                <a:spcPct val="110000"/>
              </a:lnSpc>
              <a:spcBef>
                <a:spcPts val="100"/>
              </a:spcBef>
              <a:spcAft>
                <a:spcPct val="5000"/>
              </a:spcAft>
              <a:buClr>
                <a:schemeClr val="folHlink"/>
              </a:buClr>
              <a:buSzPct val="60000"/>
              <a:buFont typeface="Wingdings" panose="05000000000000000000" pitchFamily="2" charset="2"/>
              <a:buChar char="n"/>
            </a:pPr>
            <a:r>
              <a:rPr lang="zh-CN" altLang="en-US" b="1" dirty="0">
                <a:solidFill>
                  <a:schemeClr val="tx2"/>
                </a:solidFill>
                <a:latin typeface="Tahoma" panose="020B0604030504040204" pitchFamily="34" charset="0"/>
                <a:ea typeface="楷体_GB2312" charset="-122"/>
              </a:rPr>
              <a:t>调用延时子程序：</a:t>
            </a:r>
            <a:r>
              <a:rPr lang="en-US" altLang="zh-CN" b="1" dirty="0">
                <a:solidFill>
                  <a:schemeClr val="tx2"/>
                </a:solidFill>
                <a:latin typeface="Tahoma" panose="020B0604030504040204" pitchFamily="34" charset="0"/>
                <a:ea typeface="楷体_GB2312" charset="-122"/>
              </a:rPr>
              <a:t> </a:t>
            </a:r>
            <a:endParaRPr lang="en-US" altLang="zh-CN" b="1" dirty="0">
              <a:solidFill>
                <a:schemeClr val="tx2"/>
              </a:solidFill>
              <a:latin typeface="Tahoma" panose="020B0604030504040204" pitchFamily="34" charset="0"/>
              <a:ea typeface="楷体_GB2312" charset="-122"/>
            </a:endParaRPr>
          </a:p>
          <a:p>
            <a:pPr marL="800100" lvl="1" indent="-342900">
              <a:lnSpc>
                <a:spcPct val="110000"/>
              </a:lnSpc>
              <a:spcBef>
                <a:spcPts val="100"/>
              </a:spcBef>
              <a:spcAft>
                <a:spcPct val="5000"/>
              </a:spcAft>
              <a:buClr>
                <a:schemeClr val="folHlink"/>
              </a:buClr>
              <a:buSzPct val="60000"/>
              <a:buFont typeface="Wingdings" panose="05000000000000000000" pitchFamily="2" charset="2"/>
              <a:buChar char="n"/>
            </a:pPr>
            <a:r>
              <a:rPr lang="en-US" altLang="zh-CN" b="1" dirty="0">
                <a:latin typeface="Tahoma" panose="020B0604030504040204" pitchFamily="34" charset="0"/>
                <a:ea typeface="楷体_GB2312" charset="-122"/>
              </a:rPr>
              <a:t>CALL  DELAY   </a:t>
            </a:r>
            <a:endParaRPr lang="zh-CN" altLang="en-US" b="1" dirty="0">
              <a:latin typeface="Tahoma" panose="020B0604030504040204" pitchFamily="34" charset="0"/>
              <a:ea typeface="楷体_GB2312" charset="-122"/>
            </a:endParaRPr>
          </a:p>
        </p:txBody>
      </p:sp>
      <p:cxnSp>
        <p:nvCxnSpPr>
          <p:cNvPr id="7" name="直接连接符 6"/>
          <p:cNvCxnSpPr/>
          <p:nvPr/>
        </p:nvCxnSpPr>
        <p:spPr>
          <a:xfrm rot="5400000">
            <a:off x="2428875" y="4214813"/>
            <a:ext cx="4929188" cy="71437"/>
          </a:xfrm>
          <a:prstGeom prst="line">
            <a:avLst/>
          </a:prstGeom>
          <a:ln w="22225" cap="sq" cmpd="sng">
            <a:solidFill>
              <a:srgbClr val="FF6600"/>
            </a:solidFill>
            <a:prstDash val="sysDash"/>
            <a:headEnd type="none" w="sm" len="sm"/>
            <a:tailEnd type="none" w="lg" len="lg"/>
          </a:ln>
        </p:spPr>
      </p:cxn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charRg st="0" end="9"/>
                                            </p:txEl>
                                          </p:spTgt>
                                        </p:tgtEl>
                                        <p:attrNameLst>
                                          <p:attrName>style.visibility</p:attrName>
                                        </p:attrNameLst>
                                      </p:cBhvr>
                                      <p:to>
                                        <p:strVal val="visible"/>
                                      </p:to>
                                    </p:set>
                                    <p:animEffect transition="in" filter="wipe(left)">
                                      <p:cBhvr>
                                        <p:cTn id="7" dur="500"/>
                                        <p:tgtEl>
                                          <p:spTgt spid="3">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charRg st="9" end="22"/>
                                            </p:txEl>
                                          </p:spTgt>
                                        </p:tgtEl>
                                        <p:attrNameLst>
                                          <p:attrName>style.visibility</p:attrName>
                                        </p:attrNameLst>
                                      </p:cBhvr>
                                      <p:to>
                                        <p:strVal val="visible"/>
                                      </p:to>
                                    </p:set>
                                    <p:animEffect transition="in" filter="wipe(left)">
                                      <p:cBhvr>
                                        <p:cTn id="12" dur="500"/>
                                        <p:tgtEl>
                                          <p:spTgt spid="3">
                                            <p:txEl>
                                              <p:charRg st="9" end="2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charRg st="242" end="254"/>
                                            </p:txEl>
                                          </p:spTgt>
                                        </p:tgtEl>
                                        <p:attrNameLst>
                                          <p:attrName>style.visibility</p:attrName>
                                        </p:attrNameLst>
                                      </p:cBhvr>
                                      <p:to>
                                        <p:strVal val="visible"/>
                                      </p:to>
                                    </p:set>
                                    <p:animEffect transition="in" filter="wipe(left)">
                                      <p:cBhvr>
                                        <p:cTn id="16" dur="500"/>
                                        <p:tgtEl>
                                          <p:spTgt spid="3">
                                            <p:txEl>
                                              <p:charRg st="242" end="25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xEl>
                                              <p:charRg st="22" end="45"/>
                                            </p:txEl>
                                          </p:spTgt>
                                        </p:tgtEl>
                                        <p:attrNameLst>
                                          <p:attrName>style.visibility</p:attrName>
                                        </p:attrNameLst>
                                      </p:cBhvr>
                                      <p:to>
                                        <p:strVal val="visible"/>
                                      </p:to>
                                    </p:set>
                                    <p:animEffect transition="in" filter="wipe(left)">
                                      <p:cBhvr>
                                        <p:cTn id="21" dur="500"/>
                                        <p:tgtEl>
                                          <p:spTgt spid="3">
                                            <p:txEl>
                                              <p:charRg st="22" end="45"/>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3">
                                            <p:txEl>
                                              <p:charRg st="45" end="68"/>
                                            </p:txEl>
                                          </p:spTgt>
                                        </p:tgtEl>
                                        <p:attrNameLst>
                                          <p:attrName>style.visibility</p:attrName>
                                        </p:attrNameLst>
                                      </p:cBhvr>
                                      <p:to>
                                        <p:strVal val="visible"/>
                                      </p:to>
                                    </p:set>
                                    <p:animEffect transition="in" filter="wipe(left)">
                                      <p:cBhvr>
                                        <p:cTn id="25" dur="500"/>
                                        <p:tgtEl>
                                          <p:spTgt spid="3">
                                            <p:txEl>
                                              <p:charRg st="45" end="6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3">
                                            <p:txEl>
                                              <p:charRg st="177" end="200"/>
                                            </p:txEl>
                                          </p:spTgt>
                                        </p:tgtEl>
                                        <p:attrNameLst>
                                          <p:attrName>style.visibility</p:attrName>
                                        </p:attrNameLst>
                                      </p:cBhvr>
                                      <p:to>
                                        <p:strVal val="visible"/>
                                      </p:to>
                                    </p:set>
                                    <p:animEffect transition="in" filter="wipe(left)">
                                      <p:cBhvr>
                                        <p:cTn id="30" dur="500"/>
                                        <p:tgtEl>
                                          <p:spTgt spid="3">
                                            <p:txEl>
                                              <p:charRg st="177" end="20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3">
                                            <p:txEl>
                                              <p:charRg st="200" end="223"/>
                                            </p:txEl>
                                          </p:spTgt>
                                        </p:tgtEl>
                                        <p:attrNameLst>
                                          <p:attrName>style.visibility</p:attrName>
                                        </p:attrNameLst>
                                      </p:cBhvr>
                                      <p:to>
                                        <p:strVal val="visible"/>
                                      </p:to>
                                    </p:set>
                                    <p:animEffect transition="in" filter="wipe(left)">
                                      <p:cBhvr>
                                        <p:cTn id="34" dur="500"/>
                                        <p:tgtEl>
                                          <p:spTgt spid="3">
                                            <p:txEl>
                                              <p:charRg st="200" end="22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xEl>
                                              <p:charRg st="223" end="242"/>
                                            </p:txEl>
                                          </p:spTgt>
                                        </p:tgtEl>
                                        <p:attrNameLst>
                                          <p:attrName>style.visibility</p:attrName>
                                        </p:attrNameLst>
                                      </p:cBhvr>
                                      <p:to>
                                        <p:strVal val="visible"/>
                                      </p:to>
                                    </p:set>
                                    <p:animEffect transition="in" filter="wipe(left)">
                                      <p:cBhvr>
                                        <p:cTn id="39" dur="500"/>
                                        <p:tgtEl>
                                          <p:spTgt spid="3">
                                            <p:txEl>
                                              <p:charRg st="223" end="242"/>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
                                            <p:txEl>
                                              <p:charRg st="68" end="93"/>
                                            </p:txEl>
                                          </p:spTgt>
                                        </p:tgtEl>
                                        <p:attrNameLst>
                                          <p:attrName>style.visibility</p:attrName>
                                        </p:attrNameLst>
                                      </p:cBhvr>
                                      <p:to>
                                        <p:strVal val="visible"/>
                                      </p:to>
                                    </p:set>
                                    <p:animEffect transition="in" filter="wipe(left)">
                                      <p:cBhvr>
                                        <p:cTn id="44" dur="500"/>
                                        <p:tgtEl>
                                          <p:spTgt spid="3">
                                            <p:txEl>
                                              <p:charRg st="68" end="9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
                                            <p:txEl>
                                              <p:charRg st="93" end="113"/>
                                            </p:txEl>
                                          </p:spTgt>
                                        </p:tgtEl>
                                        <p:attrNameLst>
                                          <p:attrName>style.visibility</p:attrName>
                                        </p:attrNameLst>
                                      </p:cBhvr>
                                      <p:to>
                                        <p:strVal val="visible"/>
                                      </p:to>
                                    </p:set>
                                    <p:animEffect transition="in" filter="wipe(left)">
                                      <p:cBhvr>
                                        <p:cTn id="49" dur="500"/>
                                        <p:tgtEl>
                                          <p:spTgt spid="3">
                                            <p:txEl>
                                              <p:charRg st="93" end="11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3">
                                            <p:txEl>
                                              <p:charRg st="113" end="129"/>
                                            </p:txEl>
                                          </p:spTgt>
                                        </p:tgtEl>
                                        <p:attrNameLst>
                                          <p:attrName>style.visibility</p:attrName>
                                        </p:attrNameLst>
                                      </p:cBhvr>
                                      <p:to>
                                        <p:strVal val="visible"/>
                                      </p:to>
                                    </p:set>
                                    <p:animEffect transition="in" filter="wipe(left)">
                                      <p:cBhvr>
                                        <p:cTn id="54" dur="500"/>
                                        <p:tgtEl>
                                          <p:spTgt spid="3">
                                            <p:txEl>
                                              <p:charRg st="113" end="129"/>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3">
                                            <p:txEl>
                                              <p:charRg st="129" end="152"/>
                                            </p:txEl>
                                          </p:spTgt>
                                        </p:tgtEl>
                                        <p:attrNameLst>
                                          <p:attrName>style.visibility</p:attrName>
                                        </p:attrNameLst>
                                      </p:cBhvr>
                                      <p:to>
                                        <p:strVal val="visible"/>
                                      </p:to>
                                    </p:set>
                                    <p:animEffect transition="in" filter="wipe(left)">
                                      <p:cBhvr>
                                        <p:cTn id="59" dur="500"/>
                                        <p:tgtEl>
                                          <p:spTgt spid="3">
                                            <p:txEl>
                                              <p:charRg st="129" end="152"/>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3">
                                            <p:txEl>
                                              <p:charRg st="152" end="177"/>
                                            </p:txEl>
                                          </p:spTgt>
                                        </p:tgtEl>
                                        <p:attrNameLst>
                                          <p:attrName>style.visibility</p:attrName>
                                        </p:attrNameLst>
                                      </p:cBhvr>
                                      <p:to>
                                        <p:strVal val="visible"/>
                                      </p:to>
                                    </p:set>
                                    <p:animEffect transition="in" filter="wipe(left)">
                                      <p:cBhvr>
                                        <p:cTn id="64" dur="500"/>
                                        <p:tgtEl>
                                          <p:spTgt spid="3">
                                            <p:txEl>
                                              <p:charRg st="152" end="177"/>
                                            </p:txEl>
                                          </p:spTgt>
                                        </p:tgtEl>
                                      </p:cBhvr>
                                    </p:animEffect>
                                  </p:childTnLst>
                                </p:cTn>
                              </p:par>
                            </p:childTnLst>
                          </p:cTn>
                        </p:par>
                        <p:par>
                          <p:cTn id="65" fill="hold">
                            <p:stCondLst>
                              <p:cond delay="500"/>
                            </p:stCondLst>
                            <p:childTnLst>
                              <p:par>
                                <p:cTn id="66" presetID="22" presetClass="entr" presetSubtype="1"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up)">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5">
                                            <p:txEl>
                                              <p:charRg st="0" end="10"/>
                                            </p:txEl>
                                          </p:spTgt>
                                        </p:tgtEl>
                                        <p:attrNameLst>
                                          <p:attrName>style.visibility</p:attrName>
                                        </p:attrNameLst>
                                      </p:cBhvr>
                                      <p:to>
                                        <p:strVal val="visible"/>
                                      </p:to>
                                    </p:set>
                                    <p:animEffect transition="in" filter="blinds(horizontal)">
                                      <p:cBhvr>
                                        <p:cTn id="73" dur="500"/>
                                        <p:tgtEl>
                                          <p:spTgt spid="5">
                                            <p:txEl>
                                              <p:charRg st="0" end="10"/>
                                            </p:txEl>
                                          </p:spTgt>
                                        </p:tgtEl>
                                      </p:cBhvr>
                                    </p:animEffect>
                                  </p:childTnLst>
                                </p:cTn>
                              </p:par>
                              <p:par>
                                <p:cTn id="74" presetID="3" presetClass="entr" presetSubtype="10" fill="hold" nodeType="withEffect">
                                  <p:stCondLst>
                                    <p:cond delay="0"/>
                                  </p:stCondLst>
                                  <p:childTnLst>
                                    <p:set>
                                      <p:cBhvr>
                                        <p:cTn id="75" dur="1" fill="hold">
                                          <p:stCondLst>
                                            <p:cond delay="0"/>
                                          </p:stCondLst>
                                        </p:cTn>
                                        <p:tgtEl>
                                          <p:spTgt spid="5">
                                            <p:txEl>
                                              <p:charRg st="10" end="25"/>
                                            </p:txEl>
                                          </p:spTgt>
                                        </p:tgtEl>
                                        <p:attrNameLst>
                                          <p:attrName>style.visibility</p:attrName>
                                        </p:attrNameLst>
                                      </p:cBhvr>
                                      <p:to>
                                        <p:strVal val="visible"/>
                                      </p:to>
                                    </p:set>
                                    <p:animEffect transition="in" filter="blinds(horizontal)">
                                      <p:cBhvr>
                                        <p:cTn id="76" dur="500"/>
                                        <p:tgtEl>
                                          <p:spTgt spid="5">
                                            <p:txEl>
                                              <p:charRg st="1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p:cNvSpPr>
          <p:nvPr>
            <p:ph type="title"/>
          </p:nvPr>
        </p:nvSpPr>
        <p:spPr>
          <a:ln/>
        </p:spPr>
        <p:txBody>
          <a:bodyPr vert="horz" wrap="square" lIns="91440" tIns="45720" rIns="91440" bIns="45720" anchor="b" anchorCtr="0"/>
          <a:p>
            <a:pPr eaLnBrk="1" hangingPunct="1"/>
            <a:r>
              <a:rPr lang="zh-CN" altLang="en-US" dirty="0"/>
              <a:t>七、宏命令伪指令</a:t>
            </a:r>
            <a:endParaRPr lang="zh-CN" altLang="en-US" dirty="0"/>
          </a:p>
        </p:txBody>
      </p:sp>
      <p:sp>
        <p:nvSpPr>
          <p:cNvPr id="122883" name="Rectangle 3"/>
          <p:cNvSpPr>
            <a:spLocks noGrp="1"/>
          </p:cNvSpPr>
          <p:nvPr>
            <p:ph idx="1"/>
          </p:nvPr>
        </p:nvSpPr>
        <p:spPr>
          <a:xfrm>
            <a:off x="827088" y="2193925"/>
            <a:ext cx="7489825" cy="3611563"/>
          </a:xfrm>
          <a:ln/>
        </p:spPr>
        <p:txBody>
          <a:bodyPr vert="horz" wrap="square" lIns="91440" tIns="45720" rIns="91440" bIns="45720" anchor="t" anchorCtr="0"/>
          <a:p>
            <a:pPr eaLnBrk="1" hangingPunct="1">
              <a:lnSpc>
                <a:spcPct val="100000"/>
              </a:lnSpc>
            </a:pPr>
            <a:r>
              <a:rPr lang="zh-CN" altLang="en-US" b="0" dirty="0"/>
              <a:t>              </a:t>
            </a:r>
            <a:r>
              <a:rPr lang="zh-CN" altLang="en-US" dirty="0"/>
              <a:t>源程序中由汇编程序识别的具有独</a:t>
            </a:r>
            <a:endParaRPr lang="zh-CN" altLang="en-US" dirty="0"/>
          </a:p>
          <a:p>
            <a:pPr eaLnBrk="1" hangingPunct="1">
              <a:lnSpc>
                <a:spcPct val="100000"/>
              </a:lnSpc>
              <a:buNone/>
            </a:pPr>
            <a:r>
              <a:rPr lang="zh-CN" altLang="en-US" dirty="0"/>
              <a:t>   立功能的一段程序代码</a:t>
            </a:r>
            <a:endParaRPr lang="zh-CN" altLang="en-US" dirty="0"/>
          </a:p>
          <a:p>
            <a:pPr eaLnBrk="1" hangingPunct="1">
              <a:lnSpc>
                <a:spcPct val="100000"/>
              </a:lnSpc>
            </a:pPr>
            <a:r>
              <a:rPr lang="zh-CN" altLang="en-US" dirty="0"/>
              <a:t>格式：</a:t>
            </a:r>
            <a:endParaRPr lang="zh-CN" altLang="en-US" dirty="0"/>
          </a:p>
          <a:p>
            <a:pPr eaLnBrk="1" hangingPunct="1">
              <a:lnSpc>
                <a:spcPct val="100000"/>
              </a:lnSpc>
              <a:buNone/>
            </a:pPr>
            <a:r>
              <a:rPr lang="zh-CN" altLang="en-US" dirty="0"/>
              <a:t>       </a:t>
            </a:r>
            <a:r>
              <a:rPr lang="zh-CN" altLang="en-US" sz="2400" dirty="0"/>
              <a:t>宏命令名   </a:t>
            </a:r>
            <a:r>
              <a:rPr lang="en-US" altLang="zh-CN" sz="2400" dirty="0"/>
              <a:t>MACRO   &lt;</a:t>
            </a:r>
            <a:r>
              <a:rPr lang="zh-CN" altLang="en-US" sz="2400" dirty="0"/>
              <a:t>形式参数&gt;</a:t>
            </a:r>
            <a:endParaRPr lang="zh-CN" altLang="en-US" sz="2400" dirty="0"/>
          </a:p>
          <a:p>
            <a:pPr eaLnBrk="1" hangingPunct="1">
              <a:lnSpc>
                <a:spcPct val="100000"/>
              </a:lnSpc>
              <a:buNone/>
            </a:pPr>
            <a:r>
              <a:rPr lang="zh-CN" altLang="en-US" sz="2400" dirty="0"/>
              <a:t>                           </a:t>
            </a:r>
            <a:r>
              <a:rPr lang="en-US" altLang="zh-CN" sz="2400" dirty="0"/>
              <a:t>┇</a:t>
            </a:r>
            <a:endParaRPr lang="zh-CN" altLang="en-US" sz="2400" dirty="0"/>
          </a:p>
          <a:p>
            <a:pPr eaLnBrk="1" hangingPunct="1">
              <a:lnSpc>
                <a:spcPct val="100000"/>
              </a:lnSpc>
              <a:buNone/>
            </a:pPr>
            <a:r>
              <a:rPr lang="zh-CN" altLang="en-US" sz="2400" dirty="0"/>
              <a:t>                           </a:t>
            </a:r>
            <a:r>
              <a:rPr lang="en-US" altLang="zh-CN" sz="2400" dirty="0"/>
              <a:t>┇</a:t>
            </a:r>
            <a:endParaRPr lang="zh-CN" altLang="en-US" sz="2400" dirty="0"/>
          </a:p>
          <a:p>
            <a:pPr eaLnBrk="1" hangingPunct="1">
              <a:lnSpc>
                <a:spcPct val="100000"/>
              </a:lnSpc>
              <a:buNone/>
            </a:pPr>
            <a:r>
              <a:rPr lang="en-US" altLang="zh-CN" sz="2400" dirty="0"/>
              <a:t>                         ENDM</a:t>
            </a:r>
            <a:endParaRPr lang="en-US" altLang="zh-CN" sz="2400" dirty="0"/>
          </a:p>
        </p:txBody>
      </p:sp>
      <p:sp>
        <p:nvSpPr>
          <p:cNvPr id="122884" name="AutoShape 4"/>
          <p:cNvSpPr/>
          <p:nvPr/>
        </p:nvSpPr>
        <p:spPr>
          <a:xfrm>
            <a:off x="6011863" y="4724400"/>
            <a:ext cx="792162" cy="431800"/>
          </a:xfrm>
          <a:prstGeom prst="borderCallout1">
            <a:avLst>
              <a:gd name="adj1" fmla="val 26472"/>
              <a:gd name="adj2" fmla="val -9620"/>
              <a:gd name="adj3" fmla="val -18750"/>
              <a:gd name="adj4" fmla="val -287375"/>
            </a:avLst>
          </a:prstGeom>
          <a:solidFill>
            <a:srgbClr val="FF6600"/>
          </a:solidFill>
          <a:ln w="25400" cap="sq" cmpd="sng">
            <a:solidFill>
              <a:srgbClr val="FF6600"/>
            </a:solidFill>
            <a:prstDash val="solid"/>
            <a:miter/>
            <a:headEnd type="none" w="lg" len="lg"/>
            <a:tailEnd type="none" w="sm" len="sm"/>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宏体</a:t>
            </a:r>
            <a:endParaRPr lang="zh-CN" altLang="en-US" sz="2000" b="1" dirty="0">
              <a:solidFill>
                <a:schemeClr val="bg1"/>
              </a:solidFill>
              <a:latin typeface="Times New Roman" panose="02020603050405020304" pitchFamily="18" charset="0"/>
            </a:endParaRPr>
          </a:p>
        </p:txBody>
      </p:sp>
      <p:sp>
        <p:nvSpPr>
          <p:cNvPr id="122887" name="Text Box 7"/>
          <p:cNvSpPr txBox="1"/>
          <p:nvPr/>
        </p:nvSpPr>
        <p:spPr>
          <a:xfrm>
            <a:off x="1201738" y="2162175"/>
            <a:ext cx="720725" cy="519113"/>
          </a:xfrm>
          <a:prstGeom prst="rect">
            <a:avLst/>
          </a:prstGeom>
          <a:noFill/>
          <a:ln w="25400">
            <a:noFill/>
          </a:ln>
        </p:spPr>
        <p:txBody>
          <a:bodyPr>
            <a:spAutoFit/>
          </a:bodyPr>
          <a:p>
            <a:pPr>
              <a:spcBef>
                <a:spcPct val="50000"/>
              </a:spcBef>
              <a:buFont typeface="Wingdings" panose="05000000000000000000" pitchFamily="2" charset="2"/>
            </a:pPr>
            <a:r>
              <a:rPr lang="zh-CN" altLang="en-US" b="1" dirty="0">
                <a:solidFill>
                  <a:schemeClr val="tx2"/>
                </a:solidFill>
                <a:latin typeface="Times New Roman" panose="02020603050405020304" pitchFamily="18" charset="0"/>
              </a:rPr>
              <a:t>宏</a:t>
            </a:r>
            <a:endParaRPr lang="zh-CN" altLang="en-US" b="1" dirty="0">
              <a:solidFill>
                <a:schemeClr val="tx2"/>
              </a:solidFill>
              <a:latin typeface="Times New Roman" panose="02020603050405020304" pitchFamily="18" charset="0"/>
            </a:endParaRPr>
          </a:p>
        </p:txBody>
      </p:sp>
      <p:sp>
        <p:nvSpPr>
          <p:cNvPr id="122888" name="Line 8"/>
          <p:cNvSpPr/>
          <p:nvPr/>
        </p:nvSpPr>
        <p:spPr>
          <a:xfrm>
            <a:off x="1763713" y="2478088"/>
            <a:ext cx="865187" cy="0"/>
          </a:xfrm>
          <a:prstGeom prst="line">
            <a:avLst/>
          </a:prstGeom>
          <a:ln w="25400" cap="sq" cmpd="sng">
            <a:solidFill>
              <a:srgbClr val="FF6600"/>
            </a:solidFill>
            <a:prstDash val="solid"/>
            <a:headEnd type="none" w="sm" len="sm"/>
            <a:tailEnd type="triangl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887"/>
                                        </p:tgtEl>
                                        <p:attrNameLst>
                                          <p:attrName>style.visibility</p:attrName>
                                        </p:attrNameLst>
                                      </p:cBhvr>
                                      <p:to>
                                        <p:strVal val="visible"/>
                                      </p:to>
                                    </p:set>
                                    <p:animEffect transition="in" filter="wipe(left)">
                                      <p:cBhvr>
                                        <p:cTn id="7" dur="500"/>
                                        <p:tgtEl>
                                          <p:spTgt spid="1228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2888"/>
                                        </p:tgtEl>
                                        <p:attrNameLst>
                                          <p:attrName>style.visibility</p:attrName>
                                        </p:attrNameLst>
                                      </p:cBhvr>
                                      <p:to>
                                        <p:strVal val="visible"/>
                                      </p:to>
                                    </p:set>
                                    <p:animEffect transition="in" filter="wipe(left)">
                                      <p:cBhvr>
                                        <p:cTn id="12" dur="500"/>
                                        <p:tgtEl>
                                          <p:spTgt spid="12288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22883">
                                            <p:txEl>
                                              <p:charRg st="0" end="30"/>
                                            </p:txEl>
                                          </p:spTgt>
                                        </p:tgtEl>
                                        <p:attrNameLst>
                                          <p:attrName>style.visibility</p:attrName>
                                        </p:attrNameLst>
                                      </p:cBhvr>
                                      <p:to>
                                        <p:strVal val="visible"/>
                                      </p:to>
                                    </p:set>
                                    <p:animEffect transition="in" filter="wipe(left)">
                                      <p:cBhvr>
                                        <p:cTn id="16" dur="500"/>
                                        <p:tgtEl>
                                          <p:spTgt spid="122883">
                                            <p:txEl>
                                              <p:charRg st="0" end="30"/>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22883">
                                            <p:txEl>
                                              <p:charRg st="30" end="44"/>
                                            </p:txEl>
                                          </p:spTgt>
                                        </p:tgtEl>
                                        <p:attrNameLst>
                                          <p:attrName>style.visibility</p:attrName>
                                        </p:attrNameLst>
                                      </p:cBhvr>
                                      <p:to>
                                        <p:strVal val="visible"/>
                                      </p:to>
                                    </p:set>
                                    <p:animEffect transition="in" filter="wipe(left)">
                                      <p:cBhvr>
                                        <p:cTn id="20" dur="500"/>
                                        <p:tgtEl>
                                          <p:spTgt spid="122883">
                                            <p:txEl>
                                              <p:charRg st="30" end="4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2883">
                                            <p:txEl>
                                              <p:charRg st="44" end="48"/>
                                            </p:txEl>
                                          </p:spTgt>
                                        </p:tgtEl>
                                        <p:attrNameLst>
                                          <p:attrName>style.visibility</p:attrName>
                                        </p:attrNameLst>
                                      </p:cBhvr>
                                      <p:to>
                                        <p:strVal val="visible"/>
                                      </p:to>
                                    </p:set>
                                    <p:animEffect transition="in" filter="wipe(left)">
                                      <p:cBhvr>
                                        <p:cTn id="25" dur="500"/>
                                        <p:tgtEl>
                                          <p:spTgt spid="122883">
                                            <p:txEl>
                                              <p:charRg st="44" end="4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22883">
                                            <p:txEl>
                                              <p:charRg st="48" end="77"/>
                                            </p:txEl>
                                          </p:spTgt>
                                        </p:tgtEl>
                                        <p:attrNameLst>
                                          <p:attrName>style.visibility</p:attrName>
                                        </p:attrNameLst>
                                      </p:cBhvr>
                                      <p:to>
                                        <p:strVal val="visible"/>
                                      </p:to>
                                    </p:set>
                                    <p:animEffect transition="in" filter="wipe(left)">
                                      <p:cBhvr>
                                        <p:cTn id="30" dur="500"/>
                                        <p:tgtEl>
                                          <p:spTgt spid="122883">
                                            <p:txEl>
                                              <p:charRg st="48" end="77"/>
                                            </p:txEl>
                                          </p:spTgt>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22883">
                                            <p:txEl>
                                              <p:charRg st="77" end="106"/>
                                            </p:txEl>
                                          </p:spTgt>
                                        </p:tgtEl>
                                        <p:attrNameLst>
                                          <p:attrName>style.visibility</p:attrName>
                                        </p:attrNameLst>
                                      </p:cBhvr>
                                      <p:to>
                                        <p:strVal val="visible"/>
                                      </p:to>
                                    </p:set>
                                    <p:animEffect transition="in" filter="wipe(up)">
                                      <p:cBhvr>
                                        <p:cTn id="34" dur="500"/>
                                        <p:tgtEl>
                                          <p:spTgt spid="122883">
                                            <p:txEl>
                                              <p:charRg st="77" end="106"/>
                                            </p:txEl>
                                          </p:spTgt>
                                        </p:tgtEl>
                                      </p:cBhvr>
                                    </p:animEffect>
                                  </p:childTnLst>
                                </p:cTn>
                              </p:par>
                            </p:childTnLst>
                          </p:cTn>
                        </p:par>
                        <p:par>
                          <p:cTn id="35" fill="hold">
                            <p:stCondLst>
                              <p:cond delay="1000"/>
                            </p:stCondLst>
                            <p:childTnLst>
                              <p:par>
                                <p:cTn id="36" presetID="22" presetClass="entr" presetSubtype="1" fill="hold" nodeType="afterEffect">
                                  <p:stCondLst>
                                    <p:cond delay="0"/>
                                  </p:stCondLst>
                                  <p:childTnLst>
                                    <p:set>
                                      <p:cBhvr>
                                        <p:cTn id="37" dur="1" fill="hold">
                                          <p:stCondLst>
                                            <p:cond delay="0"/>
                                          </p:stCondLst>
                                        </p:cTn>
                                        <p:tgtEl>
                                          <p:spTgt spid="122883">
                                            <p:txEl>
                                              <p:charRg st="106" end="135"/>
                                            </p:txEl>
                                          </p:spTgt>
                                        </p:tgtEl>
                                        <p:attrNameLst>
                                          <p:attrName>style.visibility</p:attrName>
                                        </p:attrNameLst>
                                      </p:cBhvr>
                                      <p:to>
                                        <p:strVal val="visible"/>
                                      </p:to>
                                    </p:set>
                                    <p:animEffect transition="in" filter="wipe(up)">
                                      <p:cBhvr>
                                        <p:cTn id="38" dur="500"/>
                                        <p:tgtEl>
                                          <p:spTgt spid="122883">
                                            <p:txEl>
                                              <p:charRg st="106" end="135"/>
                                            </p:txEl>
                                          </p:spTgt>
                                        </p:tgtEl>
                                      </p:cBhvr>
                                    </p:animEffect>
                                  </p:childTnLst>
                                </p:cTn>
                              </p:par>
                            </p:childTnLst>
                          </p:cTn>
                        </p:par>
                        <p:par>
                          <p:cTn id="39" fill="hold">
                            <p:stCondLst>
                              <p:cond delay="1500"/>
                            </p:stCondLst>
                            <p:childTnLst>
                              <p:par>
                                <p:cTn id="40" presetID="22" presetClass="entr" presetSubtype="8" fill="hold" nodeType="afterEffect">
                                  <p:stCondLst>
                                    <p:cond delay="0"/>
                                  </p:stCondLst>
                                  <p:childTnLst>
                                    <p:set>
                                      <p:cBhvr>
                                        <p:cTn id="41" dur="1" fill="hold">
                                          <p:stCondLst>
                                            <p:cond delay="0"/>
                                          </p:stCondLst>
                                        </p:cTn>
                                        <p:tgtEl>
                                          <p:spTgt spid="122883">
                                            <p:txEl>
                                              <p:charRg st="135" end="165"/>
                                            </p:txEl>
                                          </p:spTgt>
                                        </p:tgtEl>
                                        <p:attrNameLst>
                                          <p:attrName>style.visibility</p:attrName>
                                        </p:attrNameLst>
                                      </p:cBhvr>
                                      <p:to>
                                        <p:strVal val="visible"/>
                                      </p:to>
                                    </p:set>
                                    <p:animEffect transition="in" filter="wipe(left)">
                                      <p:cBhvr>
                                        <p:cTn id="42" dur="500"/>
                                        <p:tgtEl>
                                          <p:spTgt spid="122883">
                                            <p:txEl>
                                              <p:charRg st="135" end="16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22884"/>
                                        </p:tgtEl>
                                        <p:attrNameLst>
                                          <p:attrName>style.visibility</p:attrName>
                                        </p:attrNameLst>
                                      </p:cBhvr>
                                      <p:to>
                                        <p:strVal val="visible"/>
                                      </p:to>
                                    </p:set>
                                    <p:anim calcmode="lin" valueType="num">
                                      <p:cBhvr additive="base">
                                        <p:cTn id="47" dur="500" fill="hold"/>
                                        <p:tgtEl>
                                          <p:spTgt spid="122884"/>
                                        </p:tgtEl>
                                        <p:attrNameLst>
                                          <p:attrName>ppt_x</p:attrName>
                                        </p:attrNameLst>
                                      </p:cBhvr>
                                      <p:tavLst>
                                        <p:tav tm="0">
                                          <p:val>
                                            <p:strVal val="#ppt_x"/>
                                          </p:val>
                                        </p:tav>
                                        <p:tav tm="100000">
                                          <p:val>
                                            <p:strVal val="#ppt_x"/>
                                          </p:val>
                                        </p:tav>
                                      </p:tavLst>
                                    </p:anim>
                                    <p:anim calcmode="lin" valueType="num">
                                      <p:cBhvr additive="base">
                                        <p:cTn id="48" dur="500" fill="hold"/>
                                        <p:tgtEl>
                                          <p:spTgt spid="1228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P spid="12288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2"/>
          <p:cNvSpPr>
            <a:spLocks noGrp="1"/>
          </p:cNvSpPr>
          <p:nvPr>
            <p:ph type="title"/>
          </p:nvPr>
        </p:nvSpPr>
        <p:spPr>
          <a:ln/>
        </p:spPr>
        <p:txBody>
          <a:bodyPr vert="horz" wrap="square" lIns="91440" tIns="45720" rIns="91440" bIns="45720" anchor="b" anchorCtr="0"/>
          <a:p>
            <a:pPr eaLnBrk="1" hangingPunct="1"/>
            <a:r>
              <a:rPr lang="zh-CN" altLang="en-US" dirty="0"/>
              <a:t>八、其它伪指令</a:t>
            </a:r>
            <a:endParaRPr lang="zh-CN" altLang="en-US" dirty="0"/>
          </a:p>
        </p:txBody>
      </p:sp>
      <p:sp>
        <p:nvSpPr>
          <p:cNvPr id="119811" name="Rectangle 3"/>
          <p:cNvSpPr>
            <a:spLocks noGrp="1"/>
          </p:cNvSpPr>
          <p:nvPr>
            <p:ph idx="1"/>
          </p:nvPr>
        </p:nvSpPr>
        <p:spPr>
          <a:xfrm>
            <a:off x="827088" y="2122488"/>
            <a:ext cx="7993062" cy="3251200"/>
          </a:xfrm>
          <a:ln/>
        </p:spPr>
        <p:txBody>
          <a:bodyPr vert="horz" wrap="square" lIns="91440" tIns="45720" rIns="91440" bIns="45720" anchor="t" anchorCtr="0"/>
          <a:p>
            <a:pPr eaLnBrk="1" hangingPunct="1">
              <a:spcAft>
                <a:spcPct val="30000"/>
              </a:spcAft>
              <a:buNone/>
            </a:pPr>
            <a:r>
              <a:rPr lang="zh-CN" altLang="en-US" b="0" dirty="0"/>
              <a:t>                  </a:t>
            </a:r>
            <a:r>
              <a:rPr lang="zh-CN" altLang="en-US" dirty="0"/>
              <a:t>段内程序代码或变量的起始偏移地址</a:t>
            </a:r>
            <a:endParaRPr lang="zh-CN" altLang="en-US" dirty="0"/>
          </a:p>
          <a:p>
            <a:pPr eaLnBrk="1" hangingPunct="1"/>
            <a:r>
              <a:rPr lang="zh-CN" altLang="en-US" dirty="0"/>
              <a:t>格式：</a:t>
            </a:r>
            <a:endParaRPr lang="zh-CN" altLang="en-US" dirty="0"/>
          </a:p>
          <a:p>
            <a:pPr eaLnBrk="1" hangingPunct="1">
              <a:spcBef>
                <a:spcPct val="40000"/>
              </a:spcBef>
              <a:spcAft>
                <a:spcPct val="35000"/>
              </a:spcAft>
              <a:buNone/>
            </a:pPr>
            <a:r>
              <a:rPr lang="zh-CN" altLang="en-US" dirty="0"/>
              <a:t>         </a:t>
            </a:r>
            <a:r>
              <a:rPr lang="en-US" altLang="zh-CN" dirty="0"/>
              <a:t>ORG  </a:t>
            </a:r>
            <a:r>
              <a:rPr lang="zh-CN" altLang="en-US" dirty="0"/>
              <a:t>表达式</a:t>
            </a:r>
            <a:endParaRPr lang="zh-CN" altLang="en-US" dirty="0"/>
          </a:p>
          <a:p>
            <a:pPr eaLnBrk="1" hangingPunct="1"/>
            <a:r>
              <a:rPr lang="zh-CN" altLang="en-US" dirty="0"/>
              <a:t>例：</a:t>
            </a:r>
            <a:endParaRPr lang="zh-CN" altLang="en-US" dirty="0"/>
          </a:p>
          <a:p>
            <a:pPr eaLnBrk="1" hangingPunct="1">
              <a:buNone/>
            </a:pPr>
            <a:r>
              <a:rPr lang="zh-CN" altLang="en-US" dirty="0"/>
              <a:t>         </a:t>
            </a:r>
            <a:r>
              <a:rPr lang="en-US" altLang="zh-CN" dirty="0"/>
              <a:t>ORG  2000H</a:t>
            </a:r>
            <a:endParaRPr lang="en-US" altLang="zh-CN" dirty="0"/>
          </a:p>
        </p:txBody>
      </p:sp>
      <p:sp>
        <p:nvSpPr>
          <p:cNvPr id="119812" name="AutoShape 4"/>
          <p:cNvSpPr/>
          <p:nvPr/>
        </p:nvSpPr>
        <p:spPr>
          <a:xfrm>
            <a:off x="5435600" y="3903663"/>
            <a:ext cx="1235075" cy="820737"/>
          </a:xfrm>
          <a:prstGeom prst="borderCallout1">
            <a:avLst>
              <a:gd name="adj1" fmla="val 13926"/>
              <a:gd name="adj2" fmla="val -6171"/>
              <a:gd name="adj3" fmla="val -17407"/>
              <a:gd name="adj4" fmla="val -101926"/>
            </a:avLst>
          </a:prstGeom>
          <a:solidFill>
            <a:srgbClr val="339966"/>
          </a:solidFill>
          <a:ln w="25400" cap="sq" cmpd="sng">
            <a:solidFill>
              <a:srgbClr val="339966"/>
            </a:solidFill>
            <a:prstDash val="solid"/>
            <a:miter/>
            <a:headEnd type="none" w="lg" len="lg"/>
            <a:tailEnd type="none" w="sm" len="sm"/>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计算值为非负常数</a:t>
            </a:r>
            <a:endParaRPr lang="zh-CN" altLang="en-US" sz="2000" b="1" dirty="0">
              <a:solidFill>
                <a:schemeClr val="bg1"/>
              </a:solidFill>
              <a:latin typeface="Times New Roman" panose="02020603050405020304" pitchFamily="18" charset="0"/>
            </a:endParaRPr>
          </a:p>
        </p:txBody>
      </p:sp>
      <p:sp>
        <p:nvSpPr>
          <p:cNvPr id="119813" name="Text Box 5"/>
          <p:cNvSpPr txBox="1"/>
          <p:nvPr/>
        </p:nvSpPr>
        <p:spPr>
          <a:xfrm>
            <a:off x="966788" y="2157413"/>
            <a:ext cx="1223962" cy="519112"/>
          </a:xfrm>
          <a:prstGeom prst="rect">
            <a:avLst/>
          </a:prstGeom>
          <a:noFill/>
          <a:ln w="25400">
            <a:noFill/>
          </a:ln>
        </p:spPr>
        <p:txBody>
          <a:bodyPr>
            <a:spAutoFit/>
          </a:bodyPr>
          <a:p>
            <a:pPr>
              <a:spcBef>
                <a:spcPct val="50000"/>
              </a:spcBef>
              <a:buFont typeface="Wingdings" panose="05000000000000000000" pitchFamily="2" charset="2"/>
            </a:pPr>
            <a:r>
              <a:rPr lang="en-US" altLang="zh-CN" b="1" dirty="0">
                <a:latin typeface="Times New Roman" panose="02020603050405020304" pitchFamily="18" charset="0"/>
              </a:rPr>
              <a:t>ORG</a:t>
            </a:r>
            <a:endParaRPr lang="zh-CN" altLang="en-US" b="1" dirty="0">
              <a:latin typeface="Times New Roman" panose="02020603050405020304" pitchFamily="18" charset="0"/>
            </a:endParaRPr>
          </a:p>
        </p:txBody>
      </p:sp>
      <p:sp>
        <p:nvSpPr>
          <p:cNvPr id="119814" name="Line 6"/>
          <p:cNvSpPr/>
          <p:nvPr/>
        </p:nvSpPr>
        <p:spPr>
          <a:xfrm>
            <a:off x="1978025" y="2420938"/>
            <a:ext cx="865188" cy="0"/>
          </a:xfrm>
          <a:prstGeom prst="line">
            <a:avLst/>
          </a:prstGeom>
          <a:ln w="25400" cap="sq" cmpd="sng">
            <a:solidFill>
              <a:srgbClr val="FF6600"/>
            </a:solidFill>
            <a:prstDash val="solid"/>
            <a:headEnd type="none" w="sm" len="sm"/>
            <a:tailEnd type="triangle" w="lg" len="lg"/>
          </a:ln>
        </p:spPr>
      </p:sp>
      <p:sp>
        <p:nvSpPr>
          <p:cNvPr id="105479" name="文本框 1"/>
          <p:cNvSpPr txBox="1"/>
          <p:nvPr/>
        </p:nvSpPr>
        <p:spPr>
          <a:xfrm>
            <a:off x="827088" y="5592763"/>
            <a:ext cx="7345362" cy="831850"/>
          </a:xfrm>
          <a:prstGeom prst="rect">
            <a:avLst/>
          </a:prstGeom>
          <a:no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en-US" altLang="zh-CN" dirty="0">
                <a:latin typeface="Times New Roman" panose="02020603050405020304" pitchFamily="18" charset="0"/>
              </a:rPr>
              <a:t>ORG</a:t>
            </a:r>
            <a:r>
              <a:rPr lang="zh-CN" altLang="en-US" dirty="0">
                <a:latin typeface="Times New Roman" panose="02020603050405020304" pitchFamily="18" charset="0"/>
              </a:rPr>
              <a:t>可置于代码段、数据段的任何地方</a:t>
            </a:r>
            <a:endParaRPr lang="en-US" altLang="zh-CN" dirty="0">
              <a:latin typeface="Times New Roman" panose="02020603050405020304" pitchFamily="18" charset="0"/>
            </a:endParaRPr>
          </a:p>
          <a:p>
            <a:pPr>
              <a:buFont typeface="Wingdings" panose="05000000000000000000" pitchFamily="2" charset="2"/>
            </a:pPr>
            <a:r>
              <a:rPr lang="zh-CN" altLang="en-US" dirty="0">
                <a:latin typeface="Times New Roman" panose="02020603050405020304" pitchFamily="18" charset="0"/>
              </a:rPr>
              <a:t>无</a:t>
            </a:r>
            <a:r>
              <a:rPr lang="en-US" altLang="zh-CN" dirty="0">
                <a:latin typeface="Times New Roman" panose="02020603050405020304" pitchFamily="18" charset="0"/>
              </a:rPr>
              <a:t>ORG</a:t>
            </a:r>
            <a:r>
              <a:rPr lang="zh-CN" altLang="en-US" dirty="0">
                <a:latin typeface="Times New Roman" panose="02020603050405020304" pitchFamily="18" charset="0"/>
              </a:rPr>
              <a:t>时则从偏移地址为</a:t>
            </a:r>
            <a:r>
              <a:rPr lang="en-US" altLang="zh-CN" dirty="0">
                <a:latin typeface="Times New Roman" panose="02020603050405020304" pitchFamily="18" charset="0"/>
              </a:rPr>
              <a:t>0000H</a:t>
            </a:r>
            <a:r>
              <a:rPr lang="zh-CN" altLang="en-US" dirty="0">
                <a:latin typeface="Times New Roman" panose="02020603050405020304" pitchFamily="18" charset="0"/>
              </a:rPr>
              <a:t>开始存放代码和数据</a:t>
            </a: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9813"/>
                                        </p:tgtEl>
                                        <p:attrNameLst>
                                          <p:attrName>style.visibility</p:attrName>
                                        </p:attrNameLst>
                                      </p:cBhvr>
                                      <p:to>
                                        <p:strVal val="visible"/>
                                      </p:to>
                                    </p:set>
                                    <p:animEffect transition="in" filter="wipe(left)">
                                      <p:cBhvr>
                                        <p:cTn id="7" dur="500"/>
                                        <p:tgtEl>
                                          <p:spTgt spid="1198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814"/>
                                        </p:tgtEl>
                                        <p:attrNameLst>
                                          <p:attrName>style.visibility</p:attrName>
                                        </p:attrNameLst>
                                      </p:cBhvr>
                                      <p:to>
                                        <p:strVal val="visible"/>
                                      </p:to>
                                    </p:set>
                                    <p:animEffect transition="in" filter="wipe(left)">
                                      <p:cBhvr>
                                        <p:cTn id="12" dur="500"/>
                                        <p:tgtEl>
                                          <p:spTgt spid="11981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19811">
                                            <p:txEl>
                                              <p:charRg st="0" end="35"/>
                                            </p:txEl>
                                          </p:spTgt>
                                        </p:tgtEl>
                                        <p:attrNameLst>
                                          <p:attrName>style.visibility</p:attrName>
                                        </p:attrNameLst>
                                      </p:cBhvr>
                                      <p:to>
                                        <p:strVal val="visible"/>
                                      </p:to>
                                    </p:set>
                                    <p:animEffect transition="in" filter="wipe(left)">
                                      <p:cBhvr>
                                        <p:cTn id="16" dur="500"/>
                                        <p:tgtEl>
                                          <p:spTgt spid="119811">
                                            <p:txEl>
                                              <p:charRg st="0" end="3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9811">
                                            <p:txEl>
                                              <p:charRg st="35" end="39"/>
                                            </p:txEl>
                                          </p:spTgt>
                                        </p:tgtEl>
                                        <p:attrNameLst>
                                          <p:attrName>style.visibility</p:attrName>
                                        </p:attrNameLst>
                                      </p:cBhvr>
                                      <p:to>
                                        <p:strVal val="visible"/>
                                      </p:to>
                                    </p:set>
                                    <p:animEffect transition="in" filter="wipe(left)">
                                      <p:cBhvr>
                                        <p:cTn id="21" dur="500"/>
                                        <p:tgtEl>
                                          <p:spTgt spid="119811">
                                            <p:txEl>
                                              <p:charRg st="35" end="39"/>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19811">
                                            <p:txEl>
                                              <p:charRg st="39" end="57"/>
                                            </p:txEl>
                                          </p:spTgt>
                                        </p:tgtEl>
                                        <p:attrNameLst>
                                          <p:attrName>style.visibility</p:attrName>
                                        </p:attrNameLst>
                                      </p:cBhvr>
                                      <p:to>
                                        <p:strVal val="visible"/>
                                      </p:to>
                                    </p:set>
                                    <p:animEffect transition="in" filter="wipe(left)">
                                      <p:cBhvr>
                                        <p:cTn id="25" dur="500"/>
                                        <p:tgtEl>
                                          <p:spTgt spid="119811">
                                            <p:txEl>
                                              <p:charRg st="39" end="5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119812"/>
                                        </p:tgtEl>
                                        <p:attrNameLst>
                                          <p:attrName>style.visibility</p:attrName>
                                        </p:attrNameLst>
                                      </p:cBhvr>
                                      <p:to>
                                        <p:strVal val="visible"/>
                                      </p:to>
                                    </p:set>
                                    <p:anim calcmode="lin" valueType="num">
                                      <p:cBhvr additive="base">
                                        <p:cTn id="30" dur="500" fill="hold"/>
                                        <p:tgtEl>
                                          <p:spTgt spid="119812"/>
                                        </p:tgtEl>
                                        <p:attrNameLst>
                                          <p:attrName>ppt_x</p:attrName>
                                        </p:attrNameLst>
                                      </p:cBhvr>
                                      <p:tavLst>
                                        <p:tav tm="0">
                                          <p:val>
                                            <p:strVal val="1+#ppt_w/2"/>
                                          </p:val>
                                        </p:tav>
                                        <p:tav tm="100000">
                                          <p:val>
                                            <p:strVal val="#ppt_x"/>
                                          </p:val>
                                        </p:tav>
                                      </p:tavLst>
                                    </p:anim>
                                    <p:anim calcmode="lin" valueType="num">
                                      <p:cBhvr additive="base">
                                        <p:cTn id="31" dur="500" fill="hold"/>
                                        <p:tgtEl>
                                          <p:spTgt spid="119812"/>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19811">
                                            <p:txEl>
                                              <p:charRg st="57" end="60"/>
                                            </p:txEl>
                                          </p:spTgt>
                                        </p:tgtEl>
                                        <p:attrNameLst>
                                          <p:attrName>style.visibility</p:attrName>
                                        </p:attrNameLst>
                                      </p:cBhvr>
                                      <p:to>
                                        <p:strVal val="visible"/>
                                      </p:to>
                                    </p:set>
                                    <p:animEffect transition="in" filter="wipe(left)">
                                      <p:cBhvr>
                                        <p:cTn id="36" dur="500"/>
                                        <p:tgtEl>
                                          <p:spTgt spid="119811">
                                            <p:txEl>
                                              <p:charRg st="57" end="60"/>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19811">
                                            <p:txEl>
                                              <p:charRg st="60" end="80"/>
                                            </p:txEl>
                                          </p:spTgt>
                                        </p:tgtEl>
                                        <p:attrNameLst>
                                          <p:attrName>style.visibility</p:attrName>
                                        </p:attrNameLst>
                                      </p:cBhvr>
                                      <p:to>
                                        <p:strVal val="visible"/>
                                      </p:to>
                                    </p:set>
                                    <p:animEffect transition="in" filter="wipe(left)">
                                      <p:cBhvr>
                                        <p:cTn id="40" dur="500"/>
                                        <p:tgtEl>
                                          <p:spTgt spid="119811">
                                            <p:txEl>
                                              <p:charRg st="60"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P spid="11981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
          <p:cNvSpPr>
            <a:spLocks noGrp="1"/>
          </p:cNvSpPr>
          <p:nvPr>
            <p:ph type="title"/>
          </p:nvPr>
        </p:nvSpPr>
        <p:spPr>
          <a:ln/>
        </p:spPr>
        <p:txBody>
          <a:bodyPr vert="horz" wrap="square" lIns="91440" tIns="45720" rIns="91440" bIns="45720" anchor="b" anchorCtr="0"/>
          <a:p>
            <a:endParaRPr lang="zh-CN" altLang="en-US" dirty="0"/>
          </a:p>
        </p:txBody>
      </p:sp>
      <p:sp>
        <p:nvSpPr>
          <p:cNvPr id="107523"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6"/>
          <p:cNvSpPr/>
          <p:nvPr/>
        </p:nvSpPr>
        <p:spPr>
          <a:xfrm>
            <a:off x="971550" y="2133600"/>
            <a:ext cx="7972425" cy="4567238"/>
          </a:xfrm>
          <a:prstGeom prst="rect">
            <a:avLst/>
          </a:prstGeom>
          <a:noFill/>
          <a:ln w="9525">
            <a:noFill/>
          </a:ln>
        </p:spPr>
        <p:txBody>
          <a:bodyPr tIns="0" bIns="0"/>
          <a:p>
            <a:pPr marL="342900" indent="-342900"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a:t>
            </a:r>
            <a:r>
              <a:rPr lang="zh-CN" altLang="en-US" sz="2800" dirty="0">
                <a:solidFill>
                  <a:srgbClr val="002060"/>
                </a:solidFill>
                <a:latin typeface="宋体" panose="02010600030101010101" pitchFamily="2" charset="-122"/>
              </a:rPr>
              <a:t>例</a:t>
            </a:r>
            <a:r>
              <a:rPr lang="en-US" altLang="zh-CN" sz="2800" dirty="0">
                <a:solidFill>
                  <a:srgbClr val="002060"/>
                </a:solidFill>
                <a:latin typeface="宋体" panose="02010600030101010101" pitchFamily="2" charset="-122"/>
              </a:rPr>
              <a:t>】</a:t>
            </a:r>
            <a:r>
              <a:rPr lang="zh-CN" altLang="en-US" sz="2800" dirty="0">
                <a:solidFill>
                  <a:srgbClr val="002060"/>
                </a:solidFill>
                <a:latin typeface="宋体" panose="02010600030101010101" pitchFamily="2" charset="-122"/>
              </a:rPr>
              <a:t>给汇编地址计数器（指针）＄赋值</a:t>
            </a:r>
            <a:endParaRPr lang="zh-CN" altLang="en-US"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DATA  SEGMENT  </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ORG 10</a:t>
            </a:r>
            <a:r>
              <a:rPr lang="zh-CN" altLang="en-US" sz="2800" dirty="0">
                <a:solidFill>
                  <a:srgbClr val="002060"/>
                </a:solidFill>
                <a:latin typeface="宋体" panose="02010600030101010101" pitchFamily="2" charset="-122"/>
              </a:rPr>
              <a:t>；置＄值为</a:t>
            </a:r>
            <a:r>
              <a:rPr lang="en-US" altLang="zh-CN" sz="2800" dirty="0">
                <a:solidFill>
                  <a:srgbClr val="002060"/>
                </a:solidFill>
                <a:latin typeface="宋体" panose="02010600030101010101" pitchFamily="2" charset="-122"/>
              </a:rPr>
              <a:t>10,</a:t>
            </a:r>
            <a:r>
              <a:rPr lang="zh-CN" altLang="en-US" sz="2800" dirty="0">
                <a:solidFill>
                  <a:srgbClr val="002060"/>
                </a:solidFill>
                <a:latin typeface="宋体" panose="02010600030101010101" pitchFamily="2" charset="-122"/>
              </a:rPr>
              <a:t>表示下面的代码将从偏移地址</a:t>
            </a:r>
            <a:r>
              <a:rPr lang="en-US" altLang="zh-CN" sz="2800" dirty="0">
                <a:solidFill>
                  <a:srgbClr val="002060"/>
                </a:solidFill>
                <a:latin typeface="宋体" panose="02010600030101010101" pitchFamily="2" charset="-122"/>
              </a:rPr>
              <a:t>10</a:t>
            </a:r>
            <a:r>
              <a:rPr lang="zh-CN" altLang="en-US" sz="2800" dirty="0">
                <a:solidFill>
                  <a:srgbClr val="002060"/>
                </a:solidFill>
                <a:latin typeface="宋体" panose="02010600030101010101" pitchFamily="2" charset="-122"/>
              </a:rPr>
              <a:t>位置开始。</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VAR1  DW  100H</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200H</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ORG </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+5 </a:t>
            </a:r>
            <a:r>
              <a:rPr lang="zh-CN" altLang="en-US" sz="2800" dirty="0">
                <a:solidFill>
                  <a:srgbClr val="002060"/>
                </a:solidFill>
                <a:latin typeface="宋体" panose="02010600030101010101" pitchFamily="2" charset="-122"/>
              </a:rPr>
              <a:t>；置＄的值为</a:t>
            </a:r>
            <a:r>
              <a:rPr lang="en-US" altLang="zh-CN" sz="2800" dirty="0">
                <a:solidFill>
                  <a:srgbClr val="002060"/>
                </a:solidFill>
                <a:latin typeface="宋体" panose="02010600030101010101" pitchFamily="2" charset="-122"/>
              </a:rPr>
              <a:t>14+5</a:t>
            </a:r>
            <a:r>
              <a:rPr lang="zh-CN" altLang="en-US" sz="2800" dirty="0">
                <a:solidFill>
                  <a:srgbClr val="002060"/>
                </a:solidFill>
                <a:latin typeface="宋体" panose="02010600030101010101" pitchFamily="2" charset="-122"/>
              </a:rPr>
              <a:t>，即为</a:t>
            </a:r>
            <a:r>
              <a:rPr lang="en-US" altLang="zh-CN" sz="2800" dirty="0">
                <a:solidFill>
                  <a:srgbClr val="002060"/>
                </a:solidFill>
                <a:latin typeface="宋体" panose="02010600030101010101" pitchFamily="2" charset="-122"/>
              </a:rPr>
              <a:t>19</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VAR2  </a:t>
            </a:r>
            <a:r>
              <a:rPr lang="en-US" altLang="zh-CN" sz="2800" dirty="0">
                <a:solidFill>
                  <a:srgbClr val="FF0000"/>
                </a:solidFill>
                <a:latin typeface="宋体" panose="02010600030101010101" pitchFamily="2" charset="-122"/>
              </a:rPr>
              <a:t>DB</a:t>
            </a:r>
            <a:r>
              <a:rPr lang="en-US" altLang="zh-CN" sz="2800" dirty="0">
                <a:solidFill>
                  <a:srgbClr val="002060"/>
                </a:solidFill>
                <a:latin typeface="宋体" panose="02010600030101010101" pitchFamily="2" charset="-122"/>
              </a:rPr>
              <a:t>  1</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2</a:t>
            </a:r>
            <a:r>
              <a:rPr lang="zh-CN" altLang="en-US" sz="2800" dirty="0">
                <a:solidFill>
                  <a:srgbClr val="002060"/>
                </a:solidFill>
                <a:latin typeface="宋体" panose="02010600030101010101" pitchFamily="2" charset="-122"/>
              </a:rPr>
              <a:t>， ＄</a:t>
            </a:r>
            <a:r>
              <a:rPr lang="en-US" altLang="zh-CN" sz="2800" dirty="0">
                <a:solidFill>
                  <a:srgbClr val="002060"/>
                </a:solidFill>
                <a:latin typeface="宋体" panose="02010600030101010101" pitchFamily="2" charset="-122"/>
              </a:rPr>
              <a:t>+1</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+2</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N EQU </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-VAR2    </a:t>
            </a:r>
            <a:r>
              <a:rPr lang="zh-CN" altLang="en-US" sz="2800" dirty="0">
                <a:solidFill>
                  <a:srgbClr val="002060"/>
                </a:solidFill>
                <a:latin typeface="宋体" panose="02010600030101010101" pitchFamily="2" charset="-122"/>
              </a:rPr>
              <a:t>；</a:t>
            </a:r>
            <a:r>
              <a:rPr lang="en-US" altLang="zh-CN" sz="2800" dirty="0">
                <a:solidFill>
                  <a:srgbClr val="002060"/>
                </a:solidFill>
                <a:latin typeface="宋体" panose="02010600030101010101" pitchFamily="2" charset="-122"/>
              </a:rPr>
              <a:t>=4</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en-US" altLang="zh-CN" sz="2800" dirty="0">
                <a:solidFill>
                  <a:srgbClr val="002060"/>
                </a:solidFill>
                <a:latin typeface="宋体" panose="02010600030101010101" pitchFamily="2" charset="-122"/>
              </a:rPr>
              <a:t>    DATA	ENDS</a:t>
            </a:r>
            <a:endParaRPr lang="en-US" altLang="zh-CN" sz="2800" dirty="0">
              <a:solidFill>
                <a:srgbClr val="002060"/>
              </a:solidFill>
              <a:latin typeface="宋体" panose="02010600030101010101" pitchFamily="2" charset="-122"/>
            </a:endParaRPr>
          </a:p>
          <a:p>
            <a:pPr marL="342900" indent="-342900" algn="just" eaLnBrk="1" hangingPunct="1">
              <a:lnSpc>
                <a:spcPct val="110000"/>
              </a:lnSpc>
              <a:buClr>
                <a:schemeClr val="folHlink"/>
              </a:buClr>
              <a:buFont typeface="Wingdings" panose="05000000000000000000" pitchFamily="2" charset="2"/>
            </a:pPr>
            <a:r>
              <a:rPr lang="zh-CN" altLang="en-US" sz="2800" dirty="0">
                <a:solidFill>
                  <a:srgbClr val="002060"/>
                </a:solidFill>
                <a:latin typeface="宋体" panose="02010600030101010101" pitchFamily="2" charset="-122"/>
              </a:rPr>
              <a:t>注：</a:t>
            </a:r>
            <a:r>
              <a:rPr lang="en-US" altLang="zh-CN" sz="2800" dirty="0">
                <a:solidFill>
                  <a:srgbClr val="002060"/>
                </a:solidFill>
                <a:latin typeface="宋体" panose="02010600030101010101" pitchFamily="2" charset="-122"/>
              </a:rPr>
              <a:t>$</a:t>
            </a:r>
            <a:r>
              <a:rPr lang="zh-CN" altLang="en-US" sz="2800" dirty="0">
                <a:solidFill>
                  <a:srgbClr val="002060"/>
                </a:solidFill>
                <a:latin typeface="宋体" panose="02010600030101010101" pitchFamily="2" charset="-122"/>
              </a:rPr>
              <a:t>表示当前汇编地址指针的值</a:t>
            </a:r>
            <a:r>
              <a:rPr lang="zh-CN" altLang="en-US" sz="2800" dirty="0">
                <a:solidFill>
                  <a:schemeClr val="bg2"/>
                </a:solidFill>
                <a:latin typeface="宋体" panose="02010600030101010101" pitchFamily="2" charset="-122"/>
              </a:rPr>
              <a:t>。</a:t>
            </a:r>
            <a:endParaRPr lang="zh-CN" altLang="en-US" sz="2800" dirty="0">
              <a:solidFill>
                <a:schemeClr val="bg2"/>
              </a:solidFill>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latin typeface="Tahoma" panose="020B0604030504040204" pitchFamily="34" charset="0"/>
              </a:rPr>
            </a:fld>
            <a:endParaRPr lang="zh-CN" altLang="en-US" sz="1400" dirty="0">
              <a:latin typeface="Tahoma" panose="020B0604030504040204" pitchFamily="34" charset="0"/>
            </a:endParaRPr>
          </a:p>
        </p:txBody>
      </p:sp>
      <p:sp>
        <p:nvSpPr>
          <p:cNvPr id="5" name="矩形 4"/>
          <p:cNvSpPr/>
          <p:nvPr/>
        </p:nvSpPr>
        <p:spPr>
          <a:xfrm>
            <a:off x="250825" y="103188"/>
            <a:ext cx="4572000" cy="6740525"/>
          </a:xfrm>
          <a:prstGeom prst="rect">
            <a:avLst/>
          </a:prstGeom>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dseg</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segment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org   10</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var1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dw</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100h,200h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org   $+5</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var2  </a:t>
            </a:r>
            <a:r>
              <a:rPr kumimoji="1" lang="en-US" altLang="zh-CN" sz="2400" b="0" i="0" u="none" strike="noStrike" kern="100" cap="none" spc="0" normalizeH="0" baseline="0" noProof="0" dirty="0" err="1">
                <a:ln>
                  <a:noFill/>
                </a:ln>
                <a:solidFill>
                  <a:schemeClr val="tx1"/>
                </a:solidFill>
                <a:effectLst/>
                <a:highlight>
                  <a:srgbClr val="FF0000"/>
                </a:highlight>
                <a:uLnTx/>
                <a:uFillTx/>
                <a:latin typeface="Calibri" panose="020F0502020204030204" pitchFamily="34" charset="0"/>
                <a:ea typeface="宋体" panose="02010600030101010101" pitchFamily="2" charset="-122"/>
                <a:cs typeface="Times New Roman" panose="02020603050405020304" pitchFamily="18" charset="0"/>
              </a:rPr>
              <a:t>dw</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1,2  ,$+1</a:t>
            </a:r>
            <a:r>
              <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n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equ</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$-var2</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dseg</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ends</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code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segment'code</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assume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cs:code,ds:dseg</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start: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ax,dseg</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ds,ax</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dl,n</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ah,02h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int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21h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ax,4c00h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int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21h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code    ends</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end start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pic>
        <p:nvPicPr>
          <p:cNvPr id="108548" name="图片 4" descr="E]Z65N@2{UZ%B1}LG)K{L~6"/>
          <p:cNvPicPr>
            <a:picLocks noChangeAspect="1"/>
          </p:cNvPicPr>
          <p:nvPr/>
        </p:nvPicPr>
        <p:blipFill>
          <a:blip r:embed="rId1"/>
          <a:stretch>
            <a:fillRect/>
          </a:stretch>
        </p:blipFill>
        <p:spPr>
          <a:xfrm>
            <a:off x="3267075" y="3473450"/>
            <a:ext cx="5267325" cy="3324225"/>
          </a:xfrm>
          <a:prstGeom prst="rect">
            <a:avLst/>
          </a:prstGeom>
          <a:noFill/>
          <a:ln w="9525">
            <a:noFill/>
          </a:ln>
        </p:spPr>
      </p:pic>
      <p:sp>
        <p:nvSpPr>
          <p:cNvPr id="108549" name="线形标注 1 5"/>
          <p:cNvSpPr/>
          <p:nvPr/>
        </p:nvSpPr>
        <p:spPr>
          <a:xfrm>
            <a:off x="5003800" y="692150"/>
            <a:ext cx="3530600" cy="2232025"/>
          </a:xfrm>
          <a:prstGeom prst="borderCallout1">
            <a:avLst>
              <a:gd name="adj1" fmla="val 18750"/>
              <a:gd name="adj2" fmla="val -8333"/>
              <a:gd name="adj3" fmla="val 46931"/>
              <a:gd name="adj4" fmla="val -80009"/>
            </a:avLst>
          </a:prstGeom>
          <a:solidFill>
            <a:schemeClr val="accent1"/>
          </a:solidFill>
          <a:ln w="12700" cap="sq" cmpd="sng">
            <a:solidFill>
              <a:schemeClr val="tx1"/>
            </a:solidFill>
            <a:prstDash val="solid"/>
            <a:round/>
            <a:headEnd type="none" w="sm" len="sm"/>
            <a:tailEnd type="none" w="sm" len="sm"/>
          </a:ln>
        </p:spPr>
        <p:txBody>
          <a:bodyPr/>
          <a:p>
            <a:r>
              <a:rPr lang="zh-CN" altLang="en-US" dirty="0">
                <a:latin typeface="Times New Roman" panose="02020603050405020304" pitchFamily="18" charset="0"/>
              </a:rPr>
              <a:t>请注意</a:t>
            </a:r>
            <a:r>
              <a:rPr lang="en-US" altLang="zh-CN" dirty="0">
                <a:latin typeface="Times New Roman" panose="02020603050405020304" pitchFamily="18" charset="0"/>
              </a:rPr>
              <a:t>DW，</a:t>
            </a:r>
            <a:r>
              <a:rPr lang="zh-CN" altLang="en-US" dirty="0">
                <a:latin typeface="Times New Roman" panose="02020603050405020304" pitchFamily="18" charset="0"/>
              </a:rPr>
              <a:t>若采用地址指针</a:t>
            </a:r>
            <a:r>
              <a:rPr lang="en-US" altLang="zh-CN" dirty="0">
                <a:latin typeface="Times New Roman" panose="02020603050405020304" pitchFamily="18" charset="0"/>
              </a:rPr>
              <a:t>$</a:t>
            </a:r>
            <a:r>
              <a:rPr lang="zh-CN" altLang="en-US" dirty="0">
                <a:latin typeface="Times New Roman" panose="02020603050405020304" pitchFamily="18" charset="0"/>
              </a:rPr>
              <a:t>表达式初始化变量时，在</a:t>
            </a:r>
            <a:r>
              <a:rPr lang="en-US" altLang="zh-CN" dirty="0">
                <a:latin typeface="Times New Roman" panose="02020603050405020304" pitchFamily="18" charset="0"/>
              </a:rPr>
              <a:t>masm5</a:t>
            </a:r>
            <a:r>
              <a:rPr lang="zh-CN" altLang="en-US" dirty="0">
                <a:latin typeface="Times New Roman" panose="02020603050405020304" pitchFamily="18" charset="0"/>
              </a:rPr>
              <a:t>编译和</a:t>
            </a:r>
            <a:r>
              <a:rPr lang="en-US" altLang="zh-CN" dirty="0">
                <a:latin typeface="Times New Roman" panose="02020603050405020304" pitchFamily="18" charset="0"/>
              </a:rPr>
              <a:t>debug</a:t>
            </a:r>
            <a:r>
              <a:rPr lang="zh-CN" altLang="en-US" dirty="0">
                <a:latin typeface="Times New Roman" panose="02020603050405020304" pitchFamily="18" charset="0"/>
              </a:rPr>
              <a:t>调试发现，这里不能采用</a:t>
            </a:r>
            <a:r>
              <a:rPr lang="en-US" altLang="zh-CN" dirty="0">
                <a:latin typeface="Times New Roman" panose="02020603050405020304" pitchFamily="18" charset="0"/>
              </a:rPr>
              <a:t>DB，</a:t>
            </a:r>
            <a:r>
              <a:rPr lang="zh-CN" altLang="en-US" dirty="0">
                <a:latin typeface="Times New Roman" panose="02020603050405020304" pitchFamily="18" charset="0"/>
              </a:rPr>
              <a:t>只能采用</a:t>
            </a:r>
            <a:r>
              <a:rPr lang="en-US" altLang="zh-CN" dirty="0">
                <a:latin typeface="Times New Roman" panose="02020603050405020304" pitchFamily="18" charset="0"/>
              </a:rPr>
              <a:t>DW</a:t>
            </a:r>
            <a:endParaRPr lang="zh-CN" altLang="en-US" dirty="0">
              <a:latin typeface="Times New Roman" panose="02020603050405020304" pitchFamily="18" charset="0"/>
            </a:endParaRPr>
          </a:p>
        </p:txBody>
      </p:sp>
    </p:spTree>
  </p:cSld>
  <p:clrMapOvr>
    <a:masterClrMapping/>
  </p:clrMapOvr>
  <p:transition spd="slow">
    <p:zoom/>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9570"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latin typeface="Tahoma" panose="020B0604030504040204" pitchFamily="34" charset="0"/>
              </a:rPr>
            </a:fld>
            <a:endParaRPr lang="zh-CN" altLang="en-US" sz="1400" dirty="0">
              <a:latin typeface="Tahoma" panose="020B0604030504040204" pitchFamily="34" charset="0"/>
            </a:endParaRPr>
          </a:p>
        </p:txBody>
      </p:sp>
      <p:sp>
        <p:nvSpPr>
          <p:cNvPr id="5" name="矩形 4"/>
          <p:cNvSpPr/>
          <p:nvPr/>
        </p:nvSpPr>
        <p:spPr>
          <a:xfrm>
            <a:off x="323850" y="61913"/>
            <a:ext cx="4572000" cy="6740525"/>
          </a:xfrm>
          <a:prstGeom prst="rect">
            <a:avLst/>
          </a:prstGeom>
        </p:spPr>
        <p:txBody>
          <a:bodyPr>
            <a:spAutoFit/>
          </a:bodyPr>
          <a:lstStyle/>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dseg</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segment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org   10</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var1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dw</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100h,200h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org   $+5</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var2  </a:t>
            </a:r>
            <a:r>
              <a:rPr kumimoji="1" lang="en-US" altLang="zh-CN" sz="2400" b="0" i="0" u="none" strike="noStrike" kern="100" cap="none" spc="0" normalizeH="0" baseline="0" noProof="0" dirty="0" err="1">
                <a:ln>
                  <a:noFill/>
                </a:ln>
                <a:solidFill>
                  <a:schemeClr val="tx1"/>
                </a:solidFill>
                <a:effectLst/>
                <a:highlight>
                  <a:srgbClr val="FF0000"/>
                </a:highlight>
                <a:uLnTx/>
                <a:uFillTx/>
                <a:latin typeface="Calibri" panose="020F0502020204030204" pitchFamily="34" charset="0"/>
                <a:ea typeface="宋体" panose="02010600030101010101" pitchFamily="2" charset="-122"/>
                <a:cs typeface="Times New Roman" panose="02020603050405020304" pitchFamily="18" charset="0"/>
              </a:rPr>
              <a:t>db</a:t>
            </a:r>
            <a:r>
              <a:rPr kumimoji="1" lang="en-US" altLang="zh-CN" sz="2400" b="0" i="0" u="none" strike="noStrike" kern="100" cap="none" spc="0" normalizeH="0" baseline="0" noProof="0" dirty="0">
                <a:ln>
                  <a:noFill/>
                </a:ln>
                <a:solidFill>
                  <a:schemeClr val="tx1"/>
                </a:solidFill>
                <a:effectLst/>
                <a:highlight>
                  <a:srgbClr val="FF0000"/>
                </a:highligh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1,2  ,$+1</a:t>
            </a:r>
            <a:r>
              <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$+2</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n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equ</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$-var2</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dseg</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ends</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code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segment'code</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assume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cs:code,ds:dseg</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start: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ax,dseg</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ds,ax</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dl,n</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ah,02h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int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21h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mov</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ax,4c00h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a:t>
            </a:r>
            <a:r>
              <a:rPr kumimoji="1" lang="en-US" altLang="zh-CN" sz="2400" b="0" i="0" u="none" strike="noStrike" kern="100" cap="none" spc="0" normalizeH="0" baseline="0" noProof="0" dirty="0" err="1">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int</a:t>
            </a: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21h</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code    ends</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0" fontAlgn="base" latinLnBrk="0" hangingPunct="0">
              <a:lnSpc>
                <a:spcPct val="100000"/>
              </a:lnSpc>
              <a:spcBef>
                <a:spcPct val="0"/>
              </a:spcBef>
              <a:spcAft>
                <a:spcPts val="0"/>
              </a:spcAft>
              <a:buClrTx/>
              <a:buSzTx/>
              <a:buFontTx/>
              <a:buNone/>
              <a:defRPr/>
            </a:pPr>
            <a:r>
              <a:rPr kumimoji="1" lang="en-US"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rPr>
              <a:t>	end start</a:t>
            </a:r>
            <a:endParaRPr kumimoji="1" lang="zh-CN" altLang="zh-CN" sz="2400" b="0" i="0" u="none" strike="noStrike" kern="1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Times New Roman" panose="02020603050405020304" pitchFamily="18" charset="0"/>
            </a:endParaRPr>
          </a:p>
        </p:txBody>
      </p:sp>
      <p:pic>
        <p:nvPicPr>
          <p:cNvPr id="109572" name="图片 5" descr="PN0GQZGJ4[TZ5N51J68~V[R"/>
          <p:cNvPicPr>
            <a:picLocks noChangeAspect="1"/>
          </p:cNvPicPr>
          <p:nvPr/>
        </p:nvPicPr>
        <p:blipFill>
          <a:blip r:embed="rId1"/>
          <a:stretch>
            <a:fillRect/>
          </a:stretch>
        </p:blipFill>
        <p:spPr>
          <a:xfrm>
            <a:off x="3059113" y="3644900"/>
            <a:ext cx="5473700" cy="2952750"/>
          </a:xfrm>
          <a:prstGeom prst="rect">
            <a:avLst/>
          </a:prstGeom>
          <a:noFill/>
          <a:ln w="9525">
            <a:noFill/>
          </a:ln>
        </p:spPr>
      </p:pic>
      <p:sp>
        <p:nvSpPr>
          <p:cNvPr id="109573" name="线形标注 1 5"/>
          <p:cNvSpPr/>
          <p:nvPr/>
        </p:nvSpPr>
        <p:spPr>
          <a:xfrm>
            <a:off x="4895850" y="836613"/>
            <a:ext cx="3132138" cy="1368425"/>
          </a:xfrm>
          <a:prstGeom prst="borderCallout1">
            <a:avLst>
              <a:gd name="adj1" fmla="val 18750"/>
              <a:gd name="adj2" fmla="val -8333"/>
              <a:gd name="adj3" fmla="val 64722"/>
              <a:gd name="adj4" fmla="val -82806"/>
            </a:avLst>
          </a:prstGeom>
          <a:solidFill>
            <a:schemeClr val="accent1"/>
          </a:solidFill>
          <a:ln w="12700" cap="sq" cmpd="sng">
            <a:solidFill>
              <a:schemeClr val="tx1"/>
            </a:solidFill>
            <a:prstDash val="solid"/>
            <a:round/>
            <a:headEnd type="none" w="sm" len="sm"/>
            <a:tailEnd type="none" w="sm" len="sm"/>
          </a:ln>
        </p:spPr>
        <p:txBody>
          <a:bodyPr/>
          <a:p>
            <a:r>
              <a:rPr lang="zh-CN" altLang="en-US" dirty="0">
                <a:latin typeface="Times New Roman" panose="02020603050405020304" pitchFamily="18" charset="0"/>
              </a:rPr>
              <a:t>若改为</a:t>
            </a:r>
            <a:r>
              <a:rPr lang="en-US" altLang="zh-CN" dirty="0">
                <a:latin typeface="Times New Roman" panose="02020603050405020304" pitchFamily="18" charset="0"/>
              </a:rPr>
              <a:t>db，</a:t>
            </a:r>
            <a:r>
              <a:rPr lang="zh-CN" altLang="en-US" dirty="0">
                <a:latin typeface="Times New Roman" panose="02020603050405020304" pitchFamily="18" charset="0"/>
              </a:rPr>
              <a:t>则显示第</a:t>
            </a:r>
            <a:r>
              <a:rPr lang="en-US" altLang="zh-CN" dirty="0">
                <a:latin typeface="Times New Roman" panose="02020603050405020304" pitchFamily="18" charset="0"/>
              </a:rPr>
              <a:t>5</a:t>
            </a:r>
            <a:r>
              <a:rPr lang="zh-CN" altLang="en-US" dirty="0">
                <a:latin typeface="Times New Roman" panose="02020603050405020304" pitchFamily="18" charset="0"/>
              </a:rPr>
              <a:t>行错误</a:t>
            </a:r>
            <a:endParaRPr lang="zh-CN" altLang="en-US" dirty="0">
              <a:latin typeface="Times New Roman" panose="02020603050405020304" pitchFamily="18" charset="0"/>
            </a:endParaRPr>
          </a:p>
        </p:txBody>
      </p:sp>
    </p:spTree>
  </p:cSld>
  <p:clrMapOvr>
    <a:masterClrMapping/>
  </p:clrMapOvr>
  <p:transition spd="slow">
    <p:zo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Rectangle 2"/>
          <p:cNvSpPr>
            <a:spLocks noGrp="1"/>
          </p:cNvSpPr>
          <p:nvPr>
            <p:ph type="title"/>
          </p:nvPr>
        </p:nvSpPr>
        <p:spPr>
          <a:ln/>
        </p:spPr>
        <p:txBody>
          <a:bodyPr vert="horz" wrap="square" lIns="91440" tIns="45720" rIns="91440" bIns="45720" anchor="b" anchorCtr="0"/>
          <a:p>
            <a:pPr eaLnBrk="1" hangingPunct="1"/>
            <a:r>
              <a:rPr lang="zh-CN" altLang="en-US" dirty="0"/>
              <a:t>其它伪指令</a:t>
            </a:r>
            <a:endParaRPr lang="zh-CN" altLang="en-US" dirty="0"/>
          </a:p>
        </p:txBody>
      </p:sp>
      <p:sp>
        <p:nvSpPr>
          <p:cNvPr id="110595" name="Rectangle 3"/>
          <p:cNvSpPr>
            <a:spLocks noGrp="1"/>
          </p:cNvSpPr>
          <p:nvPr>
            <p:ph idx="1"/>
          </p:nvPr>
        </p:nvSpPr>
        <p:spPr>
          <a:xfrm>
            <a:off x="903288" y="1989138"/>
            <a:ext cx="7772400" cy="4392612"/>
          </a:xfrm>
          <a:ln/>
        </p:spPr>
        <p:txBody>
          <a:bodyPr vert="horz" wrap="square" lIns="91440" tIns="45720" rIns="91440" bIns="45720" anchor="t" anchorCtr="0"/>
          <a:p>
            <a:pPr eaLnBrk="1" hangingPunct="1"/>
            <a:r>
              <a:rPr lang="en-US" altLang="zh-CN" sz="2400" dirty="0">
                <a:latin typeface="宋体" panose="02010600030101010101" pitchFamily="2" charset="-122"/>
                <a:ea typeface="宋体" panose="02010600030101010101" pitchFamily="2" charset="-122"/>
              </a:rPr>
              <a:t>NAME-------</a:t>
            </a:r>
            <a:r>
              <a:rPr lang="zh-CN" altLang="en-US" sz="2400" dirty="0">
                <a:latin typeface="宋体" panose="02010600030101010101" pitchFamily="2" charset="-122"/>
                <a:ea typeface="宋体" panose="02010600030101010101" pitchFamily="2" charset="-122"/>
              </a:rPr>
              <a:t>为目标程序设定一个名字</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格式：</a:t>
            </a:r>
            <a:endParaRPr lang="zh-CN" altLang="en-US" sz="2400" dirty="0">
              <a:latin typeface="宋体" panose="02010600030101010101" pitchFamily="2" charset="-122"/>
              <a:ea typeface="宋体" panose="02010600030101010101" pitchFamily="2" charset="-122"/>
            </a:endParaRPr>
          </a:p>
          <a:p>
            <a:pPr eaLnBrk="1" hangingPunct="1">
              <a:spcBef>
                <a:spcPct val="35000"/>
              </a:spcBef>
              <a:buNone/>
            </a:pPr>
            <a:r>
              <a:rPr lang="zh-CN" altLang="en-US" sz="2400" dirty="0">
                <a:solidFill>
                  <a:schemeClr val="tx1"/>
                </a:solidFill>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NAME  </a:t>
            </a:r>
            <a:r>
              <a:rPr lang="zh-CN" altLang="en-US" sz="2400" dirty="0">
                <a:solidFill>
                  <a:schemeClr val="tx1"/>
                </a:solidFill>
                <a:latin typeface="宋体" panose="02010600030101010101" pitchFamily="2" charset="-122"/>
                <a:ea typeface="宋体" panose="02010600030101010101" pitchFamily="2" charset="-122"/>
              </a:rPr>
              <a:t>模块名</a:t>
            </a:r>
            <a:endParaRPr lang="zh-CN" altLang="en-US" sz="2400" dirty="0">
              <a:latin typeface="宋体" panose="02010600030101010101" pitchFamily="2" charset="-122"/>
              <a:ea typeface="宋体" panose="02010600030101010101" pitchFamily="2" charset="-122"/>
            </a:endParaRPr>
          </a:p>
          <a:p>
            <a:pPr eaLnBrk="1" hangingPunct="1"/>
            <a:r>
              <a:rPr lang="en-US" altLang="zh-CN" sz="2400" dirty="0">
                <a:latin typeface="宋体" panose="02010600030101010101" pitchFamily="2" charset="-122"/>
                <a:ea typeface="宋体" panose="02010600030101010101" pitchFamily="2" charset="-122"/>
              </a:rPr>
              <a:t>TITLE-------</a:t>
            </a:r>
            <a:r>
              <a:rPr lang="zh-CN" altLang="en-US" sz="2400" dirty="0">
                <a:latin typeface="宋体" panose="02010600030101010101" pitchFamily="2" charset="-122"/>
                <a:ea typeface="宋体" panose="02010600030101010101" pitchFamily="2" charset="-122"/>
              </a:rPr>
              <a:t>为程序清单指定打印标题</a:t>
            </a:r>
            <a:endParaRPr lang="zh-CN" altLang="en-US" sz="2400" dirty="0">
              <a:latin typeface="宋体" panose="02010600030101010101" pitchFamily="2" charset="-122"/>
              <a:ea typeface="宋体" panose="02010600030101010101" pitchFamily="2" charset="-122"/>
            </a:endParaRPr>
          </a:p>
          <a:p>
            <a:pPr eaLnBrk="1" hangingPunct="1"/>
            <a:r>
              <a:rPr lang="zh-CN" altLang="en-US" sz="2400" dirty="0">
                <a:latin typeface="宋体" panose="02010600030101010101" pitchFamily="2" charset="-122"/>
                <a:ea typeface="宋体" panose="02010600030101010101" pitchFamily="2" charset="-122"/>
              </a:rPr>
              <a:t>格式：</a:t>
            </a:r>
            <a:endParaRPr lang="zh-CN" altLang="en-US" sz="2400" dirty="0">
              <a:latin typeface="宋体" panose="02010600030101010101" pitchFamily="2" charset="-122"/>
              <a:ea typeface="宋体" panose="02010600030101010101" pitchFamily="2" charset="-122"/>
            </a:endParaRPr>
          </a:p>
          <a:p>
            <a:pPr eaLnBrk="1" hangingPunct="1">
              <a:lnSpc>
                <a:spcPct val="115000"/>
              </a:lnSpc>
              <a:buNone/>
            </a:pPr>
            <a:r>
              <a:rPr lang="zh-CN" altLang="en-US" sz="2400" dirty="0">
                <a:latin typeface="宋体" panose="02010600030101010101" pitchFamily="2" charset="-122"/>
                <a:ea typeface="宋体" panose="02010600030101010101" pitchFamily="2" charset="-122"/>
              </a:rPr>
              <a:t>      </a:t>
            </a:r>
            <a:r>
              <a:rPr lang="en-US" altLang="zh-CN" sz="2400" dirty="0">
                <a:solidFill>
                  <a:schemeClr val="tx1"/>
                </a:solidFill>
                <a:latin typeface="宋体" panose="02010600030101010101" pitchFamily="2" charset="-122"/>
                <a:ea typeface="宋体" panose="02010600030101010101" pitchFamily="2" charset="-122"/>
              </a:rPr>
              <a:t>TITLE  </a:t>
            </a:r>
            <a:r>
              <a:rPr lang="zh-CN" altLang="en-US" sz="2400" dirty="0">
                <a:solidFill>
                  <a:schemeClr val="tx1"/>
                </a:solidFill>
                <a:latin typeface="宋体" panose="02010600030101010101" pitchFamily="2" charset="-122"/>
                <a:ea typeface="宋体" panose="02010600030101010101" pitchFamily="2" charset="-122"/>
              </a:rPr>
              <a:t>标题名</a:t>
            </a:r>
            <a:endParaRPr lang="en-US" altLang="zh-CN" sz="2400" dirty="0">
              <a:solidFill>
                <a:schemeClr val="tx1"/>
              </a:solidFill>
              <a:latin typeface="宋体" panose="02010600030101010101" pitchFamily="2" charset="-122"/>
              <a:ea typeface="宋体" panose="02010600030101010101" pitchFamily="2" charset="-122"/>
            </a:endParaRPr>
          </a:p>
          <a:p>
            <a:pPr eaLnBrk="1" hangingPunct="1">
              <a:lnSpc>
                <a:spcPct val="115000"/>
              </a:lnSpc>
            </a:pPr>
            <a:r>
              <a:rPr lang="en-US" altLang="zh-CN" sz="2400" dirty="0">
                <a:latin typeface="宋体" panose="02010600030101010101" pitchFamily="2" charset="-122"/>
                <a:ea typeface="宋体" panose="02010600030101010101" pitchFamily="2" charset="-122"/>
              </a:rPr>
              <a:t>.8086-------</a:t>
            </a:r>
            <a:r>
              <a:rPr lang="zh-CN" altLang="en-US" sz="2400" dirty="0">
                <a:latin typeface="宋体" panose="02010600030101010101" pitchFamily="2" charset="-122"/>
                <a:ea typeface="宋体" panose="02010600030101010101" pitchFamily="2" charset="-122"/>
              </a:rPr>
              <a:t>汇编程序将在</a:t>
            </a:r>
            <a:r>
              <a:rPr lang="en-US" altLang="zh-CN" sz="2400" dirty="0">
                <a:latin typeface="宋体" panose="02010600030101010101" pitchFamily="2" charset="-122"/>
                <a:ea typeface="宋体" panose="02010600030101010101" pitchFamily="2" charset="-122"/>
              </a:rPr>
              <a:t>8086</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8088</a:t>
            </a:r>
            <a:r>
              <a:rPr lang="zh-CN" altLang="en-US" sz="2400" dirty="0">
                <a:latin typeface="宋体" panose="02010600030101010101" pitchFamily="2" charset="-122"/>
                <a:ea typeface="宋体" panose="02010600030101010101" pitchFamily="2" charset="-122"/>
              </a:rPr>
              <a:t>方式下操作</a:t>
            </a:r>
            <a:endParaRPr lang="zh-CN" altLang="en-US" sz="2400" dirty="0">
              <a:latin typeface="宋体" panose="02010600030101010101" pitchFamily="2" charset="-122"/>
              <a:ea typeface="宋体" panose="02010600030101010101" pitchFamily="2" charset="-122"/>
            </a:endParaRPr>
          </a:p>
          <a:p>
            <a:pPr eaLnBrk="1" hangingPunct="1">
              <a:lnSpc>
                <a:spcPct val="115000"/>
              </a:lnSpc>
            </a:pPr>
            <a:r>
              <a:rPr lang="en-US" altLang="zh-CN" sz="2400" dirty="0">
                <a:latin typeface="宋体" panose="02010600030101010101" pitchFamily="2" charset="-122"/>
                <a:ea typeface="宋体" panose="02010600030101010101" pitchFamily="2" charset="-122"/>
              </a:rPr>
              <a:t>.386-------</a:t>
            </a:r>
            <a:r>
              <a:rPr lang="zh-CN" altLang="en-US" sz="2400" dirty="0">
                <a:latin typeface="宋体" panose="02010600030101010101" pitchFamily="2" charset="-122"/>
                <a:ea typeface="宋体" panose="02010600030101010101" pitchFamily="2" charset="-122"/>
              </a:rPr>
              <a:t>汇编程序将在</a:t>
            </a:r>
            <a:r>
              <a:rPr lang="en-US" altLang="zh-CN" sz="2400" dirty="0">
                <a:latin typeface="宋体" panose="02010600030101010101" pitchFamily="2" charset="-122"/>
                <a:ea typeface="宋体" panose="02010600030101010101" pitchFamily="2" charset="-122"/>
              </a:rPr>
              <a:t>80386</a:t>
            </a:r>
            <a:r>
              <a:rPr lang="zh-CN" altLang="en-US" sz="2400" dirty="0">
                <a:latin typeface="宋体" panose="02010600030101010101" pitchFamily="2" charset="-122"/>
                <a:ea typeface="宋体" panose="02010600030101010101" pitchFamily="2" charset="-122"/>
              </a:rPr>
              <a:t>方式下操作</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slow">
    <p:zo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p:cNvSpPr>
          <p:nvPr>
            <p:ph type="title"/>
          </p:nvPr>
        </p:nvSpPr>
        <p:spPr>
          <a:ln/>
        </p:spPr>
        <p:txBody>
          <a:bodyPr vert="horz" wrap="square" lIns="91440" tIns="45720" rIns="91440" bIns="45720" anchor="b" anchorCtr="0"/>
          <a:p>
            <a:pPr eaLnBrk="1" hangingPunct="1"/>
            <a:r>
              <a:rPr lang="zh-CN" altLang="en-US" b="1" dirty="0"/>
              <a:t>§4.3</a:t>
            </a:r>
            <a:r>
              <a:rPr lang="zh-CN" altLang="en-US" dirty="0"/>
              <a:t>  功能调用</a:t>
            </a:r>
            <a:endParaRPr lang="zh-CN" altLang="en-US" dirty="0"/>
          </a:p>
        </p:txBody>
      </p:sp>
      <p:sp>
        <p:nvSpPr>
          <p:cNvPr id="124931" name="Rectangle 3"/>
          <p:cNvSpPr>
            <a:spLocks noGrp="1"/>
          </p:cNvSpPr>
          <p:nvPr>
            <p:ph idx="1"/>
          </p:nvPr>
        </p:nvSpPr>
        <p:spPr>
          <a:xfrm>
            <a:off x="2571750" y="2417763"/>
            <a:ext cx="3008313" cy="1803400"/>
          </a:xfrm>
          <a:ln/>
        </p:spPr>
        <p:txBody>
          <a:bodyPr vert="horz" wrap="square" lIns="91440" tIns="45720" rIns="91440" bIns="45720" anchor="t" anchorCtr="0"/>
          <a:p>
            <a:pPr eaLnBrk="1" hangingPunct="1">
              <a:lnSpc>
                <a:spcPct val="135000"/>
              </a:lnSpc>
              <a:buNone/>
            </a:pPr>
            <a:r>
              <a:rPr lang="en-US" altLang="zh-CN" sz="3200" dirty="0"/>
              <a:t>DOS </a:t>
            </a:r>
            <a:r>
              <a:rPr lang="zh-CN" altLang="en-US" sz="3200" dirty="0"/>
              <a:t>功能调用       </a:t>
            </a:r>
            <a:endParaRPr lang="zh-CN" altLang="en-US" sz="3200" dirty="0"/>
          </a:p>
          <a:p>
            <a:pPr eaLnBrk="1" hangingPunct="1">
              <a:lnSpc>
                <a:spcPct val="135000"/>
              </a:lnSpc>
              <a:buNone/>
            </a:pPr>
            <a:r>
              <a:rPr lang="en-US" altLang="zh-CN" sz="3200" dirty="0"/>
              <a:t>BIOS</a:t>
            </a:r>
            <a:r>
              <a:rPr lang="zh-CN" altLang="en-US" sz="3200" dirty="0"/>
              <a:t>功能调用</a:t>
            </a:r>
            <a:endParaRPr lang="en-US" altLang="zh-CN" sz="3200" dirty="0">
              <a:latin typeface="Times New Roman" panose="02020603050405020304" pitchFamily="18" charset="0"/>
            </a:endParaRPr>
          </a:p>
        </p:txBody>
      </p:sp>
      <p:sp>
        <p:nvSpPr>
          <p:cNvPr id="124932" name="AutoShape 4"/>
          <p:cNvSpPr/>
          <p:nvPr/>
        </p:nvSpPr>
        <p:spPr>
          <a:xfrm>
            <a:off x="2268538" y="2806700"/>
            <a:ext cx="223837" cy="838200"/>
          </a:xfrm>
          <a:prstGeom prst="leftBrace">
            <a:avLst>
              <a:gd name="adj1" fmla="val 31171"/>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4931">
                                            <p:txEl>
                                              <p:charRg st="0" end="16"/>
                                            </p:txEl>
                                          </p:spTgt>
                                        </p:tgtEl>
                                        <p:attrNameLst>
                                          <p:attrName>style.visibility</p:attrName>
                                        </p:attrNameLst>
                                      </p:cBhvr>
                                      <p:to>
                                        <p:strVal val="visible"/>
                                      </p:to>
                                    </p:set>
                                    <p:animEffect transition="in" filter="wipe(left)">
                                      <p:cBhvr>
                                        <p:cTn id="7" dur="500"/>
                                        <p:tgtEl>
                                          <p:spTgt spid="124931">
                                            <p:txEl>
                                              <p:charRg st="0" end="16"/>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124931">
                                            <p:txEl>
                                              <p:charRg st="16" end="25"/>
                                            </p:txEl>
                                          </p:spTgt>
                                        </p:tgtEl>
                                        <p:attrNameLst>
                                          <p:attrName>style.visibility</p:attrName>
                                        </p:attrNameLst>
                                      </p:cBhvr>
                                      <p:to>
                                        <p:strVal val="visible"/>
                                      </p:to>
                                    </p:set>
                                    <p:animEffect transition="in" filter="wipe(left)">
                                      <p:cBhvr>
                                        <p:cTn id="11" dur="500"/>
                                        <p:tgtEl>
                                          <p:spTgt spid="124931">
                                            <p:txEl>
                                              <p:charRg st="16" end="25"/>
                                            </p:txEl>
                                          </p:spTgt>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124932"/>
                                        </p:tgtEl>
                                        <p:attrNameLst>
                                          <p:attrName>style.visibility</p:attrName>
                                        </p:attrNameLst>
                                      </p:cBhvr>
                                      <p:to>
                                        <p:strVal val="visible"/>
                                      </p:to>
                                    </p:set>
                                    <p:animEffect transition="in" filter="wipe(up)">
                                      <p:cBhvr>
                                        <p:cTn id="15" dur="500"/>
                                        <p:tgtEl>
                                          <p:spTgt spid="1249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2"/>
          <p:cNvSpPr>
            <a:spLocks noGrp="1"/>
          </p:cNvSpPr>
          <p:nvPr>
            <p:ph type="title"/>
          </p:nvPr>
        </p:nvSpPr>
        <p:spPr>
          <a:xfrm>
            <a:off x="971550" y="935038"/>
            <a:ext cx="8172450" cy="838200"/>
          </a:xfrm>
          <a:ln/>
        </p:spPr>
        <p:txBody>
          <a:bodyPr vert="horz" wrap="square" lIns="91440" tIns="45720" rIns="91440" bIns="45720" anchor="b" anchorCtr="0"/>
          <a:p>
            <a:pPr eaLnBrk="1" hangingPunct="1"/>
            <a:r>
              <a:rPr lang="en-US" altLang="zh-CN" b="1" dirty="0"/>
              <a:t>2.</a:t>
            </a:r>
            <a:r>
              <a:rPr lang="en-US" altLang="zh-CN" dirty="0"/>
              <a:t> </a:t>
            </a:r>
            <a:r>
              <a:rPr lang="zh-CN" altLang="en-US" dirty="0"/>
              <a:t>汇编语言程序设计与执行过程</a:t>
            </a:r>
            <a:endParaRPr lang="en-US" altLang="zh-CN" dirty="0"/>
          </a:p>
        </p:txBody>
      </p:sp>
      <p:grpSp>
        <p:nvGrpSpPr>
          <p:cNvPr id="15363" name="组合 12"/>
          <p:cNvGrpSpPr/>
          <p:nvPr/>
        </p:nvGrpSpPr>
        <p:grpSpPr>
          <a:xfrm>
            <a:off x="1258888" y="2276475"/>
            <a:ext cx="6651625" cy="4481513"/>
            <a:chOff x="586160" y="1087917"/>
            <a:chExt cx="7669212" cy="5741988"/>
          </a:xfrm>
        </p:grpSpPr>
        <p:grpSp>
          <p:nvGrpSpPr>
            <p:cNvPr id="15364" name="Group 5"/>
            <p:cNvGrpSpPr/>
            <p:nvPr/>
          </p:nvGrpSpPr>
          <p:grpSpPr>
            <a:xfrm>
              <a:off x="611560" y="1087917"/>
              <a:ext cx="5692775" cy="762000"/>
              <a:chOff x="1109" y="624"/>
              <a:chExt cx="3586" cy="480"/>
            </a:xfrm>
          </p:grpSpPr>
          <p:sp>
            <p:nvSpPr>
              <p:cNvPr id="15397" name="Text Box 6"/>
              <p:cNvSpPr txBox="1"/>
              <p:nvPr/>
            </p:nvSpPr>
            <p:spPr>
              <a:xfrm>
                <a:off x="4360" y="648"/>
                <a:ext cx="335" cy="456"/>
              </a:xfrm>
              <a:prstGeom prst="rect">
                <a:avLst/>
              </a:prstGeom>
              <a:noFill/>
              <a:ln w="9525">
                <a:noFill/>
              </a:ln>
            </p:spPr>
            <p:txBody>
              <a:bodyPr vert="eaVert">
                <a:spAutoFit/>
              </a:bodyPr>
              <a:p>
                <a:pPr>
                  <a:spcBef>
                    <a:spcPct val="50000"/>
                  </a:spcBef>
                  <a:buFont typeface="Wingdings" panose="05000000000000000000" pitchFamily="2" charset="2"/>
                </a:pPr>
                <a:r>
                  <a:rPr lang="zh-CN" altLang="en-US" sz="1800" b="1" dirty="0">
                    <a:latin typeface="宋体" panose="02010600030101010101" pitchFamily="2" charset="-122"/>
                  </a:rPr>
                  <a:t>编辑</a:t>
                </a:r>
                <a:endParaRPr lang="zh-CN" altLang="en-US" sz="1800" b="1" dirty="0">
                  <a:latin typeface="宋体" panose="02010600030101010101" pitchFamily="2" charset="-122"/>
                </a:endParaRPr>
              </a:p>
            </p:txBody>
          </p:sp>
          <p:sp>
            <p:nvSpPr>
              <p:cNvPr id="15398" name="Line 7"/>
              <p:cNvSpPr/>
              <p:nvPr/>
            </p:nvSpPr>
            <p:spPr>
              <a:xfrm>
                <a:off x="4337" y="624"/>
                <a:ext cx="0" cy="480"/>
              </a:xfrm>
              <a:prstGeom prst="line">
                <a:avLst/>
              </a:prstGeom>
              <a:ln w="28575" cap="flat" cmpd="sng">
                <a:solidFill>
                  <a:schemeClr val="accent2"/>
                </a:solidFill>
                <a:prstDash val="solid"/>
                <a:headEnd type="none" w="med" len="med"/>
                <a:tailEnd type="triangle" w="med" len="med"/>
              </a:ln>
            </p:spPr>
          </p:sp>
          <p:sp>
            <p:nvSpPr>
              <p:cNvPr id="15399" name="AutoShape 8"/>
              <p:cNvSpPr/>
              <p:nvPr/>
            </p:nvSpPr>
            <p:spPr>
              <a:xfrm>
                <a:off x="1109" y="766"/>
                <a:ext cx="2578" cy="298"/>
              </a:xfrm>
              <a:prstGeom prst="accentCallout1">
                <a:avLst>
                  <a:gd name="adj1" fmla="val 24491"/>
                  <a:gd name="adj2" fmla="val 101861"/>
                  <a:gd name="adj3" fmla="val 26870"/>
                  <a:gd name="adj4" fmla="val 121449"/>
                </a:avLst>
              </a:prstGeom>
              <a:solidFill>
                <a:schemeClr val="accent1"/>
              </a:solid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sz="1800" b="1" dirty="0">
                    <a:latin typeface="宋体" panose="02010600030101010101" pitchFamily="2" charset="-122"/>
                  </a:rPr>
                  <a:t>文本编辑器，如 </a:t>
                </a:r>
                <a:r>
                  <a:rPr lang="en-US" altLang="zh-CN" sz="1800" b="1" dirty="0">
                    <a:latin typeface="宋体" panose="02010600030101010101" pitchFamily="2" charset="-122"/>
                  </a:rPr>
                  <a:t>EDIT.COM</a:t>
                </a:r>
                <a:endParaRPr lang="en-US" altLang="zh-CN" sz="1800" b="1" dirty="0">
                  <a:latin typeface="宋体" panose="02010600030101010101" pitchFamily="2" charset="-122"/>
                </a:endParaRPr>
              </a:p>
            </p:txBody>
          </p:sp>
        </p:grpSp>
        <p:sp>
          <p:nvSpPr>
            <p:cNvPr id="15365" name="AutoShape 9"/>
            <p:cNvSpPr/>
            <p:nvPr/>
          </p:nvSpPr>
          <p:spPr>
            <a:xfrm>
              <a:off x="3780210" y="1840392"/>
              <a:ext cx="3883025" cy="650875"/>
            </a:xfrm>
            <a:prstGeom prst="flowChartPreparation">
              <a:avLst/>
            </a:prstGeom>
            <a:solidFill>
              <a:schemeClr val="bg1"/>
            </a:solidFill>
            <a:ln w="9525" cap="flat" cmpd="sng">
              <a:solidFill>
                <a:schemeClr val="hlink"/>
              </a:solidFill>
              <a:prstDash val="solid"/>
              <a:miter/>
              <a:headEnd type="none" w="med" len="med"/>
              <a:tailEnd type="none" w="med" len="med"/>
            </a:ln>
          </p:spPr>
          <p:txBody>
            <a:bodyPr wrap="none" anchor="ctr" anchorCtr="0"/>
            <a:p>
              <a:pPr>
                <a:buFont typeface="Wingdings" panose="05000000000000000000" pitchFamily="2" charset="2"/>
              </a:pPr>
              <a:endParaRPr lang="zh-CN" altLang="en-US" sz="1800" dirty="0">
                <a:latin typeface="宋体" panose="02010600030101010101" pitchFamily="2" charset="-122"/>
              </a:endParaRPr>
            </a:p>
          </p:txBody>
        </p:sp>
        <p:sp>
          <p:nvSpPr>
            <p:cNvPr id="15366" name="Text Box 10"/>
            <p:cNvSpPr txBox="1"/>
            <p:nvPr/>
          </p:nvSpPr>
          <p:spPr>
            <a:xfrm>
              <a:off x="4123110" y="1934055"/>
              <a:ext cx="3289300" cy="473262"/>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rgbClr val="0000FF"/>
                  </a:solidFill>
                  <a:latin typeface="宋体" panose="02010600030101010101" pitchFamily="2" charset="-122"/>
                </a:rPr>
                <a:t>源程序：文件名</a:t>
              </a:r>
              <a:r>
                <a:rPr lang="en-US" altLang="zh-CN" sz="1800" b="1" dirty="0">
                  <a:solidFill>
                    <a:srgbClr val="0000FF"/>
                  </a:solidFill>
                  <a:latin typeface="宋体" panose="02010600030101010101" pitchFamily="2" charset="-122"/>
                </a:rPr>
                <a:t>.asm</a:t>
              </a:r>
              <a:endParaRPr lang="en-US" altLang="zh-CN" sz="1800" b="1" dirty="0">
                <a:latin typeface="宋体" panose="02010600030101010101" pitchFamily="2" charset="-122"/>
              </a:endParaRPr>
            </a:p>
          </p:txBody>
        </p:sp>
        <p:grpSp>
          <p:nvGrpSpPr>
            <p:cNvPr id="15367" name="Group 11"/>
            <p:cNvGrpSpPr/>
            <p:nvPr/>
          </p:nvGrpSpPr>
          <p:grpSpPr>
            <a:xfrm>
              <a:off x="611560" y="2497617"/>
              <a:ext cx="5692775" cy="762000"/>
              <a:chOff x="1109" y="624"/>
              <a:chExt cx="3586" cy="480"/>
            </a:xfrm>
          </p:grpSpPr>
          <p:sp>
            <p:nvSpPr>
              <p:cNvPr id="15394" name="Text Box 12"/>
              <p:cNvSpPr txBox="1"/>
              <p:nvPr/>
            </p:nvSpPr>
            <p:spPr>
              <a:xfrm>
                <a:off x="4360" y="648"/>
                <a:ext cx="335" cy="456"/>
              </a:xfrm>
              <a:prstGeom prst="rect">
                <a:avLst/>
              </a:prstGeom>
              <a:noFill/>
              <a:ln w="9525">
                <a:noFill/>
              </a:ln>
            </p:spPr>
            <p:txBody>
              <a:bodyPr vert="eaVert">
                <a:spAutoFit/>
              </a:bodyPr>
              <a:p>
                <a:pPr>
                  <a:spcBef>
                    <a:spcPct val="50000"/>
                  </a:spcBef>
                  <a:buFont typeface="Wingdings" panose="05000000000000000000" pitchFamily="2" charset="2"/>
                </a:pPr>
                <a:r>
                  <a:rPr lang="zh-CN" altLang="en-US" sz="1800" b="1" dirty="0">
                    <a:latin typeface="宋体" panose="02010600030101010101" pitchFamily="2" charset="-122"/>
                  </a:rPr>
                  <a:t>汇编</a:t>
                </a:r>
                <a:endParaRPr lang="zh-CN" altLang="en-US" sz="1800" b="1" dirty="0">
                  <a:latin typeface="宋体" panose="02010600030101010101" pitchFamily="2" charset="-122"/>
                </a:endParaRPr>
              </a:p>
            </p:txBody>
          </p:sp>
          <p:sp>
            <p:nvSpPr>
              <p:cNvPr id="15395" name="Line 13"/>
              <p:cNvSpPr/>
              <p:nvPr/>
            </p:nvSpPr>
            <p:spPr>
              <a:xfrm>
                <a:off x="4337" y="624"/>
                <a:ext cx="0" cy="480"/>
              </a:xfrm>
              <a:prstGeom prst="line">
                <a:avLst/>
              </a:prstGeom>
              <a:ln w="28575" cap="flat" cmpd="sng">
                <a:solidFill>
                  <a:schemeClr val="accent2"/>
                </a:solidFill>
                <a:prstDash val="solid"/>
                <a:headEnd type="none" w="med" len="med"/>
                <a:tailEnd type="triangle" w="med" len="med"/>
              </a:ln>
            </p:spPr>
          </p:sp>
          <p:sp>
            <p:nvSpPr>
              <p:cNvPr id="15396" name="AutoShape 14"/>
              <p:cNvSpPr/>
              <p:nvPr/>
            </p:nvSpPr>
            <p:spPr>
              <a:xfrm>
                <a:off x="1109" y="766"/>
                <a:ext cx="2578" cy="298"/>
              </a:xfrm>
              <a:prstGeom prst="accentCallout1">
                <a:avLst>
                  <a:gd name="adj1" fmla="val 24491"/>
                  <a:gd name="adj2" fmla="val 101861"/>
                  <a:gd name="adj3" fmla="val 26870"/>
                  <a:gd name="adj4" fmla="val 121449"/>
                </a:avLst>
              </a:prstGeom>
              <a:solidFill>
                <a:schemeClr val="accent1"/>
              </a:solid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sz="1800" b="1" dirty="0">
                    <a:latin typeface="宋体" panose="02010600030101010101" pitchFamily="2" charset="-122"/>
                  </a:rPr>
                  <a:t>汇编程序，如 </a:t>
                </a:r>
                <a:r>
                  <a:rPr lang="en-US" altLang="zh-CN" sz="1800" b="1" dirty="0">
                    <a:latin typeface="宋体" panose="02010600030101010101" pitchFamily="2" charset="-122"/>
                  </a:rPr>
                  <a:t>ML.EXE</a:t>
                </a:r>
                <a:endParaRPr lang="en-US" altLang="zh-CN" sz="1800" b="1" dirty="0">
                  <a:latin typeface="宋体" panose="02010600030101010101" pitchFamily="2" charset="-122"/>
                </a:endParaRPr>
              </a:p>
            </p:txBody>
          </p:sp>
        </p:grpSp>
        <p:sp>
          <p:nvSpPr>
            <p:cNvPr id="15368" name="AutoShape 15"/>
            <p:cNvSpPr/>
            <p:nvPr/>
          </p:nvSpPr>
          <p:spPr>
            <a:xfrm>
              <a:off x="3780210" y="3250092"/>
              <a:ext cx="3883025" cy="650875"/>
            </a:xfrm>
            <a:prstGeom prst="flowChartPreparation">
              <a:avLst/>
            </a:prstGeom>
            <a:solidFill>
              <a:schemeClr val="bg1"/>
            </a:solidFill>
            <a:ln w="9525" cap="flat" cmpd="sng">
              <a:solidFill>
                <a:schemeClr val="hlink"/>
              </a:solidFill>
              <a:prstDash val="solid"/>
              <a:miter/>
              <a:headEnd type="none" w="med" len="med"/>
              <a:tailEnd type="none" w="med" len="med"/>
            </a:ln>
          </p:spPr>
          <p:txBody>
            <a:bodyPr wrap="none" anchor="ctr" anchorCtr="0"/>
            <a:p>
              <a:pPr>
                <a:buFont typeface="Wingdings" panose="05000000000000000000" pitchFamily="2" charset="2"/>
              </a:pPr>
              <a:endParaRPr lang="zh-CN" altLang="en-US" sz="1800" dirty="0">
                <a:latin typeface="宋体" panose="02010600030101010101" pitchFamily="2" charset="-122"/>
              </a:endParaRPr>
            </a:p>
          </p:txBody>
        </p:sp>
        <p:sp>
          <p:nvSpPr>
            <p:cNvPr id="15369" name="Text Box 16"/>
            <p:cNvSpPr txBox="1"/>
            <p:nvPr/>
          </p:nvSpPr>
          <p:spPr>
            <a:xfrm>
              <a:off x="4048497" y="3346930"/>
              <a:ext cx="3289300" cy="473262"/>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rgbClr val="0000FF"/>
                  </a:solidFill>
                  <a:latin typeface="宋体" panose="02010600030101010101" pitchFamily="2" charset="-122"/>
                </a:rPr>
                <a:t>目标模块：文件名</a:t>
              </a:r>
              <a:r>
                <a:rPr lang="en-US" altLang="zh-CN" sz="1800" b="1" dirty="0">
                  <a:solidFill>
                    <a:srgbClr val="0000FF"/>
                  </a:solidFill>
                  <a:latin typeface="宋体" panose="02010600030101010101" pitchFamily="2" charset="-122"/>
                </a:rPr>
                <a:t>.obj</a:t>
              </a:r>
              <a:endParaRPr lang="en-US" altLang="zh-CN" sz="1800" b="1" dirty="0">
                <a:latin typeface="宋体" panose="02010600030101010101" pitchFamily="2" charset="-122"/>
              </a:endParaRPr>
            </a:p>
          </p:txBody>
        </p:sp>
        <p:grpSp>
          <p:nvGrpSpPr>
            <p:cNvPr id="15370" name="Group 17"/>
            <p:cNvGrpSpPr/>
            <p:nvPr/>
          </p:nvGrpSpPr>
          <p:grpSpPr>
            <a:xfrm>
              <a:off x="611560" y="3907317"/>
              <a:ext cx="5692775" cy="762000"/>
              <a:chOff x="1109" y="624"/>
              <a:chExt cx="3586" cy="480"/>
            </a:xfrm>
          </p:grpSpPr>
          <p:sp>
            <p:nvSpPr>
              <p:cNvPr id="15391" name="Text Box 18"/>
              <p:cNvSpPr txBox="1"/>
              <p:nvPr/>
            </p:nvSpPr>
            <p:spPr>
              <a:xfrm>
                <a:off x="4360" y="648"/>
                <a:ext cx="335" cy="456"/>
              </a:xfrm>
              <a:prstGeom prst="rect">
                <a:avLst/>
              </a:prstGeom>
              <a:noFill/>
              <a:ln w="9525">
                <a:noFill/>
              </a:ln>
            </p:spPr>
            <p:txBody>
              <a:bodyPr vert="eaVert">
                <a:spAutoFit/>
              </a:bodyPr>
              <a:p>
                <a:pPr>
                  <a:spcBef>
                    <a:spcPct val="50000"/>
                  </a:spcBef>
                  <a:buFont typeface="Wingdings" panose="05000000000000000000" pitchFamily="2" charset="2"/>
                </a:pPr>
                <a:r>
                  <a:rPr lang="zh-CN" altLang="en-US" sz="1800" b="1" dirty="0">
                    <a:latin typeface="宋体" panose="02010600030101010101" pitchFamily="2" charset="-122"/>
                  </a:rPr>
                  <a:t>连接</a:t>
                </a:r>
                <a:endParaRPr lang="zh-CN" altLang="en-US" sz="1800" b="1" dirty="0">
                  <a:latin typeface="宋体" panose="02010600030101010101" pitchFamily="2" charset="-122"/>
                </a:endParaRPr>
              </a:p>
            </p:txBody>
          </p:sp>
          <p:sp>
            <p:nvSpPr>
              <p:cNvPr id="15392" name="Line 19"/>
              <p:cNvSpPr/>
              <p:nvPr/>
            </p:nvSpPr>
            <p:spPr>
              <a:xfrm>
                <a:off x="4337" y="624"/>
                <a:ext cx="0" cy="480"/>
              </a:xfrm>
              <a:prstGeom prst="line">
                <a:avLst/>
              </a:prstGeom>
              <a:ln w="28575" cap="flat" cmpd="sng">
                <a:solidFill>
                  <a:schemeClr val="accent2"/>
                </a:solidFill>
                <a:prstDash val="solid"/>
                <a:headEnd type="none" w="med" len="med"/>
                <a:tailEnd type="triangle" w="med" len="med"/>
              </a:ln>
            </p:spPr>
          </p:sp>
          <p:sp>
            <p:nvSpPr>
              <p:cNvPr id="15393" name="AutoShape 20"/>
              <p:cNvSpPr/>
              <p:nvPr/>
            </p:nvSpPr>
            <p:spPr>
              <a:xfrm>
                <a:off x="1109" y="766"/>
                <a:ext cx="2578" cy="298"/>
              </a:xfrm>
              <a:prstGeom prst="accentCallout1">
                <a:avLst>
                  <a:gd name="adj1" fmla="val 24491"/>
                  <a:gd name="adj2" fmla="val 101861"/>
                  <a:gd name="adj3" fmla="val 26870"/>
                  <a:gd name="adj4" fmla="val 121449"/>
                </a:avLst>
              </a:prstGeom>
              <a:solidFill>
                <a:schemeClr val="accent1"/>
              </a:solid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sz="1800" b="1" dirty="0">
                    <a:latin typeface="宋体" panose="02010600030101010101" pitchFamily="2" charset="-122"/>
                  </a:rPr>
                  <a:t>连接程序，如 </a:t>
                </a:r>
                <a:r>
                  <a:rPr lang="en-US" altLang="zh-CN" sz="1800" b="1" dirty="0">
                    <a:latin typeface="宋体" panose="02010600030101010101" pitchFamily="2" charset="-122"/>
                  </a:rPr>
                  <a:t>LINK.EXE</a:t>
                </a:r>
                <a:endParaRPr lang="en-US" altLang="zh-CN" sz="1800" b="1" dirty="0">
                  <a:latin typeface="宋体" panose="02010600030101010101" pitchFamily="2" charset="-122"/>
                </a:endParaRPr>
              </a:p>
            </p:txBody>
          </p:sp>
        </p:grpSp>
        <p:sp>
          <p:nvSpPr>
            <p:cNvPr id="15371" name="AutoShape 21"/>
            <p:cNvSpPr/>
            <p:nvPr/>
          </p:nvSpPr>
          <p:spPr>
            <a:xfrm>
              <a:off x="3780210" y="4659792"/>
              <a:ext cx="3883025" cy="650875"/>
            </a:xfrm>
            <a:prstGeom prst="flowChartPreparation">
              <a:avLst/>
            </a:prstGeom>
            <a:solidFill>
              <a:schemeClr val="bg1"/>
            </a:solidFill>
            <a:ln w="9525" cap="flat" cmpd="sng">
              <a:solidFill>
                <a:schemeClr val="hlink"/>
              </a:solidFill>
              <a:prstDash val="solid"/>
              <a:miter/>
              <a:headEnd type="none" w="med" len="med"/>
              <a:tailEnd type="none" w="med" len="med"/>
            </a:ln>
          </p:spPr>
          <p:txBody>
            <a:bodyPr wrap="none" anchor="ctr" anchorCtr="0"/>
            <a:p>
              <a:pPr>
                <a:buFont typeface="Wingdings" panose="05000000000000000000" pitchFamily="2" charset="2"/>
              </a:pPr>
              <a:endParaRPr lang="zh-CN" altLang="en-US" sz="1800" dirty="0">
                <a:latin typeface="宋体" panose="02010600030101010101" pitchFamily="2" charset="-122"/>
              </a:endParaRPr>
            </a:p>
          </p:txBody>
        </p:sp>
        <p:sp>
          <p:nvSpPr>
            <p:cNvPr id="15372" name="Text Box 22"/>
            <p:cNvSpPr txBox="1"/>
            <p:nvPr/>
          </p:nvSpPr>
          <p:spPr>
            <a:xfrm>
              <a:off x="3908797" y="4756630"/>
              <a:ext cx="3697288" cy="473262"/>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rgbClr val="0000FF"/>
                  </a:solidFill>
                  <a:latin typeface="宋体" panose="02010600030101010101" pitchFamily="2" charset="-122"/>
                </a:rPr>
                <a:t>可执行文件：文件名</a:t>
              </a:r>
              <a:r>
                <a:rPr lang="en-US" altLang="zh-CN" sz="1800" b="1" dirty="0">
                  <a:solidFill>
                    <a:srgbClr val="0000FF"/>
                  </a:solidFill>
                  <a:latin typeface="宋体" panose="02010600030101010101" pitchFamily="2" charset="-122"/>
                </a:rPr>
                <a:t>.exe</a:t>
              </a:r>
              <a:endParaRPr lang="en-US" altLang="zh-CN" sz="1800" b="1" dirty="0">
                <a:latin typeface="宋体" panose="02010600030101010101" pitchFamily="2" charset="-122"/>
              </a:endParaRPr>
            </a:p>
          </p:txBody>
        </p:sp>
        <p:grpSp>
          <p:nvGrpSpPr>
            <p:cNvPr id="15373" name="Group 23"/>
            <p:cNvGrpSpPr/>
            <p:nvPr/>
          </p:nvGrpSpPr>
          <p:grpSpPr>
            <a:xfrm>
              <a:off x="586160" y="5320192"/>
              <a:ext cx="5692775" cy="762000"/>
              <a:chOff x="1109" y="624"/>
              <a:chExt cx="3586" cy="480"/>
            </a:xfrm>
          </p:grpSpPr>
          <p:sp>
            <p:nvSpPr>
              <p:cNvPr id="15388" name="Text Box 24"/>
              <p:cNvSpPr txBox="1"/>
              <p:nvPr/>
            </p:nvSpPr>
            <p:spPr>
              <a:xfrm>
                <a:off x="4360" y="648"/>
                <a:ext cx="335" cy="456"/>
              </a:xfrm>
              <a:prstGeom prst="rect">
                <a:avLst/>
              </a:prstGeom>
              <a:noFill/>
              <a:ln w="9525">
                <a:noFill/>
              </a:ln>
            </p:spPr>
            <p:txBody>
              <a:bodyPr vert="eaVert">
                <a:spAutoFit/>
              </a:bodyPr>
              <a:p>
                <a:pPr>
                  <a:spcBef>
                    <a:spcPct val="50000"/>
                  </a:spcBef>
                  <a:buFont typeface="Wingdings" panose="05000000000000000000" pitchFamily="2" charset="2"/>
                </a:pPr>
                <a:r>
                  <a:rPr lang="zh-CN" altLang="en-US" sz="1800" b="1" dirty="0">
                    <a:latin typeface="宋体" panose="02010600030101010101" pitchFamily="2" charset="-122"/>
                  </a:rPr>
                  <a:t>调试</a:t>
                </a:r>
                <a:endParaRPr lang="zh-CN" altLang="en-US" sz="1800" b="1" dirty="0">
                  <a:latin typeface="宋体" panose="02010600030101010101" pitchFamily="2" charset="-122"/>
                </a:endParaRPr>
              </a:p>
            </p:txBody>
          </p:sp>
          <p:sp>
            <p:nvSpPr>
              <p:cNvPr id="15389" name="Line 25"/>
              <p:cNvSpPr/>
              <p:nvPr/>
            </p:nvSpPr>
            <p:spPr>
              <a:xfrm>
                <a:off x="4337" y="624"/>
                <a:ext cx="0" cy="480"/>
              </a:xfrm>
              <a:prstGeom prst="line">
                <a:avLst/>
              </a:prstGeom>
              <a:ln w="28575" cap="flat" cmpd="sng">
                <a:solidFill>
                  <a:schemeClr val="accent2"/>
                </a:solidFill>
                <a:prstDash val="solid"/>
                <a:headEnd type="none" w="med" len="med"/>
                <a:tailEnd type="triangle" w="med" len="med"/>
              </a:ln>
            </p:spPr>
          </p:sp>
          <p:sp>
            <p:nvSpPr>
              <p:cNvPr id="15390" name="AutoShape 26"/>
              <p:cNvSpPr/>
              <p:nvPr/>
            </p:nvSpPr>
            <p:spPr>
              <a:xfrm>
                <a:off x="1109" y="766"/>
                <a:ext cx="2578" cy="298"/>
              </a:xfrm>
              <a:prstGeom prst="accentCallout1">
                <a:avLst>
                  <a:gd name="adj1" fmla="val 24491"/>
                  <a:gd name="adj2" fmla="val 101861"/>
                  <a:gd name="adj3" fmla="val 26870"/>
                  <a:gd name="adj4" fmla="val 121449"/>
                </a:avLst>
              </a:prstGeom>
              <a:solidFill>
                <a:schemeClr val="accent1"/>
              </a:solidFill>
              <a:ln w="9525" cap="flat" cmpd="sng">
                <a:solidFill>
                  <a:schemeClr val="tx1"/>
                </a:solidFill>
                <a:prstDash val="solid"/>
                <a:miter/>
                <a:headEnd type="none" w="med" len="med"/>
                <a:tailEnd type="none" w="med" len="med"/>
              </a:ln>
            </p:spPr>
            <p:txBody>
              <a:bodyPr>
                <a:spAutoFit/>
              </a:bodyPr>
              <a:p>
                <a:pPr>
                  <a:buFont typeface="Wingdings" panose="05000000000000000000" pitchFamily="2" charset="2"/>
                </a:pPr>
                <a:r>
                  <a:rPr lang="zh-CN" altLang="en-US" sz="1800" b="1" dirty="0">
                    <a:latin typeface="宋体" panose="02010600030101010101" pitchFamily="2" charset="-122"/>
                  </a:rPr>
                  <a:t>调试程序，如 </a:t>
                </a:r>
                <a:r>
                  <a:rPr lang="en-US" altLang="zh-CN" sz="1800" b="1" dirty="0">
                    <a:latin typeface="宋体" panose="02010600030101010101" pitchFamily="2" charset="-122"/>
                  </a:rPr>
                  <a:t>CodeView</a:t>
                </a:r>
                <a:endParaRPr lang="en-US" altLang="zh-CN" sz="1800" b="1" dirty="0">
                  <a:latin typeface="宋体" panose="02010600030101010101" pitchFamily="2" charset="-122"/>
                </a:endParaRPr>
              </a:p>
            </p:txBody>
          </p:sp>
        </p:grpSp>
        <p:sp>
          <p:nvSpPr>
            <p:cNvPr id="15374" name="AutoShape 28"/>
            <p:cNvSpPr/>
            <p:nvPr/>
          </p:nvSpPr>
          <p:spPr>
            <a:xfrm>
              <a:off x="4781922" y="6086955"/>
              <a:ext cx="1820863" cy="742950"/>
            </a:xfrm>
            <a:prstGeom prst="flowChartAlternateProcess">
              <a:avLst/>
            </a:prstGeom>
            <a:solidFill>
              <a:schemeClr val="accent1">
                <a:alpha val="50195"/>
              </a:schemeClr>
            </a:solidFill>
            <a:ln w="9525" cap="flat" cmpd="sng">
              <a:solidFill>
                <a:schemeClr val="folHlink"/>
              </a:solidFill>
              <a:prstDash val="solid"/>
              <a:miter/>
              <a:headEnd type="none" w="med" len="med"/>
              <a:tailEnd type="none" w="med" len="med"/>
            </a:ln>
          </p:spPr>
          <p:txBody>
            <a:bodyPr wrap="none" anchor="ctr" anchorCtr="0"/>
            <a:p>
              <a:pPr algn="ctr">
                <a:buFont typeface="Wingdings" panose="05000000000000000000" pitchFamily="2" charset="2"/>
              </a:pPr>
              <a:r>
                <a:rPr lang="zh-CN" altLang="en-US" sz="1800" b="1" dirty="0">
                  <a:solidFill>
                    <a:srgbClr val="0000FF"/>
                  </a:solidFill>
                  <a:latin typeface="宋体" panose="02010600030101010101" pitchFamily="2" charset="-122"/>
                </a:rPr>
                <a:t>应用程序</a:t>
              </a:r>
              <a:endParaRPr lang="zh-CN" altLang="en-US" sz="1800" b="1" dirty="0">
                <a:solidFill>
                  <a:srgbClr val="0000FF"/>
                </a:solidFill>
                <a:latin typeface="宋体" panose="02010600030101010101" pitchFamily="2" charset="-122"/>
              </a:endParaRPr>
            </a:p>
          </p:txBody>
        </p:sp>
        <p:sp>
          <p:nvSpPr>
            <p:cNvPr id="15375" name="Line 30"/>
            <p:cNvSpPr/>
            <p:nvPr/>
          </p:nvSpPr>
          <p:spPr>
            <a:xfrm>
              <a:off x="8139485" y="1087917"/>
              <a:ext cx="0" cy="5335588"/>
            </a:xfrm>
            <a:prstGeom prst="line">
              <a:avLst/>
            </a:prstGeom>
            <a:ln w="9525" cap="flat" cmpd="sng">
              <a:solidFill>
                <a:schemeClr val="tx1"/>
              </a:solidFill>
              <a:prstDash val="solid"/>
              <a:headEnd type="arrow" w="med" len="med"/>
              <a:tailEnd type="none" w="med" len="med"/>
            </a:ln>
          </p:spPr>
        </p:sp>
        <p:sp>
          <p:nvSpPr>
            <p:cNvPr id="15376" name="Line 31"/>
            <p:cNvSpPr/>
            <p:nvPr/>
          </p:nvSpPr>
          <p:spPr>
            <a:xfrm>
              <a:off x="5739185" y="1087917"/>
              <a:ext cx="2397125" cy="0"/>
            </a:xfrm>
            <a:prstGeom prst="line">
              <a:avLst/>
            </a:prstGeom>
            <a:ln w="9525" cap="flat" cmpd="sng">
              <a:solidFill>
                <a:schemeClr val="tx1"/>
              </a:solidFill>
              <a:prstDash val="solid"/>
              <a:headEnd type="arrow" w="med" len="med"/>
              <a:tailEnd type="none" w="med" len="med"/>
            </a:ln>
          </p:spPr>
        </p:sp>
        <p:sp>
          <p:nvSpPr>
            <p:cNvPr id="15377" name="Line 32"/>
            <p:cNvSpPr/>
            <p:nvPr/>
          </p:nvSpPr>
          <p:spPr>
            <a:xfrm>
              <a:off x="6578972" y="6425092"/>
              <a:ext cx="1541463" cy="0"/>
            </a:xfrm>
            <a:prstGeom prst="line">
              <a:avLst/>
            </a:prstGeom>
            <a:ln w="9525" cap="flat" cmpd="sng">
              <a:solidFill>
                <a:schemeClr val="tx1"/>
              </a:solidFill>
              <a:prstDash val="solid"/>
              <a:headEnd type="none" w="med" len="med"/>
              <a:tailEnd type="arrow" w="med" len="med"/>
            </a:ln>
          </p:spPr>
        </p:sp>
        <p:sp>
          <p:nvSpPr>
            <p:cNvPr id="15378" name="Text Box 33"/>
            <p:cNvSpPr txBox="1"/>
            <p:nvPr/>
          </p:nvSpPr>
          <p:spPr>
            <a:xfrm>
              <a:off x="6899647" y="6040917"/>
              <a:ext cx="835025" cy="473262"/>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chemeClr val="hlink"/>
                  </a:solidFill>
                  <a:latin typeface="宋体" panose="02010600030101010101" pitchFamily="2" charset="-122"/>
                </a:rPr>
                <a:t>错误</a:t>
              </a:r>
              <a:endParaRPr lang="zh-CN" altLang="en-US" sz="1800" b="1" dirty="0">
                <a:latin typeface="宋体" panose="02010600030101010101" pitchFamily="2" charset="-122"/>
              </a:endParaRPr>
            </a:p>
          </p:txBody>
        </p:sp>
        <p:grpSp>
          <p:nvGrpSpPr>
            <p:cNvPr id="15379" name="Group 34"/>
            <p:cNvGrpSpPr/>
            <p:nvPr/>
          </p:nvGrpSpPr>
          <p:grpSpPr>
            <a:xfrm>
              <a:off x="7401297" y="4534384"/>
              <a:ext cx="835025" cy="473075"/>
              <a:chOff x="5062" y="2639"/>
              <a:chExt cx="526" cy="298"/>
            </a:xfrm>
          </p:grpSpPr>
          <p:sp>
            <p:nvSpPr>
              <p:cNvPr id="15386" name="Line 35"/>
              <p:cNvSpPr/>
              <p:nvPr/>
            </p:nvSpPr>
            <p:spPr>
              <a:xfrm>
                <a:off x="5188" y="2928"/>
                <a:ext cx="315" cy="0"/>
              </a:xfrm>
              <a:prstGeom prst="line">
                <a:avLst/>
              </a:prstGeom>
              <a:ln w="9525" cap="flat" cmpd="sng">
                <a:solidFill>
                  <a:schemeClr val="tx1"/>
                </a:solidFill>
                <a:prstDash val="solid"/>
                <a:headEnd type="none" w="med" len="med"/>
                <a:tailEnd type="arrow" w="med" len="med"/>
              </a:ln>
            </p:spPr>
          </p:sp>
          <p:sp>
            <p:nvSpPr>
              <p:cNvPr id="15387" name="Text Box 36"/>
              <p:cNvSpPr txBox="1"/>
              <p:nvPr/>
            </p:nvSpPr>
            <p:spPr>
              <a:xfrm>
                <a:off x="5062" y="2639"/>
                <a:ext cx="526" cy="298"/>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chemeClr val="hlink"/>
                    </a:solidFill>
                    <a:latin typeface="宋体" panose="02010600030101010101" pitchFamily="2" charset="-122"/>
                  </a:rPr>
                  <a:t>错误</a:t>
                </a:r>
                <a:endParaRPr lang="zh-CN" altLang="en-US" sz="1800" b="1" dirty="0">
                  <a:latin typeface="宋体" panose="02010600030101010101" pitchFamily="2" charset="-122"/>
                </a:endParaRPr>
              </a:p>
            </p:txBody>
          </p:sp>
        </p:grpSp>
        <p:grpSp>
          <p:nvGrpSpPr>
            <p:cNvPr id="15380" name="Group 37"/>
            <p:cNvGrpSpPr/>
            <p:nvPr/>
          </p:nvGrpSpPr>
          <p:grpSpPr>
            <a:xfrm>
              <a:off x="7420347" y="3124684"/>
              <a:ext cx="835025" cy="473075"/>
              <a:chOff x="5062" y="2639"/>
              <a:chExt cx="526" cy="298"/>
            </a:xfrm>
          </p:grpSpPr>
          <p:sp>
            <p:nvSpPr>
              <p:cNvPr id="15384" name="Line 38"/>
              <p:cNvSpPr/>
              <p:nvPr/>
            </p:nvSpPr>
            <p:spPr>
              <a:xfrm>
                <a:off x="5188" y="2928"/>
                <a:ext cx="315" cy="0"/>
              </a:xfrm>
              <a:prstGeom prst="line">
                <a:avLst/>
              </a:prstGeom>
              <a:ln w="9525" cap="flat" cmpd="sng">
                <a:solidFill>
                  <a:schemeClr val="tx1"/>
                </a:solidFill>
                <a:prstDash val="solid"/>
                <a:headEnd type="none" w="med" len="med"/>
                <a:tailEnd type="arrow" w="med" len="med"/>
              </a:ln>
            </p:spPr>
          </p:sp>
          <p:sp>
            <p:nvSpPr>
              <p:cNvPr id="15385" name="Text Box 39"/>
              <p:cNvSpPr txBox="1"/>
              <p:nvPr/>
            </p:nvSpPr>
            <p:spPr>
              <a:xfrm>
                <a:off x="5062" y="2639"/>
                <a:ext cx="526" cy="298"/>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chemeClr val="hlink"/>
                    </a:solidFill>
                    <a:latin typeface="宋体" panose="02010600030101010101" pitchFamily="2" charset="-122"/>
                  </a:rPr>
                  <a:t>错误</a:t>
                </a:r>
                <a:endParaRPr lang="zh-CN" altLang="en-US" sz="1800" b="1" dirty="0">
                  <a:latin typeface="宋体" panose="02010600030101010101" pitchFamily="2" charset="-122"/>
                </a:endParaRPr>
              </a:p>
            </p:txBody>
          </p:sp>
        </p:grpSp>
        <p:grpSp>
          <p:nvGrpSpPr>
            <p:cNvPr id="15381" name="Group 40"/>
            <p:cNvGrpSpPr/>
            <p:nvPr/>
          </p:nvGrpSpPr>
          <p:grpSpPr>
            <a:xfrm>
              <a:off x="7420347" y="1714984"/>
              <a:ext cx="835025" cy="473075"/>
              <a:chOff x="5062" y="2639"/>
              <a:chExt cx="526" cy="298"/>
            </a:xfrm>
          </p:grpSpPr>
          <p:sp>
            <p:nvSpPr>
              <p:cNvPr id="15382" name="Line 41"/>
              <p:cNvSpPr/>
              <p:nvPr/>
            </p:nvSpPr>
            <p:spPr>
              <a:xfrm>
                <a:off x="5188" y="2928"/>
                <a:ext cx="315" cy="0"/>
              </a:xfrm>
              <a:prstGeom prst="line">
                <a:avLst/>
              </a:prstGeom>
              <a:ln w="9525" cap="flat" cmpd="sng">
                <a:solidFill>
                  <a:schemeClr val="tx1"/>
                </a:solidFill>
                <a:prstDash val="solid"/>
                <a:headEnd type="none" w="med" len="med"/>
                <a:tailEnd type="arrow" w="med" len="med"/>
              </a:ln>
            </p:spPr>
          </p:sp>
          <p:sp>
            <p:nvSpPr>
              <p:cNvPr id="15383" name="Text Box 42"/>
              <p:cNvSpPr txBox="1"/>
              <p:nvPr/>
            </p:nvSpPr>
            <p:spPr>
              <a:xfrm>
                <a:off x="5062" y="2639"/>
                <a:ext cx="526" cy="298"/>
              </a:xfrm>
              <a:prstGeom prst="rect">
                <a:avLst/>
              </a:prstGeom>
              <a:noFill/>
              <a:ln w="9525">
                <a:noFill/>
              </a:ln>
            </p:spPr>
            <p:txBody>
              <a:bodyPr>
                <a:spAutoFit/>
              </a:bodyPr>
              <a:p>
                <a:pPr algn="ctr">
                  <a:spcBef>
                    <a:spcPct val="50000"/>
                  </a:spcBef>
                  <a:buFont typeface="Wingdings" panose="05000000000000000000" pitchFamily="2" charset="2"/>
                </a:pPr>
                <a:r>
                  <a:rPr lang="zh-CN" altLang="en-US" sz="1800" b="1" dirty="0">
                    <a:solidFill>
                      <a:schemeClr val="hlink"/>
                    </a:solidFill>
                    <a:latin typeface="宋体" panose="02010600030101010101" pitchFamily="2" charset="-122"/>
                  </a:rPr>
                  <a:t>错误</a:t>
                </a:r>
                <a:endParaRPr lang="zh-CN" altLang="en-US" sz="1800" b="1" dirty="0">
                  <a:latin typeface="宋体" panose="02010600030101010101" pitchFamily="2" charset="-122"/>
                </a:endParaRPr>
              </a:p>
            </p:txBody>
          </p:sp>
        </p:grpSp>
      </p:grpSp>
    </p:spTree>
  </p:cSld>
  <p:clrMapOvr>
    <a:masterClrMapping/>
  </p:clrMapOvr>
  <p:transition spd="slow">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Rectangle 2"/>
          <p:cNvSpPr>
            <a:spLocks noGrp="1"/>
          </p:cNvSpPr>
          <p:nvPr>
            <p:ph type="title"/>
          </p:nvPr>
        </p:nvSpPr>
        <p:spPr>
          <a:ln/>
        </p:spPr>
        <p:txBody>
          <a:bodyPr vert="horz" wrap="square" lIns="91440" tIns="45720" rIns="91440" bIns="45720" anchor="b" anchorCtr="0"/>
          <a:p>
            <a:pPr eaLnBrk="1" hangingPunct="1"/>
            <a:r>
              <a:rPr lang="en-US" altLang="zh-CN" b="1" dirty="0"/>
              <a:t>DOS </a:t>
            </a:r>
            <a:r>
              <a:rPr lang="zh-CN" altLang="en-US" dirty="0"/>
              <a:t>功能调用</a:t>
            </a:r>
            <a:endParaRPr lang="zh-CN" altLang="en-US" dirty="0"/>
          </a:p>
        </p:txBody>
      </p:sp>
      <p:sp>
        <p:nvSpPr>
          <p:cNvPr id="126979" name="Rectangle 3"/>
          <p:cNvSpPr>
            <a:spLocks noGrp="1"/>
          </p:cNvSpPr>
          <p:nvPr>
            <p:ph idx="1"/>
          </p:nvPr>
        </p:nvSpPr>
        <p:spPr>
          <a:xfrm>
            <a:off x="1182688" y="2017713"/>
            <a:ext cx="7566025" cy="2203450"/>
          </a:xfrm>
          <a:ln/>
        </p:spPr>
        <p:txBody>
          <a:bodyPr vert="horz" wrap="square" lIns="91440" tIns="45720" rIns="91440" bIns="45720" anchor="t" anchorCtr="0"/>
          <a:p>
            <a:pPr eaLnBrk="1" hangingPunct="1">
              <a:lnSpc>
                <a:spcPct val="130000"/>
              </a:lnSpc>
            </a:pPr>
            <a:r>
              <a:rPr lang="zh-CN" altLang="en-US" sz="2400" dirty="0">
                <a:latin typeface="宋体" panose="02010600030101010101" pitchFamily="2" charset="-122"/>
                <a:ea typeface="宋体" panose="02010600030101010101" pitchFamily="2" charset="-122"/>
              </a:rPr>
              <a:t>包含多个子功能的功能包；</a:t>
            </a:r>
            <a:endParaRPr lang="zh-CN" altLang="en-US" sz="2400" dirty="0">
              <a:latin typeface="宋体" panose="02010600030101010101" pitchFamily="2" charset="-122"/>
              <a:ea typeface="宋体" panose="02010600030101010101" pitchFamily="2" charset="-122"/>
            </a:endParaRPr>
          </a:p>
          <a:p>
            <a:pPr eaLnBrk="1" hangingPunct="1">
              <a:lnSpc>
                <a:spcPct val="130000"/>
              </a:lnSpc>
            </a:pPr>
            <a:r>
              <a:rPr lang="zh-CN" altLang="en-US" sz="2400" dirty="0">
                <a:latin typeface="宋体" panose="02010600030101010101" pitchFamily="2" charset="-122"/>
                <a:ea typeface="宋体" panose="02010600030101010101" pitchFamily="2" charset="-122"/>
              </a:rPr>
              <a:t>用软中断指令调用，中断类型码固定为21</a:t>
            </a:r>
            <a:r>
              <a:rPr lang="en-US" altLang="zh-CN" sz="2400" dirty="0">
                <a:latin typeface="宋体" panose="02010600030101010101" pitchFamily="2" charset="-122"/>
                <a:ea typeface="宋体" panose="02010600030101010101" pitchFamily="2" charset="-122"/>
              </a:rPr>
              <a:t>H；</a:t>
            </a:r>
            <a:endParaRPr lang="en-US" altLang="zh-CN" sz="2400" dirty="0">
              <a:latin typeface="宋体" panose="02010600030101010101" pitchFamily="2" charset="-122"/>
              <a:ea typeface="宋体" panose="02010600030101010101" pitchFamily="2" charset="-122"/>
            </a:endParaRPr>
          </a:p>
          <a:p>
            <a:pPr eaLnBrk="1" hangingPunct="1">
              <a:lnSpc>
                <a:spcPct val="130000"/>
              </a:lnSpc>
            </a:pPr>
            <a:r>
              <a:rPr lang="zh-CN" altLang="en-US" sz="2400" dirty="0">
                <a:latin typeface="宋体" panose="02010600030101010101" pitchFamily="2" charset="-122"/>
                <a:ea typeface="宋体" panose="02010600030101010101" pitchFamily="2" charset="-122"/>
              </a:rPr>
              <a:t>各子功能采用功能号来区分。</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26979">
                                            <p:txEl>
                                              <p:charRg st="0" end="13"/>
                                            </p:txEl>
                                          </p:spTgt>
                                        </p:tgtEl>
                                        <p:attrNameLst>
                                          <p:attrName>style.visibility</p:attrName>
                                        </p:attrNameLst>
                                      </p:cBhvr>
                                      <p:to>
                                        <p:strVal val="visible"/>
                                      </p:to>
                                    </p:set>
                                    <p:animEffect transition="in" filter="wipe(left)">
                                      <p:cBhvr>
                                        <p:cTn id="7" dur="500"/>
                                        <p:tgtEl>
                                          <p:spTgt spid="126979">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6979">
                                            <p:txEl>
                                              <p:charRg st="13" end="35"/>
                                            </p:txEl>
                                          </p:spTgt>
                                        </p:tgtEl>
                                        <p:attrNameLst>
                                          <p:attrName>style.visibility</p:attrName>
                                        </p:attrNameLst>
                                      </p:cBhvr>
                                      <p:to>
                                        <p:strVal val="visible"/>
                                      </p:to>
                                    </p:set>
                                    <p:animEffect transition="in" filter="wipe(up)">
                                      <p:cBhvr>
                                        <p:cTn id="12" dur="500"/>
                                        <p:tgtEl>
                                          <p:spTgt spid="126979">
                                            <p:txEl>
                                              <p:charRg st="13"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6979">
                                            <p:txEl>
                                              <p:charRg st="35" end="49"/>
                                            </p:txEl>
                                          </p:spTgt>
                                        </p:tgtEl>
                                        <p:attrNameLst>
                                          <p:attrName>style.visibility</p:attrName>
                                        </p:attrNameLst>
                                      </p:cBhvr>
                                      <p:to>
                                        <p:strVal val="visible"/>
                                      </p:to>
                                    </p:set>
                                    <p:animEffect transition="in" filter="wipe(left)">
                                      <p:cBhvr>
                                        <p:cTn id="17" dur="500"/>
                                        <p:tgtEl>
                                          <p:spTgt spid="126979">
                                            <p:txEl>
                                              <p:charRg st="35" end="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p:cNvSpPr>
          <p:nvPr>
            <p:ph type="title"/>
          </p:nvPr>
        </p:nvSpPr>
        <p:spPr>
          <a:ln/>
        </p:spPr>
        <p:txBody>
          <a:bodyPr vert="horz" wrap="square" lIns="91440" tIns="45720" rIns="91440" bIns="45720" anchor="b" anchorCtr="0"/>
          <a:p>
            <a:pPr eaLnBrk="1" hangingPunct="1"/>
            <a:r>
              <a:rPr lang="en-US" altLang="zh-CN" b="1" dirty="0"/>
              <a:t>DOS</a:t>
            </a:r>
            <a:r>
              <a:rPr lang="en-US" altLang="zh-CN" dirty="0"/>
              <a:t> </a:t>
            </a:r>
            <a:r>
              <a:rPr lang="zh-CN" altLang="en-US" dirty="0"/>
              <a:t>功能调用</a:t>
            </a:r>
            <a:endParaRPr lang="zh-CN" altLang="en-US" dirty="0"/>
          </a:p>
        </p:txBody>
      </p:sp>
      <p:sp>
        <p:nvSpPr>
          <p:cNvPr id="131075" name="Rectangle 3"/>
          <p:cNvSpPr>
            <a:spLocks noGrp="1" noChangeArrowheads="1"/>
          </p:cNvSpPr>
          <p:nvPr>
            <p:ph idx="1"/>
          </p:nvPr>
        </p:nvSpPr>
        <p:spPr>
          <a:xfrm>
            <a:off x="2693988" y="2536825"/>
            <a:ext cx="3173413" cy="3124200"/>
          </a:xfrm>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2800" b="1" i="0" u="none" strike="noStrike" kern="0" cap="none" spc="0" normalizeH="0" baseline="0" noProof="0">
                <a:ln>
                  <a:noFill/>
                </a:ln>
                <a:solidFill>
                  <a:schemeClr val="tx2"/>
                </a:solidFill>
                <a:effectLst/>
                <a:uLnTx/>
                <a:uFillTx/>
                <a:latin typeface="Times New Roman" panose="02020603050405020304" pitchFamily="18" charset="0"/>
                <a:ea typeface="+mn-ea"/>
                <a:cs typeface="+mn-cs"/>
              </a:rPr>
              <a:t>设备</a:t>
            </a:r>
            <a:r>
              <a:rPr kumimoji="0" lang="zh-CN" altLang="en-US" sz="2800" b="1" i="0" u="none" strike="noStrike" kern="0" cap="none" spc="0" normalizeH="0" baseline="0" noProof="0">
                <a:ln>
                  <a:noFill/>
                </a:ln>
                <a:solidFill>
                  <a:schemeClr val="tx2"/>
                </a:solidFill>
                <a:effectLst/>
                <a:uLnTx/>
                <a:uFillTx/>
                <a:latin typeface="Times New Roman" panose="02020603050405020304" pitchFamily="18" charset="0"/>
                <a:ea typeface="+mn-ea"/>
                <a:cs typeface="+mn-cs"/>
              </a:rPr>
              <a:t>管理</a:t>
            </a:r>
            <a:endParaRPr kumimoji="0" lang="en-US" altLang="en-GB"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US" altLang="zh-CN"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rPr>
              <a:t>目录</a:t>
            </a:r>
            <a:r>
              <a:rPr kumimoji="0" lang="en-GB"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rPr>
              <a:t>管理</a:t>
            </a:r>
            <a:endParaRPr kumimoji="0" lang="en-US"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GB"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rPr>
              <a:t>文件管理</a:t>
            </a:r>
            <a:endParaRPr kumimoji="0" lang="en-US"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None/>
              <a:defRPr/>
            </a:pPr>
            <a:r>
              <a:rPr kumimoji="0" lang="en-GB"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rPr>
              <a:t>其它</a:t>
            </a:r>
            <a:endParaRPr kumimoji="0" lang="zh-CN" altLang="en-US" sz="2800" b="1" i="0" u="none" strike="noStrike" kern="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mn-ea"/>
              <a:cs typeface="+mn-cs"/>
            </a:endParaRPr>
          </a:p>
        </p:txBody>
      </p:sp>
      <p:sp>
        <p:nvSpPr>
          <p:cNvPr id="116740" name="AutoShape 4"/>
          <p:cNvSpPr/>
          <p:nvPr/>
        </p:nvSpPr>
        <p:spPr>
          <a:xfrm>
            <a:off x="2339975" y="2786063"/>
            <a:ext cx="304800" cy="1657350"/>
          </a:xfrm>
          <a:prstGeom prst="leftBrace">
            <a:avLst>
              <a:gd name="adj1" fmla="val 45262"/>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Tree>
  </p:cSld>
  <p:clrMapOvr>
    <a:masterClrMapping/>
  </p:clrMapOvr>
  <p:transition spd="slow">
    <p:zo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p:nvPr>
        </p:nvSpPr>
        <p:spPr>
          <a:ln/>
        </p:spPr>
        <p:txBody>
          <a:bodyPr vert="horz" wrap="square" lIns="91440" tIns="45720" rIns="91440" bIns="45720" anchor="b" anchorCtr="0"/>
          <a:p>
            <a:pPr eaLnBrk="1" hangingPunct="1"/>
            <a:r>
              <a:rPr lang="en-US" altLang="zh-CN" b="1" dirty="0"/>
              <a:t>DOS </a:t>
            </a:r>
            <a:r>
              <a:rPr lang="zh-CN" altLang="en-US" dirty="0"/>
              <a:t>功能调用</a:t>
            </a:r>
            <a:endParaRPr lang="zh-CN" altLang="en-US" dirty="0"/>
          </a:p>
        </p:txBody>
      </p:sp>
      <p:sp>
        <p:nvSpPr>
          <p:cNvPr id="118787" name="Rectangle 3"/>
          <p:cNvSpPr>
            <a:spLocks noGrp="1"/>
          </p:cNvSpPr>
          <p:nvPr>
            <p:ph idx="1"/>
          </p:nvPr>
        </p:nvSpPr>
        <p:spPr>
          <a:xfrm>
            <a:off x="1563688" y="2017713"/>
            <a:ext cx="6019800" cy="4114800"/>
          </a:xfrm>
          <a:ln/>
        </p:spPr>
        <p:txBody>
          <a:bodyPr vert="horz" wrap="square" lIns="91440" tIns="45720" rIns="91440" bIns="45720" anchor="t" anchorCtr="0"/>
          <a:p>
            <a:pPr eaLnBrk="1" hangingPunct="1">
              <a:lnSpc>
                <a:spcPct val="130000"/>
              </a:lnSpc>
            </a:pPr>
            <a:r>
              <a:rPr lang="zh-CN" altLang="en-US" dirty="0"/>
              <a:t>调用格式：</a:t>
            </a:r>
            <a:endParaRPr lang="zh-CN" altLang="en-US" dirty="0"/>
          </a:p>
          <a:p>
            <a:pPr eaLnBrk="1" hangingPunct="1">
              <a:lnSpc>
                <a:spcPct val="130000"/>
              </a:lnSpc>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MOV  AH，</a:t>
            </a:r>
            <a:r>
              <a:rPr lang="zh-CN" altLang="en-US" dirty="0">
                <a:latin typeface="宋体" panose="02010600030101010101" pitchFamily="2" charset="-122"/>
                <a:ea typeface="宋体" panose="02010600030101010101" pitchFamily="2" charset="-122"/>
              </a:rPr>
              <a:t>功能号</a:t>
            </a:r>
            <a:endParaRPr lang="zh-CN" altLang="en-US" dirty="0">
              <a:latin typeface="宋体" panose="02010600030101010101" pitchFamily="2" charset="-122"/>
              <a:ea typeface="宋体" panose="02010600030101010101" pitchFamily="2" charset="-122"/>
            </a:endParaRPr>
          </a:p>
          <a:p>
            <a:pPr eaLnBrk="1" hangingPunct="1">
              <a:lnSpc>
                <a:spcPct val="130000"/>
              </a:lnSpc>
              <a:buNone/>
            </a:pPr>
            <a:r>
              <a:rPr lang="zh-CN" altLang="en-US" dirty="0">
                <a:solidFill>
                  <a:schemeClr val="tx1"/>
                </a:solidFill>
                <a:latin typeface="宋体" panose="02010600030101010101" pitchFamily="2" charset="-122"/>
                <a:ea typeface="宋体" panose="02010600030101010101" pitchFamily="2" charset="-122"/>
              </a:rPr>
              <a:t>        &lt;置相应参数&gt;</a:t>
            </a:r>
            <a:endParaRPr lang="zh-CN" altLang="en-US" dirty="0">
              <a:solidFill>
                <a:schemeClr val="tx1"/>
              </a:solidFill>
              <a:latin typeface="宋体" panose="02010600030101010101" pitchFamily="2" charset="-122"/>
              <a:ea typeface="宋体" panose="02010600030101010101" pitchFamily="2" charset="-122"/>
            </a:endParaRPr>
          </a:p>
          <a:p>
            <a:pPr eaLnBrk="1" hangingPunct="1">
              <a:lnSpc>
                <a:spcPct val="130000"/>
              </a:lnSpc>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INT  21H</a:t>
            </a:r>
            <a:endParaRPr lang="en-US" altLang="zh-CN" dirty="0">
              <a:latin typeface="宋体" panose="02010600030101010101" pitchFamily="2" charset="-122"/>
              <a:ea typeface="宋体" panose="02010600030101010101" pitchFamily="2" charset="-122"/>
            </a:endParaRPr>
          </a:p>
        </p:txBody>
      </p:sp>
    </p:spTree>
  </p:cSld>
  <p:clrMapOvr>
    <a:masterClrMapping/>
  </p:clrMapOvr>
  <p:transition spd="slow">
    <p:zo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p:cNvSpPr>
          <p:nvPr>
            <p:ph type="title"/>
          </p:nvPr>
        </p:nvSpPr>
        <p:spPr>
          <a:xfrm>
            <a:off x="971550" y="188913"/>
            <a:ext cx="7793038" cy="1462087"/>
          </a:xfrm>
          <a:ln/>
        </p:spPr>
        <p:txBody>
          <a:bodyPr vert="horz" wrap="square" lIns="91440" tIns="45720" rIns="91440" bIns="45720" anchor="b" anchorCtr="0"/>
          <a:p>
            <a:pPr eaLnBrk="1" hangingPunct="1"/>
            <a:r>
              <a:rPr lang="zh-CN" altLang="en-US" dirty="0">
                <a:latin typeface="宋体" panose="02010600030101010101" pitchFamily="2" charset="-122"/>
              </a:rPr>
              <a:t>一、单字符输入</a:t>
            </a:r>
            <a:endParaRPr lang="zh-CN" altLang="en-US" dirty="0">
              <a:latin typeface="宋体" panose="02010600030101010101" pitchFamily="2" charset="-122"/>
            </a:endParaRPr>
          </a:p>
        </p:txBody>
      </p:sp>
      <p:sp>
        <p:nvSpPr>
          <p:cNvPr id="120835" name="Rectangle 4"/>
          <p:cNvSpPr/>
          <p:nvPr/>
        </p:nvSpPr>
        <p:spPr>
          <a:xfrm>
            <a:off x="1042988" y="1916113"/>
            <a:ext cx="7559675" cy="1800225"/>
          </a:xfrm>
          <a:prstGeom prst="rect">
            <a:avLst/>
          </a:prstGeom>
          <a:noFill/>
          <a:ln w="9525">
            <a:noFill/>
          </a:ln>
        </p:spPr>
        <p:txBody>
          <a:bodyPr tIns="0" bIns="0"/>
          <a:p>
            <a:pPr marL="342900" indent="-342900" algn="just" eaLnBrk="1" hangingPunct="1">
              <a:buClr>
                <a:schemeClr val="folHlink"/>
              </a:buClr>
              <a:buFont typeface="Wingdings" panose="05000000000000000000" pitchFamily="2" charset="2"/>
              <a:buChar char="l"/>
            </a:pPr>
            <a:r>
              <a:rPr lang="zh-CN" altLang="en-US" dirty="0">
                <a:solidFill>
                  <a:srgbClr val="0000FF"/>
                </a:solidFill>
                <a:latin typeface="宋体" panose="02010600030101010101" pitchFamily="2" charset="-122"/>
              </a:rPr>
              <a:t>键盘输入单字符（</a:t>
            </a:r>
            <a:r>
              <a:rPr lang="en-US" altLang="zh-CN" dirty="0">
                <a:solidFill>
                  <a:srgbClr val="0000FF"/>
                </a:solidFill>
                <a:latin typeface="宋体" panose="02010600030101010101" pitchFamily="2" charset="-122"/>
              </a:rPr>
              <a:t>1</a:t>
            </a:r>
            <a:r>
              <a:rPr lang="zh-CN" altLang="en-US" dirty="0">
                <a:solidFill>
                  <a:srgbClr val="0000FF"/>
                </a:solidFill>
                <a:latin typeface="宋体" panose="02010600030101010101" pitchFamily="2" charset="-122"/>
              </a:rPr>
              <a:t>号调用）</a:t>
            </a:r>
            <a:endParaRPr lang="zh-CN" altLang="en-US" dirty="0">
              <a:solidFill>
                <a:srgbClr val="0000FF"/>
              </a:solidFill>
              <a:latin typeface="宋体" panose="02010600030101010101" pitchFamily="2" charset="-122"/>
            </a:endParaRPr>
          </a:p>
          <a:p>
            <a:pPr marL="342900" indent="-342900" algn="just" eaLnBrk="1" hangingPunct="1">
              <a:buClr>
                <a:schemeClr val="folHlink"/>
              </a:buClr>
              <a:buFont typeface="Wingdings" panose="05000000000000000000" pitchFamily="2" charset="2"/>
            </a:pPr>
            <a:r>
              <a:rPr lang="zh-CN" altLang="en-US" dirty="0">
                <a:solidFill>
                  <a:srgbClr val="0000FF"/>
                </a:solidFill>
                <a:latin typeface="宋体" panose="02010600030101010101" pitchFamily="2" charset="-122"/>
              </a:rPr>
              <a:t>格式：</a:t>
            </a:r>
            <a:r>
              <a:rPr lang="en-US" altLang="zh-CN" dirty="0">
                <a:latin typeface="宋体" panose="02010600030101010101" pitchFamily="2" charset="-122"/>
              </a:rPr>
              <a:t>MOV  AH</a:t>
            </a:r>
            <a:r>
              <a:rPr lang="zh-CN" altLang="en-US" dirty="0">
                <a:latin typeface="宋体" panose="02010600030101010101" pitchFamily="2" charset="-122"/>
              </a:rPr>
              <a:t>，</a:t>
            </a:r>
            <a:r>
              <a:rPr lang="en-US" altLang="zh-CN" dirty="0">
                <a:latin typeface="宋体" panose="02010600030101010101" pitchFamily="2" charset="-122"/>
              </a:rPr>
              <a:t>1</a:t>
            </a:r>
            <a:endParaRPr lang="en-US" altLang="zh-CN" dirty="0">
              <a:latin typeface="宋体" panose="02010600030101010101" pitchFamily="2" charset="-122"/>
            </a:endParaRPr>
          </a:p>
          <a:p>
            <a:pPr marL="342900" indent="-342900" algn="just" eaLnBrk="1" hangingPunct="1">
              <a:buClr>
                <a:schemeClr val="folHlink"/>
              </a:buClr>
              <a:buFont typeface="Wingdings" panose="05000000000000000000" pitchFamily="2" charset="2"/>
            </a:pPr>
            <a:r>
              <a:rPr lang="zh-CN" altLang="en-US" dirty="0">
                <a:latin typeface="宋体" panose="02010600030101010101" pitchFamily="2" charset="-122"/>
              </a:rPr>
              <a:t>　    </a:t>
            </a:r>
            <a:r>
              <a:rPr lang="en-US" altLang="zh-CN" dirty="0">
                <a:latin typeface="宋体" panose="02010600030101010101" pitchFamily="2" charset="-122"/>
              </a:rPr>
              <a:t>INT	21H</a:t>
            </a:r>
            <a:endParaRPr lang="en-US" altLang="zh-CN" dirty="0">
              <a:latin typeface="宋体" panose="02010600030101010101" pitchFamily="2" charset="-122"/>
            </a:endParaRPr>
          </a:p>
          <a:p>
            <a:pPr marL="342900" indent="-342900" eaLnBrk="1" hangingPunct="1">
              <a:buClr>
                <a:schemeClr val="folHlink"/>
              </a:buClr>
              <a:buFont typeface="Wingdings" panose="05000000000000000000" pitchFamily="2" charset="2"/>
            </a:pPr>
            <a:r>
              <a:rPr lang="zh-CN" altLang="en-US" dirty="0">
                <a:solidFill>
                  <a:srgbClr val="0000FF"/>
                </a:solidFill>
                <a:latin typeface="宋体" panose="02010600030101010101" pitchFamily="2" charset="-122"/>
              </a:rPr>
              <a:t>功能：</a:t>
            </a:r>
            <a:r>
              <a:rPr lang="zh-CN" altLang="en-US" dirty="0">
                <a:latin typeface="宋体" panose="02010600030101010101" pitchFamily="2" charset="-122"/>
              </a:rPr>
              <a:t>等待键盘输入，输入字符的</a:t>
            </a:r>
            <a:r>
              <a:rPr lang="en-US" altLang="zh-CN" dirty="0">
                <a:latin typeface="宋体" panose="02010600030101010101" pitchFamily="2" charset="-122"/>
              </a:rPr>
              <a:t>ASCII</a:t>
            </a:r>
            <a:r>
              <a:rPr lang="zh-CN" altLang="en-US" dirty="0">
                <a:latin typeface="宋体" panose="02010600030101010101" pitchFamily="2" charset="-122"/>
              </a:rPr>
              <a:t>码送入</a:t>
            </a:r>
            <a:r>
              <a:rPr lang="en-US" altLang="zh-CN" dirty="0">
                <a:latin typeface="宋体" panose="02010600030101010101" pitchFamily="2" charset="-122"/>
              </a:rPr>
              <a:t>AL</a:t>
            </a:r>
            <a:r>
              <a:rPr lang="zh-CN" altLang="en-US" dirty="0">
                <a:latin typeface="宋体" panose="02010600030101010101" pitchFamily="2" charset="-122"/>
              </a:rPr>
              <a:t>寄存</a:t>
            </a:r>
            <a:endParaRPr lang="en-US" altLang="zh-CN" dirty="0">
              <a:latin typeface="宋体" panose="02010600030101010101" pitchFamily="2" charset="-122"/>
            </a:endParaRPr>
          </a:p>
          <a:p>
            <a:pPr marL="342900" indent="-342900" eaLnBrk="1" hangingPunct="1">
              <a:buClr>
                <a:schemeClr val="folHlink"/>
              </a:buClr>
              <a:buFont typeface="Wingdings" panose="05000000000000000000" pitchFamily="2" charset="2"/>
            </a:pPr>
            <a:r>
              <a:rPr lang="zh-CN" altLang="en-US" dirty="0">
                <a:latin typeface="宋体" panose="02010600030101010101" pitchFamily="2" charset="-122"/>
              </a:rPr>
              <a:t>器，并在显示器上显示该字符。</a:t>
            </a:r>
            <a:endParaRPr lang="zh-CN" altLang="en-US" dirty="0">
              <a:latin typeface="宋体" panose="02010600030101010101" pitchFamily="2" charset="-122"/>
            </a:endParaRPr>
          </a:p>
        </p:txBody>
      </p:sp>
      <p:sp>
        <p:nvSpPr>
          <p:cNvPr id="6" name="Rectangle 5"/>
          <p:cNvSpPr/>
          <p:nvPr/>
        </p:nvSpPr>
        <p:spPr>
          <a:xfrm>
            <a:off x="3275013" y="3803650"/>
            <a:ext cx="5616575" cy="3100388"/>
          </a:xfrm>
          <a:prstGeom prst="rect">
            <a:avLst/>
          </a:prstGeom>
          <a:noFill/>
          <a:ln w="9525" cap="flat" cmpd="sng">
            <a:solidFill>
              <a:srgbClr val="FF00FF"/>
            </a:solidFill>
            <a:prstDash val="solid"/>
            <a:miter/>
            <a:headEnd type="none" w="med" len="med"/>
            <a:tailEnd type="none" w="med" len="med"/>
          </a:ln>
        </p:spPr>
        <p:txBody>
          <a:bodyPr lIns="54000" tIns="10800" rIns="18000" bIns="10800">
            <a:spAutoFit/>
          </a:bodyPr>
          <a:p>
            <a:pPr eaLnBrk="1" hangingPunct="1">
              <a:lnSpc>
                <a:spcPct val="90000"/>
              </a:lnSpc>
              <a:spcAft>
                <a:spcPct val="10000"/>
              </a:spcAft>
              <a:buFont typeface="Wingdings" panose="05000000000000000000" pitchFamily="2" charset="2"/>
            </a:pPr>
            <a:r>
              <a:rPr lang="zh-CN" altLang="en-US" sz="2000" b="1" dirty="0">
                <a:solidFill>
                  <a:schemeClr val="tx2"/>
                </a:solidFill>
                <a:latin typeface="Arial" panose="020B0604020202020204" pitchFamily="34" charset="0"/>
              </a:rPr>
              <a:t>例：</a:t>
            </a:r>
            <a:r>
              <a:rPr lang="zh-CN" altLang="en-US" sz="2000" b="1" dirty="0">
                <a:latin typeface="宋体" panose="02010600030101010101" pitchFamily="2" charset="-122"/>
              </a:rPr>
              <a:t>程序中有时需要用户对提示做出应答。</a:t>
            </a:r>
            <a:endParaRPr lang="zh-CN" altLang="en-US" sz="2000" b="1" dirty="0">
              <a:latin typeface="宋体" panose="02010600030101010101" pitchFamily="2" charset="-122"/>
            </a:endParaRPr>
          </a:p>
          <a:p>
            <a:pPr eaLnBrk="1" hangingPunct="1">
              <a:lnSpc>
                <a:spcPct val="90000"/>
              </a:lnSpc>
              <a:buFont typeface="Wingdings" panose="05000000000000000000" pitchFamily="2" charset="2"/>
            </a:pPr>
            <a:r>
              <a:rPr lang="zh-CN" altLang="en-US" sz="2000" b="1" dirty="0">
                <a:latin typeface="宋体" panose="02010600030101010101" pitchFamily="2" charset="-122"/>
              </a:rPr>
              <a:t>  </a:t>
            </a:r>
            <a:r>
              <a:rPr lang="en-US" altLang="zh-CN" sz="2000" b="1" dirty="0">
                <a:latin typeface="宋体" panose="02010600030101010101" pitchFamily="2" charset="-122"/>
              </a:rPr>
              <a:t>GET_KEY: </a:t>
            </a:r>
            <a:r>
              <a:rPr lang="en-US" altLang="zh-CN" sz="2000" b="1" dirty="0">
                <a:solidFill>
                  <a:srgbClr val="FF0000"/>
                </a:solidFill>
                <a:latin typeface="宋体" panose="02010600030101010101" pitchFamily="2" charset="-122"/>
              </a:rPr>
              <a:t>MOV  AH,1</a:t>
            </a:r>
            <a:r>
              <a:rPr lang="en-US" altLang="zh-CN" sz="2000" b="1" dirty="0">
                <a:solidFill>
                  <a:srgbClr val="FF9900"/>
                </a:solidFill>
                <a:latin typeface="宋体" panose="02010600030101010101" pitchFamily="2" charset="-122"/>
              </a:rPr>
              <a:t>  </a:t>
            </a:r>
            <a:r>
              <a:rPr lang="en-US" altLang="zh-CN" sz="2000" b="1" dirty="0">
                <a:latin typeface="宋体" panose="02010600030101010101" pitchFamily="2" charset="-122"/>
              </a:rPr>
              <a:t>;</a:t>
            </a:r>
            <a:r>
              <a:rPr lang="zh-CN" altLang="en-US" sz="2000" b="1" dirty="0">
                <a:latin typeface="宋体" panose="02010600030101010101" pitchFamily="2" charset="-122"/>
              </a:rPr>
              <a:t>等待键入字符</a:t>
            </a:r>
            <a:endParaRPr lang="zh-CN" altLang="en-US" sz="2000" b="1" dirty="0">
              <a:latin typeface="宋体" panose="02010600030101010101" pitchFamily="2" charset="-122"/>
            </a:endParaRPr>
          </a:p>
          <a:p>
            <a:pPr eaLnBrk="1" hangingPunct="1">
              <a:lnSpc>
                <a:spcPct val="90000"/>
              </a:lnSpc>
              <a:buFont typeface="Wingdings" panose="05000000000000000000" pitchFamily="2" charset="2"/>
            </a:pPr>
            <a:r>
              <a:rPr lang="zh-CN" altLang="en-US" sz="2000" b="1" dirty="0">
                <a:latin typeface="宋体" panose="02010600030101010101" pitchFamily="2" charset="-122"/>
              </a:rPr>
              <a:t>           </a:t>
            </a:r>
            <a:r>
              <a:rPr lang="en-US" altLang="zh-CN" sz="2000" b="1" dirty="0">
                <a:solidFill>
                  <a:srgbClr val="FF0000"/>
                </a:solidFill>
                <a:latin typeface="宋体" panose="02010600030101010101" pitchFamily="2" charset="-122"/>
              </a:rPr>
              <a:t>INT  21H</a:t>
            </a:r>
            <a:r>
              <a:rPr lang="en-US" altLang="zh-CN" sz="2000" b="1" dirty="0">
                <a:solidFill>
                  <a:schemeClr val="tx2"/>
                </a:solidFill>
                <a:latin typeface="宋体" panose="02010600030101010101" pitchFamily="2" charset="-122"/>
              </a:rPr>
              <a:t>	</a:t>
            </a:r>
            <a:r>
              <a:rPr lang="en-US" altLang="zh-CN" sz="2000" b="1" dirty="0">
                <a:latin typeface="宋体" panose="02010600030101010101" pitchFamily="2" charset="-122"/>
              </a:rPr>
              <a:t>;</a:t>
            </a:r>
            <a:r>
              <a:rPr lang="zh-CN" altLang="en-US" sz="2000" b="1" dirty="0">
                <a:latin typeface="宋体" panose="02010600030101010101" pitchFamily="2" charset="-122"/>
              </a:rPr>
              <a:t>结果在</a:t>
            </a:r>
            <a:r>
              <a:rPr lang="en-US" altLang="zh-CN" sz="2000" b="1" dirty="0">
                <a:latin typeface="宋体" panose="02010600030101010101" pitchFamily="2" charset="-122"/>
              </a:rPr>
              <a:t>AL</a:t>
            </a:r>
            <a:r>
              <a:rPr lang="zh-CN" altLang="en-US" sz="2000" b="1" dirty="0">
                <a:latin typeface="宋体" panose="02010600030101010101" pitchFamily="2" charset="-122"/>
              </a:rPr>
              <a:t>中</a:t>
            </a:r>
            <a:endParaRPr lang="zh-CN" altLang="en-US" sz="2000" b="1" dirty="0">
              <a:latin typeface="宋体" panose="02010600030101010101" pitchFamily="2" charset="-122"/>
            </a:endParaRPr>
          </a:p>
          <a:p>
            <a:pPr eaLnBrk="1" hangingPunct="1">
              <a:lnSpc>
                <a:spcPct val="90000"/>
              </a:lnSpc>
              <a:buFont typeface="Wingdings" panose="05000000000000000000" pitchFamily="2" charset="2"/>
            </a:pPr>
            <a:r>
              <a:rPr lang="zh-CN" altLang="en-US" sz="2000" b="1" dirty="0">
                <a:latin typeface="宋体" panose="02010600030101010101" pitchFamily="2" charset="-122"/>
              </a:rPr>
              <a:t>           </a:t>
            </a:r>
            <a:r>
              <a:rPr lang="en-US" altLang="zh-CN" sz="2000" b="1" dirty="0">
                <a:latin typeface="宋体" panose="02010600030101010101" pitchFamily="2" charset="-122"/>
              </a:rPr>
              <a:t>CMP  AL,’Y’ ;</a:t>
            </a:r>
            <a:r>
              <a:rPr lang="zh-CN" altLang="en-US" sz="2000" b="1" dirty="0">
                <a:latin typeface="宋体" panose="02010600030101010101" pitchFamily="2" charset="-122"/>
              </a:rPr>
              <a:t>是’</a:t>
            </a:r>
            <a:r>
              <a:rPr lang="en-US" altLang="zh-CN" sz="2000" b="1" dirty="0">
                <a:latin typeface="宋体" panose="02010600030101010101" pitchFamily="2" charset="-122"/>
              </a:rPr>
              <a:t>Y’?</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JZ   YES	   ;</a:t>
            </a:r>
            <a:r>
              <a:rPr lang="zh-CN" altLang="en-US" sz="2000" b="1" dirty="0">
                <a:latin typeface="宋体" panose="02010600030101010101" pitchFamily="2" charset="-122"/>
              </a:rPr>
              <a:t>是</a:t>
            </a:r>
            <a:r>
              <a:rPr lang="en-US" altLang="zh-CN" sz="2000" b="1" dirty="0">
                <a:latin typeface="宋体" panose="02010600030101010101" pitchFamily="2" charset="-122"/>
              </a:rPr>
              <a:t>,</a:t>
            </a:r>
            <a:r>
              <a:rPr lang="zh-CN" altLang="en-US" sz="2000" b="1" dirty="0">
                <a:latin typeface="宋体" panose="02010600030101010101" pitchFamily="2" charset="-122"/>
              </a:rPr>
              <a:t>转</a:t>
            </a:r>
            <a:r>
              <a:rPr lang="en-US" altLang="zh-CN" sz="2000" b="1" dirty="0">
                <a:latin typeface="宋体" panose="02010600030101010101" pitchFamily="2" charset="-122"/>
              </a:rPr>
              <a:t>YES</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CMP  AL,’N’ ;</a:t>
            </a:r>
            <a:r>
              <a:rPr lang="zh-CN" altLang="en-US" sz="2000" b="1" dirty="0">
                <a:latin typeface="宋体" panose="02010600030101010101" pitchFamily="2" charset="-122"/>
              </a:rPr>
              <a:t>是’</a:t>
            </a:r>
            <a:r>
              <a:rPr lang="en-US" altLang="zh-CN" sz="2000" b="1" dirty="0">
                <a:latin typeface="宋体" panose="02010600030101010101" pitchFamily="2" charset="-122"/>
              </a:rPr>
              <a:t>N’?</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JZ   NO	   ;</a:t>
            </a:r>
            <a:r>
              <a:rPr lang="zh-CN" altLang="en-US" sz="2000" b="1" dirty="0">
                <a:latin typeface="宋体" panose="02010600030101010101" pitchFamily="2" charset="-122"/>
              </a:rPr>
              <a:t>是</a:t>
            </a:r>
            <a:r>
              <a:rPr lang="en-US" altLang="zh-CN" sz="2000" b="1" dirty="0">
                <a:latin typeface="宋体" panose="02010600030101010101" pitchFamily="2" charset="-122"/>
              </a:rPr>
              <a:t>,</a:t>
            </a:r>
            <a:r>
              <a:rPr lang="zh-CN" altLang="en-US" sz="2000" b="1" dirty="0">
                <a:latin typeface="宋体" panose="02010600030101010101" pitchFamily="2" charset="-122"/>
              </a:rPr>
              <a:t>转</a:t>
            </a:r>
            <a:r>
              <a:rPr lang="en-US" altLang="zh-CN" sz="2000" b="1" dirty="0">
                <a:latin typeface="宋体" panose="02010600030101010101" pitchFamily="2" charset="-122"/>
              </a:rPr>
              <a:t>NO</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JMP  GET_KEY ;</a:t>
            </a:r>
            <a:r>
              <a:rPr lang="zh-CN" altLang="en-US" sz="2000" b="1" dirty="0">
                <a:latin typeface="宋体" panose="02010600030101010101" pitchFamily="2" charset="-122"/>
              </a:rPr>
              <a:t>否则继续等待输入</a:t>
            </a:r>
            <a:endParaRPr lang="zh-CN" altLang="en-US" sz="2000" b="1" dirty="0">
              <a:latin typeface="宋体" panose="02010600030101010101" pitchFamily="2" charset="-122"/>
            </a:endParaRPr>
          </a:p>
          <a:p>
            <a:pPr eaLnBrk="1" hangingPunct="1">
              <a:lnSpc>
                <a:spcPct val="90000"/>
              </a:lnSpc>
              <a:buFont typeface="Wingdings" panose="05000000000000000000" pitchFamily="2" charset="2"/>
            </a:pPr>
            <a:r>
              <a:rPr lang="zh-CN" altLang="en-US" sz="2000" b="1" dirty="0">
                <a:latin typeface="宋体" panose="02010600030101010101" pitchFamily="2" charset="-122"/>
              </a:rPr>
              <a:t>     </a:t>
            </a:r>
            <a:r>
              <a:rPr lang="en-US" altLang="zh-CN" sz="2000" b="1" dirty="0">
                <a:latin typeface="宋体" panose="02010600030101010101" pitchFamily="2" charset="-122"/>
              </a:rPr>
              <a:t>YES:	 …	</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 </a:t>
            </a:r>
            <a:endParaRPr lang="en-US" altLang="zh-CN" sz="2000" b="1" dirty="0">
              <a:latin typeface="宋体" panose="02010600030101010101" pitchFamily="2" charset="-122"/>
            </a:endParaRPr>
          </a:p>
          <a:p>
            <a:pPr eaLnBrk="1" hangingPunct="1">
              <a:lnSpc>
                <a:spcPct val="90000"/>
              </a:lnSpc>
              <a:buFont typeface="Wingdings" panose="05000000000000000000" pitchFamily="2" charset="2"/>
            </a:pPr>
            <a:r>
              <a:rPr lang="en-US" altLang="zh-CN" sz="2000" b="1" dirty="0">
                <a:latin typeface="宋体" panose="02010600030101010101" pitchFamily="2" charset="-122"/>
              </a:rPr>
              <a:t>     NO:	 …</a:t>
            </a:r>
            <a:endParaRPr lang="en-US" altLang="zh-CN" sz="2000" b="1" dirty="0">
              <a:latin typeface="宋体" panose="02010600030101010101" pitchFamily="2" charset="-122"/>
            </a:endParaRPr>
          </a:p>
        </p:txBody>
      </p:sp>
      <p:sp>
        <p:nvSpPr>
          <p:cNvPr id="7" name="Rectangle 6"/>
          <p:cNvSpPr/>
          <p:nvPr/>
        </p:nvSpPr>
        <p:spPr>
          <a:xfrm>
            <a:off x="33338" y="3983038"/>
            <a:ext cx="3022600" cy="2570162"/>
          </a:xfrm>
          <a:prstGeom prst="rect">
            <a:avLst/>
          </a:prstGeom>
          <a:noFill/>
          <a:ln w="9525" cap="flat" cmpd="sng">
            <a:solidFill>
              <a:srgbClr val="993366"/>
            </a:solidFill>
            <a:prstDash val="dash"/>
            <a:miter/>
            <a:headEnd type="none" w="med" len="med"/>
            <a:tailEnd type="none" w="med" len="med"/>
          </a:ln>
        </p:spPr>
        <p:txBody>
          <a:bodyPr lIns="54000" tIns="10800" rIns="18000" bIns="10800">
            <a:spAutoFit/>
          </a:bodyPr>
          <a:p>
            <a:pPr>
              <a:buFont typeface="Wingdings" panose="05000000000000000000" pitchFamily="2" charset="2"/>
            </a:pPr>
            <a:r>
              <a:rPr lang="zh-CN" altLang="en-US" b="1" dirty="0">
                <a:solidFill>
                  <a:srgbClr val="FF66CC"/>
                </a:solidFill>
                <a:latin typeface="Times New Roman" panose="02020603050405020304" pitchFamily="18" charset="0"/>
                <a:sym typeface="Wingdings" panose="05000000000000000000" pitchFamily="2" charset="2"/>
              </a:rPr>
              <a:t></a:t>
            </a:r>
            <a:r>
              <a:rPr lang="zh-CN" altLang="en-US" b="1" dirty="0">
                <a:latin typeface="宋体" panose="02010600030101010101" pitchFamily="2" charset="-122"/>
              </a:rPr>
              <a:t>无入口参数；</a:t>
            </a:r>
            <a:endParaRPr lang="zh-CN" altLang="en-US" b="1" dirty="0">
              <a:latin typeface="宋体" panose="02010600030101010101" pitchFamily="2" charset="-122"/>
            </a:endParaRPr>
          </a:p>
          <a:p>
            <a:pPr>
              <a:buFont typeface="Wingdings" panose="05000000000000000000" pitchFamily="2" charset="2"/>
            </a:pPr>
            <a:r>
              <a:rPr lang="zh-CN" altLang="en-US" b="1" dirty="0">
                <a:solidFill>
                  <a:srgbClr val="FF66CC"/>
                </a:solidFill>
                <a:latin typeface="宋体" panose="02010600030101010101" pitchFamily="2" charset="-122"/>
                <a:sym typeface="Wingdings" panose="05000000000000000000" pitchFamily="2" charset="2"/>
              </a:rPr>
              <a:t></a:t>
            </a:r>
            <a:r>
              <a:rPr lang="zh-CN" altLang="en-US" b="1" dirty="0">
                <a:latin typeface="宋体" panose="02010600030101010101" pitchFamily="2" charset="-122"/>
              </a:rPr>
              <a:t>执行时系统等待键盘输入，若键入</a:t>
            </a:r>
            <a:r>
              <a:rPr lang="en-US" altLang="zh-CN" b="1" dirty="0">
                <a:latin typeface="宋体" panose="02010600030101010101" pitchFamily="2" charset="-122"/>
              </a:rPr>
              <a:t>Ctrl-Break</a:t>
            </a:r>
            <a:r>
              <a:rPr lang="zh-CN" altLang="en-US" b="1" dirty="0">
                <a:latin typeface="宋体" panose="02010600030101010101" pitchFamily="2" charset="-122"/>
              </a:rPr>
              <a:t>，则退出</a:t>
            </a:r>
            <a:r>
              <a:rPr lang="en-US" altLang="zh-CN" b="1" dirty="0">
                <a:latin typeface="宋体" panose="02010600030101010101" pitchFamily="2" charset="-122"/>
              </a:rPr>
              <a:t>;</a:t>
            </a:r>
            <a:endParaRPr lang="en-US" altLang="zh-CN" b="1" dirty="0">
              <a:latin typeface="宋体" panose="02010600030101010101" pitchFamily="2" charset="-122"/>
            </a:endParaRPr>
          </a:p>
          <a:p>
            <a:pPr eaLnBrk="1" hangingPunct="1">
              <a:lnSpc>
                <a:spcPct val="90000"/>
              </a:lnSpc>
              <a:spcBef>
                <a:spcPct val="20000"/>
              </a:spcBef>
              <a:buClr>
                <a:srgbClr val="FF33CC"/>
              </a:buClr>
              <a:buFont typeface="Wingdings" panose="05000000000000000000" pitchFamily="2" charset="2"/>
              <a:buChar char="F"/>
            </a:pPr>
            <a:r>
              <a:rPr lang="zh-CN" altLang="en-US" b="1" dirty="0">
                <a:latin typeface="宋体" panose="02010600030101010101" pitchFamily="2" charset="-122"/>
              </a:rPr>
              <a:t>功能号7和8也可接收键盘输入的单字符，但无回显。</a:t>
            </a:r>
            <a:endParaRPr lang="zh-CN" altLang="en-US" b="1" dirty="0">
              <a:latin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单字符输入例</a:t>
            </a:r>
            <a:endParaRPr lang="zh-CN" altLang="en-US" dirty="0">
              <a:latin typeface="宋体" panose="02010600030101010101" pitchFamily="2" charset="-122"/>
            </a:endParaRPr>
          </a:p>
        </p:txBody>
      </p:sp>
      <p:sp>
        <p:nvSpPr>
          <p:cNvPr id="122883" name="Rectangle 3"/>
          <p:cNvSpPr>
            <a:spLocks noGrp="1"/>
          </p:cNvSpPr>
          <p:nvPr>
            <p:ph idx="1"/>
          </p:nvPr>
        </p:nvSpPr>
        <p:spPr>
          <a:xfrm>
            <a:off x="1260475" y="2109788"/>
            <a:ext cx="6407150" cy="4343400"/>
          </a:xfrm>
          <a:ln/>
        </p:spPr>
        <p:txBody>
          <a:bodyPr vert="horz" wrap="square" lIns="91440" tIns="45720" rIns="91440" bIns="45720" anchor="t" anchorCtr="0"/>
          <a:p>
            <a:pPr eaLnBrk="1" hangingPunct="1">
              <a:lnSpc>
                <a:spcPct val="90000"/>
              </a:lnSpc>
              <a:buNone/>
            </a:pPr>
            <a:r>
              <a:rPr lang="en-US" altLang="zh-CN" dirty="0">
                <a:latin typeface="宋体" panose="02010600030101010101" pitchFamily="2" charset="-122"/>
              </a:rPr>
              <a:t>GET_KEY:</a:t>
            </a:r>
            <a:r>
              <a:rPr lang="en-US" altLang="zh-CN" dirty="0">
                <a:solidFill>
                  <a:srgbClr val="FF9900"/>
                </a:solidFill>
                <a:latin typeface="宋体" panose="02010600030101010101" pitchFamily="2" charset="-122"/>
              </a:rPr>
              <a:t>  </a:t>
            </a:r>
            <a:r>
              <a:rPr lang="en-US" altLang="zh-CN" dirty="0">
                <a:solidFill>
                  <a:srgbClr val="990033"/>
                </a:solidFill>
                <a:latin typeface="宋体" panose="02010600030101010101" pitchFamily="2" charset="-122"/>
              </a:rPr>
              <a:t>MOV	AH,1		</a:t>
            </a:r>
            <a:endParaRPr lang="en-US" altLang="zh-CN" dirty="0">
              <a:solidFill>
                <a:srgbClr val="990033"/>
              </a:solidFill>
              <a:latin typeface="宋体" panose="02010600030101010101" pitchFamily="2" charset="-122"/>
            </a:endParaRPr>
          </a:p>
          <a:p>
            <a:pPr eaLnBrk="1" hangingPunct="1">
              <a:lnSpc>
                <a:spcPct val="90000"/>
              </a:lnSpc>
              <a:buNone/>
            </a:pPr>
            <a:r>
              <a:rPr lang="zh-CN" altLang="en-US" dirty="0">
                <a:solidFill>
                  <a:srgbClr val="990033"/>
                </a:solidFill>
                <a:latin typeface="宋体" panose="02010600030101010101" pitchFamily="2" charset="-122"/>
              </a:rPr>
              <a:t>          </a:t>
            </a:r>
            <a:r>
              <a:rPr lang="en-US" altLang="zh-CN" dirty="0">
                <a:solidFill>
                  <a:srgbClr val="990033"/>
                </a:solidFill>
                <a:latin typeface="宋体" panose="02010600030101010101" pitchFamily="2" charset="-122"/>
              </a:rPr>
              <a:t>INT	21H	</a:t>
            </a:r>
            <a:r>
              <a:rPr lang="en-US" altLang="zh-CN" dirty="0">
                <a:latin typeface="宋体" panose="02010600030101010101" pitchFamily="2" charset="-122"/>
              </a:rPr>
              <a:t>	</a:t>
            </a:r>
            <a:endParaRPr lang="zh-CN" altLang="en-US" dirty="0">
              <a:latin typeface="宋体" panose="02010600030101010101" pitchFamily="2" charset="-122"/>
            </a:endParaRPr>
          </a:p>
          <a:p>
            <a:pPr eaLnBrk="1" hangingPunct="1">
              <a:lnSpc>
                <a:spcPct val="90000"/>
              </a:lnSpc>
              <a:buNone/>
            </a:pPr>
            <a:r>
              <a:rPr lang="zh-CN" altLang="en-US" dirty="0">
                <a:latin typeface="宋体" panose="02010600030101010101" pitchFamily="2" charset="-122"/>
              </a:rPr>
              <a:t>          </a:t>
            </a:r>
            <a:r>
              <a:rPr lang="en-US" altLang="zh-CN" dirty="0">
                <a:latin typeface="宋体" panose="02010600030101010101" pitchFamily="2" charset="-122"/>
              </a:rPr>
              <a:t>CMP	AL,</a:t>
            </a:r>
            <a:r>
              <a:rPr lang="en-US" altLang="zh-CN" dirty="0">
                <a:latin typeface="Arial" panose="020B0604020202020204" pitchFamily="34" charset="0"/>
              </a:rPr>
              <a:t>’</a:t>
            </a:r>
            <a:r>
              <a:rPr lang="en-US" altLang="zh-CN" dirty="0">
                <a:latin typeface="宋体" panose="02010600030101010101" pitchFamily="2" charset="-122"/>
              </a:rPr>
              <a:t>Y</a:t>
            </a:r>
            <a:r>
              <a:rPr lang="en-US" altLang="zh-CN" dirty="0">
                <a:latin typeface="Arial" panose="020B0604020202020204" pitchFamily="34" charset="0"/>
              </a:rPr>
              <a:t>’</a:t>
            </a:r>
            <a:r>
              <a:rPr lang="en-US" altLang="zh-CN" dirty="0">
                <a:latin typeface="宋体" panose="02010600030101010101" pitchFamily="2" charset="-122"/>
              </a:rPr>
              <a:t> 	</a:t>
            </a:r>
            <a:endParaRPr lang="en-US" altLang="zh-CN" dirty="0">
              <a:latin typeface="宋体" panose="02010600030101010101" pitchFamily="2" charset="-122"/>
            </a:endParaRPr>
          </a:p>
          <a:p>
            <a:pPr eaLnBrk="1" hangingPunct="1">
              <a:lnSpc>
                <a:spcPct val="90000"/>
              </a:lnSpc>
              <a:buNone/>
            </a:pPr>
            <a:r>
              <a:rPr lang="en-US" altLang="zh-CN" dirty="0">
                <a:latin typeface="宋体" panose="02010600030101010101" pitchFamily="2" charset="-122"/>
              </a:rPr>
              <a:t>          JZ 	YES	     </a:t>
            </a:r>
            <a:endParaRPr lang="en-US" altLang="zh-CN" dirty="0">
              <a:latin typeface="宋体" panose="02010600030101010101" pitchFamily="2" charset="-122"/>
            </a:endParaRPr>
          </a:p>
          <a:p>
            <a:pPr eaLnBrk="1" hangingPunct="1">
              <a:lnSpc>
                <a:spcPct val="90000"/>
              </a:lnSpc>
              <a:buNone/>
            </a:pPr>
            <a:r>
              <a:rPr lang="en-US" altLang="zh-CN" dirty="0">
                <a:latin typeface="宋体" panose="02010600030101010101" pitchFamily="2" charset="-122"/>
              </a:rPr>
              <a:t>          CMP	AL,</a:t>
            </a:r>
            <a:r>
              <a:rPr lang="en-US" altLang="zh-CN" dirty="0">
                <a:latin typeface="Arial" panose="020B0604020202020204" pitchFamily="34" charset="0"/>
              </a:rPr>
              <a:t>’</a:t>
            </a:r>
            <a:r>
              <a:rPr lang="en-US" altLang="zh-CN" dirty="0">
                <a:latin typeface="宋体" panose="02010600030101010101" pitchFamily="2" charset="-122"/>
              </a:rPr>
              <a:t>N</a:t>
            </a:r>
            <a:r>
              <a:rPr lang="en-US" altLang="zh-CN" dirty="0">
                <a:latin typeface="Arial" panose="020B0604020202020204" pitchFamily="34" charset="0"/>
              </a:rPr>
              <a:t>’</a:t>
            </a:r>
            <a:r>
              <a:rPr lang="en-US" altLang="zh-CN" dirty="0">
                <a:latin typeface="宋体" panose="02010600030101010101" pitchFamily="2" charset="-122"/>
              </a:rPr>
              <a:t> 	</a:t>
            </a:r>
            <a:endParaRPr lang="en-US" altLang="zh-CN" dirty="0">
              <a:latin typeface="宋体" panose="02010600030101010101" pitchFamily="2" charset="-122"/>
            </a:endParaRPr>
          </a:p>
          <a:p>
            <a:pPr eaLnBrk="1" hangingPunct="1">
              <a:lnSpc>
                <a:spcPct val="90000"/>
              </a:lnSpc>
              <a:buNone/>
            </a:pPr>
            <a:r>
              <a:rPr lang="en-US" altLang="zh-CN" dirty="0">
                <a:latin typeface="宋体" panose="02010600030101010101" pitchFamily="2" charset="-122"/>
              </a:rPr>
              <a:t>          JZ 	NO	     </a:t>
            </a:r>
            <a:endParaRPr lang="en-US" altLang="zh-CN" dirty="0">
              <a:latin typeface="宋体" panose="02010600030101010101" pitchFamily="2" charset="-122"/>
            </a:endParaRPr>
          </a:p>
          <a:p>
            <a:pPr eaLnBrk="1" hangingPunct="1">
              <a:lnSpc>
                <a:spcPct val="90000"/>
              </a:lnSpc>
              <a:buNone/>
            </a:pPr>
            <a:r>
              <a:rPr lang="en-US" altLang="zh-CN" dirty="0">
                <a:latin typeface="宋体" panose="02010600030101010101" pitchFamily="2" charset="-122"/>
              </a:rPr>
              <a:t>          JMP	GET_KEY</a:t>
            </a:r>
            <a:r>
              <a:rPr lang="zh-CN" altLang="en-US" dirty="0">
                <a:latin typeface="宋体" panose="02010600030101010101" pitchFamily="2" charset="-122"/>
              </a:rPr>
              <a:t>     </a:t>
            </a:r>
            <a:endParaRPr lang="zh-CN" altLang="en-US" dirty="0">
              <a:latin typeface="宋体" panose="02010600030101010101" pitchFamily="2" charset="-122"/>
            </a:endParaRPr>
          </a:p>
          <a:p>
            <a:pPr eaLnBrk="1" hangingPunct="1">
              <a:lnSpc>
                <a:spcPct val="90000"/>
              </a:lnSpc>
              <a:buNone/>
            </a:pPr>
            <a:r>
              <a:rPr lang="zh-CN" altLang="zh-CN" dirty="0">
                <a:latin typeface="宋体" panose="02010600030101010101" pitchFamily="2" charset="-122"/>
              </a:rPr>
              <a:t>     </a:t>
            </a:r>
            <a:r>
              <a:rPr lang="en-US" altLang="zh-CN" dirty="0">
                <a:latin typeface="宋体" panose="02010600030101010101" pitchFamily="2" charset="-122"/>
              </a:rPr>
              <a:t>YES:  ┇		</a:t>
            </a:r>
            <a:endParaRPr lang="en-US" altLang="zh-CN" dirty="0">
              <a:latin typeface="宋体" panose="02010600030101010101" pitchFamily="2" charset="-122"/>
            </a:endParaRPr>
          </a:p>
          <a:p>
            <a:pPr algn="just" eaLnBrk="1" hangingPunct="1">
              <a:lnSpc>
                <a:spcPct val="90000"/>
              </a:lnSpc>
              <a:buNone/>
            </a:pPr>
            <a:r>
              <a:rPr lang="en-US" altLang="zh-CN" dirty="0">
                <a:latin typeface="宋体" panose="02010600030101010101" pitchFamily="2" charset="-122"/>
              </a:rPr>
              <a:t>      NO:	 ┇</a:t>
            </a:r>
            <a:endParaRPr lang="en-US" altLang="zh-CN" dirty="0"/>
          </a:p>
        </p:txBody>
      </p:sp>
      <p:sp>
        <p:nvSpPr>
          <p:cNvPr id="130052" name="AutoShape 4"/>
          <p:cNvSpPr/>
          <p:nvPr/>
        </p:nvSpPr>
        <p:spPr>
          <a:xfrm>
            <a:off x="6443663" y="5229225"/>
            <a:ext cx="1873250" cy="1008063"/>
          </a:xfrm>
          <a:prstGeom prst="cloudCallout">
            <a:avLst>
              <a:gd name="adj1" fmla="val -109236"/>
              <a:gd name="adj2" fmla="val -143856"/>
            </a:avLst>
          </a:prstGeom>
          <a:solidFill>
            <a:srgbClr val="993300"/>
          </a:solidFill>
          <a:ln w="25400" cap="sq" cmpd="sng">
            <a:solidFill>
              <a:srgbClr val="993300"/>
            </a:solidFill>
            <a:prstDash val="solid"/>
            <a:headEnd type="none" w="sm" len="sm"/>
            <a:tailEnd type="none" w="lg" len="lg"/>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交互式应</a:t>
            </a:r>
            <a:endParaRPr lang="zh-CN" altLang="en-US" sz="2000" b="1" dirty="0">
              <a:solidFill>
                <a:schemeClr val="bg1"/>
              </a:solidFill>
              <a:latin typeface="Times New Roman" panose="02020603050405020304" pitchFamily="18" charset="0"/>
            </a:endParaRPr>
          </a:p>
          <a:p>
            <a:pPr>
              <a:buFont typeface="Wingdings" panose="05000000000000000000" pitchFamily="2" charset="2"/>
            </a:pPr>
            <a:r>
              <a:rPr lang="zh-CN" altLang="en-US" sz="2000" b="1" dirty="0">
                <a:solidFill>
                  <a:schemeClr val="bg1"/>
                </a:solidFill>
                <a:latin typeface="Times New Roman" panose="02020603050405020304" pitchFamily="18" charset="0"/>
              </a:rPr>
              <a:t>  答程序</a:t>
            </a:r>
            <a:endParaRPr lang="zh-CN" altLang="en-US" sz="2000" b="1" dirty="0">
              <a:solidFill>
                <a:schemeClr val="bg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ppt_x"/>
                                          </p:val>
                                        </p:tav>
                                        <p:tav tm="100000">
                                          <p:val>
                                            <p:strVal val="#ppt_x"/>
                                          </p:val>
                                        </p:tav>
                                      </p:tavLst>
                                    </p:anim>
                                    <p:anim calcmode="lin" valueType="num">
                                      <p:cBhvr additive="base">
                                        <p:cTn id="8" dur="500" fill="hold"/>
                                        <p:tgtEl>
                                          <p:spTgt spid="130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二、字符串输入</a:t>
            </a:r>
            <a:endParaRPr lang="zh-CN" altLang="en-US" dirty="0">
              <a:latin typeface="宋体" panose="02010600030101010101" pitchFamily="2" charset="-122"/>
            </a:endParaRPr>
          </a:p>
        </p:txBody>
      </p:sp>
      <p:sp>
        <p:nvSpPr>
          <p:cNvPr id="124931" name="Rectangle 3"/>
          <p:cNvSpPr>
            <a:spLocks noGrp="1"/>
          </p:cNvSpPr>
          <p:nvPr>
            <p:ph idx="1"/>
          </p:nvPr>
        </p:nvSpPr>
        <p:spPr>
          <a:xfrm>
            <a:off x="1116013" y="2051050"/>
            <a:ext cx="6484937" cy="4114800"/>
          </a:xfrm>
          <a:ln/>
        </p:spPr>
        <p:txBody>
          <a:bodyPr vert="horz" wrap="square" lIns="91440" tIns="45720" rIns="91440" bIns="45720" anchor="t" anchorCtr="0"/>
          <a:p>
            <a:pPr eaLnBrk="1" hangingPunct="1">
              <a:spcAft>
                <a:spcPct val="15000"/>
              </a:spcAft>
            </a:pPr>
            <a:r>
              <a:rPr lang="zh-CN" altLang="en-US" dirty="0"/>
              <a:t>注意问题：</a:t>
            </a:r>
            <a:endParaRPr lang="zh-CN" altLang="en-US" dirty="0"/>
          </a:p>
          <a:p>
            <a:pPr lvl="1" eaLnBrk="1" hangingPunct="1">
              <a:spcAft>
                <a:spcPct val="15000"/>
              </a:spcAft>
            </a:pPr>
            <a:r>
              <a:rPr lang="zh-CN" altLang="en-US" dirty="0"/>
              <a:t>调用格式</a:t>
            </a:r>
            <a:endParaRPr lang="zh-CN" altLang="en-US" dirty="0"/>
          </a:p>
          <a:p>
            <a:pPr lvl="1" eaLnBrk="1" hangingPunct="1">
              <a:spcAft>
                <a:spcPct val="15000"/>
              </a:spcAft>
            </a:pPr>
            <a:r>
              <a:rPr lang="zh-CN" altLang="en-US" dirty="0"/>
              <a:t>字符输入缓冲区的定义</a:t>
            </a:r>
            <a:endParaRPr lang="zh-CN" altLang="en-US" dirty="0"/>
          </a:p>
        </p:txBody>
      </p:sp>
    </p:spTree>
  </p:cSld>
  <p:clrMapOvr>
    <a:masterClrMapping/>
  </p:clrMapOvr>
  <p:transition spd="slow">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1026"/>
          <p:cNvSpPr>
            <a:spLocks noGrp="1"/>
          </p:cNvSpPr>
          <p:nvPr>
            <p:ph type="title"/>
          </p:nvPr>
        </p:nvSpPr>
        <p:spPr>
          <a:ln/>
        </p:spPr>
        <p:txBody>
          <a:bodyPr vert="horz" wrap="square" lIns="91440" tIns="45720" rIns="91440" bIns="45720" anchor="b" anchorCtr="0"/>
          <a:p>
            <a:pPr eaLnBrk="1" hangingPunct="1"/>
            <a:r>
              <a:rPr lang="en-US" altLang="zh-CN" b="1" dirty="0"/>
              <a:t>1.</a:t>
            </a:r>
            <a:r>
              <a:rPr lang="en-US" altLang="zh-CN" dirty="0"/>
              <a:t> </a:t>
            </a:r>
            <a:r>
              <a:rPr lang="zh-CN" altLang="en-US" dirty="0">
                <a:latin typeface="宋体" panose="02010600030101010101" pitchFamily="2" charset="-122"/>
              </a:rPr>
              <a:t>调用格式</a:t>
            </a:r>
            <a:endParaRPr lang="zh-CN" altLang="en-US" dirty="0">
              <a:latin typeface="宋体" panose="02010600030101010101" pitchFamily="2" charset="-122"/>
            </a:endParaRPr>
          </a:p>
        </p:txBody>
      </p:sp>
      <p:sp>
        <p:nvSpPr>
          <p:cNvPr id="133127" name="Rectangle 1031"/>
          <p:cNvSpPr/>
          <p:nvPr/>
        </p:nvSpPr>
        <p:spPr>
          <a:xfrm>
            <a:off x="1000125" y="2032000"/>
            <a:ext cx="7561263" cy="2260600"/>
          </a:xfrm>
          <a:prstGeom prst="rect">
            <a:avLst/>
          </a:prstGeom>
          <a:noFill/>
          <a:ln w="9525">
            <a:noFill/>
          </a:ln>
        </p:spPr>
        <p:txBody>
          <a:bodyPr/>
          <a:p>
            <a:pPr marL="342900" indent="-342900">
              <a:lnSpc>
                <a:spcPct val="130000"/>
              </a:lnSpc>
              <a:spcBef>
                <a:spcPct val="15000"/>
              </a:spcBef>
              <a:spcAft>
                <a:spcPct val="20000"/>
              </a:spcAft>
              <a:buClr>
                <a:schemeClr val="folHlink"/>
              </a:buClr>
              <a:buSzPct val="60000"/>
              <a:buFont typeface="Wingdings" panose="05000000000000000000" pitchFamily="2" charset="2"/>
            </a:pPr>
            <a:r>
              <a:rPr lang="zh-CN" altLang="en-US" dirty="0">
                <a:solidFill>
                  <a:schemeClr val="tx2"/>
                </a:solidFill>
                <a:latin typeface="宋体" panose="02010600030101010101" pitchFamily="2" charset="-122"/>
              </a:rPr>
              <a:t>             </a:t>
            </a:r>
            <a:r>
              <a:rPr lang="zh-CN" altLang="en-US" b="1" dirty="0">
                <a:solidFill>
                  <a:schemeClr val="tx2"/>
                </a:solidFill>
                <a:latin typeface="宋体" panose="02010600030101010101" pitchFamily="2" charset="-122"/>
              </a:rPr>
              <a:t>功能号</a:t>
            </a:r>
            <a:r>
              <a:rPr lang="en-US" altLang="zh-CN" b="1" dirty="0">
                <a:solidFill>
                  <a:schemeClr val="tx2"/>
                </a:solidFill>
                <a:latin typeface="宋体" panose="02010600030101010101" pitchFamily="2" charset="-122"/>
              </a:rPr>
              <a:t>OAH</a:t>
            </a:r>
            <a:endParaRPr lang="en-US" altLang="zh-CN" b="1" dirty="0">
              <a:solidFill>
                <a:schemeClr val="tx2"/>
              </a:solidFill>
              <a:latin typeface="宋体" panose="02010600030101010101" pitchFamily="2" charset="-122"/>
            </a:endParaRPr>
          </a:p>
          <a:p>
            <a:pPr marL="342900" indent="-342900">
              <a:lnSpc>
                <a:spcPct val="130000"/>
              </a:lnSpc>
              <a:spcBef>
                <a:spcPct val="15000"/>
              </a:spcBef>
              <a:spcAft>
                <a:spcPct val="20000"/>
              </a:spcAft>
              <a:buClr>
                <a:schemeClr val="folHlink"/>
              </a:buClr>
              <a:buSzPct val="60000"/>
              <a:buFont typeface="Wingdings" panose="05000000000000000000" pitchFamily="2" charset="2"/>
            </a:pPr>
            <a:r>
              <a:rPr lang="zh-CN" altLang="en-US" b="1" dirty="0">
                <a:solidFill>
                  <a:schemeClr val="tx2"/>
                </a:solidFill>
                <a:latin typeface="宋体" panose="02010600030101010101" pitchFamily="2" charset="-122"/>
              </a:rPr>
              <a:t>              字符串在内存中的存放地址</a:t>
            </a:r>
            <a:endParaRPr lang="zh-CN" altLang="en-US" b="1" dirty="0">
              <a:solidFill>
                <a:schemeClr val="tx2"/>
              </a:solidFill>
              <a:latin typeface="宋体" panose="02010600030101010101" pitchFamily="2" charset="-122"/>
            </a:endParaRPr>
          </a:p>
          <a:p>
            <a:pPr marL="342900" indent="-342900">
              <a:lnSpc>
                <a:spcPct val="130000"/>
              </a:lnSpc>
              <a:spcBef>
                <a:spcPct val="15000"/>
              </a:spcBef>
              <a:spcAft>
                <a:spcPct val="20000"/>
              </a:spcAft>
              <a:buClr>
                <a:schemeClr val="folHlink"/>
              </a:buClr>
              <a:buSzPct val="60000"/>
              <a:buFont typeface="Wingdings" panose="05000000000000000000" pitchFamily="2" charset="2"/>
              <a:buChar char="•"/>
            </a:pPr>
            <a:r>
              <a:rPr lang="en-US" altLang="zh-CN" b="1" dirty="0">
                <a:solidFill>
                  <a:schemeClr val="tx2"/>
                </a:solidFill>
                <a:latin typeface="宋体" panose="02010600030101010101" pitchFamily="2" charset="-122"/>
              </a:rPr>
              <a:t>INT  21H</a:t>
            </a:r>
            <a:endParaRPr lang="en-US" altLang="zh-CN" b="1" dirty="0">
              <a:solidFill>
                <a:schemeClr val="tx2"/>
              </a:solidFill>
              <a:latin typeface="宋体" panose="02010600030101010101" pitchFamily="2" charset="-122"/>
            </a:endParaRPr>
          </a:p>
          <a:p>
            <a:pPr marL="342900" indent="-342900">
              <a:lnSpc>
                <a:spcPct val="110000"/>
              </a:lnSpc>
              <a:spcBef>
                <a:spcPct val="15000"/>
              </a:spcBef>
              <a:spcAft>
                <a:spcPct val="5000"/>
              </a:spcAft>
              <a:buClr>
                <a:schemeClr val="folHlink"/>
              </a:buClr>
              <a:buSzPct val="60000"/>
              <a:buFont typeface="Wingdings" panose="05000000000000000000" pitchFamily="2" charset="2"/>
              <a:buChar char="n"/>
            </a:pPr>
            <a:endParaRPr lang="zh-CN" altLang="en-US" b="1" dirty="0">
              <a:solidFill>
                <a:schemeClr val="tx2"/>
              </a:solidFill>
              <a:latin typeface="Times New Roman" panose="02020603050405020304" pitchFamily="18" charset="0"/>
              <a:ea typeface="楷体_GB2312" charset="-122"/>
            </a:endParaRPr>
          </a:p>
        </p:txBody>
      </p:sp>
      <p:sp>
        <p:nvSpPr>
          <p:cNvPr id="133128" name="Line 1032"/>
          <p:cNvSpPr/>
          <p:nvPr/>
        </p:nvSpPr>
        <p:spPr>
          <a:xfrm flipH="1">
            <a:off x="1870075" y="2298700"/>
            <a:ext cx="1190625" cy="0"/>
          </a:xfrm>
          <a:prstGeom prst="line">
            <a:avLst/>
          </a:prstGeom>
          <a:ln w="25400" cap="sq" cmpd="sng">
            <a:solidFill>
              <a:srgbClr val="FF6600"/>
            </a:solidFill>
            <a:prstDash val="solid"/>
            <a:headEnd type="none" w="sm" len="sm"/>
            <a:tailEnd type="triangle" w="lg" len="lg"/>
          </a:ln>
        </p:spPr>
      </p:sp>
      <p:sp>
        <p:nvSpPr>
          <p:cNvPr id="133129" name="Line 1033"/>
          <p:cNvSpPr/>
          <p:nvPr/>
        </p:nvSpPr>
        <p:spPr>
          <a:xfrm flipH="1">
            <a:off x="2641600" y="2919413"/>
            <a:ext cx="419100" cy="0"/>
          </a:xfrm>
          <a:prstGeom prst="line">
            <a:avLst/>
          </a:prstGeom>
          <a:ln w="25400" cap="sq" cmpd="sng">
            <a:solidFill>
              <a:srgbClr val="FF6600"/>
            </a:solidFill>
            <a:prstDash val="solid"/>
            <a:headEnd type="none" w="sm" len="sm"/>
            <a:tailEnd type="triangle" w="lg" len="lg"/>
          </a:ln>
        </p:spPr>
      </p:sp>
      <p:sp>
        <p:nvSpPr>
          <p:cNvPr id="133130" name="Text Box 1034"/>
          <p:cNvSpPr txBox="1"/>
          <p:nvPr/>
        </p:nvSpPr>
        <p:spPr>
          <a:xfrm>
            <a:off x="1058863" y="2038350"/>
            <a:ext cx="1152525" cy="519113"/>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AH</a:t>
            </a:r>
            <a:endParaRPr lang="zh-CN" altLang="en-US" b="1" dirty="0">
              <a:solidFill>
                <a:schemeClr val="tx2"/>
              </a:solidFill>
              <a:latin typeface="Times New Roman" panose="02020603050405020304" pitchFamily="18" charset="0"/>
            </a:endParaRPr>
          </a:p>
        </p:txBody>
      </p:sp>
      <p:sp>
        <p:nvSpPr>
          <p:cNvPr id="133131" name="Text Box 1035"/>
          <p:cNvSpPr txBox="1"/>
          <p:nvPr/>
        </p:nvSpPr>
        <p:spPr>
          <a:xfrm>
            <a:off x="1044575" y="2659063"/>
            <a:ext cx="2016125" cy="519112"/>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DS</a:t>
            </a: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DX</a:t>
            </a:r>
            <a:endParaRPr lang="en-US" altLang="zh-CN" b="1" dirty="0">
              <a:solidFill>
                <a:schemeClr val="tx2"/>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27">
                                            <p:txEl>
                                              <p:charRg st="0" end="20"/>
                                            </p:txEl>
                                          </p:spTgt>
                                        </p:tgtEl>
                                        <p:attrNameLst>
                                          <p:attrName>style.visibility</p:attrName>
                                        </p:attrNameLst>
                                      </p:cBhvr>
                                      <p:to>
                                        <p:strVal val="visible"/>
                                      </p:to>
                                    </p:set>
                                    <p:animEffect transition="in" filter="wipe(left)">
                                      <p:cBhvr>
                                        <p:cTn id="7" dur="500"/>
                                        <p:tgtEl>
                                          <p:spTgt spid="133127">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3128"/>
                                        </p:tgtEl>
                                        <p:attrNameLst>
                                          <p:attrName>style.visibility</p:attrName>
                                        </p:attrNameLst>
                                      </p:cBhvr>
                                      <p:to>
                                        <p:strVal val="visible"/>
                                      </p:to>
                                    </p:set>
                                    <p:animEffect transition="in" filter="wipe(right)">
                                      <p:cBhvr>
                                        <p:cTn id="12" dur="500"/>
                                        <p:tgtEl>
                                          <p:spTgt spid="13312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3130"/>
                                        </p:tgtEl>
                                        <p:attrNameLst>
                                          <p:attrName>style.visibility</p:attrName>
                                        </p:attrNameLst>
                                      </p:cBhvr>
                                      <p:to>
                                        <p:strVal val="visible"/>
                                      </p:to>
                                    </p:set>
                                    <p:animEffect transition="in" filter="wipe(left)">
                                      <p:cBhvr>
                                        <p:cTn id="16" dur="500"/>
                                        <p:tgtEl>
                                          <p:spTgt spid="13313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3127">
                                            <p:txEl>
                                              <p:charRg st="20" end="47"/>
                                            </p:txEl>
                                          </p:spTgt>
                                        </p:tgtEl>
                                        <p:attrNameLst>
                                          <p:attrName>style.visibility</p:attrName>
                                        </p:attrNameLst>
                                      </p:cBhvr>
                                      <p:to>
                                        <p:strVal val="visible"/>
                                      </p:to>
                                    </p:set>
                                    <p:animEffect transition="in" filter="wipe(left)">
                                      <p:cBhvr>
                                        <p:cTn id="21" dur="500"/>
                                        <p:tgtEl>
                                          <p:spTgt spid="133127">
                                            <p:txEl>
                                              <p:charRg st="20" end="4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3129"/>
                                        </p:tgtEl>
                                        <p:attrNameLst>
                                          <p:attrName>style.visibility</p:attrName>
                                        </p:attrNameLst>
                                      </p:cBhvr>
                                      <p:to>
                                        <p:strVal val="visible"/>
                                      </p:to>
                                    </p:set>
                                    <p:animEffect transition="in" filter="wipe(right)">
                                      <p:cBhvr>
                                        <p:cTn id="26" dur="500"/>
                                        <p:tgtEl>
                                          <p:spTgt spid="133129"/>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33131">
                                            <p:txEl>
                                              <p:charRg st="0" end="8"/>
                                            </p:txEl>
                                          </p:spTgt>
                                        </p:tgtEl>
                                        <p:attrNameLst>
                                          <p:attrName>style.visibility</p:attrName>
                                        </p:attrNameLst>
                                      </p:cBhvr>
                                      <p:to>
                                        <p:strVal val="visible"/>
                                      </p:to>
                                    </p:set>
                                    <p:animEffect transition="in" filter="wipe(left)">
                                      <p:cBhvr>
                                        <p:cTn id="30" dur="500"/>
                                        <p:tgtEl>
                                          <p:spTgt spid="133131">
                                            <p:txEl>
                                              <p:charRg st="0"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3127">
                                            <p:txEl>
                                              <p:charRg st="47" end="56"/>
                                            </p:txEl>
                                          </p:spTgt>
                                        </p:tgtEl>
                                        <p:attrNameLst>
                                          <p:attrName>style.visibility</p:attrName>
                                        </p:attrNameLst>
                                      </p:cBhvr>
                                      <p:to>
                                        <p:strVal val="visible"/>
                                      </p:to>
                                    </p:set>
                                    <p:animEffect transition="in" filter="wipe(left)">
                                      <p:cBhvr>
                                        <p:cTn id="35" dur="500"/>
                                        <p:tgtEl>
                                          <p:spTgt spid="133127">
                                            <p:txEl>
                                              <p:charRg st="47" end="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3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p:cNvSpPr>
          <p:nvPr>
            <p:ph type="title"/>
          </p:nvPr>
        </p:nvSpPr>
        <p:spPr>
          <a:xfrm>
            <a:off x="1136650" y="106363"/>
            <a:ext cx="7793038" cy="1462087"/>
          </a:xfrm>
          <a:ln/>
        </p:spPr>
        <p:txBody>
          <a:bodyPr vert="horz" wrap="square" lIns="91440" tIns="45720" rIns="91440" bIns="45720" anchor="b" anchorCtr="0"/>
          <a:p>
            <a:pPr eaLnBrk="1" hangingPunct="1"/>
            <a:r>
              <a:rPr lang="en-US" altLang="zh-CN" b="1" dirty="0"/>
              <a:t>2.</a:t>
            </a:r>
            <a:r>
              <a:rPr lang="zh-CN" altLang="en-US" dirty="0"/>
              <a:t>键盘输入字符串（</a:t>
            </a:r>
            <a:r>
              <a:rPr lang="en-US" altLang="zh-CN" dirty="0"/>
              <a:t>0A</a:t>
            </a:r>
            <a:r>
              <a:rPr lang="zh-CN" altLang="en-US" dirty="0"/>
              <a:t>号调用）</a:t>
            </a:r>
            <a:endParaRPr lang="zh-CN" altLang="en-US" dirty="0"/>
          </a:p>
        </p:txBody>
      </p:sp>
      <p:sp>
        <p:nvSpPr>
          <p:cNvPr id="24" name="Rectangle 6"/>
          <p:cNvSpPr txBox="1">
            <a:spLocks noChangeArrowheads="1"/>
          </p:cNvSpPr>
          <p:nvPr/>
        </p:nvSpPr>
        <p:spPr bwMode="auto">
          <a:xfrm>
            <a:off x="1230313" y="1568450"/>
            <a:ext cx="7770813" cy="1368425"/>
          </a:xfrm>
          <a:prstGeom prst="rect">
            <a:avLst/>
          </a:prstGeom>
          <a:solidFill>
            <a:schemeClr val="bg1"/>
          </a:solidFill>
          <a:ln>
            <a:solidFill>
              <a:srgbClr val="FF00FF"/>
            </a:solidFill>
            <a:miter lim="800000"/>
          </a:ln>
        </p:spPr>
        <p:txBody>
          <a:bodyPr lIns="54000" tIns="0" rIns="18000" bIns="0"/>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1" fontAlgn="base" latinLnBrk="0" hangingPunct="1">
              <a:lnSpc>
                <a:spcPct val="90000"/>
              </a:lnSpc>
              <a:spcBef>
                <a:spcPct val="0"/>
              </a:spcBef>
              <a:spcAft>
                <a:spcPct val="5000"/>
              </a:spcAft>
              <a:buClr>
                <a:schemeClr val="fo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rPr>
              <a:t>格式：</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MOV  AH</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0AH</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0"/>
              </a:spcBef>
              <a:spcAft>
                <a:spcPct val="5000"/>
              </a:spcAft>
              <a:buClr>
                <a:schemeClr val="folHlink"/>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LEA  DX, &lt;</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字符串缓冲区首地址</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&gt; </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0"/>
              </a:spcBef>
              <a:spcAft>
                <a:spcPct val="5000"/>
              </a:spcAft>
              <a:buClr>
                <a:schemeClr val="folHlink"/>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INT	21H</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90000"/>
              </a:lnSpc>
              <a:spcBef>
                <a:spcPct val="0"/>
              </a:spcBef>
              <a:spcAft>
                <a:spcPct val="5000"/>
              </a:spcAft>
              <a:buClr>
                <a:schemeClr val="folHlink"/>
              </a:buClr>
              <a:buSzTx/>
              <a:buFont typeface="Wingdings" panose="05000000000000000000" pitchFamily="2" charset="2"/>
              <a:buNone/>
              <a:defRPr/>
            </a:pPr>
            <a:r>
              <a:rPr kumimoji="0" lang="zh-CN" altLang="en-US"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rPr>
              <a:t>功能：</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等待键盘输入，输入字符串的</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ASCII</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码送内存单元。</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25" name="Rectangle 7"/>
          <p:cNvSpPr/>
          <p:nvPr/>
        </p:nvSpPr>
        <p:spPr>
          <a:xfrm>
            <a:off x="2913063" y="3914775"/>
            <a:ext cx="5181600" cy="5334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pPr algn="ctr" eaLnBrk="1" hangingPunct="1">
              <a:buFont typeface="Wingdings" panose="05000000000000000000" pitchFamily="2" charset="2"/>
            </a:pPr>
            <a:r>
              <a:rPr lang="en-US" altLang="zh-CN" sz="2000" b="1" dirty="0">
                <a:latin typeface="Arial" panose="020B0604020202020204" pitchFamily="34" charset="0"/>
              </a:rPr>
              <a:t>(</a:t>
            </a:r>
            <a:r>
              <a:rPr lang="zh-CN" altLang="en-US" sz="2000" b="1" dirty="0">
                <a:latin typeface="Arial" panose="020B0604020202020204" pitchFamily="34" charset="0"/>
              </a:rPr>
              <a:t>预留的</a:t>
            </a:r>
            <a:r>
              <a:rPr lang="en-US" altLang="zh-CN" sz="2000" b="1" dirty="0">
                <a:latin typeface="Arial" panose="020B0604020202020204" pitchFamily="34" charset="0"/>
              </a:rPr>
              <a:t>N1</a:t>
            </a:r>
            <a:r>
              <a:rPr lang="zh-CN" altLang="en-US" sz="2000" b="1" dirty="0">
                <a:latin typeface="Arial" panose="020B0604020202020204" pitchFamily="34" charset="0"/>
              </a:rPr>
              <a:t>个字节的存储单元</a:t>
            </a:r>
            <a:r>
              <a:rPr lang="en-US" altLang="zh-CN" sz="2000" b="1" dirty="0">
                <a:latin typeface="Arial" panose="020B0604020202020204" pitchFamily="34" charset="0"/>
              </a:rPr>
              <a:t>)</a:t>
            </a:r>
            <a:r>
              <a:rPr lang="en-US" altLang="zh-CN" sz="2000" dirty="0">
                <a:latin typeface="Arial" panose="020B0604020202020204" pitchFamily="34" charset="0"/>
              </a:rPr>
              <a:t> </a:t>
            </a:r>
            <a:endParaRPr lang="en-US" altLang="zh-CN" sz="2000" dirty="0">
              <a:latin typeface="Arial" panose="020B0604020202020204" pitchFamily="34" charset="0"/>
            </a:endParaRPr>
          </a:p>
        </p:txBody>
      </p:sp>
      <p:sp>
        <p:nvSpPr>
          <p:cNvPr id="26" name="Rectangle 8"/>
          <p:cNvSpPr/>
          <p:nvPr/>
        </p:nvSpPr>
        <p:spPr>
          <a:xfrm>
            <a:off x="8094663" y="3914775"/>
            <a:ext cx="762000" cy="5334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p>
            <a:pPr algn="ctr" eaLnBrk="1" hangingPunct="1">
              <a:buFont typeface="Wingdings" panose="05000000000000000000" pitchFamily="2" charset="2"/>
            </a:pPr>
            <a:r>
              <a:rPr lang="en-US" altLang="zh-CN" sz="2000" b="1" dirty="0">
                <a:latin typeface="Arial" panose="020B0604020202020204" pitchFamily="34" charset="0"/>
              </a:rPr>
              <a:t>0DH</a:t>
            </a:r>
            <a:endParaRPr lang="en-US" altLang="zh-CN" sz="2000" b="1" dirty="0">
              <a:latin typeface="Arial" panose="020B0604020202020204" pitchFamily="34" charset="0"/>
            </a:endParaRPr>
          </a:p>
        </p:txBody>
      </p:sp>
      <p:sp>
        <p:nvSpPr>
          <p:cNvPr id="27" name="Rectangle 9"/>
          <p:cNvSpPr/>
          <p:nvPr/>
        </p:nvSpPr>
        <p:spPr>
          <a:xfrm>
            <a:off x="2151063" y="3914775"/>
            <a:ext cx="762000" cy="533400"/>
          </a:xfrm>
          <a:prstGeom prst="rect">
            <a:avLst/>
          </a:prstGeom>
          <a:solidFill>
            <a:schemeClr val="accent1"/>
          </a:solidFill>
          <a:ln w="12700" cap="sq" cmpd="sng">
            <a:solidFill>
              <a:schemeClr val="tx1"/>
            </a:solidFill>
            <a:prstDash val="solid"/>
            <a:miter/>
            <a:headEnd type="none" w="sm" len="sm"/>
            <a:tailEnd type="none" w="sm" len="sm"/>
          </a:ln>
        </p:spPr>
        <p:txBody>
          <a:bodyPr wrap="none" tIns="0" bIns="0" anchor="ctr" anchorCtr="0"/>
          <a:p>
            <a:pPr algn="ctr" eaLnBrk="1" hangingPunct="1">
              <a:buFont typeface="Wingdings" panose="05000000000000000000" pitchFamily="2" charset="2"/>
            </a:pPr>
            <a:r>
              <a:rPr lang="en-US" altLang="zh-CN" sz="2000" b="1" dirty="0">
                <a:latin typeface="Arial" panose="020B0604020202020204" pitchFamily="34" charset="0"/>
              </a:rPr>
              <a:t>N2</a:t>
            </a:r>
            <a:endParaRPr lang="en-US" altLang="zh-CN" sz="2000" b="1" dirty="0">
              <a:latin typeface="Arial" panose="020B0604020202020204" pitchFamily="34" charset="0"/>
            </a:endParaRPr>
          </a:p>
        </p:txBody>
      </p:sp>
      <p:sp>
        <p:nvSpPr>
          <p:cNvPr id="28" name="Rectangle 10"/>
          <p:cNvSpPr/>
          <p:nvPr/>
        </p:nvSpPr>
        <p:spPr>
          <a:xfrm>
            <a:off x="1389063" y="3914775"/>
            <a:ext cx="762000" cy="533400"/>
          </a:xfrm>
          <a:prstGeom prst="rect">
            <a:avLst/>
          </a:prstGeom>
          <a:solidFill>
            <a:schemeClr val="accent1"/>
          </a:solidFill>
          <a:ln w="12700" cap="sq" cmpd="sng">
            <a:solidFill>
              <a:schemeClr val="tx1"/>
            </a:solidFill>
            <a:prstDash val="solid"/>
            <a:miter/>
            <a:headEnd type="none" w="sm" len="sm"/>
            <a:tailEnd type="none" w="sm" len="sm"/>
          </a:ln>
        </p:spPr>
        <p:txBody>
          <a:bodyPr wrap="none" tIns="0" bIns="0" anchor="ctr" anchorCtr="0"/>
          <a:p>
            <a:pPr algn="ctr" eaLnBrk="1" hangingPunct="1">
              <a:buFont typeface="Wingdings" panose="05000000000000000000" pitchFamily="2" charset="2"/>
            </a:pPr>
            <a:r>
              <a:rPr lang="en-US" altLang="zh-CN" sz="2000" b="1" dirty="0">
                <a:latin typeface="Arial" panose="020B0604020202020204" pitchFamily="34" charset="0"/>
              </a:rPr>
              <a:t>N1</a:t>
            </a:r>
            <a:endParaRPr lang="en-US" altLang="zh-CN" sz="2000" b="1" dirty="0">
              <a:latin typeface="Arial" panose="020B0604020202020204" pitchFamily="34" charset="0"/>
            </a:endParaRPr>
          </a:p>
        </p:txBody>
      </p:sp>
      <p:sp>
        <p:nvSpPr>
          <p:cNvPr id="29" name="Text Box 11"/>
          <p:cNvSpPr txBox="1"/>
          <p:nvPr/>
        </p:nvSpPr>
        <p:spPr>
          <a:xfrm>
            <a:off x="503238" y="4552950"/>
            <a:ext cx="8569325" cy="327025"/>
          </a:xfrm>
          <a:prstGeom prst="rect">
            <a:avLst/>
          </a:prstGeom>
          <a:noFill/>
          <a:ln w="12700">
            <a:noFill/>
          </a:ln>
        </p:spPr>
        <p:txBody>
          <a:bodyPr lIns="18000" tIns="10800" rIns="18000" bIns="10800">
            <a:spAutoFit/>
          </a:bodyPr>
          <a:p>
            <a:pPr algn="just" eaLnBrk="1" hangingPunct="1">
              <a:buFont typeface="Wingdings" panose="05000000000000000000" pitchFamily="2" charset="2"/>
            </a:pPr>
            <a:r>
              <a:rPr lang="en-US" altLang="zh-CN" sz="2000" b="1" dirty="0">
                <a:latin typeface="Arial" panose="020B0604020202020204" pitchFamily="34" charset="0"/>
              </a:rPr>
              <a:t> N1</a:t>
            </a:r>
            <a:r>
              <a:rPr lang="en-US" altLang="zh-CN" sz="2000" b="1" dirty="0">
                <a:latin typeface="Times New Roman" panose="02020603050405020304" pitchFamily="18" charset="0"/>
              </a:rPr>
              <a:t>:  </a:t>
            </a:r>
            <a:r>
              <a:rPr lang="zh-CN" altLang="en-US" sz="2000" b="1" dirty="0">
                <a:latin typeface="Times New Roman" panose="02020603050405020304" pitchFamily="18" charset="0"/>
              </a:rPr>
              <a:t>缓冲区长度</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最大键入字符数</a:t>
            </a:r>
            <a:r>
              <a:rPr lang="en-US" altLang="zh-CN" sz="2000" b="1" dirty="0">
                <a:latin typeface="Times New Roman" panose="02020603050405020304" pitchFamily="18" charset="0"/>
              </a:rPr>
              <a:t>)</a:t>
            </a:r>
            <a:r>
              <a:rPr lang="zh-CN" altLang="en-US" sz="2000" b="1" dirty="0">
                <a:latin typeface="Times New Roman" panose="02020603050405020304" pitchFamily="18" charset="0"/>
              </a:rPr>
              <a:t>，</a:t>
            </a:r>
            <a:r>
              <a:rPr lang="zh-CN" altLang="en-US" sz="2000" b="1" dirty="0">
                <a:latin typeface="Arial" panose="020B0604020202020204" pitchFamily="34" charset="0"/>
              </a:rPr>
              <a:t> </a:t>
            </a:r>
            <a:r>
              <a:rPr lang="en-US" altLang="zh-CN" sz="2000" b="1" dirty="0">
                <a:latin typeface="Arial" panose="020B0604020202020204" pitchFamily="34" charset="0"/>
              </a:rPr>
              <a:t>N2:  </a:t>
            </a:r>
            <a:r>
              <a:rPr lang="zh-CN" altLang="en-US" sz="2000" b="1" dirty="0">
                <a:latin typeface="Arial" panose="020B0604020202020204" pitchFamily="34" charset="0"/>
              </a:rPr>
              <a:t>实际键入的字符数</a:t>
            </a:r>
            <a:r>
              <a:rPr lang="en-US" altLang="zh-CN" sz="2000" b="1" dirty="0">
                <a:latin typeface="Arial" panose="020B0604020202020204" pitchFamily="34" charset="0"/>
              </a:rPr>
              <a:t>(</a:t>
            </a:r>
            <a:r>
              <a:rPr lang="zh-CN" altLang="en-US" sz="2000" b="1" dirty="0">
                <a:latin typeface="Arial" panose="020B0604020202020204" pitchFamily="34" charset="0"/>
              </a:rPr>
              <a:t>不包括回车符</a:t>
            </a:r>
            <a:r>
              <a:rPr lang="en-US" altLang="zh-CN" sz="2000" b="1" dirty="0">
                <a:latin typeface="Arial" panose="020B0604020202020204" pitchFamily="34" charset="0"/>
              </a:rPr>
              <a:t>) </a:t>
            </a:r>
            <a:endParaRPr lang="en-US" altLang="zh-CN" sz="2000" b="1" dirty="0">
              <a:latin typeface="Arial" panose="020B0604020202020204" pitchFamily="34" charset="0"/>
            </a:endParaRPr>
          </a:p>
        </p:txBody>
      </p:sp>
      <p:sp>
        <p:nvSpPr>
          <p:cNvPr id="30" name="Rectangle 13"/>
          <p:cNvSpPr/>
          <p:nvPr/>
        </p:nvSpPr>
        <p:spPr>
          <a:xfrm>
            <a:off x="1944688" y="4984750"/>
            <a:ext cx="5327650" cy="1838325"/>
          </a:xfrm>
          <a:prstGeom prst="rect">
            <a:avLst/>
          </a:prstGeom>
          <a:noFill/>
          <a:ln w="9525" cap="flat" cmpd="sng">
            <a:solidFill>
              <a:srgbClr val="FF00FF"/>
            </a:solidFill>
            <a:prstDash val="solid"/>
            <a:miter/>
            <a:headEnd type="none" w="med" len="med"/>
            <a:tailEnd type="none" w="med" len="med"/>
          </a:ln>
        </p:spPr>
        <p:txBody>
          <a:bodyPr tIns="0" bIns="0">
            <a:spAutoFit/>
          </a:bodyPr>
          <a:p>
            <a:pPr eaLnBrk="1" hangingPunct="1">
              <a:buFont typeface="Wingdings" panose="05000000000000000000" pitchFamily="2" charset="2"/>
            </a:pPr>
            <a:r>
              <a:rPr lang="zh-CN" altLang="en-US" sz="2000" b="1" dirty="0">
                <a:latin typeface="Arial" panose="020B0604020202020204" pitchFamily="34" charset="0"/>
              </a:rPr>
              <a:t>例：设在数据段定义键盘缓冲区如下：</a:t>
            </a:r>
            <a:endParaRPr lang="zh-CN" altLang="en-US" sz="2000" b="1" dirty="0">
              <a:latin typeface="Arial" panose="020B0604020202020204" pitchFamily="34" charset="0"/>
            </a:endParaRPr>
          </a:p>
          <a:p>
            <a:pPr eaLnBrk="1" hangingPunct="1">
              <a:buFont typeface="Wingdings" panose="05000000000000000000" pitchFamily="2" charset="2"/>
            </a:pPr>
            <a:r>
              <a:rPr lang="zh-CN" altLang="en-US" sz="2000" dirty="0">
                <a:latin typeface="Arial" panose="020B0604020202020204" pitchFamily="34" charset="0"/>
              </a:rPr>
              <a:t>      </a:t>
            </a:r>
            <a:r>
              <a:rPr lang="en-US" altLang="zh-CN" sz="2000" dirty="0">
                <a:latin typeface="Arial" panose="020B0604020202020204" pitchFamily="34" charset="0"/>
              </a:rPr>
              <a:t>STR1  DB  10,?,10 DUP(?) </a:t>
            </a:r>
            <a:endParaRPr lang="en-US" altLang="zh-CN" sz="2000" dirty="0">
              <a:latin typeface="Arial" panose="020B0604020202020204" pitchFamily="34" charset="0"/>
            </a:endParaRPr>
          </a:p>
          <a:p>
            <a:pPr eaLnBrk="1" hangingPunct="1">
              <a:buFont typeface="Wingdings" panose="05000000000000000000" pitchFamily="2" charset="2"/>
            </a:pPr>
            <a:r>
              <a:rPr lang="zh-CN" altLang="en-US" sz="2000" b="1" dirty="0">
                <a:latin typeface="Arial" panose="020B0604020202020204" pitchFamily="34" charset="0"/>
              </a:rPr>
              <a:t>；程序段：</a:t>
            </a:r>
            <a:endParaRPr lang="zh-CN" altLang="en-US" sz="2000" b="1" dirty="0">
              <a:latin typeface="Arial" panose="020B0604020202020204" pitchFamily="34" charset="0"/>
            </a:endParaRPr>
          </a:p>
          <a:p>
            <a:pPr eaLnBrk="1" hangingPunct="1">
              <a:buFont typeface="Wingdings" panose="05000000000000000000" pitchFamily="2" charset="2"/>
            </a:pPr>
            <a:r>
              <a:rPr lang="zh-CN" altLang="en-US" sz="2000" dirty="0">
                <a:latin typeface="Arial" panose="020B0604020202020204" pitchFamily="34" charset="0"/>
              </a:rPr>
              <a:t>      </a:t>
            </a:r>
            <a:r>
              <a:rPr lang="en-US" altLang="zh-CN" sz="2000" dirty="0">
                <a:latin typeface="Arial" panose="020B0604020202020204" pitchFamily="34" charset="0"/>
              </a:rPr>
              <a:t>LEA  DX</a:t>
            </a:r>
            <a:r>
              <a:rPr lang="zh-CN" altLang="en-US" sz="2000" dirty="0">
                <a:latin typeface="Arial" panose="020B0604020202020204" pitchFamily="34" charset="0"/>
              </a:rPr>
              <a:t>，</a:t>
            </a:r>
            <a:r>
              <a:rPr lang="en-US" altLang="zh-CN" sz="2000" dirty="0">
                <a:latin typeface="Arial" panose="020B0604020202020204" pitchFamily="34" charset="0"/>
              </a:rPr>
              <a:t>STR1</a:t>
            </a:r>
            <a:endParaRPr lang="en-US" altLang="zh-CN" sz="2000" dirty="0">
              <a:latin typeface="Arial" panose="020B0604020202020204" pitchFamily="34" charset="0"/>
            </a:endParaRPr>
          </a:p>
          <a:p>
            <a:pPr eaLnBrk="1" hangingPunct="1">
              <a:buFont typeface="Wingdings" panose="05000000000000000000" pitchFamily="2" charset="2"/>
            </a:pPr>
            <a:r>
              <a:rPr lang="en-US" altLang="zh-CN" sz="2000" dirty="0">
                <a:latin typeface="Arial" panose="020B0604020202020204" pitchFamily="34" charset="0"/>
              </a:rPr>
              <a:t>      MOV  AH</a:t>
            </a:r>
            <a:r>
              <a:rPr lang="zh-CN" altLang="en-US" sz="2000" dirty="0">
                <a:latin typeface="Arial" panose="020B0604020202020204" pitchFamily="34" charset="0"/>
              </a:rPr>
              <a:t>，</a:t>
            </a:r>
            <a:r>
              <a:rPr lang="en-US" altLang="zh-CN" sz="2000" dirty="0">
                <a:latin typeface="Arial" panose="020B0604020202020204" pitchFamily="34" charset="0"/>
              </a:rPr>
              <a:t>0AH</a:t>
            </a:r>
            <a:endParaRPr lang="en-US" altLang="zh-CN" sz="2000" dirty="0">
              <a:latin typeface="Arial" panose="020B0604020202020204" pitchFamily="34" charset="0"/>
            </a:endParaRPr>
          </a:p>
          <a:p>
            <a:pPr eaLnBrk="1" hangingPunct="1">
              <a:buFont typeface="Wingdings" panose="05000000000000000000" pitchFamily="2" charset="2"/>
            </a:pPr>
            <a:r>
              <a:rPr lang="en-US" altLang="zh-CN" sz="2000" dirty="0">
                <a:latin typeface="Arial" panose="020B0604020202020204" pitchFamily="34" charset="0"/>
              </a:rPr>
              <a:t>      INT  21H    </a:t>
            </a:r>
            <a:r>
              <a:rPr lang="zh-CN" altLang="en-US" sz="2000" dirty="0">
                <a:latin typeface="Arial" panose="020B0604020202020204" pitchFamily="34" charset="0"/>
              </a:rPr>
              <a:t>；最多从键盘接收</a:t>
            </a:r>
            <a:r>
              <a:rPr lang="en-US" altLang="zh-CN" sz="2000" dirty="0">
                <a:latin typeface="Arial" panose="020B0604020202020204" pitchFamily="34" charset="0"/>
              </a:rPr>
              <a:t>10</a:t>
            </a:r>
            <a:r>
              <a:rPr lang="zh-CN" altLang="en-US" sz="2000" dirty="0">
                <a:latin typeface="Arial" panose="020B0604020202020204" pitchFamily="34" charset="0"/>
              </a:rPr>
              <a:t>个按键</a:t>
            </a:r>
            <a:endParaRPr lang="zh-CN" altLang="en-US" sz="2000" dirty="0">
              <a:latin typeface="Arial" panose="020B0604020202020204" pitchFamily="34" charset="0"/>
            </a:endParaRPr>
          </a:p>
        </p:txBody>
      </p:sp>
      <p:sp>
        <p:nvSpPr>
          <p:cNvPr id="31" name="Rectangle 14"/>
          <p:cNvSpPr/>
          <p:nvPr/>
        </p:nvSpPr>
        <p:spPr>
          <a:xfrm>
            <a:off x="287338" y="3871913"/>
            <a:ext cx="1008062" cy="606425"/>
          </a:xfrm>
          <a:prstGeom prst="rect">
            <a:avLst/>
          </a:prstGeom>
          <a:noFill/>
          <a:ln w="9525">
            <a:noFill/>
          </a:ln>
        </p:spPr>
        <p:txBody>
          <a:bodyPr lIns="54000" tIns="10800" rIns="18000" bIns="10800">
            <a:spAutoFit/>
          </a:bodyPr>
          <a:p>
            <a:pPr>
              <a:buFont typeface="Wingdings" panose="05000000000000000000" pitchFamily="2" charset="2"/>
            </a:pPr>
            <a:r>
              <a:rPr lang="zh-CN" altLang="en-US" b="1" dirty="0">
                <a:solidFill>
                  <a:srgbClr val="0000FF"/>
                </a:solidFill>
                <a:latin typeface="Times New Roman" panose="02020603050405020304" pitchFamily="18" charset="0"/>
              </a:rPr>
              <a:t>缓冲区格式</a:t>
            </a:r>
            <a:r>
              <a:rPr lang="zh-CN" altLang="en-US" dirty="0">
                <a:solidFill>
                  <a:srgbClr val="0000FF"/>
                </a:solidFill>
                <a:latin typeface="Times New Roman" panose="02020603050405020304" pitchFamily="18" charset="0"/>
              </a:rPr>
              <a:t>：</a:t>
            </a:r>
            <a:endParaRPr lang="zh-CN" altLang="en-US" dirty="0">
              <a:solidFill>
                <a:srgbClr val="0000FF"/>
              </a:solidFill>
              <a:latin typeface="Times New Roman" panose="02020603050405020304" pitchFamily="18" charset="0"/>
            </a:endParaRPr>
          </a:p>
        </p:txBody>
      </p:sp>
      <p:sp>
        <p:nvSpPr>
          <p:cNvPr id="32" name="Rectangle 15"/>
          <p:cNvSpPr/>
          <p:nvPr/>
        </p:nvSpPr>
        <p:spPr>
          <a:xfrm>
            <a:off x="1223963" y="3008313"/>
            <a:ext cx="7842250" cy="792162"/>
          </a:xfrm>
          <a:prstGeom prst="rect">
            <a:avLst/>
          </a:prstGeom>
          <a:noFill/>
          <a:ln w="9525" cap="flat" cmpd="sng">
            <a:solidFill>
              <a:srgbClr val="800080"/>
            </a:solidFill>
            <a:prstDash val="dash"/>
            <a:miter/>
            <a:headEnd type="none" w="med" len="med"/>
            <a:tailEnd type="none" w="med" len="med"/>
          </a:ln>
        </p:spPr>
        <p:txBody>
          <a:bodyPr lIns="54000" tIns="0" rIns="18000" bIns="0"/>
          <a:p>
            <a:pPr marL="342900" indent="-342900" eaLnBrk="1" hangingPunct="1">
              <a:lnSpc>
                <a:spcPct val="110000"/>
              </a:lnSpc>
              <a:buClr>
                <a:schemeClr val="folHlink"/>
              </a:buClr>
              <a:buFont typeface="Wingdings" panose="05000000000000000000" pitchFamily="2" charset="2"/>
            </a:pPr>
            <a:r>
              <a:rPr lang="zh-CN" altLang="en-US" sz="2000" dirty="0">
                <a:solidFill>
                  <a:srgbClr val="0000FF"/>
                </a:solidFill>
                <a:latin typeface="Times New Roman" panose="02020603050405020304" pitchFamily="18" charset="0"/>
                <a:ea typeface="黑体" panose="02010609060101010101" pitchFamily="49" charset="-122"/>
              </a:rPr>
              <a:t>注意：</a:t>
            </a:r>
            <a:r>
              <a:rPr lang="zh-CN" altLang="en-US" sz="2000" b="1" dirty="0">
                <a:latin typeface="Times New Roman" panose="02020603050405020304" pitchFamily="18" charset="0"/>
              </a:rPr>
              <a:t>先定义一个缓冲区；最后输入回车键以示字符串输入结束：未填满，剩余填零；超过缓冲区容量，自动丢失并响铃。</a:t>
            </a:r>
            <a:endParaRPr lang="zh-CN" altLang="en-US" sz="2000"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1" fill="hold"/>
                                        <p:tgtEl>
                                          <p:spTgt spid="32"/>
                                        </p:tgtEl>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ppt_x"/>
                                          </p:val>
                                        </p:tav>
                                        <p:tav tm="100000">
                                          <p:val>
                                            <p:strVal val="#ppt_x"/>
                                          </p:val>
                                        </p:tav>
                                      </p:tavLst>
                                    </p:anim>
                                    <p:anim calcmode="lin" valueType="num">
                                      <p:cBhvr additive="base">
                                        <p:cTn id="1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 calcmode="lin" valueType="num">
                                      <p:cBhvr>
                                        <p:cTn id="18" dur="1000" fill="hold"/>
                                        <p:tgtEl>
                                          <p:spTgt spid="28"/>
                                        </p:tgtEl>
                                        <p:attrNameLst>
                                          <p:attrName>ppt_w</p:attrName>
                                        </p:attrNameLst>
                                      </p:cBhvr>
                                      <p:tavLst>
                                        <p:tav tm="0">
                                          <p:val>
                                            <p:strVal val="#ppt_w*0.70"/>
                                          </p:val>
                                        </p:tav>
                                        <p:tav tm="100000">
                                          <p:val>
                                            <p:strVal val="#ppt_w"/>
                                          </p:val>
                                        </p:tav>
                                      </p:tavLst>
                                    </p:anim>
                                    <p:anim calcmode="lin" valueType="num">
                                      <p:cBhvr>
                                        <p:cTn id="19" dur="1000" fill="hold"/>
                                        <p:tgtEl>
                                          <p:spTgt spid="28"/>
                                        </p:tgtEl>
                                        <p:attrNameLst>
                                          <p:attrName>ppt_h</p:attrName>
                                        </p:attrNameLst>
                                      </p:cBhvr>
                                      <p:tavLst>
                                        <p:tav tm="0">
                                          <p:val>
                                            <p:strVal val="#ppt_h"/>
                                          </p:val>
                                        </p:tav>
                                        <p:tav tm="100000">
                                          <p:val>
                                            <p:strVal val="#ppt_h"/>
                                          </p:val>
                                        </p:tav>
                                      </p:tavLst>
                                    </p:anim>
                                    <p:animEffect transition="in" filter="fade">
                                      <p:cBhvr>
                                        <p:cTn id="20" dur="1000"/>
                                        <p:tgtEl>
                                          <p:spTgt spid="28"/>
                                        </p:tgtEl>
                                      </p:cBhvr>
                                    </p:animEffect>
                                  </p:childTnLst>
                                </p:cTn>
                              </p:par>
                              <p:par>
                                <p:cTn id="21" presetID="55"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1000" fill="hold"/>
                                        <p:tgtEl>
                                          <p:spTgt spid="27"/>
                                        </p:tgtEl>
                                        <p:attrNameLst>
                                          <p:attrName>ppt_w</p:attrName>
                                        </p:attrNameLst>
                                      </p:cBhvr>
                                      <p:tavLst>
                                        <p:tav tm="0">
                                          <p:val>
                                            <p:strVal val="#ppt_w*0.70"/>
                                          </p:val>
                                        </p:tav>
                                        <p:tav tm="100000">
                                          <p:val>
                                            <p:strVal val="#ppt_w"/>
                                          </p:val>
                                        </p:tav>
                                      </p:tavLst>
                                    </p:anim>
                                    <p:anim calcmode="lin" valueType="num">
                                      <p:cBhvr>
                                        <p:cTn id="24" dur="1000" fill="hold"/>
                                        <p:tgtEl>
                                          <p:spTgt spid="27"/>
                                        </p:tgtEl>
                                        <p:attrNameLst>
                                          <p:attrName>ppt_h</p:attrName>
                                        </p:attrNameLst>
                                      </p:cBhvr>
                                      <p:tavLst>
                                        <p:tav tm="0">
                                          <p:val>
                                            <p:strVal val="#ppt_h"/>
                                          </p:val>
                                        </p:tav>
                                        <p:tav tm="100000">
                                          <p:val>
                                            <p:strVal val="#ppt_h"/>
                                          </p:val>
                                        </p:tav>
                                      </p:tavLst>
                                    </p:anim>
                                    <p:animEffect transition="in" filter="fade">
                                      <p:cBhvr>
                                        <p:cTn id="25" dur="1000"/>
                                        <p:tgtEl>
                                          <p:spTgt spid="27"/>
                                        </p:tgtEl>
                                      </p:cBhvr>
                                    </p:animEffect>
                                  </p:childTnLst>
                                </p:cTn>
                              </p:par>
                              <p:par>
                                <p:cTn id="26" presetID="55"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 calcmode="lin" valueType="num">
                                      <p:cBhvr>
                                        <p:cTn id="28" dur="1000" fill="hold"/>
                                        <p:tgtEl>
                                          <p:spTgt spid="25"/>
                                        </p:tgtEl>
                                        <p:attrNameLst>
                                          <p:attrName>ppt_w</p:attrName>
                                        </p:attrNameLst>
                                      </p:cBhvr>
                                      <p:tavLst>
                                        <p:tav tm="0">
                                          <p:val>
                                            <p:strVal val="#ppt_w*0.70"/>
                                          </p:val>
                                        </p:tav>
                                        <p:tav tm="100000">
                                          <p:val>
                                            <p:strVal val="#ppt_w"/>
                                          </p:val>
                                        </p:tav>
                                      </p:tavLst>
                                    </p:anim>
                                    <p:anim calcmode="lin" valueType="num">
                                      <p:cBhvr>
                                        <p:cTn id="29" dur="1000" fill="hold"/>
                                        <p:tgtEl>
                                          <p:spTgt spid="25"/>
                                        </p:tgtEl>
                                        <p:attrNameLst>
                                          <p:attrName>ppt_h</p:attrName>
                                        </p:attrNameLst>
                                      </p:cBhvr>
                                      <p:tavLst>
                                        <p:tav tm="0">
                                          <p:val>
                                            <p:strVal val="#ppt_h"/>
                                          </p:val>
                                        </p:tav>
                                        <p:tav tm="100000">
                                          <p:val>
                                            <p:strVal val="#ppt_h"/>
                                          </p:val>
                                        </p:tav>
                                      </p:tavLst>
                                    </p:anim>
                                    <p:animEffect transition="in" filter="fade">
                                      <p:cBhvr>
                                        <p:cTn id="30" dur="1000"/>
                                        <p:tgtEl>
                                          <p:spTgt spid="25"/>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1000" fill="hold"/>
                                        <p:tgtEl>
                                          <p:spTgt spid="26"/>
                                        </p:tgtEl>
                                        <p:attrNameLst>
                                          <p:attrName>ppt_w</p:attrName>
                                        </p:attrNameLst>
                                      </p:cBhvr>
                                      <p:tavLst>
                                        <p:tav tm="0">
                                          <p:val>
                                            <p:strVal val="#ppt_w*0.70"/>
                                          </p:val>
                                        </p:tav>
                                        <p:tav tm="100000">
                                          <p:val>
                                            <p:strVal val="#ppt_w"/>
                                          </p:val>
                                        </p:tav>
                                      </p:tavLst>
                                    </p:anim>
                                    <p:anim calcmode="lin" valueType="num">
                                      <p:cBhvr>
                                        <p:cTn id="34" dur="1000" fill="hold"/>
                                        <p:tgtEl>
                                          <p:spTgt spid="26"/>
                                        </p:tgtEl>
                                        <p:attrNameLst>
                                          <p:attrName>ppt_h</p:attrName>
                                        </p:attrNameLst>
                                      </p:cBhvr>
                                      <p:tavLst>
                                        <p:tav tm="0">
                                          <p:val>
                                            <p:strVal val="#ppt_h"/>
                                          </p:val>
                                        </p:tav>
                                        <p:tav tm="100000">
                                          <p:val>
                                            <p:strVal val="#ppt_h"/>
                                          </p:val>
                                        </p:tav>
                                      </p:tavLst>
                                    </p:anim>
                                    <p:animEffect transition="in" filter="fade">
                                      <p:cBhvr>
                                        <p:cTn id="35" dur="10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anim calcmode="lin" valueType="num">
                                      <p:cBhvr>
                                        <p:cTn id="45" dur="1000" fill="hold"/>
                                        <p:tgtEl>
                                          <p:spTgt spid="30"/>
                                        </p:tgtEl>
                                        <p:attrNameLst>
                                          <p:attrName>ppt_w</p:attrName>
                                        </p:attrNameLst>
                                      </p:cBhvr>
                                      <p:tavLst>
                                        <p:tav tm="0">
                                          <p:val>
                                            <p:strVal val="#ppt_w*0.70"/>
                                          </p:val>
                                        </p:tav>
                                        <p:tav tm="100000">
                                          <p:val>
                                            <p:strVal val="#ppt_w"/>
                                          </p:val>
                                        </p:tav>
                                      </p:tavLst>
                                    </p:anim>
                                    <p:anim calcmode="lin" valueType="num">
                                      <p:cBhvr>
                                        <p:cTn id="46" dur="1000" fill="hold"/>
                                        <p:tgtEl>
                                          <p:spTgt spid="30"/>
                                        </p:tgtEl>
                                        <p:attrNameLst>
                                          <p:attrName>ppt_h</p:attrName>
                                        </p:attrNameLst>
                                      </p:cBhvr>
                                      <p:tavLst>
                                        <p:tav tm="0">
                                          <p:val>
                                            <p:strVal val="#ppt_h"/>
                                          </p:val>
                                        </p:tav>
                                        <p:tav tm="100000">
                                          <p:val>
                                            <p:strVal val="#ppt_h"/>
                                          </p:val>
                                        </p:tav>
                                      </p:tavLst>
                                    </p:anim>
                                    <p:animEffect transition="in" filter="fade">
                                      <p:cBhvr>
                                        <p:cTn id="4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p:bldP spid="30" grpId="0" animBg="1"/>
      <p:bldP spid="31" grpId="0"/>
      <p:bldP spid="3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输入字符串程序段</a:t>
            </a:r>
            <a:endParaRPr lang="en-US" altLang="zh-CN" dirty="0">
              <a:latin typeface="宋体" panose="02010600030101010101" pitchFamily="2" charset="-122"/>
            </a:endParaRPr>
          </a:p>
        </p:txBody>
      </p:sp>
      <p:sp>
        <p:nvSpPr>
          <p:cNvPr id="135171" name="Rectangle 3"/>
          <p:cNvSpPr>
            <a:spLocks noGrp="1"/>
          </p:cNvSpPr>
          <p:nvPr>
            <p:ph idx="1"/>
          </p:nvPr>
        </p:nvSpPr>
        <p:spPr>
          <a:xfrm>
            <a:off x="1182688" y="2219325"/>
            <a:ext cx="6845300" cy="3657600"/>
          </a:xfrm>
          <a:ln/>
        </p:spPr>
        <p:txBody>
          <a:bodyPr vert="horz" wrap="square" lIns="91440" tIns="45720" rIns="91440" bIns="45720" anchor="t" anchorCtr="0"/>
          <a:p>
            <a:pPr eaLnBrk="1" hangingPunct="1"/>
            <a:r>
              <a:rPr lang="en-US" altLang="zh-CN" dirty="0">
                <a:latin typeface="宋体" panose="02010600030101010101" pitchFamily="2" charset="-122"/>
                <a:ea typeface="宋体" panose="02010600030101010101" pitchFamily="2" charset="-122"/>
              </a:rPr>
              <a:t> DAT1   DB  20，？，20  DUP（？）</a:t>
            </a:r>
            <a:endParaRPr lang="en-US" altLang="zh-CN" dirty="0">
              <a:latin typeface="宋体" panose="02010600030101010101" pitchFamily="2" charset="-122"/>
              <a:ea typeface="宋体" panose="02010600030101010101" pitchFamily="2" charset="-122"/>
            </a:endParaRPr>
          </a:p>
          <a:p>
            <a:pPr eaLnBrk="1" hangingPunct="1"/>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eaLnBrk="1" hangingPunct="1">
              <a:spcBef>
                <a:spcPct val="55000"/>
              </a:spcBef>
            </a:pPr>
            <a:r>
              <a:rPr lang="en-US" altLang="zh-CN" dirty="0">
                <a:solidFill>
                  <a:srgbClr val="FF00FF"/>
                </a:solidFill>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LEA  DX，DAT1</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MOV AH，0AH</a:t>
            </a:r>
            <a:endParaRPr lang="en-US" altLang="zh-CN" dirty="0">
              <a:latin typeface="宋体" panose="02010600030101010101" pitchFamily="2" charset="-122"/>
              <a:ea typeface="宋体" panose="02010600030101010101" pitchFamily="2" charset="-122"/>
            </a:endParaRPr>
          </a:p>
          <a:p>
            <a:pPr eaLnBrk="1" hangingPunct="1">
              <a:buNone/>
            </a:pPr>
            <a:r>
              <a:rPr lang="en-US" altLang="zh-CN" dirty="0">
                <a:latin typeface="宋体" panose="02010600030101010101" pitchFamily="2" charset="-122"/>
                <a:ea typeface="宋体" panose="02010600030101010101" pitchFamily="2" charset="-122"/>
              </a:rPr>
              <a:t>   INT   21H</a:t>
            </a:r>
            <a:endParaRPr lang="zh-CN" altLang="en-US" dirty="0">
              <a:latin typeface="宋体" panose="02010600030101010101" pitchFamily="2" charset="-122"/>
              <a:ea typeface="宋体" panose="02010600030101010101" pitchFamily="2" charset="-122"/>
            </a:endParaRPr>
          </a:p>
        </p:txBody>
      </p:sp>
      <p:sp>
        <p:nvSpPr>
          <p:cNvPr id="135172" name="AutoShape 4"/>
          <p:cNvSpPr/>
          <p:nvPr/>
        </p:nvSpPr>
        <p:spPr>
          <a:xfrm>
            <a:off x="5724525" y="3319463"/>
            <a:ext cx="3219450" cy="1333500"/>
          </a:xfrm>
          <a:prstGeom prst="wedgeRectCallout">
            <a:avLst>
              <a:gd name="adj1" fmla="val -82931"/>
              <a:gd name="adj2" fmla="val -100995"/>
            </a:avLst>
          </a:prstGeom>
          <a:solidFill>
            <a:srgbClr val="993300"/>
          </a:solidFill>
          <a:ln w="25400" cap="sq" cmpd="sng">
            <a:solidFill>
              <a:srgbClr val="993300"/>
            </a:solidFill>
            <a:prstDash val="solid"/>
            <a:miter/>
            <a:headEnd type="none" w="sm" len="sm"/>
            <a:tailEnd type="none" w="lg" len="lg"/>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注意该位置表示实际输入的字符数，在数据段定义时可以随便输入一个数，相当于初值。</a:t>
            </a:r>
            <a:endParaRPr lang="zh-CN" altLang="en-US" sz="2000" b="1" dirty="0">
              <a:solidFill>
                <a:schemeClr val="bg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5171">
                                            <p:txEl>
                                              <p:charRg st="0" end="28"/>
                                            </p:txEl>
                                          </p:spTgt>
                                        </p:tgtEl>
                                        <p:attrNameLst>
                                          <p:attrName>style.visibility</p:attrName>
                                        </p:attrNameLst>
                                      </p:cBhvr>
                                      <p:to>
                                        <p:strVal val="visible"/>
                                      </p:to>
                                    </p:set>
                                    <p:animEffect transition="in" filter="wipe(left)">
                                      <p:cBhvr>
                                        <p:cTn id="7" dur="500"/>
                                        <p:tgtEl>
                                          <p:spTgt spid="135171">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5172"/>
                                        </p:tgtEl>
                                        <p:attrNameLst>
                                          <p:attrName>style.visibility</p:attrName>
                                        </p:attrNameLst>
                                      </p:cBhvr>
                                      <p:to>
                                        <p:strVal val="visible"/>
                                      </p:to>
                                    </p:set>
                                    <p:anim calcmode="lin" valueType="num">
                                      <p:cBhvr additive="base">
                                        <p:cTn id="12" dur="500" fill="hold"/>
                                        <p:tgtEl>
                                          <p:spTgt spid="135172"/>
                                        </p:tgtEl>
                                        <p:attrNameLst>
                                          <p:attrName>ppt_x</p:attrName>
                                        </p:attrNameLst>
                                      </p:cBhvr>
                                      <p:tavLst>
                                        <p:tav tm="0">
                                          <p:val>
                                            <p:strVal val="#ppt_x"/>
                                          </p:val>
                                        </p:tav>
                                        <p:tav tm="100000">
                                          <p:val>
                                            <p:strVal val="#ppt_x"/>
                                          </p:val>
                                        </p:tav>
                                      </p:tavLst>
                                    </p:anim>
                                    <p:anim calcmode="lin" valueType="num">
                                      <p:cBhvr additive="base">
                                        <p:cTn id="13" dur="500" fill="hold"/>
                                        <p:tgtEl>
                                          <p:spTgt spid="13517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35171">
                                            <p:txEl>
                                              <p:charRg st="29" end="39"/>
                                            </p:txEl>
                                          </p:spTgt>
                                        </p:tgtEl>
                                        <p:attrNameLst>
                                          <p:attrName>style.visibility</p:attrName>
                                        </p:attrNameLst>
                                      </p:cBhvr>
                                      <p:to>
                                        <p:strVal val="visible"/>
                                      </p:to>
                                    </p:set>
                                    <p:animEffect transition="in" filter="strips(downRight)">
                                      <p:cBhvr>
                                        <p:cTn id="18" dur="500"/>
                                        <p:tgtEl>
                                          <p:spTgt spid="135171">
                                            <p:txEl>
                                              <p:charRg st="29" end="39"/>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35171">
                                            <p:txEl>
                                              <p:charRg st="39" end="53"/>
                                            </p:txEl>
                                          </p:spTgt>
                                        </p:tgtEl>
                                        <p:attrNameLst>
                                          <p:attrName>style.visibility</p:attrName>
                                        </p:attrNameLst>
                                      </p:cBhvr>
                                      <p:to>
                                        <p:strVal val="visible"/>
                                      </p:to>
                                    </p:set>
                                    <p:animEffect transition="in" filter="wipe(left)">
                                      <p:cBhvr>
                                        <p:cTn id="22" dur="500"/>
                                        <p:tgtEl>
                                          <p:spTgt spid="135171">
                                            <p:txEl>
                                              <p:charRg st="39" end="53"/>
                                            </p:txEl>
                                          </p:spTgt>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35171">
                                            <p:txEl>
                                              <p:charRg st="53" end="67"/>
                                            </p:txEl>
                                          </p:spTgt>
                                        </p:tgtEl>
                                        <p:attrNameLst>
                                          <p:attrName>style.visibility</p:attrName>
                                        </p:attrNameLst>
                                      </p:cBhvr>
                                      <p:to>
                                        <p:strVal val="visible"/>
                                      </p:to>
                                    </p:set>
                                    <p:animEffect transition="in" filter="wipe(left)">
                                      <p:cBhvr>
                                        <p:cTn id="26" dur="500"/>
                                        <p:tgtEl>
                                          <p:spTgt spid="135171">
                                            <p:txEl>
                                              <p:charRg st="53" end="67"/>
                                            </p:txEl>
                                          </p:spTgt>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135171">
                                            <p:txEl>
                                              <p:charRg st="67" end="80"/>
                                            </p:txEl>
                                          </p:spTgt>
                                        </p:tgtEl>
                                        <p:attrNameLst>
                                          <p:attrName>style.visibility</p:attrName>
                                        </p:attrNameLst>
                                      </p:cBhvr>
                                      <p:to>
                                        <p:strVal val="visible"/>
                                      </p:to>
                                    </p:set>
                                    <p:animEffect transition="in" filter="wipe(left)">
                                      <p:cBhvr>
                                        <p:cTn id="30" dur="500"/>
                                        <p:tgtEl>
                                          <p:spTgt spid="135171">
                                            <p:txEl>
                                              <p:charRg st="67" end="8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2"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Rectangle 2"/>
          <p:cNvSpPr>
            <a:spLocks noGrp="1"/>
          </p:cNvSpPr>
          <p:nvPr>
            <p:ph type="title"/>
          </p:nvPr>
        </p:nvSpPr>
        <p:spPr>
          <a:ln/>
        </p:spPr>
        <p:txBody>
          <a:bodyPr vert="horz" wrap="square" lIns="91440" tIns="45720" rIns="91440" bIns="45720" anchor="b" anchorCtr="0"/>
          <a:p>
            <a:pPr eaLnBrk="1" hangingPunct="1"/>
            <a:r>
              <a:rPr lang="zh-CN" altLang="en-US" dirty="0"/>
              <a:t>输入缓冲区</a:t>
            </a:r>
            <a:endParaRPr lang="zh-CN" altLang="en-US" dirty="0"/>
          </a:p>
        </p:txBody>
      </p:sp>
      <p:sp>
        <p:nvSpPr>
          <p:cNvPr id="136196" name="Rectangle 4"/>
          <p:cNvSpPr/>
          <p:nvPr/>
        </p:nvSpPr>
        <p:spPr>
          <a:xfrm>
            <a:off x="4921250" y="2279650"/>
            <a:ext cx="1828800" cy="3886200"/>
          </a:xfrm>
          <a:prstGeom prst="rect">
            <a:avLst/>
          </a:prstGeom>
          <a:solidFill>
            <a:srgbClr val="339966"/>
          </a:solidFill>
          <a:ln w="25400" cap="sq" cmpd="sng">
            <a:solidFill>
              <a:srgbClr val="339966"/>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36197" name="Line 5"/>
          <p:cNvSpPr/>
          <p:nvPr/>
        </p:nvSpPr>
        <p:spPr>
          <a:xfrm>
            <a:off x="4921250" y="2736850"/>
            <a:ext cx="1828800" cy="0"/>
          </a:xfrm>
          <a:prstGeom prst="line">
            <a:avLst/>
          </a:prstGeom>
          <a:ln w="25400" cap="sq" cmpd="sng">
            <a:solidFill>
              <a:schemeClr val="tx1"/>
            </a:solidFill>
            <a:prstDash val="solid"/>
            <a:headEnd type="none" w="sm" len="sm"/>
            <a:tailEnd type="none" w="lg" len="lg"/>
          </a:ln>
        </p:spPr>
      </p:sp>
      <p:sp>
        <p:nvSpPr>
          <p:cNvPr id="136198" name="Line 6"/>
          <p:cNvSpPr/>
          <p:nvPr/>
        </p:nvSpPr>
        <p:spPr>
          <a:xfrm>
            <a:off x="4921250" y="3117850"/>
            <a:ext cx="1828800" cy="0"/>
          </a:xfrm>
          <a:prstGeom prst="line">
            <a:avLst/>
          </a:prstGeom>
          <a:ln w="25400" cap="sq" cmpd="sng">
            <a:solidFill>
              <a:schemeClr val="tx1"/>
            </a:solidFill>
            <a:prstDash val="solid"/>
            <a:headEnd type="none" w="sm" len="sm"/>
            <a:tailEnd type="none" w="lg" len="lg"/>
          </a:ln>
        </p:spPr>
      </p:sp>
      <p:sp>
        <p:nvSpPr>
          <p:cNvPr id="136199" name="Line 7"/>
          <p:cNvSpPr/>
          <p:nvPr/>
        </p:nvSpPr>
        <p:spPr>
          <a:xfrm>
            <a:off x="4921250" y="3498850"/>
            <a:ext cx="1828800" cy="0"/>
          </a:xfrm>
          <a:prstGeom prst="line">
            <a:avLst/>
          </a:prstGeom>
          <a:ln w="25400" cap="sq" cmpd="sng">
            <a:solidFill>
              <a:schemeClr val="tx1"/>
            </a:solidFill>
            <a:prstDash val="solid"/>
            <a:headEnd type="none" w="sm" len="sm"/>
            <a:tailEnd type="none" w="lg" len="lg"/>
          </a:ln>
        </p:spPr>
      </p:sp>
      <p:sp>
        <p:nvSpPr>
          <p:cNvPr id="136200" name="Line 8"/>
          <p:cNvSpPr/>
          <p:nvPr/>
        </p:nvSpPr>
        <p:spPr>
          <a:xfrm>
            <a:off x="4921250" y="4870450"/>
            <a:ext cx="1828800" cy="0"/>
          </a:xfrm>
          <a:prstGeom prst="line">
            <a:avLst/>
          </a:prstGeom>
          <a:ln w="25400" cap="sq" cmpd="sng">
            <a:solidFill>
              <a:schemeClr val="tx1"/>
            </a:solidFill>
            <a:prstDash val="solid"/>
            <a:headEnd type="none" w="sm" len="sm"/>
            <a:tailEnd type="none" w="lg" len="lg"/>
          </a:ln>
        </p:spPr>
      </p:sp>
      <p:sp>
        <p:nvSpPr>
          <p:cNvPr id="136201" name="Line 9"/>
          <p:cNvSpPr/>
          <p:nvPr/>
        </p:nvSpPr>
        <p:spPr>
          <a:xfrm>
            <a:off x="4921250" y="5251450"/>
            <a:ext cx="1828800" cy="0"/>
          </a:xfrm>
          <a:prstGeom prst="line">
            <a:avLst/>
          </a:prstGeom>
          <a:ln w="25400" cap="sq" cmpd="sng">
            <a:solidFill>
              <a:schemeClr val="tx1"/>
            </a:solidFill>
            <a:prstDash val="solid"/>
            <a:headEnd type="none" w="sm" len="sm"/>
            <a:tailEnd type="none" w="lg" len="lg"/>
          </a:ln>
        </p:spPr>
      </p:sp>
      <p:sp>
        <p:nvSpPr>
          <p:cNvPr id="136202" name="Text Box 10"/>
          <p:cNvSpPr txBox="1"/>
          <p:nvPr/>
        </p:nvSpPr>
        <p:spPr>
          <a:xfrm>
            <a:off x="5378450" y="2698750"/>
            <a:ext cx="10668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14H</a:t>
            </a:r>
            <a:endParaRPr lang="en-US" altLang="zh-CN" b="1" dirty="0">
              <a:solidFill>
                <a:schemeClr val="bg1"/>
              </a:solidFill>
              <a:latin typeface="Times New Roman" panose="02020603050405020304" pitchFamily="18" charset="0"/>
            </a:endParaRPr>
          </a:p>
        </p:txBody>
      </p:sp>
      <p:sp>
        <p:nvSpPr>
          <p:cNvPr id="136204" name="AutoShape 12"/>
          <p:cNvSpPr/>
          <p:nvPr/>
        </p:nvSpPr>
        <p:spPr>
          <a:xfrm>
            <a:off x="6978650" y="3498850"/>
            <a:ext cx="228600" cy="1752600"/>
          </a:xfrm>
          <a:prstGeom prst="rightBrace">
            <a:avLst>
              <a:gd name="adj1" fmla="val 63817"/>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36205" name="Text Box 13"/>
          <p:cNvSpPr txBox="1"/>
          <p:nvPr/>
        </p:nvSpPr>
        <p:spPr>
          <a:xfrm>
            <a:off x="5448300" y="3082925"/>
            <a:ext cx="673100" cy="457200"/>
          </a:xfrm>
          <a:prstGeom prst="rect">
            <a:avLst/>
          </a:prstGeom>
          <a:noFill/>
          <a:ln w="25400">
            <a:noFill/>
          </a:ln>
        </p:spPr>
        <p:txBody>
          <a:bodyPr>
            <a:spAutoFit/>
          </a:bodyPr>
          <a:p>
            <a:pPr>
              <a:spcBef>
                <a:spcPct val="50000"/>
              </a:spcBef>
              <a:buFont typeface="Wingdings" panose="05000000000000000000" pitchFamily="2" charset="2"/>
            </a:pPr>
            <a:r>
              <a:rPr lang="en-US" altLang="zh-CN" b="1" dirty="0">
                <a:solidFill>
                  <a:schemeClr val="bg1"/>
                </a:solidFill>
                <a:latin typeface="Times New Roman" panose="02020603050405020304" pitchFamily="18" charset="0"/>
              </a:rPr>
              <a:t> ？</a:t>
            </a:r>
            <a:endParaRPr lang="en-US" altLang="zh-CN" b="1" dirty="0">
              <a:solidFill>
                <a:schemeClr val="bg1"/>
              </a:solidFill>
              <a:latin typeface="Times New Roman" panose="02020603050405020304" pitchFamily="18" charset="0"/>
            </a:endParaRPr>
          </a:p>
        </p:txBody>
      </p:sp>
      <p:sp>
        <p:nvSpPr>
          <p:cNvPr id="136206" name="Text Box 14"/>
          <p:cNvSpPr txBox="1"/>
          <p:nvPr/>
        </p:nvSpPr>
        <p:spPr>
          <a:xfrm>
            <a:off x="7359650" y="4032250"/>
            <a:ext cx="16764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20个字节</a:t>
            </a:r>
            <a:endParaRPr lang="en-US" altLang="zh-CN" b="1" dirty="0">
              <a:latin typeface="Times New Roman" panose="02020603050405020304" pitchFamily="18" charset="0"/>
            </a:endParaRPr>
          </a:p>
        </p:txBody>
      </p:sp>
      <p:sp>
        <p:nvSpPr>
          <p:cNvPr id="136207" name="Text Box 15"/>
          <p:cNvSpPr txBox="1"/>
          <p:nvPr/>
        </p:nvSpPr>
        <p:spPr>
          <a:xfrm>
            <a:off x="1042988" y="2205038"/>
            <a:ext cx="2895600" cy="1117600"/>
          </a:xfrm>
          <a:prstGeom prst="rect">
            <a:avLst/>
          </a:prstGeom>
          <a:noFill/>
          <a:ln w="25400">
            <a:noFill/>
          </a:ln>
        </p:spPr>
        <p:txBody>
          <a:bodyPr>
            <a:spAutoFit/>
          </a:bodyPr>
          <a:p>
            <a:pPr>
              <a:lnSpc>
                <a:spcPct val="120000"/>
              </a:lnSpc>
              <a:spcBef>
                <a:spcPct val="50000"/>
              </a:spcBef>
              <a:spcAft>
                <a:spcPct val="20000"/>
              </a:spcAft>
              <a:buFont typeface="Wingdings" panose="05000000000000000000" pitchFamily="2" charset="2"/>
            </a:pPr>
            <a:r>
              <a:rPr lang="zh-CN" altLang="en-US" b="1" dirty="0">
                <a:latin typeface="Times New Roman" panose="02020603050405020304" pitchFamily="18" charset="0"/>
              </a:rPr>
              <a:t>定义后的输入缓冲区初始状态：</a:t>
            </a:r>
            <a:endParaRPr lang="zh-CN" altLang="en-US"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6207">
                                            <p:txEl>
                                              <p:charRg st="0" end="15"/>
                                            </p:txEl>
                                          </p:spTgt>
                                        </p:tgtEl>
                                        <p:attrNameLst>
                                          <p:attrName>style.visibility</p:attrName>
                                        </p:attrNameLst>
                                      </p:cBhvr>
                                      <p:to>
                                        <p:strVal val="visible"/>
                                      </p:to>
                                    </p:set>
                                    <p:animEffect transition="in" filter="strips(downRight)">
                                      <p:cBhvr>
                                        <p:cTn id="7" dur="500"/>
                                        <p:tgtEl>
                                          <p:spTgt spid="136207">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36196"/>
                                        </p:tgtEl>
                                        <p:attrNameLst>
                                          <p:attrName>style.visibility</p:attrName>
                                        </p:attrNameLst>
                                      </p:cBhvr>
                                      <p:to>
                                        <p:strVal val="visible"/>
                                      </p:to>
                                    </p:set>
                                    <p:anim calcmode="lin" valueType="num">
                                      <p:cBhvr additive="base">
                                        <p:cTn id="12" dur="500" fill="hold"/>
                                        <p:tgtEl>
                                          <p:spTgt spid="136196"/>
                                        </p:tgtEl>
                                        <p:attrNameLst>
                                          <p:attrName>ppt_x</p:attrName>
                                        </p:attrNameLst>
                                      </p:cBhvr>
                                      <p:tavLst>
                                        <p:tav tm="0">
                                          <p:val>
                                            <p:strVal val="#ppt_x"/>
                                          </p:val>
                                        </p:tav>
                                        <p:tav tm="100000">
                                          <p:val>
                                            <p:strVal val="#ppt_x"/>
                                          </p:val>
                                        </p:tav>
                                      </p:tavLst>
                                    </p:anim>
                                    <p:anim calcmode="lin" valueType="num">
                                      <p:cBhvr additive="base">
                                        <p:cTn id="13" dur="500" fill="hold"/>
                                        <p:tgtEl>
                                          <p:spTgt spid="136196"/>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36197"/>
                                        </p:tgtEl>
                                        <p:attrNameLst>
                                          <p:attrName>style.visibility</p:attrName>
                                        </p:attrNameLst>
                                      </p:cBhvr>
                                      <p:to>
                                        <p:strVal val="visible"/>
                                      </p:to>
                                    </p:set>
                                    <p:anim calcmode="lin" valueType="num">
                                      <p:cBhvr additive="base">
                                        <p:cTn id="16" dur="500" fill="hold"/>
                                        <p:tgtEl>
                                          <p:spTgt spid="136197"/>
                                        </p:tgtEl>
                                        <p:attrNameLst>
                                          <p:attrName>ppt_x</p:attrName>
                                        </p:attrNameLst>
                                      </p:cBhvr>
                                      <p:tavLst>
                                        <p:tav tm="0">
                                          <p:val>
                                            <p:strVal val="#ppt_x"/>
                                          </p:val>
                                        </p:tav>
                                        <p:tav tm="100000">
                                          <p:val>
                                            <p:strVal val="#ppt_x"/>
                                          </p:val>
                                        </p:tav>
                                      </p:tavLst>
                                    </p:anim>
                                    <p:anim calcmode="lin" valueType="num">
                                      <p:cBhvr additive="base">
                                        <p:cTn id="17" dur="500" fill="hold"/>
                                        <p:tgtEl>
                                          <p:spTgt spid="136197"/>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36198"/>
                                        </p:tgtEl>
                                        <p:attrNameLst>
                                          <p:attrName>style.visibility</p:attrName>
                                        </p:attrNameLst>
                                      </p:cBhvr>
                                      <p:to>
                                        <p:strVal val="visible"/>
                                      </p:to>
                                    </p:set>
                                    <p:anim calcmode="lin" valueType="num">
                                      <p:cBhvr additive="base">
                                        <p:cTn id="20" dur="500" fill="hold"/>
                                        <p:tgtEl>
                                          <p:spTgt spid="136198"/>
                                        </p:tgtEl>
                                        <p:attrNameLst>
                                          <p:attrName>ppt_x</p:attrName>
                                        </p:attrNameLst>
                                      </p:cBhvr>
                                      <p:tavLst>
                                        <p:tav tm="0">
                                          <p:val>
                                            <p:strVal val="#ppt_x"/>
                                          </p:val>
                                        </p:tav>
                                        <p:tav tm="100000">
                                          <p:val>
                                            <p:strVal val="#ppt_x"/>
                                          </p:val>
                                        </p:tav>
                                      </p:tavLst>
                                    </p:anim>
                                    <p:anim calcmode="lin" valueType="num">
                                      <p:cBhvr additive="base">
                                        <p:cTn id="21" dur="500" fill="hold"/>
                                        <p:tgtEl>
                                          <p:spTgt spid="136198"/>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36199"/>
                                        </p:tgtEl>
                                        <p:attrNameLst>
                                          <p:attrName>style.visibility</p:attrName>
                                        </p:attrNameLst>
                                      </p:cBhvr>
                                      <p:to>
                                        <p:strVal val="visible"/>
                                      </p:to>
                                    </p:set>
                                    <p:anim calcmode="lin" valueType="num">
                                      <p:cBhvr additive="base">
                                        <p:cTn id="24" dur="500" fill="hold"/>
                                        <p:tgtEl>
                                          <p:spTgt spid="136199"/>
                                        </p:tgtEl>
                                        <p:attrNameLst>
                                          <p:attrName>ppt_x</p:attrName>
                                        </p:attrNameLst>
                                      </p:cBhvr>
                                      <p:tavLst>
                                        <p:tav tm="0">
                                          <p:val>
                                            <p:strVal val="#ppt_x"/>
                                          </p:val>
                                        </p:tav>
                                        <p:tav tm="100000">
                                          <p:val>
                                            <p:strVal val="#ppt_x"/>
                                          </p:val>
                                        </p:tav>
                                      </p:tavLst>
                                    </p:anim>
                                    <p:anim calcmode="lin" valueType="num">
                                      <p:cBhvr additive="base">
                                        <p:cTn id="25" dur="500" fill="hold"/>
                                        <p:tgtEl>
                                          <p:spTgt spid="136199"/>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136200"/>
                                        </p:tgtEl>
                                        <p:attrNameLst>
                                          <p:attrName>style.visibility</p:attrName>
                                        </p:attrNameLst>
                                      </p:cBhvr>
                                      <p:to>
                                        <p:strVal val="visible"/>
                                      </p:to>
                                    </p:set>
                                    <p:anim calcmode="lin" valueType="num">
                                      <p:cBhvr additive="base">
                                        <p:cTn id="28" dur="500" fill="hold"/>
                                        <p:tgtEl>
                                          <p:spTgt spid="136200"/>
                                        </p:tgtEl>
                                        <p:attrNameLst>
                                          <p:attrName>ppt_x</p:attrName>
                                        </p:attrNameLst>
                                      </p:cBhvr>
                                      <p:tavLst>
                                        <p:tav tm="0">
                                          <p:val>
                                            <p:strVal val="#ppt_x"/>
                                          </p:val>
                                        </p:tav>
                                        <p:tav tm="100000">
                                          <p:val>
                                            <p:strVal val="#ppt_x"/>
                                          </p:val>
                                        </p:tav>
                                      </p:tavLst>
                                    </p:anim>
                                    <p:anim calcmode="lin" valueType="num">
                                      <p:cBhvr additive="base">
                                        <p:cTn id="29" dur="500" fill="hold"/>
                                        <p:tgtEl>
                                          <p:spTgt spid="136200"/>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136201"/>
                                        </p:tgtEl>
                                        <p:attrNameLst>
                                          <p:attrName>style.visibility</p:attrName>
                                        </p:attrNameLst>
                                      </p:cBhvr>
                                      <p:to>
                                        <p:strVal val="visible"/>
                                      </p:to>
                                    </p:set>
                                    <p:anim calcmode="lin" valueType="num">
                                      <p:cBhvr additive="base">
                                        <p:cTn id="32" dur="500" fill="hold"/>
                                        <p:tgtEl>
                                          <p:spTgt spid="136201"/>
                                        </p:tgtEl>
                                        <p:attrNameLst>
                                          <p:attrName>ppt_x</p:attrName>
                                        </p:attrNameLst>
                                      </p:cBhvr>
                                      <p:tavLst>
                                        <p:tav tm="0">
                                          <p:val>
                                            <p:strVal val="#ppt_x"/>
                                          </p:val>
                                        </p:tav>
                                        <p:tav tm="100000">
                                          <p:val>
                                            <p:strVal val="#ppt_x"/>
                                          </p:val>
                                        </p:tav>
                                      </p:tavLst>
                                    </p:anim>
                                    <p:anim calcmode="lin" valueType="num">
                                      <p:cBhvr additive="base">
                                        <p:cTn id="33" dur="500" fill="hold"/>
                                        <p:tgtEl>
                                          <p:spTgt spid="13620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36202"/>
                                        </p:tgtEl>
                                        <p:attrNameLst>
                                          <p:attrName>style.visibility</p:attrName>
                                        </p:attrNameLst>
                                      </p:cBhvr>
                                      <p:to>
                                        <p:strVal val="visible"/>
                                      </p:to>
                                    </p:set>
                                    <p:animEffect transition="in" filter="checkerboard(across)">
                                      <p:cBhvr>
                                        <p:cTn id="38" dur="500"/>
                                        <p:tgtEl>
                                          <p:spTgt spid="136202"/>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grpId="0" nodeType="clickEffect">
                                  <p:stCondLst>
                                    <p:cond delay="0"/>
                                  </p:stCondLst>
                                  <p:childTnLst>
                                    <p:set>
                                      <p:cBhvr>
                                        <p:cTn id="42" dur="1" fill="hold">
                                          <p:stCondLst>
                                            <p:cond delay="0"/>
                                          </p:stCondLst>
                                        </p:cTn>
                                        <p:tgtEl>
                                          <p:spTgt spid="136205"/>
                                        </p:tgtEl>
                                        <p:attrNameLst>
                                          <p:attrName>style.visibility</p:attrName>
                                        </p:attrNameLst>
                                      </p:cBhvr>
                                      <p:to>
                                        <p:strVal val="visible"/>
                                      </p:to>
                                    </p:set>
                                    <p:animEffect transition="in" filter="checkerboard(across)">
                                      <p:cBhvr>
                                        <p:cTn id="43" dur="500"/>
                                        <p:tgtEl>
                                          <p:spTgt spid="136205"/>
                                        </p:tgtEl>
                                      </p:cBhvr>
                                    </p:animEffect>
                                  </p:childTnLst>
                                </p:cTn>
                              </p:par>
                            </p:childTnLst>
                          </p:cTn>
                        </p:par>
                      </p:childTnLst>
                    </p:cTn>
                  </p:par>
                  <p:par>
                    <p:cTn id="44" fill="hold">
                      <p:stCondLst>
                        <p:cond delay="indefinite"/>
                      </p:stCondLst>
                      <p:childTnLst>
                        <p:par>
                          <p:cTn id="45" fill="hold">
                            <p:stCondLst>
                              <p:cond delay="0"/>
                            </p:stCondLst>
                            <p:childTnLst>
                              <p:par>
                                <p:cTn id="46" presetID="18" presetClass="entr" presetSubtype="12" fill="hold" grpId="0" nodeType="clickEffect">
                                  <p:stCondLst>
                                    <p:cond delay="0"/>
                                  </p:stCondLst>
                                  <p:childTnLst>
                                    <p:set>
                                      <p:cBhvr>
                                        <p:cTn id="47" dur="1" fill="hold">
                                          <p:stCondLst>
                                            <p:cond delay="0"/>
                                          </p:stCondLst>
                                        </p:cTn>
                                        <p:tgtEl>
                                          <p:spTgt spid="136204"/>
                                        </p:tgtEl>
                                        <p:attrNameLst>
                                          <p:attrName>style.visibility</p:attrName>
                                        </p:attrNameLst>
                                      </p:cBhvr>
                                      <p:to>
                                        <p:strVal val="visible"/>
                                      </p:to>
                                    </p:set>
                                    <p:animEffect transition="in" filter="strips(downLeft)">
                                      <p:cBhvr>
                                        <p:cTn id="48" dur="1000"/>
                                        <p:tgtEl>
                                          <p:spTgt spid="136204"/>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36206"/>
                                        </p:tgtEl>
                                        <p:attrNameLst>
                                          <p:attrName>style.visibility</p:attrName>
                                        </p:attrNameLst>
                                      </p:cBhvr>
                                      <p:to>
                                        <p:strVal val="visible"/>
                                      </p:to>
                                    </p:set>
                                    <p:animEffect transition="in" filter="strips(downRight)">
                                      <p:cBhvr>
                                        <p:cTn id="53" dur="500"/>
                                        <p:tgtEl>
                                          <p:spTgt spid="136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p:bldP spid="136202" grpId="0"/>
      <p:bldP spid="136204" grpId="0" animBg="1"/>
      <p:bldP spid="136205" grpId="0"/>
      <p:bldP spid="1362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1187450" y="908050"/>
            <a:ext cx="6486525" cy="855663"/>
          </a:xfrm>
          <a:ln/>
        </p:spPr>
        <p:txBody>
          <a:bodyPr vert="horz" wrap="square" lIns="91440" tIns="45720" rIns="91440" bIns="45720" anchor="b" anchorCtr="0"/>
          <a:p>
            <a:pPr eaLnBrk="1" hangingPunct="1"/>
            <a:r>
              <a:rPr lang="en-US" altLang="zh-CN" dirty="0"/>
              <a:t>3. </a:t>
            </a:r>
            <a:r>
              <a:rPr lang="zh-CN" altLang="en-US" dirty="0"/>
              <a:t>汇编语言源程序结构</a:t>
            </a:r>
            <a:endParaRPr lang="zh-CN" altLang="en-US" dirty="0"/>
          </a:p>
        </p:txBody>
      </p:sp>
      <p:sp>
        <p:nvSpPr>
          <p:cNvPr id="260099" name="Rectangle 3"/>
          <p:cNvSpPr>
            <a:spLocks noGrp="1"/>
          </p:cNvSpPr>
          <p:nvPr>
            <p:ph idx="1"/>
          </p:nvPr>
        </p:nvSpPr>
        <p:spPr>
          <a:xfrm>
            <a:off x="684213" y="2193925"/>
            <a:ext cx="3733800" cy="4114800"/>
          </a:xfrm>
          <a:ln/>
        </p:spPr>
        <p:txBody>
          <a:bodyPr vert="horz" wrap="square" lIns="91440" tIns="45720" rIns="91440" bIns="45720" anchor="t" anchorCtr="0"/>
          <a:p>
            <a:pPr eaLnBrk="1" hangingPunct="1">
              <a:spcBef>
                <a:spcPct val="10000"/>
              </a:spcBef>
              <a:buNone/>
            </a:pPr>
            <a:r>
              <a:rPr lang="zh-CN" altLang="en-US" sz="2400" dirty="0">
                <a:latin typeface="宋体" panose="02010600030101010101" pitchFamily="2" charset="-122"/>
                <a:ea typeface="宋体" panose="02010600030101010101" pitchFamily="2" charset="-122"/>
              </a:rPr>
              <a:t>数据段名  </a:t>
            </a:r>
            <a:r>
              <a:rPr lang="en-US" altLang="zh-CN" sz="2400" dirty="0">
                <a:latin typeface="宋体" panose="02010600030101010101" pitchFamily="2" charset="-122"/>
                <a:ea typeface="宋体" panose="02010600030101010101" pitchFamily="2" charset="-122"/>
              </a:rPr>
              <a:t>SEGMENT</a:t>
            </a:r>
            <a:endParaRPr lang="en-US" altLang="zh-CN" sz="2400" dirty="0">
              <a:latin typeface="宋体" panose="02010600030101010101" pitchFamily="2" charset="-122"/>
              <a:ea typeface="宋体" panose="02010600030101010101" pitchFamily="2" charset="-122"/>
            </a:endParaRPr>
          </a:p>
          <a:p>
            <a:pPr eaLnBrk="1" hangingPunct="1">
              <a:spcBef>
                <a:spcPct val="10000"/>
              </a:spcBef>
              <a:buNone/>
            </a:pPr>
            <a:r>
              <a:rPr lang="en-US" altLang="zh-CN" sz="2400" dirty="0">
                <a:latin typeface="宋体" panose="02010600030101010101" pitchFamily="2" charset="-122"/>
                <a:ea typeface="宋体" panose="02010600030101010101" pitchFamily="2" charset="-122"/>
              </a:rPr>
              <a:t>          …</a:t>
            </a:r>
            <a:endParaRPr lang="en-US" altLang="zh-CN" sz="2400" dirty="0">
              <a:latin typeface="宋体" panose="02010600030101010101" pitchFamily="2" charset="-122"/>
              <a:ea typeface="宋体" panose="02010600030101010101" pitchFamily="2" charset="-122"/>
            </a:endParaRPr>
          </a:p>
          <a:p>
            <a:pPr eaLnBrk="1" hangingPunct="1">
              <a:buNone/>
            </a:pPr>
            <a:r>
              <a:rPr lang="zh-CN" altLang="en-US" sz="2400" dirty="0">
                <a:latin typeface="宋体" panose="02010600030101010101" pitchFamily="2" charset="-122"/>
                <a:ea typeface="宋体" panose="02010600030101010101" pitchFamily="2" charset="-122"/>
              </a:rPr>
              <a:t>数据段名  </a:t>
            </a:r>
            <a:r>
              <a:rPr lang="en-US" altLang="zh-CN" sz="2400" dirty="0">
                <a:latin typeface="宋体" panose="02010600030101010101" pitchFamily="2" charset="-122"/>
                <a:ea typeface="宋体" panose="02010600030101010101" pitchFamily="2" charset="-122"/>
              </a:rPr>
              <a:t>ENDS</a:t>
            </a:r>
            <a:endParaRPr lang="en-US" altLang="zh-CN" sz="2400" dirty="0">
              <a:latin typeface="宋体" panose="02010600030101010101" pitchFamily="2" charset="-122"/>
              <a:ea typeface="宋体" panose="02010600030101010101" pitchFamily="2" charset="-122"/>
            </a:endParaRPr>
          </a:p>
          <a:p>
            <a:pPr eaLnBrk="1" hangingPunct="1">
              <a:buNone/>
            </a:pPr>
            <a:endParaRPr lang="en-US" altLang="zh-CN" sz="2400" dirty="0">
              <a:latin typeface="宋体" panose="02010600030101010101" pitchFamily="2" charset="-122"/>
              <a:ea typeface="宋体" panose="02010600030101010101" pitchFamily="2" charset="-122"/>
            </a:endParaRPr>
          </a:p>
          <a:p>
            <a:pPr eaLnBrk="1" hangingPunct="1">
              <a:spcBef>
                <a:spcPct val="10000"/>
              </a:spcBef>
              <a:buNone/>
            </a:pPr>
            <a:r>
              <a:rPr lang="zh-CN" altLang="en-US" sz="2400" dirty="0">
                <a:latin typeface="宋体" panose="02010600030101010101" pitchFamily="2" charset="-122"/>
                <a:ea typeface="宋体" panose="02010600030101010101" pitchFamily="2" charset="-122"/>
              </a:rPr>
              <a:t>附加段名  </a:t>
            </a:r>
            <a:r>
              <a:rPr lang="en-US" altLang="zh-CN" sz="2400" dirty="0">
                <a:latin typeface="宋体" panose="02010600030101010101" pitchFamily="2" charset="-122"/>
                <a:ea typeface="宋体" panose="02010600030101010101" pitchFamily="2" charset="-122"/>
              </a:rPr>
              <a:t>SEGMENT</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eaLnBrk="1" hangingPunct="1">
              <a:buNone/>
            </a:pPr>
            <a:r>
              <a:rPr lang="zh-CN" altLang="en-US" sz="2400" dirty="0">
                <a:latin typeface="宋体" panose="02010600030101010101" pitchFamily="2" charset="-122"/>
                <a:ea typeface="宋体" panose="02010600030101010101" pitchFamily="2" charset="-122"/>
              </a:rPr>
              <a:t>附加段名  </a:t>
            </a:r>
            <a:r>
              <a:rPr lang="en-US" altLang="zh-CN" sz="2400" dirty="0">
                <a:latin typeface="宋体" panose="02010600030101010101" pitchFamily="2" charset="-122"/>
                <a:ea typeface="宋体" panose="02010600030101010101" pitchFamily="2" charset="-122"/>
              </a:rPr>
              <a:t>ENDS</a:t>
            </a:r>
            <a:endParaRPr lang="en-US" altLang="zh-CN" sz="2400" dirty="0">
              <a:latin typeface="宋体" panose="02010600030101010101" pitchFamily="2" charset="-122"/>
              <a:ea typeface="宋体" panose="02010600030101010101" pitchFamily="2" charset="-122"/>
            </a:endParaRPr>
          </a:p>
        </p:txBody>
      </p:sp>
      <p:sp>
        <p:nvSpPr>
          <p:cNvPr id="260100" name="Rectangle 4"/>
          <p:cNvSpPr/>
          <p:nvPr/>
        </p:nvSpPr>
        <p:spPr>
          <a:xfrm>
            <a:off x="4716463" y="2193925"/>
            <a:ext cx="4114800" cy="4330700"/>
          </a:xfrm>
          <a:prstGeom prst="rect">
            <a:avLst/>
          </a:prstGeom>
          <a:noFill/>
          <a:ln w="9525">
            <a:noFill/>
          </a:ln>
        </p:spPr>
        <p:txBody>
          <a:bodyPr lIns="92075" tIns="46038" rIns="92075" bIns="46038"/>
          <a:p>
            <a:pPr marL="342900" indent="-342900">
              <a:spcBef>
                <a:spcPct val="10000"/>
              </a:spcBef>
              <a:buClr>
                <a:schemeClr val="accent2"/>
              </a:buClr>
              <a:buSzPct val="80000"/>
              <a:buFont typeface="Wingdings" panose="05000000000000000000" pitchFamily="2" charset="2"/>
            </a:pPr>
            <a:r>
              <a:rPr lang="zh-CN" altLang="en-US" b="1" dirty="0">
                <a:solidFill>
                  <a:schemeClr val="tx2"/>
                </a:solidFill>
                <a:latin typeface="宋体" panose="02010600030101010101" pitchFamily="2" charset="-122"/>
              </a:rPr>
              <a:t>堆栈段名  </a:t>
            </a:r>
            <a:r>
              <a:rPr lang="en-US" altLang="zh-CN" b="1" dirty="0">
                <a:solidFill>
                  <a:schemeClr val="tx2"/>
                </a:solidFill>
                <a:latin typeface="宋体" panose="02010600030101010101" pitchFamily="2" charset="-122"/>
              </a:rPr>
              <a:t>SEGMENT</a:t>
            </a:r>
            <a:endParaRPr lang="en-US" altLang="zh-CN" b="1" dirty="0">
              <a:solidFill>
                <a:schemeClr val="tx2"/>
              </a:solidFill>
              <a:latin typeface="宋体" panose="02010600030101010101" pitchFamily="2" charset="-122"/>
            </a:endParaRPr>
          </a:p>
          <a:p>
            <a:pPr marL="342900" indent="-342900">
              <a:spcBef>
                <a:spcPct val="10000"/>
              </a:spcBef>
              <a:buClr>
                <a:schemeClr val="accent2"/>
              </a:buClr>
              <a:buSzPct val="80000"/>
              <a:buFont typeface="Wingdings" panose="05000000000000000000" pitchFamily="2" charset="2"/>
            </a:pPr>
            <a:r>
              <a:rPr lang="en-US" altLang="zh-CN" b="1" dirty="0">
                <a:solidFill>
                  <a:schemeClr val="tx2"/>
                </a:solidFill>
                <a:latin typeface="宋体" panose="02010600030101010101" pitchFamily="2" charset="-122"/>
              </a:rPr>
              <a:t>          …</a:t>
            </a:r>
            <a:endParaRPr lang="en-US" altLang="zh-CN" b="1" dirty="0">
              <a:solidFill>
                <a:schemeClr val="tx2"/>
              </a:solidFill>
              <a:latin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zh-CN" altLang="en-US" b="1" dirty="0">
                <a:solidFill>
                  <a:schemeClr val="tx2"/>
                </a:solidFill>
                <a:latin typeface="宋体" panose="02010600030101010101" pitchFamily="2" charset="-122"/>
              </a:rPr>
              <a:t>堆栈段名  </a:t>
            </a:r>
            <a:r>
              <a:rPr lang="en-US" altLang="zh-CN" b="1" dirty="0">
                <a:solidFill>
                  <a:schemeClr val="tx2"/>
                </a:solidFill>
                <a:latin typeface="宋体" panose="02010600030101010101" pitchFamily="2" charset="-122"/>
              </a:rPr>
              <a:t>ENDS</a:t>
            </a:r>
            <a:endParaRPr lang="en-US" altLang="zh-CN" b="1" dirty="0">
              <a:solidFill>
                <a:schemeClr val="tx2"/>
              </a:solidFill>
              <a:latin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endParaRPr lang="en-US" altLang="zh-CN" b="1" dirty="0">
              <a:solidFill>
                <a:schemeClr val="tx2"/>
              </a:solidFill>
              <a:latin typeface="宋体" panose="02010600030101010101" pitchFamily="2" charset="-122"/>
            </a:endParaRPr>
          </a:p>
          <a:p>
            <a:pPr marL="342900" indent="-342900">
              <a:spcBef>
                <a:spcPct val="10000"/>
              </a:spcBef>
              <a:buClr>
                <a:schemeClr val="accent2"/>
              </a:buClr>
              <a:buSzPct val="80000"/>
              <a:buFont typeface="Wingdings" panose="05000000000000000000" pitchFamily="2" charset="2"/>
            </a:pPr>
            <a:r>
              <a:rPr lang="zh-CN" altLang="en-US" b="1" dirty="0">
                <a:solidFill>
                  <a:schemeClr val="tx2"/>
                </a:solidFill>
                <a:latin typeface="宋体" panose="02010600030101010101" pitchFamily="2" charset="-122"/>
              </a:rPr>
              <a:t>代码段名  </a:t>
            </a:r>
            <a:r>
              <a:rPr lang="en-US" altLang="zh-CN" b="1" dirty="0">
                <a:solidFill>
                  <a:schemeClr val="tx2"/>
                </a:solidFill>
                <a:latin typeface="宋体" panose="02010600030101010101" pitchFamily="2" charset="-122"/>
              </a:rPr>
              <a:t>SEGMENT</a:t>
            </a:r>
            <a:endParaRPr lang="en-US" altLang="zh-CN" b="1" dirty="0">
              <a:solidFill>
                <a:schemeClr val="tx2"/>
              </a:solidFill>
              <a:latin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b="1" dirty="0">
                <a:solidFill>
                  <a:schemeClr val="tx2"/>
                </a:solidFill>
                <a:latin typeface="宋体" panose="02010600030101010101" pitchFamily="2" charset="-122"/>
              </a:rPr>
              <a:t>          …</a:t>
            </a:r>
            <a:endParaRPr lang="zh-CN" altLang="en-US" b="1" dirty="0">
              <a:solidFill>
                <a:schemeClr val="tx2"/>
              </a:solidFill>
              <a:latin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zh-CN" altLang="en-US" b="1" dirty="0">
                <a:solidFill>
                  <a:schemeClr val="tx2"/>
                </a:solidFill>
                <a:latin typeface="宋体" panose="02010600030101010101" pitchFamily="2" charset="-122"/>
              </a:rPr>
              <a:t>代码段名  </a:t>
            </a:r>
            <a:r>
              <a:rPr lang="en-US" altLang="zh-CN" b="1" dirty="0">
                <a:solidFill>
                  <a:schemeClr val="tx2"/>
                </a:solidFill>
                <a:latin typeface="宋体" panose="02010600030101010101" pitchFamily="2" charset="-122"/>
              </a:rPr>
              <a:t>ENDS</a:t>
            </a:r>
            <a:endParaRPr lang="en-US" altLang="zh-CN" b="1" dirty="0">
              <a:solidFill>
                <a:schemeClr val="tx2"/>
              </a:solidFill>
              <a:latin typeface="宋体" panose="02010600030101010101" pitchFamily="2" charset="-122"/>
            </a:endParaRPr>
          </a:p>
          <a:p>
            <a:pPr marL="342900" indent="-342900">
              <a:spcBef>
                <a:spcPct val="20000"/>
              </a:spcBef>
              <a:buClr>
                <a:schemeClr val="accent2"/>
              </a:buClr>
              <a:buSzPct val="80000"/>
              <a:buFont typeface="Wingdings" panose="05000000000000000000" pitchFamily="2" charset="2"/>
            </a:pPr>
            <a:r>
              <a:rPr lang="en-US" altLang="zh-CN" b="1" dirty="0">
                <a:solidFill>
                  <a:schemeClr val="tx2"/>
                </a:solidFill>
                <a:latin typeface="宋体" panose="02010600030101010101" pitchFamily="2" charset="-122"/>
              </a:rPr>
              <a:t>          END  </a:t>
            </a:r>
            <a:endParaRPr lang="en-US" altLang="zh-CN" b="1" dirty="0">
              <a:solidFill>
                <a:schemeClr val="tx2"/>
              </a:solidFill>
              <a:latin typeface="宋体" panose="02010600030101010101" pitchFamily="2" charset="-122"/>
            </a:endParaRPr>
          </a:p>
        </p:txBody>
      </p:sp>
      <p:sp>
        <p:nvSpPr>
          <p:cNvPr id="260101" name="Line 5"/>
          <p:cNvSpPr/>
          <p:nvPr/>
        </p:nvSpPr>
        <p:spPr>
          <a:xfrm flipH="1">
            <a:off x="4495800" y="1844675"/>
            <a:ext cx="4763" cy="5011738"/>
          </a:xfrm>
          <a:prstGeom prst="line">
            <a:avLst/>
          </a:prstGeom>
          <a:ln w="25400" cap="flat" cmpd="sng">
            <a:solidFill>
              <a:srgbClr val="FF6600"/>
            </a:solidFill>
            <a:prstDash val="dash"/>
            <a:headEnd type="none" w="sm" len="sm"/>
            <a:tailEnd type="none" w="lg" len="lg"/>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0099">
                                            <p:txEl>
                                              <p:charRg st="0" end="14"/>
                                            </p:txEl>
                                          </p:spTgt>
                                        </p:tgtEl>
                                        <p:attrNameLst>
                                          <p:attrName>style.visibility</p:attrName>
                                        </p:attrNameLst>
                                      </p:cBhvr>
                                      <p:to>
                                        <p:strVal val="visible"/>
                                      </p:to>
                                    </p:set>
                                    <p:animEffect transition="in" filter="wipe(left)">
                                      <p:cBhvr>
                                        <p:cTn id="7" dur="500"/>
                                        <p:tgtEl>
                                          <p:spTgt spid="260099">
                                            <p:txEl>
                                              <p:charRg st="0" end="14"/>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60099">
                                            <p:txEl>
                                              <p:charRg st="14" end="26"/>
                                            </p:txEl>
                                          </p:spTgt>
                                        </p:tgtEl>
                                        <p:attrNameLst>
                                          <p:attrName>style.visibility</p:attrName>
                                        </p:attrNameLst>
                                      </p:cBhvr>
                                      <p:to>
                                        <p:strVal val="visible"/>
                                      </p:to>
                                    </p:set>
                                    <p:animEffect transition="in" filter="wipe(left)">
                                      <p:cBhvr>
                                        <p:cTn id="11" dur="500"/>
                                        <p:tgtEl>
                                          <p:spTgt spid="260099">
                                            <p:txEl>
                                              <p:charRg st="14" end="26"/>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60099">
                                            <p:txEl>
                                              <p:charRg st="26" end="37"/>
                                            </p:txEl>
                                          </p:spTgt>
                                        </p:tgtEl>
                                        <p:attrNameLst>
                                          <p:attrName>style.visibility</p:attrName>
                                        </p:attrNameLst>
                                      </p:cBhvr>
                                      <p:to>
                                        <p:strVal val="visible"/>
                                      </p:to>
                                    </p:set>
                                    <p:animEffect transition="in" filter="wipe(left)">
                                      <p:cBhvr>
                                        <p:cTn id="15" dur="500"/>
                                        <p:tgtEl>
                                          <p:spTgt spid="260099">
                                            <p:txEl>
                                              <p:charRg st="26" end="3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60099">
                                            <p:txEl>
                                              <p:charRg st="38" end="52"/>
                                            </p:txEl>
                                          </p:spTgt>
                                        </p:tgtEl>
                                        <p:attrNameLst>
                                          <p:attrName>style.visibility</p:attrName>
                                        </p:attrNameLst>
                                      </p:cBhvr>
                                      <p:to>
                                        <p:strVal val="visible"/>
                                      </p:to>
                                    </p:set>
                                    <p:animEffect transition="in" filter="wipe(left)">
                                      <p:cBhvr>
                                        <p:cTn id="20" dur="500"/>
                                        <p:tgtEl>
                                          <p:spTgt spid="260099">
                                            <p:txEl>
                                              <p:charRg st="38" end="52"/>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260099">
                                            <p:txEl>
                                              <p:charRg st="52" end="64"/>
                                            </p:txEl>
                                          </p:spTgt>
                                        </p:tgtEl>
                                        <p:attrNameLst>
                                          <p:attrName>style.visibility</p:attrName>
                                        </p:attrNameLst>
                                      </p:cBhvr>
                                      <p:to>
                                        <p:strVal val="visible"/>
                                      </p:to>
                                    </p:set>
                                    <p:animEffect transition="in" filter="wipe(left)">
                                      <p:cBhvr>
                                        <p:cTn id="24" dur="500"/>
                                        <p:tgtEl>
                                          <p:spTgt spid="260099">
                                            <p:txEl>
                                              <p:charRg st="52" end="6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260099">
                                            <p:txEl>
                                              <p:charRg st="64" end="75"/>
                                            </p:txEl>
                                          </p:spTgt>
                                        </p:tgtEl>
                                        <p:attrNameLst>
                                          <p:attrName>style.visibility</p:attrName>
                                        </p:attrNameLst>
                                      </p:cBhvr>
                                      <p:to>
                                        <p:strVal val="visible"/>
                                      </p:to>
                                    </p:set>
                                    <p:animEffect transition="in" filter="wipe(left)">
                                      <p:cBhvr>
                                        <p:cTn id="28" dur="500"/>
                                        <p:tgtEl>
                                          <p:spTgt spid="260099">
                                            <p:txEl>
                                              <p:charRg st="64" end="75"/>
                                            </p:txEl>
                                          </p:spTgt>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260101"/>
                                        </p:tgtEl>
                                        <p:attrNameLst>
                                          <p:attrName>style.visibility</p:attrName>
                                        </p:attrNameLst>
                                      </p:cBhvr>
                                      <p:to>
                                        <p:strVal val="visible"/>
                                      </p:to>
                                    </p:set>
                                    <p:animEffect transition="in" filter="wipe(up)">
                                      <p:cBhvr>
                                        <p:cTn id="32" dur="500"/>
                                        <p:tgtEl>
                                          <p:spTgt spid="2601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60100">
                                            <p:txEl>
                                              <p:charRg st="0" end="14"/>
                                            </p:txEl>
                                          </p:spTgt>
                                        </p:tgtEl>
                                        <p:attrNameLst>
                                          <p:attrName>style.visibility</p:attrName>
                                        </p:attrNameLst>
                                      </p:cBhvr>
                                      <p:to>
                                        <p:strVal val="visible"/>
                                      </p:to>
                                    </p:set>
                                    <p:animEffect transition="in" filter="wipe(left)">
                                      <p:cBhvr>
                                        <p:cTn id="37" dur="500"/>
                                        <p:tgtEl>
                                          <p:spTgt spid="260100">
                                            <p:txEl>
                                              <p:charRg st="0" end="14"/>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260100">
                                            <p:txEl>
                                              <p:charRg st="14" end="26"/>
                                            </p:txEl>
                                          </p:spTgt>
                                        </p:tgtEl>
                                        <p:attrNameLst>
                                          <p:attrName>style.visibility</p:attrName>
                                        </p:attrNameLst>
                                      </p:cBhvr>
                                      <p:to>
                                        <p:strVal val="visible"/>
                                      </p:to>
                                    </p:set>
                                    <p:animEffect transition="in" filter="wipe(left)">
                                      <p:cBhvr>
                                        <p:cTn id="41" dur="500"/>
                                        <p:tgtEl>
                                          <p:spTgt spid="260100">
                                            <p:txEl>
                                              <p:charRg st="14" end="26"/>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260100">
                                            <p:txEl>
                                              <p:charRg st="26" end="37"/>
                                            </p:txEl>
                                          </p:spTgt>
                                        </p:tgtEl>
                                        <p:attrNameLst>
                                          <p:attrName>style.visibility</p:attrName>
                                        </p:attrNameLst>
                                      </p:cBhvr>
                                      <p:to>
                                        <p:strVal val="visible"/>
                                      </p:to>
                                    </p:set>
                                    <p:animEffect transition="in" filter="wipe(left)">
                                      <p:cBhvr>
                                        <p:cTn id="45" dur="500"/>
                                        <p:tgtEl>
                                          <p:spTgt spid="260100">
                                            <p:txEl>
                                              <p:charRg st="26" end="37"/>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60100">
                                            <p:txEl>
                                              <p:charRg st="38" end="52"/>
                                            </p:txEl>
                                          </p:spTgt>
                                        </p:tgtEl>
                                        <p:attrNameLst>
                                          <p:attrName>style.visibility</p:attrName>
                                        </p:attrNameLst>
                                      </p:cBhvr>
                                      <p:to>
                                        <p:strVal val="visible"/>
                                      </p:to>
                                    </p:set>
                                    <p:animEffect transition="in" filter="wipe(left)">
                                      <p:cBhvr>
                                        <p:cTn id="50" dur="500"/>
                                        <p:tgtEl>
                                          <p:spTgt spid="260100">
                                            <p:txEl>
                                              <p:charRg st="38" end="52"/>
                                            </p:txEl>
                                          </p:spTgt>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260100">
                                            <p:txEl>
                                              <p:charRg st="52" end="64"/>
                                            </p:txEl>
                                          </p:spTgt>
                                        </p:tgtEl>
                                        <p:attrNameLst>
                                          <p:attrName>style.visibility</p:attrName>
                                        </p:attrNameLst>
                                      </p:cBhvr>
                                      <p:to>
                                        <p:strVal val="visible"/>
                                      </p:to>
                                    </p:set>
                                    <p:animEffect transition="in" filter="wipe(left)">
                                      <p:cBhvr>
                                        <p:cTn id="54" dur="500"/>
                                        <p:tgtEl>
                                          <p:spTgt spid="260100">
                                            <p:txEl>
                                              <p:charRg st="52" end="64"/>
                                            </p:txEl>
                                          </p:spTgt>
                                        </p:tgtEl>
                                      </p:cBhvr>
                                    </p:animEffect>
                                  </p:childTnLst>
                                </p:cTn>
                              </p:par>
                            </p:childTnLst>
                          </p:cTn>
                        </p:par>
                        <p:par>
                          <p:cTn id="55" fill="hold">
                            <p:stCondLst>
                              <p:cond delay="1000"/>
                            </p:stCondLst>
                            <p:childTnLst>
                              <p:par>
                                <p:cTn id="56" presetID="22" presetClass="entr" presetSubtype="8" fill="hold" nodeType="afterEffect">
                                  <p:stCondLst>
                                    <p:cond delay="0"/>
                                  </p:stCondLst>
                                  <p:childTnLst>
                                    <p:set>
                                      <p:cBhvr>
                                        <p:cTn id="57" dur="1" fill="hold">
                                          <p:stCondLst>
                                            <p:cond delay="0"/>
                                          </p:stCondLst>
                                        </p:cTn>
                                        <p:tgtEl>
                                          <p:spTgt spid="260100">
                                            <p:txEl>
                                              <p:charRg st="64" end="75"/>
                                            </p:txEl>
                                          </p:spTgt>
                                        </p:tgtEl>
                                        <p:attrNameLst>
                                          <p:attrName>style.visibility</p:attrName>
                                        </p:attrNameLst>
                                      </p:cBhvr>
                                      <p:to>
                                        <p:strVal val="visible"/>
                                      </p:to>
                                    </p:set>
                                    <p:animEffect transition="in" filter="wipe(left)">
                                      <p:cBhvr>
                                        <p:cTn id="58" dur="500"/>
                                        <p:tgtEl>
                                          <p:spTgt spid="260100">
                                            <p:txEl>
                                              <p:charRg st="64" end="75"/>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260100">
                                            <p:txEl>
                                              <p:charRg st="75" end="91"/>
                                            </p:txEl>
                                          </p:spTgt>
                                        </p:tgtEl>
                                        <p:attrNameLst>
                                          <p:attrName>style.visibility</p:attrName>
                                        </p:attrNameLst>
                                      </p:cBhvr>
                                      <p:to>
                                        <p:strVal val="visible"/>
                                      </p:to>
                                    </p:set>
                                    <p:animEffect transition="in" filter="wipe(left)">
                                      <p:cBhvr>
                                        <p:cTn id="63" dur="500"/>
                                        <p:tgtEl>
                                          <p:spTgt spid="260100">
                                            <p:txEl>
                                              <p:charRg st="75" end="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三、单字符显示输出</a:t>
            </a:r>
            <a:endParaRPr lang="zh-CN" altLang="en-US" dirty="0">
              <a:latin typeface="宋体" panose="02010600030101010101" pitchFamily="2" charset="-122"/>
            </a:endParaRPr>
          </a:p>
        </p:txBody>
      </p:sp>
      <p:sp>
        <p:nvSpPr>
          <p:cNvPr id="137219" name="Rectangle 3"/>
          <p:cNvSpPr>
            <a:spLocks noGrp="1" noChangeArrowheads="1"/>
          </p:cNvSpPr>
          <p:nvPr>
            <p:ph idx="1"/>
          </p:nvPr>
        </p:nvSpPr>
        <p:spPr>
          <a:xfrm>
            <a:off x="1090613" y="2263775"/>
            <a:ext cx="6192838" cy="1885950"/>
          </a:xfrm>
        </p:spPr>
        <p:txBody>
          <a:bodyPr vert="horz" wrap="square" lIns="91440" tIns="45720" rIns="91440" bIns="45720" numCol="1" anchor="t" anchorCtr="0" compatLnSpc="1"/>
          <a:lstStyle/>
          <a:p>
            <a:pPr marL="342900" marR="0" lvl="0" indent="-342900" algn="l" defTabSz="914400" rtl="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功能号</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O2H</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待输出字符</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Char char="n"/>
              <a:defRPr/>
            </a:pP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INT  21H</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Char char="n"/>
              <a:defRPr/>
            </a:pP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30000"/>
              </a:lnSpc>
              <a:spcBef>
                <a:spcPct val="20000"/>
              </a:spcBef>
              <a:spcAft>
                <a:spcPct val="20000"/>
              </a:spcAft>
              <a:buClr>
                <a:schemeClr val="folHlink"/>
              </a:buClr>
              <a:buSzPct val="60000"/>
              <a:buFont typeface="Wingdings" panose="05000000000000000000" pitchFamily="2" charset="2"/>
              <a:buNone/>
              <a:defRPr/>
            </a:pP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将</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DL</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寄存器中的字符在显示器上显示，如果要退出按</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〈CTRL〉+〈BREAK〉</a:t>
            </a:r>
            <a:endPar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1" fontAlgn="base" latinLnBrk="0" hangingPunct="1">
              <a:lnSpc>
                <a:spcPct val="110000"/>
              </a:lnSpc>
              <a:spcBef>
                <a:spcPct val="20000"/>
              </a:spcBef>
              <a:spcAft>
                <a:spcPct val="5000"/>
              </a:spcAft>
              <a:buClr>
                <a:schemeClr val="folHlink"/>
              </a:buClr>
              <a:buSzPct val="60000"/>
              <a:buFont typeface="Wingdings" panose="05000000000000000000" pitchFamily="2" charset="2"/>
              <a:buChar char="n"/>
              <a:defRPr/>
            </a:pPr>
            <a:endParaRPr kumimoji="0" lang="zh-CN" altLang="en-US" sz="2800" b="1" i="0" u="none" strike="noStrike" kern="0" cap="none" spc="0" normalizeH="0" baseline="0" noProof="0" dirty="0">
              <a:ln>
                <a:noFill/>
              </a:ln>
              <a:solidFill>
                <a:schemeClr val="tx2"/>
              </a:solidFill>
              <a:effectLst/>
              <a:uLnTx/>
              <a:uFillTx/>
              <a:latin typeface="+mn-lt"/>
              <a:ea typeface="+mn-ea"/>
              <a:cs typeface="+mn-cs"/>
            </a:endParaRPr>
          </a:p>
        </p:txBody>
      </p:sp>
      <p:sp>
        <p:nvSpPr>
          <p:cNvPr id="137220" name="Line 4"/>
          <p:cNvSpPr/>
          <p:nvPr/>
        </p:nvSpPr>
        <p:spPr>
          <a:xfrm flipH="1">
            <a:off x="2268538" y="2571750"/>
            <a:ext cx="838200" cy="0"/>
          </a:xfrm>
          <a:prstGeom prst="line">
            <a:avLst/>
          </a:prstGeom>
          <a:ln w="25400" cap="sq" cmpd="sng">
            <a:solidFill>
              <a:srgbClr val="FF6600"/>
            </a:solidFill>
            <a:prstDash val="solid"/>
            <a:headEnd type="none" w="sm" len="sm"/>
            <a:tailEnd type="triangle" w="lg" len="lg"/>
          </a:ln>
        </p:spPr>
      </p:sp>
      <p:sp>
        <p:nvSpPr>
          <p:cNvPr id="137221" name="Line 5"/>
          <p:cNvSpPr/>
          <p:nvPr/>
        </p:nvSpPr>
        <p:spPr>
          <a:xfrm flipH="1">
            <a:off x="2268538" y="3197225"/>
            <a:ext cx="838200" cy="0"/>
          </a:xfrm>
          <a:prstGeom prst="line">
            <a:avLst/>
          </a:prstGeom>
          <a:ln w="25400" cap="sq" cmpd="sng">
            <a:solidFill>
              <a:srgbClr val="FF6600"/>
            </a:solidFill>
            <a:prstDash val="solid"/>
            <a:headEnd type="none" w="sm" len="sm"/>
            <a:tailEnd type="triangle" w="lg" len="lg"/>
          </a:ln>
        </p:spPr>
      </p:sp>
      <p:sp>
        <p:nvSpPr>
          <p:cNvPr id="137222" name="Text Box 6"/>
          <p:cNvSpPr txBox="1"/>
          <p:nvPr/>
        </p:nvSpPr>
        <p:spPr>
          <a:xfrm>
            <a:off x="1116013" y="2319338"/>
            <a:ext cx="1152525" cy="519112"/>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AH</a:t>
            </a:r>
            <a:endParaRPr lang="zh-CN" altLang="en-US" b="1" dirty="0">
              <a:solidFill>
                <a:schemeClr val="tx2"/>
              </a:solidFill>
              <a:latin typeface="Times New Roman" panose="02020603050405020304" pitchFamily="18" charset="0"/>
            </a:endParaRPr>
          </a:p>
        </p:txBody>
      </p:sp>
      <p:sp>
        <p:nvSpPr>
          <p:cNvPr id="137223" name="Text Box 7"/>
          <p:cNvSpPr txBox="1"/>
          <p:nvPr/>
        </p:nvSpPr>
        <p:spPr>
          <a:xfrm>
            <a:off x="1150938" y="2936875"/>
            <a:ext cx="1152525" cy="519113"/>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DL</a:t>
            </a:r>
            <a:endParaRPr lang="zh-CN" altLang="en-US" b="1" dirty="0">
              <a:solidFill>
                <a:schemeClr val="tx2"/>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7219">
                                            <p:txEl>
                                              <p:charRg st="0" end="21"/>
                                            </p:txEl>
                                          </p:spTgt>
                                        </p:tgtEl>
                                        <p:attrNameLst>
                                          <p:attrName>style.visibility</p:attrName>
                                        </p:attrNameLst>
                                      </p:cBhvr>
                                      <p:to>
                                        <p:strVal val="visible"/>
                                      </p:to>
                                    </p:set>
                                    <p:animEffect transition="in" filter="wipe(left)">
                                      <p:cBhvr>
                                        <p:cTn id="7" dur="500"/>
                                        <p:tgtEl>
                                          <p:spTgt spid="137219">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7220"/>
                                        </p:tgtEl>
                                        <p:attrNameLst>
                                          <p:attrName>style.visibility</p:attrName>
                                        </p:attrNameLst>
                                      </p:cBhvr>
                                      <p:to>
                                        <p:strVal val="visible"/>
                                      </p:to>
                                    </p:set>
                                    <p:animEffect transition="in" filter="wipe(right)">
                                      <p:cBhvr>
                                        <p:cTn id="12" dur="500"/>
                                        <p:tgtEl>
                                          <p:spTgt spid="13722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7222"/>
                                        </p:tgtEl>
                                        <p:attrNameLst>
                                          <p:attrName>style.visibility</p:attrName>
                                        </p:attrNameLst>
                                      </p:cBhvr>
                                      <p:to>
                                        <p:strVal val="visible"/>
                                      </p:to>
                                    </p:set>
                                    <p:animEffect transition="in" filter="wipe(left)">
                                      <p:cBhvr>
                                        <p:cTn id="16" dur="500"/>
                                        <p:tgtEl>
                                          <p:spTgt spid="1372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7219">
                                            <p:txEl>
                                              <p:charRg st="21" end="41"/>
                                            </p:txEl>
                                          </p:spTgt>
                                        </p:tgtEl>
                                        <p:attrNameLst>
                                          <p:attrName>style.visibility</p:attrName>
                                        </p:attrNameLst>
                                      </p:cBhvr>
                                      <p:to>
                                        <p:strVal val="visible"/>
                                      </p:to>
                                    </p:set>
                                    <p:animEffect transition="in" filter="wipe(left)">
                                      <p:cBhvr>
                                        <p:cTn id="21" dur="500"/>
                                        <p:tgtEl>
                                          <p:spTgt spid="137219">
                                            <p:txEl>
                                              <p:charRg st="21" end="4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7221"/>
                                        </p:tgtEl>
                                        <p:attrNameLst>
                                          <p:attrName>style.visibility</p:attrName>
                                        </p:attrNameLst>
                                      </p:cBhvr>
                                      <p:to>
                                        <p:strVal val="visible"/>
                                      </p:to>
                                    </p:set>
                                    <p:animEffect transition="in" filter="wipe(right)">
                                      <p:cBhvr>
                                        <p:cTn id="26" dur="500"/>
                                        <p:tgtEl>
                                          <p:spTgt spid="137221"/>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37223">
                                            <p:txEl>
                                              <p:charRg st="0" end="5"/>
                                            </p:txEl>
                                          </p:spTgt>
                                        </p:tgtEl>
                                        <p:attrNameLst>
                                          <p:attrName>style.visibility</p:attrName>
                                        </p:attrNameLst>
                                      </p:cBhvr>
                                      <p:to>
                                        <p:strVal val="visible"/>
                                      </p:to>
                                    </p:set>
                                    <p:animEffect transition="in" filter="wipe(left)">
                                      <p:cBhvr>
                                        <p:cTn id="30" dur="500"/>
                                        <p:tgtEl>
                                          <p:spTgt spid="137223">
                                            <p:txEl>
                                              <p:charRg st="0"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7219">
                                            <p:txEl>
                                              <p:charRg st="41" end="50"/>
                                            </p:txEl>
                                          </p:spTgt>
                                        </p:tgtEl>
                                        <p:attrNameLst>
                                          <p:attrName>style.visibility</p:attrName>
                                        </p:attrNameLst>
                                      </p:cBhvr>
                                      <p:to>
                                        <p:strVal val="visible"/>
                                      </p:to>
                                    </p:set>
                                    <p:animEffect transition="in" filter="wipe(left)">
                                      <p:cBhvr>
                                        <p:cTn id="35" dur="500"/>
                                        <p:tgtEl>
                                          <p:spTgt spid="137219">
                                            <p:txEl>
                                              <p:charRg st="41" end="5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7219">
                                            <p:txEl>
                                              <p:charRg st="51" end="90"/>
                                            </p:txEl>
                                          </p:spTgt>
                                        </p:tgtEl>
                                        <p:attrNameLst>
                                          <p:attrName>style.visibility</p:attrName>
                                        </p:attrNameLst>
                                      </p:cBhvr>
                                      <p:to>
                                        <p:strVal val="visible"/>
                                      </p:to>
                                    </p:set>
                                    <p:animEffect transition="in" filter="wipe(left)">
                                      <p:cBhvr>
                                        <p:cTn id="40" dur="500"/>
                                        <p:tgtEl>
                                          <p:spTgt spid="137219">
                                            <p:txEl>
                                              <p:charRg st="51" end="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2"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单字符显示输出例</a:t>
            </a:r>
            <a:endParaRPr lang="zh-CN" altLang="en-US" dirty="0">
              <a:latin typeface="宋体" panose="02010600030101010101" pitchFamily="2" charset="-122"/>
            </a:endParaRPr>
          </a:p>
        </p:txBody>
      </p:sp>
      <p:sp>
        <p:nvSpPr>
          <p:cNvPr id="137219" name="Rectangle 3"/>
          <p:cNvSpPr>
            <a:spLocks noGrp="1"/>
          </p:cNvSpPr>
          <p:nvPr>
            <p:ph idx="1"/>
          </p:nvPr>
        </p:nvSpPr>
        <p:spPr>
          <a:xfrm>
            <a:off x="1254125" y="2162175"/>
            <a:ext cx="5334000" cy="2490788"/>
          </a:xfrm>
          <a:ln/>
        </p:spPr>
        <p:txBody>
          <a:bodyPr vert="horz" wrap="square" lIns="91440" tIns="45720" rIns="91440" bIns="45720" anchor="t" anchorCtr="0"/>
          <a:p>
            <a:pPr eaLnBrk="1" hangingPunct="1">
              <a:lnSpc>
                <a:spcPct val="120000"/>
              </a:lnSpc>
            </a:pPr>
            <a:r>
              <a:rPr lang="en-US" altLang="zh-CN" dirty="0">
                <a:latin typeface="宋体" panose="02010600030101010101" pitchFamily="2" charset="-122"/>
                <a:ea typeface="宋体" panose="02010600030101010101" pitchFamily="2" charset="-122"/>
              </a:rPr>
              <a:t>MOV	 AH，02</a:t>
            </a:r>
            <a:endParaRPr lang="en-US" altLang="zh-CN" dirty="0">
              <a:latin typeface="宋体" panose="02010600030101010101" pitchFamily="2" charset="-122"/>
              <a:ea typeface="宋体" panose="02010600030101010101" pitchFamily="2" charset="-122"/>
            </a:endParaRPr>
          </a:p>
          <a:p>
            <a:pPr eaLnBrk="1" hangingPunct="1">
              <a:lnSpc>
                <a:spcPct val="120000"/>
              </a:lnSpc>
            </a:pPr>
            <a:r>
              <a:rPr lang="en-US" altLang="zh-CN" dirty="0">
                <a:latin typeface="宋体" panose="02010600030101010101" pitchFamily="2" charset="-122"/>
                <a:ea typeface="宋体" panose="02010600030101010101" pitchFamily="2" charset="-122"/>
              </a:rPr>
              <a:t>MOV DL，41H</a:t>
            </a:r>
            <a:endParaRPr lang="en-US" altLang="zh-CN" dirty="0">
              <a:latin typeface="宋体" panose="02010600030101010101" pitchFamily="2" charset="-122"/>
              <a:ea typeface="宋体" panose="02010600030101010101" pitchFamily="2" charset="-122"/>
            </a:endParaRPr>
          </a:p>
          <a:p>
            <a:pPr algn="just" eaLnBrk="1" hangingPunct="1">
              <a:lnSpc>
                <a:spcPct val="120000"/>
              </a:lnSpc>
            </a:pPr>
            <a:r>
              <a:rPr lang="en-US" altLang="zh-CN" dirty="0">
                <a:latin typeface="宋体" panose="02010600030101010101" pitchFamily="2" charset="-122"/>
                <a:ea typeface="宋体" panose="02010600030101010101" pitchFamily="2" charset="-122"/>
              </a:rPr>
              <a:t>INT	 21H</a:t>
            </a:r>
            <a:r>
              <a:rPr lang="en-US" altLang="zh-CN" b="0" dirty="0"/>
              <a:t>	</a:t>
            </a:r>
            <a:endParaRPr lang="zh-CN" altLang="en-US" b="0" dirty="0"/>
          </a:p>
        </p:txBody>
      </p:sp>
      <p:sp>
        <p:nvSpPr>
          <p:cNvPr id="138245" name="AutoShape 5"/>
          <p:cNvSpPr/>
          <p:nvPr/>
        </p:nvSpPr>
        <p:spPr>
          <a:xfrm>
            <a:off x="5219700" y="4868863"/>
            <a:ext cx="1612900" cy="873125"/>
          </a:xfrm>
          <a:prstGeom prst="wedgeRoundRectCallout">
            <a:avLst>
              <a:gd name="adj1" fmla="val -110727"/>
              <a:gd name="adj2" fmla="val -160546"/>
              <a:gd name="adj3" fmla="val 16667"/>
            </a:avLst>
          </a:prstGeom>
          <a:solidFill>
            <a:srgbClr val="993300"/>
          </a:solidFill>
          <a:ln w="25400" cap="sq" cmpd="sng">
            <a:solidFill>
              <a:srgbClr val="993300"/>
            </a:solidFill>
            <a:prstDash val="solid"/>
            <a:miter/>
            <a:headEnd type="none" w="sm" len="sm"/>
            <a:tailEnd type="none" w="lg" len="lg"/>
          </a:ln>
        </p:spPr>
        <p:txBody>
          <a:bodyPr/>
          <a:p>
            <a:pPr algn="just">
              <a:spcBef>
                <a:spcPct val="20000"/>
              </a:spcBef>
              <a:buClr>
                <a:schemeClr val="accent2"/>
              </a:buClr>
              <a:buSzPct val="80000"/>
              <a:buFont typeface="Wingdings" panose="05000000000000000000" pitchFamily="2" charset="2"/>
            </a:pPr>
            <a:r>
              <a:rPr lang="zh-CN" altLang="en-US" sz="2000" b="1" dirty="0">
                <a:solidFill>
                  <a:schemeClr val="bg1"/>
                </a:solidFill>
                <a:latin typeface="Arial" panose="020B0604020202020204" pitchFamily="34" charset="0"/>
              </a:rPr>
              <a:t>执行结果：</a:t>
            </a:r>
            <a:endParaRPr lang="zh-CN" altLang="en-US" sz="2000" b="1" dirty="0">
              <a:solidFill>
                <a:schemeClr val="bg1"/>
              </a:solidFill>
              <a:latin typeface="Arial" panose="020B0604020202020204" pitchFamily="34" charset="0"/>
            </a:endParaRPr>
          </a:p>
          <a:p>
            <a:pPr algn="just">
              <a:spcBef>
                <a:spcPct val="20000"/>
              </a:spcBef>
              <a:buClr>
                <a:schemeClr val="accent2"/>
              </a:buClr>
              <a:buSzPct val="80000"/>
              <a:buFont typeface="Wingdings" panose="05000000000000000000" pitchFamily="2" charset="2"/>
            </a:pPr>
            <a:r>
              <a:rPr lang="zh-CN" altLang="en-US" sz="2000" b="1" dirty="0">
                <a:solidFill>
                  <a:schemeClr val="bg1"/>
                </a:solidFill>
                <a:latin typeface="Arial" panose="020B0604020202020204" pitchFamily="34" charset="0"/>
              </a:rPr>
              <a:t>屏幕显示</a:t>
            </a:r>
            <a:r>
              <a:rPr lang="en-US" altLang="zh-CN" sz="2000" b="1" dirty="0">
                <a:solidFill>
                  <a:schemeClr val="bg1"/>
                </a:solidFill>
                <a:latin typeface="Arial" panose="020B0604020202020204" pitchFamily="34" charset="0"/>
              </a:rPr>
              <a:t>A</a:t>
            </a:r>
            <a:endParaRPr lang="zh-CN" altLang="en-US" sz="2000" b="1" dirty="0">
              <a:solidFill>
                <a:schemeClr val="bg1"/>
              </a:solidFill>
              <a:latin typeface="Arial" panose="020B060402020202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5"/>
                                        </p:tgtEl>
                                        <p:attrNameLst>
                                          <p:attrName>style.visibility</p:attrName>
                                        </p:attrNameLst>
                                      </p:cBhvr>
                                      <p:to>
                                        <p:strVal val="visible"/>
                                      </p:to>
                                    </p:set>
                                    <p:anim calcmode="lin" valueType="num">
                                      <p:cBhvr additive="base">
                                        <p:cTn id="7" dur="500" fill="hold"/>
                                        <p:tgtEl>
                                          <p:spTgt spid="138245"/>
                                        </p:tgtEl>
                                        <p:attrNameLst>
                                          <p:attrName>ppt_x</p:attrName>
                                        </p:attrNameLst>
                                      </p:cBhvr>
                                      <p:tavLst>
                                        <p:tav tm="0">
                                          <p:val>
                                            <p:strVal val="#ppt_x"/>
                                          </p:val>
                                        </p:tav>
                                        <p:tav tm="100000">
                                          <p:val>
                                            <p:strVal val="#ppt_x"/>
                                          </p:val>
                                        </p:tav>
                                      </p:tavLst>
                                    </p:anim>
                                    <p:anim calcmode="lin" valueType="num">
                                      <p:cBhvr additive="base">
                                        <p:cTn id="8" dur="500" fill="hold"/>
                                        <p:tgtEl>
                                          <p:spTgt spid="1382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四、字符串输出显示</a:t>
            </a:r>
            <a:endParaRPr lang="zh-CN" altLang="en-US" dirty="0">
              <a:latin typeface="宋体" panose="02010600030101010101" pitchFamily="2" charset="-122"/>
            </a:endParaRPr>
          </a:p>
        </p:txBody>
      </p:sp>
      <p:sp>
        <p:nvSpPr>
          <p:cNvPr id="139270" name="Rectangle 6"/>
          <p:cNvSpPr/>
          <p:nvPr/>
        </p:nvSpPr>
        <p:spPr>
          <a:xfrm>
            <a:off x="1076325" y="2162175"/>
            <a:ext cx="7561263" cy="3211513"/>
          </a:xfrm>
          <a:prstGeom prst="rect">
            <a:avLst/>
          </a:prstGeom>
          <a:noFill/>
          <a:ln w="9525">
            <a:noFill/>
          </a:ln>
        </p:spPr>
        <p:txBody>
          <a:bodyPr/>
          <a:p>
            <a:pPr marL="342900" indent="-342900">
              <a:lnSpc>
                <a:spcPct val="130000"/>
              </a:lnSpc>
              <a:spcBef>
                <a:spcPct val="15000"/>
              </a:spcBef>
              <a:spcAft>
                <a:spcPct val="20000"/>
              </a:spcAft>
              <a:buClr>
                <a:schemeClr val="folHlink"/>
              </a:buClr>
              <a:buSzPct val="60000"/>
              <a:buFont typeface="Wingdings" panose="05000000000000000000" pitchFamily="2" charset="2"/>
            </a:pPr>
            <a:r>
              <a:rPr lang="zh-CN" altLang="en-US" dirty="0">
                <a:solidFill>
                  <a:schemeClr val="tx2"/>
                </a:solidFill>
                <a:latin typeface="Times New Roman" panose="02020603050405020304" pitchFamily="18" charset="0"/>
                <a:ea typeface="楷体_GB2312" charset="-122"/>
              </a:rPr>
              <a:t>                           </a:t>
            </a:r>
            <a:r>
              <a:rPr lang="zh-CN" altLang="en-US" b="1" dirty="0">
                <a:solidFill>
                  <a:schemeClr val="tx2"/>
                </a:solidFill>
                <a:latin typeface="Times New Roman" panose="02020603050405020304" pitchFamily="18" charset="0"/>
                <a:ea typeface="楷体_GB2312" charset="-122"/>
              </a:rPr>
              <a:t>功能号</a:t>
            </a:r>
            <a:r>
              <a:rPr lang="en-US" altLang="zh-CN" b="1" dirty="0">
                <a:solidFill>
                  <a:schemeClr val="tx2"/>
                </a:solidFill>
                <a:latin typeface="Times New Roman" panose="02020603050405020304" pitchFamily="18" charset="0"/>
              </a:rPr>
              <a:t>O9H</a:t>
            </a:r>
            <a:endParaRPr lang="en-US" altLang="zh-CN" b="1" dirty="0">
              <a:solidFill>
                <a:schemeClr val="tx2"/>
              </a:solidFill>
              <a:latin typeface="Times New Roman" panose="02020603050405020304" pitchFamily="18" charset="0"/>
            </a:endParaRPr>
          </a:p>
          <a:p>
            <a:pPr marL="342900" indent="-342900">
              <a:lnSpc>
                <a:spcPct val="130000"/>
              </a:lnSpc>
              <a:spcBef>
                <a:spcPct val="15000"/>
              </a:spcBef>
              <a:spcAft>
                <a:spcPct val="20000"/>
              </a:spcAft>
              <a:buClr>
                <a:schemeClr val="folHlink"/>
              </a:buClr>
              <a:buSzPct val="60000"/>
              <a:buFont typeface="Wingdings" panose="05000000000000000000" pitchFamily="2" charset="2"/>
            </a:pPr>
            <a:r>
              <a:rPr lang="zh-CN" altLang="en-US" b="1" dirty="0">
                <a:solidFill>
                  <a:schemeClr val="tx2"/>
                </a:solidFill>
                <a:latin typeface="Times New Roman" panose="02020603050405020304" pitchFamily="18" charset="0"/>
                <a:ea typeface="楷体_GB2312" charset="-122"/>
              </a:rPr>
              <a:t>                             待输出字符串的偏移地址</a:t>
            </a:r>
            <a:endParaRPr lang="zh-CN" altLang="en-US" b="1" dirty="0">
              <a:solidFill>
                <a:schemeClr val="tx2"/>
              </a:solidFill>
              <a:latin typeface="Times New Roman" panose="02020603050405020304" pitchFamily="18" charset="0"/>
              <a:ea typeface="楷体_GB2312" charset="-122"/>
            </a:endParaRPr>
          </a:p>
          <a:p>
            <a:pPr marL="342900" indent="-342900">
              <a:lnSpc>
                <a:spcPct val="130000"/>
              </a:lnSpc>
              <a:spcBef>
                <a:spcPct val="15000"/>
              </a:spcBef>
              <a:spcAft>
                <a:spcPct val="20000"/>
              </a:spcAft>
              <a:buClr>
                <a:schemeClr val="folHlink"/>
              </a:buClr>
              <a:buSzPct val="60000"/>
              <a:buFont typeface="Wingdings" panose="05000000000000000000" pitchFamily="2" charset="2"/>
              <a:buChar char="•"/>
            </a:pPr>
            <a:r>
              <a:rPr lang="en-US" altLang="zh-CN" b="1" dirty="0">
                <a:solidFill>
                  <a:schemeClr val="tx2"/>
                </a:solidFill>
                <a:latin typeface="Times New Roman" panose="02020603050405020304" pitchFamily="18" charset="0"/>
              </a:rPr>
              <a:t>INT  21H</a:t>
            </a:r>
            <a:endParaRPr lang="en-US" altLang="zh-CN" b="1" dirty="0">
              <a:solidFill>
                <a:schemeClr val="tx2"/>
              </a:solidFill>
              <a:latin typeface="Times New Roman" panose="02020603050405020304" pitchFamily="18" charset="0"/>
            </a:endParaRPr>
          </a:p>
          <a:p>
            <a:pPr marL="342900" indent="-342900">
              <a:lnSpc>
                <a:spcPct val="110000"/>
              </a:lnSpc>
              <a:spcBef>
                <a:spcPct val="15000"/>
              </a:spcBef>
              <a:spcAft>
                <a:spcPct val="5000"/>
              </a:spcAft>
              <a:buClr>
                <a:schemeClr val="folHlink"/>
              </a:buClr>
              <a:buSzPct val="60000"/>
              <a:buFont typeface="Wingdings" panose="05000000000000000000" pitchFamily="2" charset="2"/>
              <a:buChar char="•"/>
            </a:pPr>
            <a:endParaRPr lang="zh-CN" altLang="en-US" b="1" dirty="0">
              <a:solidFill>
                <a:schemeClr val="tx2"/>
              </a:solidFill>
              <a:latin typeface="Times New Roman" panose="02020603050405020304" pitchFamily="18" charset="0"/>
              <a:ea typeface="楷体_GB2312" charset="-122"/>
            </a:endParaRPr>
          </a:p>
        </p:txBody>
      </p:sp>
      <p:sp>
        <p:nvSpPr>
          <p:cNvPr id="139271" name="Line 7"/>
          <p:cNvSpPr/>
          <p:nvPr/>
        </p:nvSpPr>
        <p:spPr>
          <a:xfrm flipH="1">
            <a:off x="1966913" y="2420938"/>
            <a:ext cx="1165225" cy="0"/>
          </a:xfrm>
          <a:prstGeom prst="line">
            <a:avLst/>
          </a:prstGeom>
          <a:ln w="25400" cap="sq" cmpd="sng">
            <a:solidFill>
              <a:srgbClr val="FF6600"/>
            </a:solidFill>
            <a:prstDash val="solid"/>
            <a:headEnd type="none" w="sm" len="sm"/>
            <a:tailEnd type="triangle" w="lg" len="lg"/>
          </a:ln>
        </p:spPr>
      </p:sp>
      <p:sp>
        <p:nvSpPr>
          <p:cNvPr id="139272" name="Line 8"/>
          <p:cNvSpPr/>
          <p:nvPr/>
        </p:nvSpPr>
        <p:spPr>
          <a:xfrm flipH="1" flipV="1">
            <a:off x="2713038" y="3079750"/>
            <a:ext cx="635000" cy="31750"/>
          </a:xfrm>
          <a:prstGeom prst="line">
            <a:avLst/>
          </a:prstGeom>
          <a:ln w="25400" cap="sq" cmpd="sng">
            <a:solidFill>
              <a:srgbClr val="FF6600"/>
            </a:solidFill>
            <a:prstDash val="solid"/>
            <a:headEnd type="none" w="sm" len="sm"/>
            <a:tailEnd type="triangle" w="lg" len="lg"/>
          </a:ln>
        </p:spPr>
      </p:sp>
      <p:sp>
        <p:nvSpPr>
          <p:cNvPr id="139273" name="Text Box 9"/>
          <p:cNvSpPr txBox="1"/>
          <p:nvPr/>
        </p:nvSpPr>
        <p:spPr>
          <a:xfrm>
            <a:off x="1116013" y="2162175"/>
            <a:ext cx="1152525" cy="519113"/>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AH</a:t>
            </a:r>
            <a:endParaRPr lang="zh-CN" altLang="en-US" b="1" dirty="0">
              <a:solidFill>
                <a:schemeClr val="tx2"/>
              </a:solidFill>
              <a:latin typeface="Times New Roman" panose="02020603050405020304" pitchFamily="18" charset="0"/>
            </a:endParaRPr>
          </a:p>
        </p:txBody>
      </p:sp>
      <p:sp>
        <p:nvSpPr>
          <p:cNvPr id="139274" name="Text Box 10"/>
          <p:cNvSpPr txBox="1"/>
          <p:nvPr/>
        </p:nvSpPr>
        <p:spPr>
          <a:xfrm>
            <a:off x="1116013" y="2852738"/>
            <a:ext cx="2016125" cy="519112"/>
          </a:xfrm>
          <a:prstGeom prst="rect">
            <a:avLst/>
          </a:prstGeom>
          <a:noFill/>
          <a:ln w="25400">
            <a:noFill/>
          </a:ln>
        </p:spPr>
        <p:txBody>
          <a:bodyPr>
            <a:spAutoFit/>
          </a:bodyPr>
          <a:p>
            <a:pPr>
              <a:spcBef>
                <a:spcPct val="50000"/>
              </a:spcBef>
              <a:buSzPct val="60000"/>
              <a:buFont typeface="Wingdings" panose="05000000000000000000" pitchFamily="2" charset="2"/>
              <a:buChar char="n"/>
            </a:pPr>
            <a:r>
              <a:rPr lang="en-US" altLang="zh-CN" b="1" dirty="0">
                <a:solidFill>
                  <a:schemeClr val="tx2"/>
                </a:solidFill>
                <a:latin typeface="Times New Roman" panose="02020603050405020304" pitchFamily="18" charset="0"/>
              </a:rPr>
              <a:t>  DS</a:t>
            </a: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DX</a:t>
            </a:r>
            <a:endParaRPr lang="en-US" altLang="zh-CN" b="1" dirty="0">
              <a:solidFill>
                <a:schemeClr val="tx2"/>
              </a:solidFill>
              <a:latin typeface="Times New Roman" panose="02020603050405020304" pitchFamily="18" charset="0"/>
            </a:endParaRPr>
          </a:p>
        </p:txBody>
      </p:sp>
      <p:sp>
        <p:nvSpPr>
          <p:cNvPr id="8" name="Rectangle 3"/>
          <p:cNvSpPr txBox="1"/>
          <p:nvPr/>
        </p:nvSpPr>
        <p:spPr>
          <a:xfrm>
            <a:off x="684213" y="4635500"/>
            <a:ext cx="7277100" cy="1223963"/>
          </a:xfrm>
          <a:prstGeom prst="rect">
            <a:avLst/>
          </a:prstGeom>
          <a:noFill/>
          <a:ln w="9525" cap="flat" cmpd="sng">
            <a:solidFill>
              <a:srgbClr val="000000"/>
            </a:solidFill>
            <a:prstDash val="solid"/>
            <a:miter/>
            <a:headEnd type="none" w="med" len="med"/>
            <a:tailEnd type="none" w="med" len="med"/>
          </a:ln>
        </p:spPr>
        <p:txBody>
          <a:bodyPr/>
          <a:p>
            <a:pPr eaLnBrk="1" hangingPunct="1">
              <a:lnSpc>
                <a:spcPct val="120000"/>
              </a:lnSpc>
              <a:spcBef>
                <a:spcPct val="20000"/>
              </a:spcBef>
              <a:spcAft>
                <a:spcPct val="5000"/>
              </a:spcAft>
              <a:buClr>
                <a:schemeClr val="folHlink"/>
              </a:buClr>
              <a:buSzPct val="60000"/>
              <a:buFont typeface="Wingdings" panose="05000000000000000000" pitchFamily="2" charset="2"/>
            </a:pPr>
            <a:r>
              <a:rPr lang="zh-CN" altLang="en-US" sz="2800" b="1" dirty="0">
                <a:solidFill>
                  <a:schemeClr val="tx2"/>
                </a:solidFill>
                <a:latin typeface="宋体" panose="02010600030101010101" pitchFamily="2" charset="-122"/>
                <a:ea typeface="楷体_GB2312" charset="-122"/>
              </a:rPr>
              <a:t>被显示的字符串必须以</a:t>
            </a:r>
            <a:r>
              <a:rPr lang="zh-CN" altLang="en-US" sz="2800" b="1" dirty="0">
                <a:solidFill>
                  <a:schemeClr val="tx2"/>
                </a:solidFill>
                <a:latin typeface="Arial" panose="020B0604020202020204" pitchFamily="34" charset="0"/>
                <a:ea typeface="楷体_GB2312" charset="-122"/>
              </a:rPr>
              <a:t>‘</a:t>
            </a:r>
            <a:r>
              <a:rPr lang="zh-CN" altLang="en-US" sz="2800" b="1" dirty="0">
                <a:solidFill>
                  <a:schemeClr val="tx2"/>
                </a:solidFill>
                <a:latin typeface="宋体" panose="02010600030101010101" pitchFamily="2" charset="-122"/>
                <a:ea typeface="楷体_GB2312" charset="-122"/>
              </a:rPr>
              <a:t>$</a:t>
            </a:r>
            <a:r>
              <a:rPr lang="zh-CN" altLang="en-US" sz="2800" b="1" dirty="0">
                <a:solidFill>
                  <a:schemeClr val="tx2"/>
                </a:solidFill>
                <a:latin typeface="Arial" panose="020B0604020202020204" pitchFamily="34" charset="0"/>
                <a:ea typeface="楷体_GB2312" charset="-122"/>
              </a:rPr>
              <a:t>’</a:t>
            </a:r>
            <a:r>
              <a:rPr lang="zh-CN" altLang="en-US" sz="2800" b="1" dirty="0">
                <a:solidFill>
                  <a:schemeClr val="tx2"/>
                </a:solidFill>
                <a:latin typeface="宋体" panose="02010600030101010101" pitchFamily="2" charset="-122"/>
                <a:ea typeface="楷体_GB2312" charset="-122"/>
              </a:rPr>
              <a:t>结束,且所显示的内容不应出现非可见的</a:t>
            </a:r>
            <a:r>
              <a:rPr lang="en-US" altLang="zh-CN" sz="2800" b="1" dirty="0">
                <a:solidFill>
                  <a:schemeClr val="tx2"/>
                </a:solidFill>
                <a:latin typeface="宋体" panose="02010600030101010101" pitchFamily="2" charset="-122"/>
                <a:ea typeface="楷体_GB2312" charset="-122"/>
              </a:rPr>
              <a:t>ASCII</a:t>
            </a:r>
            <a:r>
              <a:rPr lang="zh-CN" altLang="en-US" sz="2800" b="1" dirty="0">
                <a:solidFill>
                  <a:schemeClr val="tx2"/>
                </a:solidFill>
                <a:latin typeface="宋体" panose="02010600030101010101" pitchFamily="2" charset="-122"/>
                <a:ea typeface="楷体_GB2312" charset="-122"/>
              </a:rPr>
              <a:t>码</a:t>
            </a:r>
            <a:endParaRPr lang="en-US" altLang="zh-CN" sz="2800" b="1" dirty="0">
              <a:solidFill>
                <a:schemeClr val="tx2"/>
              </a:solidFill>
              <a:latin typeface="宋体" panose="02010600030101010101" pitchFamily="2" charset="-122"/>
              <a:ea typeface="楷体_GB231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39270">
                                            <p:txEl>
                                              <p:charRg st="0" end="34"/>
                                            </p:txEl>
                                          </p:spTgt>
                                        </p:tgtEl>
                                        <p:attrNameLst>
                                          <p:attrName>style.visibility</p:attrName>
                                        </p:attrNameLst>
                                      </p:cBhvr>
                                      <p:to>
                                        <p:strVal val="visible"/>
                                      </p:to>
                                    </p:set>
                                    <p:animEffect transition="in" filter="strips(downRight)">
                                      <p:cBhvr>
                                        <p:cTn id="7" dur="500"/>
                                        <p:tgtEl>
                                          <p:spTgt spid="139270">
                                            <p:txEl>
                                              <p:charRg st="0" end="3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39271"/>
                                        </p:tgtEl>
                                        <p:attrNameLst>
                                          <p:attrName>style.visibility</p:attrName>
                                        </p:attrNameLst>
                                      </p:cBhvr>
                                      <p:to>
                                        <p:strVal val="visible"/>
                                      </p:to>
                                    </p:set>
                                    <p:animEffect transition="in" filter="wipe(right)">
                                      <p:cBhvr>
                                        <p:cTn id="12" dur="500"/>
                                        <p:tgtEl>
                                          <p:spTgt spid="139271"/>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9273"/>
                                        </p:tgtEl>
                                        <p:attrNameLst>
                                          <p:attrName>style.visibility</p:attrName>
                                        </p:attrNameLst>
                                      </p:cBhvr>
                                      <p:to>
                                        <p:strVal val="visible"/>
                                      </p:to>
                                    </p:set>
                                    <p:animEffect transition="in" filter="wipe(left)">
                                      <p:cBhvr>
                                        <p:cTn id="16" dur="500"/>
                                        <p:tgtEl>
                                          <p:spTgt spid="13927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39270">
                                            <p:txEl>
                                              <p:charRg st="34" end="75"/>
                                            </p:txEl>
                                          </p:spTgt>
                                        </p:tgtEl>
                                        <p:attrNameLst>
                                          <p:attrName>style.visibility</p:attrName>
                                        </p:attrNameLst>
                                      </p:cBhvr>
                                      <p:to>
                                        <p:strVal val="visible"/>
                                      </p:to>
                                    </p:set>
                                    <p:animEffect transition="in" filter="wipe(left)">
                                      <p:cBhvr>
                                        <p:cTn id="21" dur="500"/>
                                        <p:tgtEl>
                                          <p:spTgt spid="139270">
                                            <p:txEl>
                                              <p:charRg st="34" end="7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39272"/>
                                        </p:tgtEl>
                                        <p:attrNameLst>
                                          <p:attrName>style.visibility</p:attrName>
                                        </p:attrNameLst>
                                      </p:cBhvr>
                                      <p:to>
                                        <p:strVal val="visible"/>
                                      </p:to>
                                    </p:set>
                                    <p:animEffect transition="in" filter="wipe(right)">
                                      <p:cBhvr>
                                        <p:cTn id="26" dur="500"/>
                                        <p:tgtEl>
                                          <p:spTgt spid="139272"/>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39274">
                                            <p:txEl>
                                              <p:charRg st="0" end="8"/>
                                            </p:txEl>
                                          </p:spTgt>
                                        </p:tgtEl>
                                        <p:attrNameLst>
                                          <p:attrName>style.visibility</p:attrName>
                                        </p:attrNameLst>
                                      </p:cBhvr>
                                      <p:to>
                                        <p:strVal val="visible"/>
                                      </p:to>
                                    </p:set>
                                    <p:animEffect transition="in" filter="wipe(left)">
                                      <p:cBhvr>
                                        <p:cTn id="30" dur="500"/>
                                        <p:tgtEl>
                                          <p:spTgt spid="139274">
                                            <p:txEl>
                                              <p:charRg st="0"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9270">
                                            <p:txEl>
                                              <p:charRg st="75" end="84"/>
                                            </p:txEl>
                                          </p:spTgt>
                                        </p:tgtEl>
                                        <p:attrNameLst>
                                          <p:attrName>style.visibility</p:attrName>
                                        </p:attrNameLst>
                                      </p:cBhvr>
                                      <p:to>
                                        <p:strVal val="visible"/>
                                      </p:to>
                                    </p:set>
                                    <p:animEffect transition="in" filter="wipe(left)">
                                      <p:cBhvr>
                                        <p:cTn id="35" dur="500"/>
                                        <p:tgtEl>
                                          <p:spTgt spid="139270">
                                            <p:txEl>
                                              <p:charRg st="75" end="8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
                                            <p:txEl>
                                              <p:charRg st="0" end="38"/>
                                            </p:txEl>
                                          </p:spTgt>
                                        </p:tgtEl>
                                        <p:attrNameLst>
                                          <p:attrName>style.visibility</p:attrName>
                                        </p:attrNameLst>
                                      </p:cBhvr>
                                      <p:to>
                                        <p:strVal val="visible"/>
                                      </p:to>
                                    </p:set>
                                    <p:animEffect transition="in" filter="wipe(left)">
                                      <p:cBhvr>
                                        <p:cTn id="40" dur="500"/>
                                        <p:tgtEl>
                                          <p:spTgt spid="8">
                                            <p:txEl>
                                              <p:charRg st="0" end="3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字符串输出显示例</a:t>
            </a:r>
            <a:endParaRPr lang="zh-CN" altLang="en-US" dirty="0">
              <a:latin typeface="宋体" panose="02010600030101010101" pitchFamily="2" charset="-122"/>
            </a:endParaRPr>
          </a:p>
        </p:txBody>
      </p:sp>
      <p:sp>
        <p:nvSpPr>
          <p:cNvPr id="141315" name="Rectangle 3"/>
          <p:cNvSpPr>
            <a:spLocks noGrp="1"/>
          </p:cNvSpPr>
          <p:nvPr>
            <p:ph idx="1"/>
          </p:nvPr>
        </p:nvSpPr>
        <p:spPr>
          <a:xfrm>
            <a:off x="539750" y="1968500"/>
            <a:ext cx="7777163" cy="4629150"/>
          </a:xfrm>
          <a:ln/>
        </p:spPr>
        <p:txBody>
          <a:bodyPr vert="horz" wrap="square" lIns="91440" tIns="45720" rIns="91440" bIns="45720" anchor="t" anchorCtr="0"/>
          <a:p>
            <a:pPr eaLnBrk="1" hangingPunct="1">
              <a:buNone/>
            </a:pPr>
            <a:r>
              <a:rPr lang="en-US" altLang="zh-CN" sz="2400" dirty="0">
                <a:latin typeface="宋体" panose="02010600030101010101" pitchFamily="2" charset="-122"/>
                <a:ea typeface="宋体" panose="02010600030101010101" pitchFamily="2" charset="-122"/>
              </a:rPr>
              <a:t>DATA	SEGMENT</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      MESS1  DB  ‘Input String:’, 0DH，0AH,’$’</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      DATA  ENDS</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CODE  SEGMENT</a:t>
            </a:r>
            <a:endParaRPr lang="en-US" altLang="zh-CN" sz="2400" dirty="0">
              <a:latin typeface="宋体" panose="02010600030101010101" pitchFamily="2" charset="-122"/>
              <a:ea typeface="宋体" panose="02010600030101010101" pitchFamily="2" charset="-122"/>
            </a:endParaRPr>
          </a:p>
          <a:p>
            <a:pPr eaLnBrk="1" hangingPunct="1">
              <a:buNone/>
            </a:pP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MOV	AH，09</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MOV	DX，OFFSET  MESS1</a:t>
            </a:r>
            <a:endParaRPr lang="en-US" altLang="zh-CN" sz="2400" dirty="0">
              <a:latin typeface="宋体" panose="02010600030101010101" pitchFamily="2" charset="-122"/>
              <a:ea typeface="宋体" panose="02010600030101010101" pitchFamily="2" charset="-122"/>
            </a:endParaRPr>
          </a:p>
          <a:p>
            <a:pPr eaLnBrk="1" hangingPunct="1">
              <a:buNone/>
            </a:pPr>
            <a:r>
              <a:rPr lang="en-US" altLang="zh-CN" sz="2400" dirty="0">
                <a:latin typeface="宋体" panose="02010600030101010101" pitchFamily="2" charset="-122"/>
                <a:ea typeface="宋体" panose="02010600030101010101" pitchFamily="2" charset="-122"/>
              </a:rPr>
              <a:t>INT	21H</a:t>
            </a:r>
            <a:endParaRPr lang="en-US" altLang="zh-CN" sz="2400" dirty="0">
              <a:latin typeface="宋体" panose="02010600030101010101" pitchFamily="2" charset="-122"/>
              <a:ea typeface="宋体" panose="02010600030101010101" pitchFamily="2" charset="-122"/>
            </a:endParaRPr>
          </a:p>
          <a:p>
            <a:pPr eaLnBrk="1" hangingPunct="1">
              <a:buNone/>
            </a:pPr>
            <a:r>
              <a:rPr lang="zh-CN" altLang="en-US" sz="2400" dirty="0">
                <a:latin typeface="宋体" panose="02010600030101010101" pitchFamily="2" charset="-122"/>
                <a:ea typeface="宋体" panose="02010600030101010101" pitchFamily="2" charset="-122"/>
              </a:rPr>
              <a:t>       ┇</a:t>
            </a:r>
            <a:endParaRPr lang="zh-CN" altLang="en-US" sz="2400" dirty="0">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15">
                                            <p:txEl>
                                              <p:charRg st="0" end="13"/>
                                            </p:txEl>
                                          </p:spTgt>
                                        </p:tgtEl>
                                        <p:attrNameLst>
                                          <p:attrName>style.visibility</p:attrName>
                                        </p:attrNameLst>
                                      </p:cBhvr>
                                      <p:to>
                                        <p:strVal val="visible"/>
                                      </p:to>
                                    </p:set>
                                    <p:animEffect transition="in" filter="wipe(left)">
                                      <p:cBhvr>
                                        <p:cTn id="7" dur="500"/>
                                        <p:tgtEl>
                                          <p:spTgt spid="141315">
                                            <p:txEl>
                                              <p:charRg st="0" end="1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41315">
                                            <p:txEl>
                                              <p:charRg st="13" end="59"/>
                                            </p:txEl>
                                          </p:spTgt>
                                        </p:tgtEl>
                                        <p:attrNameLst>
                                          <p:attrName>style.visibility</p:attrName>
                                        </p:attrNameLst>
                                      </p:cBhvr>
                                      <p:to>
                                        <p:strVal val="visible"/>
                                      </p:to>
                                    </p:set>
                                    <p:animEffect transition="in" filter="wipe(left)">
                                      <p:cBhvr>
                                        <p:cTn id="10" dur="500"/>
                                        <p:tgtEl>
                                          <p:spTgt spid="141315">
                                            <p:txEl>
                                              <p:charRg st="13" end="59"/>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41315">
                                            <p:txEl>
                                              <p:charRg st="59" end="76"/>
                                            </p:txEl>
                                          </p:spTgt>
                                        </p:tgtEl>
                                        <p:attrNameLst>
                                          <p:attrName>style.visibility</p:attrName>
                                        </p:attrNameLst>
                                      </p:cBhvr>
                                      <p:to>
                                        <p:strVal val="visible"/>
                                      </p:to>
                                    </p:set>
                                    <p:animEffect transition="in" filter="wipe(left)">
                                      <p:cBhvr>
                                        <p:cTn id="13" dur="500"/>
                                        <p:tgtEl>
                                          <p:spTgt spid="141315">
                                            <p:txEl>
                                              <p:charRg st="59" end="7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41315">
                                            <p:txEl>
                                              <p:charRg st="76" end="90"/>
                                            </p:txEl>
                                          </p:spTgt>
                                        </p:tgtEl>
                                        <p:attrNameLst>
                                          <p:attrName>style.visibility</p:attrName>
                                        </p:attrNameLst>
                                      </p:cBhvr>
                                      <p:to>
                                        <p:strVal val="visible"/>
                                      </p:to>
                                    </p:set>
                                    <p:animEffect transition="in" filter="wipe(left)">
                                      <p:cBhvr>
                                        <p:cTn id="18" dur="500"/>
                                        <p:tgtEl>
                                          <p:spTgt spid="141315">
                                            <p:txEl>
                                              <p:charRg st="76" end="90"/>
                                            </p:txEl>
                                          </p:spTgt>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141315">
                                            <p:txEl>
                                              <p:charRg st="90" end="95"/>
                                            </p:txEl>
                                          </p:spTgt>
                                        </p:tgtEl>
                                        <p:attrNameLst>
                                          <p:attrName>style.visibility</p:attrName>
                                        </p:attrNameLst>
                                      </p:cBhvr>
                                      <p:to>
                                        <p:strVal val="visible"/>
                                      </p:to>
                                    </p:set>
                                    <p:animEffect transition="in" filter="wipe(left)">
                                      <p:cBhvr>
                                        <p:cTn id="22" dur="500"/>
                                        <p:tgtEl>
                                          <p:spTgt spid="141315">
                                            <p:txEl>
                                              <p:charRg st="90"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315">
                                            <p:txEl>
                                              <p:charRg st="95" end="105"/>
                                            </p:txEl>
                                          </p:spTgt>
                                        </p:tgtEl>
                                        <p:attrNameLst>
                                          <p:attrName>style.visibility</p:attrName>
                                        </p:attrNameLst>
                                      </p:cBhvr>
                                      <p:to>
                                        <p:strVal val="visible"/>
                                      </p:to>
                                    </p:set>
                                    <p:animEffect transition="in" filter="wipe(left)">
                                      <p:cBhvr>
                                        <p:cTn id="27" dur="500"/>
                                        <p:tgtEl>
                                          <p:spTgt spid="141315">
                                            <p:txEl>
                                              <p:charRg st="95" end="10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1315">
                                            <p:txEl>
                                              <p:charRg st="105" end="126"/>
                                            </p:txEl>
                                          </p:spTgt>
                                        </p:tgtEl>
                                        <p:attrNameLst>
                                          <p:attrName>style.visibility</p:attrName>
                                        </p:attrNameLst>
                                      </p:cBhvr>
                                      <p:to>
                                        <p:strVal val="visible"/>
                                      </p:to>
                                    </p:set>
                                    <p:animEffect transition="in" filter="wipe(left)">
                                      <p:cBhvr>
                                        <p:cTn id="32" dur="500"/>
                                        <p:tgtEl>
                                          <p:spTgt spid="141315">
                                            <p:txEl>
                                              <p:charRg st="105" end="12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315">
                                            <p:txEl>
                                              <p:charRg st="126" end="134"/>
                                            </p:txEl>
                                          </p:spTgt>
                                        </p:tgtEl>
                                        <p:attrNameLst>
                                          <p:attrName>style.visibility</p:attrName>
                                        </p:attrNameLst>
                                      </p:cBhvr>
                                      <p:to>
                                        <p:strVal val="visible"/>
                                      </p:to>
                                    </p:set>
                                    <p:animEffect transition="in" filter="wipe(left)">
                                      <p:cBhvr>
                                        <p:cTn id="37" dur="500"/>
                                        <p:tgtEl>
                                          <p:spTgt spid="141315">
                                            <p:txEl>
                                              <p:charRg st="126" end="134"/>
                                            </p:txEl>
                                          </p:spTgt>
                                        </p:tgtEl>
                                      </p:cBhvr>
                                    </p:animEffect>
                                  </p:childTnLst>
                                </p:cTn>
                              </p:par>
                            </p:childTnLst>
                          </p:cTn>
                        </p:par>
                        <p:par>
                          <p:cTn id="38" fill="hold">
                            <p:stCondLst>
                              <p:cond delay="500"/>
                            </p:stCondLst>
                            <p:childTnLst>
                              <p:par>
                                <p:cTn id="39" presetID="22" presetClass="entr" presetSubtype="1" fill="hold" nodeType="afterEffect">
                                  <p:stCondLst>
                                    <p:cond delay="0"/>
                                  </p:stCondLst>
                                  <p:childTnLst>
                                    <p:set>
                                      <p:cBhvr>
                                        <p:cTn id="40" dur="1" fill="hold">
                                          <p:stCondLst>
                                            <p:cond delay="0"/>
                                          </p:stCondLst>
                                        </p:cTn>
                                        <p:tgtEl>
                                          <p:spTgt spid="141315">
                                            <p:txEl>
                                              <p:charRg st="134" end="143"/>
                                            </p:txEl>
                                          </p:spTgt>
                                        </p:tgtEl>
                                        <p:attrNameLst>
                                          <p:attrName>style.visibility</p:attrName>
                                        </p:attrNameLst>
                                      </p:cBhvr>
                                      <p:to>
                                        <p:strVal val="visible"/>
                                      </p:to>
                                    </p:set>
                                    <p:animEffect transition="in" filter="wipe(up)">
                                      <p:cBhvr>
                                        <p:cTn id="41" dur="500"/>
                                        <p:tgtEl>
                                          <p:spTgt spid="141315">
                                            <p:txEl>
                                              <p:charRg st="134"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内容占位符 2"/>
          <p:cNvSpPr>
            <a:spLocks noGrp="1"/>
          </p:cNvSpPr>
          <p:nvPr>
            <p:ph idx="1"/>
          </p:nvPr>
        </p:nvSpPr>
        <p:spPr>
          <a:xfrm>
            <a:off x="508000" y="2276475"/>
            <a:ext cx="8604250" cy="2952750"/>
          </a:xfrm>
          <a:ln/>
        </p:spPr>
        <p:txBody>
          <a:bodyPr vert="horz" wrap="square" lIns="91440" tIns="45720" rIns="91440" bIns="45720" anchor="t" anchorCtr="0"/>
          <a:p>
            <a:pPr marL="0" indent="0">
              <a:buNone/>
            </a:pPr>
            <a:r>
              <a:rPr lang="zh-CN" altLang="en-US" dirty="0">
                <a:latin typeface="宋体" panose="02010600030101010101" pitchFamily="2" charset="-122"/>
                <a:ea typeface="宋体" panose="02010600030101010101" pitchFamily="2" charset="-122"/>
              </a:rPr>
              <a:t>格式：</a:t>
            </a:r>
            <a:r>
              <a:rPr lang="en-US" altLang="zh-CN" dirty="0">
                <a:latin typeface="宋体" panose="02010600030101010101" pitchFamily="2" charset="-122"/>
                <a:ea typeface="宋体" panose="02010600030101010101" pitchFamily="2" charset="-122"/>
              </a:rPr>
              <a:t>MOV  AH</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4CH</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INT	 21H</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功能：终止当前程序并返回调用程序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操作系统</a:t>
            </a:r>
            <a:r>
              <a:rPr lang="en-US" altLang="zh-CN" dirty="0">
                <a:latin typeface="宋体" panose="02010600030101010101" pitchFamily="2" charset="-122"/>
                <a:ea typeface="宋体" panose="02010600030101010101" pitchFamily="2" charset="-122"/>
              </a:rPr>
              <a:t>)</a:t>
            </a:r>
            <a:r>
              <a:rPr lang="zh-CN" altLang="en-US" dirty="0"/>
              <a:t>。</a:t>
            </a:r>
            <a:endParaRPr lang="zh-CN" altLang="en-US" dirty="0"/>
          </a:p>
        </p:txBody>
      </p:sp>
      <p:sp>
        <p:nvSpPr>
          <p:cNvPr id="143363"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43364" name="Rectangle 2"/>
          <p:cNvSpPr>
            <a:spLocks noGrp="1"/>
          </p:cNvSpPr>
          <p:nvPr>
            <p:ph type="title"/>
          </p:nvPr>
        </p:nvSpPr>
        <p:spPr>
          <a:ln/>
        </p:spPr>
        <p:txBody>
          <a:bodyPr vert="horz" wrap="square" lIns="91440" tIns="45720" rIns="91440" bIns="45720" anchor="b" anchorCtr="0"/>
          <a:p>
            <a:pPr eaLnBrk="1" hangingPunct="1"/>
            <a:r>
              <a:rPr lang="zh-CN" altLang="en-US" dirty="0">
                <a:latin typeface="宋体" panose="02010600030101010101" pitchFamily="2" charset="-122"/>
              </a:rPr>
              <a:t>五、返回操作系统（</a:t>
            </a:r>
            <a:r>
              <a:rPr lang="en-US" altLang="zh-CN" dirty="0">
                <a:latin typeface="宋体" panose="02010600030101010101" pitchFamily="2" charset="-122"/>
              </a:rPr>
              <a:t>4CH</a:t>
            </a:r>
            <a:r>
              <a:rPr lang="zh-CN" altLang="en-US" dirty="0">
                <a:latin typeface="宋体" panose="02010600030101010101" pitchFamily="2" charset="-122"/>
              </a:rPr>
              <a:t>号调用）</a:t>
            </a:r>
            <a:endParaRPr lang="zh-CN" altLang="en-US" dirty="0">
              <a:latin typeface="宋体" panose="02010600030101010101" pitchFamily="2" charset="-122"/>
            </a:endParaRPr>
          </a:p>
        </p:txBody>
      </p:sp>
    </p:spTree>
  </p:cSld>
  <p:clrMapOvr>
    <a:masterClrMapping/>
  </p:clrMapOvr>
  <p:transition spd="slow">
    <p:zoom/>
  </p:transition>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438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3"/>
          <p:cNvSpPr txBox="1">
            <a:spLocks noChangeArrowheads="1"/>
          </p:cNvSpPr>
          <p:nvPr/>
        </p:nvSpPr>
        <p:spPr bwMode="auto">
          <a:xfrm>
            <a:off x="-107950" y="2062163"/>
            <a:ext cx="215900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1" fontAlgn="base" latinLnBrk="0" hangingPunct="1">
              <a:lnSpc>
                <a:spcPct val="110000"/>
              </a:lnSpc>
              <a:spcBef>
                <a:spcPct val="0"/>
              </a:spcBef>
              <a:spcAft>
                <a:spcPct val="5000"/>
              </a:spcAft>
              <a:buClr>
                <a:schemeClr val="folHlink"/>
              </a:buClr>
              <a:buSzPct val="60000"/>
              <a:buFont typeface="Wingdings" panose="05000000000000000000" pitchFamily="2" charset="2"/>
              <a:buNone/>
              <a:defRPr/>
            </a:pPr>
            <a:r>
              <a:rPr kumimoji="0" lang="en-US" altLang="zh-CN"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rPr>
              <a:t>例</a:t>
            </a:r>
            <a:r>
              <a:rPr kumimoji="0" lang="en-US" altLang="zh-CN" sz="2400" b="1" i="0" u="none" strike="noStrike" kern="0" cap="none" spc="0" normalizeH="0" baseline="0" noProof="0" dirty="0">
                <a:ln>
                  <a:noFill/>
                </a:ln>
                <a:solidFill>
                  <a:srgbClr val="0000FF"/>
                </a:solidFill>
                <a:effectLst/>
                <a:uLnTx/>
                <a:uFillTx/>
                <a:latin typeface="宋体" panose="02010600030101010101" pitchFamily="2" charset="-122"/>
                <a:ea typeface="宋体" panose="02010600030101010101" pitchFamily="2" charset="-122"/>
                <a:cs typeface="+mn-cs"/>
              </a:rPr>
              <a:t>】</a:t>
            </a:r>
            <a:r>
              <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编写程序完成在屏幕上显示字符串“</a:t>
            </a:r>
            <a:r>
              <a:rPr kumimoji="0" lang="en-US" altLang="zh-CN"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Example of string display！” </a:t>
            </a:r>
            <a:endParaRPr kumimoji="0" lang="zh-CN" altLang="en-US" sz="24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6" name="Rectangle 4"/>
          <p:cNvSpPr/>
          <p:nvPr/>
        </p:nvSpPr>
        <p:spPr>
          <a:xfrm>
            <a:off x="2195513" y="765175"/>
            <a:ext cx="6840537" cy="1296988"/>
          </a:xfrm>
          <a:prstGeom prst="rect">
            <a:avLst/>
          </a:prstGeom>
          <a:noFill/>
          <a:ln w="9525" cap="flat" cmpd="sng">
            <a:solidFill>
              <a:srgbClr val="FF00FF"/>
            </a:solidFill>
            <a:prstDash val="solid"/>
            <a:miter/>
            <a:headEnd type="none" w="med" len="med"/>
            <a:tailEnd type="none" w="med" len="med"/>
          </a:ln>
        </p:spPr>
        <p:txBody>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STR	DB  0DH，0AH，</a:t>
            </a:r>
            <a:r>
              <a:rPr lang="en-US" altLang="zh-CN" sz="2000" dirty="0">
                <a:latin typeface="Times New Roman" panose="02020603050405020304" pitchFamily="18" charset="0"/>
              </a:rPr>
              <a:t>‘</a:t>
            </a:r>
            <a:r>
              <a:rPr lang="en-US" altLang="zh-CN" sz="2000" dirty="0">
                <a:latin typeface="Tahoma" panose="020B0604030504040204" pitchFamily="34" charset="0"/>
              </a:rPr>
              <a:t>Example  of  string  display！＄</a:t>
            </a:r>
            <a:r>
              <a:rPr lang="en-US" altLang="zh-CN" sz="2000" dirty="0">
                <a:latin typeface="Times New Roman" panose="02020603050405020304" pitchFamily="18" charset="0"/>
              </a:rPr>
              <a: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solidFill>
                  <a:srgbClr val="0000FF"/>
                </a:solidFill>
                <a:latin typeface="Tahoma" panose="020B0604030504040204" pitchFamily="34" charset="0"/>
              </a:rPr>
              <a:t>；</a:t>
            </a:r>
            <a:r>
              <a:rPr lang="zh-CN" altLang="en-US" sz="2000" dirty="0">
                <a:solidFill>
                  <a:srgbClr val="0000FF"/>
                </a:solidFill>
                <a:latin typeface="Times New Roman" panose="02020603050405020304" pitchFamily="18" charset="0"/>
              </a:rPr>
              <a:t>定义了数据段，0</a:t>
            </a:r>
            <a:r>
              <a:rPr lang="en-US" altLang="zh-CN" sz="2000" dirty="0">
                <a:solidFill>
                  <a:srgbClr val="0000FF"/>
                </a:solidFill>
                <a:latin typeface="Tahoma" panose="020B0604030504040204" pitchFamily="34" charset="0"/>
              </a:rPr>
              <a:t>DH</a:t>
            </a:r>
            <a:r>
              <a:rPr lang="zh-CN" altLang="en-US" sz="2000" dirty="0">
                <a:solidFill>
                  <a:srgbClr val="0000FF"/>
                </a:solidFill>
                <a:latin typeface="Times New Roman" panose="02020603050405020304" pitchFamily="18" charset="0"/>
              </a:rPr>
              <a:t>回车符</a:t>
            </a:r>
            <a:r>
              <a:rPr lang="en-US" altLang="zh-CN" sz="2000" dirty="0">
                <a:solidFill>
                  <a:srgbClr val="0000FF"/>
                </a:solidFill>
                <a:latin typeface="Tahoma" panose="020B0604030504040204" pitchFamily="34" charset="0"/>
              </a:rPr>
              <a:t>ASCII</a:t>
            </a:r>
            <a:r>
              <a:rPr lang="zh-CN" altLang="en-US" sz="2000" dirty="0">
                <a:solidFill>
                  <a:srgbClr val="0000FF"/>
                </a:solidFill>
                <a:latin typeface="Times New Roman" panose="02020603050405020304" pitchFamily="18" charset="0"/>
              </a:rPr>
              <a:t>码、0</a:t>
            </a:r>
            <a:r>
              <a:rPr lang="en-US" altLang="zh-CN" sz="2000" dirty="0">
                <a:solidFill>
                  <a:srgbClr val="0000FF"/>
                </a:solidFill>
                <a:latin typeface="Tahoma" panose="020B0604030504040204" pitchFamily="34" charset="0"/>
              </a:rPr>
              <a:t>AH</a:t>
            </a:r>
            <a:r>
              <a:rPr lang="zh-CN" altLang="en-US" sz="2000" dirty="0">
                <a:solidFill>
                  <a:srgbClr val="0000FF"/>
                </a:solidFill>
                <a:latin typeface="Times New Roman" panose="02020603050405020304" pitchFamily="18" charset="0"/>
              </a:rPr>
              <a:t>换行符</a:t>
            </a:r>
            <a:r>
              <a:rPr lang="en-US" altLang="zh-CN" sz="2000" dirty="0">
                <a:solidFill>
                  <a:srgbClr val="0000FF"/>
                </a:solidFill>
                <a:latin typeface="Tahoma" panose="020B0604030504040204" pitchFamily="34" charset="0"/>
              </a:rPr>
              <a:t>ASCII</a:t>
            </a:r>
            <a:r>
              <a:rPr lang="zh-CN" altLang="en-US" sz="2000" dirty="0">
                <a:solidFill>
                  <a:srgbClr val="0000FF"/>
                </a:solidFill>
                <a:latin typeface="Times New Roman" panose="02020603050405020304" pitchFamily="18" charset="0"/>
              </a:rPr>
              <a:t>码</a:t>
            </a:r>
            <a:endParaRPr lang="zh-CN" altLang="en-US" sz="2000" dirty="0">
              <a:solidFill>
                <a:srgbClr val="0000FF"/>
              </a:solidFill>
              <a:latin typeface="Times New Roman" panose="02020603050405020304" pitchFamily="18" charset="0"/>
            </a:endParaRPr>
          </a:p>
        </p:txBody>
      </p:sp>
      <p:sp>
        <p:nvSpPr>
          <p:cNvPr id="7" name="Rectangle 5"/>
          <p:cNvSpPr/>
          <p:nvPr/>
        </p:nvSpPr>
        <p:spPr>
          <a:xfrm>
            <a:off x="2195513" y="2062163"/>
            <a:ext cx="6840537" cy="1295400"/>
          </a:xfrm>
          <a:prstGeom prst="rect">
            <a:avLst/>
          </a:prstGeom>
          <a:noFill/>
          <a:ln w="9525" cap="flat" cmpd="sng">
            <a:solidFill>
              <a:srgbClr val="FF00FF"/>
            </a:solidFill>
            <a:prstDash val="solid"/>
            <a:miter/>
            <a:headEnd type="none" w="med" len="med"/>
            <a:tailEnd type="none" w="med" len="med"/>
          </a:ln>
        </p:spPr>
        <p:txBody>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STACK  SEGMENT  PARA  STACK </a:t>
            </a:r>
            <a:r>
              <a:rPr lang="en-US" altLang="zh-CN" sz="2000" dirty="0">
                <a:latin typeface="Times New Roman" panose="02020603050405020304" pitchFamily="18" charset="0"/>
              </a:rPr>
              <a:t>’</a:t>
            </a:r>
            <a:r>
              <a:rPr lang="en-US" altLang="zh-CN" sz="2000" dirty="0">
                <a:latin typeface="Tahoma" panose="020B0604030504040204" pitchFamily="34" charset="0"/>
              </a:rPr>
              <a:t>STACK</a:t>
            </a:r>
            <a:r>
              <a:rPr lang="en-US" altLang="zh-CN" sz="2000" dirty="0">
                <a:latin typeface="Times New Roman" panose="02020603050405020304" pitchFamily="18" charset="0"/>
              </a:rPr>
              <a: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DB   100 DUP（0）</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STACK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solidFill>
                  <a:srgbClr val="0000FF"/>
                </a:solidFill>
                <a:latin typeface="Tahoma" panose="020B0604030504040204" pitchFamily="34" charset="0"/>
              </a:rPr>
              <a:t>；</a:t>
            </a:r>
            <a:r>
              <a:rPr lang="zh-CN" altLang="en-US" sz="2000" dirty="0">
                <a:solidFill>
                  <a:srgbClr val="0000FF"/>
                </a:solidFill>
                <a:latin typeface="Times New Roman" panose="02020603050405020304" pitchFamily="18" charset="0"/>
              </a:rPr>
              <a:t>定义了堆栈段，本程序没使用定义的堆栈段</a:t>
            </a:r>
            <a:endParaRPr lang="zh-CN" altLang="en-US" sz="2000" dirty="0">
              <a:solidFill>
                <a:srgbClr val="0000FF"/>
              </a:solidFill>
              <a:latin typeface="Times New Roman" panose="02020603050405020304" pitchFamily="18" charset="0"/>
            </a:endParaRPr>
          </a:p>
        </p:txBody>
      </p:sp>
      <p:sp>
        <p:nvSpPr>
          <p:cNvPr id="8" name="Rectangle 7"/>
          <p:cNvSpPr/>
          <p:nvPr/>
        </p:nvSpPr>
        <p:spPr>
          <a:xfrm>
            <a:off x="2195513" y="3357563"/>
            <a:ext cx="6840537" cy="3429000"/>
          </a:xfrm>
          <a:prstGeom prst="rect">
            <a:avLst/>
          </a:prstGeom>
          <a:noFill/>
          <a:ln w="9525" cap="flat" cmpd="sng">
            <a:solidFill>
              <a:srgbClr val="FF00FF"/>
            </a:solidFill>
            <a:prstDash val="solid"/>
            <a:miter/>
            <a:headEnd type="none" w="med" len="med"/>
            <a:tailEnd type="none" w="med" len="med"/>
          </a:ln>
        </p:spPr>
        <p:txBody>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CODE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ASSUME	DS：DATA，CS：CODE，SS：STACK</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BEGIN：	MOV	AX ，DATA</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DS，AX</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a:t>
            </a:r>
            <a:r>
              <a:rPr lang="en-US" altLang="zh-CN" sz="2000" dirty="0">
                <a:solidFill>
                  <a:schemeClr val="hlink"/>
                </a:solidFill>
                <a:latin typeface="Tahoma" panose="020B0604030504040204" pitchFamily="34" charset="0"/>
              </a:rPr>
              <a:t>LEA	DX，STR</a:t>
            </a:r>
            <a:endParaRPr lang="en-US" altLang="zh-CN" sz="2000" dirty="0">
              <a:solidFill>
                <a:schemeClr val="hlink"/>
              </a:solidFill>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solidFill>
                  <a:schemeClr val="hlink"/>
                </a:solidFill>
                <a:latin typeface="Tahoma" panose="020B0604030504040204" pitchFamily="34" charset="0"/>
              </a:rPr>
              <a:t>			MOV	AH ，9	</a:t>
            </a:r>
            <a:endParaRPr lang="en-US" altLang="zh-CN" sz="2000" dirty="0">
              <a:solidFill>
                <a:schemeClr val="hlink"/>
              </a:solidFill>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solidFill>
                  <a:schemeClr val="hlink"/>
                </a:solidFill>
                <a:latin typeface="Tahoma" panose="020B0604030504040204" pitchFamily="34" charset="0"/>
              </a:rPr>
              <a:t>			INT	21H	</a:t>
            </a:r>
            <a:endParaRPr lang="en-US" altLang="zh-CN" sz="2000" dirty="0">
              <a:solidFill>
                <a:schemeClr val="hlink"/>
              </a:solidFill>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AH，4CH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INT	21H</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CODE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END	   BEGIN</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vertic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Rectangle 4"/>
          <p:cNvSpPr/>
          <p:nvPr/>
        </p:nvSpPr>
        <p:spPr>
          <a:xfrm>
            <a:off x="539750" y="1905000"/>
            <a:ext cx="8496300" cy="1373188"/>
          </a:xfrm>
          <a:prstGeom prst="rect">
            <a:avLst/>
          </a:prstGeom>
          <a:noFill/>
          <a:ln w="9525">
            <a:noFill/>
          </a:ln>
        </p:spPr>
        <p:txBody>
          <a:bodyPr>
            <a:spAutoFit/>
          </a:bodyPr>
          <a:p>
            <a:pPr eaLnBrk="1" hangingPunct="1">
              <a:spcBef>
                <a:spcPct val="50000"/>
              </a:spcBef>
              <a:buClr>
                <a:schemeClr val="folHlink"/>
              </a:buClr>
              <a:buSzPct val="60000"/>
              <a:buFont typeface="Wingdings" panose="05000000000000000000" pitchFamily="2" charset="2"/>
            </a:pPr>
            <a:r>
              <a:rPr lang="en-US" altLang="zh-CN" sz="2800" dirty="0">
                <a:solidFill>
                  <a:srgbClr val="0000FF"/>
                </a:solidFill>
                <a:latin typeface="Tahoma" panose="020B0604030504040204" pitchFamily="34" charset="0"/>
                <a:ea typeface="黑体" panose="02010609060101010101" pitchFamily="49" charset="-122"/>
              </a:rPr>
              <a:t>【</a:t>
            </a:r>
            <a:r>
              <a:rPr lang="zh-CN" altLang="en-US" sz="2800" dirty="0">
                <a:solidFill>
                  <a:srgbClr val="0000FF"/>
                </a:solidFill>
                <a:latin typeface="Times New Roman" panose="02020603050405020304" pitchFamily="18" charset="0"/>
                <a:ea typeface="黑体" panose="02010609060101010101" pitchFamily="49" charset="-122"/>
              </a:rPr>
              <a:t>例</a:t>
            </a:r>
            <a:r>
              <a:rPr lang="en-US" altLang="zh-CN" sz="2800" dirty="0">
                <a:solidFill>
                  <a:srgbClr val="0000FF"/>
                </a:solidFill>
                <a:latin typeface="Tahoma" panose="020B0604030504040204" pitchFamily="34" charset="0"/>
                <a:ea typeface="黑体" panose="02010609060101010101" pitchFamily="49" charset="-122"/>
              </a:rPr>
              <a:t>】</a:t>
            </a:r>
            <a:r>
              <a:rPr lang="zh-CN" altLang="en-US" sz="2800" dirty="0">
                <a:latin typeface="宋体" panose="02010600030101010101" pitchFamily="2" charset="-122"/>
              </a:rPr>
              <a:t>编写程序完成从键盘上输入一字符串到输入缓冲区，然后将输入的字符串在显示器上以相反的顺序显示。 </a:t>
            </a:r>
            <a:endParaRPr lang="zh-CN" altLang="en-US" sz="2800" dirty="0">
              <a:latin typeface="宋体" panose="02010600030101010101" pitchFamily="2" charset="-122"/>
            </a:endParaRPr>
          </a:p>
        </p:txBody>
      </p:sp>
      <p:sp>
        <p:nvSpPr>
          <p:cNvPr id="361477" name="Rectangle 5"/>
          <p:cNvSpPr/>
          <p:nvPr/>
        </p:nvSpPr>
        <p:spPr>
          <a:xfrm>
            <a:off x="539750" y="3352800"/>
            <a:ext cx="8351838" cy="2730500"/>
          </a:xfrm>
          <a:prstGeom prst="rect">
            <a:avLst/>
          </a:prstGeom>
          <a:noFill/>
          <a:ln w="9525" cap="flat" cmpd="sng">
            <a:solidFill>
              <a:srgbClr val="FF00FF"/>
            </a:solidFill>
            <a:prstDash val="dash"/>
            <a:miter/>
            <a:headEnd type="none" w="med" len="med"/>
            <a:tailEnd type="none" w="med" len="med"/>
          </a:ln>
        </p:spPr>
        <p:txBody>
          <a:bodyPr anchor="ctr" anchorCtr="0">
            <a:spAutoFit/>
          </a:bodyPr>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rPr>
              <a:t>解题思路：</a:t>
            </a:r>
            <a:endParaRPr lang="zh-CN" altLang="en-US" b="1" dirty="0">
              <a:solidFill>
                <a:srgbClr val="0000FF"/>
              </a:solidFill>
              <a:latin typeface="Times New Roman" panose="02020603050405020304" pitchFamily="18" charset="0"/>
            </a:endParaRPr>
          </a:p>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先按</a:t>
            </a:r>
            <a:r>
              <a:rPr lang="en-US" altLang="zh-CN" b="1" dirty="0">
                <a:latin typeface="Times New Roman" panose="02020603050405020304" pitchFamily="18" charset="0"/>
              </a:rPr>
              <a:t>0AH</a:t>
            </a:r>
            <a:r>
              <a:rPr lang="zh-CN" altLang="en-US" b="1" dirty="0">
                <a:latin typeface="Times New Roman" panose="02020603050405020304" pitchFamily="18" charset="0"/>
              </a:rPr>
              <a:t>号、</a:t>
            </a:r>
            <a:r>
              <a:rPr lang="en-US" altLang="zh-CN" b="1" dirty="0">
                <a:latin typeface="Times New Roman" panose="02020603050405020304" pitchFamily="18" charset="0"/>
              </a:rPr>
              <a:t>9</a:t>
            </a:r>
            <a:r>
              <a:rPr lang="zh-CN" altLang="en-US" b="1" dirty="0">
                <a:latin typeface="Times New Roman" panose="02020603050405020304" pitchFamily="18" charset="0"/>
              </a:rPr>
              <a:t>号功能要求定义输入输出缓冲区；</a:t>
            </a:r>
            <a:endParaRPr lang="zh-CN" altLang="en-US" b="1" dirty="0">
              <a:latin typeface="Times New Roman" panose="02020603050405020304" pitchFamily="18" charset="0"/>
            </a:endParaRPr>
          </a:p>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调用</a:t>
            </a:r>
            <a:r>
              <a:rPr lang="en-US" altLang="zh-CN" b="1" dirty="0">
                <a:latin typeface="Times New Roman" panose="02020603050405020304" pitchFamily="18" charset="0"/>
              </a:rPr>
              <a:t>0AH</a:t>
            </a:r>
            <a:r>
              <a:rPr lang="zh-CN" altLang="en-US" b="1" dirty="0">
                <a:latin typeface="Times New Roman" panose="02020603050405020304" pitchFamily="18" charset="0"/>
              </a:rPr>
              <a:t>号功能输入字符串到</a:t>
            </a:r>
            <a:r>
              <a:rPr lang="en-US" altLang="zh-CN" b="1" dirty="0">
                <a:latin typeface="Times New Roman" panose="02020603050405020304" pitchFamily="18" charset="0"/>
              </a:rPr>
              <a:t>BUFA</a:t>
            </a:r>
            <a:r>
              <a:rPr lang="zh-CN" altLang="en-US" b="1" dirty="0">
                <a:latin typeface="Times New Roman" panose="02020603050405020304" pitchFamily="18" charset="0"/>
              </a:rPr>
              <a:t>缓冲区；</a:t>
            </a:r>
            <a:endParaRPr lang="zh-CN" altLang="en-US" b="1" dirty="0">
              <a:latin typeface="Times New Roman" panose="02020603050405020304" pitchFamily="18" charset="0"/>
            </a:endParaRPr>
          </a:p>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3</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通过一段循环程序将输入缓冲区的字符按相反顺序传送到输出缓冲区</a:t>
            </a:r>
            <a:r>
              <a:rPr lang="en-US" altLang="zh-CN" b="1" dirty="0">
                <a:latin typeface="Times New Roman" panose="02020603050405020304" pitchFamily="18" charset="0"/>
              </a:rPr>
              <a:t>BUFB</a:t>
            </a:r>
            <a:r>
              <a:rPr lang="zh-CN" altLang="en-US" b="1" dirty="0">
                <a:latin typeface="Times New Roman" panose="02020603050405020304" pitchFamily="18" charset="0"/>
              </a:rPr>
              <a:t>中；</a:t>
            </a:r>
            <a:endParaRPr lang="zh-CN" altLang="en-US" b="1" dirty="0">
              <a:latin typeface="Times New Roman" panose="02020603050405020304" pitchFamily="18" charset="0"/>
            </a:endParaRPr>
          </a:p>
          <a:p>
            <a:pPr eaLnBrk="1" hangingPunct="1">
              <a:lnSpc>
                <a:spcPct val="120000"/>
              </a:lnSpc>
              <a:buFont typeface="Wingdings" panose="05000000000000000000" pitchFamily="2" charset="2"/>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4</a:t>
            </a:r>
            <a:r>
              <a:rPr lang="zh-CN" altLang="en-US" b="1" dirty="0">
                <a:solidFill>
                  <a:srgbClr val="0000FF"/>
                </a:solidFill>
                <a:latin typeface="Times New Roman" panose="02020603050405020304" pitchFamily="18" charset="0"/>
              </a:rPr>
              <a:t>）</a:t>
            </a:r>
            <a:r>
              <a:rPr lang="zh-CN" altLang="en-US" b="1" dirty="0">
                <a:latin typeface="Times New Roman" panose="02020603050405020304" pitchFamily="18" charset="0"/>
              </a:rPr>
              <a:t>通过调用</a:t>
            </a:r>
            <a:r>
              <a:rPr lang="en-US" altLang="zh-CN" b="1" dirty="0">
                <a:latin typeface="Times New Roman" panose="02020603050405020304" pitchFamily="18" charset="0"/>
              </a:rPr>
              <a:t>9</a:t>
            </a:r>
            <a:r>
              <a:rPr lang="zh-CN" altLang="en-US" b="1" dirty="0">
                <a:latin typeface="Times New Roman" panose="02020603050405020304" pitchFamily="18" charset="0"/>
              </a:rPr>
              <a:t>号系统功能显示输出。</a:t>
            </a:r>
            <a:endParaRPr lang="zh-CN" altLang="en-US"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1477"/>
                                        </p:tgtEl>
                                        <p:attrNameLst>
                                          <p:attrName>style.visibility</p:attrName>
                                        </p:attrNameLst>
                                      </p:cBhvr>
                                      <p:to>
                                        <p:strVal val="visible"/>
                                      </p:to>
                                    </p:set>
                                    <p:animEffect transition="in" filter="strips(downRight)">
                                      <p:cBhvr>
                                        <p:cTn id="7" dur="500"/>
                                        <p:tgtEl>
                                          <p:spTgt spid="3614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7"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6434" name="Rectangle 5"/>
          <p:cNvSpPr/>
          <p:nvPr/>
        </p:nvSpPr>
        <p:spPr>
          <a:xfrm>
            <a:off x="1331913" y="44450"/>
            <a:ext cx="6007100" cy="3149600"/>
          </a:xfrm>
          <a:prstGeom prst="rect">
            <a:avLst/>
          </a:prstGeom>
          <a:noFill/>
          <a:ln w="9525" cap="flat" cmpd="sng">
            <a:solidFill>
              <a:srgbClr val="FF00FF"/>
            </a:solidFill>
            <a:prstDash val="dashDot"/>
            <a:miter/>
            <a:headEnd type="none" w="med" len="med"/>
            <a:tailEnd type="none" w="med" len="med"/>
          </a:ln>
        </p:spPr>
        <p:txBody>
          <a:bodyPr wrap="none"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INFO1  DB  0DH</a:t>
            </a:r>
            <a:r>
              <a:rPr lang="zh-CN" altLang="en-US" sz="2000" dirty="0">
                <a:latin typeface="Times New Roman" panose="02020603050405020304" pitchFamily="18" charset="0"/>
              </a:rPr>
              <a:t>，</a:t>
            </a:r>
            <a:r>
              <a:rPr lang="en-US" altLang="zh-CN" sz="2000" dirty="0">
                <a:latin typeface="Tahoma" panose="020B0604030504040204" pitchFamily="34" charset="0"/>
              </a:rPr>
              <a:t>0AH</a:t>
            </a:r>
            <a:r>
              <a:rPr lang="zh-CN" altLang="en-US" sz="2000" dirty="0">
                <a:latin typeface="Times New Roman" panose="02020603050405020304" pitchFamily="18" charset="0"/>
              </a:rPr>
              <a:t>，‘</a:t>
            </a:r>
            <a:r>
              <a:rPr lang="en-US" altLang="zh-CN" sz="2000" dirty="0">
                <a:latin typeface="Tahoma" panose="020B0604030504040204" pitchFamily="34" charset="0"/>
              </a:rPr>
              <a:t>INPUT  STRING</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INFO2  DB  0DH</a:t>
            </a:r>
            <a:r>
              <a:rPr lang="zh-CN" altLang="en-US" sz="2000" dirty="0">
                <a:latin typeface="Times New Roman" panose="02020603050405020304" pitchFamily="18" charset="0"/>
              </a:rPr>
              <a:t>，</a:t>
            </a:r>
            <a:r>
              <a:rPr lang="en-US" altLang="zh-CN" sz="2000" dirty="0">
                <a:latin typeface="Tahoma" panose="020B0604030504040204" pitchFamily="34" charset="0"/>
              </a:rPr>
              <a:t>0AH</a:t>
            </a:r>
            <a:r>
              <a:rPr lang="zh-CN" altLang="en-US" sz="2000" dirty="0">
                <a:latin typeface="Times New Roman" panose="02020603050405020304" pitchFamily="18" charset="0"/>
              </a:rPr>
              <a:t>，‘</a:t>
            </a:r>
            <a:r>
              <a:rPr lang="en-US" altLang="zh-CN" sz="2000" dirty="0">
                <a:latin typeface="Tahoma" panose="020B0604030504040204" pitchFamily="34" charset="0"/>
              </a:rPr>
              <a:t>OUTPUT  STRING</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BUFA	DB	81</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DB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DB	80 DUP</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ORG  $+10</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BUFB	DB	81 DUP</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zh-CN" altLang="en-US" sz="2000" dirty="0">
                <a:solidFill>
                  <a:srgbClr val="0000FF"/>
                </a:solidFill>
                <a:latin typeface="Times New Roman" panose="02020603050405020304" pitchFamily="18" charset="0"/>
              </a:rPr>
              <a:t>；定义数据段，安排提示信息、输入输出数据区</a:t>
            </a:r>
            <a:endParaRPr lang="zh-CN" altLang="en-US" sz="2000" dirty="0">
              <a:solidFill>
                <a:srgbClr val="0000FF"/>
              </a:solidFill>
              <a:latin typeface="Times New Roman" panose="02020603050405020304" pitchFamily="18" charset="0"/>
            </a:endParaRPr>
          </a:p>
        </p:txBody>
      </p:sp>
      <p:sp>
        <p:nvSpPr>
          <p:cNvPr id="380935" name="Rectangle 7"/>
          <p:cNvSpPr/>
          <p:nvPr/>
        </p:nvSpPr>
        <p:spPr>
          <a:xfrm>
            <a:off x="1331913" y="3216275"/>
            <a:ext cx="5976937" cy="1441450"/>
          </a:xfrm>
          <a:prstGeom prst="rect">
            <a:avLst/>
          </a:prstGeom>
          <a:noFill/>
          <a:ln w="9525" cap="flat" cmpd="sng">
            <a:solidFill>
              <a:srgbClr val="FF00FF"/>
            </a:solidFill>
            <a:prstDash val="dash"/>
            <a:miter/>
            <a:headEnd type="none" w="med" len="med"/>
            <a:tailEnd type="none" w="med" len="med"/>
          </a:ln>
        </p:spPr>
        <p:txBody>
          <a:bodyPr anchor="ctr" anchorCtr="0">
            <a:spAutoFit/>
          </a:bodyPr>
          <a:p>
            <a:pPr indent="608330">
              <a:lnSpc>
                <a:spcPct val="110000"/>
              </a:lnSpc>
              <a:buFont typeface="Wingdings" panose="05000000000000000000" pitchFamily="2" charset="2"/>
            </a:pPr>
            <a:r>
              <a:rPr lang="en-US" altLang="zh-CN" sz="2000" dirty="0">
                <a:latin typeface="Tahoma" panose="020B0604030504040204" pitchFamily="34" charset="0"/>
              </a:rPr>
              <a:t>STACK   SEGMENT  PARA  STACK </a:t>
            </a:r>
            <a:r>
              <a:rPr lang="en-US" altLang="zh-CN" sz="2000" dirty="0">
                <a:latin typeface="Times New Roman" panose="02020603050405020304" pitchFamily="18" charset="0"/>
              </a:rPr>
              <a:t>’</a:t>
            </a:r>
            <a:r>
              <a:rPr lang="en-US" altLang="zh-CN" sz="2000" dirty="0">
                <a:latin typeface="Tahoma" panose="020B0604030504040204" pitchFamily="34" charset="0"/>
              </a:rPr>
              <a:t>STACK</a:t>
            </a:r>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a:p>
            <a:pPr indent="608330">
              <a:lnSpc>
                <a:spcPct val="110000"/>
              </a:lnSpc>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DB  200 DUP</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STACK   ENDS</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zh-CN" altLang="en-US" sz="2000" dirty="0">
                <a:solidFill>
                  <a:srgbClr val="0000FF"/>
                </a:solidFill>
                <a:latin typeface="Times New Roman" panose="02020603050405020304" pitchFamily="18" charset="0"/>
              </a:rPr>
              <a:t>；定义数据段</a:t>
            </a:r>
            <a:endParaRPr lang="en-US" altLang="zh-CN" sz="2000" dirty="0">
              <a:solidFill>
                <a:srgbClr val="0000FF"/>
              </a:solidFill>
              <a:latin typeface="Times New Roman" panose="02020603050405020304" pitchFamily="18" charset="0"/>
            </a:endParaRPr>
          </a:p>
        </p:txBody>
      </p:sp>
      <p:sp>
        <p:nvSpPr>
          <p:cNvPr id="380936" name="Rectangle 8"/>
          <p:cNvSpPr/>
          <p:nvPr/>
        </p:nvSpPr>
        <p:spPr>
          <a:xfrm>
            <a:off x="1331913" y="4657725"/>
            <a:ext cx="5976937" cy="2111375"/>
          </a:xfrm>
          <a:prstGeom prst="rect">
            <a:avLst/>
          </a:prstGeom>
          <a:noFill/>
          <a:ln w="9525" cap="flat" cmpd="sng">
            <a:solidFill>
              <a:srgbClr val="FF00FF"/>
            </a:solidFill>
            <a:prstDash val="dash"/>
            <a:miter/>
            <a:headEnd type="none" w="med" len="med"/>
            <a:tailEnd type="none" w="med" len="med"/>
          </a:ln>
        </p:spPr>
        <p:txBody>
          <a:bodyPr anchor="ctr" anchorCtr="0">
            <a:spAutoFit/>
          </a:bodyPr>
          <a:p>
            <a:pPr indent="608330">
              <a:lnSpc>
                <a:spcPct val="110000"/>
              </a:lnSpc>
              <a:buFont typeface="Wingdings" panose="05000000000000000000" pitchFamily="2" charset="2"/>
            </a:pPr>
            <a:r>
              <a:rPr lang="en-US" altLang="zh-CN" sz="2000" dirty="0">
                <a:latin typeface="Tahoma" panose="020B0604030504040204" pitchFamily="34" charset="0"/>
              </a:rPr>
              <a:t>CODE   SEGMENT</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ASSUME  DS: DATA, SS: STACK, CS: CODE</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START</a:t>
            </a:r>
            <a:r>
              <a:rPr lang="zh-CN" altLang="en-US" sz="2000" dirty="0">
                <a:latin typeface="Times New Roman" panose="02020603050405020304" pitchFamily="18" charset="0"/>
              </a:rPr>
              <a:t>：</a:t>
            </a:r>
            <a:r>
              <a:rPr lang="en-US" altLang="zh-CN" sz="2000" dirty="0">
                <a:latin typeface="Tahoma" panose="020B0604030504040204" pitchFamily="34" charset="0"/>
              </a:rPr>
              <a:t>MOV  AX</a:t>
            </a:r>
            <a:r>
              <a:rPr lang="zh-CN" altLang="en-US" sz="2000" dirty="0">
                <a:latin typeface="Times New Roman" panose="02020603050405020304" pitchFamily="18" charset="0"/>
              </a:rPr>
              <a:t>，</a:t>
            </a:r>
            <a:r>
              <a:rPr lang="en-US" altLang="zh-CN" sz="2000" dirty="0">
                <a:latin typeface="Tahoma" panose="020B0604030504040204" pitchFamily="34" charset="0"/>
              </a:rPr>
              <a:t>DATA</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DS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AX</a:t>
            </a:r>
            <a:r>
              <a:rPr lang="zh-CN" altLang="en-US" sz="2000" dirty="0">
                <a:latin typeface="Times New Roman" panose="02020603050405020304" pitchFamily="18" charset="0"/>
              </a:rPr>
              <a:t>，</a:t>
            </a:r>
            <a:r>
              <a:rPr lang="en-US" altLang="zh-CN" sz="2000" dirty="0">
                <a:latin typeface="Tahoma" panose="020B0604030504040204" pitchFamily="34" charset="0"/>
              </a:rPr>
              <a:t>STACK</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SS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0935"/>
                                        </p:tgtEl>
                                        <p:attrNameLst>
                                          <p:attrName>style.visibility</p:attrName>
                                        </p:attrNameLst>
                                      </p:cBhvr>
                                      <p:to>
                                        <p:strVal val="visible"/>
                                      </p:to>
                                    </p:set>
                                    <p:animEffect transition="in" filter="blinds(horizontal)">
                                      <p:cBhvr>
                                        <p:cTn id="7" dur="500"/>
                                        <p:tgtEl>
                                          <p:spTgt spid="3809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09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5" grpId="0" animBg="1"/>
      <p:bldP spid="380936"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7458" name="Rectangle 6"/>
          <p:cNvSpPr/>
          <p:nvPr/>
        </p:nvSpPr>
        <p:spPr>
          <a:xfrm>
            <a:off x="539750" y="184150"/>
            <a:ext cx="8135938" cy="1930400"/>
          </a:xfrm>
          <a:prstGeom prst="rect">
            <a:avLst/>
          </a:prstGeom>
          <a:solidFill>
            <a:schemeClr val="bg1"/>
          </a:solidFill>
          <a:ln w="9525" cap="flat" cmpd="sng">
            <a:solidFill>
              <a:srgbClr val="FF00FF"/>
            </a:solidFill>
            <a:prstDash val="dashDot"/>
            <a:miter/>
            <a:headEnd type="none" w="med" len="med"/>
            <a:tailEnd type="none" w="med" len="med"/>
          </a:ln>
        </p:spPr>
        <p:txBody>
          <a:bodyPr anchor="ctr" anchorCtr="0">
            <a:spAutoFit/>
          </a:bodyPr>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solidFill>
                  <a:srgbClr val="0000FF"/>
                </a:solidFill>
                <a:latin typeface="Tahoma" panose="020B0604030504040204" pitchFamily="34" charset="0"/>
              </a:rPr>
              <a:t>LEA  DX</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INFO1</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MOV  AH</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9</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INT  21H</a:t>
            </a:r>
            <a:r>
              <a:rPr lang="en-US" altLang="zh-CN" sz="2000" dirty="0">
                <a:latin typeface="Tahoma" panose="020B0604030504040204" pitchFamily="34" charset="0"/>
              </a:rPr>
              <a:t>	</a:t>
            </a:r>
            <a:r>
              <a:rPr lang="zh-CN" altLang="en-US" sz="2000" dirty="0">
                <a:latin typeface="Times New Roman" panose="02020603050405020304" pitchFamily="18" charset="0"/>
              </a:rPr>
              <a:t>；</a:t>
            </a:r>
            <a:r>
              <a:rPr lang="en-US" altLang="zh-CN" sz="2000" dirty="0">
                <a:latin typeface="Tahoma" panose="020B0604030504040204" pitchFamily="34" charset="0"/>
              </a:rPr>
              <a:t>9</a:t>
            </a:r>
            <a:r>
              <a:rPr lang="zh-CN" altLang="en-US" sz="2000" dirty="0">
                <a:latin typeface="Times New Roman" panose="02020603050405020304" pitchFamily="18" charset="0"/>
              </a:rPr>
              <a:t>号功能调用，显示输入提示信息</a:t>
            </a:r>
            <a:endParaRPr lang="zh-CN" altLang="en-US" sz="2000" dirty="0">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solidFill>
                  <a:srgbClr val="FF0000"/>
                </a:solidFill>
                <a:latin typeface="Tahoma" panose="020B0604030504040204" pitchFamily="34" charset="0"/>
              </a:rPr>
              <a:t>LEA  DX</a:t>
            </a:r>
            <a:r>
              <a:rPr lang="zh-CN" altLang="en-US" sz="2000" dirty="0">
                <a:solidFill>
                  <a:srgbClr val="FF0000"/>
                </a:solidFill>
                <a:latin typeface="Times New Roman" panose="02020603050405020304" pitchFamily="18" charset="0"/>
              </a:rPr>
              <a:t>，</a:t>
            </a:r>
            <a:r>
              <a:rPr lang="en-US" altLang="zh-CN" sz="2000" dirty="0">
                <a:solidFill>
                  <a:srgbClr val="FF0000"/>
                </a:solidFill>
                <a:latin typeface="Tahoma" panose="020B0604030504040204" pitchFamily="34" charset="0"/>
              </a:rPr>
              <a:t>BUFA</a:t>
            </a:r>
            <a:r>
              <a:rPr lang="en-US" altLang="zh-CN" sz="2000" dirty="0">
                <a:latin typeface="Tahoma" panose="020B0604030504040204" pitchFamily="34" charset="0"/>
              </a:rPr>
              <a:t>	</a:t>
            </a:r>
            <a:r>
              <a:rPr lang="zh-CN" altLang="en-US" sz="2000" dirty="0">
                <a:latin typeface="Times New Roman" panose="02020603050405020304" pitchFamily="18" charset="0"/>
              </a:rPr>
              <a:t>；输入字符串缓冲区首地址送</a:t>
            </a:r>
            <a:r>
              <a:rPr lang="en-US" altLang="zh-CN" sz="2000" dirty="0">
                <a:latin typeface="Tahoma" panose="020B0604030504040204" pitchFamily="34" charset="0"/>
              </a:rPr>
              <a:t>DX</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a:t>
            </a:r>
            <a:r>
              <a:rPr lang="en-US" altLang="zh-CN" sz="2000" dirty="0">
                <a:solidFill>
                  <a:srgbClr val="FF0000"/>
                </a:solidFill>
                <a:latin typeface="Tahoma" panose="020B0604030504040204" pitchFamily="34" charset="0"/>
              </a:rPr>
              <a:t>MOV  AH</a:t>
            </a:r>
            <a:r>
              <a:rPr lang="zh-CN" altLang="en-US" sz="2000" dirty="0">
                <a:solidFill>
                  <a:srgbClr val="FF0000"/>
                </a:solidFill>
                <a:latin typeface="Times New Roman" panose="02020603050405020304" pitchFamily="18" charset="0"/>
              </a:rPr>
              <a:t>，</a:t>
            </a:r>
            <a:r>
              <a:rPr lang="en-US" altLang="zh-CN" sz="2000" dirty="0">
                <a:solidFill>
                  <a:srgbClr val="FF0000"/>
                </a:solidFill>
                <a:latin typeface="Tahoma" panose="020B0604030504040204" pitchFamily="34" charset="0"/>
              </a:rPr>
              <a:t>10</a:t>
            </a:r>
            <a:r>
              <a:rPr lang="en-US" altLang="zh-CN" sz="2000" dirty="0">
                <a:latin typeface="Tahoma" panose="020B0604030504040204" pitchFamily="34" charset="0"/>
              </a:rPr>
              <a:t>	</a:t>
            </a:r>
            <a:r>
              <a:rPr lang="zh-CN" altLang="en-US" sz="2000" dirty="0">
                <a:latin typeface="Times New Roman" panose="02020603050405020304" pitchFamily="18" charset="0"/>
              </a:rPr>
              <a:t>；</a:t>
            </a:r>
            <a:r>
              <a:rPr lang="en-US" altLang="zh-CN" sz="2000" dirty="0">
                <a:latin typeface="Tahoma" panose="020B0604030504040204" pitchFamily="34" charset="0"/>
              </a:rPr>
              <a:t>0AH</a:t>
            </a:r>
            <a:r>
              <a:rPr lang="zh-CN" altLang="en-US" sz="2000" dirty="0">
                <a:latin typeface="Times New Roman" panose="02020603050405020304" pitchFamily="18" charset="0"/>
              </a:rPr>
              <a:t>号功能调用，功能号送</a:t>
            </a:r>
            <a:r>
              <a:rPr lang="en-US" altLang="zh-CN" sz="2000" dirty="0">
                <a:latin typeface="Tahoma" panose="020B0604030504040204" pitchFamily="34" charset="0"/>
              </a:rPr>
              <a:t>AH</a:t>
            </a:r>
            <a:r>
              <a:rPr lang="zh-CN" altLang="en-US" sz="2000" dirty="0">
                <a:latin typeface="Times New Roman" panose="02020603050405020304" pitchFamily="18" charset="0"/>
              </a:rPr>
              <a:t>寄存器</a:t>
            </a:r>
            <a:endParaRPr lang="zh-CN" altLang="en-US" sz="2000" dirty="0">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solidFill>
                  <a:srgbClr val="FF0000"/>
                </a:solidFill>
                <a:latin typeface="Tahoma" panose="020B0604030504040204" pitchFamily="34" charset="0"/>
              </a:rPr>
              <a:t>INT  21H</a:t>
            </a:r>
            <a:r>
              <a:rPr lang="en-US" altLang="zh-CN" sz="900" dirty="0">
                <a:latin typeface="Times New Roman" panose="02020603050405020304" pitchFamily="18" charset="0"/>
              </a:rPr>
              <a:t>			 </a:t>
            </a:r>
            <a:endParaRPr lang="en-US" altLang="zh-CN" sz="900" dirty="0">
              <a:latin typeface="Times New Roman" panose="02020603050405020304" pitchFamily="18" charset="0"/>
            </a:endParaRPr>
          </a:p>
        </p:txBody>
      </p:sp>
      <p:sp>
        <p:nvSpPr>
          <p:cNvPr id="381959" name="Rectangle 7"/>
          <p:cNvSpPr/>
          <p:nvPr/>
        </p:nvSpPr>
        <p:spPr>
          <a:xfrm>
            <a:off x="539750" y="2128838"/>
            <a:ext cx="6850063" cy="3454400"/>
          </a:xfrm>
          <a:prstGeom prst="rect">
            <a:avLst/>
          </a:prstGeom>
          <a:noFill/>
          <a:ln w="9525" cap="flat" cmpd="sng">
            <a:solidFill>
              <a:srgbClr val="FF00FF"/>
            </a:solidFill>
            <a:prstDash val="dashDot"/>
            <a:miter/>
            <a:headEnd type="none" w="med" len="med"/>
            <a:tailEnd type="none" w="med" len="med"/>
          </a:ln>
        </p:spPr>
        <p:txBody>
          <a:bodyPr wrap="none" anchor="ctr" anchorCtr="0">
            <a:spAutoFit/>
          </a:bodyPr>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LEA  SI</a:t>
            </a:r>
            <a:r>
              <a:rPr lang="zh-CN" altLang="en-US" sz="2000" dirty="0">
                <a:latin typeface="Times New Roman" panose="02020603050405020304" pitchFamily="18" charset="0"/>
              </a:rPr>
              <a:t>，</a:t>
            </a:r>
            <a:r>
              <a:rPr lang="en-US" altLang="zh-CN" sz="2000" dirty="0">
                <a:latin typeface="Tahoma" panose="020B0604030504040204" pitchFamily="34" charset="0"/>
              </a:rPr>
              <a:t>BUFA+1</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MOV  CH</a:t>
            </a:r>
            <a:r>
              <a:rPr lang="zh-CN" altLang="en-US" sz="2000" dirty="0">
                <a:latin typeface="Times New Roman" panose="02020603050405020304" pitchFamily="18" charset="0"/>
              </a:rPr>
              <a:t>，</a:t>
            </a:r>
            <a:r>
              <a:rPr lang="en-US" altLang="zh-CN" sz="2000" dirty="0">
                <a:latin typeface="Tahoma" panose="020B0604030504040204" pitchFamily="34" charset="0"/>
              </a:rPr>
              <a:t>0</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MOV  CL</a:t>
            </a:r>
            <a:r>
              <a:rPr lang="zh-CN" altLang="en-US" sz="2000" dirty="0">
                <a:latin typeface="Times New Roman" panose="02020603050405020304" pitchFamily="18" charset="0"/>
              </a:rPr>
              <a:t>，</a:t>
            </a:r>
            <a:r>
              <a:rPr lang="en-US" altLang="zh-CN" sz="2000" dirty="0">
                <a:latin typeface="Tahoma" panose="020B0604030504040204" pitchFamily="34" charset="0"/>
              </a:rPr>
              <a:t>[SI]	</a:t>
            </a:r>
            <a:r>
              <a:rPr lang="zh-CN" altLang="en-US" sz="2000" dirty="0">
                <a:latin typeface="Times New Roman" panose="02020603050405020304" pitchFamily="18" charset="0"/>
              </a:rPr>
              <a:t>；取字符长度→</a:t>
            </a:r>
            <a:r>
              <a:rPr lang="en-US" altLang="zh-CN" sz="2000" dirty="0">
                <a:latin typeface="Tahoma" panose="020B0604030504040204" pitchFamily="34" charset="0"/>
              </a:rPr>
              <a:t>CX</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ADD  SI</a:t>
            </a:r>
            <a:r>
              <a:rPr lang="zh-CN" altLang="en-US" sz="2000" dirty="0">
                <a:latin typeface="Times New Roman" panose="02020603050405020304" pitchFamily="18" charset="0"/>
              </a:rPr>
              <a:t>，</a:t>
            </a:r>
            <a:r>
              <a:rPr lang="en-US" altLang="zh-CN" sz="2000" dirty="0">
                <a:latin typeface="Tahoma" panose="020B0604030504040204" pitchFamily="34" charset="0"/>
              </a:rPr>
              <a:t>CX	</a:t>
            </a:r>
            <a:r>
              <a:rPr lang="zh-CN" altLang="en-US" sz="2000" dirty="0">
                <a:latin typeface="Times New Roman" panose="02020603050405020304" pitchFamily="18" charset="0"/>
              </a:rPr>
              <a:t>；</a:t>
            </a:r>
            <a:r>
              <a:rPr lang="en-US" altLang="zh-CN" sz="2000" dirty="0">
                <a:latin typeface="Tahoma" panose="020B0604030504040204" pitchFamily="34" charset="0"/>
              </a:rPr>
              <a:t>SI</a:t>
            </a:r>
            <a:r>
              <a:rPr lang="zh-CN" altLang="en-US" sz="2000" dirty="0">
                <a:latin typeface="Times New Roman" panose="02020603050405020304" pitchFamily="18" charset="0"/>
              </a:rPr>
              <a:t>为源数据指针指向字符串尾部</a:t>
            </a:r>
            <a:endParaRPr lang="zh-CN" altLang="en-US" sz="2000" dirty="0">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LEA  DI</a:t>
            </a:r>
            <a:r>
              <a:rPr lang="zh-CN" altLang="en-US" sz="2000" dirty="0">
                <a:latin typeface="Times New Roman" panose="02020603050405020304" pitchFamily="18" charset="0"/>
              </a:rPr>
              <a:t>，</a:t>
            </a:r>
            <a:r>
              <a:rPr lang="en-US" altLang="zh-CN" sz="2000" dirty="0">
                <a:latin typeface="Tahoma" panose="020B0604030504040204" pitchFamily="34" charset="0"/>
              </a:rPr>
              <a:t>BUFB	</a:t>
            </a:r>
            <a:r>
              <a:rPr lang="zh-CN" altLang="en-US" sz="2000" dirty="0">
                <a:latin typeface="Times New Roman" panose="02020603050405020304" pitchFamily="18" charset="0"/>
              </a:rPr>
              <a:t>；</a:t>
            </a:r>
            <a:r>
              <a:rPr lang="en-US" altLang="zh-CN" sz="2000" dirty="0">
                <a:latin typeface="Tahoma" panose="020B0604030504040204" pitchFamily="34" charset="0"/>
              </a:rPr>
              <a:t>DI</a:t>
            </a:r>
            <a:r>
              <a:rPr lang="zh-CN" altLang="en-US" sz="2000" dirty="0">
                <a:latin typeface="Times New Roman" panose="02020603050405020304" pitchFamily="18" charset="0"/>
              </a:rPr>
              <a:t>为目的数据指针，首地址</a:t>
            </a:r>
            <a:r>
              <a:rPr lang="en-US" altLang="zh-CN" sz="2000" dirty="0">
                <a:latin typeface="Tahoma" panose="020B0604030504040204" pitchFamily="34" charset="0"/>
              </a:rPr>
              <a:t>BUFB</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NEXT</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MOV  AL</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[SI]</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MOV  [DI]</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AL</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DEC  SI</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INC   DI</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LOOP  NEXT</a:t>
            </a:r>
            <a:endParaRPr lang="zh-CN" altLang="en-US" sz="2000" dirty="0">
              <a:solidFill>
                <a:srgbClr val="0000FF"/>
              </a:solidFill>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MOV  BYTE PTR [DI]</a:t>
            </a:r>
            <a:r>
              <a:rPr lang="zh-CN" altLang="en-US" sz="2000" dirty="0">
                <a:latin typeface="Times New Roman" panose="02020603050405020304" pitchFamily="18" charset="0"/>
              </a:rPr>
              <a:t>，‘＄’</a:t>
            </a:r>
            <a:endParaRPr lang="en-US" altLang="zh-CN" sz="2000" dirty="0">
              <a:latin typeface="Tahoma" panose="020B0604030504040204" pitchFamily="34" charset="0"/>
            </a:endParaRPr>
          </a:p>
        </p:txBody>
      </p:sp>
      <p:sp>
        <p:nvSpPr>
          <p:cNvPr id="381960" name="Rectangle 8"/>
          <p:cNvSpPr/>
          <p:nvPr/>
        </p:nvSpPr>
        <p:spPr>
          <a:xfrm>
            <a:off x="4711700" y="3713163"/>
            <a:ext cx="4397375" cy="3149600"/>
          </a:xfrm>
          <a:prstGeom prst="rect">
            <a:avLst/>
          </a:prstGeom>
          <a:noFill/>
          <a:ln w="9525" cap="flat" cmpd="sng">
            <a:solidFill>
              <a:schemeClr val="tx2"/>
            </a:solidFill>
            <a:prstDash val="solid"/>
            <a:miter/>
            <a:headEnd type="none" w="med" len="med"/>
            <a:tailEnd type="none" w="med" len="med"/>
          </a:ln>
        </p:spPr>
        <p:txBody>
          <a:bodyPr wrap="none" anchor="ctr" anchorCtr="0">
            <a:spAutoFit/>
          </a:bodyPr>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solidFill>
                  <a:srgbClr val="0000FF"/>
                </a:solidFill>
                <a:latin typeface="Tahoma" panose="020B0604030504040204" pitchFamily="34" charset="0"/>
              </a:rPr>
              <a:t>LEA  DX</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INFO2</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MOV  AH</a:t>
            </a:r>
            <a:r>
              <a:rPr lang="zh-CN" altLang="en-US" sz="2000" dirty="0">
                <a:solidFill>
                  <a:srgbClr val="0000FF"/>
                </a:solidFill>
                <a:latin typeface="Times New Roman" panose="02020603050405020304" pitchFamily="18" charset="0"/>
              </a:rPr>
              <a:t>，</a:t>
            </a:r>
            <a:r>
              <a:rPr lang="en-US" altLang="zh-CN" sz="2000" dirty="0">
                <a:solidFill>
                  <a:srgbClr val="0000FF"/>
                </a:solidFill>
                <a:latin typeface="Tahoma" panose="020B0604030504040204" pitchFamily="34" charset="0"/>
              </a:rPr>
              <a:t>9</a:t>
            </a:r>
            <a:endParaRPr lang="en-US" altLang="zh-CN" sz="2000" dirty="0">
              <a:solidFill>
                <a:srgbClr val="0000FF"/>
              </a:solidFill>
              <a:latin typeface="Tahoma" panose="020B0604030504040204" pitchFamily="34" charset="0"/>
            </a:endParaRPr>
          </a:p>
          <a:p>
            <a:pPr indent="608330">
              <a:buFont typeface="Wingdings" panose="05000000000000000000" pitchFamily="2" charset="2"/>
            </a:pPr>
            <a:r>
              <a:rPr lang="en-US" altLang="zh-CN" sz="2000" dirty="0">
                <a:solidFill>
                  <a:srgbClr val="0000FF"/>
                </a:solidFill>
                <a:latin typeface="Tahoma" panose="020B0604030504040204" pitchFamily="34" charset="0"/>
              </a:rPr>
              <a:t>	INT  21H</a:t>
            </a:r>
            <a:r>
              <a:rPr lang="en-US" altLang="zh-CN" sz="2000" dirty="0">
                <a:latin typeface="Tahoma" panose="020B0604030504040204" pitchFamily="34" charset="0"/>
              </a:rPr>
              <a:t>   </a:t>
            </a:r>
            <a:r>
              <a:rPr lang="zh-CN" altLang="en-US" sz="2000" dirty="0">
                <a:latin typeface="Times New Roman" panose="02020603050405020304" pitchFamily="18" charset="0"/>
              </a:rPr>
              <a:t>；显示提示信息</a:t>
            </a:r>
            <a:endParaRPr lang="zh-CN" altLang="en-US" sz="2000" dirty="0">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solidFill>
                  <a:srgbClr val="FF0000"/>
                </a:solidFill>
                <a:latin typeface="Tahoma" panose="020B0604030504040204" pitchFamily="34" charset="0"/>
              </a:rPr>
              <a:t>LEA  DX</a:t>
            </a:r>
            <a:r>
              <a:rPr lang="zh-CN" altLang="en-US" sz="2000" dirty="0">
                <a:solidFill>
                  <a:srgbClr val="FF0000"/>
                </a:solidFill>
                <a:latin typeface="Times New Roman" panose="02020603050405020304" pitchFamily="18" charset="0"/>
              </a:rPr>
              <a:t>，</a:t>
            </a:r>
            <a:r>
              <a:rPr lang="en-US" altLang="zh-CN" sz="2000" dirty="0">
                <a:solidFill>
                  <a:srgbClr val="FF0000"/>
                </a:solidFill>
                <a:latin typeface="Tahoma" panose="020B0604030504040204" pitchFamily="34" charset="0"/>
              </a:rPr>
              <a:t>BUFB</a:t>
            </a:r>
            <a:endParaRPr lang="en-US" altLang="zh-CN" sz="2000" dirty="0">
              <a:solidFill>
                <a:srgbClr val="FF0000"/>
              </a:solidFill>
              <a:latin typeface="Tahoma" panose="020B0604030504040204" pitchFamily="34" charset="0"/>
            </a:endParaRPr>
          </a:p>
          <a:p>
            <a:pPr indent="608330">
              <a:buFont typeface="Wingdings" panose="05000000000000000000" pitchFamily="2" charset="2"/>
            </a:pPr>
            <a:r>
              <a:rPr lang="en-US" altLang="zh-CN" sz="2000" dirty="0">
                <a:solidFill>
                  <a:srgbClr val="FF0000"/>
                </a:solidFill>
                <a:latin typeface="Tahoma" panose="020B0604030504040204" pitchFamily="34" charset="0"/>
              </a:rPr>
              <a:t>	MOV  AH</a:t>
            </a:r>
            <a:r>
              <a:rPr lang="zh-CN" altLang="en-US" sz="2000" dirty="0">
                <a:solidFill>
                  <a:srgbClr val="FF0000"/>
                </a:solidFill>
                <a:latin typeface="Times New Roman" panose="02020603050405020304" pitchFamily="18" charset="0"/>
              </a:rPr>
              <a:t>，</a:t>
            </a:r>
            <a:r>
              <a:rPr lang="en-US" altLang="zh-CN" sz="2000" dirty="0">
                <a:solidFill>
                  <a:srgbClr val="FF0000"/>
                </a:solidFill>
                <a:latin typeface="Tahoma" panose="020B0604030504040204" pitchFamily="34" charset="0"/>
              </a:rPr>
              <a:t>9</a:t>
            </a:r>
            <a:endParaRPr lang="en-US" altLang="zh-CN" sz="2000" dirty="0">
              <a:solidFill>
                <a:srgbClr val="FF0000"/>
              </a:solidFill>
              <a:latin typeface="Tahoma" panose="020B0604030504040204" pitchFamily="34" charset="0"/>
            </a:endParaRPr>
          </a:p>
          <a:p>
            <a:pPr indent="608330">
              <a:buFont typeface="Wingdings" panose="05000000000000000000" pitchFamily="2" charset="2"/>
            </a:pPr>
            <a:r>
              <a:rPr lang="en-US" altLang="zh-CN" sz="2000" dirty="0">
                <a:solidFill>
                  <a:srgbClr val="FF0000"/>
                </a:solidFill>
                <a:latin typeface="Tahoma" panose="020B0604030504040204" pitchFamily="34" charset="0"/>
              </a:rPr>
              <a:t>	INT  21H</a:t>
            </a:r>
            <a:r>
              <a:rPr lang="en-US" altLang="zh-CN" sz="2000" dirty="0">
                <a:latin typeface="Tahoma" panose="020B0604030504040204" pitchFamily="34" charset="0"/>
              </a:rPr>
              <a:t>   </a:t>
            </a:r>
            <a:r>
              <a:rPr lang="zh-CN" altLang="en-US" sz="2000" dirty="0">
                <a:latin typeface="Times New Roman" panose="02020603050405020304" pitchFamily="18" charset="0"/>
              </a:rPr>
              <a:t>；反显输入字符串</a:t>
            </a:r>
            <a:endParaRPr lang="zh-CN" altLang="en-US" sz="2000" dirty="0">
              <a:latin typeface="Times New Roman" panose="02020603050405020304" pitchFamily="18" charset="0"/>
            </a:endParaRPr>
          </a:p>
          <a:p>
            <a:pPr indent="60833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MOV  AH</a:t>
            </a:r>
            <a:r>
              <a:rPr lang="zh-CN" altLang="en-US" sz="2000" dirty="0">
                <a:latin typeface="Times New Roman" panose="02020603050405020304" pitchFamily="18" charset="0"/>
              </a:rPr>
              <a:t>，</a:t>
            </a:r>
            <a:r>
              <a:rPr lang="en-US" altLang="zh-CN" sz="2000" dirty="0">
                <a:latin typeface="Tahoma" panose="020B0604030504040204" pitchFamily="34" charset="0"/>
              </a:rPr>
              <a:t>4CH	</a:t>
            </a:r>
            <a:r>
              <a:rPr lang="zh-CN" altLang="en-US" sz="2000" dirty="0">
                <a:latin typeface="Times New Roman" panose="02020603050405020304" pitchFamily="18" charset="0"/>
              </a:rPr>
              <a:t>；返回</a:t>
            </a:r>
            <a:r>
              <a:rPr lang="en-US" altLang="zh-CN" sz="2000" dirty="0">
                <a:latin typeface="Tahoma" panose="020B0604030504040204" pitchFamily="34" charset="0"/>
              </a:rPr>
              <a:t>DOS</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INT  21H</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CODE  ENDS</a:t>
            </a:r>
            <a:endParaRPr lang="en-US" altLang="zh-CN" sz="2000" dirty="0">
              <a:latin typeface="Tahoma" panose="020B0604030504040204" pitchFamily="34" charset="0"/>
            </a:endParaRPr>
          </a:p>
          <a:p>
            <a:pPr indent="608330">
              <a:buFont typeface="Wingdings" panose="05000000000000000000" pitchFamily="2" charset="2"/>
            </a:pPr>
            <a:r>
              <a:rPr lang="en-US" altLang="zh-CN" sz="2000" dirty="0">
                <a:latin typeface="Tahoma" panose="020B0604030504040204" pitchFamily="34" charset="0"/>
              </a:rPr>
              <a:t>	END  START</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81959"/>
                                        </p:tgtEl>
                                        <p:attrNameLst>
                                          <p:attrName>style.visibility</p:attrName>
                                        </p:attrNameLst>
                                      </p:cBhvr>
                                      <p:to>
                                        <p:strVal val="visible"/>
                                      </p:to>
                                    </p:set>
                                    <p:animEffect transition="in" filter="box(out)">
                                      <p:cBhvr>
                                        <p:cTn id="7" dur="500"/>
                                        <p:tgtEl>
                                          <p:spTgt spid="381959"/>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32" fill="hold" grpId="0" nodeType="clickEffect">
                                  <p:stCondLst>
                                    <p:cond delay="0"/>
                                  </p:stCondLst>
                                  <p:childTnLst>
                                    <p:set>
                                      <p:cBhvr>
                                        <p:cTn id="11" dur="1" fill="hold">
                                          <p:stCondLst>
                                            <p:cond delay="0"/>
                                          </p:stCondLst>
                                        </p:cTn>
                                        <p:tgtEl>
                                          <p:spTgt spid="381960"/>
                                        </p:tgtEl>
                                        <p:attrNameLst>
                                          <p:attrName>style.visibility</p:attrName>
                                        </p:attrNameLst>
                                      </p:cBhvr>
                                      <p:to>
                                        <p:strVal val="visible"/>
                                      </p:to>
                                    </p:set>
                                    <p:animEffect transition="in" filter="diamond(out)">
                                      <p:cBhvr>
                                        <p:cTn id="12" dur="500"/>
                                        <p:tgtEl>
                                          <p:spTgt spid="381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9" grpId="0" animBg="1"/>
      <p:bldP spid="38196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Rectangle 9"/>
          <p:cNvSpPr>
            <a:spLocks noGrp="1"/>
          </p:cNvSpPr>
          <p:nvPr>
            <p:ph type="title"/>
          </p:nvPr>
        </p:nvSpPr>
        <p:spPr>
          <a:xfrm>
            <a:off x="1149350" y="946150"/>
            <a:ext cx="7793038" cy="768350"/>
          </a:xfrm>
          <a:ln/>
        </p:spPr>
        <p:txBody>
          <a:bodyPr vert="horz" wrap="square" lIns="91440" tIns="45720" rIns="91440" bIns="45720" anchor="b" anchorCtr="0"/>
          <a:p>
            <a:r>
              <a:rPr lang="zh-CN" altLang="en-US" b="1" dirty="0"/>
              <a:t>§4.4</a:t>
            </a:r>
            <a:r>
              <a:rPr lang="zh-CN" altLang="en-US" dirty="0"/>
              <a:t>源程序两种格式书写</a:t>
            </a:r>
            <a:endParaRPr lang="zh-CN" altLang="en-US" dirty="0"/>
          </a:p>
        </p:txBody>
      </p:sp>
      <p:sp>
        <p:nvSpPr>
          <p:cNvPr id="148483" name="Rectangle 10"/>
          <p:cNvSpPr>
            <a:spLocks noGrp="1"/>
          </p:cNvSpPr>
          <p:nvPr>
            <p:ph idx="1"/>
          </p:nvPr>
        </p:nvSpPr>
        <p:spPr>
          <a:xfrm>
            <a:off x="1149350" y="2286000"/>
            <a:ext cx="7772400" cy="2151063"/>
          </a:xfrm>
          <a:ln/>
        </p:spPr>
        <p:txBody>
          <a:bodyPr vert="horz" wrap="square" lIns="91440" tIns="45720" rIns="91440" bIns="45720" anchor="t" anchorCtr="0"/>
          <a:p>
            <a:pPr>
              <a:buClr>
                <a:schemeClr val="bg2"/>
              </a:buClr>
              <a:buSzTx/>
              <a:buFont typeface="Wingdings" panose="05000000000000000000" pitchFamily="2" charset="2"/>
              <a:buChar char="v"/>
            </a:pPr>
            <a:r>
              <a:rPr lang="zh-CN" altLang="en-US" dirty="0"/>
              <a:t>第一种格式从</a:t>
            </a:r>
            <a:r>
              <a:rPr lang="en-US" altLang="zh-CN" dirty="0"/>
              <a:t>MASM 5.0</a:t>
            </a:r>
            <a:r>
              <a:rPr lang="zh-CN" altLang="en-US" dirty="0"/>
              <a:t>开始支持</a:t>
            </a:r>
            <a:endParaRPr lang="zh-CN" altLang="en-US" dirty="0"/>
          </a:p>
          <a:p>
            <a:pPr lvl="1">
              <a:buFont typeface="Wingdings" panose="05000000000000000000" pitchFamily="2" charset="2"/>
              <a:buChar char="•"/>
            </a:pPr>
            <a:r>
              <a:rPr lang="zh-CN" altLang="en-US" dirty="0"/>
              <a:t>简化段定义格式</a:t>
            </a:r>
            <a:endParaRPr lang="zh-CN" altLang="en-US" dirty="0"/>
          </a:p>
          <a:p>
            <a:pPr>
              <a:buClr>
                <a:schemeClr val="bg2"/>
              </a:buClr>
              <a:buSzTx/>
              <a:buFont typeface="Wingdings" panose="05000000000000000000" pitchFamily="2" charset="2"/>
              <a:buChar char="v"/>
            </a:pPr>
            <a:r>
              <a:rPr lang="zh-CN" altLang="en-US" dirty="0"/>
              <a:t>第二种格式</a:t>
            </a:r>
            <a:r>
              <a:rPr lang="en-US" altLang="zh-CN" dirty="0"/>
              <a:t>MASM 5.0</a:t>
            </a:r>
            <a:r>
              <a:rPr lang="zh-CN" altLang="en-US" dirty="0"/>
              <a:t>以前就具有</a:t>
            </a:r>
            <a:endParaRPr lang="zh-CN" altLang="en-US" dirty="0"/>
          </a:p>
          <a:p>
            <a:pPr lvl="1"/>
            <a:r>
              <a:rPr lang="zh-CN" altLang="en-US" dirty="0"/>
              <a:t>完整段定义格式</a:t>
            </a:r>
            <a:endParaRPr lang="zh-CN" altLang="en-US" dirty="0"/>
          </a:p>
        </p:txBody>
      </p:sp>
      <p:sp>
        <p:nvSpPr>
          <p:cNvPr id="91143" name="Text Box 7"/>
          <p:cNvSpPr txBox="1"/>
          <p:nvPr/>
        </p:nvSpPr>
        <p:spPr>
          <a:xfrm>
            <a:off x="5246688" y="4656138"/>
            <a:ext cx="2525712" cy="1744662"/>
          </a:xfrm>
          <a:prstGeom prst="rect">
            <a:avLst/>
          </a:prstGeom>
          <a:solidFill>
            <a:srgbClr val="333333"/>
          </a:solidFill>
          <a:ln w="38100" cap="flat" cmpd="sng">
            <a:solidFill>
              <a:schemeClr val="accent1"/>
            </a:solidFill>
            <a:prstDash val="solid"/>
            <a:miter/>
            <a:headEnd type="none" w="sm" len="sm"/>
            <a:tailEnd type="none" w="sm" len="sm"/>
          </a:ln>
        </p:spPr>
        <p:txBody>
          <a:bodyPr/>
          <a:p>
            <a:pPr>
              <a:buFont typeface="Wingdings" panose="05000000000000000000" pitchFamily="2" charset="2"/>
            </a:pPr>
            <a:r>
              <a:rPr lang="en-US" altLang="zh-CN" sz="1600" dirty="0">
                <a:solidFill>
                  <a:schemeClr val="bg1"/>
                </a:solidFill>
                <a:latin typeface="Times New Roman" panose="02020603050405020304" pitchFamily="18" charset="0"/>
              </a:rPr>
              <a:t>Hello, Everybody !</a:t>
            </a:r>
            <a:endParaRPr lang="en-US" altLang="zh-CN" sz="1600" dirty="0">
              <a:solidFill>
                <a:schemeClr val="bg1"/>
              </a:solidFill>
              <a:latin typeface="Times New Roman" panose="02020603050405020304" pitchFamily="18" charset="0"/>
            </a:endParaRPr>
          </a:p>
        </p:txBody>
      </p:sp>
      <p:grpSp>
        <p:nvGrpSpPr>
          <p:cNvPr id="91148" name="Group 12"/>
          <p:cNvGrpSpPr/>
          <p:nvPr/>
        </p:nvGrpSpPr>
        <p:grpSpPr>
          <a:xfrm>
            <a:off x="609600" y="5105400"/>
            <a:ext cx="3944938" cy="914400"/>
            <a:chOff x="384" y="3216"/>
            <a:chExt cx="2485" cy="576"/>
          </a:xfrm>
        </p:grpSpPr>
        <p:sp>
          <p:nvSpPr>
            <p:cNvPr id="148486" name="AutoShape 8"/>
            <p:cNvSpPr/>
            <p:nvPr/>
          </p:nvSpPr>
          <p:spPr>
            <a:xfrm>
              <a:off x="2400" y="3476"/>
              <a:ext cx="469" cy="71"/>
            </a:xfrm>
            <a:prstGeom prst="homePlate">
              <a:avLst>
                <a:gd name="adj" fmla="val 165079"/>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48487" name="Oval 11"/>
            <p:cNvSpPr/>
            <p:nvPr/>
          </p:nvSpPr>
          <p:spPr>
            <a:xfrm>
              <a:off x="384" y="3216"/>
              <a:ext cx="1920" cy="576"/>
            </a:xfrm>
            <a:prstGeom prst="ellipse">
              <a:avLst/>
            </a:prstGeom>
            <a:noFill/>
            <a:ln w="19050" cap="flat" cmpd="sng">
              <a:solidFill>
                <a:schemeClr val="accent2"/>
              </a:solidFill>
              <a:prstDash val="solid"/>
              <a:headEnd type="none" w="med" len="med"/>
              <a:tailEnd type="none" w="med" len="med"/>
            </a:ln>
          </p:spPr>
          <p:txBody>
            <a:bodyPr wrap="none" anchor="ctr" anchorCtr="0"/>
            <a:p>
              <a:pPr algn="ctr">
                <a:buFont typeface="Wingdings" panose="05000000000000000000" pitchFamily="2" charset="2"/>
              </a:pPr>
              <a:r>
                <a:rPr lang="zh-CN" altLang="en-US" sz="3200" b="1" dirty="0">
                  <a:latin typeface="Times New Roman" panose="02020603050405020304" pitchFamily="18" charset="0"/>
                  <a:ea typeface="华文新魏" panose="02010800040101010101" pitchFamily="2" charset="-122"/>
                </a:rPr>
                <a:t>程序功能</a:t>
              </a:r>
              <a:endParaRPr lang="zh-CN" altLang="en-US" sz="3200" b="1" dirty="0">
                <a:latin typeface="Times New Roman" panose="02020603050405020304" pitchFamily="18" charset="0"/>
                <a:ea typeface="华文新魏" panose="02010800040101010101" pitchFamily="2" charset="-122"/>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1148"/>
                                        </p:tgtEl>
                                        <p:attrNameLst>
                                          <p:attrName>style.visibility</p:attrName>
                                        </p:attrNameLst>
                                      </p:cBhvr>
                                      <p:to>
                                        <p:strVal val="visible"/>
                                      </p:to>
                                    </p:set>
                                    <p:anim calcmode="lin" valueType="num">
                                      <p:cBhvr additive="base">
                                        <p:cTn id="7" dur="500" fill="hold"/>
                                        <p:tgtEl>
                                          <p:spTgt spid="91148"/>
                                        </p:tgtEl>
                                        <p:attrNameLst>
                                          <p:attrName>ppt_x</p:attrName>
                                        </p:attrNameLst>
                                      </p:cBhvr>
                                      <p:tavLst>
                                        <p:tav tm="0">
                                          <p:val>
                                            <p:strVal val="0-#ppt_w/2"/>
                                          </p:val>
                                        </p:tav>
                                        <p:tav tm="100000">
                                          <p:val>
                                            <p:strVal val="#ppt_x"/>
                                          </p:val>
                                        </p:tav>
                                      </p:tavLst>
                                    </p:anim>
                                    <p:anim calcmode="lin" valueType="num">
                                      <p:cBhvr additive="base">
                                        <p:cTn id="8" dur="500" fill="hold"/>
                                        <p:tgtEl>
                                          <p:spTgt spid="9114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2000"/>
                                  </p:stCondLst>
                                  <p:iterate type="lt">
                                    <p:tmPct val="100000"/>
                                  </p:iterate>
                                  <p:childTnLst>
                                    <p:set>
                                      <p:cBhvr>
                                        <p:cTn id="11" dur="1" fill="hold">
                                          <p:stCondLst>
                                            <p:cond delay="0"/>
                                          </p:stCondLst>
                                        </p:cTn>
                                        <p:tgtEl>
                                          <p:spTgt spid="91143"/>
                                        </p:tgtEl>
                                        <p:attrNameLst>
                                          <p:attrName>style.visibility</p:attrName>
                                        </p:attrNameLst>
                                      </p:cBhvr>
                                      <p:to>
                                        <p:strVal val="visible"/>
                                      </p:to>
                                    </p:set>
                                    <p:anim calcmode="lin" valueType="num">
                                      <p:cBhvr additive="base">
                                        <p:cTn id="12" dur="75" fill="hold"/>
                                        <p:tgtEl>
                                          <p:spTgt spid="91143"/>
                                        </p:tgtEl>
                                        <p:attrNameLst>
                                          <p:attrName>ppt_x</p:attrName>
                                        </p:attrNameLst>
                                      </p:cBhvr>
                                      <p:tavLst>
                                        <p:tav tm="0">
                                          <p:val>
                                            <p:strVal val="#ppt_x"/>
                                          </p:val>
                                        </p:tav>
                                        <p:tav tm="100000">
                                          <p:val>
                                            <p:strVal val="#ppt_x"/>
                                          </p:val>
                                        </p:tav>
                                      </p:tavLst>
                                    </p:anim>
                                    <p:anim calcmode="lin" valueType="num">
                                      <p:cBhvr additive="base">
                                        <p:cTn id="13" dur="75" fill="hold"/>
                                        <p:tgtEl>
                                          <p:spTgt spid="91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a:ln/>
        </p:spPr>
        <p:txBody>
          <a:bodyPr vert="horz" wrap="square" lIns="91440" tIns="45720" rIns="91440" bIns="45720" anchor="b" anchorCtr="0"/>
          <a:p>
            <a:pPr eaLnBrk="1" hangingPunct="1"/>
            <a:r>
              <a:rPr lang="zh-CN" altLang="en-US" dirty="0"/>
              <a:t>一个完整源程序结构</a:t>
            </a:r>
            <a:endParaRPr lang="zh-CN" altLang="en-US" dirty="0"/>
          </a:p>
        </p:txBody>
      </p:sp>
      <p:sp>
        <p:nvSpPr>
          <p:cNvPr id="117763" name="Rectangle 3"/>
          <p:cNvSpPr>
            <a:spLocks noGrp="1"/>
          </p:cNvSpPr>
          <p:nvPr>
            <p:ph idx="1"/>
          </p:nvPr>
        </p:nvSpPr>
        <p:spPr>
          <a:xfrm>
            <a:off x="1981200" y="1971675"/>
            <a:ext cx="6962775" cy="4552950"/>
          </a:xfrm>
          <a:ln/>
        </p:spPr>
        <p:txBody>
          <a:bodyPr vert="horz" wrap="square" lIns="91440" tIns="45720" rIns="91440" bIns="45720" anchor="t" anchorCtr="0"/>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DSEG   SEGMENT</a:t>
            </a:r>
            <a:endParaRPr lang="en-US" altLang="zh-CN" sz="2400" dirty="0">
              <a:solidFill>
                <a:srgbClr val="FF000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latin typeface="宋体" panose="02010600030101010101" pitchFamily="2" charset="-122"/>
                <a:ea typeface="宋体" panose="02010600030101010101" pitchFamily="2" charset="-122"/>
              </a:rPr>
              <a:t>       </a:t>
            </a:r>
            <a:r>
              <a:rPr lang="en-US" altLang="zh-CN" sz="2400" dirty="0">
                <a:solidFill>
                  <a:srgbClr val="00B050"/>
                </a:solidFill>
                <a:latin typeface="宋体" panose="02010600030101010101" pitchFamily="2" charset="-122"/>
                <a:ea typeface="宋体" panose="02010600030101010101" pitchFamily="2" charset="-122"/>
              </a:rPr>
              <a:t>DATA1  DB   1，2， 3  DUP</a:t>
            </a:r>
            <a:r>
              <a:rPr lang="zh-CN" altLang="en-US" sz="2400" dirty="0">
                <a:solidFill>
                  <a:srgbClr val="00B050"/>
                </a:solidFill>
                <a:latin typeface="宋体" panose="02010600030101010101" pitchFamily="2" charset="-122"/>
                <a:ea typeface="宋体" panose="02010600030101010101" pitchFamily="2" charset="-122"/>
              </a:rPr>
              <a:t>（？）</a:t>
            </a:r>
            <a:endParaRPr lang="en-US" altLang="zh-CN" sz="2400" dirty="0">
              <a:solidFill>
                <a:srgbClr val="00B05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00B050"/>
                </a:solidFill>
                <a:latin typeface="宋体" panose="02010600030101010101" pitchFamily="2" charset="-122"/>
                <a:ea typeface="宋体" panose="02010600030101010101" pitchFamily="2" charset="-122"/>
              </a:rPr>
              <a:t>       DATA2  DW  1234H</a:t>
            </a:r>
            <a:endParaRPr lang="zh-CN" altLang="en-US" sz="2400" dirty="0">
              <a:solidFill>
                <a:srgbClr val="00B05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DSEG   ENDS</a:t>
            </a:r>
            <a:endParaRPr lang="en-US" altLang="zh-CN" sz="2400" dirty="0">
              <a:solidFill>
                <a:srgbClr val="FF000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ESEG   SEGMENT</a:t>
            </a:r>
            <a:endParaRPr lang="en-US" altLang="zh-CN" sz="2400" dirty="0">
              <a:solidFill>
                <a:srgbClr val="FF000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latin typeface="宋体" panose="02010600030101010101" pitchFamily="2" charset="-122"/>
                <a:ea typeface="宋体" panose="02010600030101010101" pitchFamily="2" charset="-122"/>
              </a:rPr>
              <a:t>       </a:t>
            </a:r>
            <a:r>
              <a:rPr lang="en-US" altLang="zh-CN" sz="2400" dirty="0">
                <a:solidFill>
                  <a:srgbClr val="00B050"/>
                </a:solidFill>
                <a:latin typeface="宋体" panose="02010600030101010101" pitchFamily="2" charset="-122"/>
                <a:ea typeface="宋体" panose="02010600030101010101" pitchFamily="2" charset="-122"/>
              </a:rPr>
              <a:t>DB  20  DUP（？）</a:t>
            </a:r>
            <a:endParaRPr lang="en-US" altLang="zh-CN" sz="2400" dirty="0">
              <a:solidFill>
                <a:srgbClr val="00B05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ESEG   ENDS</a:t>
            </a:r>
            <a:endParaRPr lang="en-US" altLang="zh-CN" sz="2400" dirty="0">
              <a:solidFill>
                <a:srgbClr val="FF000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SSEG   SEGMENT  STACK  ‘STACK’</a:t>
            </a:r>
            <a:endParaRPr lang="en-US" altLang="zh-CN" sz="2400" dirty="0">
              <a:solidFill>
                <a:srgbClr val="FF000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latin typeface="宋体" panose="02010600030101010101" pitchFamily="2" charset="-122"/>
                <a:ea typeface="宋体" panose="02010600030101010101" pitchFamily="2" charset="-122"/>
              </a:rPr>
              <a:t>       </a:t>
            </a:r>
            <a:r>
              <a:rPr lang="en-US" altLang="zh-CN" sz="2400" dirty="0">
                <a:solidFill>
                  <a:srgbClr val="00B050"/>
                </a:solidFill>
                <a:latin typeface="宋体" panose="02010600030101010101" pitchFamily="2" charset="-122"/>
                <a:ea typeface="宋体" panose="02010600030101010101" pitchFamily="2" charset="-122"/>
              </a:rPr>
              <a:t>DB  200  DUP（？）</a:t>
            </a:r>
            <a:endParaRPr lang="en-US" altLang="zh-CN" sz="2400" dirty="0">
              <a:solidFill>
                <a:srgbClr val="00B050"/>
              </a:solidFill>
              <a:latin typeface="宋体" panose="02010600030101010101" pitchFamily="2" charset="-122"/>
              <a:ea typeface="宋体" panose="02010600030101010101" pitchFamily="2" charset="-122"/>
            </a:endParaRPr>
          </a:p>
          <a:p>
            <a:pPr eaLnBrk="1" hangingPunct="1">
              <a:lnSpc>
                <a:spcPct val="100000"/>
              </a:lnSpc>
              <a:buNone/>
            </a:pPr>
            <a:r>
              <a:rPr lang="en-US" altLang="zh-CN" sz="2400" dirty="0">
                <a:solidFill>
                  <a:srgbClr val="FF0000"/>
                </a:solidFill>
                <a:latin typeface="宋体" panose="02010600030101010101" pitchFamily="2" charset="-122"/>
                <a:ea typeface="宋体" panose="02010600030101010101" pitchFamily="2" charset="-122"/>
              </a:rPr>
              <a:t>SSEG   ENDS</a:t>
            </a:r>
            <a:endParaRPr lang="en-US" altLang="zh-CN" sz="2400" dirty="0">
              <a:solidFill>
                <a:srgbClr val="FF0000"/>
              </a:solidFill>
              <a:latin typeface="宋体" panose="02010600030101010101" pitchFamily="2" charset="-122"/>
              <a:ea typeface="宋体" panose="02010600030101010101" pitchFamily="2"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7763">
                                            <p:txEl>
                                              <p:charRg st="0" end="15"/>
                                            </p:txEl>
                                          </p:spTgt>
                                        </p:tgtEl>
                                        <p:attrNameLst>
                                          <p:attrName>style.visibility</p:attrName>
                                        </p:attrNameLst>
                                      </p:cBhvr>
                                      <p:to>
                                        <p:strVal val="visible"/>
                                      </p:to>
                                    </p:set>
                                    <p:animEffect transition="in" filter="strips(downRight)">
                                      <p:cBhvr>
                                        <p:cTn id="7" dur="500"/>
                                        <p:tgtEl>
                                          <p:spTgt spid="117763">
                                            <p:txEl>
                                              <p:charRg st="0" end="15"/>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17763">
                                            <p:txEl>
                                              <p:charRg st="15" end="49"/>
                                            </p:txEl>
                                          </p:spTgt>
                                        </p:tgtEl>
                                        <p:attrNameLst>
                                          <p:attrName>style.visibility</p:attrName>
                                        </p:attrNameLst>
                                      </p:cBhvr>
                                      <p:to>
                                        <p:strVal val="visible"/>
                                      </p:to>
                                    </p:set>
                                    <p:animEffect transition="in" filter="strips(downRight)">
                                      <p:cBhvr>
                                        <p:cTn id="11" dur="500"/>
                                        <p:tgtEl>
                                          <p:spTgt spid="117763">
                                            <p:txEl>
                                              <p:charRg st="15" end="49"/>
                                            </p:txEl>
                                          </p:spTgt>
                                        </p:tgtEl>
                                      </p:cBhvr>
                                    </p:animEffect>
                                  </p:childTnLst>
                                </p:cTn>
                              </p:par>
                            </p:childTnLst>
                          </p:cTn>
                        </p:par>
                        <p:par>
                          <p:cTn id="12" fill="hold">
                            <p:stCondLst>
                              <p:cond delay="1000"/>
                            </p:stCondLst>
                            <p:childTnLst>
                              <p:par>
                                <p:cTn id="13" presetID="18" presetClass="entr" presetSubtype="6" fill="hold" nodeType="afterEffect">
                                  <p:stCondLst>
                                    <p:cond delay="0"/>
                                  </p:stCondLst>
                                  <p:childTnLst>
                                    <p:set>
                                      <p:cBhvr>
                                        <p:cTn id="14" dur="1" fill="hold">
                                          <p:stCondLst>
                                            <p:cond delay="0"/>
                                          </p:stCondLst>
                                        </p:cTn>
                                        <p:tgtEl>
                                          <p:spTgt spid="117763">
                                            <p:txEl>
                                              <p:charRg st="49" end="73"/>
                                            </p:txEl>
                                          </p:spTgt>
                                        </p:tgtEl>
                                        <p:attrNameLst>
                                          <p:attrName>style.visibility</p:attrName>
                                        </p:attrNameLst>
                                      </p:cBhvr>
                                      <p:to>
                                        <p:strVal val="visible"/>
                                      </p:to>
                                    </p:set>
                                    <p:animEffect transition="in" filter="strips(downRight)">
                                      <p:cBhvr>
                                        <p:cTn id="15" dur="500"/>
                                        <p:tgtEl>
                                          <p:spTgt spid="117763">
                                            <p:txEl>
                                              <p:charRg st="49" end="73"/>
                                            </p:txEl>
                                          </p:spTgt>
                                        </p:tgtEl>
                                      </p:cBhvr>
                                    </p:animEffect>
                                  </p:childTnLst>
                                </p:cTn>
                              </p:par>
                            </p:childTnLst>
                          </p:cTn>
                        </p:par>
                        <p:par>
                          <p:cTn id="16" fill="hold">
                            <p:stCondLst>
                              <p:cond delay="1500"/>
                            </p:stCondLst>
                            <p:childTnLst>
                              <p:par>
                                <p:cTn id="17" presetID="18" presetClass="entr" presetSubtype="6" fill="hold" nodeType="afterEffect">
                                  <p:stCondLst>
                                    <p:cond delay="0"/>
                                  </p:stCondLst>
                                  <p:childTnLst>
                                    <p:set>
                                      <p:cBhvr>
                                        <p:cTn id="18" dur="1" fill="hold">
                                          <p:stCondLst>
                                            <p:cond delay="0"/>
                                          </p:stCondLst>
                                        </p:cTn>
                                        <p:tgtEl>
                                          <p:spTgt spid="117763">
                                            <p:txEl>
                                              <p:charRg st="73" end="85"/>
                                            </p:txEl>
                                          </p:spTgt>
                                        </p:tgtEl>
                                        <p:attrNameLst>
                                          <p:attrName>style.visibility</p:attrName>
                                        </p:attrNameLst>
                                      </p:cBhvr>
                                      <p:to>
                                        <p:strVal val="visible"/>
                                      </p:to>
                                    </p:set>
                                    <p:animEffect transition="in" filter="strips(downRight)">
                                      <p:cBhvr>
                                        <p:cTn id="19" dur="500"/>
                                        <p:tgtEl>
                                          <p:spTgt spid="117763">
                                            <p:txEl>
                                              <p:charRg st="73" end="85"/>
                                            </p:txEl>
                                          </p:spTgt>
                                        </p:tgtEl>
                                      </p:cBhvr>
                                    </p:animEffect>
                                  </p:childTnLst>
                                </p:cTn>
                              </p:par>
                            </p:childTnLst>
                          </p:cTn>
                        </p:par>
                        <p:par>
                          <p:cTn id="20" fill="hold">
                            <p:stCondLst>
                              <p:cond delay="2000"/>
                            </p:stCondLst>
                            <p:childTnLst>
                              <p:par>
                                <p:cTn id="21" presetID="18" presetClass="entr" presetSubtype="6" fill="hold" nodeType="afterEffect">
                                  <p:stCondLst>
                                    <p:cond delay="0"/>
                                  </p:stCondLst>
                                  <p:childTnLst>
                                    <p:set>
                                      <p:cBhvr>
                                        <p:cTn id="22" dur="1" fill="hold">
                                          <p:stCondLst>
                                            <p:cond delay="0"/>
                                          </p:stCondLst>
                                        </p:cTn>
                                        <p:tgtEl>
                                          <p:spTgt spid="117763">
                                            <p:txEl>
                                              <p:charRg st="85" end="100"/>
                                            </p:txEl>
                                          </p:spTgt>
                                        </p:tgtEl>
                                        <p:attrNameLst>
                                          <p:attrName>style.visibility</p:attrName>
                                        </p:attrNameLst>
                                      </p:cBhvr>
                                      <p:to>
                                        <p:strVal val="visible"/>
                                      </p:to>
                                    </p:set>
                                    <p:animEffect transition="in" filter="strips(downRight)">
                                      <p:cBhvr>
                                        <p:cTn id="23" dur="500"/>
                                        <p:tgtEl>
                                          <p:spTgt spid="117763">
                                            <p:txEl>
                                              <p:charRg st="85" end="100"/>
                                            </p:txEl>
                                          </p:spTgt>
                                        </p:tgtEl>
                                      </p:cBhvr>
                                    </p:animEffect>
                                  </p:childTnLst>
                                </p:cTn>
                              </p:par>
                            </p:childTnLst>
                          </p:cTn>
                        </p:par>
                        <p:par>
                          <p:cTn id="24" fill="hold">
                            <p:stCondLst>
                              <p:cond delay="2500"/>
                            </p:stCondLst>
                            <p:childTnLst>
                              <p:par>
                                <p:cTn id="25" presetID="18" presetClass="entr" presetSubtype="6" fill="hold" nodeType="afterEffect">
                                  <p:stCondLst>
                                    <p:cond delay="0"/>
                                  </p:stCondLst>
                                  <p:childTnLst>
                                    <p:set>
                                      <p:cBhvr>
                                        <p:cTn id="26" dur="1" fill="hold">
                                          <p:stCondLst>
                                            <p:cond delay="0"/>
                                          </p:stCondLst>
                                        </p:cTn>
                                        <p:tgtEl>
                                          <p:spTgt spid="117763">
                                            <p:txEl>
                                              <p:charRg st="100" end="122"/>
                                            </p:txEl>
                                          </p:spTgt>
                                        </p:tgtEl>
                                        <p:attrNameLst>
                                          <p:attrName>style.visibility</p:attrName>
                                        </p:attrNameLst>
                                      </p:cBhvr>
                                      <p:to>
                                        <p:strVal val="visible"/>
                                      </p:to>
                                    </p:set>
                                    <p:animEffect transition="in" filter="strips(downRight)">
                                      <p:cBhvr>
                                        <p:cTn id="27" dur="500"/>
                                        <p:tgtEl>
                                          <p:spTgt spid="117763">
                                            <p:txEl>
                                              <p:charRg st="100" end="122"/>
                                            </p:txEl>
                                          </p:spTgt>
                                        </p:tgtEl>
                                      </p:cBhvr>
                                    </p:animEffect>
                                  </p:childTnLst>
                                </p:cTn>
                              </p:par>
                            </p:childTnLst>
                          </p:cTn>
                        </p:par>
                        <p:par>
                          <p:cTn id="28" fill="hold">
                            <p:stCondLst>
                              <p:cond delay="3000"/>
                            </p:stCondLst>
                            <p:childTnLst>
                              <p:par>
                                <p:cTn id="29" presetID="18" presetClass="entr" presetSubtype="6" fill="hold" nodeType="afterEffect">
                                  <p:stCondLst>
                                    <p:cond delay="0"/>
                                  </p:stCondLst>
                                  <p:childTnLst>
                                    <p:set>
                                      <p:cBhvr>
                                        <p:cTn id="30" dur="1" fill="hold">
                                          <p:stCondLst>
                                            <p:cond delay="0"/>
                                          </p:stCondLst>
                                        </p:cTn>
                                        <p:tgtEl>
                                          <p:spTgt spid="117763">
                                            <p:txEl>
                                              <p:charRg st="122" end="134"/>
                                            </p:txEl>
                                          </p:spTgt>
                                        </p:tgtEl>
                                        <p:attrNameLst>
                                          <p:attrName>style.visibility</p:attrName>
                                        </p:attrNameLst>
                                      </p:cBhvr>
                                      <p:to>
                                        <p:strVal val="visible"/>
                                      </p:to>
                                    </p:set>
                                    <p:animEffect transition="in" filter="strips(downRight)">
                                      <p:cBhvr>
                                        <p:cTn id="31" dur="500"/>
                                        <p:tgtEl>
                                          <p:spTgt spid="117763">
                                            <p:txEl>
                                              <p:charRg st="122" end="134"/>
                                            </p:txEl>
                                          </p:spTgt>
                                        </p:tgtEl>
                                      </p:cBhvr>
                                    </p:animEffect>
                                  </p:childTnLst>
                                </p:cTn>
                              </p:par>
                            </p:childTnLst>
                          </p:cTn>
                        </p:par>
                        <p:par>
                          <p:cTn id="32" fill="hold">
                            <p:stCondLst>
                              <p:cond delay="3500"/>
                            </p:stCondLst>
                            <p:childTnLst>
                              <p:par>
                                <p:cTn id="33" presetID="18" presetClass="entr" presetSubtype="6" fill="hold" nodeType="afterEffect">
                                  <p:stCondLst>
                                    <p:cond delay="0"/>
                                  </p:stCondLst>
                                  <p:childTnLst>
                                    <p:set>
                                      <p:cBhvr>
                                        <p:cTn id="34" dur="1" fill="hold">
                                          <p:stCondLst>
                                            <p:cond delay="0"/>
                                          </p:stCondLst>
                                        </p:cTn>
                                        <p:tgtEl>
                                          <p:spTgt spid="117763">
                                            <p:txEl>
                                              <p:charRg st="134" end="165"/>
                                            </p:txEl>
                                          </p:spTgt>
                                        </p:tgtEl>
                                        <p:attrNameLst>
                                          <p:attrName>style.visibility</p:attrName>
                                        </p:attrNameLst>
                                      </p:cBhvr>
                                      <p:to>
                                        <p:strVal val="visible"/>
                                      </p:to>
                                    </p:set>
                                    <p:animEffect transition="in" filter="strips(downRight)">
                                      <p:cBhvr>
                                        <p:cTn id="35" dur="500"/>
                                        <p:tgtEl>
                                          <p:spTgt spid="117763">
                                            <p:txEl>
                                              <p:charRg st="134" end="165"/>
                                            </p:txEl>
                                          </p:spTgt>
                                        </p:tgtEl>
                                      </p:cBhvr>
                                    </p:animEffect>
                                  </p:childTnLst>
                                </p:cTn>
                              </p:par>
                            </p:childTnLst>
                          </p:cTn>
                        </p:par>
                        <p:par>
                          <p:cTn id="36" fill="hold">
                            <p:stCondLst>
                              <p:cond delay="4000"/>
                            </p:stCondLst>
                            <p:childTnLst>
                              <p:par>
                                <p:cTn id="37" presetID="18" presetClass="entr" presetSubtype="6" fill="hold" nodeType="afterEffect">
                                  <p:stCondLst>
                                    <p:cond delay="0"/>
                                  </p:stCondLst>
                                  <p:childTnLst>
                                    <p:set>
                                      <p:cBhvr>
                                        <p:cTn id="38" dur="1" fill="hold">
                                          <p:stCondLst>
                                            <p:cond delay="0"/>
                                          </p:stCondLst>
                                        </p:cTn>
                                        <p:tgtEl>
                                          <p:spTgt spid="117763">
                                            <p:txEl>
                                              <p:charRg st="165" end="188"/>
                                            </p:txEl>
                                          </p:spTgt>
                                        </p:tgtEl>
                                        <p:attrNameLst>
                                          <p:attrName>style.visibility</p:attrName>
                                        </p:attrNameLst>
                                      </p:cBhvr>
                                      <p:to>
                                        <p:strVal val="visible"/>
                                      </p:to>
                                    </p:set>
                                    <p:animEffect transition="in" filter="strips(downRight)">
                                      <p:cBhvr>
                                        <p:cTn id="39" dur="500"/>
                                        <p:tgtEl>
                                          <p:spTgt spid="117763">
                                            <p:txEl>
                                              <p:charRg st="165" end="188"/>
                                            </p:txEl>
                                          </p:spTgt>
                                        </p:tgtEl>
                                      </p:cBhvr>
                                    </p:animEffect>
                                  </p:childTnLst>
                                </p:cTn>
                              </p:par>
                            </p:childTnLst>
                          </p:cTn>
                        </p:par>
                        <p:par>
                          <p:cTn id="40" fill="hold">
                            <p:stCondLst>
                              <p:cond delay="4500"/>
                            </p:stCondLst>
                            <p:childTnLst>
                              <p:par>
                                <p:cTn id="41" presetID="18" presetClass="entr" presetSubtype="6" fill="hold" nodeType="afterEffect">
                                  <p:stCondLst>
                                    <p:cond delay="0"/>
                                  </p:stCondLst>
                                  <p:childTnLst>
                                    <p:set>
                                      <p:cBhvr>
                                        <p:cTn id="42" dur="1" fill="hold">
                                          <p:stCondLst>
                                            <p:cond delay="0"/>
                                          </p:stCondLst>
                                        </p:cTn>
                                        <p:tgtEl>
                                          <p:spTgt spid="117763">
                                            <p:txEl>
                                              <p:charRg st="188" end="200"/>
                                            </p:txEl>
                                          </p:spTgt>
                                        </p:tgtEl>
                                        <p:attrNameLst>
                                          <p:attrName>style.visibility</p:attrName>
                                        </p:attrNameLst>
                                      </p:cBhvr>
                                      <p:to>
                                        <p:strVal val="visible"/>
                                      </p:to>
                                    </p:set>
                                    <p:animEffect transition="in" filter="strips(downRight)">
                                      <p:cBhvr>
                                        <p:cTn id="43" dur="500"/>
                                        <p:tgtEl>
                                          <p:spTgt spid="117763">
                                            <p:txEl>
                                              <p:charRg st="188"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49506" name="Rectangle 2"/>
          <p:cNvSpPr>
            <a:spLocks noGrp="1"/>
          </p:cNvSpPr>
          <p:nvPr>
            <p:ph idx="1"/>
          </p:nvPr>
        </p:nvSpPr>
        <p:spPr>
          <a:xfrm>
            <a:off x="320675" y="369888"/>
            <a:ext cx="8529638" cy="6096000"/>
          </a:xfrm>
          <a:ln/>
        </p:spPr>
        <p:txBody>
          <a:bodyPr vert="horz" wrap="square" lIns="91440" tIns="45720" rIns="91440" bIns="45720" anchor="t" anchorCtr="0"/>
          <a:p>
            <a:pPr marL="0" indent="0" defTabSz="939800">
              <a:lnSpc>
                <a:spcPct val="100000"/>
              </a:lnSpc>
              <a:buNone/>
              <a:tabLst>
                <a:tab pos="1336675" algn="l"/>
                <a:tab pos="3910330" algn="l"/>
              </a:tabLst>
            </a:pPr>
            <a:r>
              <a:rPr lang="en-US" altLang="zh-CN" sz="2400" dirty="0">
                <a:latin typeface="宋体" panose="02010600030101010101" pitchFamily="2" charset="-122"/>
                <a:ea typeface="宋体" panose="02010600030101010101" pitchFamily="2" charset="-122"/>
              </a:rPr>
              <a:t>;lt301a.asm</a:t>
            </a:r>
            <a:r>
              <a:rPr lang="zh-CN" altLang="en-US" sz="2400" dirty="0">
                <a:latin typeface="宋体" panose="02010600030101010101" pitchFamily="2" charset="-122"/>
                <a:ea typeface="宋体" panose="02010600030101010101" pitchFamily="2" charset="-122"/>
              </a:rPr>
              <a:t>（文件名）</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.model small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定义程序的存储模式</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.stack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定义堆栈段</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.data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定义数据段</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en-US" altLang="zh-CN" sz="2400" dirty="0">
                <a:latin typeface="宋体" panose="02010600030101010101" pitchFamily="2" charset="-122"/>
                <a:ea typeface="宋体" panose="02010600030101010101" pitchFamily="2" charset="-122"/>
              </a:rPr>
              <a:t>string	db ’Hello, Everybody !’,0dh,0ah,’$’</a:t>
            </a:r>
            <a:endParaRPr lang="en-US" altLang="zh-CN"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在数据段定义要显示的字符串</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.code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定义代码段</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.startup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程序起始点，建立</a:t>
            </a:r>
            <a:r>
              <a:rPr lang="en-US" altLang="zh-CN" sz="2400" dirty="0">
                <a:latin typeface="宋体" panose="02010600030101010101" pitchFamily="2" charset="-122"/>
                <a:ea typeface="宋体" panose="02010600030101010101" pitchFamily="2" charset="-122"/>
              </a:rPr>
              <a:t>DS</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SS</a:t>
            </a:r>
            <a:endParaRPr lang="en-US" altLang="zh-CN"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mov dx,offset string</a:t>
            </a:r>
            <a:r>
              <a:rPr lang="en-US" altLang="zh-CN" sz="2400" dirty="0">
                <a:solidFill>
                  <a:srgbClr val="0000FF"/>
                </a:solidFill>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指定字符串</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mov ah,9</a:t>
            </a:r>
            <a:endParaRPr lang="en-US" altLang="zh-CN"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en-US" altLang="zh-CN" sz="2400" dirty="0">
                <a:latin typeface="宋体" panose="02010600030101010101" pitchFamily="2" charset="-122"/>
                <a:ea typeface="宋体" panose="02010600030101010101" pitchFamily="2" charset="-122"/>
              </a:rPr>
              <a:t>	int 21h	;</a:t>
            </a:r>
            <a:r>
              <a:rPr lang="zh-CN" altLang="en-US" sz="2400" dirty="0">
                <a:latin typeface="宋体" panose="02010600030101010101" pitchFamily="2" charset="-122"/>
                <a:ea typeface="宋体" panose="02010600030101010101" pitchFamily="2" charset="-122"/>
              </a:rPr>
              <a:t>利用功能调用显示信息</a:t>
            </a:r>
            <a:endParaRPr lang="zh-CN" altLang="en-US"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zh-CN" altLang="en-US" sz="2400" dirty="0">
                <a:solidFill>
                  <a:srgbClr val="0000FF"/>
                </a:solidFill>
                <a:latin typeface="宋体" panose="02010600030101010101" pitchFamily="2" charset="-122"/>
                <a:ea typeface="宋体" panose="02010600030101010101" pitchFamily="2" charset="-122"/>
              </a:rPr>
              <a:t>	</a:t>
            </a:r>
            <a:r>
              <a:rPr lang="en-US" altLang="zh-CN" sz="2400" dirty="0">
                <a:solidFill>
                  <a:srgbClr val="0000FF"/>
                </a:solidFill>
                <a:latin typeface="宋体" panose="02010600030101010101" pitchFamily="2" charset="-122"/>
                <a:ea typeface="宋体" panose="02010600030101010101" pitchFamily="2" charset="-122"/>
              </a:rPr>
              <a:t>.exit 0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程序结束点，返回</a:t>
            </a:r>
            <a:r>
              <a:rPr lang="en-US" altLang="zh-CN" sz="2400" dirty="0">
                <a:latin typeface="宋体" panose="02010600030101010101" pitchFamily="2" charset="-122"/>
                <a:ea typeface="宋体" panose="02010600030101010101" pitchFamily="2" charset="-122"/>
              </a:rPr>
              <a:t>DOS</a:t>
            </a:r>
            <a:endParaRPr lang="en-US" altLang="zh-CN" sz="2400" dirty="0">
              <a:latin typeface="宋体" panose="02010600030101010101" pitchFamily="2" charset="-122"/>
              <a:ea typeface="宋体" panose="02010600030101010101" pitchFamily="2" charset="-122"/>
            </a:endParaRPr>
          </a:p>
          <a:p>
            <a:pPr marL="0" indent="0" defTabSz="939800">
              <a:lnSpc>
                <a:spcPct val="100000"/>
              </a:lnSpc>
              <a:buNone/>
              <a:tabLst>
                <a:tab pos="1336675" algn="l"/>
                <a:tab pos="3910330" algn="l"/>
              </a:tabLst>
            </a:pPr>
            <a:r>
              <a:rPr lang="en-US" altLang="zh-CN" sz="2400" dirty="0">
                <a:solidFill>
                  <a:srgbClr val="0000FF"/>
                </a:solidFill>
                <a:latin typeface="宋体" panose="02010600030101010101" pitchFamily="2" charset="-122"/>
                <a:ea typeface="宋体" panose="02010600030101010101" pitchFamily="2" charset="-122"/>
              </a:rPr>
              <a:t>	end	</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汇编结束</a:t>
            </a:r>
            <a:endParaRPr lang="zh-CN" altLang="en-US" sz="2400" dirty="0">
              <a:latin typeface="宋体" panose="02010600030101010101" pitchFamily="2" charset="-122"/>
              <a:ea typeface="宋体" panose="02010600030101010101" pitchFamily="2" charset="-122"/>
            </a:endParaRPr>
          </a:p>
        </p:txBody>
      </p:sp>
      <p:sp>
        <p:nvSpPr>
          <p:cNvPr id="92163" name="Rectangle 3"/>
          <p:cNvSpPr>
            <a:spLocks noGrp="1"/>
          </p:cNvSpPr>
          <p:nvPr>
            <p:ph type="title"/>
          </p:nvPr>
        </p:nvSpPr>
        <p:spPr>
          <a:xfrm rot="-2081285">
            <a:off x="6807200" y="5626100"/>
            <a:ext cx="2065338" cy="455613"/>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000" b="1" dirty="0">
                <a:latin typeface="仿宋_GB2312" pitchFamily="49" charset="-122"/>
                <a:ea typeface="仿宋_GB2312" pitchFamily="49" charset="-122"/>
              </a:rPr>
              <a:t>简化段定义格式</a:t>
            </a:r>
            <a:endParaRPr lang="zh-CN" altLang="en-US" sz="2000" b="1" dirty="0"/>
          </a:p>
        </p:txBody>
      </p:sp>
      <p:grpSp>
        <p:nvGrpSpPr>
          <p:cNvPr id="92169" name="Group 9"/>
          <p:cNvGrpSpPr/>
          <p:nvPr/>
        </p:nvGrpSpPr>
        <p:grpSpPr>
          <a:xfrm>
            <a:off x="412750" y="6477000"/>
            <a:ext cx="8686800" cy="228600"/>
            <a:chOff x="260" y="4080"/>
            <a:chExt cx="5472" cy="144"/>
          </a:xfrm>
        </p:grpSpPr>
        <p:sp>
          <p:nvSpPr>
            <p:cNvPr id="149509" name="Rectangle 10"/>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49510" name="Rectangle 11"/>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169"/>
                                        </p:tgtEl>
                                        <p:attrNameLst>
                                          <p:attrName>style.visibility</p:attrName>
                                        </p:attrNameLst>
                                      </p:cBhvr>
                                      <p:to>
                                        <p:strVal val="visible"/>
                                      </p:to>
                                    </p:set>
                                    <p:anim calcmode="lin" valueType="num">
                                      <p:cBhvr additive="base">
                                        <p:cTn id="7" dur="500" fill="hold"/>
                                        <p:tgtEl>
                                          <p:spTgt spid="92169"/>
                                        </p:tgtEl>
                                        <p:attrNameLst>
                                          <p:attrName>ppt_x</p:attrName>
                                        </p:attrNameLst>
                                      </p:cBhvr>
                                      <p:tavLst>
                                        <p:tav tm="0">
                                          <p:val>
                                            <p:strVal val="0-#ppt_w/2"/>
                                          </p:val>
                                        </p:tav>
                                        <p:tav tm="100000">
                                          <p:val>
                                            <p:strVal val="#ppt_x"/>
                                          </p:val>
                                        </p:tav>
                                      </p:tavLst>
                                    </p:anim>
                                    <p:anim calcmode="lin" valueType="num">
                                      <p:cBhvr additive="base">
                                        <p:cTn id="8" dur="500" fill="hold"/>
                                        <p:tgtEl>
                                          <p:spTgt spid="921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92163"/>
                                        </p:tgtEl>
                                        <p:attrNameLst>
                                          <p:attrName>style.visibility</p:attrName>
                                        </p:attrNameLst>
                                      </p:cBhvr>
                                      <p:to>
                                        <p:strVal val="visible"/>
                                      </p:to>
                                    </p:set>
                                    <p:animEffect transition="in" filter="slide(fromBottom)">
                                      <p:cBhvr>
                                        <p:cTn id="13" dur="500"/>
                                        <p:tgtEl>
                                          <p:spTgt spid="92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nimBg="1"/>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0530" name="Rectangle 2"/>
          <p:cNvSpPr>
            <a:spLocks noGrp="1"/>
          </p:cNvSpPr>
          <p:nvPr>
            <p:ph idx="1"/>
          </p:nvPr>
        </p:nvSpPr>
        <p:spPr>
          <a:xfrm>
            <a:off x="457200" y="304800"/>
            <a:ext cx="7772400" cy="6076950"/>
          </a:xfrm>
          <a:ln/>
        </p:spPr>
        <p:txBody>
          <a:bodyPr vert="horz" wrap="square" lIns="91440" tIns="45720" rIns="91440" bIns="45720" anchor="t" anchorCtr="0"/>
          <a:p>
            <a:pPr marL="0" indent="0" defTabSz="939800">
              <a:buNone/>
              <a:tabLst>
                <a:tab pos="1336675" algn="l"/>
                <a:tab pos="3141980" algn="l"/>
              </a:tabLst>
            </a:pPr>
            <a:r>
              <a:rPr lang="en-US" altLang="zh-CN" dirty="0">
                <a:solidFill>
                  <a:srgbClr val="0000FF"/>
                </a:solidFill>
                <a:latin typeface="宋体" panose="02010600030101010101" pitchFamily="2" charset="-122"/>
              </a:rPr>
              <a:t>;SampleA.ASM</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rgbClr val="0000FF"/>
                </a:solidFill>
                <a:latin typeface="宋体" panose="02010600030101010101" pitchFamily="2" charset="-122"/>
              </a:rPr>
              <a:t>	.model small</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rgbClr val="0000FF"/>
                </a:solidFill>
                <a:latin typeface="宋体" panose="02010600030101010101" pitchFamily="2" charset="-122"/>
              </a:rPr>
              <a:t>	.stack</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rgbClr val="0000FF"/>
                </a:solidFill>
                <a:latin typeface="宋体" panose="02010600030101010101" pitchFamily="2" charset="-122"/>
              </a:rPr>
              <a:t>	.data</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chemeClr val="hlink"/>
                </a:solidFill>
                <a:latin typeface="宋体" panose="02010600030101010101" pitchFamily="2" charset="-122"/>
              </a:rPr>
              <a:t>	</a:t>
            </a:r>
            <a:r>
              <a:rPr lang="en-US" altLang="zh-CN" dirty="0">
                <a:latin typeface="宋体" panose="02010600030101010101" pitchFamily="2" charset="-122"/>
              </a:rPr>
              <a:t>...</a:t>
            </a:r>
            <a:r>
              <a:rPr lang="en-US" altLang="zh-CN" dirty="0">
                <a:solidFill>
                  <a:schemeClr val="hlink"/>
                </a:solidFill>
                <a:latin typeface="宋体" panose="02010600030101010101" pitchFamily="2" charset="-122"/>
              </a:rPr>
              <a:t>	;</a:t>
            </a:r>
            <a:r>
              <a:rPr lang="zh-CN" altLang="en-US" dirty="0">
                <a:solidFill>
                  <a:schemeClr val="hlink"/>
                </a:solidFill>
                <a:latin typeface="宋体" panose="02010600030101010101" pitchFamily="2" charset="-122"/>
              </a:rPr>
              <a:t>在数据段定义数据</a:t>
            </a:r>
            <a:endParaRPr lang="zh-CN" altLang="en-US" dirty="0">
              <a:solidFill>
                <a:schemeClr val="hlink"/>
              </a:solidFill>
              <a:latin typeface="宋体" panose="02010600030101010101" pitchFamily="2" charset="-122"/>
            </a:endParaRPr>
          </a:p>
          <a:p>
            <a:pPr marL="0" indent="0" defTabSz="939800">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.code</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rgbClr val="0000FF"/>
                </a:solidFill>
                <a:latin typeface="宋体" panose="02010600030101010101" pitchFamily="2" charset="-122"/>
              </a:rPr>
              <a:t>	.startup</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chemeClr val="hlink"/>
                </a:solidFill>
                <a:latin typeface="宋体" panose="02010600030101010101" pitchFamily="2" charset="-122"/>
              </a:rPr>
              <a:t>	</a:t>
            </a:r>
            <a:r>
              <a:rPr lang="en-US" altLang="zh-CN" dirty="0">
                <a:latin typeface="宋体" panose="02010600030101010101" pitchFamily="2" charset="-122"/>
              </a:rPr>
              <a:t>...</a:t>
            </a:r>
            <a:r>
              <a:rPr lang="en-US" altLang="zh-CN" dirty="0">
                <a:solidFill>
                  <a:schemeClr val="hlink"/>
                </a:solidFill>
                <a:latin typeface="宋体" panose="02010600030101010101" pitchFamily="2" charset="-122"/>
              </a:rPr>
              <a:t>	;</a:t>
            </a:r>
            <a:r>
              <a:rPr lang="zh-CN" altLang="en-US" dirty="0">
                <a:solidFill>
                  <a:schemeClr val="hlink"/>
                </a:solidFill>
                <a:latin typeface="宋体" panose="02010600030101010101" pitchFamily="2" charset="-122"/>
              </a:rPr>
              <a:t>在代码段填入指令序列</a:t>
            </a:r>
            <a:endParaRPr lang="zh-CN" altLang="en-US" dirty="0">
              <a:solidFill>
                <a:schemeClr val="hlink"/>
              </a:solidFill>
              <a:latin typeface="宋体" panose="02010600030101010101" pitchFamily="2" charset="-122"/>
            </a:endParaRPr>
          </a:p>
          <a:p>
            <a:pPr marL="0" indent="0" defTabSz="939800">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.exit 0</a:t>
            </a:r>
            <a:endParaRPr lang="en-US" altLang="zh-CN" dirty="0">
              <a:solidFill>
                <a:srgbClr val="0000FF"/>
              </a:solidFill>
              <a:latin typeface="宋体" panose="02010600030101010101" pitchFamily="2" charset="-122"/>
            </a:endParaRPr>
          </a:p>
          <a:p>
            <a:pPr marL="0" indent="0" defTabSz="939800">
              <a:buNone/>
              <a:tabLst>
                <a:tab pos="1336675" algn="l"/>
                <a:tab pos="3141980" algn="l"/>
              </a:tabLst>
            </a:pPr>
            <a:r>
              <a:rPr lang="en-US" altLang="zh-CN" dirty="0">
                <a:solidFill>
                  <a:srgbClr val="0000FF"/>
                </a:solidFill>
                <a:latin typeface="宋体" panose="02010600030101010101" pitchFamily="2" charset="-122"/>
              </a:rPr>
              <a:t>	</a:t>
            </a:r>
            <a:r>
              <a:rPr lang="en-US" altLang="zh-CN" dirty="0">
                <a:latin typeface="宋体" panose="02010600030101010101" pitchFamily="2" charset="-122"/>
              </a:rPr>
              <a:t>...</a:t>
            </a:r>
            <a:r>
              <a:rPr lang="en-US" altLang="zh-CN" dirty="0">
                <a:solidFill>
                  <a:srgbClr val="0000FF"/>
                </a:solidFill>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子程序代码</a:t>
            </a:r>
            <a:endParaRPr lang="zh-CN" altLang="en-US" dirty="0">
              <a:latin typeface="宋体" panose="02010600030101010101" pitchFamily="2" charset="-122"/>
            </a:endParaRPr>
          </a:p>
          <a:p>
            <a:pPr marL="0" indent="0" defTabSz="939800">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end</a:t>
            </a:r>
            <a:endParaRPr lang="en-US" altLang="zh-CN" dirty="0">
              <a:solidFill>
                <a:srgbClr val="0000FF"/>
              </a:solidFill>
            </a:endParaRPr>
          </a:p>
        </p:txBody>
      </p:sp>
      <p:sp>
        <p:nvSpPr>
          <p:cNvPr id="150531" name="Rectangle 3"/>
          <p:cNvSpPr>
            <a:spLocks noGrp="1"/>
          </p:cNvSpPr>
          <p:nvPr>
            <p:ph type="title"/>
          </p:nvPr>
        </p:nvSpPr>
        <p:spPr>
          <a:xfrm>
            <a:off x="6019800" y="381000"/>
            <a:ext cx="2743200" cy="838200"/>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800" dirty="0">
                <a:latin typeface="黑体" panose="02010609060101010101" pitchFamily="49" charset="-122"/>
              </a:rPr>
              <a:t>简化段定义格式</a:t>
            </a:r>
            <a:br>
              <a:rPr lang="zh-CN" altLang="en-US" sz="2400" b="1" dirty="0">
                <a:solidFill>
                  <a:srgbClr val="FF3300"/>
                </a:solidFill>
                <a:latin typeface="仿宋_GB2312" pitchFamily="49" charset="-122"/>
                <a:ea typeface="仿宋_GB2312" pitchFamily="49" charset="-122"/>
              </a:rPr>
            </a:br>
            <a:r>
              <a:rPr lang="zh-CN" altLang="en-US" sz="2400" b="1" dirty="0">
                <a:solidFill>
                  <a:srgbClr val="FF3300"/>
                </a:solidFill>
                <a:latin typeface="仿宋_GB2312" pitchFamily="49" charset="-122"/>
                <a:ea typeface="仿宋_GB2312" pitchFamily="49" charset="-122"/>
              </a:rPr>
              <a:t> </a:t>
            </a:r>
            <a:r>
              <a:rPr lang="en-US" altLang="zh-CN" sz="2400" dirty="0"/>
              <a:t>MASM 6.x</a:t>
            </a:r>
            <a:r>
              <a:rPr lang="zh-CN" altLang="en-US" sz="2400" dirty="0"/>
              <a:t>支持</a:t>
            </a:r>
            <a:endParaRPr lang="zh-CN" altLang="en-US" sz="2400" dirty="0"/>
          </a:p>
        </p:txBody>
      </p:sp>
      <p:grpSp>
        <p:nvGrpSpPr>
          <p:cNvPr id="93195" name="Group 11"/>
          <p:cNvGrpSpPr/>
          <p:nvPr/>
        </p:nvGrpSpPr>
        <p:grpSpPr>
          <a:xfrm>
            <a:off x="412750" y="6477000"/>
            <a:ext cx="8686800" cy="228600"/>
            <a:chOff x="260" y="4080"/>
            <a:chExt cx="5472" cy="144"/>
          </a:xfrm>
        </p:grpSpPr>
        <p:sp>
          <p:nvSpPr>
            <p:cNvPr id="150533" name="Rectangle 12"/>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0534" name="Rectangle 13"/>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3195"/>
                                        </p:tgtEl>
                                        <p:attrNameLst>
                                          <p:attrName>style.visibility</p:attrName>
                                        </p:attrNameLst>
                                      </p:cBhvr>
                                      <p:to>
                                        <p:strVal val="visible"/>
                                      </p:to>
                                    </p:set>
                                    <p:anim calcmode="lin" valueType="num">
                                      <p:cBhvr additive="base">
                                        <p:cTn id="7" dur="500" fill="hold"/>
                                        <p:tgtEl>
                                          <p:spTgt spid="93195"/>
                                        </p:tgtEl>
                                        <p:attrNameLst>
                                          <p:attrName>ppt_x</p:attrName>
                                        </p:attrNameLst>
                                      </p:cBhvr>
                                      <p:tavLst>
                                        <p:tav tm="0">
                                          <p:val>
                                            <p:strVal val="0-#ppt_w/2"/>
                                          </p:val>
                                        </p:tav>
                                        <p:tav tm="100000">
                                          <p:val>
                                            <p:strVal val="#ppt_x"/>
                                          </p:val>
                                        </p:tav>
                                      </p:tavLst>
                                    </p:anim>
                                    <p:anim calcmode="lin" valueType="num">
                                      <p:cBhvr additive="base">
                                        <p:cTn id="8" dur="500" fill="hold"/>
                                        <p:tgtEl>
                                          <p:spTgt spid="9319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1554" name="Rectangle 2"/>
          <p:cNvSpPr>
            <a:spLocks noGrp="1"/>
          </p:cNvSpPr>
          <p:nvPr>
            <p:ph idx="1"/>
          </p:nvPr>
        </p:nvSpPr>
        <p:spPr>
          <a:xfrm>
            <a:off x="457200" y="304800"/>
            <a:ext cx="7772400" cy="6148388"/>
          </a:xfrm>
          <a:ln/>
        </p:spPr>
        <p:txBody>
          <a:bodyPr vert="horz" wrap="square" lIns="91440" tIns="45720" rIns="91440" bIns="45720" anchor="t" anchorCtr="0"/>
          <a:p>
            <a:pPr marL="0" indent="0" defTabSz="939800">
              <a:buNone/>
              <a:tabLst>
                <a:tab pos="1336675" algn="l"/>
                <a:tab pos="3141980" algn="l"/>
              </a:tabLst>
            </a:pPr>
            <a:r>
              <a:rPr lang="en-US" altLang="zh-CN" dirty="0">
                <a:solidFill>
                  <a:srgbClr val="0000FF"/>
                </a:solidFill>
                <a:latin typeface="宋体" panose="02010600030101010101" pitchFamily="2" charset="-122"/>
              </a:rPr>
              <a:t>;SampleC.ASM</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.model small</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.stack</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.data</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latin typeface="宋体" panose="02010600030101010101" pitchFamily="2" charset="-122"/>
              </a:rPr>
              <a:t>	...	</a:t>
            </a:r>
            <a:r>
              <a:rPr lang="en-US" altLang="zh-CN" dirty="0">
                <a:solidFill>
                  <a:schemeClr val="hlink"/>
                </a:solidFill>
                <a:latin typeface="宋体" panose="02010600030101010101" pitchFamily="2" charset="-122"/>
              </a:rPr>
              <a:t>;</a:t>
            </a:r>
            <a:r>
              <a:rPr lang="zh-CN" altLang="en-US" dirty="0">
                <a:solidFill>
                  <a:schemeClr val="hlink"/>
                </a:solidFill>
                <a:latin typeface="宋体" panose="02010600030101010101" pitchFamily="2" charset="-122"/>
              </a:rPr>
              <a:t>在数据段定义数据</a:t>
            </a:r>
            <a:endParaRPr lang="zh-CN" altLang="en-US" dirty="0">
              <a:solidFill>
                <a:schemeClr val="hlink"/>
              </a:solidFill>
              <a:latin typeface="宋体" panose="02010600030101010101" pitchFamily="2" charset="-122"/>
            </a:endParaRPr>
          </a:p>
          <a:p>
            <a:pPr marL="0" indent="0" defTabSz="939800">
              <a:lnSpc>
                <a:spcPct val="80000"/>
              </a:lnSpc>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.code</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start</a:t>
            </a:r>
            <a:r>
              <a:rPr lang="zh-CN" altLang="en-US" dirty="0">
                <a:solidFill>
                  <a:srgbClr val="0000FF"/>
                </a:solidFill>
                <a:latin typeface="宋体" panose="02010600030101010101" pitchFamily="2" charset="-122"/>
              </a:rPr>
              <a:t>：</a:t>
            </a:r>
            <a:r>
              <a:rPr lang="en-US" altLang="zh-CN" dirty="0">
                <a:solidFill>
                  <a:srgbClr val="0000FF"/>
                </a:solidFill>
                <a:latin typeface="宋体" panose="02010600030101010101" pitchFamily="2" charset="-122"/>
              </a:rPr>
              <a:t>mov ax,@data</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mov ds,ax</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chemeClr val="hlink"/>
                </a:solidFill>
                <a:latin typeface="宋体" panose="02010600030101010101" pitchFamily="2" charset="-122"/>
              </a:rPr>
              <a:t>	</a:t>
            </a:r>
            <a:r>
              <a:rPr lang="en-US" altLang="zh-CN" dirty="0">
                <a:latin typeface="宋体" panose="02010600030101010101" pitchFamily="2" charset="-122"/>
              </a:rPr>
              <a:t>...	</a:t>
            </a:r>
            <a:r>
              <a:rPr lang="en-US" altLang="zh-CN" dirty="0">
                <a:solidFill>
                  <a:schemeClr val="hlink"/>
                </a:solidFill>
                <a:latin typeface="宋体" panose="02010600030101010101" pitchFamily="2" charset="-122"/>
              </a:rPr>
              <a:t>;</a:t>
            </a:r>
            <a:r>
              <a:rPr lang="zh-CN" altLang="en-US" dirty="0">
                <a:solidFill>
                  <a:schemeClr val="hlink"/>
                </a:solidFill>
                <a:latin typeface="宋体" panose="02010600030101010101" pitchFamily="2" charset="-122"/>
              </a:rPr>
              <a:t>在代码段填入指令序列</a:t>
            </a:r>
            <a:endParaRPr lang="zh-CN" altLang="en-US" dirty="0">
              <a:solidFill>
                <a:schemeClr val="hlink"/>
              </a:solidFill>
              <a:latin typeface="宋体" panose="02010600030101010101" pitchFamily="2" charset="-122"/>
            </a:endParaRPr>
          </a:p>
          <a:p>
            <a:pPr marL="0" indent="0" defTabSz="939800">
              <a:lnSpc>
                <a:spcPct val="80000"/>
              </a:lnSpc>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mov ax,4c00h</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int 21h</a:t>
            </a:r>
            <a:endParaRPr lang="en-US" altLang="zh-CN" dirty="0">
              <a:solidFill>
                <a:srgbClr val="0000FF"/>
              </a:solidFill>
              <a:latin typeface="宋体" panose="02010600030101010101" pitchFamily="2" charset="-122"/>
            </a:endParaRPr>
          </a:p>
          <a:p>
            <a:pPr marL="0" indent="0" defTabSz="939800">
              <a:lnSpc>
                <a:spcPct val="80000"/>
              </a:lnSpc>
              <a:buNone/>
              <a:tabLst>
                <a:tab pos="1336675" algn="l"/>
                <a:tab pos="3141980" algn="l"/>
              </a:tabLst>
            </a:pPr>
            <a:r>
              <a:rPr lang="en-US" altLang="zh-CN" dirty="0">
                <a:solidFill>
                  <a:srgbClr val="0000FF"/>
                </a:solidFill>
                <a:latin typeface="宋体" panose="02010600030101010101" pitchFamily="2" charset="-122"/>
              </a:rPr>
              <a:t>	</a:t>
            </a:r>
            <a:r>
              <a:rPr lang="en-US" altLang="zh-CN" dirty="0">
                <a:latin typeface="宋体" panose="02010600030101010101" pitchFamily="2" charset="-122"/>
              </a:rPr>
              <a:t>...</a:t>
            </a:r>
            <a:r>
              <a:rPr lang="en-US" altLang="zh-CN" dirty="0">
                <a:solidFill>
                  <a:srgbClr val="0000FF"/>
                </a:solidFill>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子程序代码</a:t>
            </a:r>
            <a:endParaRPr lang="zh-CN" altLang="en-US" dirty="0">
              <a:latin typeface="宋体" panose="02010600030101010101" pitchFamily="2" charset="-122"/>
            </a:endParaRPr>
          </a:p>
          <a:p>
            <a:pPr marL="0" indent="0" defTabSz="939800">
              <a:lnSpc>
                <a:spcPct val="80000"/>
              </a:lnSpc>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end start</a:t>
            </a:r>
            <a:endParaRPr lang="en-US" altLang="zh-CN" dirty="0">
              <a:solidFill>
                <a:srgbClr val="0000FF"/>
              </a:solidFill>
            </a:endParaRPr>
          </a:p>
        </p:txBody>
      </p:sp>
      <p:sp>
        <p:nvSpPr>
          <p:cNvPr id="151555" name="Rectangle 3"/>
          <p:cNvSpPr>
            <a:spLocks noGrp="1"/>
          </p:cNvSpPr>
          <p:nvPr>
            <p:ph type="title"/>
          </p:nvPr>
        </p:nvSpPr>
        <p:spPr>
          <a:xfrm>
            <a:off x="6019800" y="381000"/>
            <a:ext cx="2743200" cy="838200"/>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800" dirty="0">
                <a:latin typeface="黑体" panose="02010609060101010101" pitchFamily="49" charset="-122"/>
              </a:rPr>
              <a:t>简化段定义格式</a:t>
            </a:r>
            <a:br>
              <a:rPr lang="zh-CN" altLang="en-US" sz="2400" b="1" dirty="0">
                <a:solidFill>
                  <a:srgbClr val="FF3300"/>
                </a:solidFill>
                <a:latin typeface="仿宋_GB2312" pitchFamily="49" charset="-122"/>
                <a:ea typeface="仿宋_GB2312" pitchFamily="49" charset="-122"/>
              </a:rPr>
            </a:br>
            <a:r>
              <a:rPr lang="zh-CN" altLang="en-US" sz="2400" b="1" dirty="0">
                <a:solidFill>
                  <a:srgbClr val="FF3300"/>
                </a:solidFill>
                <a:latin typeface="仿宋_GB2312" pitchFamily="49" charset="-122"/>
                <a:ea typeface="仿宋_GB2312" pitchFamily="49" charset="-122"/>
              </a:rPr>
              <a:t> </a:t>
            </a:r>
            <a:r>
              <a:rPr lang="en-US" altLang="zh-CN" sz="2400" dirty="0"/>
              <a:t>MASM 5.x</a:t>
            </a:r>
            <a:r>
              <a:rPr lang="zh-CN" altLang="en-US" sz="2400" dirty="0"/>
              <a:t>支持</a:t>
            </a:r>
            <a:endParaRPr lang="zh-CN" altLang="en-US" sz="2400" dirty="0"/>
          </a:p>
        </p:txBody>
      </p:sp>
      <p:grpSp>
        <p:nvGrpSpPr>
          <p:cNvPr id="185351" name="Group 7"/>
          <p:cNvGrpSpPr/>
          <p:nvPr/>
        </p:nvGrpSpPr>
        <p:grpSpPr>
          <a:xfrm>
            <a:off x="412750" y="6477000"/>
            <a:ext cx="8686800" cy="228600"/>
            <a:chOff x="260" y="4080"/>
            <a:chExt cx="5472" cy="144"/>
          </a:xfrm>
        </p:grpSpPr>
        <p:sp>
          <p:nvSpPr>
            <p:cNvPr id="151557" name="Rectangle 8"/>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1558" name="Rectangle 9"/>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5351"/>
                                        </p:tgtEl>
                                        <p:attrNameLst>
                                          <p:attrName>style.visibility</p:attrName>
                                        </p:attrNameLst>
                                      </p:cBhvr>
                                      <p:to>
                                        <p:strVal val="visible"/>
                                      </p:to>
                                    </p:set>
                                    <p:anim calcmode="lin" valueType="num">
                                      <p:cBhvr additive="base">
                                        <p:cTn id="7" dur="500" fill="hold"/>
                                        <p:tgtEl>
                                          <p:spTgt spid="185351"/>
                                        </p:tgtEl>
                                        <p:attrNameLst>
                                          <p:attrName>ppt_x</p:attrName>
                                        </p:attrNameLst>
                                      </p:cBhvr>
                                      <p:tavLst>
                                        <p:tav tm="0">
                                          <p:val>
                                            <p:strVal val="0-#ppt_w/2"/>
                                          </p:val>
                                        </p:tav>
                                        <p:tav tm="100000">
                                          <p:val>
                                            <p:strVal val="#ppt_x"/>
                                          </p:val>
                                        </p:tav>
                                      </p:tavLst>
                                    </p:anim>
                                    <p:anim calcmode="lin" valueType="num">
                                      <p:cBhvr additive="base">
                                        <p:cTn id="8" dur="500" fill="hold"/>
                                        <p:tgtEl>
                                          <p:spTgt spid="1853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2578" name="Rectangle 2"/>
          <p:cNvSpPr>
            <a:spLocks noGrp="1"/>
          </p:cNvSpPr>
          <p:nvPr>
            <p:ph idx="1"/>
          </p:nvPr>
        </p:nvSpPr>
        <p:spPr>
          <a:xfrm>
            <a:off x="533400" y="381000"/>
            <a:ext cx="8305800" cy="6172200"/>
          </a:xfrm>
          <a:ln/>
        </p:spPr>
        <p:txBody>
          <a:bodyPr vert="horz" wrap="square" lIns="91440" tIns="45720" rIns="91440" bIns="45720" anchor="t" anchorCtr="0"/>
          <a:p>
            <a:pPr marL="0" indent="0" defTabSz="939800">
              <a:buNone/>
              <a:tabLst>
                <a:tab pos="1336675" algn="l"/>
                <a:tab pos="3994150" algn="l"/>
              </a:tabLst>
            </a:pPr>
            <a:r>
              <a:rPr lang="en-US" altLang="zh-CN" dirty="0">
                <a:solidFill>
                  <a:srgbClr val="0000FF"/>
                </a:solidFill>
                <a:latin typeface="宋体" panose="02010600030101010101" pitchFamily="2" charset="-122"/>
              </a:rPr>
              <a:t>;</a:t>
            </a:r>
            <a:r>
              <a:rPr lang="en-US" altLang="zh-CN" dirty="0">
                <a:latin typeface="宋体" panose="02010600030101010101" pitchFamily="2" charset="-122"/>
              </a:rPr>
              <a:t>lt301b.asm</a:t>
            </a:r>
            <a:r>
              <a:rPr lang="zh-CN" altLang="en-US" dirty="0">
                <a:latin typeface="宋体" panose="02010600030101010101" pitchFamily="2" charset="-122"/>
              </a:rPr>
              <a:t>（文件名）</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stack	segment stack</a:t>
            </a:r>
            <a:r>
              <a:rPr lang="en-US" altLang="zh-CN" dirty="0">
                <a:latin typeface="宋体" panose="02010600030101010101" pitchFamily="2" charset="-122"/>
              </a:rPr>
              <a:t>	;</a:t>
            </a:r>
            <a:r>
              <a:rPr lang="zh-CN" altLang="en-US" dirty="0">
                <a:latin typeface="宋体" panose="02010600030101010101" pitchFamily="2" charset="-122"/>
              </a:rPr>
              <a:t>定义堆栈段</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dw 512 dup(?)</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994150" algn="l"/>
              </a:tabLst>
            </a:pPr>
            <a:r>
              <a:rPr lang="en-US" altLang="zh-CN" dirty="0">
                <a:latin typeface="宋体" panose="02010600030101010101" pitchFamily="2" charset="-122"/>
              </a:rPr>
              <a:t>	;</a:t>
            </a:r>
            <a:r>
              <a:rPr lang="zh-CN" altLang="en-US" dirty="0">
                <a:latin typeface="宋体" panose="02010600030101010101" pitchFamily="2" charset="-122"/>
              </a:rPr>
              <a:t>堆栈段有</a:t>
            </a:r>
            <a:r>
              <a:rPr lang="en-US" altLang="zh-CN" dirty="0">
                <a:latin typeface="宋体" panose="02010600030101010101" pitchFamily="2" charset="-122"/>
              </a:rPr>
              <a:t>512</a:t>
            </a:r>
            <a:r>
              <a:rPr lang="zh-CN" altLang="en-US" dirty="0">
                <a:latin typeface="宋体" panose="02010600030101010101" pitchFamily="2" charset="-122"/>
              </a:rPr>
              <a:t>字（</a:t>
            </a:r>
            <a:r>
              <a:rPr lang="en-US" altLang="zh-CN" dirty="0">
                <a:latin typeface="宋体" panose="02010600030101010101" pitchFamily="2" charset="-122"/>
              </a:rPr>
              <a:t>1024</a:t>
            </a:r>
            <a:r>
              <a:rPr lang="zh-CN" altLang="en-US" dirty="0">
                <a:latin typeface="宋体" panose="02010600030101010101" pitchFamily="2" charset="-122"/>
              </a:rPr>
              <a:t>字节）空间</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stack	ends</a:t>
            </a:r>
            <a:r>
              <a:rPr lang="en-US" altLang="zh-CN" dirty="0">
                <a:latin typeface="宋体" panose="02010600030101010101" pitchFamily="2" charset="-122"/>
              </a:rPr>
              <a:t>	;</a:t>
            </a:r>
            <a:r>
              <a:rPr lang="zh-CN" altLang="en-US" dirty="0">
                <a:latin typeface="宋体" panose="02010600030101010101" pitchFamily="2" charset="-122"/>
              </a:rPr>
              <a:t>堆栈段结束</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data	segment</a:t>
            </a:r>
            <a:r>
              <a:rPr lang="en-US" altLang="zh-CN" dirty="0">
                <a:latin typeface="宋体" panose="02010600030101010101" pitchFamily="2" charset="-122"/>
              </a:rPr>
              <a:t>	;</a:t>
            </a:r>
            <a:r>
              <a:rPr lang="zh-CN" altLang="en-US" dirty="0">
                <a:latin typeface="宋体" panose="02010600030101010101" pitchFamily="2" charset="-122"/>
              </a:rPr>
              <a:t>定义数据段</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en-US" altLang="zh-CN" dirty="0">
                <a:latin typeface="宋体" panose="02010600030101010101" pitchFamily="2" charset="-122"/>
              </a:rPr>
              <a:t>string	db </a:t>
            </a:r>
            <a:r>
              <a:rPr lang="en-US" altLang="zh-CN" dirty="0">
                <a:latin typeface="Courier New" panose="02070309020205020404" pitchFamily="49" charset="0"/>
              </a:rPr>
              <a:t>’</a:t>
            </a:r>
            <a:r>
              <a:rPr lang="en-US" altLang="zh-CN" dirty="0">
                <a:latin typeface="宋体" panose="02010600030101010101" pitchFamily="2" charset="-122"/>
              </a:rPr>
              <a:t>Hello, Everybody !</a:t>
            </a:r>
            <a:r>
              <a:rPr lang="en-US" altLang="zh-CN" dirty="0">
                <a:latin typeface="Courier New" panose="02070309020205020404" pitchFamily="49" charset="0"/>
              </a:rPr>
              <a:t>’</a:t>
            </a:r>
            <a:r>
              <a:rPr lang="en-US" altLang="zh-CN" dirty="0">
                <a:latin typeface="宋体" panose="02010600030101010101" pitchFamily="2" charset="-122"/>
              </a:rPr>
              <a:t>,0dh,0ah,</a:t>
            </a:r>
            <a:r>
              <a:rPr lang="en-US" altLang="zh-CN" dirty="0">
                <a:latin typeface="Courier New" panose="02070309020205020404" pitchFamily="49" charset="0"/>
              </a:rPr>
              <a:t>’</a:t>
            </a:r>
            <a:r>
              <a:rPr lang="en-US" altLang="zh-CN" dirty="0">
                <a:latin typeface="宋体" panose="02010600030101010101" pitchFamily="2" charset="-122"/>
              </a:rPr>
              <a:t>$</a:t>
            </a:r>
            <a:r>
              <a:rPr lang="en-US" altLang="zh-CN" dirty="0">
                <a:latin typeface="Courier New" panose="02070309020205020404" pitchFamily="49" charset="0"/>
              </a:rPr>
              <a:t>’</a:t>
            </a:r>
            <a:endParaRPr lang="en-US" altLang="zh-CN" dirty="0">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data	ends</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code	segment </a:t>
            </a:r>
            <a:r>
              <a:rPr lang="en-US" altLang="zh-CN" dirty="0">
                <a:solidFill>
                  <a:srgbClr val="0000FF"/>
                </a:solidFill>
                <a:latin typeface="Courier New" panose="02070309020205020404" pitchFamily="49" charset="0"/>
              </a:rPr>
              <a:t>’</a:t>
            </a:r>
            <a:r>
              <a:rPr lang="en-US" altLang="zh-CN" dirty="0">
                <a:solidFill>
                  <a:srgbClr val="0000FF"/>
                </a:solidFill>
                <a:latin typeface="宋体" panose="02010600030101010101" pitchFamily="2" charset="-122"/>
              </a:rPr>
              <a:t>code</a:t>
            </a:r>
            <a:r>
              <a:rPr lang="en-US" altLang="zh-CN" dirty="0">
                <a:solidFill>
                  <a:srgbClr val="0000FF"/>
                </a:solidFill>
                <a:latin typeface="Courier New" panose="02070309020205020404" pitchFamily="49" charset="0"/>
              </a:rPr>
              <a:t>’</a:t>
            </a:r>
            <a:r>
              <a:rPr lang="en-US" altLang="zh-CN" dirty="0">
                <a:latin typeface="宋体" panose="02010600030101010101" pitchFamily="2" charset="-122"/>
              </a:rPr>
              <a:t>	;</a:t>
            </a:r>
            <a:r>
              <a:rPr lang="zh-CN" altLang="en-US" dirty="0">
                <a:latin typeface="宋体" panose="02010600030101010101" pitchFamily="2" charset="-122"/>
              </a:rPr>
              <a:t>定义代码段</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assume cs:code,ds:data,ss:stack</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994150" algn="l"/>
              </a:tabLst>
            </a:pPr>
            <a:r>
              <a:rPr lang="en-US" altLang="zh-CN" dirty="0">
                <a:solidFill>
                  <a:srgbClr val="0000FF"/>
                </a:solidFill>
                <a:latin typeface="宋体" panose="02010600030101010101" pitchFamily="2" charset="-122"/>
              </a:rPr>
              <a:t>start:	mov ax,data</a:t>
            </a:r>
            <a:r>
              <a:rPr lang="en-US" altLang="zh-CN" dirty="0">
                <a:latin typeface="宋体" panose="02010600030101010101" pitchFamily="2" charset="-122"/>
              </a:rPr>
              <a:t>	;</a:t>
            </a:r>
            <a:r>
              <a:rPr lang="zh-CN" altLang="en-US" dirty="0">
                <a:latin typeface="宋体" panose="02010600030101010101" pitchFamily="2" charset="-122"/>
              </a:rPr>
              <a:t>建立</a:t>
            </a:r>
            <a:r>
              <a:rPr lang="en-US" altLang="zh-CN" dirty="0">
                <a:latin typeface="宋体" panose="02010600030101010101" pitchFamily="2" charset="-122"/>
              </a:rPr>
              <a:t>DS</a:t>
            </a:r>
            <a:r>
              <a:rPr lang="zh-CN" altLang="en-US" dirty="0">
                <a:latin typeface="宋体" panose="02010600030101010101" pitchFamily="2" charset="-122"/>
              </a:rPr>
              <a:t>段地址</a:t>
            </a:r>
            <a:endParaRPr lang="zh-CN" altLang="en-US" dirty="0">
              <a:latin typeface="宋体" panose="02010600030101010101" pitchFamily="2" charset="-122"/>
            </a:endParaRPr>
          </a:p>
          <a:p>
            <a:pPr marL="0" indent="0" defTabSz="939800">
              <a:lnSpc>
                <a:spcPct val="90000"/>
              </a:lnSpc>
              <a:buNone/>
              <a:tabLst>
                <a:tab pos="1336675" algn="l"/>
                <a:tab pos="399415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mov ds,ax</a:t>
            </a:r>
            <a:endParaRPr lang="en-US" altLang="zh-CN" dirty="0">
              <a:solidFill>
                <a:srgbClr val="0000FF"/>
              </a:solidFill>
              <a:latin typeface="宋体" panose="02010600030101010101" pitchFamily="2" charset="-122"/>
            </a:endParaRPr>
          </a:p>
        </p:txBody>
      </p:sp>
      <p:sp>
        <p:nvSpPr>
          <p:cNvPr id="152579" name="Rectangle 3"/>
          <p:cNvSpPr>
            <a:spLocks noGrp="1"/>
          </p:cNvSpPr>
          <p:nvPr>
            <p:ph type="title"/>
          </p:nvPr>
        </p:nvSpPr>
        <p:spPr>
          <a:xfrm rot="-2081285">
            <a:off x="6583363" y="5421313"/>
            <a:ext cx="2406650" cy="455612"/>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000" b="1" dirty="0">
                <a:latin typeface="仿宋_GB2312" pitchFamily="49" charset="-122"/>
                <a:ea typeface="仿宋_GB2312" pitchFamily="49" charset="-122"/>
              </a:rPr>
              <a:t>完整段定义格式</a:t>
            </a:r>
            <a:endParaRPr lang="zh-CN" altLang="en-US" sz="2000" b="1" dirty="0"/>
          </a:p>
        </p:txBody>
      </p:sp>
      <p:grpSp>
        <p:nvGrpSpPr>
          <p:cNvPr id="94216" name="Group 8"/>
          <p:cNvGrpSpPr/>
          <p:nvPr/>
        </p:nvGrpSpPr>
        <p:grpSpPr>
          <a:xfrm>
            <a:off x="412750" y="6477000"/>
            <a:ext cx="8686800" cy="228600"/>
            <a:chOff x="260" y="4080"/>
            <a:chExt cx="5472" cy="144"/>
          </a:xfrm>
        </p:grpSpPr>
        <p:sp>
          <p:nvSpPr>
            <p:cNvPr id="152582" name="Rectangle 9"/>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2583" name="Rectangle 10"/>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pic>
        <p:nvPicPr>
          <p:cNvPr id="152581" name="Picture 19" descr="5">
            <a:hlinkClick r:id="" action="ppaction://hlinkshowjump?jump=nextslide"/>
          </p:cNvPr>
          <p:cNvPicPr>
            <a:picLocks noChangeAspect="1"/>
          </p:cNvPicPr>
          <p:nvPr/>
        </p:nvPicPr>
        <p:blipFill>
          <a:blip r:embed="rId1"/>
          <a:stretch>
            <a:fillRect/>
          </a:stretch>
        </p:blipFill>
        <p:spPr>
          <a:xfrm>
            <a:off x="8572500" y="6286500"/>
            <a:ext cx="571500" cy="571500"/>
          </a:xfrm>
          <a:prstGeom prst="rect">
            <a:avLst/>
          </a:prstGeom>
          <a:noFill/>
          <a:ln w="9525">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4216"/>
                                        </p:tgtEl>
                                        <p:attrNameLst>
                                          <p:attrName>style.visibility</p:attrName>
                                        </p:attrNameLst>
                                      </p:cBhvr>
                                      <p:to>
                                        <p:strVal val="visible"/>
                                      </p:to>
                                    </p:set>
                                    <p:anim calcmode="lin" valueType="num">
                                      <p:cBhvr additive="base">
                                        <p:cTn id="7" dur="500" fill="hold"/>
                                        <p:tgtEl>
                                          <p:spTgt spid="94216"/>
                                        </p:tgtEl>
                                        <p:attrNameLst>
                                          <p:attrName>ppt_x</p:attrName>
                                        </p:attrNameLst>
                                      </p:cBhvr>
                                      <p:tavLst>
                                        <p:tav tm="0">
                                          <p:val>
                                            <p:strVal val="0-#ppt_w/2"/>
                                          </p:val>
                                        </p:tav>
                                        <p:tav tm="100000">
                                          <p:val>
                                            <p:strVal val="#ppt_x"/>
                                          </p:val>
                                        </p:tav>
                                      </p:tavLst>
                                    </p:anim>
                                    <p:anim calcmode="lin" valueType="num">
                                      <p:cBhvr additive="base">
                                        <p:cTn id="8" dur="500" fill="hold"/>
                                        <p:tgtEl>
                                          <p:spTgt spid="94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3602" name="Rectangle 2"/>
          <p:cNvSpPr>
            <a:spLocks noGrp="1"/>
          </p:cNvSpPr>
          <p:nvPr>
            <p:ph idx="1"/>
          </p:nvPr>
        </p:nvSpPr>
        <p:spPr>
          <a:xfrm>
            <a:off x="533400" y="381000"/>
            <a:ext cx="8305800" cy="6172200"/>
          </a:xfrm>
          <a:ln/>
        </p:spPr>
        <p:txBody>
          <a:bodyPr vert="horz" wrap="square" lIns="91440" tIns="45720" rIns="91440" bIns="45720" anchor="t" anchorCtr="0"/>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	mov dx,offset string</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	mov ah,9</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	int 21h</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	mov ax,4c00h</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	int 21h</a:t>
            </a:r>
            <a:r>
              <a:rPr lang="en-US" altLang="zh-CN" dirty="0">
                <a:latin typeface="宋体" panose="02010600030101010101" pitchFamily="2" charset="-122"/>
              </a:rPr>
              <a:t>	;</a:t>
            </a:r>
            <a:r>
              <a:rPr lang="zh-CN" altLang="en-US" dirty="0">
                <a:latin typeface="宋体" panose="02010600030101010101" pitchFamily="2" charset="-122"/>
              </a:rPr>
              <a:t>利用功能调用返回</a:t>
            </a:r>
            <a:r>
              <a:rPr lang="en-US" altLang="zh-CN" dirty="0">
                <a:latin typeface="宋体" panose="02010600030101010101" pitchFamily="2" charset="-122"/>
              </a:rPr>
              <a:t>DOS</a:t>
            </a:r>
            <a:endParaRPr lang="en-US" altLang="zh-CN" dirty="0">
              <a:latin typeface="宋体" panose="02010600030101010101" pitchFamily="2" charset="-122"/>
            </a:endParaRPr>
          </a:p>
          <a:p>
            <a:pPr marL="0" indent="0" defTabSz="939800">
              <a:lnSpc>
                <a:spcPct val="90000"/>
              </a:lnSpc>
              <a:buNone/>
              <a:tabLst>
                <a:tab pos="1336675" algn="l"/>
                <a:tab pos="3810000" algn="l"/>
              </a:tabLst>
            </a:pPr>
            <a:r>
              <a:rPr lang="en-US" altLang="zh-CN" dirty="0">
                <a:solidFill>
                  <a:srgbClr val="0000FF"/>
                </a:solidFill>
                <a:latin typeface="宋体" panose="02010600030101010101" pitchFamily="2" charset="-122"/>
              </a:rPr>
              <a:t>code	ends</a:t>
            </a:r>
            <a:r>
              <a:rPr lang="en-US" altLang="zh-CN" dirty="0">
                <a:latin typeface="宋体" panose="02010600030101010101" pitchFamily="2" charset="-122"/>
              </a:rPr>
              <a:t>	;</a:t>
            </a:r>
            <a:r>
              <a:rPr lang="zh-CN" altLang="en-US" dirty="0">
                <a:latin typeface="宋体" panose="02010600030101010101" pitchFamily="2" charset="-122"/>
              </a:rPr>
              <a:t>代码段结束</a:t>
            </a:r>
            <a:endParaRPr lang="zh-CN" altLang="en-US" dirty="0">
              <a:latin typeface="宋体" panose="02010600030101010101" pitchFamily="2" charset="-122"/>
            </a:endParaRPr>
          </a:p>
          <a:p>
            <a:pPr marL="0" indent="0" defTabSz="939800">
              <a:lnSpc>
                <a:spcPct val="90000"/>
              </a:lnSpc>
              <a:buNone/>
              <a:tabLst>
                <a:tab pos="1336675" algn="l"/>
                <a:tab pos="381000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end start</a:t>
            </a:r>
            <a:endParaRPr lang="en-US" altLang="zh-CN" dirty="0">
              <a:solidFill>
                <a:srgbClr val="0000FF"/>
              </a:solidFill>
              <a:latin typeface="宋体" panose="02010600030101010101" pitchFamily="2" charset="-122"/>
            </a:endParaRPr>
          </a:p>
          <a:p>
            <a:pPr marL="0" indent="0" defTabSz="939800">
              <a:lnSpc>
                <a:spcPct val="90000"/>
              </a:lnSpc>
              <a:buNone/>
              <a:tabLst>
                <a:tab pos="1336675" algn="l"/>
                <a:tab pos="3810000" algn="l"/>
              </a:tabLst>
            </a:pPr>
            <a:r>
              <a:rPr lang="en-US" altLang="zh-CN" dirty="0">
                <a:latin typeface="宋体" panose="02010600030101010101" pitchFamily="2" charset="-122"/>
              </a:rPr>
              <a:t>	;</a:t>
            </a:r>
            <a:r>
              <a:rPr lang="zh-CN" altLang="en-US" dirty="0">
                <a:latin typeface="宋体" panose="02010600030101010101" pitchFamily="2" charset="-122"/>
              </a:rPr>
              <a:t>汇编结束，同时指明程序起始点</a:t>
            </a:r>
            <a:endParaRPr lang="zh-CN" altLang="en-US" dirty="0">
              <a:latin typeface="宋体" panose="02010600030101010101" pitchFamily="2" charset="-122"/>
            </a:endParaRPr>
          </a:p>
        </p:txBody>
      </p:sp>
      <p:sp>
        <p:nvSpPr>
          <p:cNvPr id="153603" name="Rectangle 3"/>
          <p:cNvSpPr>
            <a:spLocks noGrp="1"/>
          </p:cNvSpPr>
          <p:nvPr>
            <p:ph type="title"/>
          </p:nvPr>
        </p:nvSpPr>
        <p:spPr>
          <a:xfrm rot="-2081285">
            <a:off x="5946775" y="4903788"/>
            <a:ext cx="2106613" cy="455612"/>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000" b="1" dirty="0">
                <a:latin typeface="仿宋_GB2312" pitchFamily="49" charset="-122"/>
                <a:ea typeface="仿宋_GB2312" pitchFamily="49" charset="-122"/>
              </a:rPr>
              <a:t>完整段定义格式</a:t>
            </a:r>
            <a:endParaRPr lang="zh-CN" altLang="en-US" sz="2000" b="1" dirty="0"/>
          </a:p>
        </p:txBody>
      </p:sp>
      <p:grpSp>
        <p:nvGrpSpPr>
          <p:cNvPr id="186375" name="Group 7"/>
          <p:cNvGrpSpPr/>
          <p:nvPr/>
        </p:nvGrpSpPr>
        <p:grpSpPr>
          <a:xfrm>
            <a:off x="412750" y="6477000"/>
            <a:ext cx="8686800" cy="228600"/>
            <a:chOff x="260" y="4080"/>
            <a:chExt cx="5472" cy="144"/>
          </a:xfrm>
        </p:grpSpPr>
        <p:sp>
          <p:nvSpPr>
            <p:cNvPr id="153606" name="Rectangle 8"/>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3607" name="Rectangle 9"/>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pic>
        <p:nvPicPr>
          <p:cNvPr id="153605" name="Picture 17" descr="6">
            <a:hlinkClick r:id="" action="ppaction://hlinkshowjump?jump=previousslide"/>
          </p:cNvPr>
          <p:cNvPicPr>
            <a:picLocks noChangeAspect="1"/>
          </p:cNvPicPr>
          <p:nvPr/>
        </p:nvPicPr>
        <p:blipFill>
          <a:blip r:embed="rId1"/>
          <a:stretch>
            <a:fillRect/>
          </a:stretch>
        </p:blipFill>
        <p:spPr>
          <a:xfrm>
            <a:off x="8572500" y="6286500"/>
            <a:ext cx="571500" cy="571500"/>
          </a:xfrm>
          <a:prstGeom prst="rect">
            <a:avLst/>
          </a:prstGeom>
          <a:noFill/>
          <a:ln w="9525">
            <a:noFill/>
          </a:ln>
        </p:spPr>
      </p:pic>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6375"/>
                                        </p:tgtEl>
                                        <p:attrNameLst>
                                          <p:attrName>style.visibility</p:attrName>
                                        </p:attrNameLst>
                                      </p:cBhvr>
                                      <p:to>
                                        <p:strVal val="visible"/>
                                      </p:to>
                                    </p:set>
                                    <p:anim calcmode="lin" valueType="num">
                                      <p:cBhvr additive="base">
                                        <p:cTn id="7" dur="500" fill="hold"/>
                                        <p:tgtEl>
                                          <p:spTgt spid="186375"/>
                                        </p:tgtEl>
                                        <p:attrNameLst>
                                          <p:attrName>ppt_x</p:attrName>
                                        </p:attrNameLst>
                                      </p:cBhvr>
                                      <p:tavLst>
                                        <p:tav tm="0">
                                          <p:val>
                                            <p:strVal val="0-#ppt_w/2"/>
                                          </p:val>
                                        </p:tav>
                                        <p:tav tm="100000">
                                          <p:val>
                                            <p:strVal val="#ppt_x"/>
                                          </p:val>
                                        </p:tav>
                                      </p:tavLst>
                                    </p:anim>
                                    <p:anim calcmode="lin" valueType="num">
                                      <p:cBhvr additive="base">
                                        <p:cTn id="8" dur="500" fill="hold"/>
                                        <p:tgtEl>
                                          <p:spTgt spid="1863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54626" name="Rectangle 2"/>
          <p:cNvSpPr>
            <a:spLocks noGrp="1"/>
          </p:cNvSpPr>
          <p:nvPr>
            <p:ph idx="1"/>
          </p:nvPr>
        </p:nvSpPr>
        <p:spPr>
          <a:xfrm>
            <a:off x="457200" y="304800"/>
            <a:ext cx="7772400" cy="6523038"/>
          </a:xfrm>
          <a:ln/>
        </p:spPr>
        <p:txBody>
          <a:bodyPr vert="horz" wrap="square" lIns="91440" tIns="45720" rIns="91440" bIns="45720" anchor="t" anchorCtr="0"/>
          <a:p>
            <a:pPr marL="0" indent="0" defTabSz="939800">
              <a:lnSpc>
                <a:spcPct val="80000"/>
              </a:lnSpc>
              <a:buNone/>
              <a:tabLst>
                <a:tab pos="1336675" algn="l"/>
                <a:tab pos="3141980" algn="l"/>
              </a:tabLst>
            </a:pPr>
            <a:r>
              <a:rPr lang="en-US" altLang="zh-CN" sz="2400" dirty="0">
                <a:solidFill>
                  <a:srgbClr val="0000FF"/>
                </a:solidFill>
                <a:latin typeface="宋体" panose="02010600030101010101" pitchFamily="2" charset="-122"/>
              </a:rPr>
              <a:t>;SampleB.ASM</a:t>
            </a:r>
            <a:endParaRPr lang="en-US" altLang="zh-CN" sz="2400"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stack	segment stack</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dw 512 dup(?)</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stack	ends</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data	segment</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a:t>
            </a:r>
            <a:r>
              <a:rPr lang="en-US" altLang="zh-CN" dirty="0">
                <a:solidFill>
                  <a:schemeClr val="bg2"/>
                </a:solidFill>
                <a:latin typeface="宋体" panose="02010600030101010101" pitchFamily="2" charset="-122"/>
              </a:rPr>
              <a:t>...</a:t>
            </a:r>
            <a:r>
              <a:rPr lang="en-US" altLang="zh-CN" dirty="0">
                <a:solidFill>
                  <a:schemeClr val="hlink"/>
                </a:solidFill>
                <a:latin typeface="宋体" panose="02010600030101010101" pitchFamily="2" charset="-122"/>
              </a:rPr>
              <a:t>	;</a:t>
            </a:r>
            <a:r>
              <a:rPr lang="zh-CN" altLang="en-US" dirty="0">
                <a:solidFill>
                  <a:schemeClr val="hlink"/>
                </a:solidFill>
                <a:latin typeface="宋体" panose="02010600030101010101" pitchFamily="2" charset="-122"/>
              </a:rPr>
              <a:t>在数据段定义数据</a:t>
            </a:r>
            <a:endParaRPr lang="zh-CN" altLang="en-US" dirty="0">
              <a:solidFill>
                <a:schemeClr val="hlink"/>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data	ends</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code	segment </a:t>
            </a:r>
            <a:r>
              <a:rPr lang="en-US" altLang="zh-CN" dirty="0">
                <a:solidFill>
                  <a:srgbClr val="0000FF"/>
                </a:solidFill>
                <a:latin typeface="Courier New" panose="02070309020205020404" pitchFamily="49" charset="0"/>
              </a:rPr>
              <a:t>’</a:t>
            </a:r>
            <a:r>
              <a:rPr lang="en-US" altLang="zh-CN" dirty="0">
                <a:solidFill>
                  <a:srgbClr val="0000FF"/>
                </a:solidFill>
                <a:latin typeface="宋体" panose="02010600030101010101" pitchFamily="2" charset="-122"/>
              </a:rPr>
              <a:t>code</a:t>
            </a:r>
            <a:r>
              <a:rPr lang="en-US" altLang="zh-CN" dirty="0">
                <a:solidFill>
                  <a:srgbClr val="0000FF"/>
                </a:solidFill>
                <a:latin typeface="Courier New" panose="02070309020205020404" pitchFamily="49" charset="0"/>
              </a:rPr>
              <a:t>’</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assume cs:code,ds:data,ss:stack</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start:	mov ax,data</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mov ds,ax</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a:t>
            </a:r>
            <a:r>
              <a:rPr lang="en-US" altLang="zh-CN" dirty="0">
                <a:solidFill>
                  <a:schemeClr val="bg2"/>
                </a:solidFill>
                <a:latin typeface="宋体" panose="02010600030101010101" pitchFamily="2" charset="-122"/>
              </a:rPr>
              <a:t>...</a:t>
            </a:r>
            <a:r>
              <a:rPr lang="en-US" altLang="zh-CN" dirty="0">
                <a:solidFill>
                  <a:schemeClr val="hlink"/>
                </a:solidFill>
                <a:latin typeface="宋体" panose="02010600030101010101" pitchFamily="2" charset="-122"/>
              </a:rPr>
              <a:t>	;</a:t>
            </a:r>
            <a:r>
              <a:rPr lang="zh-CN" altLang="en-US" dirty="0">
                <a:solidFill>
                  <a:schemeClr val="hlink"/>
                </a:solidFill>
                <a:latin typeface="宋体" panose="02010600030101010101" pitchFamily="2" charset="-122"/>
              </a:rPr>
              <a:t>在代码段填入指令序列</a:t>
            </a:r>
            <a:endParaRPr lang="zh-CN" altLang="en-US"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zh-CN" altLang="en-US" dirty="0">
                <a:solidFill>
                  <a:srgbClr val="0000FF"/>
                </a:solidFill>
                <a:latin typeface="宋体" panose="02010600030101010101" pitchFamily="2" charset="-122"/>
              </a:rPr>
              <a:t>	</a:t>
            </a:r>
            <a:r>
              <a:rPr lang="en-US" altLang="zh-CN" dirty="0">
                <a:solidFill>
                  <a:srgbClr val="0000FF"/>
                </a:solidFill>
                <a:latin typeface="宋体" panose="02010600030101010101" pitchFamily="2" charset="-122"/>
              </a:rPr>
              <a:t>mov ax,4c00h</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int 21h</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a:t>
            </a:r>
            <a:r>
              <a:rPr lang="en-US" altLang="zh-CN" dirty="0">
                <a:solidFill>
                  <a:schemeClr val="bg2"/>
                </a:solidFill>
                <a:latin typeface="宋体" panose="02010600030101010101" pitchFamily="2" charset="-122"/>
              </a:rPr>
              <a:t>...</a:t>
            </a:r>
            <a:r>
              <a:rPr lang="en-US" altLang="zh-CN" dirty="0">
                <a:solidFill>
                  <a:srgbClr val="0000FF"/>
                </a:solidFill>
                <a:latin typeface="宋体" panose="02010600030101010101" pitchFamily="2" charset="-122"/>
              </a:rPr>
              <a:t>	</a:t>
            </a:r>
            <a:r>
              <a:rPr lang="en-US" altLang="zh-CN" dirty="0">
                <a:latin typeface="宋体" panose="02010600030101010101" pitchFamily="2" charset="-122"/>
              </a:rPr>
              <a:t>;</a:t>
            </a:r>
            <a:r>
              <a:rPr lang="zh-CN" altLang="en-US" dirty="0">
                <a:latin typeface="宋体" panose="02010600030101010101" pitchFamily="2" charset="-122"/>
              </a:rPr>
              <a:t>子程序代码</a:t>
            </a:r>
            <a:endParaRPr lang="zh-CN" altLang="en-US" dirty="0">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code	ends</a:t>
            </a:r>
            <a:endParaRPr lang="en-US" altLang="zh-CN" dirty="0">
              <a:solidFill>
                <a:srgbClr val="0000FF"/>
              </a:solidFill>
              <a:latin typeface="宋体" panose="02010600030101010101" pitchFamily="2" charset="-122"/>
            </a:endParaRPr>
          </a:p>
          <a:p>
            <a:pPr marL="0" indent="0" defTabSz="939800">
              <a:lnSpc>
                <a:spcPct val="60000"/>
              </a:lnSpc>
              <a:buNone/>
              <a:tabLst>
                <a:tab pos="1336675" algn="l"/>
                <a:tab pos="3141980" algn="l"/>
              </a:tabLst>
            </a:pPr>
            <a:r>
              <a:rPr lang="en-US" altLang="zh-CN" dirty="0">
                <a:solidFill>
                  <a:srgbClr val="0000FF"/>
                </a:solidFill>
                <a:latin typeface="宋体" panose="02010600030101010101" pitchFamily="2" charset="-122"/>
              </a:rPr>
              <a:t>	end start</a:t>
            </a:r>
            <a:endParaRPr lang="en-US" altLang="zh-CN" dirty="0">
              <a:solidFill>
                <a:srgbClr val="0000FF"/>
              </a:solidFill>
              <a:latin typeface="宋体" panose="02010600030101010101" pitchFamily="2" charset="-122"/>
            </a:endParaRPr>
          </a:p>
        </p:txBody>
      </p:sp>
      <p:sp>
        <p:nvSpPr>
          <p:cNvPr id="154627" name="Rectangle 3"/>
          <p:cNvSpPr>
            <a:spLocks noGrp="1"/>
          </p:cNvSpPr>
          <p:nvPr>
            <p:ph type="title"/>
          </p:nvPr>
        </p:nvSpPr>
        <p:spPr>
          <a:xfrm>
            <a:off x="6019800" y="381000"/>
            <a:ext cx="2743200" cy="838200"/>
          </a:xfrm>
          <a:solidFill>
            <a:schemeClr val="bg1">
              <a:alpha val="100000"/>
            </a:schemeClr>
          </a:solidFill>
          <a:ln w="19050">
            <a:solidFill>
              <a:schemeClr val="accent1">
                <a:alpha val="100000"/>
              </a:schemeClr>
            </a:solidFill>
            <a:miter lim="800000"/>
          </a:ln>
        </p:spPr>
        <p:txBody>
          <a:bodyPr vert="horz" wrap="square" lIns="91440" tIns="45720" rIns="91440" bIns="45720" anchor="b" anchorCtr="0"/>
          <a:p>
            <a:r>
              <a:rPr lang="zh-CN" altLang="en-US" sz="2800" dirty="0">
                <a:latin typeface="黑体" panose="02010609060101010101" pitchFamily="49" charset="-122"/>
              </a:rPr>
              <a:t>完整段定义格式</a:t>
            </a:r>
            <a:br>
              <a:rPr lang="zh-CN" altLang="en-US" sz="2400" b="1" dirty="0">
                <a:solidFill>
                  <a:srgbClr val="FF3300"/>
                </a:solidFill>
                <a:latin typeface="仿宋_GB2312" pitchFamily="49" charset="-122"/>
                <a:ea typeface="仿宋_GB2312" pitchFamily="49" charset="-122"/>
              </a:rPr>
            </a:br>
            <a:r>
              <a:rPr lang="zh-CN" altLang="en-US" sz="2400" b="1" dirty="0">
                <a:solidFill>
                  <a:srgbClr val="FF3300"/>
                </a:solidFill>
                <a:latin typeface="仿宋_GB2312" pitchFamily="49" charset="-122"/>
                <a:ea typeface="仿宋_GB2312" pitchFamily="49" charset="-122"/>
              </a:rPr>
              <a:t> </a:t>
            </a:r>
            <a:r>
              <a:rPr lang="en-US" altLang="zh-CN" sz="2400" dirty="0"/>
              <a:t>MASM 5.x</a:t>
            </a:r>
            <a:r>
              <a:rPr lang="zh-CN" altLang="en-US" sz="2400" dirty="0"/>
              <a:t>支持</a:t>
            </a:r>
            <a:endParaRPr lang="zh-CN" altLang="en-US" sz="2400" dirty="0"/>
          </a:p>
        </p:txBody>
      </p:sp>
      <p:grpSp>
        <p:nvGrpSpPr>
          <p:cNvPr id="187399" name="Group 7"/>
          <p:cNvGrpSpPr/>
          <p:nvPr/>
        </p:nvGrpSpPr>
        <p:grpSpPr>
          <a:xfrm>
            <a:off x="412750" y="6477000"/>
            <a:ext cx="8686800" cy="228600"/>
            <a:chOff x="260" y="4080"/>
            <a:chExt cx="5472" cy="144"/>
          </a:xfrm>
        </p:grpSpPr>
        <p:sp>
          <p:nvSpPr>
            <p:cNvPr id="154629" name="Rectangle 8"/>
            <p:cNvSpPr/>
            <p:nvPr/>
          </p:nvSpPr>
          <p:spPr>
            <a:xfrm rot="5400000" flipV="1">
              <a:off x="2972" y="1368"/>
              <a:ext cx="48" cy="5472"/>
            </a:xfrm>
            <a:prstGeom prst="rect">
              <a:avLst/>
            </a:prstGeom>
            <a:gradFill rotWithShape="0">
              <a:gsLst>
                <a:gs pos="0">
                  <a:schemeClr val="bg1"/>
                </a:gs>
                <a:gs pos="100000">
                  <a:schemeClr val="accent1"/>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4630" name="Rectangle 9"/>
            <p:cNvSpPr/>
            <p:nvPr/>
          </p:nvSpPr>
          <p:spPr>
            <a:xfrm rot="5400000" flipV="1">
              <a:off x="2911" y="1520"/>
              <a:ext cx="48" cy="5355"/>
            </a:xfrm>
            <a:prstGeom prst="rect">
              <a:avLst/>
            </a:prstGeom>
            <a:gradFill rotWithShape="0">
              <a:gsLst>
                <a:gs pos="0">
                  <a:schemeClr val="bg1"/>
                </a:gs>
                <a:gs pos="100000">
                  <a:schemeClr val="hlink"/>
                </a:gs>
              </a:gsLst>
              <a:lin ang="0" scaled="1"/>
              <a:tileRect/>
            </a:gradFill>
            <a:ln w="9525">
              <a:noFill/>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87399"/>
                                        </p:tgtEl>
                                        <p:attrNameLst>
                                          <p:attrName>style.visibility</p:attrName>
                                        </p:attrNameLst>
                                      </p:cBhvr>
                                      <p:to>
                                        <p:strVal val="visible"/>
                                      </p:to>
                                    </p:set>
                                    <p:anim calcmode="lin" valueType="num">
                                      <p:cBhvr additive="base">
                                        <p:cTn id="7" dur="500" fill="hold"/>
                                        <p:tgtEl>
                                          <p:spTgt spid="187399"/>
                                        </p:tgtEl>
                                        <p:attrNameLst>
                                          <p:attrName>ppt_x</p:attrName>
                                        </p:attrNameLst>
                                      </p:cBhvr>
                                      <p:tavLst>
                                        <p:tav tm="0">
                                          <p:val>
                                            <p:strVal val="0-#ppt_w/2"/>
                                          </p:val>
                                        </p:tav>
                                        <p:tav tm="100000">
                                          <p:val>
                                            <p:strVal val="#ppt_x"/>
                                          </p:val>
                                        </p:tav>
                                      </p:tavLst>
                                    </p:anim>
                                    <p:anim calcmode="lin" valueType="num">
                                      <p:cBhvr additive="base">
                                        <p:cTn id="8" dur="500" fill="hold"/>
                                        <p:tgtEl>
                                          <p:spTgt spid="1873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Rectangle 2"/>
          <p:cNvSpPr>
            <a:spLocks noGrp="1"/>
          </p:cNvSpPr>
          <p:nvPr>
            <p:ph type="title"/>
          </p:nvPr>
        </p:nvSpPr>
        <p:spPr>
          <a:ln/>
        </p:spPr>
        <p:txBody>
          <a:bodyPr vert="horz" wrap="square" lIns="91440" tIns="45720" rIns="91440" bIns="45720" anchor="b" anchorCtr="0"/>
          <a:p>
            <a:pPr eaLnBrk="1" hangingPunct="1"/>
            <a:r>
              <a:rPr lang="zh-CN" altLang="en-US" b="1" dirty="0"/>
              <a:t>§4.</a:t>
            </a:r>
            <a:r>
              <a:rPr lang="en-US" altLang="zh-CN" b="1" dirty="0"/>
              <a:t>5</a:t>
            </a:r>
            <a:r>
              <a:rPr lang="zh-CN" altLang="en-US" dirty="0"/>
              <a:t>  汇编语言程序设计</a:t>
            </a:r>
            <a:endParaRPr lang="zh-CN" altLang="en-US" dirty="0"/>
          </a:p>
        </p:txBody>
      </p:sp>
      <p:sp>
        <p:nvSpPr>
          <p:cNvPr id="155651" name="Rectangle 3"/>
          <p:cNvSpPr>
            <a:spLocks noGrp="1"/>
          </p:cNvSpPr>
          <p:nvPr>
            <p:ph idx="1"/>
          </p:nvPr>
        </p:nvSpPr>
        <p:spPr>
          <a:xfrm>
            <a:off x="1470025" y="2017713"/>
            <a:ext cx="6557963" cy="4114800"/>
          </a:xfrm>
          <a:ln/>
        </p:spPr>
        <p:txBody>
          <a:bodyPr vert="horz" wrap="square" lIns="91440" tIns="45720" rIns="91440" bIns="45720" anchor="t" anchorCtr="0"/>
          <a:p>
            <a:pPr eaLnBrk="1" hangingPunct="1">
              <a:spcAft>
                <a:spcPct val="40000"/>
              </a:spcAft>
              <a:buNone/>
            </a:pPr>
            <a:r>
              <a:rPr lang="zh-CN" altLang="en-US" u="sng" dirty="0">
                <a:solidFill>
                  <a:srgbClr val="990033"/>
                </a:solidFill>
                <a:latin typeface="宋体" panose="02010600030101010101" pitchFamily="2" charset="-122"/>
              </a:rPr>
              <a:t>设计步骤：</a:t>
            </a:r>
            <a:endParaRPr lang="zh-CN" altLang="en-US" u="sng" dirty="0">
              <a:solidFill>
                <a:srgbClr val="990033"/>
              </a:solidFill>
              <a:latin typeface="宋体" panose="02010600030101010101" pitchFamily="2" charset="-122"/>
            </a:endParaRPr>
          </a:p>
          <a:p>
            <a:pPr eaLnBrk="1" hangingPunct="1"/>
            <a:r>
              <a:rPr lang="zh-CN" altLang="en-US" dirty="0">
                <a:latin typeface="宋体" panose="02010600030101010101" pitchFamily="2" charset="-122"/>
              </a:rPr>
              <a:t>根据实际问题抽象出数学模型</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确定算法</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画程序流程图 </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分配内存工作单元和寄存器</a:t>
            </a:r>
            <a:endParaRPr lang="zh-CN" altLang="en-US" dirty="0">
              <a:latin typeface="宋体" panose="02010600030101010101" pitchFamily="2" charset="-122"/>
            </a:endParaRPr>
          </a:p>
          <a:p>
            <a:pPr eaLnBrk="1" hangingPunct="1"/>
            <a:r>
              <a:rPr lang="zh-CN" altLang="en-US" dirty="0">
                <a:latin typeface="宋体" panose="02010600030101010101" pitchFamily="2" charset="-122"/>
              </a:rPr>
              <a:t>程序编码</a:t>
            </a:r>
            <a:endParaRPr lang="zh-CN" altLang="en-US" dirty="0">
              <a:latin typeface="宋体" panose="02010600030101010101" pitchFamily="2" charset="-122"/>
            </a:endParaRPr>
          </a:p>
          <a:p>
            <a:pPr algn="just" eaLnBrk="1" hangingPunct="1"/>
            <a:r>
              <a:rPr lang="zh-CN" altLang="en-US" dirty="0">
                <a:latin typeface="宋体" panose="02010600030101010101" pitchFamily="2" charset="-122"/>
              </a:rPr>
              <a:t>调试</a:t>
            </a:r>
            <a:endParaRPr lang="zh-CN" altLang="en-US" dirty="0">
              <a:latin typeface="宋体" panose="02010600030101010101" pitchFamily="2" charset="-122"/>
            </a:endParaRPr>
          </a:p>
        </p:txBody>
      </p:sp>
    </p:spTree>
  </p:cSld>
  <p:clrMapOvr>
    <a:masterClrMapping/>
  </p:clrMapOvr>
  <p:transition spd="slow">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Rectangle 2"/>
          <p:cNvSpPr>
            <a:spLocks noGrp="1"/>
          </p:cNvSpPr>
          <p:nvPr>
            <p:ph type="title"/>
          </p:nvPr>
        </p:nvSpPr>
        <p:spPr>
          <a:ln/>
        </p:spPr>
        <p:txBody>
          <a:bodyPr vert="horz" wrap="square" lIns="91440" tIns="45720" rIns="91440" bIns="45720" anchor="b" anchorCtr="0"/>
          <a:p>
            <a:pPr eaLnBrk="1" hangingPunct="1"/>
            <a:r>
              <a:rPr lang="zh-CN" altLang="en-US" dirty="0"/>
              <a:t>程序流程图符号</a:t>
            </a:r>
            <a:endParaRPr lang="zh-CN" altLang="en-US" dirty="0"/>
          </a:p>
        </p:txBody>
      </p:sp>
      <p:sp>
        <p:nvSpPr>
          <p:cNvPr id="157699" name="Rectangle 4"/>
          <p:cNvSpPr/>
          <p:nvPr/>
        </p:nvSpPr>
        <p:spPr>
          <a:xfrm>
            <a:off x="2312988" y="5076825"/>
            <a:ext cx="1600200" cy="838200"/>
          </a:xfrm>
          <a:prstGeom prst="rect">
            <a:avLst/>
          </a:prstGeom>
          <a:solidFill>
            <a:srgbClr val="339966"/>
          </a:solidFill>
          <a:ln w="25400" cap="sq" cmpd="sng">
            <a:solidFill>
              <a:schemeClr val="tx1"/>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7700" name="Line 5"/>
          <p:cNvSpPr/>
          <p:nvPr/>
        </p:nvSpPr>
        <p:spPr>
          <a:xfrm>
            <a:off x="3113088" y="4543425"/>
            <a:ext cx="0" cy="533400"/>
          </a:xfrm>
          <a:prstGeom prst="line">
            <a:avLst/>
          </a:prstGeom>
          <a:ln w="25400" cap="sq" cmpd="sng">
            <a:solidFill>
              <a:srgbClr val="339966"/>
            </a:solidFill>
            <a:prstDash val="solid"/>
            <a:headEnd type="none" w="sm" len="sm"/>
            <a:tailEnd type="triangle" w="lg" len="lg"/>
          </a:ln>
        </p:spPr>
      </p:sp>
      <p:sp>
        <p:nvSpPr>
          <p:cNvPr id="157701" name="Line 6"/>
          <p:cNvSpPr/>
          <p:nvPr/>
        </p:nvSpPr>
        <p:spPr>
          <a:xfrm>
            <a:off x="3113088" y="5915025"/>
            <a:ext cx="0" cy="533400"/>
          </a:xfrm>
          <a:prstGeom prst="line">
            <a:avLst/>
          </a:prstGeom>
          <a:ln w="25400" cap="sq" cmpd="sng">
            <a:solidFill>
              <a:srgbClr val="339966"/>
            </a:solidFill>
            <a:prstDash val="solid"/>
            <a:headEnd type="none" w="sm" len="sm"/>
            <a:tailEnd type="triangle" w="lg" len="lg"/>
          </a:ln>
        </p:spPr>
      </p:sp>
      <p:sp>
        <p:nvSpPr>
          <p:cNvPr id="157702" name="AutoShape 7"/>
          <p:cNvSpPr/>
          <p:nvPr/>
        </p:nvSpPr>
        <p:spPr>
          <a:xfrm>
            <a:off x="6084888" y="2714625"/>
            <a:ext cx="1905000" cy="762000"/>
          </a:xfrm>
          <a:prstGeom prst="flowChartDecision">
            <a:avLst/>
          </a:prstGeom>
          <a:solidFill>
            <a:srgbClr val="339966"/>
          </a:solidFill>
          <a:ln w="25400" cap="sq" cmpd="sng">
            <a:solidFill>
              <a:schemeClr val="tx1"/>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7703" name="Line 8"/>
          <p:cNvSpPr/>
          <p:nvPr/>
        </p:nvSpPr>
        <p:spPr>
          <a:xfrm>
            <a:off x="7024688" y="2181225"/>
            <a:ext cx="0" cy="533400"/>
          </a:xfrm>
          <a:prstGeom prst="line">
            <a:avLst/>
          </a:prstGeom>
          <a:ln w="25400" cap="sq" cmpd="sng">
            <a:solidFill>
              <a:srgbClr val="339966"/>
            </a:solidFill>
            <a:prstDash val="solid"/>
            <a:headEnd type="none" w="sm" len="sm"/>
            <a:tailEnd type="triangle" w="lg" len="lg"/>
          </a:ln>
        </p:spPr>
      </p:sp>
      <p:sp>
        <p:nvSpPr>
          <p:cNvPr id="157704" name="Line 9"/>
          <p:cNvSpPr/>
          <p:nvPr/>
        </p:nvSpPr>
        <p:spPr>
          <a:xfrm>
            <a:off x="7050088" y="3476625"/>
            <a:ext cx="0" cy="533400"/>
          </a:xfrm>
          <a:prstGeom prst="line">
            <a:avLst/>
          </a:prstGeom>
          <a:ln w="25400" cap="sq" cmpd="sng">
            <a:solidFill>
              <a:srgbClr val="339966"/>
            </a:solidFill>
            <a:prstDash val="solid"/>
            <a:headEnd type="none" w="sm" len="sm"/>
            <a:tailEnd type="triangle" w="lg" len="lg"/>
          </a:ln>
        </p:spPr>
      </p:sp>
      <p:sp>
        <p:nvSpPr>
          <p:cNvPr id="157705" name="Line 12"/>
          <p:cNvSpPr/>
          <p:nvPr/>
        </p:nvSpPr>
        <p:spPr>
          <a:xfrm>
            <a:off x="7913688" y="3095625"/>
            <a:ext cx="762000" cy="0"/>
          </a:xfrm>
          <a:prstGeom prst="line">
            <a:avLst/>
          </a:prstGeom>
          <a:ln w="25400" cap="sq" cmpd="sng">
            <a:solidFill>
              <a:srgbClr val="339966"/>
            </a:solidFill>
            <a:prstDash val="solid"/>
            <a:headEnd type="none" w="sm" len="sm"/>
            <a:tailEnd type="triangle" w="lg" len="lg"/>
          </a:ln>
        </p:spPr>
      </p:sp>
      <p:sp>
        <p:nvSpPr>
          <p:cNvPr id="157706" name="AutoShape 13"/>
          <p:cNvSpPr/>
          <p:nvPr/>
        </p:nvSpPr>
        <p:spPr>
          <a:xfrm>
            <a:off x="2351088" y="2562225"/>
            <a:ext cx="1524000" cy="762000"/>
          </a:xfrm>
          <a:prstGeom prst="flowChartAlternateProcess">
            <a:avLst/>
          </a:prstGeom>
          <a:solidFill>
            <a:srgbClr val="339966"/>
          </a:solidFill>
          <a:ln w="25400" cap="sq" cmpd="sng">
            <a:solidFill>
              <a:schemeClr val="tx1"/>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7707" name="AutoShape 14"/>
          <p:cNvSpPr/>
          <p:nvPr/>
        </p:nvSpPr>
        <p:spPr>
          <a:xfrm>
            <a:off x="6237288" y="5153025"/>
            <a:ext cx="1600200" cy="838200"/>
          </a:xfrm>
          <a:prstGeom prst="flowChartPredefinedProcess">
            <a:avLst/>
          </a:prstGeom>
          <a:solidFill>
            <a:srgbClr val="339966"/>
          </a:solidFill>
          <a:ln w="25400" cap="sq" cmpd="sng">
            <a:solidFill>
              <a:schemeClr val="tx1"/>
            </a:solidFill>
            <a:prstDash val="solid"/>
            <a:miter/>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57708" name="Line 16"/>
          <p:cNvSpPr/>
          <p:nvPr/>
        </p:nvSpPr>
        <p:spPr>
          <a:xfrm>
            <a:off x="3113088" y="3324225"/>
            <a:ext cx="0" cy="533400"/>
          </a:xfrm>
          <a:prstGeom prst="line">
            <a:avLst/>
          </a:prstGeom>
          <a:ln w="25400" cap="sq" cmpd="sng">
            <a:solidFill>
              <a:srgbClr val="339966"/>
            </a:solidFill>
            <a:prstDash val="solid"/>
            <a:headEnd type="none" w="sm" len="sm"/>
            <a:tailEnd type="triangle" w="lg" len="lg"/>
          </a:ln>
        </p:spPr>
      </p:sp>
      <p:sp>
        <p:nvSpPr>
          <p:cNvPr id="157709" name="Line 17"/>
          <p:cNvSpPr/>
          <p:nvPr/>
        </p:nvSpPr>
        <p:spPr>
          <a:xfrm>
            <a:off x="7037388" y="4619625"/>
            <a:ext cx="0" cy="533400"/>
          </a:xfrm>
          <a:prstGeom prst="line">
            <a:avLst/>
          </a:prstGeom>
          <a:ln w="25400" cap="sq" cmpd="sng">
            <a:solidFill>
              <a:srgbClr val="339966"/>
            </a:solidFill>
            <a:prstDash val="solid"/>
            <a:headEnd type="none" w="sm" len="sm"/>
            <a:tailEnd type="triangle" w="lg" len="lg"/>
          </a:ln>
        </p:spPr>
      </p:sp>
      <p:sp>
        <p:nvSpPr>
          <p:cNvPr id="157710" name="Line 18"/>
          <p:cNvSpPr/>
          <p:nvPr/>
        </p:nvSpPr>
        <p:spPr>
          <a:xfrm>
            <a:off x="7050088" y="5991225"/>
            <a:ext cx="0" cy="533400"/>
          </a:xfrm>
          <a:prstGeom prst="line">
            <a:avLst/>
          </a:prstGeom>
          <a:ln w="25400" cap="sq" cmpd="sng">
            <a:solidFill>
              <a:srgbClr val="339966"/>
            </a:solidFill>
            <a:prstDash val="solid"/>
            <a:headEnd type="none" w="sm" len="sm"/>
            <a:tailEnd type="triangle" w="lg" len="lg"/>
          </a:ln>
        </p:spPr>
      </p:sp>
      <p:sp>
        <p:nvSpPr>
          <p:cNvPr id="157711" name="Text Box 19"/>
          <p:cNvSpPr txBox="1"/>
          <p:nvPr/>
        </p:nvSpPr>
        <p:spPr>
          <a:xfrm>
            <a:off x="1055688" y="2105025"/>
            <a:ext cx="11430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起始：</a:t>
            </a:r>
            <a:endParaRPr lang="zh-CN" altLang="en-US" b="1" dirty="0">
              <a:latin typeface="Times New Roman" panose="02020603050405020304" pitchFamily="18" charset="0"/>
            </a:endParaRPr>
          </a:p>
        </p:txBody>
      </p:sp>
      <p:sp>
        <p:nvSpPr>
          <p:cNvPr id="157712" name="Text Box 20"/>
          <p:cNvSpPr txBox="1"/>
          <p:nvPr/>
        </p:nvSpPr>
        <p:spPr>
          <a:xfrm>
            <a:off x="979488" y="4772025"/>
            <a:ext cx="11430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功能：</a:t>
            </a:r>
            <a:endParaRPr lang="zh-CN" altLang="en-US" b="1" dirty="0">
              <a:latin typeface="Times New Roman" panose="02020603050405020304" pitchFamily="18" charset="0"/>
            </a:endParaRPr>
          </a:p>
        </p:txBody>
      </p:sp>
      <p:sp>
        <p:nvSpPr>
          <p:cNvPr id="157713" name="Text Box 21"/>
          <p:cNvSpPr txBox="1"/>
          <p:nvPr/>
        </p:nvSpPr>
        <p:spPr>
          <a:xfrm>
            <a:off x="5170488" y="2257425"/>
            <a:ext cx="11430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判断：</a:t>
            </a:r>
            <a:endParaRPr lang="zh-CN" altLang="en-US" b="1" dirty="0">
              <a:latin typeface="Times New Roman" panose="02020603050405020304" pitchFamily="18" charset="0"/>
            </a:endParaRPr>
          </a:p>
        </p:txBody>
      </p:sp>
      <p:sp>
        <p:nvSpPr>
          <p:cNvPr id="157714" name="Text Box 22"/>
          <p:cNvSpPr txBox="1"/>
          <p:nvPr/>
        </p:nvSpPr>
        <p:spPr>
          <a:xfrm>
            <a:off x="5018088" y="4619625"/>
            <a:ext cx="1524000" cy="457200"/>
          </a:xfrm>
          <a:prstGeom prst="rect">
            <a:avLst/>
          </a:prstGeom>
          <a:noFill/>
          <a:ln w="25400">
            <a:noFill/>
          </a:ln>
        </p:spPr>
        <p:txBody>
          <a:bodyPr>
            <a:spAutoFit/>
          </a:bodyPr>
          <a:p>
            <a:pPr>
              <a:spcBef>
                <a:spcPct val="50000"/>
              </a:spcBef>
              <a:buFont typeface="Wingdings" panose="05000000000000000000" pitchFamily="2" charset="2"/>
            </a:pPr>
            <a:r>
              <a:rPr lang="zh-CN" altLang="en-US" b="1" dirty="0">
                <a:latin typeface="Times New Roman" panose="02020603050405020304" pitchFamily="18" charset="0"/>
              </a:rPr>
              <a:t>子过程：</a:t>
            </a:r>
            <a:endParaRPr lang="zh-CN" altLang="en-US" b="1" dirty="0">
              <a:latin typeface="Times New Roman" panose="02020603050405020304" pitchFamily="18" charset="0"/>
            </a:endParaRPr>
          </a:p>
        </p:txBody>
      </p:sp>
    </p:spTree>
  </p:cSld>
  <p:clrMapOvr>
    <a:masterClrMapping/>
  </p:clrMapOvr>
  <p:transition spd="slow">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Rectangle 2"/>
          <p:cNvSpPr>
            <a:spLocks noGrp="1"/>
          </p:cNvSpPr>
          <p:nvPr>
            <p:ph type="title"/>
          </p:nvPr>
        </p:nvSpPr>
        <p:spPr>
          <a:xfrm>
            <a:off x="1116013" y="188913"/>
            <a:ext cx="7793037" cy="1462087"/>
          </a:xfrm>
          <a:ln/>
        </p:spPr>
        <p:txBody>
          <a:bodyPr vert="horz" wrap="square" lIns="91440" tIns="45720" rIns="91440" bIns="45720" anchor="b" anchorCtr="0"/>
          <a:p>
            <a:pPr eaLnBrk="1" hangingPunct="1"/>
            <a:r>
              <a:rPr lang="zh-CN" altLang="en-US" dirty="0"/>
              <a:t>汇编语言程序结构</a:t>
            </a:r>
            <a:endParaRPr lang="zh-CN" altLang="en-US" dirty="0"/>
          </a:p>
        </p:txBody>
      </p:sp>
      <p:sp>
        <p:nvSpPr>
          <p:cNvPr id="162819" name="Rectangle 3"/>
          <p:cNvSpPr>
            <a:spLocks noGrp="1"/>
          </p:cNvSpPr>
          <p:nvPr>
            <p:ph idx="1"/>
          </p:nvPr>
        </p:nvSpPr>
        <p:spPr>
          <a:xfrm>
            <a:off x="1182688" y="2017713"/>
            <a:ext cx="7772400" cy="3859212"/>
          </a:xfrm>
          <a:ln/>
        </p:spPr>
        <p:txBody>
          <a:bodyPr vert="horz" wrap="square" lIns="91440" tIns="45720" rIns="91440" bIns="45720" anchor="t" anchorCtr="0"/>
          <a:p>
            <a:pPr eaLnBrk="1" hangingPunct="1"/>
            <a:r>
              <a:rPr lang="zh-CN" altLang="en-US" dirty="0"/>
              <a:t>顺序结构</a:t>
            </a:r>
            <a:endParaRPr lang="zh-CN" altLang="en-US" dirty="0"/>
          </a:p>
          <a:p>
            <a:pPr eaLnBrk="1" hangingPunct="1"/>
            <a:r>
              <a:rPr lang="zh-CN" altLang="en-US" dirty="0"/>
              <a:t>循环结构</a:t>
            </a:r>
            <a:endParaRPr lang="zh-CN" altLang="en-US" dirty="0"/>
          </a:p>
          <a:p>
            <a:pPr lvl="1" eaLnBrk="1" hangingPunct="1"/>
            <a:r>
              <a:rPr lang="zh-CN" altLang="en-US" dirty="0"/>
              <a:t>先判定型</a:t>
            </a:r>
            <a:endParaRPr lang="zh-CN" altLang="en-US" dirty="0"/>
          </a:p>
          <a:p>
            <a:pPr lvl="1" eaLnBrk="1" hangingPunct="1"/>
            <a:r>
              <a:rPr lang="zh-CN" altLang="en-US" dirty="0"/>
              <a:t>后判定型</a:t>
            </a:r>
            <a:endParaRPr lang="zh-CN" altLang="en-US" dirty="0"/>
          </a:p>
          <a:p>
            <a:pPr eaLnBrk="1" hangingPunct="1"/>
            <a:r>
              <a:rPr lang="zh-CN" altLang="en-US" dirty="0"/>
              <a:t>分支结构</a:t>
            </a:r>
            <a:endParaRPr lang="zh-CN" altLang="en-US" dirty="0"/>
          </a:p>
          <a:p>
            <a:pPr lvl="1" eaLnBrk="1" hangingPunct="1"/>
            <a:r>
              <a:rPr lang="zh-CN" altLang="en-US" dirty="0"/>
              <a:t>单分支</a:t>
            </a:r>
            <a:endParaRPr lang="zh-CN" altLang="en-US" dirty="0"/>
          </a:p>
          <a:p>
            <a:pPr lvl="1" eaLnBrk="1" hangingPunct="1"/>
            <a:r>
              <a:rPr lang="zh-CN" altLang="en-US" dirty="0"/>
              <a:t>多分支</a:t>
            </a:r>
            <a:endParaRPr lang="zh-CN" altLang="en-US" dirty="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2819">
                                            <p:txEl>
                                              <p:charRg st="0" end="5"/>
                                            </p:txEl>
                                          </p:spTgt>
                                        </p:tgtEl>
                                        <p:attrNameLst>
                                          <p:attrName>style.visibility</p:attrName>
                                        </p:attrNameLst>
                                      </p:cBhvr>
                                      <p:to>
                                        <p:strVal val="visible"/>
                                      </p:to>
                                    </p:set>
                                    <p:animEffect transition="in" filter="wipe(left)">
                                      <p:cBhvr>
                                        <p:cTn id="7" dur="500"/>
                                        <p:tgtEl>
                                          <p:spTgt spid="162819">
                                            <p:txEl>
                                              <p:charRg st="0"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819">
                                            <p:txEl>
                                              <p:charRg st="5" end="10"/>
                                            </p:txEl>
                                          </p:spTgt>
                                        </p:tgtEl>
                                        <p:attrNameLst>
                                          <p:attrName>style.visibility</p:attrName>
                                        </p:attrNameLst>
                                      </p:cBhvr>
                                      <p:to>
                                        <p:strVal val="visible"/>
                                      </p:to>
                                    </p:set>
                                    <p:animEffect transition="in" filter="wipe(left)">
                                      <p:cBhvr>
                                        <p:cTn id="12" dur="500"/>
                                        <p:tgtEl>
                                          <p:spTgt spid="162819">
                                            <p:txEl>
                                              <p:charRg st="5" end="1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62819">
                                            <p:txEl>
                                              <p:charRg st="10" end="15"/>
                                            </p:txEl>
                                          </p:spTgt>
                                        </p:tgtEl>
                                        <p:attrNameLst>
                                          <p:attrName>style.visibility</p:attrName>
                                        </p:attrNameLst>
                                      </p:cBhvr>
                                      <p:to>
                                        <p:strVal val="visible"/>
                                      </p:to>
                                    </p:set>
                                    <p:animEffect transition="in" filter="wipe(left)">
                                      <p:cBhvr>
                                        <p:cTn id="16" dur="500"/>
                                        <p:tgtEl>
                                          <p:spTgt spid="162819">
                                            <p:txEl>
                                              <p:charRg st="10" end="15"/>
                                            </p:txEl>
                                          </p:spTgt>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62819">
                                            <p:txEl>
                                              <p:charRg st="15" end="20"/>
                                            </p:txEl>
                                          </p:spTgt>
                                        </p:tgtEl>
                                        <p:attrNameLst>
                                          <p:attrName>style.visibility</p:attrName>
                                        </p:attrNameLst>
                                      </p:cBhvr>
                                      <p:to>
                                        <p:strVal val="visible"/>
                                      </p:to>
                                    </p:set>
                                    <p:animEffect transition="in" filter="wipe(left)">
                                      <p:cBhvr>
                                        <p:cTn id="20" dur="500"/>
                                        <p:tgtEl>
                                          <p:spTgt spid="162819">
                                            <p:txEl>
                                              <p:charRg st="15" end="2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62819">
                                            <p:txEl>
                                              <p:charRg st="20" end="25"/>
                                            </p:txEl>
                                          </p:spTgt>
                                        </p:tgtEl>
                                        <p:attrNameLst>
                                          <p:attrName>style.visibility</p:attrName>
                                        </p:attrNameLst>
                                      </p:cBhvr>
                                      <p:to>
                                        <p:strVal val="visible"/>
                                      </p:to>
                                    </p:set>
                                    <p:animEffect transition="in" filter="wipe(left)">
                                      <p:cBhvr>
                                        <p:cTn id="25" dur="500"/>
                                        <p:tgtEl>
                                          <p:spTgt spid="162819">
                                            <p:txEl>
                                              <p:charRg st="20" end="25"/>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62819">
                                            <p:txEl>
                                              <p:charRg st="25" end="29"/>
                                            </p:txEl>
                                          </p:spTgt>
                                        </p:tgtEl>
                                        <p:attrNameLst>
                                          <p:attrName>style.visibility</p:attrName>
                                        </p:attrNameLst>
                                      </p:cBhvr>
                                      <p:to>
                                        <p:strVal val="visible"/>
                                      </p:to>
                                    </p:set>
                                    <p:animEffect transition="in" filter="wipe(left)">
                                      <p:cBhvr>
                                        <p:cTn id="29" dur="500"/>
                                        <p:tgtEl>
                                          <p:spTgt spid="162819">
                                            <p:txEl>
                                              <p:charRg st="25" end="29"/>
                                            </p:txEl>
                                          </p:spTgt>
                                        </p:tgtEl>
                                      </p:cBhvr>
                                    </p:animEffect>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162819">
                                            <p:txEl>
                                              <p:charRg st="29" end="33"/>
                                            </p:txEl>
                                          </p:spTgt>
                                        </p:tgtEl>
                                        <p:attrNameLst>
                                          <p:attrName>style.visibility</p:attrName>
                                        </p:attrNameLst>
                                      </p:cBhvr>
                                      <p:to>
                                        <p:strVal val="visible"/>
                                      </p:to>
                                    </p:set>
                                    <p:animEffect transition="in" filter="wipe(left)">
                                      <p:cBhvr>
                                        <p:cTn id="33" dur="500"/>
                                        <p:tgtEl>
                                          <p:spTgt spid="162819">
                                            <p:txEl>
                                              <p:charRg st="29"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2"/>
          <p:cNvSpPr>
            <a:spLocks noGrp="1" noChangeArrowheads="1"/>
          </p:cNvSpPr>
          <p:nvPr>
            <p:ph type="title"/>
          </p:nvPr>
        </p:nvSpPr>
        <p:spPr>
          <a:xfrm>
            <a:off x="1150938" y="617538"/>
            <a:ext cx="7078663" cy="11430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顺序结构程序</a:t>
            </a:r>
            <a:r>
              <a:rPr kumimoji="0" lang="zh-CN" altLang="en-US" sz="4400" b="0" i="0" u="none" strike="noStrike" kern="0" cap="none" spc="0" normalizeH="0" baseline="0" noProof="0" dirty="0">
                <a:ln>
                  <a:noFill/>
                </a:ln>
                <a:solidFill>
                  <a:srgbClr val="800000"/>
                </a:solidFill>
                <a:effectLst/>
                <a:uLnTx/>
                <a:uFillTx/>
                <a:latin typeface="+mj-ea"/>
                <a:ea typeface="+mj-ea"/>
                <a:cs typeface="+mj-cs"/>
              </a:rPr>
              <a:t> </a:t>
            </a:r>
            <a:endParaRPr kumimoji="0" lang="zh-CN" altLang="en-US" sz="4400" b="0" i="0" u="none" strike="noStrike" kern="0" cap="none" spc="0" normalizeH="0" baseline="0" noProof="0" dirty="0">
              <a:ln>
                <a:noFill/>
              </a:ln>
              <a:solidFill>
                <a:srgbClr val="800000"/>
              </a:solidFill>
              <a:effectLst/>
              <a:uLnTx/>
              <a:uFillTx/>
              <a:latin typeface="+mj-ea"/>
              <a:ea typeface="+mj-ea"/>
              <a:cs typeface="+mj-cs"/>
            </a:endParaRPr>
          </a:p>
        </p:txBody>
      </p:sp>
      <p:sp>
        <p:nvSpPr>
          <p:cNvPr id="161795" name="Rectangle 5"/>
          <p:cNvSpPr/>
          <p:nvPr/>
        </p:nvSpPr>
        <p:spPr>
          <a:xfrm>
            <a:off x="1187450" y="1844675"/>
            <a:ext cx="3248025" cy="457200"/>
          </a:xfrm>
          <a:prstGeom prst="rect">
            <a:avLst/>
          </a:prstGeom>
          <a:noFill/>
          <a:ln w="9525">
            <a:noFill/>
          </a:ln>
        </p:spPr>
        <p:txBody>
          <a:bodyPr wrap="none">
            <a:spAutoFit/>
          </a:bodyPr>
          <a:p>
            <a:pPr eaLnBrk="1" hangingPunct="1">
              <a:spcBef>
                <a:spcPct val="60000"/>
              </a:spcBef>
              <a:buClr>
                <a:schemeClr val="tx1"/>
              </a:buClr>
              <a:buFont typeface="Wingdings" panose="05000000000000000000" pitchFamily="2" charset="2"/>
            </a:pPr>
            <a:r>
              <a:rPr lang="zh-CN" altLang="en-US" b="1" dirty="0">
                <a:latin typeface="Times New Roman" panose="02020603050405020304" pitchFamily="18" charset="0"/>
              </a:rPr>
              <a:t>什么是顺序结构程序？</a:t>
            </a:r>
            <a:endParaRPr lang="zh-CN" altLang="en-US" b="1" dirty="0">
              <a:latin typeface="Times New Roman" panose="02020603050405020304" pitchFamily="18" charset="0"/>
            </a:endParaRPr>
          </a:p>
        </p:txBody>
      </p:sp>
      <p:sp>
        <p:nvSpPr>
          <p:cNvPr id="161796" name="Rectangle 6"/>
          <p:cNvSpPr>
            <a:spLocks noGrp="1"/>
          </p:cNvSpPr>
          <p:nvPr>
            <p:ph idx="1"/>
          </p:nvPr>
        </p:nvSpPr>
        <p:spPr>
          <a:xfrm>
            <a:off x="914400" y="2276475"/>
            <a:ext cx="7924800" cy="1728788"/>
          </a:xfrm>
          <a:ln/>
        </p:spPr>
        <p:txBody>
          <a:bodyPr vert="horz" wrap="square" lIns="91440" tIns="45720" rIns="91440" bIns="45720" anchor="t" anchorCtr="0"/>
          <a:p>
            <a:pPr algn="just" eaLnBrk="1" hangingPunct="1">
              <a:spcBef>
                <a:spcPct val="0"/>
              </a:spcBef>
              <a:buNone/>
            </a:pPr>
            <a:r>
              <a:rPr lang="en-US" altLang="zh-CN" sz="2400" dirty="0">
                <a:solidFill>
                  <a:srgbClr val="0000FF"/>
                </a:solidFill>
                <a:ea typeface="黑体" panose="02010609060101010101" pitchFamily="49" charset="-122"/>
              </a:rPr>
              <a:t>【</a:t>
            </a:r>
            <a:r>
              <a:rPr lang="zh-CN" altLang="en-US" sz="2400" dirty="0">
                <a:solidFill>
                  <a:srgbClr val="0000FF"/>
                </a:solidFill>
                <a:ea typeface="黑体" panose="02010609060101010101" pitchFamily="49" charset="-122"/>
              </a:rPr>
              <a:t>例</a:t>
            </a:r>
            <a:r>
              <a:rPr lang="en-US" altLang="zh-CN" sz="2400" dirty="0">
                <a:solidFill>
                  <a:srgbClr val="0000FF"/>
                </a:solidFill>
                <a:ea typeface="黑体" panose="02010609060101010101" pitchFamily="49" charset="-122"/>
              </a:rPr>
              <a:t>】</a:t>
            </a:r>
            <a:r>
              <a:rPr lang="zh-CN" altLang="en-US" sz="2400" dirty="0">
                <a:latin typeface="宋体" panose="02010600030101010101" pitchFamily="2" charset="-122"/>
                <a:ea typeface="宋体" panose="02010600030101010101" pitchFamily="2" charset="-122"/>
              </a:rPr>
              <a:t>已知某班学生的英语成绩按学号（从</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开始）从小到大的顺序排列在</a:t>
            </a:r>
            <a:r>
              <a:rPr lang="en-US" altLang="zh-CN" sz="2400" dirty="0">
                <a:latin typeface="宋体" panose="02010600030101010101" pitchFamily="2" charset="-122"/>
                <a:ea typeface="宋体" panose="02010600030101010101" pitchFamily="2" charset="-122"/>
              </a:rPr>
              <a:t>TAB</a:t>
            </a:r>
            <a:r>
              <a:rPr lang="zh-CN" altLang="en-US" sz="2400" dirty="0">
                <a:latin typeface="宋体" panose="02010600030101010101" pitchFamily="2" charset="-122"/>
                <a:ea typeface="宋体" panose="02010600030101010101" pitchFamily="2" charset="-122"/>
              </a:rPr>
              <a:t>表中，要查的学生的学号放在变量</a:t>
            </a:r>
            <a:r>
              <a:rPr lang="en-US" altLang="zh-CN" sz="2400" dirty="0">
                <a:latin typeface="宋体" panose="02010600030101010101" pitchFamily="2" charset="-122"/>
                <a:ea typeface="宋体" panose="02010600030101010101" pitchFamily="2" charset="-122"/>
              </a:rPr>
              <a:t>NO</a:t>
            </a:r>
            <a:r>
              <a:rPr lang="zh-CN" altLang="en-US" sz="2400" dirty="0">
                <a:latin typeface="宋体" panose="02010600030101010101" pitchFamily="2" charset="-122"/>
                <a:ea typeface="宋体" panose="02010600030101010101" pitchFamily="2" charset="-122"/>
              </a:rPr>
              <a:t>中，查表结果放在变量</a:t>
            </a:r>
            <a:r>
              <a:rPr lang="en-US" altLang="zh-CN" sz="2400" dirty="0">
                <a:latin typeface="宋体" panose="02010600030101010101" pitchFamily="2" charset="-122"/>
                <a:ea typeface="宋体" panose="02010600030101010101" pitchFamily="2" charset="-122"/>
              </a:rPr>
              <a:t>ENGLISH</a:t>
            </a:r>
            <a:r>
              <a:rPr lang="zh-CN" altLang="en-US" sz="2400" dirty="0">
                <a:latin typeface="宋体" panose="02010600030101010101" pitchFamily="2" charset="-122"/>
                <a:ea typeface="宋体" panose="02010600030101010101" pitchFamily="2" charset="-122"/>
              </a:rPr>
              <a:t>中。试编写程序实现成绩查询。</a:t>
            </a:r>
            <a:endParaRPr lang="zh-CN" altLang="en-US" sz="2400" dirty="0">
              <a:latin typeface="宋体" panose="02010600030101010101" pitchFamily="2" charset="-122"/>
              <a:ea typeface="宋体" panose="02010600030101010101" pitchFamily="2" charset="-122"/>
            </a:endParaRPr>
          </a:p>
        </p:txBody>
      </p:sp>
      <p:sp>
        <p:nvSpPr>
          <p:cNvPr id="328711" name="Text Box 7"/>
          <p:cNvSpPr txBox="1"/>
          <p:nvPr/>
        </p:nvSpPr>
        <p:spPr>
          <a:xfrm>
            <a:off x="1133475" y="4149725"/>
            <a:ext cx="5256213" cy="2109788"/>
          </a:xfrm>
          <a:prstGeom prst="rect">
            <a:avLst/>
          </a:prstGeom>
          <a:noFill/>
          <a:ln w="9525" cap="flat" cmpd="sng">
            <a:solidFill>
              <a:srgbClr val="FF00FF"/>
            </a:solidFill>
            <a:prstDash val="solid"/>
            <a:miter/>
            <a:headEnd type="none" w="med" len="med"/>
            <a:tailEnd type="none" w="med" len="med"/>
          </a:ln>
        </p:spPr>
        <p:txBody>
          <a:bodyPr lIns="54000" rIns="18000">
            <a:spAutoFit/>
          </a:bodyPr>
          <a:p>
            <a:pPr eaLnBrk="1" hangingPunct="1">
              <a:lnSpc>
                <a:spcPct val="110000"/>
              </a:lnSpc>
              <a:buFont typeface="Wingdings" panose="05000000000000000000" pitchFamily="2" charset="2"/>
            </a:pPr>
            <a:r>
              <a:rPr lang="zh-CN" altLang="en-US" b="1" dirty="0">
                <a:solidFill>
                  <a:srgbClr val="0000FF"/>
                </a:solidFill>
                <a:latin typeface="Times New Roman" panose="02020603050405020304" pitchFamily="18" charset="0"/>
              </a:rPr>
              <a:t>分析：</a:t>
            </a:r>
            <a:endParaRPr lang="zh-CN" altLang="en-US" b="1" dirty="0">
              <a:solidFill>
                <a:srgbClr val="0000FF"/>
              </a:solidFill>
              <a:latin typeface="Times New Roman" panose="02020603050405020304" pitchFamily="18" charset="0"/>
            </a:endParaRPr>
          </a:p>
          <a:p>
            <a:pPr eaLnBrk="1" hangingPunct="1">
              <a:lnSpc>
                <a:spcPct val="110000"/>
              </a:lnSpc>
              <a:buFont typeface="Wingdings" panose="05000000000000000000" pitchFamily="2" charset="2"/>
            </a:pPr>
            <a:r>
              <a:rPr lang="en-US" altLang="zh-CN" b="1" dirty="0">
                <a:latin typeface="Times New Roman" panose="02020603050405020304" pitchFamily="18" charset="0"/>
              </a:rPr>
              <a:t>1</a:t>
            </a:r>
            <a:r>
              <a:rPr lang="zh-CN" altLang="en-US" b="1" dirty="0">
                <a:latin typeface="Times New Roman" panose="02020603050405020304" pitchFamily="18" charset="0"/>
              </a:rPr>
              <a:t>，建立数据表，</a:t>
            </a:r>
            <a:r>
              <a:rPr lang="en-US" altLang="zh-CN" b="1" dirty="0">
                <a:latin typeface="Times New Roman" panose="02020603050405020304" pitchFamily="18" charset="0"/>
              </a:rPr>
              <a:t>BX </a:t>
            </a:r>
            <a:r>
              <a:rPr lang="en-US" altLang="zh-CN" b="1" dirty="0">
                <a:solidFill>
                  <a:schemeClr val="folHlink"/>
                </a:solidFill>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TAB</a:t>
            </a:r>
            <a:r>
              <a:rPr lang="zh-CN" altLang="en-US" b="1" dirty="0">
                <a:latin typeface="Times New Roman" panose="02020603050405020304" pitchFamily="18" charset="0"/>
              </a:rPr>
              <a:t>偏移地址</a:t>
            </a:r>
            <a:endParaRPr lang="zh-CN" altLang="en-US" b="1" dirty="0">
              <a:latin typeface="Times New Roman" panose="02020603050405020304" pitchFamily="18" charset="0"/>
            </a:endParaRPr>
          </a:p>
          <a:p>
            <a:pPr eaLnBrk="1" hangingPunct="1">
              <a:lnSpc>
                <a:spcPct val="110000"/>
              </a:lnSpc>
              <a:buFont typeface="Wingdings" panose="05000000000000000000" pitchFamily="2" charset="2"/>
            </a:pPr>
            <a:r>
              <a:rPr lang="en-US" altLang="zh-CN" b="1" dirty="0">
                <a:latin typeface="Times New Roman" panose="02020603050405020304" pitchFamily="18" charset="0"/>
              </a:rPr>
              <a:t>2</a:t>
            </a:r>
            <a:r>
              <a:rPr lang="zh-CN" altLang="en-US" b="1" dirty="0">
                <a:latin typeface="Times New Roman" panose="02020603050405020304" pitchFamily="18" charset="0"/>
              </a:rPr>
              <a:t>，学号</a:t>
            </a:r>
            <a:r>
              <a:rPr lang="en-US" altLang="zh-CN" b="1" dirty="0">
                <a:latin typeface="Times New Roman" panose="02020603050405020304" pitchFamily="18" charset="0"/>
              </a:rPr>
              <a:t>NO </a:t>
            </a:r>
            <a:r>
              <a:rPr lang="zh-CN" altLang="en-US" b="1" dirty="0">
                <a:latin typeface="Times New Roman" panose="02020603050405020304" pitchFamily="18" charset="0"/>
              </a:rPr>
              <a:t>值送</a:t>
            </a:r>
            <a:r>
              <a:rPr lang="en-US" altLang="zh-CN" b="1" dirty="0">
                <a:latin typeface="Times New Roman" panose="02020603050405020304" pitchFamily="18" charset="0"/>
              </a:rPr>
              <a:t>AL</a:t>
            </a:r>
            <a:endParaRPr lang="en-US" altLang="zh-CN" b="1" dirty="0">
              <a:latin typeface="Times New Roman" panose="02020603050405020304" pitchFamily="18" charset="0"/>
            </a:endParaRPr>
          </a:p>
          <a:p>
            <a:pPr eaLnBrk="1" hangingPunct="1">
              <a:lnSpc>
                <a:spcPct val="110000"/>
              </a:lnSpc>
              <a:buFont typeface="Wingdings" panose="05000000000000000000" pitchFamily="2" charset="2"/>
            </a:pPr>
            <a:r>
              <a:rPr lang="en-US" altLang="zh-CN" b="1" dirty="0">
                <a:latin typeface="Times New Roman" panose="02020603050405020304" pitchFamily="18" charset="0"/>
              </a:rPr>
              <a:t>3</a:t>
            </a:r>
            <a:r>
              <a:rPr lang="zh-CN" altLang="en-US" b="1" dirty="0">
                <a:latin typeface="Times New Roman" panose="02020603050405020304" pitchFamily="18" charset="0"/>
              </a:rPr>
              <a:t>、查表：</a:t>
            </a:r>
            <a:r>
              <a:rPr lang="en-US" altLang="zh-CN" b="1" dirty="0">
                <a:latin typeface="Times New Roman" panose="02020603050405020304" pitchFamily="18" charset="0"/>
              </a:rPr>
              <a:t>AL </a:t>
            </a:r>
            <a:r>
              <a:rPr lang="en-US" altLang="zh-CN" b="1" dirty="0">
                <a:solidFill>
                  <a:schemeClr val="folHlink"/>
                </a:solidFill>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[BX+AL]</a:t>
            </a:r>
            <a:endParaRPr lang="en-US" altLang="zh-CN" b="1" dirty="0">
              <a:latin typeface="Times New Roman" panose="02020603050405020304" pitchFamily="18" charset="0"/>
            </a:endParaRPr>
          </a:p>
          <a:p>
            <a:pPr eaLnBrk="1" hangingPunct="1">
              <a:lnSpc>
                <a:spcPct val="110000"/>
              </a:lnSpc>
              <a:buFont typeface="Wingdings" panose="05000000000000000000" pitchFamily="2" charset="2"/>
            </a:pPr>
            <a:r>
              <a:rPr lang="en-US" altLang="zh-CN" b="1" dirty="0">
                <a:latin typeface="Times New Roman" panose="02020603050405020304" pitchFamily="18" charset="0"/>
              </a:rPr>
              <a:t>5</a:t>
            </a:r>
            <a:r>
              <a:rPr lang="zh-CN" altLang="en-US" b="1" dirty="0">
                <a:latin typeface="Times New Roman" panose="02020603050405020304" pitchFamily="18" charset="0"/>
              </a:rPr>
              <a:t>、返回操作系统，使用</a:t>
            </a:r>
            <a:r>
              <a:rPr lang="en-US" altLang="zh-CN" b="1" dirty="0">
                <a:latin typeface="Times New Roman" panose="02020603050405020304" pitchFamily="18" charset="0"/>
              </a:rPr>
              <a:t>DOS</a:t>
            </a:r>
            <a:r>
              <a:rPr lang="zh-CN" altLang="en-US" b="1" dirty="0">
                <a:latin typeface="Times New Roman" panose="02020603050405020304" pitchFamily="18" charset="0"/>
              </a:rPr>
              <a:t>功能调用</a:t>
            </a:r>
            <a:endParaRPr lang="zh-CN" altLang="en-US" b="1" dirty="0">
              <a:latin typeface="Times New Roman" panose="02020603050405020304" pitchFamily="18" charset="0"/>
            </a:endParaRPr>
          </a:p>
        </p:txBody>
      </p:sp>
      <p:sp>
        <p:nvSpPr>
          <p:cNvPr id="328712" name="Text Box 8"/>
          <p:cNvSpPr txBox="1"/>
          <p:nvPr/>
        </p:nvSpPr>
        <p:spPr>
          <a:xfrm>
            <a:off x="6605588" y="5300663"/>
            <a:ext cx="2287587" cy="977900"/>
          </a:xfrm>
          <a:prstGeom prst="rect">
            <a:avLst/>
          </a:prstGeom>
          <a:noFill/>
          <a:ln w="9525" cap="flat" cmpd="sng">
            <a:solidFill>
              <a:srgbClr val="800080"/>
            </a:solidFill>
            <a:prstDash val="solid"/>
            <a:miter/>
            <a:headEnd type="none" w="med" len="med"/>
            <a:tailEnd type="none" w="med" len="med"/>
          </a:ln>
        </p:spPr>
        <p:txBody>
          <a:bodyPr rIns="18000">
            <a:spAutoFit/>
          </a:bodyPr>
          <a:p>
            <a:pPr eaLnBrk="1" hangingPunct="1">
              <a:lnSpc>
                <a:spcPct val="120000"/>
              </a:lnSpc>
              <a:buFont typeface="Wingdings" panose="05000000000000000000" pitchFamily="2" charset="2"/>
            </a:pPr>
            <a:r>
              <a:rPr lang="en-US" altLang="zh-CN" b="1" dirty="0">
                <a:latin typeface="Times New Roman" panose="02020603050405020304" pitchFamily="18" charset="0"/>
              </a:rPr>
              <a:t>MOV AH,4CH</a:t>
            </a:r>
            <a:endParaRPr lang="en-US" altLang="zh-CN" b="1" dirty="0">
              <a:latin typeface="Times New Roman" panose="02020603050405020304" pitchFamily="18" charset="0"/>
            </a:endParaRPr>
          </a:p>
          <a:p>
            <a:pPr eaLnBrk="1" hangingPunct="1">
              <a:lnSpc>
                <a:spcPct val="120000"/>
              </a:lnSpc>
              <a:buFont typeface="Wingdings" panose="05000000000000000000" pitchFamily="2" charset="2"/>
            </a:pPr>
            <a:r>
              <a:rPr lang="en-US" altLang="zh-CN" b="1" dirty="0">
                <a:latin typeface="Times New Roman" panose="02020603050405020304" pitchFamily="18" charset="0"/>
              </a:rPr>
              <a:t>INT 21H</a:t>
            </a:r>
            <a:endParaRPr lang="en-US" altLang="zh-CN" b="1"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8711"/>
                                        </p:tgtEl>
                                        <p:attrNameLst>
                                          <p:attrName>style.visibility</p:attrName>
                                        </p:attrNameLst>
                                      </p:cBhvr>
                                      <p:to>
                                        <p:strVal val="visible"/>
                                      </p:to>
                                    </p:set>
                                    <p:animEffect transition="in" filter="wipe(left)">
                                      <p:cBhvr>
                                        <p:cTn id="7" dur="500"/>
                                        <p:tgtEl>
                                          <p:spTgt spid="3287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712"/>
                                        </p:tgtEl>
                                        <p:attrNameLst>
                                          <p:attrName>style.visibility</p:attrName>
                                        </p:attrNameLst>
                                      </p:cBhvr>
                                      <p:to>
                                        <p:strVal val="visible"/>
                                      </p:to>
                                    </p:set>
                                    <p:animEffect transition="in" filter="wipe(left)">
                                      <p:cBhvr>
                                        <p:cTn id="12" dur="500"/>
                                        <p:tgtEl>
                                          <p:spTgt spid="328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11" grpId="0" animBg="1"/>
      <p:bldP spid="3287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8" name="Rectangle 4"/>
          <p:cNvSpPr>
            <a:spLocks noChangeArrowheads="1"/>
          </p:cNvSpPr>
          <p:nvPr/>
        </p:nvSpPr>
        <p:spPr bwMode="auto">
          <a:xfrm>
            <a:off x="1468438" y="1905000"/>
            <a:ext cx="5903913"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Tahoma" panose="020B0604030504040204" pitchFamily="34" charset="0"/>
                <a:ea typeface="楷体_GB2312" charset="-122"/>
              </a:defRPr>
            </a:lvl1pPr>
            <a:lvl2pPr marL="742950" indent="-28575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Tahoma" panose="020B0604030504040204" pitchFamily="34" charset="0"/>
                <a:ea typeface="楷体_GB2312" charset="-122"/>
              </a:defRPr>
            </a:lvl2pPr>
            <a:lvl3pPr marL="1143000" indent="-22860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Tahoma" panose="020B0604030504040204" pitchFamily="34" charset="0"/>
                <a:ea typeface="楷体_GB231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CSEG SEGMENT</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        ASSUME  CS：CSEG，DS：DSEG，ES：ESEG，SS：SSEG</a:t>
            </a:r>
            <a:endPar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START：MOV  AX，DSEG</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DS，AX</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AX，ESEG</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ES，AX</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AX，SSEG</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MOV  SS，AX</a:t>
            </a:r>
            <a:endPar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rPr>
              <a:t>┇</a:t>
            </a:r>
            <a:endParaRPr kumimoji="1" lang="en-US" altLang="zh-CN" sz="2400" b="1" i="0" u="none" strike="noStrike" kern="1200" cap="none" spc="0" normalizeH="0" baseline="0" noProof="0" dirty="0">
              <a:ln>
                <a:noFill/>
              </a:ln>
              <a:solidFill>
                <a:srgbClr val="00206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CSEG   ENDS</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0"/>
              </a:spcAft>
              <a:buClr>
                <a:schemeClr val="accent2"/>
              </a:buClr>
              <a:buSzPct val="80000"/>
              <a:buFont typeface="Wingdings" panose="05000000000000000000" pitchFamily="2" charset="2"/>
              <a:buNone/>
              <a:defRPr/>
            </a:pPr>
            <a:r>
              <a:rPr kumimoji="1" lang="en-US" altLang="zh-CN" sz="2400" b="1" i="0" u="none" strike="noStrike" kern="1200" cap="none" spc="0" normalizeH="0" baseline="0" noProof="0" dirty="0">
                <a:ln>
                  <a:noFill/>
                </a:ln>
                <a:solidFill>
                  <a:schemeClr val="tx2">
                    <a:lumMod val="75000"/>
                  </a:schemeClr>
                </a:solidFill>
                <a:effectLst/>
                <a:uLnTx/>
                <a:uFillTx/>
                <a:latin typeface="宋体" panose="02010600030101010101" pitchFamily="2" charset="-122"/>
                <a:ea typeface="宋体" panose="02010600030101010101" pitchFamily="2" charset="-122"/>
                <a:cs typeface="+mn-cs"/>
              </a:rPr>
              <a:t>        </a:t>
            </a:r>
            <a:r>
              <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rPr>
              <a:t>END  START</a:t>
            </a:r>
            <a:endParaRPr kumimoji="1" lang="en-US" altLang="zh-CN" sz="2400" b="1" i="0" u="none" strike="noStrike" kern="1200" cap="none" spc="0" normalizeH="0" baseline="0" noProof="0" dirty="0">
              <a:ln>
                <a:noFill/>
              </a:ln>
              <a:solidFill>
                <a:srgbClr val="00B050"/>
              </a:solidFill>
              <a:effectLst/>
              <a:uLnTx/>
              <a:uFillTx/>
              <a:latin typeface="宋体" panose="02010600030101010101" pitchFamily="2" charset="-122"/>
              <a:ea typeface="宋体" panose="02010600030101010101" pitchFamily="2" charset="-122"/>
              <a:cs typeface="+mn-cs"/>
            </a:endParaRPr>
          </a:p>
        </p:txBody>
      </p:sp>
      <p:sp>
        <p:nvSpPr>
          <p:cNvPr id="118789" name="AutoShape 5"/>
          <p:cNvSpPr/>
          <p:nvPr/>
        </p:nvSpPr>
        <p:spPr>
          <a:xfrm>
            <a:off x="6869113" y="5732463"/>
            <a:ext cx="1006475" cy="730250"/>
          </a:xfrm>
          <a:prstGeom prst="borderCallout2">
            <a:avLst>
              <a:gd name="adj1" fmla="val 15685"/>
              <a:gd name="adj2" fmla="val -7569"/>
              <a:gd name="adj3" fmla="val 15685"/>
              <a:gd name="adj4" fmla="val -165301"/>
              <a:gd name="adj5" fmla="val -7315"/>
              <a:gd name="adj6" fmla="val -335375"/>
            </a:avLst>
          </a:prstGeom>
          <a:solidFill>
            <a:srgbClr val="FF6600"/>
          </a:solidFill>
          <a:ln w="25400" cap="sq" cmpd="sng">
            <a:solidFill>
              <a:srgbClr val="FF6600"/>
            </a:solidFill>
            <a:prstDash val="solid"/>
            <a:miter/>
            <a:headEnd type="none" w="lg" len="lg"/>
            <a:tailEnd type="none" w="sm" len="sm"/>
          </a:ln>
        </p:spPr>
        <p:txBody>
          <a:bodyPr/>
          <a:p>
            <a:pPr>
              <a:buFont typeface="Wingdings" panose="05000000000000000000" pitchFamily="2" charset="2"/>
            </a:pPr>
            <a:r>
              <a:rPr lang="zh-CN" altLang="en-US" sz="2000" b="1" dirty="0">
                <a:solidFill>
                  <a:schemeClr val="bg1"/>
                </a:solidFill>
                <a:latin typeface="Times New Roman" panose="02020603050405020304" pitchFamily="18" charset="0"/>
              </a:rPr>
              <a:t>源程序</a:t>
            </a:r>
            <a:endParaRPr lang="zh-CN" altLang="en-US" sz="2000" b="1" dirty="0">
              <a:solidFill>
                <a:schemeClr val="bg1"/>
              </a:solidFill>
              <a:latin typeface="Times New Roman" panose="02020603050405020304" pitchFamily="18" charset="0"/>
            </a:endParaRPr>
          </a:p>
          <a:p>
            <a:pPr>
              <a:buFont typeface="Wingdings" panose="05000000000000000000" pitchFamily="2" charset="2"/>
            </a:pPr>
            <a:r>
              <a:rPr lang="zh-CN" altLang="en-US" sz="2000" b="1" dirty="0">
                <a:solidFill>
                  <a:schemeClr val="bg1"/>
                </a:solidFill>
                <a:latin typeface="Times New Roman" panose="02020603050405020304" pitchFamily="18" charset="0"/>
              </a:rPr>
              <a:t>  代码</a:t>
            </a:r>
            <a:endParaRPr lang="zh-CN" altLang="en-US" sz="2000" b="1" dirty="0">
              <a:solidFill>
                <a:schemeClr val="bg1"/>
              </a:solidFill>
              <a:latin typeface="Times New Roman" panose="02020603050405020304" pitchFamily="18" charset="0"/>
            </a:endParaRPr>
          </a:p>
        </p:txBody>
      </p:sp>
      <p:sp>
        <p:nvSpPr>
          <p:cNvPr id="118791" name="AutoShape 7"/>
          <p:cNvSpPr/>
          <p:nvPr/>
        </p:nvSpPr>
        <p:spPr>
          <a:xfrm>
            <a:off x="5213350" y="3213100"/>
            <a:ext cx="215900" cy="2160588"/>
          </a:xfrm>
          <a:prstGeom prst="rightBrace">
            <a:avLst>
              <a:gd name="adj1" fmla="val 83301"/>
              <a:gd name="adj2" fmla="val 50000"/>
            </a:avLst>
          </a:prstGeom>
          <a:noFill/>
          <a:ln w="25400" cap="sq" cmpd="sng">
            <a:solidFill>
              <a:srgbClr val="FF6600"/>
            </a:solidFill>
            <a:prstDash val="solid"/>
            <a:headEnd type="none" w="sm" len="sm"/>
            <a:tailEnd type="none" w="lg" len="lg"/>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18792" name="AutoShape 8"/>
          <p:cNvSpPr/>
          <p:nvPr/>
        </p:nvSpPr>
        <p:spPr>
          <a:xfrm>
            <a:off x="6623050" y="3573463"/>
            <a:ext cx="2159000" cy="1079500"/>
          </a:xfrm>
          <a:prstGeom prst="borderCallout2">
            <a:avLst>
              <a:gd name="adj1" fmla="val 10588"/>
              <a:gd name="adj2" fmla="val -3528"/>
              <a:gd name="adj3" fmla="val 10588"/>
              <a:gd name="adj4" fmla="val -21102"/>
              <a:gd name="adj5" fmla="val 35588"/>
              <a:gd name="adj6" fmla="val -39264"/>
            </a:avLst>
          </a:prstGeom>
          <a:noFill/>
          <a:ln w="25400" cap="sq" cmpd="sng">
            <a:solidFill>
              <a:srgbClr val="008080"/>
            </a:solidFill>
            <a:prstDash val="solid"/>
            <a:miter/>
            <a:headEnd type="none" w="lg" len="lg"/>
            <a:tailEnd type="none" w="sm" len="sm"/>
          </a:ln>
        </p:spPr>
        <p:txBody>
          <a:bodyPr/>
          <a:p>
            <a:pPr>
              <a:buFont typeface="Wingdings" panose="05000000000000000000" pitchFamily="2" charset="2"/>
            </a:pPr>
            <a:r>
              <a:rPr lang="zh-CN" altLang="en-US" sz="2000" b="1" dirty="0">
                <a:latin typeface="Times New Roman" panose="02020603050405020304" pitchFamily="18" charset="0"/>
                <a:ea typeface="楷体_GB2312" charset="-122"/>
              </a:rPr>
              <a:t>段寄存器初始化</a:t>
            </a:r>
            <a:endParaRPr lang="zh-CN" altLang="en-US" sz="2000" b="1" dirty="0">
              <a:latin typeface="Times New Roman" panose="02020603050405020304" pitchFamily="18" charset="0"/>
              <a:ea typeface="楷体_GB2312" charset="-122"/>
            </a:endParaRPr>
          </a:p>
          <a:p>
            <a:pPr>
              <a:buFont typeface="Wingdings" panose="05000000000000000000" pitchFamily="2" charset="2"/>
            </a:pPr>
            <a:r>
              <a:rPr lang="en-US" altLang="zh-CN" sz="2000" b="1" dirty="0">
                <a:latin typeface="Times New Roman" panose="02020603050405020304" pitchFamily="18" charset="0"/>
              </a:rPr>
              <a:t>——</a:t>
            </a:r>
            <a:r>
              <a:rPr lang="zh-CN" altLang="en-US" sz="2000" b="1" dirty="0">
                <a:solidFill>
                  <a:srgbClr val="FF0000"/>
                </a:solidFill>
                <a:latin typeface="Times New Roman" panose="02020603050405020304" pitchFamily="18" charset="0"/>
                <a:ea typeface="楷体_GB2312" charset="-122"/>
              </a:rPr>
              <a:t>将段地址送相应的段寄存器</a:t>
            </a:r>
            <a:endParaRPr lang="zh-CN" altLang="en-US" sz="2000" b="1" dirty="0">
              <a:solidFill>
                <a:srgbClr val="FF0000"/>
              </a:solidFill>
              <a:latin typeface="Times New Roman" panose="02020603050405020304" pitchFamily="18" charset="0"/>
              <a:ea typeface="楷体_GB2312" charset="-122"/>
            </a:endParaRPr>
          </a:p>
        </p:txBody>
      </p:sp>
      <p:sp>
        <p:nvSpPr>
          <p:cNvPr id="21510" name="标注: 弯曲线形 1"/>
          <p:cNvSpPr/>
          <p:nvPr/>
        </p:nvSpPr>
        <p:spPr>
          <a:xfrm>
            <a:off x="5064125" y="1152525"/>
            <a:ext cx="3609975" cy="1152525"/>
          </a:xfrm>
          <a:prstGeom prst="borderCallout2">
            <a:avLst>
              <a:gd name="adj1" fmla="val 18750"/>
              <a:gd name="adj2" fmla="val -8333"/>
              <a:gd name="adj3" fmla="val 18750"/>
              <a:gd name="adj4" fmla="val -16667"/>
              <a:gd name="adj5" fmla="val 112500"/>
              <a:gd name="adj6" fmla="val -46667"/>
            </a:avLst>
          </a:prstGeom>
          <a:solidFill>
            <a:schemeClr val="accent1"/>
          </a:solidFill>
          <a:ln w="12700" cap="sq" cmpd="sng">
            <a:solidFill>
              <a:schemeClr val="tx1"/>
            </a:solidFill>
            <a:prstDash val="solid"/>
            <a:round/>
            <a:headEnd type="none" w="sm" len="sm"/>
            <a:tailEnd type="none" w="sm" len="sm"/>
          </a:ln>
        </p:spPr>
        <p:txBody>
          <a:bodyPr/>
          <a:p>
            <a:pPr>
              <a:buFontTx/>
            </a:pPr>
            <a:r>
              <a:rPr lang="zh-CN" altLang="en-US" dirty="0">
                <a:latin typeface="Times New Roman" panose="02020603050405020304" pitchFamily="18" charset="0"/>
              </a:rPr>
              <a:t>可以分成多行写，例如：</a:t>
            </a:r>
            <a:r>
              <a:rPr lang="en-US" altLang="zh-CN" dirty="0">
                <a:latin typeface="Times New Roman" panose="02020603050405020304" pitchFamily="18" charset="0"/>
              </a:rPr>
              <a:t>ASSUME CS: CSEG</a:t>
            </a:r>
            <a:endParaRPr lang="en-US" altLang="zh-CN" dirty="0">
              <a:latin typeface="Times New Roman" panose="02020603050405020304" pitchFamily="18" charset="0"/>
            </a:endParaRPr>
          </a:p>
          <a:p>
            <a:pPr>
              <a:buFontTx/>
            </a:pPr>
            <a:r>
              <a:rPr lang="en-US" altLang="zh-CN" dirty="0">
                <a:latin typeface="Times New Roman" panose="02020603050405020304" pitchFamily="18" charset="0"/>
              </a:rPr>
              <a:t>ASSUME DS: DSEG</a:t>
            </a:r>
            <a:endParaRPr lang="en-US" altLang="zh-CN" dirty="0">
              <a:latin typeface="Times New Roman" panose="02020603050405020304" pitchFamily="18" charset="0"/>
            </a:endParaRPr>
          </a:p>
          <a:p>
            <a:pPr>
              <a:buFontTx/>
            </a:pPr>
            <a:endParaRPr lang="en-US" altLang="zh-CN" dirty="0">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18788">
                                            <p:txEl>
                                              <p:charRg st="0" end="14"/>
                                            </p:txEl>
                                          </p:spTgt>
                                        </p:tgtEl>
                                        <p:attrNameLst>
                                          <p:attrName>style.visibility</p:attrName>
                                        </p:attrNameLst>
                                      </p:cBhvr>
                                      <p:to>
                                        <p:strVal val="visible"/>
                                      </p:to>
                                    </p:set>
                                    <p:animEffect transition="in" filter="strips(downRight)">
                                      <p:cBhvr>
                                        <p:cTn id="7" dur="500"/>
                                        <p:tgtEl>
                                          <p:spTgt spid="118788">
                                            <p:txEl>
                                              <p:charRg st="0" end="14"/>
                                            </p:txEl>
                                          </p:spTgt>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118788">
                                            <p:txEl>
                                              <p:charRg st="14" end="62"/>
                                            </p:txEl>
                                          </p:spTgt>
                                        </p:tgtEl>
                                        <p:attrNameLst>
                                          <p:attrName>style.visibility</p:attrName>
                                        </p:attrNameLst>
                                      </p:cBhvr>
                                      <p:to>
                                        <p:strVal val="visible"/>
                                      </p:to>
                                    </p:set>
                                    <p:animEffect transition="in" filter="strips(downRight)">
                                      <p:cBhvr>
                                        <p:cTn id="11" dur="500"/>
                                        <p:tgtEl>
                                          <p:spTgt spid="118788">
                                            <p:txEl>
                                              <p:charRg st="14" end="6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118788">
                                            <p:txEl>
                                              <p:charRg st="62" end="82"/>
                                            </p:txEl>
                                          </p:spTgt>
                                        </p:tgtEl>
                                        <p:attrNameLst>
                                          <p:attrName>style.visibility</p:attrName>
                                        </p:attrNameLst>
                                      </p:cBhvr>
                                      <p:to>
                                        <p:strVal val="visible"/>
                                      </p:to>
                                    </p:set>
                                    <p:animEffect transition="in" filter="strips(downRight)">
                                      <p:cBhvr>
                                        <p:cTn id="16" dur="500"/>
                                        <p:tgtEl>
                                          <p:spTgt spid="118788">
                                            <p:txEl>
                                              <p:charRg st="62" end="82"/>
                                            </p:txEl>
                                          </p:spTgt>
                                        </p:tgtEl>
                                      </p:cBhvr>
                                    </p:animEffect>
                                  </p:childTnLst>
                                </p:cTn>
                              </p:par>
                            </p:childTnLst>
                          </p:cTn>
                        </p:par>
                        <p:par>
                          <p:cTn id="17" fill="hold">
                            <p:stCondLst>
                              <p:cond delay="500"/>
                            </p:stCondLst>
                            <p:childTnLst>
                              <p:par>
                                <p:cTn id="18" presetID="18" presetClass="entr" presetSubtype="6" fill="hold" nodeType="afterEffect">
                                  <p:stCondLst>
                                    <p:cond delay="0"/>
                                  </p:stCondLst>
                                  <p:childTnLst>
                                    <p:set>
                                      <p:cBhvr>
                                        <p:cTn id="19" dur="1" fill="hold">
                                          <p:stCondLst>
                                            <p:cond delay="0"/>
                                          </p:stCondLst>
                                        </p:cTn>
                                        <p:tgtEl>
                                          <p:spTgt spid="118788">
                                            <p:txEl>
                                              <p:charRg st="82" end="101"/>
                                            </p:txEl>
                                          </p:spTgt>
                                        </p:tgtEl>
                                        <p:attrNameLst>
                                          <p:attrName>style.visibility</p:attrName>
                                        </p:attrNameLst>
                                      </p:cBhvr>
                                      <p:to>
                                        <p:strVal val="visible"/>
                                      </p:to>
                                    </p:set>
                                    <p:animEffect transition="in" filter="strips(downRight)">
                                      <p:cBhvr>
                                        <p:cTn id="20" dur="500"/>
                                        <p:tgtEl>
                                          <p:spTgt spid="118788">
                                            <p:txEl>
                                              <p:charRg st="82" end="101"/>
                                            </p:txEl>
                                          </p:spTgt>
                                        </p:tgtEl>
                                      </p:cBhvr>
                                    </p:animEffect>
                                  </p:childTnLst>
                                </p:cTn>
                              </p:par>
                            </p:childTnLst>
                          </p:cTn>
                        </p:par>
                        <p:par>
                          <p:cTn id="21" fill="hold">
                            <p:stCondLst>
                              <p:cond delay="1000"/>
                            </p:stCondLst>
                            <p:childTnLst>
                              <p:par>
                                <p:cTn id="22" presetID="18" presetClass="entr" presetSubtype="6" fill="hold" nodeType="afterEffect">
                                  <p:stCondLst>
                                    <p:cond delay="0"/>
                                  </p:stCondLst>
                                  <p:childTnLst>
                                    <p:set>
                                      <p:cBhvr>
                                        <p:cTn id="23" dur="1" fill="hold">
                                          <p:stCondLst>
                                            <p:cond delay="0"/>
                                          </p:stCondLst>
                                        </p:cTn>
                                        <p:tgtEl>
                                          <p:spTgt spid="118788">
                                            <p:txEl>
                                              <p:charRg st="101" end="122"/>
                                            </p:txEl>
                                          </p:spTgt>
                                        </p:tgtEl>
                                        <p:attrNameLst>
                                          <p:attrName>style.visibility</p:attrName>
                                        </p:attrNameLst>
                                      </p:cBhvr>
                                      <p:to>
                                        <p:strVal val="visible"/>
                                      </p:to>
                                    </p:set>
                                    <p:animEffect transition="in" filter="strips(downRight)">
                                      <p:cBhvr>
                                        <p:cTn id="24" dur="500"/>
                                        <p:tgtEl>
                                          <p:spTgt spid="118788">
                                            <p:txEl>
                                              <p:charRg st="101" end="122"/>
                                            </p:txEl>
                                          </p:spTgt>
                                        </p:tgtEl>
                                      </p:cBhvr>
                                    </p:animEffect>
                                  </p:childTnLst>
                                </p:cTn>
                              </p:par>
                            </p:childTnLst>
                          </p:cTn>
                        </p:par>
                        <p:par>
                          <p:cTn id="25" fill="hold">
                            <p:stCondLst>
                              <p:cond delay="1500"/>
                            </p:stCondLst>
                            <p:childTnLst>
                              <p:par>
                                <p:cTn id="26" presetID="18" presetClass="entr" presetSubtype="6" fill="hold" nodeType="afterEffect">
                                  <p:stCondLst>
                                    <p:cond delay="0"/>
                                  </p:stCondLst>
                                  <p:childTnLst>
                                    <p:set>
                                      <p:cBhvr>
                                        <p:cTn id="27" dur="1" fill="hold">
                                          <p:stCondLst>
                                            <p:cond delay="0"/>
                                          </p:stCondLst>
                                        </p:cTn>
                                        <p:tgtEl>
                                          <p:spTgt spid="118788">
                                            <p:txEl>
                                              <p:charRg st="122" end="141"/>
                                            </p:txEl>
                                          </p:spTgt>
                                        </p:tgtEl>
                                        <p:attrNameLst>
                                          <p:attrName>style.visibility</p:attrName>
                                        </p:attrNameLst>
                                      </p:cBhvr>
                                      <p:to>
                                        <p:strVal val="visible"/>
                                      </p:to>
                                    </p:set>
                                    <p:animEffect transition="in" filter="strips(downRight)">
                                      <p:cBhvr>
                                        <p:cTn id="28" dur="500"/>
                                        <p:tgtEl>
                                          <p:spTgt spid="118788">
                                            <p:txEl>
                                              <p:charRg st="122" end="141"/>
                                            </p:txEl>
                                          </p:spTgt>
                                        </p:tgtEl>
                                      </p:cBhvr>
                                    </p:animEffect>
                                  </p:childTnLst>
                                </p:cTn>
                              </p:par>
                            </p:childTnLst>
                          </p:cTn>
                        </p:par>
                        <p:par>
                          <p:cTn id="29" fill="hold">
                            <p:stCondLst>
                              <p:cond delay="2000"/>
                            </p:stCondLst>
                            <p:childTnLst>
                              <p:par>
                                <p:cTn id="30" presetID="18" presetClass="entr" presetSubtype="6" fill="hold" nodeType="afterEffect">
                                  <p:stCondLst>
                                    <p:cond delay="0"/>
                                  </p:stCondLst>
                                  <p:childTnLst>
                                    <p:set>
                                      <p:cBhvr>
                                        <p:cTn id="31" dur="1" fill="hold">
                                          <p:stCondLst>
                                            <p:cond delay="0"/>
                                          </p:stCondLst>
                                        </p:cTn>
                                        <p:tgtEl>
                                          <p:spTgt spid="118788">
                                            <p:txEl>
                                              <p:charRg st="141" end="162"/>
                                            </p:txEl>
                                          </p:spTgt>
                                        </p:tgtEl>
                                        <p:attrNameLst>
                                          <p:attrName>style.visibility</p:attrName>
                                        </p:attrNameLst>
                                      </p:cBhvr>
                                      <p:to>
                                        <p:strVal val="visible"/>
                                      </p:to>
                                    </p:set>
                                    <p:animEffect transition="in" filter="strips(downRight)">
                                      <p:cBhvr>
                                        <p:cTn id="32" dur="500"/>
                                        <p:tgtEl>
                                          <p:spTgt spid="118788">
                                            <p:txEl>
                                              <p:charRg st="141" end="162"/>
                                            </p:txEl>
                                          </p:spTgt>
                                        </p:tgtEl>
                                      </p:cBhvr>
                                    </p:animEffect>
                                  </p:childTnLst>
                                </p:cTn>
                              </p:par>
                            </p:childTnLst>
                          </p:cTn>
                        </p:par>
                        <p:par>
                          <p:cTn id="33" fill="hold">
                            <p:stCondLst>
                              <p:cond delay="2500"/>
                            </p:stCondLst>
                            <p:childTnLst>
                              <p:par>
                                <p:cTn id="34" presetID="18" presetClass="entr" presetSubtype="6" fill="hold" nodeType="afterEffect">
                                  <p:stCondLst>
                                    <p:cond delay="0"/>
                                  </p:stCondLst>
                                  <p:childTnLst>
                                    <p:set>
                                      <p:cBhvr>
                                        <p:cTn id="35" dur="1" fill="hold">
                                          <p:stCondLst>
                                            <p:cond delay="0"/>
                                          </p:stCondLst>
                                        </p:cTn>
                                        <p:tgtEl>
                                          <p:spTgt spid="118788">
                                            <p:txEl>
                                              <p:charRg st="162" end="181"/>
                                            </p:txEl>
                                          </p:spTgt>
                                        </p:tgtEl>
                                        <p:attrNameLst>
                                          <p:attrName>style.visibility</p:attrName>
                                        </p:attrNameLst>
                                      </p:cBhvr>
                                      <p:to>
                                        <p:strVal val="visible"/>
                                      </p:to>
                                    </p:set>
                                    <p:animEffect transition="in" filter="strips(downRight)">
                                      <p:cBhvr>
                                        <p:cTn id="36" dur="500"/>
                                        <p:tgtEl>
                                          <p:spTgt spid="118788">
                                            <p:txEl>
                                              <p:charRg st="162" end="181"/>
                                            </p:txEl>
                                          </p:spTgt>
                                        </p:tgtEl>
                                      </p:cBhvr>
                                    </p:animEffect>
                                  </p:childTnLst>
                                </p:cTn>
                              </p:par>
                            </p:childTnLst>
                          </p:cTn>
                        </p:par>
                        <p:par>
                          <p:cTn id="37" fill="hold">
                            <p:stCondLst>
                              <p:cond delay="3000"/>
                            </p:stCondLst>
                            <p:childTnLst>
                              <p:par>
                                <p:cTn id="38" presetID="18" presetClass="entr" presetSubtype="6" fill="hold" nodeType="afterEffect">
                                  <p:stCondLst>
                                    <p:cond delay="0"/>
                                  </p:stCondLst>
                                  <p:childTnLst>
                                    <p:set>
                                      <p:cBhvr>
                                        <p:cTn id="39" dur="1" fill="hold">
                                          <p:stCondLst>
                                            <p:cond delay="0"/>
                                          </p:stCondLst>
                                        </p:cTn>
                                        <p:tgtEl>
                                          <p:spTgt spid="118788">
                                            <p:txEl>
                                              <p:charRg st="181" end="193"/>
                                            </p:txEl>
                                          </p:spTgt>
                                        </p:tgtEl>
                                        <p:attrNameLst>
                                          <p:attrName>style.visibility</p:attrName>
                                        </p:attrNameLst>
                                      </p:cBhvr>
                                      <p:to>
                                        <p:strVal val="visible"/>
                                      </p:to>
                                    </p:set>
                                    <p:animEffect transition="in" filter="strips(downRight)">
                                      <p:cBhvr>
                                        <p:cTn id="40" dur="500"/>
                                        <p:tgtEl>
                                          <p:spTgt spid="118788">
                                            <p:txEl>
                                              <p:charRg st="181" end="193"/>
                                            </p:txEl>
                                          </p:spTgt>
                                        </p:tgtEl>
                                      </p:cBhvr>
                                    </p:animEffect>
                                  </p:childTnLst>
                                </p:cTn>
                              </p:par>
                            </p:childTnLst>
                          </p:cTn>
                        </p:par>
                        <p:par>
                          <p:cTn id="41" fill="hold">
                            <p:stCondLst>
                              <p:cond delay="3500"/>
                            </p:stCondLst>
                            <p:childTnLst>
                              <p:par>
                                <p:cTn id="42" presetID="18" presetClass="entr" presetSubtype="6" fill="hold" nodeType="afterEffect">
                                  <p:stCondLst>
                                    <p:cond delay="0"/>
                                  </p:stCondLst>
                                  <p:childTnLst>
                                    <p:set>
                                      <p:cBhvr>
                                        <p:cTn id="43" dur="1" fill="hold">
                                          <p:stCondLst>
                                            <p:cond delay="0"/>
                                          </p:stCondLst>
                                        </p:cTn>
                                        <p:tgtEl>
                                          <p:spTgt spid="118788">
                                            <p:txEl>
                                              <p:charRg st="193" end="206"/>
                                            </p:txEl>
                                          </p:spTgt>
                                        </p:tgtEl>
                                        <p:attrNameLst>
                                          <p:attrName>style.visibility</p:attrName>
                                        </p:attrNameLst>
                                      </p:cBhvr>
                                      <p:to>
                                        <p:strVal val="visible"/>
                                      </p:to>
                                    </p:set>
                                    <p:animEffect transition="in" filter="strips(downRight)">
                                      <p:cBhvr>
                                        <p:cTn id="44" dur="500"/>
                                        <p:tgtEl>
                                          <p:spTgt spid="118788">
                                            <p:txEl>
                                              <p:charRg st="193" end="206"/>
                                            </p:txEl>
                                          </p:spTgt>
                                        </p:tgtEl>
                                      </p:cBhvr>
                                    </p:animEffect>
                                  </p:childTnLst>
                                </p:cTn>
                              </p:par>
                            </p:childTnLst>
                          </p:cTn>
                        </p:par>
                        <p:par>
                          <p:cTn id="45" fill="hold">
                            <p:stCondLst>
                              <p:cond delay="4000"/>
                            </p:stCondLst>
                            <p:childTnLst>
                              <p:par>
                                <p:cTn id="46" presetID="18" presetClass="entr" presetSubtype="6" fill="hold" nodeType="afterEffect">
                                  <p:stCondLst>
                                    <p:cond delay="0"/>
                                  </p:stCondLst>
                                  <p:childTnLst>
                                    <p:set>
                                      <p:cBhvr>
                                        <p:cTn id="47" dur="1" fill="hold">
                                          <p:stCondLst>
                                            <p:cond delay="0"/>
                                          </p:stCondLst>
                                        </p:cTn>
                                        <p:tgtEl>
                                          <p:spTgt spid="118788">
                                            <p:txEl>
                                              <p:charRg st="206" end="225"/>
                                            </p:txEl>
                                          </p:spTgt>
                                        </p:tgtEl>
                                        <p:attrNameLst>
                                          <p:attrName>style.visibility</p:attrName>
                                        </p:attrNameLst>
                                      </p:cBhvr>
                                      <p:to>
                                        <p:strVal val="visible"/>
                                      </p:to>
                                    </p:set>
                                    <p:animEffect transition="in" filter="strips(downRight)">
                                      <p:cBhvr>
                                        <p:cTn id="48" dur="500"/>
                                        <p:tgtEl>
                                          <p:spTgt spid="118788">
                                            <p:txEl>
                                              <p:charRg st="206" end="22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18789"/>
                                        </p:tgtEl>
                                        <p:attrNameLst>
                                          <p:attrName>style.visibility</p:attrName>
                                        </p:attrNameLst>
                                      </p:cBhvr>
                                      <p:to>
                                        <p:strVal val="visible"/>
                                      </p:to>
                                    </p:set>
                                    <p:anim calcmode="lin" valueType="num">
                                      <p:cBhvr additive="base">
                                        <p:cTn id="53" dur="500" fill="hold"/>
                                        <p:tgtEl>
                                          <p:spTgt spid="118789"/>
                                        </p:tgtEl>
                                        <p:attrNameLst>
                                          <p:attrName>ppt_x</p:attrName>
                                        </p:attrNameLst>
                                      </p:cBhvr>
                                      <p:tavLst>
                                        <p:tav tm="0">
                                          <p:val>
                                            <p:strVal val="#ppt_x"/>
                                          </p:val>
                                        </p:tav>
                                        <p:tav tm="100000">
                                          <p:val>
                                            <p:strVal val="#ppt_x"/>
                                          </p:val>
                                        </p:tav>
                                      </p:tavLst>
                                    </p:anim>
                                    <p:anim calcmode="lin" valueType="num">
                                      <p:cBhvr additive="base">
                                        <p:cTn id="54" dur="500" fill="hold"/>
                                        <p:tgtEl>
                                          <p:spTgt spid="11878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18791"/>
                                        </p:tgtEl>
                                        <p:attrNameLst>
                                          <p:attrName>style.visibility</p:attrName>
                                        </p:attrNameLst>
                                      </p:cBhvr>
                                      <p:to>
                                        <p:strVal val="visible"/>
                                      </p:to>
                                    </p:set>
                                    <p:animEffect transition="in" filter="wipe(up)">
                                      <p:cBhvr>
                                        <p:cTn id="59" dur="500"/>
                                        <p:tgtEl>
                                          <p:spTgt spid="118791"/>
                                        </p:tgtEl>
                                      </p:cBhvr>
                                    </p:animEffect>
                                  </p:childTnLst>
                                </p:cTn>
                              </p:par>
                            </p:childTnLst>
                          </p:cTn>
                        </p:par>
                        <p:par>
                          <p:cTn id="60" fill="hold">
                            <p:stCondLst>
                              <p:cond delay="500"/>
                            </p:stCondLst>
                            <p:childTnLst>
                              <p:par>
                                <p:cTn id="61" presetID="22" presetClass="entr" presetSubtype="2" fill="hold" grpId="0" nodeType="afterEffect">
                                  <p:stCondLst>
                                    <p:cond delay="0"/>
                                  </p:stCondLst>
                                  <p:childTnLst>
                                    <p:set>
                                      <p:cBhvr>
                                        <p:cTn id="62" dur="1" fill="hold">
                                          <p:stCondLst>
                                            <p:cond delay="0"/>
                                          </p:stCondLst>
                                        </p:cTn>
                                        <p:tgtEl>
                                          <p:spTgt spid="118792"/>
                                        </p:tgtEl>
                                        <p:attrNameLst>
                                          <p:attrName>style.visibility</p:attrName>
                                        </p:attrNameLst>
                                      </p:cBhvr>
                                      <p:to>
                                        <p:strVal val="visible"/>
                                      </p:to>
                                    </p:set>
                                    <p:animEffect transition="in" filter="wipe(right)">
                                      <p:cBhvr>
                                        <p:cTn id="63" dur="500"/>
                                        <p:tgtEl>
                                          <p:spTgt spid="11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animBg="1"/>
      <p:bldP spid="118791" grpId="0" animBg="1"/>
      <p:bldP spid="118792" grpId="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62818" name="Rectangle 4"/>
          <p:cNvSpPr/>
          <p:nvPr/>
        </p:nvSpPr>
        <p:spPr>
          <a:xfrm>
            <a:off x="1331913" y="115888"/>
            <a:ext cx="6143625" cy="1930400"/>
          </a:xfrm>
          <a:prstGeom prst="rect">
            <a:avLst/>
          </a:prstGeom>
          <a:solidFill>
            <a:schemeClr val="bg1"/>
          </a:solidFill>
          <a:ln w="9525" cap="flat" cmpd="sng">
            <a:solidFill>
              <a:srgbClr val="FF00FF"/>
            </a:solidFill>
            <a:prstDash val="dashDot"/>
            <a:miter/>
            <a:headEnd type="none" w="med" len="med"/>
            <a:tailEnd type="none" w="med" len="med"/>
          </a:ln>
        </p:spPr>
        <p:txBody>
          <a:bodyPr wrap="none"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TAB  DB  80</a:t>
            </a:r>
            <a:r>
              <a:rPr lang="zh-CN" altLang="en-US" sz="2000" dirty="0">
                <a:latin typeface="Times New Roman" panose="02020603050405020304" pitchFamily="18" charset="0"/>
              </a:rPr>
              <a:t>，</a:t>
            </a:r>
            <a:r>
              <a:rPr lang="en-US" altLang="zh-CN" sz="2000" dirty="0">
                <a:latin typeface="Tahoma" panose="020B0604030504040204" pitchFamily="34" charset="0"/>
              </a:rPr>
              <a:t>85</a:t>
            </a:r>
            <a:r>
              <a:rPr lang="zh-CN" altLang="en-US" sz="2000" dirty="0">
                <a:latin typeface="Times New Roman" panose="02020603050405020304" pitchFamily="18" charset="0"/>
              </a:rPr>
              <a:t>，</a:t>
            </a:r>
            <a:r>
              <a:rPr lang="en-US" altLang="zh-CN" sz="2000" dirty="0">
                <a:latin typeface="Tahoma" panose="020B0604030504040204" pitchFamily="34" charset="0"/>
              </a:rPr>
              <a:t>86</a:t>
            </a:r>
            <a:r>
              <a:rPr lang="zh-CN" altLang="en-US" sz="2000" dirty="0">
                <a:latin typeface="Times New Roman" panose="02020603050405020304" pitchFamily="18" charset="0"/>
              </a:rPr>
              <a:t>，</a:t>
            </a:r>
            <a:r>
              <a:rPr lang="en-US" altLang="zh-CN" sz="2000" dirty="0">
                <a:latin typeface="Tahoma" panose="020B0604030504040204" pitchFamily="34" charset="0"/>
              </a:rPr>
              <a:t>90</a:t>
            </a:r>
            <a:r>
              <a:rPr lang="zh-CN" altLang="en-US" sz="2000" dirty="0">
                <a:latin typeface="Times New Roman" panose="02020603050405020304" pitchFamily="18" charset="0"/>
              </a:rPr>
              <a:t>，</a:t>
            </a:r>
            <a:r>
              <a:rPr lang="en-US" altLang="zh-CN" sz="2000" dirty="0">
                <a:latin typeface="Tahoma" panose="020B0604030504040204" pitchFamily="34" charset="0"/>
              </a:rPr>
              <a:t>88</a:t>
            </a:r>
            <a:r>
              <a:rPr lang="zh-CN" altLang="en-US" sz="2000" dirty="0">
                <a:latin typeface="Times New Roman" panose="02020603050405020304" pitchFamily="18" charset="0"/>
              </a:rPr>
              <a:t>，</a:t>
            </a:r>
            <a:r>
              <a:rPr lang="en-US" altLang="zh-CN" sz="2000" dirty="0">
                <a:latin typeface="Tahoma" panose="020B0604030504040204" pitchFamily="34" charset="0"/>
              </a:rPr>
              <a:t>98</a:t>
            </a:r>
            <a:r>
              <a:rPr lang="zh-CN" altLang="en-US" sz="2000" dirty="0">
                <a:latin typeface="Times New Roman" panose="02020603050405020304" pitchFamily="18" charset="0"/>
              </a:rPr>
              <a:t>，</a:t>
            </a:r>
            <a:r>
              <a:rPr lang="en-US" altLang="zh-CN" sz="2000" dirty="0">
                <a:latin typeface="Tahoma" panose="020B0604030504040204" pitchFamily="34" charset="0"/>
              </a:rPr>
              <a:t>78</a:t>
            </a:r>
            <a:r>
              <a:rPr lang="zh-CN" altLang="en-US" sz="2000" dirty="0">
                <a:latin typeface="Times New Roman" panose="02020603050405020304" pitchFamily="18" charset="0"/>
              </a:rPr>
              <a:t>，</a:t>
            </a:r>
            <a:r>
              <a:rPr lang="en-US" altLang="zh-CN" sz="2000" dirty="0">
                <a:latin typeface="Tahoma" panose="020B0604030504040204" pitchFamily="34" charset="0"/>
              </a:rPr>
              <a:t>86</a:t>
            </a:r>
            <a:r>
              <a:rPr lang="zh-CN" altLang="en-US" sz="2000" dirty="0">
                <a:latin typeface="Times New Roman" panose="02020603050405020304" pitchFamily="18" charset="0"/>
              </a:rPr>
              <a:t>，</a:t>
            </a:r>
            <a:r>
              <a:rPr lang="en-US" altLang="zh-CN" sz="2000" dirty="0">
                <a:latin typeface="Tahoma" panose="020B0604030504040204" pitchFamily="34" charset="0"/>
              </a:rPr>
              <a:t>65</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NO   DB  6</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ENGLISH   DB    </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zh-CN" altLang="en-US" sz="2000" dirty="0">
                <a:solidFill>
                  <a:srgbClr val="0000FF"/>
                </a:solidFill>
                <a:latin typeface="Times New Roman" panose="02020603050405020304" pitchFamily="18" charset="0"/>
              </a:rPr>
              <a:t>；定义数据段，成绩表、学号、成绩</a:t>
            </a:r>
            <a:endParaRPr lang="zh-CN" altLang="en-US" sz="2000" dirty="0">
              <a:solidFill>
                <a:srgbClr val="0000FF"/>
              </a:solidFill>
              <a:latin typeface="Times New Roman" panose="02020603050405020304" pitchFamily="18" charset="0"/>
            </a:endParaRPr>
          </a:p>
        </p:txBody>
      </p:sp>
      <p:sp>
        <p:nvSpPr>
          <p:cNvPr id="384005" name="Rectangle 5"/>
          <p:cNvSpPr/>
          <p:nvPr/>
        </p:nvSpPr>
        <p:spPr>
          <a:xfrm>
            <a:off x="1331913" y="2060575"/>
            <a:ext cx="6119812" cy="1441450"/>
          </a:xfrm>
          <a:prstGeom prst="rect">
            <a:avLst/>
          </a:prstGeom>
          <a:noFill/>
          <a:ln w="9525" cap="flat" cmpd="sng">
            <a:solidFill>
              <a:srgbClr val="FF00FF"/>
            </a:solidFill>
            <a:prstDash val="dash"/>
            <a:miter/>
            <a:headEnd type="none" w="med" len="med"/>
            <a:tailEnd type="none" w="med" len="med"/>
          </a:ln>
        </p:spPr>
        <p:txBody>
          <a:bodyPr anchor="ctr" anchorCtr="0">
            <a:spAutoFit/>
          </a:bodyPr>
          <a:p>
            <a:pPr indent="608330">
              <a:lnSpc>
                <a:spcPct val="110000"/>
              </a:lnSpc>
              <a:buFont typeface="Wingdings" panose="05000000000000000000" pitchFamily="2" charset="2"/>
            </a:pPr>
            <a:r>
              <a:rPr lang="en-US" altLang="zh-CN" sz="2000" dirty="0">
                <a:latin typeface="Tahoma" panose="020B0604030504040204" pitchFamily="34" charset="0"/>
              </a:rPr>
              <a:t>STACK   SEGMENT  PARA  STACK </a:t>
            </a:r>
            <a:r>
              <a:rPr lang="en-US" altLang="zh-CN" sz="2000" dirty="0">
                <a:latin typeface="Times New Roman" panose="02020603050405020304" pitchFamily="18" charset="0"/>
              </a:rPr>
              <a:t>’</a:t>
            </a:r>
            <a:r>
              <a:rPr lang="en-US" altLang="zh-CN" sz="2000" dirty="0">
                <a:latin typeface="Tahoma" panose="020B0604030504040204" pitchFamily="34" charset="0"/>
              </a:rPr>
              <a:t>STACK</a:t>
            </a:r>
            <a:r>
              <a:rPr lang="en-US" altLang="zh-CN" sz="2000" dirty="0">
                <a:latin typeface="Times New Roman" panose="02020603050405020304" pitchFamily="18" charset="0"/>
              </a:rPr>
              <a:t>’</a:t>
            </a:r>
            <a:endParaRPr lang="zh-CN" altLang="en-US" sz="2000" dirty="0">
              <a:latin typeface="Times New Roman" panose="02020603050405020304" pitchFamily="18" charset="0"/>
            </a:endParaRPr>
          </a:p>
          <a:p>
            <a:pPr indent="608330">
              <a:lnSpc>
                <a:spcPct val="110000"/>
              </a:lnSpc>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DB  200 DUP</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STACK   ENDS</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zh-CN" altLang="en-US" sz="2000" dirty="0">
                <a:solidFill>
                  <a:srgbClr val="0000FF"/>
                </a:solidFill>
                <a:latin typeface="Times New Roman" panose="02020603050405020304" pitchFamily="18" charset="0"/>
              </a:rPr>
              <a:t>；定义数据段</a:t>
            </a:r>
            <a:endParaRPr lang="en-US" altLang="zh-CN" sz="2000" dirty="0">
              <a:solidFill>
                <a:srgbClr val="0000FF"/>
              </a:solidFill>
              <a:latin typeface="Times New Roman" panose="02020603050405020304" pitchFamily="18" charset="0"/>
            </a:endParaRPr>
          </a:p>
        </p:txBody>
      </p:sp>
      <p:sp>
        <p:nvSpPr>
          <p:cNvPr id="384006" name="Rectangle 6"/>
          <p:cNvSpPr/>
          <p:nvPr/>
        </p:nvSpPr>
        <p:spPr>
          <a:xfrm>
            <a:off x="1331913" y="3500438"/>
            <a:ext cx="6119812" cy="3116262"/>
          </a:xfrm>
          <a:prstGeom prst="rect">
            <a:avLst/>
          </a:prstGeom>
          <a:noFill/>
          <a:ln w="9525" cap="flat" cmpd="sng">
            <a:solidFill>
              <a:srgbClr val="FF00FF"/>
            </a:solidFill>
            <a:prstDash val="dash"/>
            <a:miter/>
            <a:headEnd type="none" w="med" len="med"/>
            <a:tailEnd type="none" w="med" len="med"/>
          </a:ln>
        </p:spPr>
        <p:txBody>
          <a:bodyPr anchor="ctr" anchorCtr="0">
            <a:spAutoFit/>
          </a:bodyPr>
          <a:p>
            <a:pPr indent="608330">
              <a:lnSpc>
                <a:spcPct val="110000"/>
              </a:lnSpc>
              <a:buFont typeface="Wingdings" panose="05000000000000000000" pitchFamily="2" charset="2"/>
            </a:pPr>
            <a:r>
              <a:rPr lang="en-US" altLang="zh-CN" sz="2000" dirty="0">
                <a:latin typeface="Tahoma" panose="020B0604030504040204" pitchFamily="34" charset="0"/>
              </a:rPr>
              <a:t>CODE   SEGMENT</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ASSUME  DS: DATA, SS: STACK, CS: CODE</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BEGIN</a:t>
            </a:r>
            <a:r>
              <a:rPr lang="zh-CN" altLang="en-US" sz="2000" dirty="0">
                <a:latin typeface="Times New Roman" panose="02020603050405020304" pitchFamily="18" charset="0"/>
              </a:rPr>
              <a:t>：</a:t>
            </a:r>
            <a:r>
              <a:rPr lang="en-US" altLang="zh-CN" sz="2000" dirty="0">
                <a:latin typeface="Tahoma" panose="020B0604030504040204" pitchFamily="34" charset="0"/>
              </a:rPr>
              <a:t>MOV  AX</a:t>
            </a:r>
            <a:r>
              <a:rPr lang="zh-CN" altLang="en-US" sz="2000" dirty="0">
                <a:latin typeface="Times New Roman" panose="02020603050405020304" pitchFamily="18" charset="0"/>
              </a:rPr>
              <a:t>，</a:t>
            </a:r>
            <a:r>
              <a:rPr lang="en-US" altLang="zh-CN" sz="2000" dirty="0">
                <a:latin typeface="Tahoma" panose="020B0604030504040204" pitchFamily="34" charset="0"/>
              </a:rPr>
              <a:t>DATA</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DS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LEA  BX</a:t>
            </a:r>
            <a:r>
              <a:rPr lang="zh-CN" altLang="en-US" sz="2000" dirty="0">
                <a:latin typeface="Times New Roman" panose="02020603050405020304" pitchFamily="18" charset="0"/>
              </a:rPr>
              <a:t>，</a:t>
            </a:r>
            <a:r>
              <a:rPr lang="en-US" altLang="zh-CN" sz="2000" dirty="0">
                <a:latin typeface="Tahoma" panose="020B0604030504040204" pitchFamily="34" charset="0"/>
              </a:rPr>
              <a:t>TAB</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AL</a:t>
            </a:r>
            <a:r>
              <a:rPr lang="zh-CN" altLang="en-US" sz="2000" dirty="0">
                <a:latin typeface="Times New Roman" panose="02020603050405020304" pitchFamily="18" charset="0"/>
              </a:rPr>
              <a:t>，</a:t>
            </a:r>
            <a:r>
              <a:rPr lang="en-US" altLang="zh-CN" sz="2000" dirty="0">
                <a:latin typeface="Tahoma" panose="020B0604030504040204" pitchFamily="34" charset="0"/>
              </a:rPr>
              <a:t>NO</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DEC   AL</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XLAT</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MOV  ENGLISH</a:t>
            </a:r>
            <a:r>
              <a:rPr lang="zh-CN" altLang="en-US" sz="2000" dirty="0">
                <a:latin typeface="Times New Roman" panose="02020603050405020304" pitchFamily="18" charset="0"/>
              </a:rPr>
              <a:t>，</a:t>
            </a:r>
            <a:r>
              <a:rPr lang="en-US" altLang="zh-CN" sz="2000" dirty="0">
                <a:latin typeface="Tahoma" panose="020B0604030504040204" pitchFamily="34" charset="0"/>
              </a:rPr>
              <a:t>AL</a:t>
            </a:r>
            <a:endParaRPr lang="en-US" altLang="zh-CN" sz="2000" dirty="0">
              <a:latin typeface="Tahoma" panose="020B0604030504040204" pitchFamily="34" charset="0"/>
            </a:endParaRPr>
          </a:p>
        </p:txBody>
      </p:sp>
      <p:sp>
        <p:nvSpPr>
          <p:cNvPr id="384007" name="Rectangle 7"/>
          <p:cNvSpPr/>
          <p:nvPr/>
        </p:nvSpPr>
        <p:spPr>
          <a:xfrm>
            <a:off x="5795963" y="4941888"/>
            <a:ext cx="3167062" cy="1441450"/>
          </a:xfrm>
          <a:prstGeom prst="rect">
            <a:avLst/>
          </a:prstGeom>
          <a:solidFill>
            <a:schemeClr val="bg1"/>
          </a:solidFill>
          <a:ln w="9525" cap="flat" cmpd="sng">
            <a:solidFill>
              <a:srgbClr val="FF00FF"/>
            </a:solidFill>
            <a:prstDash val="dash"/>
            <a:miter/>
            <a:headEnd type="none" w="med" len="med"/>
            <a:tailEnd type="none" w="med" len="med"/>
          </a:ln>
        </p:spPr>
        <p:txBody>
          <a:bodyPr anchor="ctr" anchorCtr="0">
            <a:spAutoFit/>
          </a:bodyPr>
          <a:p>
            <a:pPr indent="608330">
              <a:lnSpc>
                <a:spcPct val="110000"/>
              </a:lnSpc>
              <a:buFont typeface="Wingdings" panose="05000000000000000000" pitchFamily="2" charset="2"/>
            </a:pPr>
            <a:r>
              <a:rPr lang="en-US" altLang="zh-CN" sz="2000" dirty="0">
                <a:latin typeface="Tahoma" panose="020B0604030504040204" pitchFamily="34" charset="0"/>
              </a:rPr>
              <a:t>	 MOV  AH</a:t>
            </a:r>
            <a:r>
              <a:rPr lang="zh-CN" altLang="en-US" sz="2000" dirty="0">
                <a:latin typeface="Times New Roman" panose="02020603050405020304" pitchFamily="18" charset="0"/>
              </a:rPr>
              <a:t>，</a:t>
            </a:r>
            <a:r>
              <a:rPr lang="en-US" altLang="zh-CN" sz="2000" dirty="0">
                <a:latin typeface="Tahoma" panose="020B0604030504040204" pitchFamily="34" charset="0"/>
              </a:rPr>
              <a:t>4CH</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INT   21H</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CODE  ENDS</a:t>
            </a:r>
            <a:endParaRPr lang="en-US" altLang="zh-CN" sz="2000" dirty="0">
              <a:latin typeface="Tahoma" panose="020B0604030504040204" pitchFamily="34" charset="0"/>
            </a:endParaRPr>
          </a:p>
          <a:p>
            <a:pPr indent="608330">
              <a:lnSpc>
                <a:spcPct val="110000"/>
              </a:lnSpc>
              <a:buFont typeface="Wingdings" panose="05000000000000000000" pitchFamily="2" charset="2"/>
            </a:pPr>
            <a:r>
              <a:rPr lang="en-US" altLang="zh-CN" sz="2000" dirty="0">
                <a:latin typeface="Tahoma" panose="020B0604030504040204" pitchFamily="34" charset="0"/>
              </a:rPr>
              <a:t>	  END  BEGIN</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4005"/>
                                        </p:tgtEl>
                                        <p:attrNameLst>
                                          <p:attrName>style.visibility</p:attrName>
                                        </p:attrNameLst>
                                      </p:cBhvr>
                                      <p:to>
                                        <p:strVal val="visible"/>
                                      </p:to>
                                    </p:set>
                                    <p:animEffect transition="in" filter="blinds(horizontal)">
                                      <p:cBhvr>
                                        <p:cTn id="7" dur="500"/>
                                        <p:tgtEl>
                                          <p:spTgt spid="38400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400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40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4005" grpId="0" animBg="1"/>
      <p:bldP spid="384006" grpId="0" animBg="1"/>
      <p:bldP spid="38400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noChangeArrowheads="1"/>
          </p:cNvSpPr>
          <p:nvPr>
            <p:ph type="title"/>
          </p:nvPr>
        </p:nvSpPr>
        <p:spPr>
          <a:xfrm>
            <a:off x="1150938" y="617538"/>
            <a:ext cx="6373813" cy="1143000"/>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顺序结构程序</a:t>
            </a:r>
            <a:endParaRPr kumimoji="0" lang="zh-CN" altLang="en-US" sz="4400" b="1" i="0" u="none" strike="noStrike" kern="0" cap="none" spc="0" normalizeH="0" baseline="0" noProof="0" dirty="0">
              <a:ln>
                <a:noFill/>
              </a:ln>
              <a:solidFill>
                <a:srgbClr val="800000"/>
              </a:solidFill>
              <a:effectLst/>
              <a:uLnTx/>
              <a:uFillTx/>
              <a:latin typeface="+mj-ea"/>
              <a:ea typeface="+mj-ea"/>
              <a:cs typeface="+mj-cs"/>
            </a:endParaRPr>
          </a:p>
        </p:txBody>
      </p:sp>
      <p:sp>
        <p:nvSpPr>
          <p:cNvPr id="163843" name="Rectangle 4"/>
          <p:cNvSpPr/>
          <p:nvPr/>
        </p:nvSpPr>
        <p:spPr>
          <a:xfrm>
            <a:off x="1066800" y="1700213"/>
            <a:ext cx="1128713" cy="609600"/>
          </a:xfrm>
          <a:prstGeom prst="rect">
            <a:avLst/>
          </a:prstGeom>
          <a:noFill/>
          <a:ln w="9525">
            <a:noFill/>
          </a:ln>
        </p:spPr>
        <p:txBody>
          <a:bodyPr anchor="ctr" anchorCtr="0"/>
          <a:p>
            <a:pPr eaLnBrk="1" hangingPunct="1">
              <a:buFont typeface="Wingdings" panose="05000000000000000000" pitchFamily="2" charset="2"/>
            </a:pPr>
            <a:r>
              <a:rPr lang="zh-CN" altLang="en-US" dirty="0">
                <a:solidFill>
                  <a:srgbClr val="0000FF"/>
                </a:solidFill>
                <a:latin typeface="Times New Roman" panose="02020603050405020304" pitchFamily="18" charset="0"/>
                <a:ea typeface="黑体" panose="02010609060101010101" pitchFamily="49" charset="-122"/>
              </a:rPr>
              <a:t>思考：</a:t>
            </a:r>
            <a:endParaRPr lang="zh-CN" altLang="en-US" dirty="0">
              <a:solidFill>
                <a:srgbClr val="0000FF"/>
              </a:solidFill>
              <a:latin typeface="Times New Roman" panose="02020603050405020304" pitchFamily="18" charset="0"/>
              <a:ea typeface="黑体" panose="02010609060101010101" pitchFamily="49" charset="-122"/>
            </a:endParaRPr>
          </a:p>
        </p:txBody>
      </p:sp>
      <p:sp>
        <p:nvSpPr>
          <p:cNvPr id="163844" name="Rectangle 5"/>
          <p:cNvSpPr>
            <a:spLocks noGrp="1"/>
          </p:cNvSpPr>
          <p:nvPr>
            <p:ph idx="1"/>
          </p:nvPr>
        </p:nvSpPr>
        <p:spPr>
          <a:xfrm>
            <a:off x="1116013" y="2157413"/>
            <a:ext cx="6753225" cy="479425"/>
          </a:xfrm>
          <a:ln/>
        </p:spPr>
        <p:txBody>
          <a:bodyPr vert="horz" wrap="square" lIns="91440" tIns="45720" rIns="91440" bIns="45720" anchor="t" anchorCtr="0"/>
          <a:p>
            <a:pPr eaLnBrk="1" hangingPunct="1">
              <a:buSzTx/>
              <a:buNone/>
            </a:pPr>
            <a:r>
              <a:rPr lang="zh-CN" altLang="en-US" sz="2400" dirty="0">
                <a:ea typeface="黑体" panose="02010609060101010101" pitchFamily="49" charset="-122"/>
              </a:rPr>
              <a:t>程序运行时改为有键盘输入学号，会改程序吗？</a:t>
            </a:r>
            <a:endParaRPr lang="zh-CN" altLang="en-US" sz="2400" dirty="0">
              <a:ea typeface="黑体" panose="02010609060101010101" pitchFamily="49" charset="-122"/>
            </a:endParaRPr>
          </a:p>
        </p:txBody>
      </p:sp>
      <p:sp>
        <p:nvSpPr>
          <p:cNvPr id="163845" name="Text Box 6"/>
          <p:cNvSpPr txBox="1"/>
          <p:nvPr/>
        </p:nvSpPr>
        <p:spPr>
          <a:xfrm>
            <a:off x="990600" y="2614613"/>
            <a:ext cx="7685088" cy="3378200"/>
          </a:xfrm>
          <a:prstGeom prst="rect">
            <a:avLst/>
          </a:prstGeom>
          <a:noFill/>
          <a:ln w="9525">
            <a:noFill/>
          </a:ln>
        </p:spPr>
        <p:txBody>
          <a:bodyPr>
            <a:spAutoFit/>
          </a:bodyPr>
          <a:p>
            <a:pPr eaLnBrk="1" hangingPunct="1">
              <a:buFont typeface="Wingdings" panose="05000000000000000000" pitchFamily="2" charset="2"/>
            </a:pPr>
            <a:r>
              <a:rPr lang="zh-CN" altLang="en-US" b="1" dirty="0">
                <a:solidFill>
                  <a:srgbClr val="0000FF"/>
                </a:solidFill>
                <a:latin typeface="Times New Roman" panose="02020603050405020304" pitchFamily="18" charset="0"/>
              </a:rPr>
              <a:t>分析：</a:t>
            </a:r>
            <a:r>
              <a:rPr lang="en-US" altLang="zh-CN" b="1" dirty="0">
                <a:latin typeface="Times New Roman" panose="02020603050405020304" pitchFamily="18" charset="0"/>
              </a:rPr>
              <a:t>1</a:t>
            </a:r>
            <a:r>
              <a:rPr lang="zh-CN" altLang="en-US" b="1" dirty="0">
                <a:latin typeface="Times New Roman" panose="02020603050405020304" pitchFamily="18" charset="0"/>
              </a:rPr>
              <a:t>、建立数据表，</a:t>
            </a:r>
            <a:r>
              <a:rPr lang="en-US" altLang="zh-CN" b="1" dirty="0">
                <a:latin typeface="Times New Roman" panose="02020603050405020304" pitchFamily="18" charset="0"/>
              </a:rPr>
              <a:t>BX </a:t>
            </a:r>
            <a:r>
              <a:rPr lang="en-US" altLang="zh-CN" b="1" dirty="0">
                <a:solidFill>
                  <a:schemeClr val="folHlink"/>
                </a:solidFill>
                <a:latin typeface="Times New Roman" panose="02020603050405020304" pitchFamily="18" charset="0"/>
                <a:sym typeface="Symbol" panose="05050102010706020507" pitchFamily="18" charset="2"/>
              </a:rPr>
              <a:t> </a:t>
            </a:r>
            <a:r>
              <a:rPr lang="en-US" altLang="zh-CN" b="1" dirty="0">
                <a:latin typeface="Times New Roman" panose="02020603050405020304" pitchFamily="18" charset="0"/>
              </a:rPr>
              <a:t>TAB</a:t>
            </a:r>
            <a:r>
              <a:rPr lang="zh-CN" altLang="en-US" b="1" dirty="0">
                <a:latin typeface="Times New Roman" panose="02020603050405020304" pitchFamily="18" charset="0"/>
              </a:rPr>
              <a:t>偏移地址</a:t>
            </a:r>
            <a:endParaRPr lang="zh-CN" altLang="en-US" b="1" dirty="0">
              <a:latin typeface="Times New Roman" panose="02020603050405020304" pitchFamily="18" charset="0"/>
            </a:endParaRPr>
          </a:p>
          <a:p>
            <a:pPr eaLnBrk="1" hangingPunct="1">
              <a:buFont typeface="Wingdings" panose="05000000000000000000" pitchFamily="2" charset="2"/>
            </a:pPr>
            <a:r>
              <a:rPr lang="en-US" altLang="zh-CN" b="1" dirty="0">
                <a:latin typeface="Times New Roman" panose="02020603050405020304" pitchFamily="18" charset="0"/>
              </a:rPr>
              <a:t>            2</a:t>
            </a:r>
            <a:r>
              <a:rPr lang="zh-CN" altLang="en-US" b="1" dirty="0">
                <a:latin typeface="Times New Roman" panose="02020603050405020304" pitchFamily="18" charset="0"/>
              </a:rPr>
              <a:t>、键盘输入学号送</a:t>
            </a:r>
            <a:r>
              <a:rPr lang="en-US" altLang="zh-CN" b="1" dirty="0">
                <a:latin typeface="Times New Roman" panose="02020603050405020304" pitchFamily="18" charset="0"/>
              </a:rPr>
              <a:t>AL</a:t>
            </a:r>
            <a:r>
              <a:rPr lang="zh-CN" altLang="en-US" b="1" dirty="0">
                <a:latin typeface="Times New Roman" panose="02020603050405020304" pitchFamily="18" charset="0"/>
              </a:rPr>
              <a:t>，使用</a:t>
            </a:r>
            <a:r>
              <a:rPr lang="en-US" altLang="zh-CN" b="1" dirty="0">
                <a:latin typeface="Times New Roman" panose="02020603050405020304" pitchFamily="18" charset="0"/>
              </a:rPr>
              <a:t>DOS</a:t>
            </a:r>
            <a:r>
              <a:rPr lang="zh-CN" altLang="en-US" b="1" dirty="0">
                <a:latin typeface="Times New Roman" panose="02020603050405020304" pitchFamily="18" charset="0"/>
              </a:rPr>
              <a:t>功能调用</a:t>
            </a:r>
            <a:endParaRPr lang="zh-CN" altLang="en-US" b="1" dirty="0">
              <a:latin typeface="Times New Roman" panose="02020603050405020304" pitchFamily="18" charset="0"/>
            </a:endParaRPr>
          </a:p>
          <a:p>
            <a:pPr eaLnBrk="1" hangingPunct="1">
              <a:buFont typeface="Wingdings" panose="05000000000000000000" pitchFamily="2" charset="2"/>
            </a:pPr>
            <a:endParaRPr lang="zh-CN" altLang="en-US" b="1" dirty="0">
              <a:latin typeface="Times New Roman" panose="02020603050405020304" pitchFamily="18" charset="0"/>
            </a:endParaRPr>
          </a:p>
          <a:p>
            <a:pPr eaLnBrk="1" hangingPunct="1">
              <a:buFont typeface="Wingdings" panose="05000000000000000000" pitchFamily="2" charset="2"/>
            </a:pPr>
            <a:endParaRPr lang="zh-CN" altLang="en-US" b="1" dirty="0">
              <a:latin typeface="Times New Roman" panose="02020603050405020304" pitchFamily="18" charset="0"/>
            </a:endParaRPr>
          </a:p>
          <a:p>
            <a:pPr eaLnBrk="1" hangingPunct="1">
              <a:buFont typeface="Wingdings" panose="05000000000000000000" pitchFamily="2" charset="2"/>
            </a:pPr>
            <a:endParaRPr lang="zh-CN" altLang="en-US" b="1" dirty="0">
              <a:latin typeface="Times New Roman" panose="02020603050405020304" pitchFamily="18" charset="0"/>
            </a:endParaRPr>
          </a:p>
          <a:p>
            <a:pPr eaLnBrk="1" hangingPunct="1">
              <a:buFont typeface="Wingdings" panose="05000000000000000000" pitchFamily="2" charset="2"/>
            </a:pPr>
            <a:r>
              <a:rPr lang="en-US" altLang="zh-CN" b="1" dirty="0">
                <a:latin typeface="Times New Roman" panose="02020603050405020304" pitchFamily="18" charset="0"/>
              </a:rPr>
              <a:t>            3</a:t>
            </a:r>
            <a:r>
              <a:rPr lang="zh-CN" altLang="en-US" b="1" dirty="0">
                <a:latin typeface="Times New Roman" panose="02020603050405020304" pitchFamily="18" charset="0"/>
              </a:rPr>
              <a:t>、将键盘输入的字符转换为数字</a:t>
            </a:r>
            <a:endParaRPr lang="zh-CN" altLang="en-US" b="1" dirty="0">
              <a:latin typeface="Times New Roman" panose="02020603050405020304" pitchFamily="18" charset="0"/>
            </a:endParaRPr>
          </a:p>
          <a:p>
            <a:pPr eaLnBrk="1" hangingPunct="1">
              <a:buFont typeface="Wingdings" panose="05000000000000000000" pitchFamily="2" charset="2"/>
            </a:pPr>
            <a:endParaRPr lang="zh-CN" altLang="en-US" b="1" dirty="0">
              <a:latin typeface="Times New Roman" panose="02020603050405020304" pitchFamily="18" charset="0"/>
            </a:endParaRPr>
          </a:p>
          <a:p>
            <a:pPr eaLnBrk="1" hangingPunct="1">
              <a:buFont typeface="Wingdings" panose="05000000000000000000" pitchFamily="2" charset="2"/>
            </a:pPr>
            <a:r>
              <a:rPr lang="en-US" altLang="zh-CN" b="1" dirty="0">
                <a:latin typeface="Times New Roman" panose="02020603050405020304" pitchFamily="18" charset="0"/>
              </a:rPr>
              <a:t>            4</a:t>
            </a:r>
            <a:r>
              <a:rPr lang="zh-CN" altLang="en-US" b="1" dirty="0">
                <a:latin typeface="Times New Roman" panose="02020603050405020304" pitchFamily="18" charset="0"/>
              </a:rPr>
              <a:t>、查表：</a:t>
            </a:r>
            <a:r>
              <a:rPr lang="en-US" altLang="zh-CN" b="1" dirty="0">
                <a:latin typeface="Times New Roman" panose="02020603050405020304" pitchFamily="18" charset="0"/>
              </a:rPr>
              <a:t>AL </a:t>
            </a:r>
            <a:r>
              <a:rPr lang="en-US" altLang="zh-CN" b="1" dirty="0">
                <a:solidFill>
                  <a:schemeClr val="folHlink"/>
                </a:solidFill>
                <a:latin typeface="Times New Roman" panose="02020603050405020304" pitchFamily="18" charset="0"/>
                <a:sym typeface="Symbol" panose="05050102010706020507" pitchFamily="18" charset="2"/>
              </a:rPr>
              <a:t></a:t>
            </a:r>
            <a:r>
              <a:rPr lang="en-US" altLang="zh-CN" b="1" dirty="0">
                <a:latin typeface="Times New Roman" panose="02020603050405020304" pitchFamily="18" charset="0"/>
              </a:rPr>
              <a:t>[BX+AL]</a:t>
            </a:r>
            <a:endParaRPr lang="en-US" altLang="zh-CN" b="1" dirty="0">
              <a:latin typeface="Times New Roman" panose="02020603050405020304" pitchFamily="18" charset="0"/>
            </a:endParaRPr>
          </a:p>
          <a:p>
            <a:pPr eaLnBrk="1" hangingPunct="1">
              <a:buFont typeface="Wingdings" panose="05000000000000000000" pitchFamily="2" charset="2"/>
            </a:pPr>
            <a:r>
              <a:rPr lang="en-US" altLang="zh-CN" b="1" dirty="0">
                <a:latin typeface="Times New Roman" panose="02020603050405020304" pitchFamily="18" charset="0"/>
              </a:rPr>
              <a:t>            5</a:t>
            </a:r>
            <a:r>
              <a:rPr lang="zh-CN" altLang="en-US" b="1" dirty="0">
                <a:latin typeface="Times New Roman" panose="02020603050405020304" pitchFamily="18" charset="0"/>
              </a:rPr>
              <a:t>、返回操作系统，使用</a:t>
            </a:r>
            <a:r>
              <a:rPr lang="en-US" altLang="zh-CN" b="1" dirty="0">
                <a:latin typeface="Times New Roman" panose="02020603050405020304" pitchFamily="18" charset="0"/>
              </a:rPr>
              <a:t>DOS</a:t>
            </a:r>
            <a:r>
              <a:rPr lang="zh-CN" altLang="en-US" b="1" dirty="0">
                <a:latin typeface="Times New Roman" panose="02020603050405020304" pitchFamily="18" charset="0"/>
              </a:rPr>
              <a:t>功能调用</a:t>
            </a:r>
            <a:endParaRPr lang="zh-CN" altLang="en-US" b="1" dirty="0">
              <a:latin typeface="Times New Roman" panose="02020603050405020304" pitchFamily="18" charset="0"/>
            </a:endParaRPr>
          </a:p>
        </p:txBody>
      </p:sp>
      <p:sp>
        <p:nvSpPr>
          <p:cNvPr id="363527" name="Text Box 7"/>
          <p:cNvSpPr txBox="1"/>
          <p:nvPr/>
        </p:nvSpPr>
        <p:spPr>
          <a:xfrm>
            <a:off x="2565400" y="3429000"/>
            <a:ext cx="4814888" cy="904875"/>
          </a:xfrm>
          <a:prstGeom prst="rect">
            <a:avLst/>
          </a:prstGeom>
          <a:noFill/>
          <a:ln w="9525" cap="flat" cmpd="sng">
            <a:solidFill>
              <a:srgbClr val="FF00FF"/>
            </a:solidFill>
            <a:prstDash val="solid"/>
            <a:miter/>
            <a:headEnd type="none" w="med" len="med"/>
            <a:tailEnd type="none" w="med" len="med"/>
          </a:ln>
        </p:spPr>
        <p:txBody>
          <a:bodyPr>
            <a:spAutoFit/>
          </a:bodyPr>
          <a:p>
            <a:pPr eaLnBrk="1" hangingPunct="1">
              <a:lnSpc>
                <a:spcPct val="110000"/>
              </a:lnSpc>
              <a:buFont typeface="Wingdings" panose="05000000000000000000" pitchFamily="2" charset="2"/>
            </a:pPr>
            <a:r>
              <a:rPr lang="en-US" altLang="zh-CN" b="1" dirty="0">
                <a:latin typeface="Times New Roman" panose="02020603050405020304" pitchFamily="18" charset="0"/>
              </a:rPr>
              <a:t>MOV AH,01H</a:t>
            </a:r>
            <a:endParaRPr lang="en-US" altLang="zh-CN" b="1" dirty="0">
              <a:latin typeface="Times New Roman" panose="02020603050405020304" pitchFamily="18" charset="0"/>
            </a:endParaRPr>
          </a:p>
          <a:p>
            <a:pPr eaLnBrk="1" hangingPunct="1">
              <a:lnSpc>
                <a:spcPct val="110000"/>
              </a:lnSpc>
              <a:buFont typeface="Wingdings" panose="05000000000000000000" pitchFamily="2" charset="2"/>
            </a:pPr>
            <a:r>
              <a:rPr lang="en-US" altLang="zh-CN" b="1" dirty="0">
                <a:latin typeface="Times New Roman" panose="02020603050405020304" pitchFamily="18" charset="0"/>
              </a:rPr>
              <a:t>INT 21H    ;</a:t>
            </a:r>
            <a:r>
              <a:rPr lang="zh-CN" altLang="en-US" b="1" dirty="0">
                <a:latin typeface="Times New Roman" panose="02020603050405020304" pitchFamily="18" charset="0"/>
              </a:rPr>
              <a:t>键盘输入的数据送</a:t>
            </a:r>
            <a:r>
              <a:rPr lang="en-US" altLang="zh-CN" b="1" dirty="0">
                <a:latin typeface="Times New Roman" panose="02020603050405020304" pitchFamily="18" charset="0"/>
              </a:rPr>
              <a:t>AL</a:t>
            </a:r>
            <a:endParaRPr lang="en-US" altLang="zh-CN" b="1" dirty="0">
              <a:latin typeface="Times New Roman" panose="02020603050405020304" pitchFamily="18" charset="0"/>
            </a:endParaRPr>
          </a:p>
        </p:txBody>
      </p:sp>
      <p:sp>
        <p:nvSpPr>
          <p:cNvPr id="363528" name="Text Box 8"/>
          <p:cNvSpPr txBox="1"/>
          <p:nvPr/>
        </p:nvSpPr>
        <p:spPr>
          <a:xfrm>
            <a:off x="2532063" y="6021388"/>
            <a:ext cx="3048000" cy="739775"/>
          </a:xfrm>
          <a:prstGeom prst="rect">
            <a:avLst/>
          </a:prstGeom>
          <a:noFill/>
          <a:ln w="9525" cap="flat" cmpd="sng">
            <a:solidFill>
              <a:srgbClr val="FF00FF"/>
            </a:solidFill>
            <a:prstDash val="solid"/>
            <a:miter/>
            <a:headEnd type="none" w="med" len="med"/>
            <a:tailEnd type="none" w="med" len="med"/>
          </a:ln>
        </p:spPr>
        <p:txBody>
          <a:bodyPr tIns="0" bIns="0">
            <a:spAutoFit/>
          </a:bodyPr>
          <a:p>
            <a:pPr eaLnBrk="1" hangingPunct="1">
              <a:buFont typeface="Wingdings" panose="05000000000000000000" pitchFamily="2" charset="2"/>
            </a:pPr>
            <a:r>
              <a:rPr lang="en-US" altLang="zh-CN" b="1" dirty="0">
                <a:latin typeface="Times New Roman" panose="02020603050405020304" pitchFamily="18" charset="0"/>
              </a:rPr>
              <a:t>MOV AH,4CH</a:t>
            </a:r>
            <a:endParaRPr lang="en-US" altLang="zh-CN" b="1" dirty="0">
              <a:latin typeface="Times New Roman" panose="02020603050405020304" pitchFamily="18" charset="0"/>
            </a:endParaRPr>
          </a:p>
          <a:p>
            <a:pPr eaLnBrk="1" hangingPunct="1">
              <a:buFont typeface="Wingdings" panose="05000000000000000000" pitchFamily="2" charset="2"/>
            </a:pPr>
            <a:r>
              <a:rPr lang="en-US" altLang="zh-CN" b="1" dirty="0">
                <a:latin typeface="Times New Roman" panose="02020603050405020304" pitchFamily="18" charset="0"/>
              </a:rPr>
              <a:t>INT 21H</a:t>
            </a:r>
            <a:endParaRPr lang="en-US" altLang="zh-CN" b="1" dirty="0">
              <a:latin typeface="Times New Roman" panose="02020603050405020304" pitchFamily="18" charset="0"/>
            </a:endParaRPr>
          </a:p>
        </p:txBody>
      </p:sp>
      <p:pic>
        <p:nvPicPr>
          <p:cNvPr id="163848" name="Picture 9" descr="BS00559_"/>
          <p:cNvPicPr>
            <a:picLocks noChangeAspect="1"/>
          </p:cNvPicPr>
          <p:nvPr/>
        </p:nvPicPr>
        <p:blipFill>
          <a:blip r:embed="rId1"/>
          <a:stretch>
            <a:fillRect/>
          </a:stretch>
        </p:blipFill>
        <p:spPr>
          <a:xfrm>
            <a:off x="533400" y="1776413"/>
            <a:ext cx="457200" cy="406400"/>
          </a:xfrm>
          <a:prstGeom prst="rect">
            <a:avLst/>
          </a:prstGeom>
          <a:noFill/>
          <a:ln w="9525">
            <a:noFill/>
          </a:ln>
        </p:spPr>
      </p:pic>
      <p:sp>
        <p:nvSpPr>
          <p:cNvPr id="363530" name="Rectangle 10"/>
          <p:cNvSpPr/>
          <p:nvPr/>
        </p:nvSpPr>
        <p:spPr>
          <a:xfrm>
            <a:off x="2565400" y="4868863"/>
            <a:ext cx="3159125" cy="374650"/>
          </a:xfrm>
          <a:prstGeom prst="rect">
            <a:avLst/>
          </a:prstGeom>
          <a:noFill/>
          <a:ln w="9525" cap="flat" cmpd="sng">
            <a:solidFill>
              <a:srgbClr val="FF00FF"/>
            </a:solidFill>
            <a:prstDash val="solid"/>
            <a:miter/>
            <a:headEnd type="none" w="med" len="med"/>
            <a:tailEnd type="none" w="med" len="med"/>
          </a:ln>
        </p:spPr>
        <p:txBody>
          <a:bodyPr lIns="0" tIns="0" rIns="0" bIns="0">
            <a:spAutoFit/>
          </a:bodyPr>
          <a:p>
            <a:pPr eaLnBrk="1" hangingPunct="1">
              <a:spcBef>
                <a:spcPct val="20000"/>
              </a:spcBef>
              <a:buFont typeface="Wingdings" panose="05000000000000000000" pitchFamily="2" charset="2"/>
            </a:pPr>
            <a:r>
              <a:rPr lang="en-US" altLang="zh-CN" b="1" dirty="0">
                <a:solidFill>
                  <a:schemeClr val="bg2"/>
                </a:solidFill>
                <a:latin typeface="Times New Roman" panose="02020603050405020304" pitchFamily="18" charset="0"/>
              </a:rPr>
              <a:t>AND AL, 0FH</a:t>
            </a:r>
            <a:r>
              <a:rPr lang="en-US" altLang="zh-CN" b="1" dirty="0">
                <a:latin typeface="Times New Roman" panose="02020603050405020304" pitchFamily="18" charset="0"/>
              </a:rPr>
              <a:t> </a:t>
            </a:r>
            <a:r>
              <a:rPr lang="zh-CN" altLang="en-US" b="1" dirty="0">
                <a:latin typeface="Times New Roman" panose="02020603050405020304" pitchFamily="18" charset="0"/>
              </a:rPr>
              <a:t>；个位</a:t>
            </a:r>
            <a:endParaRPr lang="zh-CN" altLang="en-US" b="1" dirty="0">
              <a:latin typeface="Times New Roman" panose="02020603050405020304" pitchFamily="18" charset="0"/>
            </a:endParaRPr>
          </a:p>
        </p:txBody>
      </p:sp>
      <p:sp>
        <p:nvSpPr>
          <p:cNvPr id="363531" name="Rectangle 11"/>
          <p:cNvSpPr/>
          <p:nvPr/>
        </p:nvSpPr>
        <p:spPr>
          <a:xfrm>
            <a:off x="6877050" y="404813"/>
            <a:ext cx="1979613" cy="1104900"/>
          </a:xfrm>
          <a:prstGeom prst="rect">
            <a:avLst/>
          </a:prstGeom>
          <a:noFill/>
          <a:ln w="9525" cap="flat" cmpd="sng">
            <a:solidFill>
              <a:srgbClr val="FF00FF"/>
            </a:solidFill>
            <a:prstDash val="solid"/>
            <a:miter/>
            <a:headEnd type="none" w="med" len="med"/>
            <a:tailEnd type="none" w="med" len="med"/>
          </a:ln>
        </p:spPr>
        <p:txBody>
          <a:bodyPr lIns="0" tIns="0" rIns="0" bIns="0">
            <a:spAutoFit/>
          </a:bodyPr>
          <a:p>
            <a:pPr eaLnBrk="1" hangingPunct="1">
              <a:spcBef>
                <a:spcPct val="20000"/>
              </a:spcBef>
              <a:buFont typeface="Wingdings" panose="05000000000000000000" pitchFamily="2" charset="2"/>
            </a:pPr>
            <a:r>
              <a:rPr lang="zh-CN" altLang="en-US" b="1" dirty="0">
                <a:solidFill>
                  <a:srgbClr val="0000FF"/>
                </a:solidFill>
                <a:latin typeface="Times New Roman" panose="02020603050405020304" pitchFamily="18" charset="0"/>
              </a:rPr>
              <a:t>学号是两位数如何处理？（十位、个位）</a:t>
            </a:r>
            <a:endParaRPr lang="zh-CN" altLang="en-US" b="1" dirty="0">
              <a:solidFill>
                <a:srgbClr val="0000FF"/>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3527"/>
                                        </p:tgtEl>
                                        <p:attrNameLst>
                                          <p:attrName>style.visibility</p:attrName>
                                        </p:attrNameLst>
                                      </p:cBhvr>
                                      <p:to>
                                        <p:strVal val="visible"/>
                                      </p:to>
                                    </p:set>
                                    <p:anim calcmode="lin" valueType="num">
                                      <p:cBhvr additive="base">
                                        <p:cTn id="7" dur="500" fill="hold"/>
                                        <p:tgtEl>
                                          <p:spTgt spid="363527"/>
                                        </p:tgtEl>
                                        <p:attrNameLst>
                                          <p:attrName>ppt_x</p:attrName>
                                        </p:attrNameLst>
                                      </p:cBhvr>
                                      <p:tavLst>
                                        <p:tav tm="0">
                                          <p:val>
                                            <p:strVal val="0-#ppt_w/2"/>
                                          </p:val>
                                        </p:tav>
                                        <p:tav tm="100000">
                                          <p:val>
                                            <p:strVal val="#ppt_x"/>
                                          </p:val>
                                        </p:tav>
                                      </p:tavLst>
                                    </p:anim>
                                    <p:anim calcmode="lin" valueType="num">
                                      <p:cBhvr additive="base">
                                        <p:cTn id="8" dur="500" fill="hold"/>
                                        <p:tgtEl>
                                          <p:spTgt spid="36352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63530"/>
                                        </p:tgtEl>
                                        <p:attrNameLst>
                                          <p:attrName>style.visibility</p:attrName>
                                        </p:attrNameLst>
                                      </p:cBhvr>
                                      <p:to>
                                        <p:strVal val="visible"/>
                                      </p:to>
                                    </p:set>
                                    <p:anim calcmode="lin" valueType="num">
                                      <p:cBhvr additive="base">
                                        <p:cTn id="13" dur="500" fill="hold"/>
                                        <p:tgtEl>
                                          <p:spTgt spid="363530"/>
                                        </p:tgtEl>
                                        <p:attrNameLst>
                                          <p:attrName>ppt_x</p:attrName>
                                        </p:attrNameLst>
                                      </p:cBhvr>
                                      <p:tavLst>
                                        <p:tav tm="0">
                                          <p:val>
                                            <p:strVal val="0-#ppt_w/2"/>
                                          </p:val>
                                        </p:tav>
                                        <p:tav tm="100000">
                                          <p:val>
                                            <p:strVal val="#ppt_x"/>
                                          </p:val>
                                        </p:tav>
                                      </p:tavLst>
                                    </p:anim>
                                    <p:anim calcmode="lin" valueType="num">
                                      <p:cBhvr additive="base">
                                        <p:cTn id="14" dur="500" fill="hold"/>
                                        <p:tgtEl>
                                          <p:spTgt spid="3635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63528"/>
                                        </p:tgtEl>
                                        <p:attrNameLst>
                                          <p:attrName>style.visibility</p:attrName>
                                        </p:attrNameLst>
                                      </p:cBhvr>
                                      <p:to>
                                        <p:strVal val="visible"/>
                                      </p:to>
                                    </p:set>
                                    <p:anim calcmode="lin" valueType="num">
                                      <p:cBhvr additive="base">
                                        <p:cTn id="19" dur="500" fill="hold"/>
                                        <p:tgtEl>
                                          <p:spTgt spid="363528"/>
                                        </p:tgtEl>
                                        <p:attrNameLst>
                                          <p:attrName>ppt_x</p:attrName>
                                        </p:attrNameLst>
                                      </p:cBhvr>
                                      <p:tavLst>
                                        <p:tav tm="0">
                                          <p:val>
                                            <p:strVal val="0-#ppt_w/2"/>
                                          </p:val>
                                        </p:tav>
                                        <p:tav tm="100000">
                                          <p:val>
                                            <p:strVal val="#ppt_x"/>
                                          </p:val>
                                        </p:tav>
                                      </p:tavLst>
                                    </p:anim>
                                    <p:anim calcmode="lin" valueType="num">
                                      <p:cBhvr additive="base">
                                        <p:cTn id="20" dur="500" fill="hold"/>
                                        <p:tgtEl>
                                          <p:spTgt spid="36352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63531"/>
                                        </p:tgtEl>
                                        <p:attrNameLst>
                                          <p:attrName>style.visibility</p:attrName>
                                        </p:attrNameLst>
                                      </p:cBhvr>
                                      <p:to>
                                        <p:strVal val="visible"/>
                                      </p:to>
                                    </p:set>
                                    <p:anim calcmode="lin" valueType="num">
                                      <p:cBhvr additive="base">
                                        <p:cTn id="25" dur="500" fill="hold"/>
                                        <p:tgtEl>
                                          <p:spTgt spid="363531"/>
                                        </p:tgtEl>
                                        <p:attrNameLst>
                                          <p:attrName>ppt_x</p:attrName>
                                        </p:attrNameLst>
                                      </p:cBhvr>
                                      <p:tavLst>
                                        <p:tav tm="0">
                                          <p:val>
                                            <p:strVal val="0-#ppt_w/2"/>
                                          </p:val>
                                        </p:tav>
                                        <p:tav tm="100000">
                                          <p:val>
                                            <p:strVal val="#ppt_x"/>
                                          </p:val>
                                        </p:tav>
                                      </p:tavLst>
                                    </p:anim>
                                    <p:anim calcmode="lin" valueType="num">
                                      <p:cBhvr additive="base">
                                        <p:cTn id="26" dur="500" fill="hold"/>
                                        <p:tgtEl>
                                          <p:spTgt spid="363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animBg="1"/>
      <p:bldP spid="363528" grpId="0" animBg="1"/>
      <p:bldP spid="363530" grpId="0" animBg="1"/>
      <p:bldP spid="36353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Rectangle 2"/>
          <p:cNvSpPr>
            <a:spLocks noGrp="1" noChangeArrowheads="1"/>
          </p:cNvSpPr>
          <p:nvPr>
            <p:ph type="title"/>
          </p:nvPr>
        </p:nvSpPr>
        <p:spPr>
          <a:xfrm>
            <a:off x="1395413" y="825500"/>
            <a:ext cx="3897313" cy="852488"/>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800000"/>
                </a:solidFill>
                <a:effectLst/>
                <a:uLnTx/>
                <a:uFillTx/>
                <a:latin typeface="+mj-ea"/>
                <a:ea typeface="+mj-ea"/>
                <a:cs typeface="+mj-cs"/>
              </a:rPr>
              <a:t>分支结构程序</a:t>
            </a:r>
            <a:r>
              <a:rPr kumimoji="0" lang="zh-CN" altLang="en-US" sz="4400" b="0" i="0" u="none" strike="noStrike" kern="0" cap="none" spc="0" normalizeH="0" baseline="0" noProof="0" dirty="0">
                <a:ln>
                  <a:noFill/>
                </a:ln>
                <a:solidFill>
                  <a:srgbClr val="800000"/>
                </a:solidFill>
                <a:effectLst/>
                <a:uLnTx/>
                <a:uFillTx/>
                <a:latin typeface="+mj-ea"/>
                <a:ea typeface="+mj-ea"/>
                <a:cs typeface="+mj-cs"/>
              </a:rPr>
              <a:t> </a:t>
            </a:r>
            <a:endParaRPr kumimoji="0" lang="zh-CN" altLang="en-US" sz="4400" b="0" i="0" u="none" strike="noStrike" kern="0" cap="none" spc="0" normalizeH="0" baseline="0" noProof="0" dirty="0">
              <a:ln>
                <a:noFill/>
              </a:ln>
              <a:solidFill>
                <a:srgbClr val="800000"/>
              </a:solidFill>
              <a:effectLst/>
              <a:uLnTx/>
              <a:uFillTx/>
              <a:latin typeface="+mj-ea"/>
              <a:ea typeface="+mj-ea"/>
              <a:cs typeface="+mj-cs"/>
            </a:endParaRPr>
          </a:p>
        </p:txBody>
      </p:sp>
      <p:sp>
        <p:nvSpPr>
          <p:cNvPr id="10" name="Rectangle 3"/>
          <p:cNvSpPr txBox="1">
            <a:spLocks noChangeArrowheads="1"/>
          </p:cNvSpPr>
          <p:nvPr/>
        </p:nvSpPr>
        <p:spPr bwMode="auto">
          <a:xfrm>
            <a:off x="250825" y="19780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Char char="n"/>
              <a:defRPr/>
            </a:pPr>
            <a:r>
              <a:rPr kumimoji="0" lang="zh-CN" altLang="en-US" sz="2800" b="1" i="0" u="none" strike="noStrike" kern="0" cap="none" spc="0" normalizeH="0" baseline="0" noProof="0" dirty="0">
                <a:ln>
                  <a:noFill/>
                </a:ln>
                <a:solidFill>
                  <a:schemeClr val="tx2"/>
                </a:solidFill>
                <a:effectLst/>
                <a:uLnTx/>
                <a:uFillTx/>
                <a:latin typeface="+mn-lt"/>
                <a:ea typeface="宋体" panose="02010600030101010101" pitchFamily="2" charset="-122"/>
                <a:cs typeface="+mn-cs"/>
              </a:rPr>
              <a:t>双分支结构</a:t>
            </a:r>
            <a:endParaRPr kumimoji="0" lang="zh-CN" altLang="en-US" sz="2800" b="1"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r>
              <a:rPr kumimoji="0" lang="zh-CN" altLang="en-US" sz="2800" b="1" i="0" u="none" strike="noStrike" kern="0" cap="none" spc="0" normalizeH="0" baseline="0" noProof="0" dirty="0">
                <a:ln>
                  <a:noFill/>
                </a:ln>
                <a:solidFill>
                  <a:schemeClr val="tx2"/>
                </a:solidFill>
                <a:effectLst/>
                <a:uLnTx/>
                <a:uFillTx/>
                <a:latin typeface="+mn-lt"/>
                <a:ea typeface="宋体" panose="02010600030101010101" pitchFamily="2" charset="-122"/>
                <a:cs typeface="+mn-cs"/>
              </a:rPr>
              <a:t>典型的双分支结构程序的流程图：</a:t>
            </a:r>
            <a:endParaRPr kumimoji="0" lang="zh-CN" altLang="en-US" sz="2800" b="1"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endParaRPr kumimoji="0" lang="en-US" altLang="zh-CN" sz="2800" b="1"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p:txBody>
      </p:sp>
      <p:pic>
        <p:nvPicPr>
          <p:cNvPr id="164868" name="Picture 5" descr="hy04_01"/>
          <p:cNvPicPr>
            <a:picLocks noChangeAspect="1"/>
          </p:cNvPicPr>
          <p:nvPr/>
        </p:nvPicPr>
        <p:blipFill>
          <a:blip r:embed="rId1"/>
          <a:srcRect l="59271" t="4895" b="9737"/>
          <a:stretch>
            <a:fillRect/>
          </a:stretch>
        </p:blipFill>
        <p:spPr>
          <a:xfrm>
            <a:off x="860425" y="3213100"/>
            <a:ext cx="2655888" cy="3384550"/>
          </a:xfrm>
          <a:prstGeom prst="rect">
            <a:avLst/>
          </a:prstGeom>
          <a:noFill/>
          <a:ln w="9525">
            <a:noFill/>
          </a:ln>
        </p:spPr>
      </p:pic>
      <p:sp>
        <p:nvSpPr>
          <p:cNvPr id="12" name="Text Box 6"/>
          <p:cNvSpPr txBox="1">
            <a:spLocks noChangeArrowheads="1"/>
          </p:cNvSpPr>
          <p:nvPr/>
        </p:nvSpPr>
        <p:spPr bwMode="auto">
          <a:xfrm>
            <a:off x="4062413" y="3644900"/>
            <a:ext cx="4464050" cy="2246313"/>
          </a:xfrm>
          <a:prstGeom prst="rect">
            <a:avLst/>
          </a:prstGeom>
          <a:noFill/>
          <a:ln w="31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zh-CN" altLang="zh-CN" sz="2800" kern="1200" cap="none" spc="0" normalizeH="0" baseline="0" noProof="0" dirty="0">
                <a:solidFill>
                  <a:schemeClr val="tx2">
                    <a:lumMod val="75000"/>
                  </a:schemeClr>
                </a:solidFill>
                <a:latin typeface="Times New Roman" panose="02020603050405020304" pitchFamily="18" charset="0"/>
                <a:ea typeface="宋体" panose="02010600030101010101" pitchFamily="2" charset="-122"/>
                <a:cs typeface="+mn-cs"/>
              </a:rPr>
              <a:t>条件成立跳转执行第2个分支语句体，否则顺序执行第1个分支语句体。注意第1个分支体后一定要有一个JMP指令跳到第2个分支体后</a:t>
            </a:r>
            <a:endParaRPr kumimoji="1" lang="zh-CN" altLang="zh-CN" sz="2800" kern="1200" cap="none" spc="0" normalizeH="0" baseline="0" noProof="0" dirty="0">
              <a:solidFill>
                <a:schemeClr val="tx2">
                  <a:lumMod val="75000"/>
                </a:schemeClr>
              </a:solidFill>
              <a:latin typeface="Times New Roman" panose="02020603050405020304" pitchFamily="18" charset="0"/>
              <a:ea typeface="宋体" panose="02010600030101010101" pitchFamily="2" charset="-122"/>
              <a:cs typeface="+mn-cs"/>
            </a:endParaRPr>
          </a:p>
        </p:txBody>
      </p:sp>
      <p:sp>
        <p:nvSpPr>
          <p:cNvPr id="164870" name="Rectangle 4"/>
          <p:cNvSpPr/>
          <p:nvPr/>
        </p:nvSpPr>
        <p:spPr>
          <a:xfrm>
            <a:off x="5040313" y="1092200"/>
            <a:ext cx="4103687" cy="1570038"/>
          </a:xfrm>
          <a:prstGeom prst="rect">
            <a:avLst/>
          </a:prstGeom>
          <a:noFill/>
          <a:ln w="9525">
            <a:noFill/>
          </a:ln>
        </p:spPr>
        <p:txBody>
          <a:bodyPr>
            <a:spAutoFit/>
          </a:bodyPr>
          <a:p>
            <a:pPr>
              <a:buFont typeface="Wingdings" panose="05000000000000000000" pitchFamily="2" charset="2"/>
            </a:pPr>
            <a:r>
              <a:rPr lang="zh-CN" altLang="en-US" dirty="0">
                <a:solidFill>
                  <a:srgbClr val="FF0000"/>
                </a:solidFill>
                <a:latin typeface="Times New Roman" panose="02020603050405020304" pitchFamily="18" charset="0"/>
              </a:rPr>
              <a:t>分支结构程序也称条件结构，根据不同条件转移到不同程序段执行相关分支程序。有双分支和多分支。</a:t>
            </a:r>
            <a:endParaRPr lang="zh-CN" altLang="en-US" dirty="0">
              <a:solidFill>
                <a:srgbClr val="FF0000"/>
              </a:solidFill>
              <a:latin typeface="Times New Roman" panose="02020603050405020304" pitchFamily="18" charset="0"/>
            </a:endParaRPr>
          </a:p>
        </p:txBody>
      </p:sp>
    </p:spTree>
  </p:cSld>
  <p:clrMapOvr>
    <a:masterClrMapping/>
  </p:clrMapOvr>
  <p:transition spd="slow">
    <p:zoom/>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
          <p:cNvSpPr>
            <a:spLocks noGrp="1"/>
          </p:cNvSpPr>
          <p:nvPr>
            <p:ph type="title"/>
          </p:nvPr>
        </p:nvSpPr>
        <p:spPr>
          <a:ln/>
        </p:spPr>
        <p:txBody>
          <a:bodyPr vert="horz" wrap="square" lIns="91440" tIns="45720" rIns="91440" bIns="45720" anchor="b" anchorCtr="0"/>
          <a:p>
            <a:endParaRPr lang="zh-CN" altLang="en-US" dirty="0"/>
          </a:p>
        </p:txBody>
      </p:sp>
      <p:sp>
        <p:nvSpPr>
          <p:cNvPr id="16589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pic>
        <p:nvPicPr>
          <p:cNvPr id="165892" name="Picture 4" descr="hy04_01"/>
          <p:cNvPicPr>
            <a:picLocks noChangeAspect="1"/>
          </p:cNvPicPr>
          <p:nvPr/>
        </p:nvPicPr>
        <p:blipFill>
          <a:blip r:embed="rId1"/>
          <a:srcRect r="53094" b="32903"/>
          <a:stretch>
            <a:fillRect/>
          </a:stretch>
        </p:blipFill>
        <p:spPr>
          <a:xfrm>
            <a:off x="755650" y="2328863"/>
            <a:ext cx="3600450" cy="3257550"/>
          </a:xfrm>
          <a:prstGeom prst="rect">
            <a:avLst/>
          </a:prstGeom>
          <a:noFill/>
          <a:ln w="9525">
            <a:noFill/>
          </a:ln>
        </p:spPr>
      </p:pic>
      <p:sp>
        <p:nvSpPr>
          <p:cNvPr id="6" name="Rectangle 5"/>
          <p:cNvSpPr>
            <a:spLocks noChangeArrowheads="1"/>
          </p:cNvSpPr>
          <p:nvPr/>
        </p:nvSpPr>
        <p:spPr bwMode="auto">
          <a:xfrm>
            <a:off x="4356100" y="3024188"/>
            <a:ext cx="4248150" cy="1871663"/>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lgn="l">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lgn="l">
              <a:spcBef>
                <a:spcPct val="20000"/>
              </a:spcBef>
              <a:buClr>
                <a:schemeClr val="tx1"/>
              </a:buClr>
              <a:buChar char="•"/>
              <a:defRPr sz="2400">
                <a:solidFill>
                  <a:schemeClr val="tx1"/>
                </a:solidFill>
                <a:latin typeface="Arial" panose="020B0604020202020204" pitchFamily="34" charset="0"/>
              </a:defRPr>
            </a:lvl3pPr>
            <a:lvl4pPr marL="1600200" indent="-228600" algn="l">
              <a:spcBef>
                <a:spcPct val="20000"/>
              </a:spcBef>
              <a:buChar char="–"/>
              <a:defRPr sz="2000">
                <a:solidFill>
                  <a:schemeClr val="tx1"/>
                </a:solidFill>
                <a:latin typeface="Arial" panose="020B0604020202020204" pitchFamily="34" charset="0"/>
              </a:defRPr>
            </a:lvl4pPr>
            <a:lvl5pPr marL="2057400" indent="-228600" algn="l">
              <a:spcBef>
                <a:spcPct val="20000"/>
              </a:spcBef>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r>
              <a:rPr kumimoji="1" lang="en-US" altLang="zh-CN" sz="2800" b="0" i="0" u="none" strike="noStrike" kern="1200" cap="none" spc="0" normalizeH="0" baseline="0" noProof="0" dirty="0">
                <a:ln>
                  <a:noFill/>
                </a:ln>
                <a:solidFill>
                  <a:schemeClr val="tx2">
                    <a:lumMod val="75000"/>
                  </a:schemeClr>
                </a:solidFill>
                <a:effectLst/>
                <a:uLnTx/>
                <a:uFillTx/>
                <a:latin typeface="Arial" panose="020B0604020202020204" pitchFamily="34" charset="0"/>
                <a:ea typeface="宋体" panose="02010600030101010101" pitchFamily="2" charset="-122"/>
                <a:cs typeface="+mn-cs"/>
              </a:rPr>
              <a:t>   </a:t>
            </a:r>
            <a:r>
              <a:rPr kumimoji="1" lang="zh-CN" altLang="en-US" sz="2800" b="0" i="0" u="none" strike="noStrike" kern="1200" cap="none" spc="0" normalizeH="0" baseline="0" noProof="0" dirty="0">
                <a:ln>
                  <a:noFill/>
                </a:ln>
                <a:solidFill>
                  <a:schemeClr val="tx2">
                    <a:lumMod val="75000"/>
                  </a:schemeClr>
                </a:solidFill>
                <a:effectLst/>
                <a:uLnTx/>
                <a:uFillTx/>
                <a:latin typeface="Arial" panose="020B0604020202020204" pitchFamily="34" charset="0"/>
                <a:ea typeface="宋体" panose="02010600030101010101" pitchFamily="2" charset="-122"/>
                <a:cs typeface="+mn-cs"/>
              </a:rPr>
              <a:t>条件成立跳转，否则顺序执行分支语句体；注意选择正确的条件转移指令和转移目标地址</a:t>
            </a:r>
            <a:endParaRPr kumimoji="1" lang="zh-CN" altLang="en-US" sz="2800" b="0" i="0" u="none" strike="noStrike" kern="1200" cap="none" spc="0" normalizeH="0" baseline="0" noProof="0" dirty="0">
              <a:ln>
                <a:noFill/>
              </a:ln>
              <a:solidFill>
                <a:schemeClr val="tx2">
                  <a:lumMod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zo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
          <p:cNvSpPr>
            <a:spLocks noGrp="1"/>
          </p:cNvSpPr>
          <p:nvPr>
            <p:ph type="title"/>
          </p:nvPr>
        </p:nvSpPr>
        <p:spPr>
          <a:ln/>
        </p:spPr>
        <p:txBody>
          <a:bodyPr vert="horz" wrap="square" lIns="91440" tIns="45720" rIns="91440" bIns="45720" anchor="b" anchorCtr="0"/>
          <a:p>
            <a:endParaRPr lang="zh-CN" altLang="en-US" dirty="0"/>
          </a:p>
        </p:txBody>
      </p:sp>
      <p:sp>
        <p:nvSpPr>
          <p:cNvPr id="166915"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7"/>
          <p:cNvSpPr txBox="1">
            <a:spLocks noChangeArrowheads="1"/>
          </p:cNvSpPr>
          <p:nvPr/>
        </p:nvSpPr>
        <p:spPr bwMode="auto">
          <a:xfrm>
            <a:off x="250825" y="1978025"/>
            <a:ext cx="922337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Char char="n"/>
              <a:defRPr/>
            </a:pPr>
            <a:r>
              <a:rPr kumimoji="0" lang="zh-CN" altLang="en-US" sz="2800" b="0" i="0" u="none" strike="noStrike" kern="0" cap="none" spc="0" normalizeH="0" baseline="0" noProof="0" dirty="0">
                <a:ln>
                  <a:noFill/>
                </a:ln>
                <a:solidFill>
                  <a:schemeClr val="tx2"/>
                </a:solidFill>
                <a:effectLst/>
                <a:uLnTx/>
                <a:uFillTx/>
                <a:latin typeface="+mn-lt"/>
                <a:ea typeface="宋体" panose="02010600030101010101" pitchFamily="2" charset="-122"/>
                <a:cs typeface="+mn-cs"/>
              </a:rPr>
              <a:t>多分支程序设计</a:t>
            </a:r>
            <a:endParaRPr kumimoji="0" lang="zh-CN" altLang="en-US" sz="2800" b="0"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r>
              <a:rPr kumimoji="0"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多个条件对应各自的分支语句体，哪个条件成立就转入相应分支体执行。多分支可以化解为双分支或单分支结构的组合，例如：</a:t>
            </a:r>
            <a:endParaRPr kumimoji="0" lang="zh-CN" altLang="en-US" sz="28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10000"/>
              </a:lnSpc>
              <a:spcBef>
                <a:spcPct val="20000"/>
              </a:spcBef>
              <a:spcAft>
                <a:spcPct val="5000"/>
              </a:spcAft>
              <a:buClr>
                <a:schemeClr val="folHlink"/>
              </a:buClr>
              <a:buSzPct val="60000"/>
              <a:buFont typeface="Wingdings" panose="05000000000000000000" pitchFamily="2" charset="2"/>
              <a:buNone/>
              <a:defRPr/>
            </a:pPr>
            <a:r>
              <a:rPr kumimoji="0" lang="zh-CN" altLang="en-US" sz="2400" b="0"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Xor</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ah,ah</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等效于</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cmp</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ah,0</a:t>
            </a:r>
            <a:endPar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bg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chemeClr val="tx2"/>
                </a:solidFill>
                <a:effectLst/>
                <a:uLnTx/>
                <a:uFillTx/>
                <a:latin typeface="宋体" panose="02010600030101010101" pitchFamily="2" charset="-122"/>
                <a:ea typeface="宋体" panose="02010600030101010101" pitchFamily="2" charset="-122"/>
                <a:cs typeface="+mn-cs"/>
              </a:rPr>
              <a:t>jz</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function0;ah</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0</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，转向</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function0</a:t>
            </a:r>
            <a:endPar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dec</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ah</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等效于</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cmp</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ah,1</a:t>
            </a:r>
            <a:endPar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bg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chemeClr val="tx2"/>
                </a:solidFill>
                <a:effectLst/>
                <a:uLnTx/>
                <a:uFillTx/>
                <a:latin typeface="宋体" panose="02010600030101010101" pitchFamily="2" charset="-122"/>
                <a:ea typeface="宋体" panose="02010600030101010101" pitchFamily="2" charset="-122"/>
                <a:cs typeface="+mn-cs"/>
              </a:rPr>
              <a:t>jz</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function1;ah</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，转向</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function1</a:t>
            </a:r>
            <a:endPar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accent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dec</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ah</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等效于</a:t>
            </a:r>
            <a:r>
              <a:rPr kumimoji="0" lang="en-US" altLang="zh-CN" sz="2400" b="0" i="0" u="none" strike="noStrike" kern="0" cap="none" spc="0" normalizeH="0" baseline="0" noProof="0" dirty="0" err="1">
                <a:ln>
                  <a:noFill/>
                </a:ln>
                <a:solidFill>
                  <a:srgbClr val="FF0000"/>
                </a:solidFill>
                <a:effectLst/>
                <a:uLnTx/>
                <a:uFillTx/>
                <a:latin typeface="宋体" panose="02010600030101010101" pitchFamily="2" charset="-122"/>
                <a:ea typeface="宋体" panose="02010600030101010101" pitchFamily="2" charset="-122"/>
                <a:cs typeface="+mn-cs"/>
              </a:rPr>
              <a:t>cmp</a:t>
            </a:r>
            <a:r>
              <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rPr>
              <a:t> ah,2</a:t>
            </a:r>
            <a:endParaRPr kumimoji="0" lang="en-US" altLang="zh-CN" sz="2400" b="0" i="0" u="none" strike="noStrike" kern="0" cap="none" spc="0" normalizeH="0" baseline="0" noProof="0" dirty="0">
              <a:ln>
                <a:noFill/>
              </a:ln>
              <a:solidFill>
                <a:srgbClr val="FF0000"/>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400" b="0" i="0" u="none" strike="noStrike" kern="0" cap="none" spc="0" normalizeH="0" baseline="0" noProof="0" dirty="0">
                <a:ln>
                  <a:noFill/>
                </a:ln>
                <a:solidFill>
                  <a:schemeClr val="bg2"/>
                </a:solidFill>
                <a:effectLst/>
                <a:uLnTx/>
                <a:uFillTx/>
                <a:latin typeface="宋体" panose="02010600030101010101" pitchFamily="2" charset="-122"/>
                <a:ea typeface="宋体" panose="02010600030101010101" pitchFamily="2" charset="-122"/>
                <a:cs typeface="+mn-cs"/>
              </a:rPr>
              <a:t>  </a:t>
            </a:r>
            <a:r>
              <a:rPr kumimoji="0" lang="en-US" altLang="zh-CN" sz="2400" b="0" i="0" u="none" strike="noStrike" kern="0" cap="none" spc="0" normalizeH="0" baseline="0" noProof="0" dirty="0" err="1">
                <a:ln>
                  <a:noFill/>
                </a:ln>
                <a:solidFill>
                  <a:schemeClr val="tx2"/>
                </a:solidFill>
                <a:effectLst/>
                <a:uLnTx/>
                <a:uFillTx/>
                <a:latin typeface="宋体" panose="02010600030101010101" pitchFamily="2" charset="-122"/>
                <a:ea typeface="宋体" panose="02010600030101010101" pitchFamily="2" charset="-122"/>
                <a:cs typeface="+mn-cs"/>
              </a:rPr>
              <a:t>jz</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function2;ah</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a:t>
            </a:r>
            <a:r>
              <a:rPr kumimoji="0" lang="zh-CN" altLang="en-US"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，转向</a:t>
            </a:r>
            <a:r>
              <a:rPr kumimoji="0" lang="en-US" altLang="zh-CN" sz="2400" b="0"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function2</a:t>
            </a:r>
            <a:endParaRPr kumimoji="0" lang="en-US" altLang="zh-CN" sz="2400" b="0"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p:txBody>
      </p:sp>
      <p:grpSp>
        <p:nvGrpSpPr>
          <p:cNvPr id="6" name="Group 8"/>
          <p:cNvGrpSpPr/>
          <p:nvPr/>
        </p:nvGrpSpPr>
        <p:grpSpPr>
          <a:xfrm>
            <a:off x="5435600" y="3200400"/>
            <a:ext cx="4038600" cy="3657600"/>
            <a:chOff x="3012" y="960"/>
            <a:chExt cx="2544" cy="2304"/>
          </a:xfrm>
        </p:grpSpPr>
        <p:sp>
          <p:nvSpPr>
            <p:cNvPr id="166918" name="Line 9"/>
            <p:cNvSpPr/>
            <p:nvPr/>
          </p:nvSpPr>
          <p:spPr>
            <a:xfrm>
              <a:off x="3600" y="960"/>
              <a:ext cx="0" cy="288"/>
            </a:xfrm>
            <a:prstGeom prst="line">
              <a:avLst/>
            </a:prstGeom>
            <a:ln w="19050" cap="flat" cmpd="sng">
              <a:solidFill>
                <a:schemeClr val="tx1"/>
              </a:solidFill>
              <a:prstDash val="solid"/>
              <a:headEnd type="none" w="med" len="med"/>
              <a:tailEnd type="triangle" w="med" len="med"/>
            </a:ln>
          </p:spPr>
        </p:sp>
        <p:grpSp>
          <p:nvGrpSpPr>
            <p:cNvPr id="166919" name="Group 10"/>
            <p:cNvGrpSpPr/>
            <p:nvPr/>
          </p:nvGrpSpPr>
          <p:grpSpPr>
            <a:xfrm>
              <a:off x="3012" y="1200"/>
              <a:ext cx="2544" cy="720"/>
              <a:chOff x="3024" y="1200"/>
              <a:chExt cx="2544" cy="720"/>
            </a:xfrm>
          </p:grpSpPr>
          <p:sp>
            <p:nvSpPr>
              <p:cNvPr id="166938" name="AutoShape 11"/>
              <p:cNvSpPr/>
              <p:nvPr/>
            </p:nvSpPr>
            <p:spPr>
              <a:xfrm>
                <a:off x="3024" y="1248"/>
                <a:ext cx="1152" cy="384"/>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39" name="Text Box 12"/>
              <p:cNvSpPr txBox="1"/>
              <p:nvPr/>
            </p:nvSpPr>
            <p:spPr>
              <a:xfrm>
                <a:off x="3264" y="1296"/>
                <a:ext cx="672"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AH=0</a:t>
                </a:r>
                <a:endParaRPr lang="en-US" altLang="zh-CN" dirty="0">
                  <a:latin typeface="Times New Roman" panose="02020603050405020304" pitchFamily="18" charset="0"/>
                </a:endParaRPr>
              </a:p>
            </p:txBody>
          </p:sp>
          <p:sp>
            <p:nvSpPr>
              <p:cNvPr id="166940" name="AutoShape 13"/>
              <p:cNvSpPr/>
              <p:nvPr/>
            </p:nvSpPr>
            <p:spPr>
              <a:xfrm>
                <a:off x="4464" y="1260"/>
                <a:ext cx="1104" cy="336"/>
              </a:xfrm>
              <a:prstGeom prst="flowChartPredefined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41" name="Line 14"/>
              <p:cNvSpPr/>
              <p:nvPr/>
            </p:nvSpPr>
            <p:spPr>
              <a:xfrm rot="-5400000">
                <a:off x="4320" y="1296"/>
                <a:ext cx="0" cy="288"/>
              </a:xfrm>
              <a:prstGeom prst="line">
                <a:avLst/>
              </a:prstGeom>
              <a:ln w="19050" cap="flat" cmpd="sng">
                <a:solidFill>
                  <a:schemeClr val="tx1"/>
                </a:solidFill>
                <a:prstDash val="solid"/>
                <a:headEnd type="none" w="med" len="med"/>
                <a:tailEnd type="triangle" w="med" len="med"/>
              </a:ln>
            </p:spPr>
          </p:sp>
          <p:sp>
            <p:nvSpPr>
              <p:cNvPr id="166942" name="Text Box 15"/>
              <p:cNvSpPr txBox="1"/>
              <p:nvPr/>
            </p:nvSpPr>
            <p:spPr>
              <a:xfrm>
                <a:off x="4512" y="1284"/>
                <a:ext cx="1056"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function0</a:t>
                </a:r>
                <a:endParaRPr lang="en-US" altLang="zh-CN" dirty="0">
                  <a:latin typeface="Times New Roman" panose="02020603050405020304" pitchFamily="18" charset="0"/>
                </a:endParaRPr>
              </a:p>
            </p:txBody>
          </p:sp>
          <p:sp>
            <p:nvSpPr>
              <p:cNvPr id="166943" name="Line 16"/>
              <p:cNvSpPr/>
              <p:nvPr/>
            </p:nvSpPr>
            <p:spPr>
              <a:xfrm>
                <a:off x="3600" y="1632"/>
                <a:ext cx="0" cy="288"/>
              </a:xfrm>
              <a:prstGeom prst="line">
                <a:avLst/>
              </a:prstGeom>
              <a:ln w="19050" cap="flat" cmpd="sng">
                <a:solidFill>
                  <a:schemeClr val="tx1"/>
                </a:solidFill>
                <a:prstDash val="solid"/>
                <a:headEnd type="none" w="med" len="med"/>
                <a:tailEnd type="triangle" w="med" len="med"/>
              </a:ln>
            </p:spPr>
          </p:sp>
          <p:sp>
            <p:nvSpPr>
              <p:cNvPr id="166944" name="Text Box 17"/>
              <p:cNvSpPr txBox="1"/>
              <p:nvPr/>
            </p:nvSpPr>
            <p:spPr>
              <a:xfrm>
                <a:off x="4032" y="1200"/>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sp>
            <p:nvSpPr>
              <p:cNvPr id="166945" name="Text Box 18"/>
              <p:cNvSpPr txBox="1"/>
              <p:nvPr/>
            </p:nvSpPr>
            <p:spPr>
              <a:xfrm>
                <a:off x="3504" y="1584"/>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grpSp>
        <p:grpSp>
          <p:nvGrpSpPr>
            <p:cNvPr id="166920" name="Group 19"/>
            <p:cNvGrpSpPr/>
            <p:nvPr/>
          </p:nvGrpSpPr>
          <p:grpSpPr>
            <a:xfrm>
              <a:off x="3012" y="1872"/>
              <a:ext cx="2544" cy="720"/>
              <a:chOff x="3024" y="1200"/>
              <a:chExt cx="2544" cy="720"/>
            </a:xfrm>
          </p:grpSpPr>
          <p:sp>
            <p:nvSpPr>
              <p:cNvPr id="166930" name="AutoShape 20"/>
              <p:cNvSpPr/>
              <p:nvPr/>
            </p:nvSpPr>
            <p:spPr>
              <a:xfrm>
                <a:off x="3024" y="1248"/>
                <a:ext cx="1152" cy="384"/>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31" name="Text Box 21"/>
              <p:cNvSpPr txBox="1"/>
              <p:nvPr/>
            </p:nvSpPr>
            <p:spPr>
              <a:xfrm>
                <a:off x="3264" y="1296"/>
                <a:ext cx="672"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AH=1</a:t>
                </a:r>
                <a:endParaRPr lang="en-US" altLang="zh-CN" dirty="0">
                  <a:latin typeface="Times New Roman" panose="02020603050405020304" pitchFamily="18" charset="0"/>
                </a:endParaRPr>
              </a:p>
            </p:txBody>
          </p:sp>
          <p:sp>
            <p:nvSpPr>
              <p:cNvPr id="166932" name="AutoShape 22"/>
              <p:cNvSpPr/>
              <p:nvPr/>
            </p:nvSpPr>
            <p:spPr>
              <a:xfrm>
                <a:off x="4464" y="1260"/>
                <a:ext cx="1104" cy="336"/>
              </a:xfrm>
              <a:prstGeom prst="flowChartPredefined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33" name="Line 23"/>
              <p:cNvSpPr/>
              <p:nvPr/>
            </p:nvSpPr>
            <p:spPr>
              <a:xfrm rot="-5400000">
                <a:off x="4320" y="1296"/>
                <a:ext cx="0" cy="288"/>
              </a:xfrm>
              <a:prstGeom prst="line">
                <a:avLst/>
              </a:prstGeom>
              <a:ln w="19050" cap="flat" cmpd="sng">
                <a:solidFill>
                  <a:schemeClr val="tx1"/>
                </a:solidFill>
                <a:prstDash val="solid"/>
                <a:headEnd type="none" w="med" len="med"/>
                <a:tailEnd type="triangle" w="med" len="med"/>
              </a:ln>
            </p:spPr>
          </p:sp>
          <p:sp>
            <p:nvSpPr>
              <p:cNvPr id="166934" name="Text Box 24"/>
              <p:cNvSpPr txBox="1"/>
              <p:nvPr/>
            </p:nvSpPr>
            <p:spPr>
              <a:xfrm>
                <a:off x="4512" y="1284"/>
                <a:ext cx="1056"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function1</a:t>
                </a:r>
                <a:endParaRPr lang="en-US" altLang="zh-CN" dirty="0">
                  <a:latin typeface="Times New Roman" panose="02020603050405020304" pitchFamily="18" charset="0"/>
                </a:endParaRPr>
              </a:p>
            </p:txBody>
          </p:sp>
          <p:sp>
            <p:nvSpPr>
              <p:cNvPr id="166935" name="Line 25"/>
              <p:cNvSpPr/>
              <p:nvPr/>
            </p:nvSpPr>
            <p:spPr>
              <a:xfrm>
                <a:off x="3600" y="1632"/>
                <a:ext cx="0" cy="288"/>
              </a:xfrm>
              <a:prstGeom prst="line">
                <a:avLst/>
              </a:prstGeom>
              <a:ln w="19050" cap="flat" cmpd="sng">
                <a:solidFill>
                  <a:schemeClr val="tx1"/>
                </a:solidFill>
                <a:prstDash val="solid"/>
                <a:headEnd type="none" w="med" len="med"/>
                <a:tailEnd type="triangle" w="med" len="med"/>
              </a:ln>
            </p:spPr>
          </p:sp>
          <p:sp>
            <p:nvSpPr>
              <p:cNvPr id="166936" name="Text Box 26"/>
              <p:cNvSpPr txBox="1"/>
              <p:nvPr/>
            </p:nvSpPr>
            <p:spPr>
              <a:xfrm>
                <a:off x="4032" y="1200"/>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sp>
            <p:nvSpPr>
              <p:cNvPr id="166937" name="Text Box 27"/>
              <p:cNvSpPr txBox="1"/>
              <p:nvPr/>
            </p:nvSpPr>
            <p:spPr>
              <a:xfrm>
                <a:off x="3504" y="1584"/>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grpSp>
        <p:grpSp>
          <p:nvGrpSpPr>
            <p:cNvPr id="166921" name="Group 28"/>
            <p:cNvGrpSpPr/>
            <p:nvPr/>
          </p:nvGrpSpPr>
          <p:grpSpPr>
            <a:xfrm>
              <a:off x="3012" y="2544"/>
              <a:ext cx="2544" cy="720"/>
              <a:chOff x="3024" y="1200"/>
              <a:chExt cx="2544" cy="720"/>
            </a:xfrm>
          </p:grpSpPr>
          <p:sp>
            <p:nvSpPr>
              <p:cNvPr id="166922" name="AutoShape 29"/>
              <p:cNvSpPr/>
              <p:nvPr/>
            </p:nvSpPr>
            <p:spPr>
              <a:xfrm>
                <a:off x="3024" y="1248"/>
                <a:ext cx="1152" cy="384"/>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23" name="Text Box 30"/>
              <p:cNvSpPr txBox="1"/>
              <p:nvPr/>
            </p:nvSpPr>
            <p:spPr>
              <a:xfrm>
                <a:off x="3264" y="1296"/>
                <a:ext cx="672"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AH=2</a:t>
                </a:r>
                <a:endParaRPr lang="en-US" altLang="zh-CN" dirty="0">
                  <a:latin typeface="Times New Roman" panose="02020603050405020304" pitchFamily="18" charset="0"/>
                </a:endParaRPr>
              </a:p>
            </p:txBody>
          </p:sp>
          <p:sp>
            <p:nvSpPr>
              <p:cNvPr id="166924" name="AutoShape 31"/>
              <p:cNvSpPr/>
              <p:nvPr/>
            </p:nvSpPr>
            <p:spPr>
              <a:xfrm>
                <a:off x="4464" y="1260"/>
                <a:ext cx="1104" cy="336"/>
              </a:xfrm>
              <a:prstGeom prst="flowChartPredefined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buFont typeface="Wingdings" panose="05000000000000000000" pitchFamily="2" charset="2"/>
                </a:pPr>
                <a:endParaRPr lang="zh-CN" altLang="en-US" dirty="0">
                  <a:latin typeface="Times New Roman" panose="02020603050405020304" pitchFamily="18" charset="0"/>
                </a:endParaRPr>
              </a:p>
            </p:txBody>
          </p:sp>
          <p:sp>
            <p:nvSpPr>
              <p:cNvPr id="166925" name="Line 32"/>
              <p:cNvSpPr/>
              <p:nvPr/>
            </p:nvSpPr>
            <p:spPr>
              <a:xfrm rot="-5400000">
                <a:off x="4320" y="1296"/>
                <a:ext cx="0" cy="288"/>
              </a:xfrm>
              <a:prstGeom prst="line">
                <a:avLst/>
              </a:prstGeom>
              <a:ln w="19050" cap="flat" cmpd="sng">
                <a:solidFill>
                  <a:schemeClr val="tx1"/>
                </a:solidFill>
                <a:prstDash val="solid"/>
                <a:headEnd type="none" w="med" len="med"/>
                <a:tailEnd type="triangle" w="med" len="med"/>
              </a:ln>
            </p:spPr>
          </p:sp>
          <p:sp>
            <p:nvSpPr>
              <p:cNvPr id="166926" name="Text Box 33"/>
              <p:cNvSpPr txBox="1"/>
              <p:nvPr/>
            </p:nvSpPr>
            <p:spPr>
              <a:xfrm>
                <a:off x="4512" y="1284"/>
                <a:ext cx="1056"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function2</a:t>
                </a:r>
                <a:endParaRPr lang="en-US" altLang="zh-CN" dirty="0">
                  <a:latin typeface="Times New Roman" panose="02020603050405020304" pitchFamily="18" charset="0"/>
                </a:endParaRPr>
              </a:p>
            </p:txBody>
          </p:sp>
          <p:sp>
            <p:nvSpPr>
              <p:cNvPr id="166927" name="Line 34"/>
              <p:cNvSpPr/>
              <p:nvPr/>
            </p:nvSpPr>
            <p:spPr>
              <a:xfrm>
                <a:off x="3600" y="1632"/>
                <a:ext cx="0" cy="288"/>
              </a:xfrm>
              <a:prstGeom prst="line">
                <a:avLst/>
              </a:prstGeom>
              <a:ln w="19050" cap="flat" cmpd="sng">
                <a:solidFill>
                  <a:schemeClr val="tx1"/>
                </a:solidFill>
                <a:prstDash val="solid"/>
                <a:headEnd type="none" w="med" len="med"/>
                <a:tailEnd type="triangle" w="med" len="med"/>
              </a:ln>
            </p:spPr>
          </p:sp>
          <p:sp>
            <p:nvSpPr>
              <p:cNvPr id="166928" name="Text Box 35"/>
              <p:cNvSpPr txBox="1"/>
              <p:nvPr/>
            </p:nvSpPr>
            <p:spPr>
              <a:xfrm>
                <a:off x="4032" y="1200"/>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Y</a:t>
                </a:r>
                <a:endParaRPr lang="en-US" altLang="zh-CN" dirty="0">
                  <a:latin typeface="Times New Roman" panose="02020603050405020304" pitchFamily="18" charset="0"/>
                </a:endParaRPr>
              </a:p>
            </p:txBody>
          </p:sp>
          <p:sp>
            <p:nvSpPr>
              <p:cNvPr id="166929" name="Text Box 36"/>
              <p:cNvSpPr txBox="1"/>
              <p:nvPr/>
            </p:nvSpPr>
            <p:spPr>
              <a:xfrm>
                <a:off x="3504" y="1584"/>
                <a:ext cx="480" cy="288"/>
              </a:xfrm>
              <a:prstGeom prst="rect">
                <a:avLst/>
              </a:prstGeom>
              <a:noFill/>
              <a:ln w="9525">
                <a:noFill/>
              </a:ln>
            </p:spPr>
            <p:txBody>
              <a:bodyPr>
                <a:spAutoFit/>
              </a:bodyPr>
              <a:p>
                <a:pPr>
                  <a:spcBef>
                    <a:spcPct val="50000"/>
                  </a:spcBef>
                  <a:buFont typeface="Wingdings" panose="05000000000000000000" pitchFamily="2" charset="2"/>
                </a:pPr>
                <a:r>
                  <a:rPr lang="en-US" altLang="zh-CN" dirty="0">
                    <a:latin typeface="Times New Roman" panose="02020603050405020304" pitchFamily="18" charset="0"/>
                  </a:rPr>
                  <a:t>N</a:t>
                </a:r>
                <a:endParaRPr lang="en-US" altLang="zh-CN" dirty="0">
                  <a:latin typeface="Times New Roman" panose="02020603050405020304" pitchFamily="18" charset="0"/>
                </a:endParaRPr>
              </a:p>
            </p:txBody>
          </p:sp>
        </p:gr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Rectangle 6"/>
          <p:cNvSpPr>
            <a:spLocks noGrp="1"/>
          </p:cNvSpPr>
          <p:nvPr>
            <p:ph idx="1"/>
          </p:nvPr>
        </p:nvSpPr>
        <p:spPr>
          <a:xfrm>
            <a:off x="1095375" y="1916113"/>
            <a:ext cx="5421313" cy="2149475"/>
          </a:xfrm>
          <a:ln/>
        </p:spPr>
        <p:txBody>
          <a:bodyPr vert="horz" wrap="square" lIns="91440" tIns="45720" rIns="91440" bIns="45720" anchor="t" anchorCtr="0"/>
          <a:p>
            <a:pPr eaLnBrk="1" hangingPunct="1">
              <a:buSzTx/>
              <a:buNone/>
            </a:pPr>
            <a:r>
              <a:rPr lang="en-US" altLang="zh-CN" sz="2400" dirty="0">
                <a:solidFill>
                  <a:srgbClr val="0000FF"/>
                </a:solidFill>
              </a:rPr>
              <a:t>【</a:t>
            </a:r>
            <a:r>
              <a:rPr lang="zh-CN" altLang="en-US" sz="2400" dirty="0">
                <a:solidFill>
                  <a:srgbClr val="0000FF"/>
                </a:solidFill>
              </a:rPr>
              <a:t>例</a:t>
            </a:r>
            <a:r>
              <a:rPr lang="en-US" altLang="zh-CN" sz="2400" dirty="0">
                <a:solidFill>
                  <a:srgbClr val="0000FF"/>
                </a:solidFill>
              </a:rPr>
              <a:t>】</a:t>
            </a:r>
            <a:r>
              <a:rPr lang="zh-CN" altLang="en-US" sz="2400" dirty="0">
                <a:solidFill>
                  <a:srgbClr val="0000FF"/>
                </a:solidFill>
              </a:rPr>
              <a:t>：</a:t>
            </a:r>
            <a:r>
              <a:rPr lang="zh-CN" altLang="en-US" sz="2400" dirty="0"/>
              <a:t>编写计算下面函数值的程序：</a:t>
            </a:r>
            <a:endParaRPr lang="zh-CN" altLang="en-US" sz="2400" dirty="0"/>
          </a:p>
          <a:p>
            <a:pPr eaLnBrk="1" hangingPunct="1">
              <a:buSzTx/>
              <a:buNone/>
            </a:pPr>
            <a:r>
              <a:rPr lang="zh-CN" altLang="en-US" dirty="0"/>
              <a:t>           </a:t>
            </a:r>
            <a:r>
              <a:rPr lang="en-US" altLang="zh-CN" dirty="0"/>
              <a:t>1  ;X&gt;0</a:t>
            </a:r>
            <a:endParaRPr lang="en-US" altLang="zh-CN" dirty="0"/>
          </a:p>
          <a:p>
            <a:pPr eaLnBrk="1" hangingPunct="1">
              <a:buSzTx/>
              <a:buNone/>
            </a:pPr>
            <a:r>
              <a:rPr lang="en-US" altLang="zh-CN" dirty="0"/>
              <a:t>Y=      0   ;X=0</a:t>
            </a:r>
            <a:endParaRPr lang="en-US" altLang="zh-CN" dirty="0"/>
          </a:p>
          <a:p>
            <a:pPr eaLnBrk="1" hangingPunct="1">
              <a:buSzTx/>
              <a:buNone/>
            </a:pPr>
            <a:r>
              <a:rPr lang="en-US" altLang="zh-CN" dirty="0"/>
              <a:t>          -1  ;X&lt;0</a:t>
            </a:r>
            <a:endParaRPr lang="zh-CN" altLang="en-US" dirty="0"/>
          </a:p>
        </p:txBody>
      </p:sp>
      <p:sp>
        <p:nvSpPr>
          <p:cNvPr id="167939" name="AutoShape 7"/>
          <p:cNvSpPr/>
          <p:nvPr/>
        </p:nvSpPr>
        <p:spPr>
          <a:xfrm>
            <a:off x="1857375" y="2465388"/>
            <a:ext cx="228600" cy="1295400"/>
          </a:xfrm>
          <a:prstGeom prst="leftBrace">
            <a:avLst>
              <a:gd name="adj1" fmla="val 47169"/>
              <a:gd name="adj2" fmla="val 50000"/>
            </a:avLst>
          </a:prstGeom>
          <a:noFill/>
          <a:ln w="38100" cap="flat" cmpd="sng">
            <a:solidFill>
              <a:schemeClr val="tx1"/>
            </a:solidFill>
            <a:prstDash val="solid"/>
            <a:headEnd type="none" w="med" len="med"/>
            <a:tailEnd type="none" w="med" len="med"/>
          </a:ln>
        </p:spPr>
        <p:txBody>
          <a:bodyPr/>
          <a:p>
            <a:pPr>
              <a:buFont typeface="Wingdings" panose="05000000000000000000" pitchFamily="2" charset="2"/>
            </a:pPr>
            <a:endParaRPr lang="zh-CN" altLang="en-US" sz="900" dirty="0">
              <a:latin typeface="Times New Roman" panose="02020603050405020304" pitchFamily="18" charset="0"/>
            </a:endParaRPr>
          </a:p>
        </p:txBody>
      </p:sp>
      <p:sp>
        <p:nvSpPr>
          <p:cNvPr id="329736" name="Rectangle 8"/>
          <p:cNvSpPr/>
          <p:nvPr/>
        </p:nvSpPr>
        <p:spPr>
          <a:xfrm>
            <a:off x="927100" y="4221163"/>
            <a:ext cx="2924175" cy="1854200"/>
          </a:xfrm>
          <a:prstGeom prst="rect">
            <a:avLst/>
          </a:prstGeom>
          <a:noFill/>
          <a:ln w="9525" cap="flat" cmpd="sng">
            <a:solidFill>
              <a:srgbClr val="800080"/>
            </a:solidFill>
            <a:prstDash val="dash"/>
            <a:miter/>
            <a:headEnd type="none" w="med" len="med"/>
            <a:tailEnd type="none" w="med" len="med"/>
          </a:ln>
        </p:spPr>
        <p:txBody>
          <a:bodyPr>
            <a:spAutoFit/>
          </a:bodyPr>
          <a:p>
            <a:pPr eaLnBrk="1" hangingPunct="1">
              <a:lnSpc>
                <a:spcPct val="120000"/>
              </a:lnSpc>
              <a:spcBef>
                <a:spcPct val="20000"/>
              </a:spcBef>
              <a:buFont typeface="Wingdings" panose="05000000000000000000" pitchFamily="2" charset="2"/>
            </a:pPr>
            <a:r>
              <a:rPr lang="zh-CN" altLang="en-US" b="1" dirty="0">
                <a:latin typeface="Times New Roman" panose="02020603050405020304" pitchFamily="18" charset="0"/>
              </a:rPr>
              <a:t>设输入数据为</a:t>
            </a:r>
            <a:r>
              <a:rPr lang="en-US" altLang="zh-CN" b="1" dirty="0">
                <a:latin typeface="Arial" panose="020B0604020202020204" pitchFamily="34" charset="0"/>
              </a:rPr>
              <a:t>X</a:t>
            </a:r>
            <a:r>
              <a:rPr lang="zh-CN" altLang="en-US" b="1" dirty="0">
                <a:latin typeface="Times New Roman" panose="02020603050405020304" pitchFamily="18" charset="0"/>
              </a:rPr>
              <a:t>、输出数据</a:t>
            </a:r>
            <a:r>
              <a:rPr lang="en-US" altLang="zh-CN" b="1" dirty="0">
                <a:latin typeface="Arial" panose="020B0604020202020204" pitchFamily="34" charset="0"/>
              </a:rPr>
              <a:t>Y</a:t>
            </a:r>
            <a:r>
              <a:rPr lang="zh-CN" altLang="en-US" b="1" dirty="0">
                <a:latin typeface="Times New Roman" panose="02020603050405020304" pitchFamily="18" charset="0"/>
              </a:rPr>
              <a:t>，皆为字节变量。程序流程图如右图所示。</a:t>
            </a:r>
            <a:endParaRPr lang="zh-CN" altLang="en-US" b="1" dirty="0">
              <a:latin typeface="Times New Roman" panose="02020603050405020304" pitchFamily="18" charset="0"/>
            </a:endParaRPr>
          </a:p>
        </p:txBody>
      </p:sp>
      <p:pic>
        <p:nvPicPr>
          <p:cNvPr id="329738" name="Picture 10"/>
          <p:cNvPicPr>
            <a:picLocks noChangeAspect="1"/>
          </p:cNvPicPr>
          <p:nvPr/>
        </p:nvPicPr>
        <p:blipFill>
          <a:blip r:embed="rId1"/>
          <a:srcRect l="1317" r="-674" b="2339"/>
          <a:stretch>
            <a:fillRect/>
          </a:stretch>
        </p:blipFill>
        <p:spPr>
          <a:xfrm>
            <a:off x="4032250" y="2422525"/>
            <a:ext cx="5148263" cy="4175125"/>
          </a:xfrm>
          <a:prstGeom prst="rect">
            <a:avLst/>
          </a:prstGeom>
          <a:noFill/>
          <a:ln w="9525">
            <a:noFill/>
          </a:ln>
        </p:spPr>
      </p:pic>
      <p:sp>
        <p:nvSpPr>
          <p:cNvPr id="329739" name="Line 11"/>
          <p:cNvSpPr/>
          <p:nvPr/>
        </p:nvSpPr>
        <p:spPr>
          <a:xfrm>
            <a:off x="6804025" y="5445125"/>
            <a:ext cx="0" cy="360363"/>
          </a:xfrm>
          <a:prstGeom prst="line">
            <a:avLst/>
          </a:prstGeom>
          <a:ln w="9525" cap="flat" cmpd="sng">
            <a:solidFill>
              <a:srgbClr val="000000"/>
            </a:solidFill>
            <a:prstDash val="solid"/>
            <a:headEnd type="none" w="med" len="med"/>
            <a:tailEnd type="triangle" w="med" len="med"/>
          </a:ln>
        </p:spPr>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9736"/>
                                        </p:tgtEl>
                                        <p:attrNameLst>
                                          <p:attrName>style.visibility</p:attrName>
                                        </p:attrNameLst>
                                      </p:cBhvr>
                                      <p:to>
                                        <p:strVal val="visible"/>
                                      </p:to>
                                    </p:set>
                                    <p:anim calcmode="lin" valueType="num">
                                      <p:cBhvr additive="base">
                                        <p:cTn id="7" dur="500" fill="hold"/>
                                        <p:tgtEl>
                                          <p:spTgt spid="329736"/>
                                        </p:tgtEl>
                                        <p:attrNameLst>
                                          <p:attrName>ppt_x</p:attrName>
                                        </p:attrNameLst>
                                      </p:cBhvr>
                                      <p:tavLst>
                                        <p:tav tm="0">
                                          <p:val>
                                            <p:strVal val="0-#ppt_w/2"/>
                                          </p:val>
                                        </p:tav>
                                        <p:tav tm="100000">
                                          <p:val>
                                            <p:strVal val="#ppt_x"/>
                                          </p:val>
                                        </p:tav>
                                      </p:tavLst>
                                    </p:anim>
                                    <p:anim calcmode="lin" valueType="num">
                                      <p:cBhvr additive="base">
                                        <p:cTn id="8" dur="500" fill="hold"/>
                                        <p:tgtEl>
                                          <p:spTgt spid="32973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329738"/>
                                        </p:tgtEl>
                                        <p:attrNameLst>
                                          <p:attrName>style.visibility</p:attrName>
                                        </p:attrNameLst>
                                      </p:cBhvr>
                                      <p:to>
                                        <p:strVal val="visible"/>
                                      </p:to>
                                    </p:set>
                                    <p:animEffect transition="in" filter="diamond(in)">
                                      <p:cBhvr>
                                        <p:cTn id="13" dur="500"/>
                                        <p:tgtEl>
                                          <p:spTgt spid="329738"/>
                                        </p:tgtEl>
                                      </p:cBhvr>
                                    </p:animEffect>
                                  </p:childTnLst>
                                </p:cTn>
                              </p:par>
                              <p:par>
                                <p:cTn id="14" presetID="8" presetClass="entr" presetSubtype="16" fill="hold" nodeType="withEffect">
                                  <p:stCondLst>
                                    <p:cond delay="0"/>
                                  </p:stCondLst>
                                  <p:childTnLst>
                                    <p:set>
                                      <p:cBhvr>
                                        <p:cTn id="15" dur="1" fill="hold">
                                          <p:stCondLst>
                                            <p:cond delay="0"/>
                                          </p:stCondLst>
                                        </p:cTn>
                                        <p:tgtEl>
                                          <p:spTgt spid="329739"/>
                                        </p:tgtEl>
                                        <p:attrNameLst>
                                          <p:attrName>style.visibility</p:attrName>
                                        </p:attrNameLst>
                                      </p:cBhvr>
                                      <p:to>
                                        <p:strVal val="visible"/>
                                      </p:to>
                                    </p:set>
                                    <p:animEffect transition="in" filter="diamond(in)">
                                      <p:cBhvr>
                                        <p:cTn id="16" dur="500"/>
                                        <p:tgtEl>
                                          <p:spTgt spid="3297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36"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Rectangle 4"/>
          <p:cNvSpPr/>
          <p:nvPr/>
        </p:nvSpPr>
        <p:spPr>
          <a:xfrm>
            <a:off x="1042988" y="188913"/>
            <a:ext cx="6985000" cy="2235200"/>
          </a:xfrm>
          <a:prstGeom prst="rect">
            <a:avLst/>
          </a:prstGeom>
          <a:solidFill>
            <a:schemeClr val="bg1"/>
          </a:solid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X  DB  -10	</a:t>
            </a:r>
            <a:r>
              <a:rPr lang="zh-CN" altLang="en-US" sz="2000" dirty="0">
                <a:latin typeface="Times New Roman" panose="02020603050405020304" pitchFamily="18" charset="0"/>
              </a:rPr>
              <a:t>；定义数据段，假设</a:t>
            </a:r>
            <a:r>
              <a:rPr lang="en-US" altLang="zh-CN" sz="2000" dirty="0">
                <a:latin typeface="Tahoma" panose="020B0604030504040204" pitchFamily="34" charset="0"/>
              </a:rPr>
              <a:t>x</a:t>
            </a:r>
            <a:r>
              <a:rPr lang="zh-CN" altLang="en-US" sz="2000" dirty="0">
                <a:latin typeface="Times New Roman" panose="02020603050405020304" pitchFamily="18" charset="0"/>
              </a:rPr>
              <a:t>值为</a:t>
            </a:r>
            <a:r>
              <a:rPr lang="en-US" altLang="zh-CN" sz="2000" dirty="0">
                <a:latin typeface="Tahoma" panose="020B0604030504040204" pitchFamily="34" charset="0"/>
              </a:rPr>
              <a:t>-10</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Y  DB  </a:t>
            </a:r>
            <a:r>
              <a:rPr lang="zh-CN" altLang="en-US" sz="2000" dirty="0">
                <a:latin typeface="Times New Roman" panose="02020603050405020304" pitchFamily="18" charset="0"/>
              </a:rPr>
              <a:t>？	；给函数值</a:t>
            </a:r>
            <a:r>
              <a:rPr lang="en-US" altLang="zh-CN" sz="2000" dirty="0">
                <a:latin typeface="Tahoma" panose="020B0604030504040204" pitchFamily="34" charset="0"/>
              </a:rPr>
              <a:t>y</a:t>
            </a:r>
            <a:r>
              <a:rPr lang="zh-CN" altLang="en-US" sz="2000" dirty="0">
                <a:latin typeface="Times New Roman" panose="02020603050405020304" pitchFamily="18" charset="0"/>
              </a:rPr>
              <a:t>预留一个单元</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DATA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SSEG  SEGMENT  PARA  STACK </a:t>
            </a:r>
            <a:r>
              <a:rPr lang="en-US" altLang="zh-CN" sz="2000" dirty="0">
                <a:latin typeface="Times New Roman" panose="02020603050405020304" pitchFamily="18" charset="0"/>
              </a:rPr>
              <a:t>’</a:t>
            </a:r>
            <a:r>
              <a:rPr lang="en-US" altLang="zh-CN" sz="2000" dirty="0">
                <a:latin typeface="Tahoma" panose="020B0604030504040204" pitchFamily="34" charset="0"/>
              </a:rPr>
              <a:t>STACK</a:t>
            </a:r>
            <a:r>
              <a:rPr lang="en-US" altLang="zh-CN" sz="2000" dirty="0">
                <a:latin typeface="Times New Roman" panose="02020603050405020304" pitchFamily="18" charset="0"/>
              </a:rPr>
              <a: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DB  200 DUP</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SSEG  ENDS</a:t>
            </a:r>
            <a:endParaRPr lang="en-US" altLang="zh-CN" sz="2000" dirty="0">
              <a:latin typeface="Tahoma" panose="020B0604030504040204" pitchFamily="34" charset="0"/>
            </a:endParaRPr>
          </a:p>
        </p:txBody>
      </p:sp>
      <p:sp>
        <p:nvSpPr>
          <p:cNvPr id="385029" name="Rectangle 5"/>
          <p:cNvSpPr/>
          <p:nvPr/>
        </p:nvSpPr>
        <p:spPr>
          <a:xfrm>
            <a:off x="1042988" y="2435225"/>
            <a:ext cx="6985000" cy="1930400"/>
          </a:xfrm>
          <a:prstGeom prst="rect">
            <a:avLst/>
          </a:prstGeom>
          <a:no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CODE	SEGMENT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ASSUME  DS</a:t>
            </a:r>
            <a:r>
              <a:rPr lang="zh-CN" altLang="en-US" sz="2000" dirty="0">
                <a:latin typeface="Times New Roman" panose="02020603050405020304" pitchFamily="18" charset="0"/>
              </a:rPr>
              <a:t>：</a:t>
            </a:r>
            <a:r>
              <a:rPr lang="en-US" altLang="zh-CN" sz="2000" dirty="0">
                <a:latin typeface="Tahoma" panose="020B0604030504040204" pitchFamily="34" charset="0"/>
              </a:rPr>
              <a:t>DATA</a:t>
            </a:r>
            <a:r>
              <a:rPr lang="zh-CN" altLang="en-US" sz="2000" dirty="0">
                <a:latin typeface="Times New Roman" panose="02020603050405020304" pitchFamily="18" charset="0"/>
              </a:rPr>
              <a:t>，</a:t>
            </a:r>
            <a:r>
              <a:rPr lang="en-US" altLang="zh-CN" sz="2000" dirty="0">
                <a:latin typeface="Tahoma" panose="020B0604030504040204" pitchFamily="34" charset="0"/>
              </a:rPr>
              <a:t>SS</a:t>
            </a:r>
            <a:r>
              <a:rPr lang="zh-CN" altLang="en-US" sz="2000" dirty="0">
                <a:latin typeface="Times New Roman" panose="02020603050405020304" pitchFamily="18" charset="0"/>
              </a:rPr>
              <a:t>：</a:t>
            </a:r>
            <a:r>
              <a:rPr lang="en-US" altLang="zh-CN" sz="2000" dirty="0">
                <a:latin typeface="Tahoma" panose="020B0604030504040204" pitchFamily="34" charset="0"/>
              </a:rPr>
              <a:t>SSEG</a:t>
            </a:r>
            <a:r>
              <a:rPr lang="zh-CN" altLang="en-US" sz="2000" dirty="0">
                <a:latin typeface="Times New Roman" panose="02020603050405020304" pitchFamily="18" charset="0"/>
              </a:rPr>
              <a:t>，</a:t>
            </a:r>
            <a:r>
              <a:rPr lang="en-US" altLang="zh-CN" sz="2000" dirty="0">
                <a:latin typeface="Tahoma" panose="020B0604030504040204" pitchFamily="34" charset="0"/>
              </a:rPr>
              <a:t>CS</a:t>
            </a:r>
            <a:r>
              <a:rPr lang="zh-CN" altLang="en-US" sz="2000" dirty="0">
                <a:latin typeface="Times New Roman" panose="02020603050405020304" pitchFamily="18" charset="0"/>
              </a:rPr>
              <a:t>：</a:t>
            </a:r>
            <a:r>
              <a:rPr lang="en-US" altLang="zh-CN" sz="2000" dirty="0">
                <a:latin typeface="Tahoma" panose="020B0604030504040204" pitchFamily="34" charset="0"/>
              </a:rPr>
              <a:t>CODE</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START</a:t>
            </a:r>
            <a:r>
              <a:rPr lang="zh-CN" altLang="en-US" sz="2000" dirty="0">
                <a:latin typeface="Times New Roman" panose="02020603050405020304" pitchFamily="18" charset="0"/>
              </a:rPr>
              <a:t>：	</a:t>
            </a:r>
            <a:r>
              <a:rPr lang="en-US" altLang="zh-CN" sz="2000" dirty="0">
                <a:latin typeface="Tahoma" panose="020B0604030504040204" pitchFamily="34" charset="0"/>
              </a:rPr>
              <a:t>MOV  AX</a:t>
            </a:r>
            <a:r>
              <a:rPr lang="zh-CN" altLang="en-US" sz="2000" dirty="0">
                <a:latin typeface="Times New Roman" panose="02020603050405020304" pitchFamily="18" charset="0"/>
              </a:rPr>
              <a:t>，</a:t>
            </a:r>
            <a:r>
              <a:rPr lang="en-US" altLang="zh-CN" sz="2000" dirty="0">
                <a:latin typeface="Tahoma" panose="020B0604030504040204" pitchFamily="34" charset="0"/>
              </a:rPr>
              <a:t>DATA</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MOV  DS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AX</a:t>
            </a:r>
            <a:r>
              <a:rPr lang="zh-CN" altLang="en-US" sz="2000" dirty="0">
                <a:latin typeface="Times New Roman" panose="02020603050405020304" pitchFamily="18" charset="0"/>
              </a:rPr>
              <a:t>，</a:t>
            </a:r>
            <a:r>
              <a:rPr lang="en-US" altLang="zh-CN" sz="2000" dirty="0">
                <a:latin typeface="Tahoma" panose="020B0604030504040204" pitchFamily="34" charset="0"/>
              </a:rPr>
              <a:t>SSEG</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SS</a:t>
            </a:r>
            <a:r>
              <a:rPr lang="zh-CN" altLang="en-US" sz="2000" dirty="0">
                <a:latin typeface="Times New Roman" panose="02020603050405020304" pitchFamily="18" charset="0"/>
              </a:rPr>
              <a:t>，</a:t>
            </a:r>
            <a:r>
              <a:rPr lang="en-US" altLang="zh-CN" sz="2000" dirty="0">
                <a:latin typeface="Tahoma" panose="020B0604030504040204" pitchFamily="34" charset="0"/>
              </a:rPr>
              <a:t>AX</a:t>
            </a:r>
            <a:endParaRPr lang="en-US" altLang="zh-CN" sz="2000" dirty="0">
              <a:latin typeface="Tahoma" panose="020B0604030504040204" pitchFamily="34" charset="0"/>
            </a:endParaRPr>
          </a:p>
        </p:txBody>
      </p:sp>
      <p:sp>
        <p:nvSpPr>
          <p:cNvPr id="385030" name="Rectangle 6"/>
          <p:cNvSpPr/>
          <p:nvPr/>
        </p:nvSpPr>
        <p:spPr>
          <a:xfrm>
            <a:off x="323850" y="4506913"/>
            <a:ext cx="5111750" cy="2235200"/>
          </a:xfrm>
          <a:prstGeom prst="rect">
            <a:avLst/>
          </a:prstGeom>
          <a:noFill/>
          <a:ln w="9525" cap="flat" cmpd="sng">
            <a:solidFill>
              <a:srgbClr val="FF00FF"/>
            </a:solidFill>
            <a:prstDash val="dash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CMP  X</a:t>
            </a:r>
            <a:r>
              <a:rPr lang="zh-CN" altLang="en-US" sz="2000" dirty="0">
                <a:latin typeface="Times New Roman" panose="02020603050405020304" pitchFamily="18" charset="0"/>
              </a:rPr>
              <a:t>，</a:t>
            </a:r>
            <a:r>
              <a:rPr lang="en-US" altLang="zh-CN" sz="2000" dirty="0">
                <a:latin typeface="Tahoma" panose="020B0604030504040204" pitchFamily="34" charset="0"/>
              </a:rPr>
              <a:t>0	</a:t>
            </a:r>
            <a:r>
              <a:rPr lang="zh-CN" altLang="en-US" sz="2000" dirty="0">
                <a:latin typeface="Times New Roman" panose="02020603050405020304" pitchFamily="18" charset="0"/>
              </a:rPr>
              <a:t>；与</a:t>
            </a:r>
            <a:r>
              <a:rPr lang="en-US" altLang="zh-CN" sz="2000" dirty="0">
                <a:latin typeface="Tahoma" panose="020B0604030504040204" pitchFamily="34" charset="0"/>
              </a:rPr>
              <a:t>0</a:t>
            </a:r>
            <a:r>
              <a:rPr lang="zh-CN" altLang="en-US" sz="2000" dirty="0">
                <a:latin typeface="Times New Roman" panose="02020603050405020304" pitchFamily="18" charset="0"/>
              </a:rPr>
              <a:t>进行比较</a:t>
            </a:r>
            <a:endParaRPr lang="zh-CN" altLang="en-US" sz="2000" dirty="0">
              <a:latin typeface="Times New Roman" panose="02020603050405020304" pitchFamily="18" charset="0"/>
            </a:endParaRPr>
          </a:p>
          <a:p>
            <a:pPr marL="342900" indent="-342900" algn="just" eaLnBrk="1" hangingPunct="1">
              <a:buClr>
                <a:schemeClr val="folHlink"/>
              </a:buClr>
              <a:buSzPct val="60000"/>
              <a:buFont typeface="Wingdings" panose="05000000000000000000" pitchFamily="2" charset="2"/>
            </a:pPr>
            <a:r>
              <a:rPr lang="zh-CN" altLang="en-US" sz="2000" dirty="0">
                <a:latin typeface="Times New Roman" panose="02020603050405020304" pitchFamily="18" charset="0"/>
              </a:rPr>
              <a:t>		</a:t>
            </a:r>
            <a:r>
              <a:rPr lang="en-US" altLang="zh-CN" sz="2000" dirty="0">
                <a:latin typeface="Tahoma" panose="020B0604030504040204" pitchFamily="34" charset="0"/>
              </a:rPr>
              <a:t>JGE  A1		</a:t>
            </a:r>
            <a:r>
              <a:rPr lang="zh-CN" altLang="en-US" sz="2000" dirty="0">
                <a:latin typeface="Times New Roman" panose="02020603050405020304" pitchFamily="18" charset="0"/>
              </a:rPr>
              <a:t>；</a:t>
            </a:r>
            <a:r>
              <a:rPr lang="en-US" altLang="zh-CN" sz="2000" dirty="0">
                <a:latin typeface="Tahoma" panose="020B0604030504040204" pitchFamily="34" charset="0"/>
              </a:rPr>
              <a:t>X≥0</a:t>
            </a:r>
            <a:r>
              <a:rPr lang="zh-CN" altLang="en-US" sz="2000" dirty="0">
                <a:latin typeface="Times New Roman" panose="02020603050405020304" pitchFamily="18" charset="0"/>
              </a:rPr>
              <a:t>转</a:t>
            </a:r>
            <a:r>
              <a:rPr lang="en-US" altLang="zh-CN" sz="2000" dirty="0">
                <a:latin typeface="Tahoma" panose="020B0604030504040204" pitchFamily="34" charset="0"/>
              </a:rPr>
              <a:t>A1</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Y</a:t>
            </a:r>
            <a:r>
              <a:rPr lang="zh-CN" altLang="en-US" sz="2000" dirty="0">
                <a:latin typeface="Times New Roman" panose="02020603050405020304" pitchFamily="18" charset="0"/>
              </a:rPr>
              <a:t>，</a:t>
            </a:r>
            <a:r>
              <a:rPr lang="en-US" altLang="zh-CN" sz="2000" dirty="0">
                <a:latin typeface="Tahoma" panose="020B0604030504040204" pitchFamily="34" charset="0"/>
              </a:rPr>
              <a:t>-1	</a:t>
            </a:r>
            <a:r>
              <a:rPr lang="zh-CN" altLang="en-US" sz="2000" dirty="0">
                <a:latin typeface="Times New Roman" panose="02020603050405020304" pitchFamily="18" charset="0"/>
              </a:rPr>
              <a:t>；</a:t>
            </a:r>
            <a:r>
              <a:rPr lang="en-US" altLang="zh-CN" sz="2000" dirty="0">
                <a:latin typeface="Tahoma" panose="020B0604030504040204" pitchFamily="34" charset="0"/>
              </a:rPr>
              <a:t>X </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时，</a:t>
            </a:r>
            <a:r>
              <a:rPr lang="en-US" altLang="zh-CN" sz="2000" dirty="0">
                <a:latin typeface="Tahoma" panose="020B0604030504040204" pitchFamily="34" charset="0"/>
              </a:rPr>
              <a:t>-1→Y</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JMP  EXIT</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A1</a:t>
            </a:r>
            <a:r>
              <a:rPr lang="zh-CN" altLang="en-US" sz="2000" dirty="0">
                <a:latin typeface="Times New Roman" panose="02020603050405020304" pitchFamily="18" charset="0"/>
              </a:rPr>
              <a:t>：	</a:t>
            </a:r>
            <a:r>
              <a:rPr lang="en-US" altLang="zh-CN" sz="2000" dirty="0">
                <a:latin typeface="Tahoma" panose="020B0604030504040204" pitchFamily="34" charset="0"/>
              </a:rPr>
              <a:t>JG  A2		</a:t>
            </a:r>
            <a:r>
              <a:rPr lang="zh-CN" altLang="en-US" sz="2000" dirty="0">
                <a:latin typeface="Times New Roman" panose="02020603050405020304" pitchFamily="18" charset="0"/>
              </a:rPr>
              <a:t>；</a:t>
            </a:r>
            <a:r>
              <a:rPr lang="en-US" altLang="zh-CN" sz="2000" dirty="0">
                <a:latin typeface="Tahoma" panose="020B0604030504040204" pitchFamily="34" charset="0"/>
              </a:rPr>
              <a:t>X</a:t>
            </a:r>
            <a:r>
              <a:rPr lang="zh-CN" altLang="en-US" sz="2000" dirty="0">
                <a:latin typeface="Times New Roman" panose="02020603050405020304" pitchFamily="18" charset="0"/>
              </a:rPr>
              <a:t>＞</a:t>
            </a:r>
            <a:r>
              <a:rPr lang="en-US" altLang="zh-CN" sz="2000" dirty="0">
                <a:latin typeface="Tahoma" panose="020B0604030504040204" pitchFamily="34" charset="0"/>
              </a:rPr>
              <a:t>0</a:t>
            </a:r>
            <a:r>
              <a:rPr lang="zh-CN" altLang="en-US" sz="2000" dirty="0">
                <a:latin typeface="Times New Roman" panose="02020603050405020304" pitchFamily="18" charset="0"/>
              </a:rPr>
              <a:t>转</a:t>
            </a:r>
            <a:r>
              <a:rPr lang="en-US" altLang="zh-CN" sz="2000" dirty="0">
                <a:latin typeface="Tahoma" panose="020B0604030504040204" pitchFamily="34" charset="0"/>
              </a:rPr>
              <a:t>A2</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MOV  Y</a:t>
            </a:r>
            <a:r>
              <a:rPr lang="zh-CN" altLang="en-US" sz="2000" dirty="0">
                <a:latin typeface="Times New Roman" panose="02020603050405020304" pitchFamily="18" charset="0"/>
              </a:rPr>
              <a:t>，</a:t>
            </a:r>
            <a:r>
              <a:rPr lang="en-US" altLang="zh-CN" sz="2000" dirty="0">
                <a:latin typeface="Tahoma" panose="020B0604030504040204" pitchFamily="34" charset="0"/>
              </a:rPr>
              <a:t>0	</a:t>
            </a:r>
            <a:r>
              <a:rPr lang="zh-CN" altLang="en-US" sz="2000" dirty="0">
                <a:latin typeface="Times New Roman" panose="02020603050405020304" pitchFamily="18" charset="0"/>
              </a:rPr>
              <a:t>；</a:t>
            </a:r>
            <a:r>
              <a:rPr lang="en-US" altLang="zh-CN" sz="2000" dirty="0">
                <a:latin typeface="Tahoma" panose="020B0604030504040204" pitchFamily="34" charset="0"/>
              </a:rPr>
              <a:t>X=0</a:t>
            </a:r>
            <a:r>
              <a:rPr lang="zh-CN" altLang="en-US" sz="2000" dirty="0">
                <a:latin typeface="Times New Roman" panose="02020603050405020304" pitchFamily="18" charset="0"/>
              </a:rPr>
              <a:t>时，</a:t>
            </a:r>
            <a:r>
              <a:rPr lang="en-US" altLang="zh-CN" sz="2000" dirty="0">
                <a:latin typeface="Tahoma" panose="020B0604030504040204" pitchFamily="34" charset="0"/>
              </a:rPr>
              <a:t>0→Y</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JMP  EXIT</a:t>
            </a:r>
            <a:endParaRPr lang="en-US" altLang="zh-CN" sz="2000" dirty="0">
              <a:latin typeface="Tahoma" panose="020B0604030504040204" pitchFamily="34" charset="0"/>
            </a:endParaRPr>
          </a:p>
        </p:txBody>
      </p:sp>
      <p:sp>
        <p:nvSpPr>
          <p:cNvPr id="385031" name="Rectangle 7"/>
          <p:cNvSpPr/>
          <p:nvPr/>
        </p:nvSpPr>
        <p:spPr>
          <a:xfrm>
            <a:off x="5435600" y="4511675"/>
            <a:ext cx="3384550" cy="1625600"/>
          </a:xfrm>
          <a:prstGeom prst="rect">
            <a:avLst/>
          </a:prstGeom>
          <a:noFill/>
          <a:ln w="9525" cap="flat" cmpd="sng">
            <a:solidFill>
              <a:srgbClr val="800080"/>
            </a:solidFill>
            <a:prstDash val="lgDashDotDot"/>
            <a:miter/>
            <a:headEnd type="none" w="med" len="med"/>
            <a:tailEnd type="none" w="med" len="med"/>
          </a:ln>
        </p:spPr>
        <p:txBody>
          <a:bodyPr anchor="ctr" anchorCtr="0">
            <a:spAutoFit/>
          </a:bodyPr>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A2</a:t>
            </a:r>
            <a:r>
              <a:rPr lang="zh-CN" altLang="en-US" sz="2000" dirty="0">
                <a:latin typeface="Times New Roman" panose="02020603050405020304" pitchFamily="18" charset="0"/>
              </a:rPr>
              <a:t>：	</a:t>
            </a:r>
            <a:r>
              <a:rPr lang="en-US" altLang="zh-CN" sz="2000" dirty="0">
                <a:latin typeface="Tahoma" panose="020B0604030504040204" pitchFamily="34" charset="0"/>
              </a:rPr>
              <a:t>MOV  Y</a:t>
            </a:r>
            <a:r>
              <a:rPr lang="zh-CN" altLang="en-US" sz="2000" dirty="0">
                <a:latin typeface="Times New Roman" panose="02020603050405020304" pitchFamily="18" charset="0"/>
              </a:rPr>
              <a:t>，</a:t>
            </a:r>
            <a:r>
              <a:rPr lang="en-US" altLang="zh-CN" sz="2000" dirty="0">
                <a:latin typeface="Tahoma" panose="020B0604030504040204" pitchFamily="34" charset="0"/>
              </a:rPr>
              <a:t>1</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EXIT</a:t>
            </a:r>
            <a:r>
              <a:rPr lang="zh-CN" altLang="en-US" sz="2000" dirty="0">
                <a:latin typeface="Times New Roman" panose="02020603050405020304" pitchFamily="18" charset="0"/>
              </a:rPr>
              <a:t>：	</a:t>
            </a:r>
            <a:r>
              <a:rPr lang="en-US" altLang="zh-CN" sz="2000" dirty="0">
                <a:latin typeface="Tahoma" panose="020B0604030504040204" pitchFamily="34" charset="0"/>
              </a:rPr>
              <a:t>MOV  AH</a:t>
            </a:r>
            <a:r>
              <a:rPr lang="zh-CN" altLang="en-US" sz="2000" dirty="0">
                <a:latin typeface="Times New Roman" panose="02020603050405020304" pitchFamily="18" charset="0"/>
              </a:rPr>
              <a:t>，</a:t>
            </a:r>
            <a:r>
              <a:rPr lang="en-US" altLang="zh-CN" sz="2000" dirty="0">
                <a:latin typeface="Tahoma" panose="020B0604030504040204" pitchFamily="34" charset="0"/>
              </a:rPr>
              <a:t>4CH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INT  21H </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CODE	ENDS</a:t>
            </a:r>
            <a:endParaRPr lang="en-US" altLang="zh-CN" sz="2000" dirty="0">
              <a:latin typeface="Tahoma" panose="020B0604030504040204" pitchFamily="34" charset="0"/>
            </a:endParaRPr>
          </a:p>
          <a:p>
            <a:pPr marL="342900" indent="-342900" algn="just" eaLnBrk="1" hangingPunct="1">
              <a:buClr>
                <a:schemeClr val="folHlink"/>
              </a:buClr>
              <a:buSzPct val="60000"/>
              <a:buFont typeface="Wingdings" panose="05000000000000000000" pitchFamily="2" charset="2"/>
            </a:pPr>
            <a:r>
              <a:rPr lang="en-US" altLang="zh-CN" sz="2000" dirty="0">
                <a:latin typeface="Tahoma" panose="020B0604030504040204" pitchFamily="34" charset="0"/>
              </a:rPr>
              <a:t>		END  START</a:t>
            </a:r>
            <a:endParaRPr lang="en-US" altLang="zh-CN" sz="2000" dirty="0">
              <a:latin typeface="Tahoma" panose="020B0604030504040204" pitchFamily="34"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85029"/>
                                        </p:tgtEl>
                                        <p:attrNameLst>
                                          <p:attrName>style.visibility</p:attrName>
                                        </p:attrNameLst>
                                      </p:cBhvr>
                                      <p:to>
                                        <p:strVal val="visible"/>
                                      </p:to>
                                    </p:set>
                                    <p:animEffect transition="in" filter="box(in)">
                                      <p:cBhvr>
                                        <p:cTn id="7" dur="500"/>
                                        <p:tgtEl>
                                          <p:spTgt spid="38502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85030"/>
                                        </p:tgtEl>
                                        <p:attrNameLst>
                                          <p:attrName>style.visibility</p:attrName>
                                        </p:attrNameLst>
                                      </p:cBhvr>
                                      <p:to>
                                        <p:strVal val="visible"/>
                                      </p:to>
                                    </p:set>
                                    <p:animEffect transition="in" filter="checkerboard(across)">
                                      <p:cBhvr>
                                        <p:cTn id="12" dur="500"/>
                                        <p:tgtEl>
                                          <p:spTgt spid="38503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85031"/>
                                        </p:tgtEl>
                                        <p:attrNameLst>
                                          <p:attrName>style.visibility</p:attrName>
                                        </p:attrNameLst>
                                      </p:cBhvr>
                                      <p:to>
                                        <p:strVal val="visible"/>
                                      </p:to>
                                    </p:set>
                                    <p:animEffect transition="in" filter="checkerboard(across)">
                                      <p:cBhvr>
                                        <p:cTn id="15" dur="500"/>
                                        <p:tgtEl>
                                          <p:spTgt spid="385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029" grpId="0" animBg="1"/>
      <p:bldP spid="385030" grpId="0" animBg="1"/>
      <p:bldP spid="38503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169987" name="Rectangle 7"/>
          <p:cNvSpPr txBox="1"/>
          <p:nvPr/>
        </p:nvSpPr>
        <p:spPr>
          <a:xfrm>
            <a:off x="323850" y="1795463"/>
            <a:ext cx="8424863" cy="4879975"/>
          </a:xfrm>
          <a:prstGeom prst="rect">
            <a:avLst/>
          </a:prstGeom>
          <a:noFill/>
          <a:ln w="9525">
            <a:noFill/>
          </a:ln>
        </p:spPr>
        <p:txBody>
          <a:bodyPr/>
          <a:p>
            <a:pPr marL="342900" indent="-342900">
              <a:lnSpc>
                <a:spcPct val="90000"/>
              </a:lnSpc>
              <a:spcBef>
                <a:spcPct val="20000"/>
              </a:spcBef>
              <a:spcAft>
                <a:spcPct val="5000"/>
              </a:spcAft>
              <a:buClr>
                <a:schemeClr val="folHlink"/>
              </a:buClr>
              <a:buSzPct val="60000"/>
              <a:buFont typeface="Wingdings" panose="05000000000000000000" pitchFamily="2" charset="2"/>
              <a:buChar char="n"/>
            </a:pPr>
            <a:r>
              <a:rPr lang="zh-CN" altLang="en-US" sz="3600" b="1" dirty="0">
                <a:solidFill>
                  <a:schemeClr val="tx2"/>
                </a:solidFill>
                <a:latin typeface="Tahoma" panose="020B0604030504040204" pitchFamily="34" charset="0"/>
              </a:rPr>
              <a:t>地址表形成多分支</a:t>
            </a:r>
            <a:endParaRPr lang="zh-CN" altLang="en-US" sz="3600" b="1" dirty="0">
              <a:solidFill>
                <a:schemeClr val="tx2"/>
              </a:solidFill>
              <a:latin typeface="Tahoma" panose="020B0604030504040204" pitchFamily="34" charset="0"/>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sz="2800" b="1" dirty="0">
                <a:solidFill>
                  <a:schemeClr val="tx2"/>
                </a:solidFill>
                <a:latin typeface="Tahoma" panose="020B0604030504040204" pitchFamily="34" charset="0"/>
              </a:rPr>
              <a:t>	</a:t>
            </a:r>
            <a:r>
              <a:rPr lang="zh-CN" altLang="en-US" b="1" dirty="0">
                <a:solidFill>
                  <a:schemeClr val="tx2"/>
                </a:solidFill>
                <a:latin typeface="楷体_GB2312" charset="-122"/>
                <a:ea typeface="楷体_GB2312" charset="-122"/>
              </a:rPr>
              <a:t>利用地址表法实现多分支程序设计的一般方法为：</a:t>
            </a:r>
            <a:endParaRPr lang="zh-CN" altLang="en-US"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把各分支程序段的入口地址（一般是偏移地址，也可以使段</a:t>
            </a:r>
            <a:endParaRPr lang="en-US" altLang="zh-CN"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地址与偏移地址）依次存放在数据段的一个表中，形成地址</a:t>
            </a:r>
            <a:endParaRPr lang="en-US" altLang="zh-CN"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表。取各分支程序段的编号作为给分支入口地址的表地址的</a:t>
            </a:r>
            <a:endParaRPr lang="en-US" altLang="zh-CN"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位移量。某个分支程序入口地址的表地址为：</a:t>
            </a:r>
            <a:endParaRPr lang="zh-CN" altLang="en-US"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	</a:t>
            </a:r>
            <a:r>
              <a:rPr lang="zh-CN" altLang="en-US" b="1" dirty="0">
                <a:solidFill>
                  <a:srgbClr val="FF0000"/>
                </a:solidFill>
                <a:latin typeface="楷体_GB2312" charset="-122"/>
                <a:ea typeface="楷体_GB2312" charset="-122"/>
              </a:rPr>
              <a:t>表地址</a:t>
            </a:r>
            <a:r>
              <a:rPr lang="en-US" altLang="zh-CN" b="1" dirty="0">
                <a:solidFill>
                  <a:srgbClr val="FF0000"/>
                </a:solidFill>
                <a:latin typeface="楷体_GB2312" charset="-122"/>
                <a:ea typeface="楷体_GB2312" charset="-122"/>
              </a:rPr>
              <a:t>=</a:t>
            </a:r>
            <a:r>
              <a:rPr lang="zh-CN" altLang="en-US" b="1" dirty="0">
                <a:solidFill>
                  <a:srgbClr val="FF0000"/>
                </a:solidFill>
                <a:latin typeface="楷体_GB2312" charset="-122"/>
                <a:ea typeface="楷体_GB2312" charset="-122"/>
              </a:rPr>
              <a:t>编号*</a:t>
            </a:r>
            <a:r>
              <a:rPr lang="en-US" altLang="zh-CN" b="1" dirty="0">
                <a:solidFill>
                  <a:srgbClr val="FF0000"/>
                </a:solidFill>
                <a:latin typeface="楷体_GB2312" charset="-122"/>
                <a:ea typeface="楷体_GB2312" charset="-122"/>
              </a:rPr>
              <a:t>2+</a:t>
            </a:r>
            <a:r>
              <a:rPr lang="zh-CN" altLang="en-US" b="1" dirty="0">
                <a:solidFill>
                  <a:srgbClr val="FF0000"/>
                </a:solidFill>
                <a:latin typeface="楷体_GB2312" charset="-122"/>
                <a:ea typeface="楷体_GB2312" charset="-122"/>
              </a:rPr>
              <a:t>入口地址首地址</a:t>
            </a:r>
            <a:endParaRPr lang="zh-CN" altLang="en-US" b="1" dirty="0">
              <a:solidFill>
                <a:srgbClr val="FF0000"/>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根据条件首先在地址表中找到转移的目标地址，然后转到相</a:t>
            </a:r>
            <a:endParaRPr lang="en-US" altLang="zh-CN" b="1" dirty="0">
              <a:solidFill>
                <a:schemeClr val="tx2"/>
              </a:solidFill>
              <a:latin typeface="楷体_GB2312" charset="-122"/>
              <a:ea typeface="楷体_GB2312" charset="-122"/>
            </a:endParaRPr>
          </a:p>
          <a:p>
            <a:pPr marL="342900" indent="-342900">
              <a:lnSpc>
                <a:spcPct val="120000"/>
              </a:lnSpc>
              <a:spcBef>
                <a:spcPct val="20000"/>
              </a:spcBef>
              <a:spcAft>
                <a:spcPct val="5000"/>
              </a:spcAft>
              <a:buClr>
                <a:schemeClr val="folHlink"/>
              </a:buClr>
              <a:buSzPct val="60000"/>
              <a:buFont typeface="Wingdings" panose="05000000000000000000" pitchFamily="2" charset="2"/>
            </a:pPr>
            <a:r>
              <a:rPr lang="zh-CN" altLang="en-US" b="1" dirty="0">
                <a:solidFill>
                  <a:schemeClr val="tx2"/>
                </a:solidFill>
                <a:latin typeface="楷体_GB2312" charset="-122"/>
                <a:ea typeface="楷体_GB2312" charset="-122"/>
              </a:rPr>
              <a:t>应位置，从而实现多分支。</a:t>
            </a:r>
            <a:endParaRPr lang="zh-CN" altLang="en-US" b="1" dirty="0">
              <a:solidFill>
                <a:schemeClr val="tx2"/>
              </a:solidFill>
              <a:latin typeface="楷体_GB2312" charset="-122"/>
              <a:ea typeface="楷体_GB2312" charset="-122"/>
            </a:endParaRPr>
          </a:p>
        </p:txBody>
      </p:sp>
    </p:spTree>
  </p:cSld>
  <p:clrMapOvr>
    <a:masterClrMapping/>
  </p:clrMapOvr>
  <p:transition spd="slow">
    <p:zo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
          <p:cNvSpPr>
            <a:spLocks noGrp="1"/>
          </p:cNvSpPr>
          <p:nvPr>
            <p:ph type="title"/>
          </p:nvPr>
        </p:nvSpPr>
        <p:spPr>
          <a:ln/>
        </p:spPr>
        <p:txBody>
          <a:bodyPr vert="horz" wrap="square" lIns="91440" tIns="45720" rIns="91440" bIns="45720" anchor="b" anchorCtr="0"/>
          <a:p>
            <a:endParaRPr lang="zh-CN" altLang="en-US" dirty="0"/>
          </a:p>
        </p:txBody>
      </p:sp>
      <p:sp>
        <p:nvSpPr>
          <p:cNvPr id="171011"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5" name="Rectangle 3"/>
          <p:cNvSpPr txBox="1">
            <a:spLocks noChangeArrowheads="1"/>
          </p:cNvSpPr>
          <p:nvPr/>
        </p:nvSpPr>
        <p:spPr bwMode="auto">
          <a:xfrm>
            <a:off x="395288" y="1997075"/>
            <a:ext cx="8548688"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0" marR="0" lvl="0" indent="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例</a:t>
            </a: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用地址表法编写程序实现从低到高逐位检测一个字节数据，找到第一个非</a:t>
            </a: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0</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的位数。检测时，为</a:t>
            </a: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0</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，则继续检测；为</a:t>
            </a:r>
            <a:r>
              <a:rPr kumimoji="0" lang="en-US" altLang="zh-CN"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，则转移到对应的处理程序段显示相应的位数。</a:t>
            </a:r>
            <a:endParaRPr kumimoji="0" lang="zh-CN" altLang="en-US" sz="2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DATA SEGMENT</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NUM DB 78H</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ADTAB DW AD0</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AD1</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AD2</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AD3</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AD4</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AD5</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AD6</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AD7</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；地址表</a:t>
            </a:r>
            <a:endPar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DATA ENDS</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CODE SEGMENT</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ASSUME CS:CODE</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DS:DATA</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START:MOV AX,DATA</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2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DS,AX</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spd="slow">
    <p:zoom/>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73058" name="灯片编号占位符 3"/>
          <p:cNvSpPr txBox="1">
            <a:spLocks noGrp="1"/>
          </p:cNvSpPr>
          <p:nvPr>
            <p:ph type="sldNum" sz="quarter" idx="12"/>
          </p:nvPr>
        </p:nvSpPr>
        <p:spPr>
          <a:ln/>
        </p:spPr>
        <p:txBody>
          <a:bodyPr anchor="b" anchorCtr="0"/>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r" eaLnBrk="1" hangingPunct="1"/>
            <a:fld id="{9A0DB2DC-4C9A-4742-B13C-FB6460FD3503}" type="slidenum">
              <a:rPr lang="zh-CN" altLang="en-US" sz="1400" dirty="0"/>
            </a:fld>
            <a:endParaRPr lang="zh-CN" altLang="en-US" sz="1400" dirty="0"/>
          </a:p>
        </p:txBody>
      </p:sp>
      <p:sp>
        <p:nvSpPr>
          <p:cNvPr id="6" name="Rectangle 3"/>
          <p:cNvSpPr txBox="1">
            <a:spLocks noChangeArrowheads="1"/>
          </p:cNvSpPr>
          <p:nvPr/>
        </p:nvSpPr>
        <p:spPr bwMode="auto">
          <a:xfrm>
            <a:off x="23813" y="908050"/>
            <a:ext cx="4435475"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1600" b="1" i="0" u="none" strike="noStrike" kern="0" cap="none" spc="0" normalizeH="0" baseline="0" noProof="0" dirty="0">
                <a:ln>
                  <a:noFill/>
                </a:ln>
                <a:solidFill>
                  <a:schemeClr val="tx2"/>
                </a:solidFill>
                <a:effectLst/>
                <a:uLnTx/>
                <a:uFillTx/>
                <a:latin typeface="+mn-lt"/>
                <a:ea typeface="宋体" panose="02010600030101010101" pitchFamily="2" charset="-122"/>
                <a:cs typeface="+mn-cs"/>
              </a:rPr>
              <a:t>	</a:t>
            </a:r>
            <a:r>
              <a:rPr kumimoji="0" lang="en-US" altLang="zh-CN" sz="18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MOV AL,NUM</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DL,’?’</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CMP AL,0</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JZ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BX,0;BX</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用来记录位</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的位数</a:t>
            </a:r>
            <a:endPar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AGAIN:SHR AL,1</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JC NEXT</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INC BX</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AGAIN</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NEXT:SHL BX,1</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ADTAB[BX]</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AD0: MOV DL,’0’</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AD1: MOV DL,’1’</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p:txBody>
      </p:sp>
      <p:sp>
        <p:nvSpPr>
          <p:cNvPr id="7" name="Rectangle 4"/>
          <p:cNvSpPr txBox="1">
            <a:spLocks noChangeArrowheads="1"/>
          </p:cNvSpPr>
          <p:nvPr/>
        </p:nvSpPr>
        <p:spPr>
          <a:xfrm>
            <a:off x="4643438" y="765175"/>
            <a:ext cx="4038600" cy="4879975"/>
          </a:xfrm>
          <a:prstGeom prst="rect">
            <a:avLst/>
          </a:prstGeom>
        </p:spPr>
        <p:txBody>
          <a:bodyPr/>
          <a:lstStyle>
            <a:lvl1pPr marL="342900" indent="-342900" algn="l" rtl="0" eaLnBrk="0" fontAlgn="base" hangingPunct="0">
              <a:lnSpc>
                <a:spcPct val="110000"/>
              </a:lnSpc>
              <a:spcBef>
                <a:spcPct val="20000"/>
              </a:spcBef>
              <a:spcAft>
                <a:spcPct val="5000"/>
              </a:spcAft>
              <a:buClr>
                <a:schemeClr val="folHlink"/>
              </a:buClr>
              <a:buSzPct val="60000"/>
              <a:buFont typeface="Wingdings" panose="05000000000000000000"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20000"/>
              </a:spcBef>
              <a:spcAft>
                <a:spcPct val="5000"/>
              </a:spcAft>
              <a:buClr>
                <a:schemeClr val="hlink"/>
              </a:buClr>
              <a:buSzPct val="55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20000"/>
              </a:spcBef>
              <a:spcAft>
                <a:spcPct val="5000"/>
              </a:spcAft>
              <a:buClr>
                <a:schemeClr val="folHlink"/>
              </a:buClr>
              <a:buSzPct val="50000"/>
              <a:buFont typeface="Wingdings" panose="05000000000000000000" pitchFamily="2" charset="2"/>
              <a:buChar char="n"/>
              <a:defRPr sz="2000" b="1">
                <a:solidFill>
                  <a:srgbClr val="FF0000"/>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宋体" panose="02010600030101010101"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宋体" panose="02010600030101010101" pitchFamily="2" charset="-122"/>
              </a:defRPr>
            </a:lvl9pPr>
          </a:lstStyle>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AD2:MOV DL,’2’</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；第</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2</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位为</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1</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t>
            </a:r>
            <a:endPar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AD3:MOV DL,’3’</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AD4:MOV DL,’4’</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AD5:MOV DL,’5’</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AD6:MOV DL,’6’</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JMP DISP</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AD7:MOV DL,’7’</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DISP:MOV AH,2  </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；显示</a:t>
            </a:r>
            <a:endPar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INT 21H</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MOV AH,4CH </a:t>
            </a:r>
            <a:r>
              <a:rPr kumimoji="0" lang="zh-CN" altLang="en-US"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；返回</a:t>
            </a: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DOS</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INT 21H</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CODE ENDS</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r>
              <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rPr>
              <a:t>	 END START</a:t>
            </a:r>
            <a:endParaRPr kumimoji="0" lang="en-US" altLang="zh-CN" sz="2000" b="1" i="0" u="none" strike="noStrike" kern="0" cap="none" spc="0" normalizeH="0" baseline="0" noProof="0" dirty="0">
              <a:ln>
                <a:noFill/>
              </a:ln>
              <a:solidFill>
                <a:schemeClr val="tx2"/>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endParaRPr kumimoji="0" lang="en-US" altLang="zh-CN" sz="1600" b="1"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a:p>
            <a:pPr marL="342900" marR="0" lvl="0" indent="-342900" algn="l" defTabSz="914400" rtl="0" eaLnBrk="0" fontAlgn="base" latinLnBrk="0" hangingPunct="0">
              <a:lnSpc>
                <a:spcPct val="90000"/>
              </a:lnSpc>
              <a:spcBef>
                <a:spcPct val="20000"/>
              </a:spcBef>
              <a:spcAft>
                <a:spcPct val="5000"/>
              </a:spcAft>
              <a:buClr>
                <a:schemeClr val="folHlink"/>
              </a:buClr>
              <a:buSzPct val="60000"/>
              <a:buFont typeface="Wingdings" panose="05000000000000000000" pitchFamily="2" charset="2"/>
              <a:buNone/>
              <a:defRPr/>
            </a:pPr>
            <a:endParaRPr kumimoji="0" lang="en-US" altLang="zh-CN" sz="1600" b="1" i="0" u="none" strike="noStrike" kern="0" cap="none" spc="0" normalizeH="0" baseline="0" noProof="0" dirty="0">
              <a:ln>
                <a:noFill/>
              </a:ln>
              <a:solidFill>
                <a:schemeClr val="tx2"/>
              </a:solidFill>
              <a:effectLst/>
              <a:uLnTx/>
              <a:uFillTx/>
              <a:latin typeface="+mn-lt"/>
              <a:ea typeface="宋体" panose="02010600030101010101" pitchFamily="2" charset="-122"/>
              <a:cs typeface="+mn-cs"/>
            </a:endParaRPr>
          </a:p>
        </p:txBody>
      </p:sp>
      <p:cxnSp>
        <p:nvCxnSpPr>
          <p:cNvPr id="173061" name="直接连接符 8"/>
          <p:cNvCxnSpPr/>
          <p:nvPr/>
        </p:nvCxnSpPr>
        <p:spPr>
          <a:xfrm>
            <a:off x="4459288" y="188913"/>
            <a:ext cx="0" cy="6669087"/>
          </a:xfrm>
          <a:prstGeom prst="line">
            <a:avLst/>
          </a:prstGeom>
          <a:ln w="31750" cap="sq" cmpd="sng">
            <a:solidFill>
              <a:schemeClr val="tx1"/>
            </a:solidFill>
            <a:prstDash val="solid"/>
            <a:headEnd type="none" w="sm" len="sm"/>
            <a:tailEnd type="none" w="sm" len="sm"/>
          </a:ln>
        </p:spPr>
      </p:cxnSp>
    </p:spTree>
  </p:cSld>
  <p:clrMapOvr>
    <a:masterClrMapping/>
  </p:clrMapOvr>
  <p:transition spd="slow">
    <p:zoom/>
  </p:transition>
</p:sld>
</file>

<file path=ppt/tags/tag1.xml><?xml version="1.0" encoding="utf-8"?>
<p:tagLst xmlns:p="http://schemas.openxmlformats.org/presentationml/2006/main">
  <p:tag name="COMMONDATA" val="eyJoZGlkIjoiOTdhNWNjNzkyNjhlYTk0YzYzZDdhYzA5YzlmNTk1YTUifQ=="/>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0</TotalTime>
  <Words>17056</Words>
  <Application>WPS 演示</Application>
  <PresentationFormat>全屏显示(4:3)</PresentationFormat>
  <Paragraphs>1737</Paragraphs>
  <Slides>112</Slides>
  <Notes>67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112</vt:i4>
      </vt:variant>
    </vt:vector>
  </HeadingPairs>
  <TitlesOfParts>
    <vt:vector size="132" baseType="lpstr">
      <vt:lpstr>Arial</vt:lpstr>
      <vt:lpstr>宋体</vt:lpstr>
      <vt:lpstr>Wingdings</vt:lpstr>
      <vt:lpstr>Times New Roman</vt:lpstr>
      <vt:lpstr>Tahoma</vt:lpstr>
      <vt:lpstr>隶书</vt:lpstr>
      <vt:lpstr>楷体_GB2312</vt:lpstr>
      <vt:lpstr>新宋体</vt:lpstr>
      <vt:lpstr>华文行楷</vt:lpstr>
      <vt:lpstr>黑体</vt:lpstr>
      <vt:lpstr>华文新魏</vt:lpstr>
      <vt:lpstr>仿宋_GB2312</vt:lpstr>
      <vt:lpstr>仿宋</vt:lpstr>
      <vt:lpstr>Courier New</vt:lpstr>
      <vt:lpstr>Symbol</vt:lpstr>
      <vt:lpstr>微软雅黑</vt:lpstr>
      <vt:lpstr>Arial Unicode MS</vt:lpstr>
      <vt:lpstr>Calibri</vt:lpstr>
      <vt:lpstr>Blends</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微机原理与接口技术</dc:title>
  <dc:creator>cf08</dc:creator>
  <cp:lastModifiedBy>2017</cp:lastModifiedBy>
  <cp:revision>177</cp:revision>
  <cp:lastPrinted>1995-12-08T18:33:06Z</cp:lastPrinted>
  <dcterms:created xsi:type="dcterms:W3CDTF">2002-02-20T04:24:10Z</dcterms:created>
  <dcterms:modified xsi:type="dcterms:W3CDTF">2023-08-27T11:44:41Z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41E6CED32AC5449FB734C56FCF1BE854_12</vt:lpwstr>
  </property>
</Properties>
</file>