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2"/>
  </p:notesMasterIdLst>
  <p:sldIdLst>
    <p:sldId id="256" r:id="rId3"/>
    <p:sldId id="469" r:id="rId4"/>
    <p:sldId id="281" r:id="rId5"/>
    <p:sldId id="284" r:id="rId6"/>
    <p:sldId id="291" r:id="rId7"/>
    <p:sldId id="312" r:id="rId8"/>
    <p:sldId id="470" r:id="rId9"/>
    <p:sldId id="314" r:id="rId10"/>
    <p:sldId id="315" r:id="rId11"/>
    <p:sldId id="316" r:id="rId12"/>
    <p:sldId id="473" r:id="rId13"/>
    <p:sldId id="317" r:id="rId14"/>
    <p:sldId id="318" r:id="rId15"/>
    <p:sldId id="319" r:id="rId16"/>
    <p:sldId id="320" r:id="rId17"/>
    <p:sldId id="321" r:id="rId18"/>
    <p:sldId id="322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1" r:id="rId35"/>
    <p:sldId id="342" r:id="rId36"/>
    <p:sldId id="343" r:id="rId37"/>
    <p:sldId id="344" r:id="rId38"/>
    <p:sldId id="477" r:id="rId39"/>
    <p:sldId id="346" r:id="rId40"/>
    <p:sldId id="347" r:id="rId41"/>
    <p:sldId id="348" r:id="rId42"/>
    <p:sldId id="478" r:id="rId43"/>
    <p:sldId id="479" r:id="rId44"/>
    <p:sldId id="480" r:id="rId45"/>
    <p:sldId id="349" r:id="rId46"/>
    <p:sldId id="350" r:id="rId47"/>
    <p:sldId id="351" r:id="rId48"/>
    <p:sldId id="353" r:id="rId49"/>
    <p:sldId id="354" r:id="rId50"/>
    <p:sldId id="355" r:id="rId51"/>
    <p:sldId id="357" r:id="rId52"/>
    <p:sldId id="645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70" r:id="rId64"/>
    <p:sldId id="646" r:id="rId65"/>
    <p:sldId id="371" r:id="rId66"/>
    <p:sldId id="373" r:id="rId67"/>
    <p:sldId id="374" r:id="rId68"/>
    <p:sldId id="375" r:id="rId69"/>
    <p:sldId id="482" r:id="rId70"/>
    <p:sldId id="483" r:id="rId71"/>
    <p:sldId id="484" r:id="rId72"/>
    <p:sldId id="376" r:id="rId73"/>
    <p:sldId id="485" r:id="rId74"/>
    <p:sldId id="487" r:id="rId75"/>
    <p:sldId id="486" r:id="rId76"/>
    <p:sldId id="378" r:id="rId77"/>
    <p:sldId id="490" r:id="rId78"/>
    <p:sldId id="491" r:id="rId79"/>
    <p:sldId id="492" r:id="rId80"/>
    <p:sldId id="493" r:id="rId81"/>
    <p:sldId id="494" r:id="rId82"/>
    <p:sldId id="509" r:id="rId83"/>
    <p:sldId id="510" r:id="rId84"/>
    <p:sldId id="495" r:id="rId85"/>
    <p:sldId id="497" r:id="rId86"/>
    <p:sldId id="498" r:id="rId87"/>
    <p:sldId id="499" r:id="rId88"/>
    <p:sldId id="496" r:id="rId89"/>
    <p:sldId id="500" r:id="rId90"/>
    <p:sldId id="501" r:id="rId91"/>
    <p:sldId id="502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1" r:id="rId101"/>
    <p:sldId id="392" r:id="rId102"/>
    <p:sldId id="393" r:id="rId103"/>
    <p:sldId id="531" r:id="rId104"/>
    <p:sldId id="396" r:id="rId105"/>
    <p:sldId id="397" r:id="rId106"/>
    <p:sldId id="398" r:id="rId107"/>
    <p:sldId id="503" r:id="rId108"/>
    <p:sldId id="530" r:id="rId109"/>
    <p:sldId id="504" r:id="rId110"/>
    <p:sldId id="399" r:id="rId111"/>
    <p:sldId id="400" r:id="rId112"/>
    <p:sldId id="506" r:id="rId113"/>
    <p:sldId id="507" r:id="rId114"/>
    <p:sldId id="401" r:id="rId115"/>
    <p:sldId id="532" r:id="rId116"/>
    <p:sldId id="403" r:id="rId117"/>
    <p:sldId id="404" r:id="rId118"/>
    <p:sldId id="405" r:id="rId119"/>
    <p:sldId id="410" r:id="rId120"/>
    <p:sldId id="412" r:id="rId121"/>
    <p:sldId id="413" r:id="rId122"/>
    <p:sldId id="414" r:id="rId123"/>
    <p:sldId id="415" r:id="rId124"/>
    <p:sldId id="513" r:id="rId125"/>
    <p:sldId id="416" r:id="rId126"/>
    <p:sldId id="418" r:id="rId127"/>
    <p:sldId id="419" r:id="rId128"/>
    <p:sldId id="420" r:id="rId129"/>
    <p:sldId id="514" r:id="rId130"/>
    <p:sldId id="422" r:id="rId131"/>
    <p:sldId id="424" r:id="rId132"/>
    <p:sldId id="515" r:id="rId133"/>
    <p:sldId id="426" r:id="rId134"/>
    <p:sldId id="508" r:id="rId135"/>
    <p:sldId id="428" r:id="rId136"/>
    <p:sldId id="429" r:id="rId137"/>
    <p:sldId id="430" r:id="rId138"/>
    <p:sldId id="432" r:id="rId139"/>
    <p:sldId id="433" r:id="rId140"/>
    <p:sldId id="529" r:id="rId141"/>
    <p:sldId id="434" r:id="rId142"/>
    <p:sldId id="435" r:id="rId143"/>
    <p:sldId id="440" r:id="rId144"/>
    <p:sldId id="437" r:id="rId145"/>
    <p:sldId id="439" r:id="rId146"/>
    <p:sldId id="441" r:id="rId147"/>
    <p:sldId id="442" r:id="rId148"/>
    <p:sldId id="516" r:id="rId149"/>
    <p:sldId id="517" r:id="rId150"/>
    <p:sldId id="518" r:id="rId151"/>
    <p:sldId id="522" r:id="rId152"/>
    <p:sldId id="523" r:id="rId153"/>
    <p:sldId id="524" r:id="rId154"/>
    <p:sldId id="525" r:id="rId155"/>
    <p:sldId id="446" r:id="rId156"/>
    <p:sldId id="447" r:id="rId157"/>
    <p:sldId id="520" r:id="rId158"/>
    <p:sldId id="521" r:id="rId159"/>
    <p:sldId id="526" r:id="rId160"/>
    <p:sldId id="448" r:id="rId161"/>
    <p:sldId id="449" r:id="rId162"/>
    <p:sldId id="450" r:id="rId163"/>
    <p:sldId id="451" r:id="rId164"/>
    <p:sldId id="452" r:id="rId165"/>
    <p:sldId id="453" r:id="rId166"/>
    <p:sldId id="454" r:id="rId167"/>
    <p:sldId id="527" r:id="rId168"/>
    <p:sldId id="528" r:id="rId169"/>
    <p:sldId id="456" r:id="rId170"/>
    <p:sldId id="457" r:id="rId171"/>
    <p:sldId id="458" r:id="rId172"/>
    <p:sldId id="459" r:id="rId173"/>
    <p:sldId id="460" r:id="rId174"/>
    <p:sldId id="461" r:id="rId175"/>
    <p:sldId id="462" r:id="rId176"/>
    <p:sldId id="463" r:id="rId177"/>
    <p:sldId id="464" r:id="rId178"/>
    <p:sldId id="465" r:id="rId179"/>
    <p:sldId id="466" r:id="rId180"/>
    <p:sldId id="467" r:id="rId181"/>
  </p:sldIdLst>
  <p:sldSz cx="9144000" cy="6858000" type="screen4x3"/>
  <p:notesSz cx="6858000" cy="9144000"/>
  <p:custDataLst>
    <p:tags r:id="rId18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B2B2B2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8"/>
    <p:restoredTop sz="94660"/>
  </p:normalViewPr>
  <p:slideViewPr>
    <p:cSldViewPr showGuides="1">
      <p:cViewPr varScale="1">
        <p:scale>
          <a:sx n="103" d="100"/>
          <a:sy n="103" d="100"/>
        </p:scale>
        <p:origin x="504" y="7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320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theme" Target="theme/theme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63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18739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注意：有符号数乘法时，给出的数一般都是补码，必须先转换成源码才能相乘。</a:t>
            </a:r>
          </a:p>
        </p:txBody>
      </p:sp>
      <p:sp>
        <p:nvSpPr>
          <p:cNvPr id="18739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70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>
                <a:ea typeface="宋体" panose="02010600030101010101" pitchFamily="2" charset="-122"/>
              </a:rPr>
              <a:t>BCD</a:t>
            </a:r>
            <a:r>
              <a:rPr lang="zh-CN" altLang="en-US" dirty="0">
                <a:ea typeface="宋体" panose="02010600030101010101" pitchFamily="2" charset="-122"/>
              </a:rPr>
              <a:t>码使用频率不高，所以任何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都不会设置专门的</a:t>
            </a:r>
            <a:r>
              <a:rPr lang="en-US" altLang="zh-CN" dirty="0">
                <a:ea typeface="宋体" panose="02010600030101010101" pitchFamily="2" charset="-122"/>
              </a:rPr>
              <a:t>BCD</a:t>
            </a:r>
            <a:r>
              <a:rPr lang="zh-CN" altLang="en-US" dirty="0">
                <a:ea typeface="宋体" panose="02010600030101010101" pitchFamily="2" charset="-122"/>
              </a:rPr>
              <a:t>运算指令。遇到</a:t>
            </a:r>
            <a:r>
              <a:rPr lang="en-US" altLang="zh-CN" dirty="0">
                <a:ea typeface="宋体" panose="02010600030101010101" pitchFamily="2" charset="-122"/>
              </a:rPr>
              <a:t>BCD</a:t>
            </a:r>
            <a:r>
              <a:rPr lang="zh-CN" altLang="en-US" dirty="0">
                <a:ea typeface="宋体" panose="02010600030101010101" pitchFamily="2" charset="-122"/>
              </a:rPr>
              <a:t>码的运算，只能利用普通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进制运算指令来进行。但是，运用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进制的运算指令得到的结果就会失去</a:t>
            </a:r>
            <a:r>
              <a:rPr lang="en-US" altLang="zh-CN" dirty="0">
                <a:ea typeface="宋体" panose="02010600030101010101" pitchFamily="2" charset="-122"/>
              </a:rPr>
              <a:t>BCD</a:t>
            </a:r>
            <a:r>
              <a:rPr lang="zh-CN" altLang="en-US" dirty="0">
                <a:ea typeface="宋体" panose="02010600030101010101" pitchFamily="2" charset="-122"/>
              </a:rPr>
              <a:t>码的特征。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右移等同于除法，在有符号除法中，当除数的符号为正时，商的符号要和被除数符号相同，所以才要求符号位（最高位）向右移到次高位的同时其值保持不变。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汇编语言HLT和 END的不同</a:t>
            </a:r>
            <a:r>
              <a:rPr lang="en-US" altLang="zh-CN" dirty="0">
                <a:ea typeface="宋体" panose="02010600030101010101" pitchFamily="2" charset="-122"/>
              </a:rPr>
              <a:t>:前者是cpu暂停，等到有复位信号或中断信号输入再运行,后者直接结束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清理堆栈</a:t>
            </a:r>
            <a:r>
              <a:rPr lang="en-US" altLang="zh-CN" dirty="0">
                <a:ea typeface="宋体" panose="02010600030101010101" pitchFamily="2" charset="-122"/>
              </a:rPr>
              <a:t>:一般在调用某个子程序之前，会像堆栈中压入一些参数供子程序使用。那么，子程序在返回时，如果要主动废除这些压入的参数的话，就可以通过RET XX来实现。XX--〉代表压入的参数的字节数目。</a:t>
            </a:r>
          </a:p>
        </p:txBody>
      </p:sp>
      <p:sp>
        <p:nvSpPr>
          <p:cNvPr id="191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166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25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>
                <a:ea typeface="宋体" panose="02010600030101010101" pitchFamily="2" charset="-122"/>
              </a:rPr>
              <a:t>RET</a:t>
            </a:r>
            <a:r>
              <a:rPr lang="zh-CN" altLang="en-US" dirty="0">
                <a:ea typeface="宋体" panose="02010600030101010101" pitchFamily="2" charset="-122"/>
              </a:rPr>
              <a:t>之前修改执行 </a:t>
            </a:r>
            <a:r>
              <a:rPr lang="en-US" altLang="zh-CN" dirty="0">
                <a:ea typeface="宋体" panose="02010600030101010101" pitchFamily="2" charset="-122"/>
              </a:rPr>
              <a:t>mov bx,0; push bx </a:t>
            </a:r>
            <a:r>
              <a:rPr lang="zh-CN" altLang="en-US" dirty="0">
                <a:ea typeface="宋体" panose="02010600030101010101" pitchFamily="2" charset="-122"/>
              </a:rPr>
              <a:t>会发生什么？</a:t>
            </a:r>
          </a:p>
        </p:txBody>
      </p:sp>
      <p:sp>
        <p:nvSpPr>
          <p:cNvPr id="192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167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6248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34100" cy="6248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114800" cy="5410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114800" cy="5410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6248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34100" cy="6248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114800" cy="5410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114800" cy="5410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76400" y="0"/>
            <a:ext cx="7469188" cy="850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85738" cy="854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body"/>
          </p:nvPr>
        </p:nvSpPr>
        <p:spPr>
          <a:xfrm>
            <a:off x="457200" y="990600"/>
            <a:ext cx="83820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770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54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975" y="0"/>
            <a:ext cx="1520825" cy="846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Rectangle 7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53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412875"/>
            <a:ext cx="468313" cy="3298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14128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1C3071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38150" y="0"/>
            <a:ext cx="1739900" cy="472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442913" y="3151188"/>
          <a:ext cx="1711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19200" imgH="890270" progId="">
                  <p:embed/>
                </p:oleObj>
              </mc:Choice>
              <mc:Fallback>
                <p:oleObj r:id="rId13" imgW="1219200" imgH="89027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913" y="3151188"/>
                        <a:ext cx="17113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9738" y="1412875"/>
            <a:ext cx="1711325" cy="820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150" y="3976688"/>
            <a:ext cx="1711325" cy="728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738" y="2262188"/>
            <a:ext cx="1698625" cy="86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1" descr="hui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4213" y="44450"/>
            <a:ext cx="1314450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2" descr="image02"/>
          <p:cNvPicPr>
            <a:picLocks noChangeAspect="1"/>
          </p:cNvPicPr>
          <p:nvPr userDrawn="1"/>
        </p:nvPicPr>
        <p:blipFill>
          <a:blip r:embed="rId19"/>
          <a:srcRect t="6381" b="8911"/>
          <a:stretch>
            <a:fillRect/>
          </a:stretch>
        </p:blipFill>
        <p:spPr>
          <a:xfrm>
            <a:off x="2178050" y="1412875"/>
            <a:ext cx="6965950" cy="329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6" name="Rectangle 4"/>
          <p:cNvSpPr>
            <a:spLocks noGrp="1"/>
          </p:cNvSpPr>
          <p:nvPr>
            <p:ph type="body"/>
          </p:nvPr>
        </p:nvSpPr>
        <p:spPr>
          <a:xfrm>
            <a:off x="457200" y="990600"/>
            <a:ext cx="83820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7" name="Rectangle 7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53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/>
          </p:cNvSpPr>
          <p:nvPr>
            <p:ph type="ctrTitle" idx="4294967295"/>
          </p:nvPr>
        </p:nvSpPr>
        <p:spPr>
          <a:xfrm>
            <a:off x="250825" y="4800600"/>
            <a:ext cx="8642350" cy="7620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3600" dirty="0">
                <a:solidFill>
                  <a:schemeClr val="tx1"/>
                </a:solidFill>
                <a:ea typeface="宋体" panose="02010600030101010101" pitchFamily="2" charset="-122"/>
              </a:rPr>
              <a:t>汇编语言与微机原理</a:t>
            </a:r>
          </a:p>
        </p:txBody>
      </p:sp>
      <p:sp>
        <p:nvSpPr>
          <p:cNvPr id="3075" name="Rectangle 4"/>
          <p:cNvSpPr>
            <a:spLocks noGrp="1"/>
          </p:cNvSpPr>
          <p:nvPr/>
        </p:nvSpPr>
        <p:spPr>
          <a:xfrm>
            <a:off x="6445250" y="5535613"/>
            <a:ext cx="2447925" cy="13668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熊迎军</a:t>
            </a:r>
            <a:endParaRPr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xyj@njau.edu.cn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13776655525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076" name="直接连接符 3"/>
          <p:cNvCxnSpPr/>
          <p:nvPr/>
        </p:nvCxnSpPr>
        <p:spPr>
          <a:xfrm>
            <a:off x="0" y="5538788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569325" cy="53292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注意点：</a:t>
            </a:r>
          </a:p>
          <a:p>
            <a:pPr marL="784225" lvl="1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两操作数字长必须相同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784225" lvl="1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两操作数不允许同时为存储器操作数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两操作数不允许同时为段寄存器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在源操作数是立即数时，目标操作数不能是段寄存器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84225" lvl="1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不作为目标操作数，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一般也不作为操作数在指令中出现。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908050"/>
            <a:ext cx="5437188" cy="642938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）“异或”运算指令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844675"/>
            <a:ext cx="6264275" cy="338455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10000"/>
              </a:spcBef>
              <a:spcAft>
                <a:spcPts val="130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格式：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  <a:buFont typeface="Wingdings" panose="05000000000000000000" pitchFamily="2" charset="2"/>
              <a:buChar char="•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XOR  OPRD1，OPRD2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两操作数相“异或”，结果送目标地址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 XOR  BL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80H  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 XOR  AX，AX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452" name="文本框 1"/>
          <p:cNvSpPr txBox="1"/>
          <p:nvPr/>
        </p:nvSpPr>
        <p:spPr>
          <a:xfrm>
            <a:off x="1187450" y="5229225"/>
            <a:ext cx="6769100" cy="8588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某一操作数和自身相“异或”，结果为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，在程序中常利用这一特性，使某寄存器清零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5437187" cy="5524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）“测试”指令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endParaRPr lang="zh-CN" altLang="en-US" dirty="0">
              <a:solidFill>
                <a:srgbClr val="00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704850" y="1773238"/>
            <a:ext cx="7705725" cy="5006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格式： </a:t>
            </a:r>
          </a:p>
          <a:p>
            <a:pPr lvl="1" eaLnBrk="1" hangingPunct="1">
              <a:lnSpc>
                <a:spcPct val="110000"/>
              </a:lnSpc>
              <a:spcAft>
                <a:spcPct val="40000"/>
              </a:spcAft>
              <a:buFont typeface="Wingdings" panose="05000000000000000000" pitchFamily="2" charset="2"/>
              <a:buChar char="•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TEST  OPRD1，OPRD2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操作： </a:t>
            </a:r>
          </a:p>
          <a:p>
            <a:pPr lvl="1" eaLnBrk="1" hangingPunct="1">
              <a:lnSpc>
                <a:spcPct val="110000"/>
              </a:lnSpc>
              <a:spcAft>
                <a:spcPct val="45000"/>
              </a:spcAft>
              <a:buFont typeface="Wingdings" panose="05000000000000000000" pitchFamily="2" charset="2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执行“与”运算，但运算的结果不送回目标地址，只是影响标志位。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2400" b="0" dirty="0"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>
                <a:ea typeface="宋体" panose="02010600030101010101" pitchFamily="2" charset="-122"/>
              </a:rPr>
              <a:t>常用于测试某些位的状态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105476" name="文本框 1"/>
          <p:cNvSpPr txBox="1"/>
          <p:nvPr/>
        </p:nvSpPr>
        <p:spPr>
          <a:xfrm>
            <a:off x="684213" y="5210175"/>
            <a:ext cx="8459787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0" hangingPunct="0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TEST 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02H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ZF=1</a:t>
            </a:r>
          </a:p>
          <a:p>
            <a:pPr marL="457200" indent="-457200" eaLnBrk="0" hangingPunct="0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TEST 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8000H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中最高位为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ZF=1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50" y="1268413"/>
            <a:ext cx="8032750" cy="17541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TEST 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；该条语句，影响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标志位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可判断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的内容为空，那么执行该语句后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标志位为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的内容不为空，那么执行该语句后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标志位为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/>
          </p:cNvSpPr>
          <p:nvPr>
            <p:ph type="body" idx="4294967295"/>
          </p:nvPr>
        </p:nvSpPr>
        <p:spPr>
          <a:xfrm>
            <a:off x="1908175" y="1844675"/>
            <a:ext cx="3024188" cy="12239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300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非循环移位指令</a:t>
            </a: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循环移位指令</a:t>
            </a:r>
          </a:p>
        </p:txBody>
      </p:sp>
      <p:sp>
        <p:nvSpPr>
          <p:cNvPr id="109571" name="AutoShape 4"/>
          <p:cNvSpPr/>
          <p:nvPr/>
        </p:nvSpPr>
        <p:spPr>
          <a:xfrm>
            <a:off x="2051050" y="1989138"/>
            <a:ext cx="206375" cy="792162"/>
          </a:xfrm>
          <a:prstGeom prst="leftBrace">
            <a:avLst>
              <a:gd name="adj1" fmla="val 3463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572" name="Text Box 5"/>
          <p:cNvSpPr txBox="1"/>
          <p:nvPr/>
        </p:nvSpPr>
        <p:spPr>
          <a:xfrm>
            <a:off x="1258888" y="3502025"/>
            <a:ext cx="6121400" cy="1512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移动一位时由指令直接给出；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移动两位及以上，则移位次数由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525" name="Rectangle 2"/>
          <p:cNvSpPr>
            <a:spLocks noGrp="1"/>
          </p:cNvSpPr>
          <p:nvPr/>
        </p:nvSpPr>
        <p:spPr>
          <a:xfrm>
            <a:off x="1763713" y="119063"/>
            <a:ext cx="4968875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3.4.3.2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移位指令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10525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）非循环移位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1258888" y="2133600"/>
            <a:ext cx="2663825" cy="23749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逻辑左移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算术左移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逻辑右移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算术右移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548" name="矩形 1"/>
          <p:cNvSpPr/>
          <p:nvPr/>
        </p:nvSpPr>
        <p:spPr>
          <a:xfrm>
            <a:off x="1258888" y="5026025"/>
            <a:ext cx="4572000" cy="108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左移可实现乘法运算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右移可实现除法运算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0652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算术左移和逻辑左移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916113"/>
            <a:ext cx="5329237" cy="33845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算术左移指 令：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SAL  OPRD，1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SAL  OPRD，CL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逻辑左移指 令：          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SHL  OPRD，1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SHL  OPRD，CL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620" name="AutoShape 6"/>
          <p:cNvSpPr/>
          <p:nvPr/>
        </p:nvSpPr>
        <p:spPr>
          <a:xfrm>
            <a:off x="3960813" y="2706688"/>
            <a:ext cx="144462" cy="649287"/>
          </a:xfrm>
          <a:prstGeom prst="rightBrace">
            <a:avLst>
              <a:gd name="adj1" fmla="val 3716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1" name="AutoShape 7"/>
          <p:cNvSpPr/>
          <p:nvPr/>
        </p:nvSpPr>
        <p:spPr>
          <a:xfrm>
            <a:off x="3924300" y="4267200"/>
            <a:ext cx="215900" cy="792163"/>
          </a:xfrm>
          <a:prstGeom prst="rightBrace">
            <a:avLst>
              <a:gd name="adj1" fmla="val 3033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2" name="Text Box 8"/>
          <p:cNvSpPr txBox="1"/>
          <p:nvPr/>
        </p:nvSpPr>
        <p:spPr>
          <a:xfrm>
            <a:off x="4284663" y="2773363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有符号数</a:t>
            </a:r>
          </a:p>
        </p:txBody>
      </p:sp>
      <p:sp>
        <p:nvSpPr>
          <p:cNvPr id="111623" name="Text Box 9"/>
          <p:cNvSpPr txBox="1"/>
          <p:nvPr/>
        </p:nvSpPr>
        <p:spPr>
          <a:xfrm>
            <a:off x="4284663" y="44354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无符号数</a:t>
            </a:r>
          </a:p>
        </p:txBody>
      </p:sp>
      <p:sp>
        <p:nvSpPr>
          <p:cNvPr id="111624" name="Rectangle 4"/>
          <p:cNvSpPr/>
          <p:nvPr/>
        </p:nvSpPr>
        <p:spPr>
          <a:xfrm>
            <a:off x="2798763" y="5732463"/>
            <a:ext cx="3581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5" name="Line 5"/>
          <p:cNvSpPr/>
          <p:nvPr/>
        </p:nvSpPr>
        <p:spPr>
          <a:xfrm>
            <a:off x="3635375" y="5994400"/>
            <a:ext cx="2058988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6"/>
          <p:cNvSpPr/>
          <p:nvPr/>
        </p:nvSpPr>
        <p:spPr>
          <a:xfrm>
            <a:off x="6394450" y="5989638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7" name="Line 7"/>
          <p:cNvSpPr/>
          <p:nvPr/>
        </p:nvSpPr>
        <p:spPr>
          <a:xfrm>
            <a:off x="1763713" y="6008688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8" name="Text Box 8"/>
          <p:cNvSpPr txBox="1"/>
          <p:nvPr/>
        </p:nvSpPr>
        <p:spPr>
          <a:xfrm>
            <a:off x="7308850" y="568325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29" name="Text Box 9"/>
          <p:cNvSpPr txBox="1"/>
          <p:nvPr/>
        </p:nvSpPr>
        <p:spPr>
          <a:xfrm>
            <a:off x="1042988" y="5718175"/>
            <a:ext cx="685800" cy="544513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2" grpId="0"/>
      <p:bldP spid="111623" grpId="0"/>
      <p:bldP spid="111624" grpId="0" animBg="1"/>
      <p:bldP spid="111628" grpId="0"/>
      <p:bldP spid="11162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文本框 9"/>
          <p:cNvSpPr txBox="1"/>
          <p:nvPr/>
        </p:nvSpPr>
        <p:spPr>
          <a:xfrm>
            <a:off x="611188" y="1268413"/>
            <a:ext cx="7993062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在移动次数为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的情况下，若移位之后，操作数的最高位与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标志位的值不相等，则溢出标志位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OF=0.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此外，指令还影响标志位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指令的区别是：逻辑左移指令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将操作数视为无符号数，而算术左移指令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将操作数视为有符号数。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OF=1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指令不表示左移后溢出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，而对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指令表示移位后超出了符号数的表示范围。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文本框 1"/>
          <p:cNvSpPr txBox="1"/>
          <p:nvPr/>
        </p:nvSpPr>
        <p:spPr>
          <a:xfrm>
            <a:off x="684213" y="1196975"/>
            <a:ext cx="7775575" cy="17541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指令不能在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中测试，但可以在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MASM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中编译，因为汇编中将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自动转换为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执行的，这点可以通过对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MASM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生成的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EXE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文件反编译进行验证。</a:t>
            </a:r>
          </a:p>
        </p:txBody>
      </p:sp>
      <p:pic>
        <p:nvPicPr>
          <p:cNvPr id="11161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644900"/>
            <a:ext cx="2016125" cy="2160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62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3789363"/>
            <a:ext cx="4392613" cy="1458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1" name="右箭头 4"/>
          <p:cNvSpPr/>
          <p:nvPr/>
        </p:nvSpPr>
        <p:spPr>
          <a:xfrm>
            <a:off x="3130550" y="4410075"/>
            <a:ext cx="865188" cy="215900"/>
          </a:xfrm>
          <a:prstGeom prst="rightArrow">
            <a:avLst>
              <a:gd name="adj1" fmla="val 50000"/>
              <a:gd name="adj2" fmla="val 4983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2" name="文本框 5"/>
          <p:cNvSpPr txBox="1"/>
          <p:nvPr/>
        </p:nvSpPr>
        <p:spPr>
          <a:xfrm>
            <a:off x="3095625" y="4149725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反编译</a:t>
            </a:r>
          </a:p>
        </p:txBody>
      </p:sp>
      <p:sp>
        <p:nvSpPr>
          <p:cNvPr id="111623" name="矩形 7"/>
          <p:cNvSpPr/>
          <p:nvPr/>
        </p:nvSpPr>
        <p:spPr>
          <a:xfrm>
            <a:off x="1009650" y="6122988"/>
            <a:ext cx="655161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参考资料：浅谈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8086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汇编语言中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SAL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指令的应用研究，冯文超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34464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MOV 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41H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SHL 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执行结果：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=82H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CF=0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OF=1.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若视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82H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位无符号数，则它没有溢出（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82H&lt;FFH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）；若视为有符号数，则溢出了（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82H&gt;7FH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），因为移位后正数变成了负数。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10017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逻辑右移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SHR</a:t>
            </a:r>
            <a:endParaRPr lang="zh-CN" altLang="en-US" dirty="0">
              <a:solidFill>
                <a:srgbClr val="000033"/>
              </a:solidFill>
              <a:ea typeface="宋体" panose="02010600030101010101" pitchFamily="2" charset="-122"/>
            </a:endParaRP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809625" y="1866900"/>
            <a:ext cx="3041650" cy="16335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SHR  OPRD，1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SHR  OPRD，CL</a:t>
            </a:r>
          </a:p>
        </p:txBody>
      </p:sp>
      <p:sp>
        <p:nvSpPr>
          <p:cNvPr id="114692" name="Rectangle 4"/>
          <p:cNvSpPr/>
          <p:nvPr/>
        </p:nvSpPr>
        <p:spPr>
          <a:xfrm>
            <a:off x="2627313" y="3657600"/>
            <a:ext cx="3581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3" name="Line 5"/>
          <p:cNvSpPr/>
          <p:nvPr/>
        </p:nvSpPr>
        <p:spPr>
          <a:xfrm>
            <a:off x="3463925" y="3919538"/>
            <a:ext cx="2058988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4" name="Line 6"/>
          <p:cNvSpPr/>
          <p:nvPr/>
        </p:nvSpPr>
        <p:spPr>
          <a:xfrm>
            <a:off x="6223000" y="3914775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5" name="Line 7"/>
          <p:cNvSpPr/>
          <p:nvPr/>
        </p:nvSpPr>
        <p:spPr>
          <a:xfrm>
            <a:off x="1698625" y="3933825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6" name="Text Box 8"/>
          <p:cNvSpPr txBox="1"/>
          <p:nvPr/>
        </p:nvSpPr>
        <p:spPr>
          <a:xfrm>
            <a:off x="1255713" y="3611563"/>
            <a:ext cx="533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4697" name="Text Box 9"/>
          <p:cNvSpPr txBox="1"/>
          <p:nvPr/>
        </p:nvSpPr>
        <p:spPr>
          <a:xfrm>
            <a:off x="7199313" y="3657600"/>
            <a:ext cx="685800" cy="544513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14698" name="AutoShape 10"/>
          <p:cNvSpPr/>
          <p:nvPr/>
        </p:nvSpPr>
        <p:spPr>
          <a:xfrm>
            <a:off x="3821113" y="2536825"/>
            <a:ext cx="150812" cy="838200"/>
          </a:xfrm>
          <a:prstGeom prst="rightBrace">
            <a:avLst>
              <a:gd name="adj1" fmla="val 4595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9" name="AutoShape 11"/>
          <p:cNvSpPr/>
          <p:nvPr/>
        </p:nvSpPr>
        <p:spPr>
          <a:xfrm>
            <a:off x="4743450" y="2351088"/>
            <a:ext cx="2419350" cy="512762"/>
          </a:xfrm>
          <a:prstGeom prst="borderCallout1">
            <a:avLst>
              <a:gd name="adj1" fmla="val 108333"/>
              <a:gd name="adj2" fmla="val 92815"/>
              <a:gd name="adj3" fmla="val 108333"/>
              <a:gd name="adj4" fmla="val -35028"/>
            </a:avLst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无符号数的右移</a:t>
            </a:r>
          </a:p>
        </p:txBody>
      </p:sp>
      <p:sp>
        <p:nvSpPr>
          <p:cNvPr id="113676" name="文本框 1"/>
          <p:cNvSpPr txBox="1"/>
          <p:nvPr/>
        </p:nvSpPr>
        <p:spPr>
          <a:xfrm>
            <a:off x="611188" y="4367213"/>
            <a:ext cx="792162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它将目标操作数视为无符号数，其操作是将目的操作数顺序向右移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指定的位数，每右移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位，右边的最低位移入标志位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，而在左边的最高位补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指令也影响标志位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。如果移动次数为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，且移位之后新的最高位和次高位不相等，则标志位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。若移位次数不为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状态不定。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6" grpId="0"/>
      <p:bldP spid="114697" grpId="0" animBg="1"/>
      <p:bldP spid="114698" grpId="0" animBg="1"/>
      <p:bldP spid="1146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/>
          <p:cNvSpPr/>
          <p:nvPr/>
        </p:nvSpPr>
        <p:spPr>
          <a:xfrm>
            <a:off x="468313" y="2636838"/>
            <a:ext cx="7920037" cy="3163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08680" indent="-340868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CS,3000H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；不正确</a:t>
            </a:r>
          </a:p>
          <a:p>
            <a:pPr marL="3408680" indent="-340868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AX,3000H   ; </a:t>
            </a:r>
          </a:p>
          <a:p>
            <a:pPr marL="3408680" indent="-340868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CS,AX      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；不正确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08680" indent="-3408680" eaLnBrk="0" hangingPunct="0">
              <a:lnSpc>
                <a:spcPct val="120000"/>
              </a:lnSpc>
              <a:buFont typeface="Wingdings" panose="05000000000000000000" pitchFamily="2" charset="2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08680" indent="-340868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SS,1000H   </a:t>
            </a:r>
            <a:r>
              <a:rPr lang="zh-CN" altLang="en-US" sz="2400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；不正确</a:t>
            </a:r>
          </a:p>
          <a:p>
            <a:pPr marL="3408680" indent="-340868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DI,1000H</a:t>
            </a:r>
          </a:p>
          <a:p>
            <a:pPr marL="3408680" indent="-340868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MOV  SS,DI      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；正确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矩形 4"/>
          <p:cNvSpPr/>
          <p:nvPr/>
        </p:nvSpPr>
        <p:spPr>
          <a:xfrm>
            <a:off x="468313" y="1268413"/>
            <a:ext cx="7991475" cy="8429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如果要将数据送入段寄存器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SS)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必须先将这个数送入一个非段寄存器，然后在送到段寄存器。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110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 idx="4294967295"/>
          </p:nvPr>
        </p:nvSpPr>
        <p:spPr>
          <a:xfrm>
            <a:off x="692150" y="97790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6740" name="Rectangle 3"/>
          <p:cNvSpPr>
            <a:spLocks noGrp="1"/>
          </p:cNvSpPr>
          <p:nvPr>
            <p:ph type="body" idx="4294967295"/>
          </p:nvPr>
        </p:nvSpPr>
        <p:spPr>
          <a:xfrm>
            <a:off x="1204913" y="1741488"/>
            <a:ext cx="2371725" cy="163512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MOV 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68H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MOV CL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SHR 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</a:p>
        </p:txBody>
      </p:sp>
      <p:sp>
        <p:nvSpPr>
          <p:cNvPr id="116741" name="Rectangle 4"/>
          <p:cNvSpPr/>
          <p:nvPr/>
        </p:nvSpPr>
        <p:spPr>
          <a:xfrm>
            <a:off x="3536950" y="3832225"/>
            <a:ext cx="307975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2" name="Line 6"/>
          <p:cNvSpPr/>
          <p:nvPr/>
        </p:nvSpPr>
        <p:spPr>
          <a:xfrm>
            <a:off x="6630988" y="4092575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3" name="Line 7"/>
          <p:cNvSpPr/>
          <p:nvPr/>
        </p:nvSpPr>
        <p:spPr>
          <a:xfrm>
            <a:off x="2557463" y="4076700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" name="Text Box 8"/>
          <p:cNvSpPr txBox="1"/>
          <p:nvPr/>
        </p:nvSpPr>
        <p:spPr>
          <a:xfrm>
            <a:off x="2168525" y="3835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6745" name="Text Box 9"/>
          <p:cNvSpPr txBox="1"/>
          <p:nvPr/>
        </p:nvSpPr>
        <p:spPr>
          <a:xfrm>
            <a:off x="7607300" y="3392488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16746" name="Text Box 10"/>
          <p:cNvSpPr txBox="1"/>
          <p:nvPr/>
        </p:nvSpPr>
        <p:spPr>
          <a:xfrm>
            <a:off x="3968750" y="3860800"/>
            <a:ext cx="19716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0 1 1 0 1 0 0 0 </a:t>
            </a:r>
          </a:p>
        </p:txBody>
      </p:sp>
      <p:sp>
        <p:nvSpPr>
          <p:cNvPr id="116747" name="Rectangle 11"/>
          <p:cNvSpPr/>
          <p:nvPr/>
        </p:nvSpPr>
        <p:spPr>
          <a:xfrm>
            <a:off x="7612063" y="3803650"/>
            <a:ext cx="703262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8" name="Text Box 12"/>
          <p:cNvSpPr txBox="1"/>
          <p:nvPr/>
        </p:nvSpPr>
        <p:spPr>
          <a:xfrm>
            <a:off x="4832350" y="3392488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</p:txBody>
      </p:sp>
      <p:sp>
        <p:nvSpPr>
          <p:cNvPr id="116749" name="Text Box 15"/>
          <p:cNvSpPr txBox="1"/>
          <p:nvPr/>
        </p:nvSpPr>
        <p:spPr>
          <a:xfrm>
            <a:off x="7770813" y="386080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16750" name="Rectangle 18"/>
          <p:cNvSpPr/>
          <p:nvPr/>
        </p:nvSpPr>
        <p:spPr>
          <a:xfrm>
            <a:off x="3536950" y="4984750"/>
            <a:ext cx="307975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1" name="Text Box 19"/>
          <p:cNvSpPr txBox="1"/>
          <p:nvPr/>
        </p:nvSpPr>
        <p:spPr>
          <a:xfrm>
            <a:off x="3968750" y="5013325"/>
            <a:ext cx="23034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0 0 1 1 0 1 0 0</a:t>
            </a:r>
          </a:p>
        </p:txBody>
      </p:sp>
      <p:sp>
        <p:nvSpPr>
          <p:cNvPr id="116752" name="Text Box 20"/>
          <p:cNvSpPr txBox="1"/>
          <p:nvPr/>
        </p:nvSpPr>
        <p:spPr>
          <a:xfrm>
            <a:off x="4832350" y="45815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</p:txBody>
      </p:sp>
      <p:sp>
        <p:nvSpPr>
          <p:cNvPr id="116753" name="Line 23"/>
          <p:cNvSpPr/>
          <p:nvPr/>
        </p:nvSpPr>
        <p:spPr>
          <a:xfrm>
            <a:off x="6632575" y="5229225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4" name="Text Box 24"/>
          <p:cNvSpPr txBox="1"/>
          <p:nvPr/>
        </p:nvSpPr>
        <p:spPr>
          <a:xfrm>
            <a:off x="7608888" y="4529138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16755" name="Rectangle 25"/>
          <p:cNvSpPr/>
          <p:nvPr/>
        </p:nvSpPr>
        <p:spPr>
          <a:xfrm>
            <a:off x="7613650" y="4940300"/>
            <a:ext cx="703263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56" name="Text Box 26"/>
          <p:cNvSpPr txBox="1"/>
          <p:nvPr/>
        </p:nvSpPr>
        <p:spPr>
          <a:xfrm>
            <a:off x="7772400" y="499745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16757" name="Line 27"/>
          <p:cNvSpPr/>
          <p:nvPr/>
        </p:nvSpPr>
        <p:spPr>
          <a:xfrm>
            <a:off x="2557463" y="5229225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8" name="Text Box 28"/>
          <p:cNvSpPr txBox="1"/>
          <p:nvPr/>
        </p:nvSpPr>
        <p:spPr>
          <a:xfrm>
            <a:off x="2168525" y="49958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6759" name="Rectangle 29"/>
          <p:cNvSpPr/>
          <p:nvPr/>
        </p:nvSpPr>
        <p:spPr>
          <a:xfrm>
            <a:off x="3492500" y="5991225"/>
            <a:ext cx="307975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60" name="Text Box 30"/>
          <p:cNvSpPr txBox="1"/>
          <p:nvPr/>
        </p:nvSpPr>
        <p:spPr>
          <a:xfrm>
            <a:off x="3995738" y="6019800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0 0 0 1 1 0 1 0 </a:t>
            </a:r>
          </a:p>
        </p:txBody>
      </p:sp>
      <p:sp>
        <p:nvSpPr>
          <p:cNvPr id="116761" name="Text Box 31"/>
          <p:cNvSpPr txBox="1"/>
          <p:nvPr/>
        </p:nvSpPr>
        <p:spPr>
          <a:xfrm>
            <a:off x="4787900" y="558800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</p:txBody>
      </p:sp>
      <p:sp>
        <p:nvSpPr>
          <p:cNvPr id="116762" name="Line 32"/>
          <p:cNvSpPr/>
          <p:nvPr/>
        </p:nvSpPr>
        <p:spPr>
          <a:xfrm>
            <a:off x="6588125" y="6235700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3" name="Text Box 33"/>
          <p:cNvSpPr txBox="1"/>
          <p:nvPr/>
        </p:nvSpPr>
        <p:spPr>
          <a:xfrm>
            <a:off x="7564438" y="5535613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16764" name="Rectangle 34"/>
          <p:cNvSpPr/>
          <p:nvPr/>
        </p:nvSpPr>
        <p:spPr>
          <a:xfrm>
            <a:off x="7569200" y="5946775"/>
            <a:ext cx="703263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65" name="Text Box 35"/>
          <p:cNvSpPr txBox="1"/>
          <p:nvPr/>
        </p:nvSpPr>
        <p:spPr>
          <a:xfrm>
            <a:off x="7727950" y="60039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16766" name="Line 36"/>
          <p:cNvSpPr/>
          <p:nvPr/>
        </p:nvSpPr>
        <p:spPr>
          <a:xfrm>
            <a:off x="2513013" y="6235700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7" name="Text Box 37"/>
          <p:cNvSpPr txBox="1"/>
          <p:nvPr/>
        </p:nvSpPr>
        <p:spPr>
          <a:xfrm>
            <a:off x="2124075" y="60023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6768" name="Text Box 38"/>
          <p:cNvSpPr txBox="1"/>
          <p:nvPr/>
        </p:nvSpPr>
        <p:spPr>
          <a:xfrm>
            <a:off x="466725" y="5013325"/>
            <a:ext cx="1296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移动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116769" name="Text Box 39"/>
          <p:cNvSpPr txBox="1"/>
          <p:nvPr/>
        </p:nvSpPr>
        <p:spPr>
          <a:xfrm>
            <a:off x="395288" y="6021388"/>
            <a:ext cx="12969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移动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116744" grpId="0"/>
      <p:bldP spid="116745" grpId="0"/>
      <p:bldP spid="116746" grpId="0"/>
      <p:bldP spid="116747" grpId="0" animBg="1"/>
      <p:bldP spid="116748" grpId="0"/>
      <p:bldP spid="116749" grpId="0"/>
      <p:bldP spid="116750" grpId="0" animBg="1"/>
      <p:bldP spid="116751" grpId="0"/>
      <p:bldP spid="116752" grpId="0"/>
      <p:bldP spid="116754" grpId="0"/>
      <p:bldP spid="116755" grpId="0" animBg="1"/>
      <p:bldP spid="116756" grpId="0"/>
      <p:bldP spid="116758" grpId="0"/>
      <p:bldP spid="116759" grpId="0" animBg="1"/>
      <p:bldP spid="116760" grpId="0"/>
      <p:bldP spid="116761" grpId="0"/>
      <p:bldP spid="116763" grpId="0"/>
      <p:bldP spid="116764" grpId="0" animBg="1"/>
      <p:bldP spid="116765" grpId="0"/>
      <p:bldP spid="116767" grpId="0"/>
      <p:bldP spid="116768" grpId="0"/>
      <p:bldP spid="11676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/>
          </p:cNvSpPr>
          <p:nvPr>
            <p:ph type="body" idx="4294967295"/>
          </p:nvPr>
        </p:nvSpPr>
        <p:spPr>
          <a:xfrm>
            <a:off x="808038" y="1227138"/>
            <a:ext cx="4597400" cy="2773362"/>
          </a:xfrm>
        </p:spPr>
        <p:txBody>
          <a:bodyPr vert="horz" wrap="square" lIns="91440" tIns="45720" rIns="91440" bIns="45720" anchor="t" anchorCtr="0"/>
          <a:lstStyle/>
          <a:p>
            <a:pPr marL="0" indent="0" algn="just" eaLnBrk="1" hangingPunct="1"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将1000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开始存放的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个压缩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码转换为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码存放在3000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开始的单元中去。</a:t>
            </a:r>
          </a:p>
        </p:txBody>
      </p:sp>
      <p:sp>
        <p:nvSpPr>
          <p:cNvPr id="117763" name="Rectangle 4"/>
          <p:cNvSpPr/>
          <p:nvPr/>
        </p:nvSpPr>
        <p:spPr>
          <a:xfrm>
            <a:off x="6457950" y="2433638"/>
            <a:ext cx="1371600" cy="2743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4" name="Line 5"/>
          <p:cNvSpPr/>
          <p:nvPr/>
        </p:nvSpPr>
        <p:spPr>
          <a:xfrm>
            <a:off x="6457950" y="1747838"/>
            <a:ext cx="0" cy="838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5" name="Line 6"/>
          <p:cNvSpPr/>
          <p:nvPr/>
        </p:nvSpPr>
        <p:spPr>
          <a:xfrm>
            <a:off x="7829550" y="1747838"/>
            <a:ext cx="0" cy="838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6" name="Line 7"/>
          <p:cNvSpPr/>
          <p:nvPr/>
        </p:nvSpPr>
        <p:spPr>
          <a:xfrm>
            <a:off x="6457950" y="2509838"/>
            <a:ext cx="0" cy="3352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7" name="Line 8"/>
          <p:cNvSpPr/>
          <p:nvPr/>
        </p:nvSpPr>
        <p:spPr>
          <a:xfrm>
            <a:off x="7829550" y="2433638"/>
            <a:ext cx="0" cy="34290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8" name="Line 9"/>
          <p:cNvSpPr/>
          <p:nvPr/>
        </p:nvSpPr>
        <p:spPr>
          <a:xfrm>
            <a:off x="6457950" y="24336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9" name="Line 10"/>
          <p:cNvSpPr/>
          <p:nvPr/>
        </p:nvSpPr>
        <p:spPr>
          <a:xfrm>
            <a:off x="6457950" y="28146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0" name="Line 11"/>
          <p:cNvSpPr/>
          <p:nvPr/>
        </p:nvSpPr>
        <p:spPr>
          <a:xfrm>
            <a:off x="6457950" y="31956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1" name="Line 12"/>
          <p:cNvSpPr/>
          <p:nvPr/>
        </p:nvSpPr>
        <p:spPr>
          <a:xfrm>
            <a:off x="6457950" y="35766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2" name="Line 13"/>
          <p:cNvSpPr/>
          <p:nvPr/>
        </p:nvSpPr>
        <p:spPr>
          <a:xfrm>
            <a:off x="6457950" y="39576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3" name="Freeform 14"/>
          <p:cNvSpPr/>
          <p:nvPr/>
        </p:nvSpPr>
        <p:spPr>
          <a:xfrm>
            <a:off x="6443663" y="1628775"/>
            <a:ext cx="1357312" cy="315913"/>
          </a:xfrm>
          <a:custGeom>
            <a:avLst/>
            <a:gdLst>
              <a:gd name="txL" fmla="*/ 0 w 855"/>
              <a:gd name="txT" fmla="*/ 0 h 200"/>
              <a:gd name="txR" fmla="*/ 855 w 855"/>
              <a:gd name="txB" fmla="*/ 200 h 200"/>
            </a:gdLst>
            <a:ahLst/>
            <a:cxnLst>
              <a:cxn ang="0">
                <a:pos x="0" y="224552570"/>
              </a:cxn>
              <a:cxn ang="0">
                <a:pos x="45362795" y="157187253"/>
              </a:cxn>
              <a:cxn ang="0">
                <a:pos x="68043405" y="89820381"/>
              </a:cxn>
              <a:cxn ang="0">
                <a:pos x="476308624" y="0"/>
              </a:cxn>
              <a:cxn ang="0">
                <a:pos x="861893271" y="67365292"/>
              </a:cxn>
              <a:cxn ang="0">
                <a:pos x="975299434" y="157187253"/>
              </a:cxn>
              <a:cxn ang="0">
                <a:pos x="1111387783" y="247007659"/>
              </a:cxn>
              <a:cxn ang="0">
                <a:pos x="1156750565" y="314372927"/>
              </a:cxn>
              <a:cxn ang="0">
                <a:pos x="1224795533" y="336828016"/>
              </a:cxn>
              <a:cxn ang="0">
                <a:pos x="1247476131" y="404194863"/>
              </a:cxn>
              <a:cxn ang="0">
                <a:pos x="1451609448" y="494015319"/>
              </a:cxn>
              <a:cxn ang="0">
                <a:pos x="1859874890" y="471560230"/>
              </a:cxn>
              <a:cxn ang="0">
                <a:pos x="1995963239" y="381738194"/>
              </a:cxn>
              <a:cxn ang="0">
                <a:pos x="2147483647" y="291917838"/>
              </a:cxn>
            </a:cxnLst>
            <a:rect l="txL" t="txT" r="txR" b="txB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 cmpd="sng">
            <a:solidFill>
              <a:srgbClr val="FF66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4" name="Freeform 15"/>
          <p:cNvSpPr/>
          <p:nvPr/>
        </p:nvSpPr>
        <p:spPr>
          <a:xfrm>
            <a:off x="6457950" y="5699125"/>
            <a:ext cx="1357313" cy="315913"/>
          </a:xfrm>
          <a:custGeom>
            <a:avLst/>
            <a:gdLst>
              <a:gd name="txL" fmla="*/ 0 w 855"/>
              <a:gd name="txT" fmla="*/ 0 h 200"/>
              <a:gd name="txR" fmla="*/ 855 w 855"/>
              <a:gd name="txB" fmla="*/ 200 h 200"/>
            </a:gdLst>
            <a:ahLst/>
            <a:cxnLst>
              <a:cxn ang="0">
                <a:pos x="0" y="224552570"/>
              </a:cxn>
              <a:cxn ang="0">
                <a:pos x="45362829" y="157187253"/>
              </a:cxn>
              <a:cxn ang="0">
                <a:pos x="68045043" y="89820381"/>
              </a:cxn>
              <a:cxn ang="0">
                <a:pos x="476310563" y="0"/>
              </a:cxn>
              <a:cxn ang="0">
                <a:pos x="861893906" y="67365292"/>
              </a:cxn>
              <a:cxn ang="0">
                <a:pos x="975301740" y="157187253"/>
              </a:cxn>
              <a:cxn ang="0">
                <a:pos x="1111390189" y="247007659"/>
              </a:cxn>
              <a:cxn ang="0">
                <a:pos x="1156753005" y="314372927"/>
              </a:cxn>
              <a:cxn ang="0">
                <a:pos x="1224796436" y="336828016"/>
              </a:cxn>
              <a:cxn ang="0">
                <a:pos x="1247478638" y="404194863"/>
              </a:cxn>
              <a:cxn ang="0">
                <a:pos x="1451610517" y="494015319"/>
              </a:cxn>
              <a:cxn ang="0">
                <a:pos x="1859876260" y="471560230"/>
              </a:cxn>
              <a:cxn ang="0">
                <a:pos x="1995964709" y="381738194"/>
              </a:cxn>
              <a:cxn ang="0">
                <a:pos x="2147483647" y="291917838"/>
              </a:cxn>
            </a:cxnLst>
            <a:rect l="txL" t="txT" r="txR" b="txB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 cmpd="sng">
            <a:solidFill>
              <a:srgbClr val="FF66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5" name="Text Box 16"/>
          <p:cNvSpPr txBox="1"/>
          <p:nvPr/>
        </p:nvSpPr>
        <p:spPr>
          <a:xfrm>
            <a:off x="6838950" y="19002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6" name="Text Box 17"/>
          <p:cNvSpPr txBox="1"/>
          <p:nvPr/>
        </p:nvSpPr>
        <p:spPr>
          <a:xfrm>
            <a:off x="6838950" y="39576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7" name="Text Box 18"/>
          <p:cNvSpPr txBox="1"/>
          <p:nvPr/>
        </p:nvSpPr>
        <p:spPr>
          <a:xfrm>
            <a:off x="6838950" y="2357438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17778" name="Text Box 19"/>
          <p:cNvSpPr txBox="1"/>
          <p:nvPr/>
        </p:nvSpPr>
        <p:spPr>
          <a:xfrm>
            <a:off x="6838950" y="2786063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17779" name="Text Box 20"/>
          <p:cNvSpPr txBox="1"/>
          <p:nvPr/>
        </p:nvSpPr>
        <p:spPr>
          <a:xfrm>
            <a:off x="6853238" y="318135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17780" name="Text Box 21"/>
          <p:cNvSpPr txBox="1"/>
          <p:nvPr/>
        </p:nvSpPr>
        <p:spPr>
          <a:xfrm>
            <a:off x="6838950" y="35433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17781" name="Line 22"/>
          <p:cNvSpPr/>
          <p:nvPr/>
        </p:nvSpPr>
        <p:spPr>
          <a:xfrm>
            <a:off x="6457950" y="44910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2" name="Line 23"/>
          <p:cNvSpPr/>
          <p:nvPr/>
        </p:nvSpPr>
        <p:spPr>
          <a:xfrm>
            <a:off x="6457950" y="4872038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3" name="Text Box 24"/>
          <p:cNvSpPr txBox="1"/>
          <p:nvPr/>
        </p:nvSpPr>
        <p:spPr>
          <a:xfrm>
            <a:off x="6838950" y="526732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4" name="Text Box 25"/>
          <p:cNvSpPr txBox="1"/>
          <p:nvPr/>
        </p:nvSpPr>
        <p:spPr>
          <a:xfrm>
            <a:off x="5405438" y="2405063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17785" name="Text Box 26"/>
          <p:cNvSpPr txBox="1"/>
          <p:nvPr/>
        </p:nvSpPr>
        <p:spPr>
          <a:xfrm>
            <a:off x="5391150" y="4414838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75" grpId="0"/>
      <p:bldP spid="117776" grpId="0"/>
      <p:bldP spid="117777" grpId="0"/>
      <p:bldP spid="117778" grpId="0"/>
      <p:bldP spid="117779" grpId="0"/>
      <p:bldP spid="117780" grpId="0"/>
      <p:bldP spid="117783" grpId="0"/>
      <p:bldP spid="117784" grpId="0"/>
      <p:bldP spid="11778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/>
          </p:cNvSpPr>
          <p:nvPr>
            <p:ph type="body" idx="4294967295"/>
          </p:nvPr>
        </p:nvSpPr>
        <p:spPr>
          <a:xfrm>
            <a:off x="415925" y="1490663"/>
            <a:ext cx="3760788" cy="43862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SI,1000H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MOV DI,3000H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MOV CX,4	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Next：MOV AL,[SI]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BL,AL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AND AL,0FH	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 AL,30H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[DI],AL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INC DI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MOV AL,BL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4716463" y="1619250"/>
            <a:ext cx="2895600" cy="4683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PUSH CX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 CL,4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SHR  AL,CL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OR   AL,30H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  [DI],AL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INC  DI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INC SI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POP CX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DEC CX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JNZ  Next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HLT</a:t>
            </a:r>
          </a:p>
        </p:txBody>
      </p:sp>
      <p:sp>
        <p:nvSpPr>
          <p:cNvPr id="118788" name="Line 5"/>
          <p:cNvSpPr/>
          <p:nvPr/>
        </p:nvSpPr>
        <p:spPr>
          <a:xfrm>
            <a:off x="4356100" y="1828800"/>
            <a:ext cx="0" cy="5029200"/>
          </a:xfrm>
          <a:prstGeom prst="line">
            <a:avLst/>
          </a:prstGeom>
          <a:ln w="25400" cap="flat" cmpd="sng">
            <a:solidFill>
              <a:srgbClr val="FF6600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1" name="线形标注 2 1"/>
          <p:cNvSpPr/>
          <p:nvPr/>
        </p:nvSpPr>
        <p:spPr>
          <a:xfrm>
            <a:off x="3492500" y="3960813"/>
            <a:ext cx="1223963" cy="647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250"/>
              <a:gd name="adj6" fmla="val -5224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为什么要或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30H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8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99218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算术右移</a:t>
            </a:r>
          </a:p>
        </p:txBody>
      </p:sp>
      <p:sp>
        <p:nvSpPr>
          <p:cNvPr id="119811" name="Rectangle 3"/>
          <p:cNvSpPr>
            <a:spLocks noGrp="1"/>
          </p:cNvSpPr>
          <p:nvPr>
            <p:ph type="body" idx="4294967295"/>
          </p:nvPr>
        </p:nvSpPr>
        <p:spPr>
          <a:xfrm>
            <a:off x="788988" y="1584325"/>
            <a:ext cx="6343650" cy="16049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SAR  OPRD，1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SAR  OPRD，CL</a:t>
            </a: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9812" name="AutoShape 4"/>
          <p:cNvSpPr/>
          <p:nvPr/>
        </p:nvSpPr>
        <p:spPr>
          <a:xfrm>
            <a:off x="3611563" y="2189163"/>
            <a:ext cx="150812" cy="793750"/>
          </a:xfrm>
          <a:prstGeom prst="rightBrace">
            <a:avLst>
              <a:gd name="adj1" fmla="val 43518"/>
              <a:gd name="adj2" fmla="val 50000"/>
            </a:avLst>
          </a:prstGeom>
          <a:noFill/>
          <a:ln w="25400" cap="sq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3" name="AutoShape 5"/>
          <p:cNvSpPr/>
          <p:nvPr/>
        </p:nvSpPr>
        <p:spPr>
          <a:xfrm>
            <a:off x="4572000" y="1566863"/>
            <a:ext cx="1590675" cy="914400"/>
          </a:xfrm>
          <a:prstGeom prst="borderCallout1">
            <a:avLst>
              <a:gd name="adj1" fmla="val 108333"/>
              <a:gd name="adj2" fmla="val 92815"/>
              <a:gd name="adj3" fmla="val 108333"/>
              <a:gd name="adj4" fmla="val -35028"/>
            </a:avLst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有符号数的右移</a:t>
            </a:r>
          </a:p>
        </p:txBody>
      </p:sp>
      <p:sp>
        <p:nvSpPr>
          <p:cNvPr id="119814" name="Rectangle 6"/>
          <p:cNvSpPr/>
          <p:nvPr/>
        </p:nvSpPr>
        <p:spPr>
          <a:xfrm>
            <a:off x="2170113" y="3206750"/>
            <a:ext cx="3581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5" name="Line 7"/>
          <p:cNvSpPr/>
          <p:nvPr/>
        </p:nvSpPr>
        <p:spPr>
          <a:xfrm>
            <a:off x="3006725" y="3468688"/>
            <a:ext cx="2058988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6" name="Line 8"/>
          <p:cNvSpPr/>
          <p:nvPr/>
        </p:nvSpPr>
        <p:spPr>
          <a:xfrm>
            <a:off x="5751513" y="3463925"/>
            <a:ext cx="914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/>
          <p:nvPr/>
        </p:nvSpPr>
        <p:spPr>
          <a:xfrm>
            <a:off x="1255713" y="3482975"/>
            <a:ext cx="914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8" name="Text Box 11"/>
          <p:cNvSpPr txBox="1"/>
          <p:nvPr/>
        </p:nvSpPr>
        <p:spPr>
          <a:xfrm>
            <a:off x="6684963" y="3192463"/>
            <a:ext cx="685800" cy="544512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19819" name="Line 12"/>
          <p:cNvSpPr/>
          <p:nvPr/>
        </p:nvSpPr>
        <p:spPr>
          <a:xfrm>
            <a:off x="1255713" y="3511550"/>
            <a:ext cx="0" cy="914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0" name="Line 13"/>
          <p:cNvSpPr/>
          <p:nvPr/>
        </p:nvSpPr>
        <p:spPr>
          <a:xfrm>
            <a:off x="1255713" y="4425950"/>
            <a:ext cx="1219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1" name="Line 14"/>
          <p:cNvSpPr/>
          <p:nvPr/>
        </p:nvSpPr>
        <p:spPr>
          <a:xfrm>
            <a:off x="2474913" y="3740150"/>
            <a:ext cx="0" cy="685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74" name="内容占位符 2"/>
          <p:cNvSpPr txBox="1"/>
          <p:nvPr/>
        </p:nvSpPr>
        <p:spPr>
          <a:xfrm>
            <a:off x="381000" y="4424363"/>
            <a:ext cx="8382000" cy="25098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指令将目标操作数视为有符号数，格式与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相同。指令的操作是将目标操作数顺序向右移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指定的位数，操作数最低位移入标志位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指令的区别是：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算术右移时最高位不是补零，而是保持不变。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有影响，但使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值不定。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3" grpId="0" animBg="1"/>
      <p:bldP spid="119814" grpId="0" animBg="1"/>
      <p:bldP spid="11981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矩形 1"/>
          <p:cNvSpPr/>
          <p:nvPr/>
        </p:nvSpPr>
        <p:spPr>
          <a:xfrm>
            <a:off x="323850" y="1052513"/>
            <a:ext cx="8280400" cy="572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的区别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汇编语言中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指令都是右移指令，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是算数右移指令（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shift arithmetic right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是逻辑右移指令（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shift logical right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两者的区别在于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SAR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右移时保留操作数的符号，即用符号位来补足，而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右移时总是用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来补足。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10000000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算数右移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11000000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，而逻辑右移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01000000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123950"/>
            <a:ext cx="3311525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）循环移位指令</a:t>
            </a:r>
          </a:p>
        </p:txBody>
      </p:sp>
      <p:sp>
        <p:nvSpPr>
          <p:cNvPr id="121859" name="Rectangle 3"/>
          <p:cNvSpPr>
            <a:spLocks noGrp="1"/>
          </p:cNvSpPr>
          <p:nvPr>
            <p:ph type="body" idx="4294967295"/>
          </p:nvPr>
        </p:nvSpPr>
        <p:spPr>
          <a:xfrm>
            <a:off x="900113" y="1979613"/>
            <a:ext cx="4392612" cy="288131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不带进位的循环移位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带进位的循环移位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1860" name="Text Box 4"/>
          <p:cNvSpPr txBox="1"/>
          <p:nvPr/>
        </p:nvSpPr>
        <p:spPr>
          <a:xfrm>
            <a:off x="5081588" y="2187575"/>
            <a:ext cx="21336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左移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ROL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右移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ROR</a:t>
            </a:r>
          </a:p>
        </p:txBody>
      </p:sp>
      <p:sp>
        <p:nvSpPr>
          <p:cNvPr id="121861" name="Text Box 5"/>
          <p:cNvSpPr txBox="1"/>
          <p:nvPr/>
        </p:nvSpPr>
        <p:spPr>
          <a:xfrm>
            <a:off x="4946650" y="3852863"/>
            <a:ext cx="20574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左移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RCL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右移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RCR</a:t>
            </a:r>
          </a:p>
        </p:txBody>
      </p:sp>
      <p:sp>
        <p:nvSpPr>
          <p:cNvPr id="121862" name="AutoShape 6"/>
          <p:cNvSpPr/>
          <p:nvPr/>
        </p:nvSpPr>
        <p:spPr>
          <a:xfrm>
            <a:off x="4725988" y="2354263"/>
            <a:ext cx="215900" cy="838200"/>
          </a:xfrm>
          <a:prstGeom prst="leftBrace">
            <a:avLst>
              <a:gd name="adj1" fmla="val 3210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863" name="AutoShape 7"/>
          <p:cNvSpPr/>
          <p:nvPr/>
        </p:nvSpPr>
        <p:spPr>
          <a:xfrm>
            <a:off x="4716463" y="3983038"/>
            <a:ext cx="225425" cy="838200"/>
          </a:xfrm>
          <a:prstGeom prst="leftBrace">
            <a:avLst>
              <a:gd name="adj1" fmla="val 3074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864" name="Text Box 8"/>
          <p:cNvSpPr txBox="1"/>
          <p:nvPr/>
        </p:nvSpPr>
        <p:spPr>
          <a:xfrm>
            <a:off x="539750" y="5516563"/>
            <a:ext cx="81359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指令格式、对操作数的要求与非循环移位指令相同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nimBg="1"/>
      <p:bldP spid="121863" grpId="0" animBg="1"/>
      <p:bldP spid="12186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1019175"/>
            <a:ext cx="360045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不带进位的循环移位</a:t>
            </a:r>
          </a:p>
        </p:txBody>
      </p:sp>
      <p:sp>
        <p:nvSpPr>
          <p:cNvPr id="122883" name="Rectangle 5"/>
          <p:cNvSpPr/>
          <p:nvPr/>
        </p:nvSpPr>
        <p:spPr>
          <a:xfrm>
            <a:off x="2417763" y="4157663"/>
            <a:ext cx="3581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4" name="Line 6"/>
          <p:cNvSpPr/>
          <p:nvPr/>
        </p:nvSpPr>
        <p:spPr>
          <a:xfrm>
            <a:off x="3255963" y="4419600"/>
            <a:ext cx="2057400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7"/>
          <p:cNvSpPr/>
          <p:nvPr/>
        </p:nvSpPr>
        <p:spPr>
          <a:xfrm>
            <a:off x="6015038" y="4414838"/>
            <a:ext cx="98425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6" name="Line 8"/>
          <p:cNvSpPr/>
          <p:nvPr/>
        </p:nvSpPr>
        <p:spPr>
          <a:xfrm>
            <a:off x="1503363" y="4433888"/>
            <a:ext cx="914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7" name="Text Box 9"/>
          <p:cNvSpPr txBox="1"/>
          <p:nvPr/>
        </p:nvSpPr>
        <p:spPr>
          <a:xfrm>
            <a:off x="7008813" y="4157663"/>
            <a:ext cx="685800" cy="544512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22888" name="Line 10"/>
          <p:cNvSpPr/>
          <p:nvPr/>
        </p:nvSpPr>
        <p:spPr>
          <a:xfrm>
            <a:off x="1503363" y="4462463"/>
            <a:ext cx="0" cy="685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9" name="Line 11"/>
          <p:cNvSpPr/>
          <p:nvPr/>
        </p:nvSpPr>
        <p:spPr>
          <a:xfrm>
            <a:off x="1531938" y="5167313"/>
            <a:ext cx="4876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0" name="Line 12"/>
          <p:cNvSpPr/>
          <p:nvPr/>
        </p:nvSpPr>
        <p:spPr>
          <a:xfrm>
            <a:off x="6427788" y="4414838"/>
            <a:ext cx="0" cy="7588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1" name="Rectangle 13"/>
          <p:cNvSpPr/>
          <p:nvPr/>
        </p:nvSpPr>
        <p:spPr>
          <a:xfrm>
            <a:off x="3303588" y="2020888"/>
            <a:ext cx="3581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2" name="Text Box 17"/>
          <p:cNvSpPr txBox="1"/>
          <p:nvPr/>
        </p:nvSpPr>
        <p:spPr>
          <a:xfrm>
            <a:off x="1627188" y="2020888"/>
            <a:ext cx="685800" cy="544512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22893" name="Line 18"/>
          <p:cNvSpPr/>
          <p:nvPr/>
        </p:nvSpPr>
        <p:spPr>
          <a:xfrm>
            <a:off x="7737475" y="2249488"/>
            <a:ext cx="14288" cy="7620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4" name="Line 19"/>
          <p:cNvSpPr/>
          <p:nvPr/>
        </p:nvSpPr>
        <p:spPr>
          <a:xfrm>
            <a:off x="2874963" y="3011488"/>
            <a:ext cx="4876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5" name="Line 20"/>
          <p:cNvSpPr/>
          <p:nvPr/>
        </p:nvSpPr>
        <p:spPr>
          <a:xfrm>
            <a:off x="2874963" y="2325688"/>
            <a:ext cx="0" cy="685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6" name="Line 21"/>
          <p:cNvSpPr/>
          <p:nvPr/>
        </p:nvSpPr>
        <p:spPr>
          <a:xfrm flipH="1">
            <a:off x="4065588" y="2276475"/>
            <a:ext cx="1903412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7" name="Line 22"/>
          <p:cNvSpPr/>
          <p:nvPr/>
        </p:nvSpPr>
        <p:spPr>
          <a:xfrm flipH="1">
            <a:off x="6884988" y="2249488"/>
            <a:ext cx="838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8" name="Line 23"/>
          <p:cNvSpPr/>
          <p:nvPr/>
        </p:nvSpPr>
        <p:spPr>
          <a:xfrm flipH="1">
            <a:off x="2312988" y="2292350"/>
            <a:ext cx="979487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51" name="矩形 1"/>
          <p:cNvSpPr/>
          <p:nvPr/>
        </p:nvSpPr>
        <p:spPr>
          <a:xfrm>
            <a:off x="4311650" y="849313"/>
            <a:ext cx="141287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左移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ROL</a:t>
            </a: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右移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ROR</a:t>
            </a:r>
          </a:p>
        </p:txBody>
      </p:sp>
      <p:sp>
        <p:nvSpPr>
          <p:cNvPr id="120852" name="文本框 2"/>
          <p:cNvSpPr txBox="1"/>
          <p:nvPr/>
        </p:nvSpPr>
        <p:spPr>
          <a:xfrm>
            <a:off x="1954213" y="6294438"/>
            <a:ext cx="44815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ROL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指令影响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标志位</a:t>
            </a:r>
          </a:p>
        </p:txBody>
      </p:sp>
      <p:sp>
        <p:nvSpPr>
          <p:cNvPr id="120853" name="矩形 1"/>
          <p:cNvSpPr/>
          <p:nvPr/>
        </p:nvSpPr>
        <p:spPr>
          <a:xfrm>
            <a:off x="828675" y="3124200"/>
            <a:ext cx="6967538" cy="9223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把目的地址中的数据循环左移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次，每次从最高位（最左）移出的数据位都补充到最低位（最右），最后从最高位（最左）移出的数据位保存到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标志位。</a:t>
            </a:r>
          </a:p>
        </p:txBody>
      </p:sp>
      <p:sp>
        <p:nvSpPr>
          <p:cNvPr id="120854" name="矩形 21"/>
          <p:cNvSpPr/>
          <p:nvPr/>
        </p:nvSpPr>
        <p:spPr>
          <a:xfrm>
            <a:off x="873125" y="5268913"/>
            <a:ext cx="6965950" cy="9239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把目的地址中的数据循右移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次，每次从最低位（最右）移出的数据位都补充到最高位（最左），最后从最低位（最右）移出的数据位保存到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标志位。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20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nimBg="1"/>
      <p:bldP spid="122887" grpId="0" animBg="1"/>
      <p:bldP spid="122891" grpId="0" animBg="1"/>
      <p:bldP spid="12289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 idx="4294967295"/>
          </p:nvPr>
        </p:nvSpPr>
        <p:spPr>
          <a:xfrm>
            <a:off x="1033463" y="1019175"/>
            <a:ext cx="3178175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带进位的循环移位</a:t>
            </a:r>
          </a:p>
        </p:txBody>
      </p:sp>
      <p:sp>
        <p:nvSpPr>
          <p:cNvPr id="123907" name="Rectangle 4"/>
          <p:cNvSpPr/>
          <p:nvPr/>
        </p:nvSpPr>
        <p:spPr>
          <a:xfrm>
            <a:off x="1905000" y="4267200"/>
            <a:ext cx="3581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8" name="Line 5"/>
          <p:cNvSpPr/>
          <p:nvPr/>
        </p:nvSpPr>
        <p:spPr>
          <a:xfrm>
            <a:off x="2741613" y="4529138"/>
            <a:ext cx="2058987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09" name="Line 6"/>
          <p:cNvSpPr/>
          <p:nvPr/>
        </p:nvSpPr>
        <p:spPr>
          <a:xfrm>
            <a:off x="5500688" y="4524375"/>
            <a:ext cx="8350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0" name="Line 7"/>
          <p:cNvSpPr/>
          <p:nvPr/>
        </p:nvSpPr>
        <p:spPr>
          <a:xfrm>
            <a:off x="1066800" y="4543425"/>
            <a:ext cx="838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1" name="Text Box 8"/>
          <p:cNvSpPr txBox="1"/>
          <p:nvPr/>
        </p:nvSpPr>
        <p:spPr>
          <a:xfrm>
            <a:off x="6386513" y="4267200"/>
            <a:ext cx="685800" cy="544513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23912" name="Line 9"/>
          <p:cNvSpPr/>
          <p:nvPr/>
        </p:nvSpPr>
        <p:spPr>
          <a:xfrm>
            <a:off x="1066800" y="4543425"/>
            <a:ext cx="0" cy="7239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3" name="Line 10"/>
          <p:cNvSpPr/>
          <p:nvPr/>
        </p:nvSpPr>
        <p:spPr>
          <a:xfrm flipV="1">
            <a:off x="1081088" y="5272088"/>
            <a:ext cx="6753225" cy="1905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4" name="Line 11"/>
          <p:cNvSpPr/>
          <p:nvPr/>
        </p:nvSpPr>
        <p:spPr>
          <a:xfrm>
            <a:off x="7848600" y="4524375"/>
            <a:ext cx="0" cy="7588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5" name="Rectangle 12"/>
          <p:cNvSpPr/>
          <p:nvPr/>
        </p:nvSpPr>
        <p:spPr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16" name="Text Box 13"/>
          <p:cNvSpPr txBox="1"/>
          <p:nvPr/>
        </p:nvSpPr>
        <p:spPr>
          <a:xfrm>
            <a:off x="1795463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123917" name="Line 14"/>
          <p:cNvSpPr/>
          <p:nvPr/>
        </p:nvSpPr>
        <p:spPr>
          <a:xfrm>
            <a:off x="7786688" y="2743200"/>
            <a:ext cx="14287" cy="7620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8" name="Line 15"/>
          <p:cNvSpPr/>
          <p:nvPr/>
        </p:nvSpPr>
        <p:spPr>
          <a:xfrm>
            <a:off x="1023938" y="3505200"/>
            <a:ext cx="6780212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9" name="Line 16"/>
          <p:cNvSpPr/>
          <p:nvPr/>
        </p:nvSpPr>
        <p:spPr>
          <a:xfrm>
            <a:off x="1033463" y="2790825"/>
            <a:ext cx="0" cy="685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20" name="Line 17"/>
          <p:cNvSpPr/>
          <p:nvPr/>
        </p:nvSpPr>
        <p:spPr>
          <a:xfrm flipH="1">
            <a:off x="4114800" y="2770188"/>
            <a:ext cx="1903413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21" name="Line 18"/>
          <p:cNvSpPr/>
          <p:nvPr/>
        </p:nvSpPr>
        <p:spPr>
          <a:xfrm flipH="1">
            <a:off x="6934200" y="2743200"/>
            <a:ext cx="838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22" name="Line 19"/>
          <p:cNvSpPr/>
          <p:nvPr/>
        </p:nvSpPr>
        <p:spPr>
          <a:xfrm flipH="1">
            <a:off x="2503488" y="2786063"/>
            <a:ext cx="8350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23" name="Line 21"/>
          <p:cNvSpPr/>
          <p:nvPr/>
        </p:nvSpPr>
        <p:spPr>
          <a:xfrm>
            <a:off x="1023938" y="2790825"/>
            <a:ext cx="7588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24" name="Line 22"/>
          <p:cNvSpPr/>
          <p:nvPr/>
        </p:nvSpPr>
        <p:spPr>
          <a:xfrm>
            <a:off x="7089775" y="4524375"/>
            <a:ext cx="7588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77" name="矩形 20"/>
          <p:cNvSpPr/>
          <p:nvPr/>
        </p:nvSpPr>
        <p:spPr>
          <a:xfrm>
            <a:off x="4184650" y="815975"/>
            <a:ext cx="141287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左移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RCL</a:t>
            </a: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右移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RCR</a:t>
            </a:r>
          </a:p>
        </p:txBody>
      </p:sp>
      <p:sp>
        <p:nvSpPr>
          <p:cNvPr id="121878" name="文本框 21"/>
          <p:cNvSpPr txBox="1"/>
          <p:nvPr/>
        </p:nvSpPr>
        <p:spPr>
          <a:xfrm>
            <a:off x="2114550" y="5575300"/>
            <a:ext cx="44815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RCL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RCR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指令影响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标志位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  <p:bldP spid="123911" grpId="0" animBg="1"/>
      <p:bldP spid="123915" grpId="0" animBg="1"/>
      <p:bldP spid="12391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/>
        </p:nvSpPr>
        <p:spPr>
          <a:xfrm>
            <a:off x="1763713" y="119063"/>
            <a:ext cx="3960812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3.4.4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串操作指令</a:t>
            </a:r>
          </a:p>
        </p:txBody>
      </p:sp>
      <p:sp>
        <p:nvSpPr>
          <p:cNvPr id="122883" name="矩形 2"/>
          <p:cNvSpPr/>
          <p:nvPr/>
        </p:nvSpPr>
        <p:spPr>
          <a:xfrm>
            <a:off x="395288" y="1196975"/>
            <a:ext cx="8497887" cy="4948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针对数据块或字符串的操作；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可实现存储器到存储器的数据传送；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待操作的数据串称为源串，目标地址称为目标串。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源串一般存放在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段，偏移地址由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指定，允许段重设；</a:t>
            </a:r>
          </a:p>
          <a:p>
            <a:pPr eaLnBrk="0" hangingPunct="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目标串必须在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段，偏移地址由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指定；指令自动修改地址指针，修改方向由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决定。</a:t>
            </a:r>
          </a:p>
          <a:p>
            <a:pPr eaLnBrk="0" hangingPunct="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DF=0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DF=1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35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数据块长度值由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</a:p>
          <a:p>
            <a:pPr eaLnBrk="0" hangingPunct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可增加自动重复前缀以实现自动修改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内容。</a:t>
            </a:r>
          </a:p>
          <a:p>
            <a:pPr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Text Box 6"/>
          <p:cNvSpPr txBox="1"/>
          <p:nvPr/>
        </p:nvSpPr>
        <p:spPr>
          <a:xfrm>
            <a:off x="3527425" y="3835400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增地址方向</a:t>
            </a:r>
          </a:p>
        </p:txBody>
      </p:sp>
      <p:sp>
        <p:nvSpPr>
          <p:cNvPr id="124933" name="Text Box 7"/>
          <p:cNvSpPr txBox="1"/>
          <p:nvPr/>
        </p:nvSpPr>
        <p:spPr>
          <a:xfrm>
            <a:off x="3492500" y="4313238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减地址方向</a:t>
            </a:r>
          </a:p>
        </p:txBody>
      </p:sp>
      <p:sp>
        <p:nvSpPr>
          <p:cNvPr id="124934" name="Line 4"/>
          <p:cNvSpPr/>
          <p:nvPr/>
        </p:nvSpPr>
        <p:spPr>
          <a:xfrm>
            <a:off x="2843213" y="4076700"/>
            <a:ext cx="533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35" name="Line 5"/>
          <p:cNvSpPr/>
          <p:nvPr/>
        </p:nvSpPr>
        <p:spPr>
          <a:xfrm>
            <a:off x="2843213" y="4508500"/>
            <a:ext cx="533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/>
          </p:cNvSpPr>
          <p:nvPr>
            <p:ph type="title" idx="4294967295"/>
          </p:nvPr>
        </p:nvSpPr>
        <p:spPr>
          <a:xfrm>
            <a:off x="827088" y="1077913"/>
            <a:ext cx="2232025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重复前缀</a:t>
            </a:r>
          </a:p>
        </p:txBody>
      </p:sp>
      <p:sp>
        <p:nvSpPr>
          <p:cNvPr id="125955" name="Rectangle 1027"/>
          <p:cNvSpPr>
            <a:spLocks noGrp="1"/>
          </p:cNvSpPr>
          <p:nvPr>
            <p:ph type="body" idx="4294967295"/>
          </p:nvPr>
        </p:nvSpPr>
        <p:spPr>
          <a:xfrm>
            <a:off x="827088" y="1985963"/>
            <a:ext cx="5976937" cy="4351337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无条件重复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条件重复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REPE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相等重复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REPZ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为零重复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REPNE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不相等重复</a:t>
            </a:r>
          </a:p>
          <a:p>
            <a:pPr lvl="1">
              <a:lnSpc>
                <a:spcPct val="115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REPNZ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不为零重复</a:t>
            </a:r>
          </a:p>
        </p:txBody>
      </p:sp>
      <p:sp>
        <p:nvSpPr>
          <p:cNvPr id="125956" name="AutoShape 1028"/>
          <p:cNvSpPr/>
          <p:nvPr/>
        </p:nvSpPr>
        <p:spPr>
          <a:xfrm>
            <a:off x="4684713" y="3529013"/>
            <a:ext cx="150812" cy="809625"/>
          </a:xfrm>
          <a:prstGeom prst="rightBrace">
            <a:avLst>
              <a:gd name="adj1" fmla="val 44389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7" name="AutoShape 1029"/>
          <p:cNvSpPr/>
          <p:nvPr/>
        </p:nvSpPr>
        <p:spPr>
          <a:xfrm>
            <a:off x="4727575" y="4691063"/>
            <a:ext cx="215900" cy="646112"/>
          </a:xfrm>
          <a:prstGeom prst="rightBrace">
            <a:avLst>
              <a:gd name="adj1" fmla="val 2474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8" name="Text Box 1032"/>
          <p:cNvSpPr txBox="1"/>
          <p:nvPr/>
        </p:nvSpPr>
        <p:spPr>
          <a:xfrm>
            <a:off x="5076825" y="3670300"/>
            <a:ext cx="26209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CX≠0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ZF=1</a:t>
            </a:r>
          </a:p>
        </p:txBody>
      </p:sp>
      <p:sp>
        <p:nvSpPr>
          <p:cNvPr id="125959" name="Text Box 1033"/>
          <p:cNvSpPr txBox="1"/>
          <p:nvPr/>
        </p:nvSpPr>
        <p:spPr>
          <a:xfrm>
            <a:off x="5059363" y="4724400"/>
            <a:ext cx="2654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CX≠0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ZF=0</a:t>
            </a:r>
          </a:p>
        </p:txBody>
      </p:sp>
      <p:sp>
        <p:nvSpPr>
          <p:cNvPr id="125960" name="Text Box 1034"/>
          <p:cNvSpPr txBox="1"/>
          <p:nvPr/>
        </p:nvSpPr>
        <p:spPr>
          <a:xfrm>
            <a:off x="3692525" y="2474913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CX≠0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重复</a:t>
            </a:r>
          </a:p>
        </p:txBody>
      </p:sp>
      <p:sp>
        <p:nvSpPr>
          <p:cNvPr id="125961" name="Line 1035"/>
          <p:cNvSpPr/>
          <p:nvPr/>
        </p:nvSpPr>
        <p:spPr>
          <a:xfrm>
            <a:off x="2771775" y="2708275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/>
      <p:bldP spid="125957" grpId="0" animBg="1"/>
      <p:bldP spid="125958" grpId="0"/>
      <p:bldP spid="125959" grpId="0"/>
      <p:bldP spid="1259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1063625"/>
            <a:ext cx="1368425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2060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633538"/>
            <a:ext cx="8640763" cy="4941887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spcAft>
                <a:spcPct val="35000"/>
              </a:spcAft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zh-CN" altLang="en-US" b="0" dirty="0">
                <a:ea typeface="宋体" panose="02010600030101010101" pitchFamily="2" charset="-122"/>
              </a:rPr>
              <a:t>判断下列指令的正确性：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MOV  AL，BX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；错误，操作数类型不同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MOV  AX，[SI]05H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；正确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MOV  [BX][BP]，BX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；错误，不能将两个基址寄存器组合一起寻址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MOV  DS，1000H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；错误，立即数不能给段寄存器赋值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MOV  [1200]，[SI]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；错误，不能用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条指令完成两个存储单元之间的数据传送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AutoShape 2"/>
          <p:cNvSpPr/>
          <p:nvPr/>
        </p:nvSpPr>
        <p:spPr>
          <a:xfrm>
            <a:off x="4419600" y="5589588"/>
            <a:ext cx="3124200" cy="838200"/>
          </a:xfrm>
          <a:prstGeom prst="flowChartDecision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3"/>
          <p:cNvSpPr>
            <a:spLocks noGrp="1"/>
          </p:cNvSpPr>
          <p:nvPr>
            <p:ph type="title" idx="4294967295"/>
          </p:nvPr>
        </p:nvSpPr>
        <p:spPr>
          <a:xfrm>
            <a:off x="590550" y="100647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串操作指令流程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以传送操作为例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6980" name="Rectangle 4"/>
          <p:cNvSpPr/>
          <p:nvPr/>
        </p:nvSpPr>
        <p:spPr>
          <a:xfrm>
            <a:off x="1066800" y="2173288"/>
            <a:ext cx="22098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1" name="Rectangle 5"/>
          <p:cNvSpPr/>
          <p:nvPr/>
        </p:nvSpPr>
        <p:spPr>
          <a:xfrm>
            <a:off x="1066800" y="3316288"/>
            <a:ext cx="22098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2" name="Text Box 6"/>
          <p:cNvSpPr txBox="1"/>
          <p:nvPr/>
        </p:nvSpPr>
        <p:spPr>
          <a:xfrm>
            <a:off x="1295400" y="2249488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取源串地址</a:t>
            </a:r>
          </a:p>
        </p:txBody>
      </p:sp>
      <p:sp>
        <p:nvSpPr>
          <p:cNvPr id="126983" name="Text Box 7"/>
          <p:cNvSpPr txBox="1"/>
          <p:nvPr/>
        </p:nvSpPr>
        <p:spPr>
          <a:xfrm>
            <a:off x="1219200" y="3392488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取目标串地址</a:t>
            </a:r>
          </a:p>
        </p:txBody>
      </p:sp>
      <p:sp>
        <p:nvSpPr>
          <p:cNvPr id="126984" name="Rectangle 8"/>
          <p:cNvSpPr/>
          <p:nvPr/>
        </p:nvSpPr>
        <p:spPr>
          <a:xfrm>
            <a:off x="1066800" y="4459288"/>
            <a:ext cx="22098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5" name="Text Box 9"/>
          <p:cNvSpPr txBox="1"/>
          <p:nvPr/>
        </p:nvSpPr>
        <p:spPr>
          <a:xfrm>
            <a:off x="1371600" y="4535488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设串长度</a:t>
            </a:r>
          </a:p>
        </p:txBody>
      </p:sp>
      <p:sp>
        <p:nvSpPr>
          <p:cNvPr id="126986" name="Rectangle 10"/>
          <p:cNvSpPr/>
          <p:nvPr/>
        </p:nvSpPr>
        <p:spPr>
          <a:xfrm>
            <a:off x="4648200" y="2389188"/>
            <a:ext cx="27432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7" name="Text Box 11"/>
          <p:cNvSpPr txBox="1"/>
          <p:nvPr/>
        </p:nvSpPr>
        <p:spPr>
          <a:xfrm>
            <a:off x="4724400" y="2465388"/>
            <a:ext cx="2667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传送一个字节或字</a:t>
            </a:r>
          </a:p>
        </p:txBody>
      </p:sp>
      <p:sp>
        <p:nvSpPr>
          <p:cNvPr id="126988" name="Rectangle 12"/>
          <p:cNvSpPr/>
          <p:nvPr/>
        </p:nvSpPr>
        <p:spPr>
          <a:xfrm>
            <a:off x="4648200" y="3455988"/>
            <a:ext cx="27432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9" name="Text Box 13"/>
          <p:cNvSpPr txBox="1"/>
          <p:nvPr/>
        </p:nvSpPr>
        <p:spPr>
          <a:xfrm>
            <a:off x="4953000" y="3532188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修改地址指针</a:t>
            </a:r>
          </a:p>
        </p:txBody>
      </p:sp>
      <p:sp>
        <p:nvSpPr>
          <p:cNvPr id="126990" name="Rectangle 14"/>
          <p:cNvSpPr/>
          <p:nvPr/>
        </p:nvSpPr>
        <p:spPr>
          <a:xfrm>
            <a:off x="4648200" y="4522788"/>
            <a:ext cx="27432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91" name="Text Box 15"/>
          <p:cNvSpPr txBox="1"/>
          <p:nvPr/>
        </p:nvSpPr>
        <p:spPr>
          <a:xfrm>
            <a:off x="4953000" y="4598988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修改串长度值</a:t>
            </a:r>
          </a:p>
        </p:txBody>
      </p:sp>
      <p:sp>
        <p:nvSpPr>
          <p:cNvPr id="126992" name="Text Box 16"/>
          <p:cNvSpPr txBox="1"/>
          <p:nvPr/>
        </p:nvSpPr>
        <p:spPr>
          <a:xfrm>
            <a:off x="5214938" y="5789613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传送完否？</a:t>
            </a:r>
          </a:p>
        </p:txBody>
      </p:sp>
      <p:sp>
        <p:nvSpPr>
          <p:cNvPr id="126993" name="Line 17"/>
          <p:cNvSpPr/>
          <p:nvPr/>
        </p:nvSpPr>
        <p:spPr>
          <a:xfrm>
            <a:off x="5943600" y="193198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4" name="Line 18"/>
          <p:cNvSpPr/>
          <p:nvPr/>
        </p:nvSpPr>
        <p:spPr>
          <a:xfrm>
            <a:off x="5943600" y="299878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5" name="Line 19"/>
          <p:cNvSpPr/>
          <p:nvPr/>
        </p:nvSpPr>
        <p:spPr>
          <a:xfrm>
            <a:off x="5943600" y="406558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6" name="Line 20"/>
          <p:cNvSpPr/>
          <p:nvPr/>
        </p:nvSpPr>
        <p:spPr>
          <a:xfrm>
            <a:off x="5943600" y="513238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7" name="Line 21"/>
          <p:cNvSpPr/>
          <p:nvPr/>
        </p:nvSpPr>
        <p:spPr>
          <a:xfrm flipH="1">
            <a:off x="5940425" y="6427788"/>
            <a:ext cx="17463" cy="395287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8" name="Line 22"/>
          <p:cNvSpPr/>
          <p:nvPr/>
        </p:nvSpPr>
        <p:spPr>
          <a:xfrm>
            <a:off x="7543800" y="6018213"/>
            <a:ext cx="73025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9" name="Line 23"/>
          <p:cNvSpPr/>
          <p:nvPr/>
        </p:nvSpPr>
        <p:spPr>
          <a:xfrm flipV="1">
            <a:off x="8305800" y="1931988"/>
            <a:ext cx="0" cy="40735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0" name="Line 24"/>
          <p:cNvSpPr/>
          <p:nvPr/>
        </p:nvSpPr>
        <p:spPr>
          <a:xfrm flipH="1">
            <a:off x="5943600" y="1931988"/>
            <a:ext cx="236855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1" name="Line 25"/>
          <p:cNvSpPr/>
          <p:nvPr/>
        </p:nvSpPr>
        <p:spPr>
          <a:xfrm>
            <a:off x="2133600" y="2782888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2" name="Line 26"/>
          <p:cNvSpPr/>
          <p:nvPr/>
        </p:nvSpPr>
        <p:spPr>
          <a:xfrm>
            <a:off x="2133600" y="3925888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3" name="Line 27"/>
          <p:cNvSpPr/>
          <p:nvPr/>
        </p:nvSpPr>
        <p:spPr>
          <a:xfrm>
            <a:off x="2124075" y="6237288"/>
            <a:ext cx="0" cy="2159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4" name="Line 28"/>
          <p:cNvSpPr/>
          <p:nvPr/>
        </p:nvSpPr>
        <p:spPr>
          <a:xfrm>
            <a:off x="2133600" y="6453188"/>
            <a:ext cx="1600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5" name="Line 29"/>
          <p:cNvSpPr/>
          <p:nvPr/>
        </p:nvSpPr>
        <p:spPr>
          <a:xfrm flipV="1">
            <a:off x="3730625" y="1944688"/>
            <a:ext cx="0" cy="45085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6" name="Line 30"/>
          <p:cNvSpPr/>
          <p:nvPr/>
        </p:nvSpPr>
        <p:spPr>
          <a:xfrm>
            <a:off x="3733800" y="1944688"/>
            <a:ext cx="2209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07" name="Rectangle 31"/>
          <p:cNvSpPr/>
          <p:nvPr/>
        </p:nvSpPr>
        <p:spPr>
          <a:xfrm>
            <a:off x="4267200" y="1855788"/>
            <a:ext cx="4267200" cy="46688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08" name="Text Box 32"/>
          <p:cNvSpPr txBox="1"/>
          <p:nvPr/>
        </p:nvSpPr>
        <p:spPr>
          <a:xfrm>
            <a:off x="7667625" y="5589588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27009" name="Text Box 33"/>
          <p:cNvSpPr txBox="1"/>
          <p:nvPr/>
        </p:nvSpPr>
        <p:spPr>
          <a:xfrm>
            <a:off x="5508625" y="6337300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27010" name="Rectangle 34"/>
          <p:cNvSpPr/>
          <p:nvPr/>
        </p:nvSpPr>
        <p:spPr>
          <a:xfrm>
            <a:off x="1116013" y="5627688"/>
            <a:ext cx="22098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11" name="Text Box 35"/>
          <p:cNvSpPr txBox="1"/>
          <p:nvPr/>
        </p:nvSpPr>
        <p:spPr>
          <a:xfrm>
            <a:off x="1420813" y="5703888"/>
            <a:ext cx="1638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设操作方向</a:t>
            </a:r>
          </a:p>
        </p:txBody>
      </p:sp>
      <p:sp>
        <p:nvSpPr>
          <p:cNvPr id="127012" name="Line 36"/>
          <p:cNvSpPr/>
          <p:nvPr/>
        </p:nvSpPr>
        <p:spPr>
          <a:xfrm>
            <a:off x="2124075" y="5084763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nimBg="1"/>
      <p:bldP spid="126980" grpId="0" animBg="1"/>
      <p:bldP spid="126981" grpId="0" animBg="1"/>
      <p:bldP spid="126982" grpId="0"/>
      <p:bldP spid="126983" grpId="0"/>
      <p:bldP spid="126984" grpId="0" animBg="1"/>
      <p:bldP spid="126985" grpId="0"/>
      <p:bldP spid="126986" grpId="0" animBg="1"/>
      <p:bldP spid="126987" grpId="0"/>
      <p:bldP spid="126988" grpId="0" animBg="1"/>
      <p:bldP spid="126989" grpId="0"/>
      <p:bldP spid="126990" grpId="0" animBg="1"/>
      <p:bldP spid="126991" grpId="0"/>
      <p:bldP spid="126992" grpId="0"/>
      <p:bldP spid="127007" grpId="0" animBg="1"/>
      <p:bldP spid="127007" grpId="1" animBg="1"/>
      <p:bldP spid="127008" grpId="0"/>
      <p:bldP spid="127009" grpId="0"/>
      <p:bldP spid="127010" grpId="0" animBg="1"/>
      <p:bldP spid="12701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1052513"/>
            <a:ext cx="2574925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串操作指令</a:t>
            </a:r>
          </a:p>
        </p:txBody>
      </p:sp>
      <p:sp>
        <p:nvSpPr>
          <p:cNvPr id="125955" name="Rectangle 3"/>
          <p:cNvSpPr>
            <a:spLocks noGrp="1"/>
          </p:cNvSpPr>
          <p:nvPr>
            <p:ph type="body" idx="4294967295"/>
          </p:nvPr>
        </p:nvSpPr>
        <p:spPr>
          <a:xfrm>
            <a:off x="1476375" y="1989138"/>
            <a:ext cx="2735263" cy="29527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串传送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MOVS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串比较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CMPS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串扫描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SCAS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串装入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LODS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串送存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981075"/>
            <a:ext cx="3311525" cy="563563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）串传送指令</a:t>
            </a:r>
          </a:p>
        </p:txBody>
      </p:sp>
      <p:sp>
        <p:nvSpPr>
          <p:cNvPr id="129027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700213"/>
            <a:ext cx="8496300" cy="2376487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MOVS    OPRD1，OPRD2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；多用在需要段超越的场合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MOVSB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；隐含了操作数地址，源串和目标串地址取默认值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MOVSW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MOVSB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类似，差别是该指令一次传送一个字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串传送指令常与无条件重复前缀连用</a:t>
            </a:r>
          </a:p>
        </p:txBody>
      </p:sp>
      <p:sp>
        <p:nvSpPr>
          <p:cNvPr id="126980" name="文本框 1"/>
          <p:cNvSpPr txBox="1"/>
          <p:nvPr/>
        </p:nvSpPr>
        <p:spPr>
          <a:xfrm>
            <a:off x="434975" y="4224338"/>
            <a:ext cx="8351838" cy="11144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串传送指令允许进行内存单元到内存单元的数据传送，解决了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指令不能直接在内存单元之间传送数据的限制。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908050"/>
            <a:ext cx="8245475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ADDR1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ADDR2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为字类型时，下面两条指令是等效的。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MOVS ADDR1, ADDR2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MOVSW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上述第一条指令中的操作数仅指出了指令为字操作类型，实际目标操作数与源操作数的逻辑地址由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ES:DI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DS:SI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863" y="4941888"/>
            <a:ext cx="8351838" cy="140493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其中第二，三种格式明确地注明是传送字节或字，第一种格式则应在操作数中表明是字还是字节操作，例如：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MOVS ES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BYTE PTR[DI]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[SI]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981075"/>
            <a:ext cx="7993062" cy="1223963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135000"/>
              </a:lnSpc>
              <a:spcAft>
                <a:spcPct val="200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指令实现将200个字节数据从内存的一个区域送到另一个区域的程序段。</a:t>
            </a:r>
          </a:p>
        </p:txBody>
      </p:sp>
      <p:sp>
        <p:nvSpPr>
          <p:cNvPr id="130051" name="Rectangle 2051"/>
          <p:cNvSpPr txBox="1"/>
          <p:nvPr/>
        </p:nvSpPr>
        <p:spPr>
          <a:xfrm>
            <a:off x="2771775" y="2492375"/>
            <a:ext cx="2447925" cy="3384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LEA  SI，MEM1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LEA  DI，MEM2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 CX，200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CLD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REP  MOVSB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HLT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 idx="4294967295"/>
          </p:nvPr>
        </p:nvSpPr>
        <p:spPr>
          <a:xfrm>
            <a:off x="1042988" y="1052513"/>
            <a:ext cx="3024187" cy="563562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）串比较指令</a:t>
            </a:r>
          </a:p>
        </p:txBody>
      </p:sp>
      <p:sp>
        <p:nvSpPr>
          <p:cNvPr id="131075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844675"/>
            <a:ext cx="7848600" cy="3455988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CMPS    OPRD1，OPRD2</a:t>
            </a:r>
          </a:p>
          <a:p>
            <a:pPr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CMPSB</a:t>
            </a:r>
          </a:p>
          <a:p>
            <a:pPr>
              <a:spcAft>
                <a:spcPct val="40000"/>
              </a:spcAft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CMPSW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串比较指令常与条件重复前缀连用，指令的执行不改变操作数，仅影响标志位。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前缀的操作对标志位不影响</a:t>
            </a:r>
          </a:p>
        </p:txBody>
      </p:sp>
      <p:sp>
        <p:nvSpPr>
          <p:cNvPr id="130052" name="文本框 1"/>
          <p:cNvSpPr txBox="1"/>
          <p:nvPr/>
        </p:nvSpPr>
        <p:spPr>
          <a:xfrm>
            <a:off x="1060450" y="5300663"/>
            <a:ext cx="7472363" cy="1200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将源串地址中的字节（或字）与目标串地址中的字节（或字）相比较，但比较（相减）结果不送回目标串地址中，而是反映在标志位上。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381125"/>
            <a:ext cx="7329488" cy="111125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测试200个字节数据是否传送正确：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2099" name="Text Box 4"/>
          <p:cNvSpPr txBox="1"/>
          <p:nvPr/>
        </p:nvSpPr>
        <p:spPr>
          <a:xfrm>
            <a:off x="933450" y="2751138"/>
            <a:ext cx="3505200" cy="3082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LEA  SI，MEM1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LEA  DI，MEM2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MOV  CX，200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CLD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REPE   CMPSB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i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  CX，00FFH</a:t>
            </a:r>
          </a:p>
        </p:txBody>
      </p:sp>
      <p:sp>
        <p:nvSpPr>
          <p:cNvPr id="132100" name="Text Box 5"/>
          <p:cNvSpPr txBox="1"/>
          <p:nvPr/>
        </p:nvSpPr>
        <p:spPr>
          <a:xfrm>
            <a:off x="4468813" y="2751138"/>
            <a:ext cx="3962400" cy="1557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JZ  STOP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……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STOP：HLT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1077" name="Line 6"/>
          <p:cNvSpPr/>
          <p:nvPr/>
        </p:nvSpPr>
        <p:spPr>
          <a:xfrm>
            <a:off x="4356100" y="2590800"/>
            <a:ext cx="0" cy="4114800"/>
          </a:xfrm>
          <a:prstGeom prst="line">
            <a:avLst/>
          </a:prstGeom>
          <a:ln w="25400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  <p:bldP spid="132099" grpId="0" build="p"/>
      <p:bldP spid="132100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 idx="4294967295"/>
          </p:nvPr>
        </p:nvSpPr>
        <p:spPr>
          <a:xfrm>
            <a:off x="490538" y="112077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）串扫描指令</a:t>
            </a:r>
          </a:p>
        </p:txBody>
      </p:sp>
      <p:sp>
        <p:nvSpPr>
          <p:cNvPr id="133123" name="Rectangle 3"/>
          <p:cNvSpPr>
            <a:spLocks noGrp="1"/>
          </p:cNvSpPr>
          <p:nvPr>
            <p:ph type="body" idx="4294967295"/>
          </p:nvPr>
        </p:nvSpPr>
        <p:spPr>
          <a:xfrm>
            <a:off x="750888" y="2128838"/>
            <a:ext cx="8393112" cy="3963987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ct val="2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SCAS    OPRD</a:t>
            </a: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SCASB</a:t>
            </a:r>
          </a:p>
          <a:p>
            <a:pPr>
              <a:spcAft>
                <a:spcPct val="450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SCASW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执行与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指令相似的操作，只是这里的源操作数是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宋体" panose="02010600030101010101" pitchFamily="2" charset="-122"/>
              </a:rPr>
              <a:t>常用于在指定存储区域中寻找某个关键字。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24" name="AutoShape 4"/>
          <p:cNvSpPr/>
          <p:nvPr/>
        </p:nvSpPr>
        <p:spPr>
          <a:xfrm>
            <a:off x="4294188" y="2128838"/>
            <a:ext cx="1295400" cy="838200"/>
          </a:xfrm>
          <a:prstGeom prst="wedgeRoundRectCallout">
            <a:avLst>
              <a:gd name="adj1" fmla="val -102574"/>
              <a:gd name="adj2" fmla="val 58144"/>
              <a:gd name="adj3" fmla="val 16667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   标</a:t>
            </a: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矩形 1"/>
          <p:cNvSpPr/>
          <p:nvPr/>
        </p:nvSpPr>
        <p:spPr>
          <a:xfrm>
            <a:off x="395288" y="1125538"/>
            <a:ext cx="8353425" cy="5076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要求从段首元素的偏移地址为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0100H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的一个字符串（字符个数为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）中找出指定的字符（如＄）。可用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REPNZ SCASB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指令实现。程序如下：</a:t>
            </a:r>
          </a:p>
          <a:p>
            <a:pPr eaLnBrk="0" hangingPunct="0">
              <a:lnSpc>
                <a:spcPct val="150000"/>
              </a:lnSpc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CLD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　　　　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 DF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，地址自动递增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DI, 0100H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目标串首元素的偏移地址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CX, 256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设置计数器初始值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AL, ‘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＄’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设关键字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REPNZ SCASB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　　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找关键字，若未找到则重复查找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 idx="4294967295"/>
          </p:nvPr>
        </p:nvSpPr>
        <p:spPr>
          <a:xfrm>
            <a:off x="730250" y="1004888"/>
            <a:ext cx="3349625" cy="563562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）串装入指令</a:t>
            </a:r>
          </a:p>
        </p:txBody>
      </p:sp>
      <p:sp>
        <p:nvSpPr>
          <p:cNvPr id="134147" name="Rectangle 3"/>
          <p:cNvSpPr>
            <a:spLocks noGrp="1"/>
          </p:cNvSpPr>
          <p:nvPr>
            <p:ph type="body" idx="4294967295"/>
          </p:nvPr>
        </p:nvSpPr>
        <p:spPr>
          <a:xfrm>
            <a:off x="996950" y="1647825"/>
            <a:ext cx="5118100" cy="4051300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LODS    OPRD</a:t>
            </a: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LODSB</a:t>
            </a:r>
          </a:p>
          <a:p>
            <a:pPr>
              <a:spcAft>
                <a:spcPct val="4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LODSW</a:t>
            </a:r>
          </a:p>
          <a:p>
            <a:pPr>
              <a:spcBef>
                <a:spcPct val="4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>
              <a:spcBef>
                <a:spcPct val="4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对字节：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ct val="4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  字：</a:t>
            </a:r>
          </a:p>
        </p:txBody>
      </p:sp>
      <p:sp>
        <p:nvSpPr>
          <p:cNvPr id="134148" name="AutoShape 4"/>
          <p:cNvSpPr/>
          <p:nvPr/>
        </p:nvSpPr>
        <p:spPr>
          <a:xfrm>
            <a:off x="4943475" y="1598613"/>
            <a:ext cx="1676400" cy="609600"/>
          </a:xfrm>
          <a:prstGeom prst="wedgeRoundRectCallout">
            <a:avLst>
              <a:gd name="adj1" fmla="val -110796"/>
              <a:gd name="adj2" fmla="val 102606"/>
              <a:gd name="adj3" fmla="val 16667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</a:t>
            </a:r>
          </a:p>
        </p:txBody>
      </p:sp>
      <p:sp>
        <p:nvSpPr>
          <p:cNvPr id="134149" name="Line 5"/>
          <p:cNvSpPr/>
          <p:nvPr/>
        </p:nvSpPr>
        <p:spPr>
          <a:xfrm flipH="1">
            <a:off x="3575050" y="4997450"/>
            <a:ext cx="457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0" name="Line 6"/>
          <p:cNvSpPr/>
          <p:nvPr/>
        </p:nvSpPr>
        <p:spPr>
          <a:xfrm flipH="1">
            <a:off x="3541713" y="5505450"/>
            <a:ext cx="457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1" name="Text Box 7"/>
          <p:cNvSpPr txBox="1"/>
          <p:nvPr/>
        </p:nvSpPr>
        <p:spPr>
          <a:xfrm>
            <a:off x="4079875" y="4768850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[DS:SI]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152" name="Text Box 8"/>
          <p:cNvSpPr txBox="1"/>
          <p:nvPr/>
        </p:nvSpPr>
        <p:spPr>
          <a:xfrm>
            <a:off x="4068763" y="5259388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[DS:SI]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153" name="Text Box 9"/>
          <p:cNvSpPr txBox="1"/>
          <p:nvPr/>
        </p:nvSpPr>
        <p:spPr>
          <a:xfrm>
            <a:off x="3036888" y="47148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154" name="Text Box 10"/>
          <p:cNvSpPr txBox="1"/>
          <p:nvPr/>
        </p:nvSpPr>
        <p:spPr>
          <a:xfrm>
            <a:off x="2998788" y="5276850"/>
            <a:ext cx="576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155" name="矩形 1"/>
          <p:cNvSpPr/>
          <p:nvPr/>
        </p:nvSpPr>
        <p:spPr>
          <a:xfrm>
            <a:off x="539750" y="5657850"/>
            <a:ext cx="82089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用于将内存某个区域的数据串依次装入累加器，以便显示或输出到接口。</a:t>
            </a:r>
          </a:p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指令一般不加重复前缀。</a:t>
            </a:r>
          </a:p>
        </p:txBody>
      </p:sp>
      <p:sp>
        <p:nvSpPr>
          <p:cNvPr id="134156" name="文本框 2"/>
          <p:cNvSpPr txBox="1"/>
          <p:nvPr/>
        </p:nvSpPr>
        <p:spPr>
          <a:xfrm>
            <a:off x="5435600" y="2943225"/>
            <a:ext cx="2665413" cy="12001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串装入指令不影响标志位，且一般不带重复前缀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51" grpId="0"/>
      <p:bldP spid="134152" grpId="0"/>
      <p:bldP spid="134153" grpId="0"/>
      <p:bldP spid="1341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682625" y="1103313"/>
            <a:ext cx="6553200" cy="565150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682625" y="1844675"/>
            <a:ext cx="8351838" cy="484028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将立即数2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送入内存数据段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1000H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开始的100个单元中。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题目分析：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确定首地址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确定数据长度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写一次数据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修改单元地址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修改长度值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判断写完否？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未完继续写入，否则结束</a:t>
            </a:r>
          </a:p>
        </p:txBody>
      </p:sp>
      <p:sp>
        <p:nvSpPr>
          <p:cNvPr id="16388" name="Text Box 12"/>
          <p:cNvSpPr txBox="1"/>
          <p:nvPr/>
        </p:nvSpPr>
        <p:spPr>
          <a:xfrm>
            <a:off x="4537075" y="5484813"/>
            <a:ext cx="1042988" cy="3968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1063H</a:t>
            </a:r>
          </a:p>
        </p:txBody>
      </p:sp>
      <p:sp>
        <p:nvSpPr>
          <p:cNvPr id="16389" name="Line 13"/>
          <p:cNvSpPr/>
          <p:nvPr/>
        </p:nvSpPr>
        <p:spPr>
          <a:xfrm>
            <a:off x="5541963" y="5699125"/>
            <a:ext cx="576262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14"/>
          <p:cNvSpPr txBox="1"/>
          <p:nvPr/>
        </p:nvSpPr>
        <p:spPr>
          <a:xfrm>
            <a:off x="8128000" y="4514850"/>
            <a:ext cx="7556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100B</a:t>
            </a:r>
          </a:p>
        </p:txBody>
      </p:sp>
      <p:sp>
        <p:nvSpPr>
          <p:cNvPr id="16391" name="AutoShape 15"/>
          <p:cNvSpPr/>
          <p:nvPr/>
        </p:nvSpPr>
        <p:spPr>
          <a:xfrm>
            <a:off x="7777163" y="3997325"/>
            <a:ext cx="304800" cy="1670050"/>
          </a:xfrm>
          <a:prstGeom prst="rightBrace">
            <a:avLst>
              <a:gd name="adj1" fmla="val 4530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16"/>
          <p:cNvSpPr txBox="1"/>
          <p:nvPr/>
        </p:nvSpPr>
        <p:spPr>
          <a:xfrm>
            <a:off x="4527550" y="3854450"/>
            <a:ext cx="1052513" cy="3968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1000H</a:t>
            </a:r>
          </a:p>
        </p:txBody>
      </p:sp>
      <p:sp>
        <p:nvSpPr>
          <p:cNvPr id="16393" name="Line 17"/>
          <p:cNvSpPr/>
          <p:nvPr/>
        </p:nvSpPr>
        <p:spPr>
          <a:xfrm>
            <a:off x="5541963" y="4089400"/>
            <a:ext cx="576262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2"/>
          <p:cNvGrpSpPr/>
          <p:nvPr/>
        </p:nvGrpSpPr>
        <p:grpSpPr>
          <a:xfrm>
            <a:off x="6132513" y="3217863"/>
            <a:ext cx="1501775" cy="3451225"/>
            <a:chOff x="0" y="0"/>
            <a:chExt cx="946" cy="2174"/>
          </a:xfrm>
        </p:grpSpPr>
        <p:sp>
          <p:nvSpPr>
            <p:cNvPr id="15377" name="Rectangle 4"/>
            <p:cNvSpPr/>
            <p:nvPr/>
          </p:nvSpPr>
          <p:spPr>
            <a:xfrm>
              <a:off x="20" y="63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Rectangle 5"/>
            <p:cNvSpPr/>
            <p:nvPr/>
          </p:nvSpPr>
          <p:spPr>
            <a:xfrm>
              <a:off x="20" y="86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Rectangle 6"/>
            <p:cNvSpPr/>
            <p:nvPr/>
          </p:nvSpPr>
          <p:spPr>
            <a:xfrm>
              <a:off x="20" y="143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Line 7"/>
            <p:cNvSpPr/>
            <p:nvPr/>
          </p:nvSpPr>
          <p:spPr>
            <a:xfrm>
              <a:off x="20" y="5"/>
              <a:ext cx="0" cy="212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8"/>
            <p:cNvSpPr/>
            <p:nvPr/>
          </p:nvSpPr>
          <p:spPr>
            <a:xfrm>
              <a:off x="940" y="0"/>
              <a:ext cx="0" cy="20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Freeform 9"/>
            <p:cNvSpPr/>
            <p:nvPr/>
          </p:nvSpPr>
          <p:spPr>
            <a:xfrm>
              <a:off x="0" y="1894"/>
              <a:ext cx="946" cy="280"/>
            </a:xfrm>
            <a:custGeom>
              <a:avLst/>
              <a:gdLst>
                <a:gd name="txL" fmla="*/ 0 w 1091"/>
                <a:gd name="txT" fmla="*/ 0 h 280"/>
                <a:gd name="txR" fmla="*/ 1091 w 1091"/>
                <a:gd name="txB" fmla="*/ 280 h 280"/>
              </a:gdLst>
              <a:ahLst/>
              <a:cxnLst>
                <a:cxn ang="0">
                  <a:pos x="9" y="222"/>
                </a:cxn>
                <a:cxn ang="0">
                  <a:pos x="36" y="185"/>
                </a:cxn>
                <a:cxn ang="0">
                  <a:pos x="77" y="148"/>
                </a:cxn>
                <a:cxn ang="0">
                  <a:pos x="154" y="83"/>
                </a:cxn>
                <a:cxn ang="0">
                  <a:pos x="251" y="0"/>
                </a:cxn>
                <a:cxn ang="0">
                  <a:pos x="328" y="9"/>
                </a:cxn>
                <a:cxn ang="0">
                  <a:pos x="369" y="65"/>
                </a:cxn>
                <a:cxn ang="0">
                  <a:pos x="439" y="120"/>
                </a:cxn>
                <a:cxn ang="0">
                  <a:pos x="647" y="259"/>
                </a:cxn>
                <a:cxn ang="0">
                  <a:pos x="772" y="259"/>
                </a:cxn>
                <a:cxn ang="0">
                  <a:pos x="786" y="240"/>
                </a:cxn>
                <a:cxn ang="0">
                  <a:pos x="806" y="222"/>
                </a:cxn>
                <a:cxn ang="0">
                  <a:pos x="820" y="203"/>
                </a:cxn>
              </a:cxnLst>
              <a:rect l="txL" t="txT" r="txR" b="txB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Text Box 10"/>
            <p:cNvSpPr txBox="1"/>
            <p:nvPr/>
          </p:nvSpPr>
          <p:spPr>
            <a:xfrm>
              <a:off x="308" y="77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5384" name="Rectangle 11"/>
            <p:cNvSpPr/>
            <p:nvPr/>
          </p:nvSpPr>
          <p:spPr>
            <a:xfrm>
              <a:off x="20" y="40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5" name="Text Box 20"/>
            <p:cNvSpPr txBox="1"/>
            <p:nvPr/>
          </p:nvSpPr>
          <p:spPr>
            <a:xfrm>
              <a:off x="310" y="112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" name="Text Box 19"/>
          <p:cNvSpPr txBox="1"/>
          <p:nvPr/>
        </p:nvSpPr>
        <p:spPr>
          <a:xfrm>
            <a:off x="6551613" y="3854450"/>
            <a:ext cx="936625" cy="3667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2AH</a:t>
            </a:r>
          </a:p>
        </p:txBody>
      </p:sp>
      <p:sp>
        <p:nvSpPr>
          <p:cNvPr id="4" name="AutoShape 23"/>
          <p:cNvSpPr/>
          <p:nvPr/>
        </p:nvSpPr>
        <p:spPr>
          <a:xfrm>
            <a:off x="7777163" y="3494088"/>
            <a:ext cx="304800" cy="2736850"/>
          </a:xfrm>
          <a:prstGeom prst="rightBrace">
            <a:avLst>
              <a:gd name="adj1" fmla="val 7424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4"/>
          <p:cNvSpPr txBox="1"/>
          <p:nvPr/>
        </p:nvSpPr>
        <p:spPr>
          <a:xfrm>
            <a:off x="8062913" y="4930775"/>
            <a:ext cx="971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6" name="Text Box 25"/>
          <p:cNvSpPr txBox="1"/>
          <p:nvPr/>
        </p:nvSpPr>
        <p:spPr>
          <a:xfrm>
            <a:off x="6553200" y="4214813"/>
            <a:ext cx="936625" cy="3667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2AH</a:t>
            </a:r>
          </a:p>
        </p:txBody>
      </p:sp>
      <p:sp>
        <p:nvSpPr>
          <p:cNvPr id="7" name="Text Box 26"/>
          <p:cNvSpPr txBox="1"/>
          <p:nvPr/>
        </p:nvSpPr>
        <p:spPr>
          <a:xfrm>
            <a:off x="6553200" y="4598988"/>
            <a:ext cx="936625" cy="3667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2AH</a:t>
            </a:r>
          </a:p>
        </p:txBody>
      </p:sp>
      <p:sp>
        <p:nvSpPr>
          <p:cNvPr id="8" name="Text Box 27"/>
          <p:cNvSpPr txBox="1"/>
          <p:nvPr/>
        </p:nvSpPr>
        <p:spPr>
          <a:xfrm>
            <a:off x="6553200" y="5510213"/>
            <a:ext cx="936625" cy="3667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2AH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0" grpId="0"/>
      <p:bldP spid="16391" grpId="0" animBg="1"/>
      <p:bldP spid="16392" grpId="0"/>
      <p:bldP spid="3" grpId="0"/>
      <p:bldP spid="4" grpId="0" animBg="1"/>
      <p:bldP spid="4" grpId="1" animBg="1"/>
      <p:bldP spid="5" grpId="0"/>
      <p:bldP spid="5" grpId="1"/>
      <p:bldP spid="6" grpId="0"/>
      <p:bldP spid="7" grpId="0"/>
      <p:bldP spid="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/>
          </p:cNvSpPr>
          <p:nvPr>
            <p:ph type="title" idx="4294967295"/>
          </p:nvPr>
        </p:nvSpPr>
        <p:spPr>
          <a:xfrm>
            <a:off x="723900" y="103505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）串存储指令</a:t>
            </a:r>
          </a:p>
        </p:txBody>
      </p:sp>
      <p:sp>
        <p:nvSpPr>
          <p:cNvPr id="136195" name="Rectangle 1027"/>
          <p:cNvSpPr>
            <a:spLocks noGrp="1"/>
          </p:cNvSpPr>
          <p:nvPr>
            <p:ph type="body" idx="4294967295"/>
          </p:nvPr>
        </p:nvSpPr>
        <p:spPr>
          <a:xfrm>
            <a:off x="1187450" y="1651000"/>
            <a:ext cx="3894138" cy="3290888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STOS    OPRD</a:t>
            </a: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STOSB</a:t>
            </a:r>
          </a:p>
          <a:p>
            <a:pPr>
              <a:spcAft>
                <a:spcPct val="350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STOSW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对字节：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  字：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6196" name="AutoShape 1029"/>
          <p:cNvSpPr/>
          <p:nvPr/>
        </p:nvSpPr>
        <p:spPr>
          <a:xfrm>
            <a:off x="4416425" y="1327150"/>
            <a:ext cx="1600200" cy="1295400"/>
          </a:xfrm>
          <a:prstGeom prst="wedgeEllipseCallout">
            <a:avLst>
              <a:gd name="adj1" fmla="val -85019"/>
              <a:gd name="adj2" fmla="val 29532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   标</a:t>
            </a: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</a:p>
        </p:txBody>
      </p:sp>
      <p:sp>
        <p:nvSpPr>
          <p:cNvPr id="136197" name="Line 1030"/>
          <p:cNvSpPr/>
          <p:nvPr/>
        </p:nvSpPr>
        <p:spPr>
          <a:xfrm>
            <a:off x="4183063" y="4221163"/>
            <a:ext cx="457200" cy="0"/>
          </a:xfrm>
          <a:prstGeom prst="line">
            <a:avLst/>
          </a:prstGeom>
          <a:ln w="25400" cap="sq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198" name="Line 1031"/>
          <p:cNvSpPr/>
          <p:nvPr/>
        </p:nvSpPr>
        <p:spPr>
          <a:xfrm>
            <a:off x="4186238" y="4806950"/>
            <a:ext cx="457200" cy="0"/>
          </a:xfrm>
          <a:prstGeom prst="line">
            <a:avLst/>
          </a:prstGeom>
          <a:ln w="25400" cap="sq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199" name="Text Box 1032"/>
          <p:cNvSpPr txBox="1"/>
          <p:nvPr/>
        </p:nvSpPr>
        <p:spPr>
          <a:xfrm>
            <a:off x="4767263" y="3992563"/>
            <a:ext cx="2016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[ES:DI]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00" name="Text Box 1033"/>
          <p:cNvSpPr txBox="1"/>
          <p:nvPr/>
        </p:nvSpPr>
        <p:spPr>
          <a:xfrm>
            <a:off x="4767263" y="4368800"/>
            <a:ext cx="2016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[ES:DI]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7" name="矩形 1"/>
          <p:cNvSpPr/>
          <p:nvPr/>
        </p:nvSpPr>
        <p:spPr>
          <a:xfrm>
            <a:off x="468313" y="5448300"/>
            <a:ext cx="8351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将待送存的数据放入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（字节数）或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（字数据）</a:t>
            </a:r>
          </a:p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确定操作方向（增地址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减地址）和区域大小（串长度值）</a:t>
            </a:r>
          </a:p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使用串存储指令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无条件重复前缀，实现数据传送</a:t>
            </a:r>
          </a:p>
        </p:txBody>
      </p:sp>
      <p:sp>
        <p:nvSpPr>
          <p:cNvPr id="135178" name="矩形 2"/>
          <p:cNvSpPr/>
          <p:nvPr/>
        </p:nvSpPr>
        <p:spPr>
          <a:xfrm>
            <a:off x="468313" y="5038725"/>
            <a:ext cx="5146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常用于将内存某个区域置同样的值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  <p:bldP spid="136199" grpId="0"/>
      <p:bldP spid="136200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矩形 1"/>
          <p:cNvSpPr/>
          <p:nvPr/>
        </p:nvSpPr>
        <p:spPr>
          <a:xfrm>
            <a:off x="611188" y="1628775"/>
            <a:ext cx="7705725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将字符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送入附加段中偏移地址为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0100H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的连续五个单元中。</a:t>
            </a:r>
          </a:p>
          <a:p>
            <a:pPr eaLnBrk="0" hangingPunct="0"/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CLD           ; DF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，地址自动递增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CX, 5     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设置计数器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DI, 0100H 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目标串首元素的偏移地址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AL, ‘$’ 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设置关键字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REP STOSB     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连续将‘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$’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写入相应存储单元中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051"/>
          <p:cNvSpPr>
            <a:spLocks noGrp="1"/>
          </p:cNvSpPr>
          <p:nvPr>
            <p:ph type="body" idx="4294967295"/>
          </p:nvPr>
        </p:nvSpPr>
        <p:spPr>
          <a:xfrm>
            <a:off x="1160463" y="1241425"/>
            <a:ext cx="6518275" cy="1500188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将内存某单元清零。设计思想如下：    </a:t>
            </a:r>
          </a:p>
        </p:txBody>
      </p:sp>
      <p:sp>
        <p:nvSpPr>
          <p:cNvPr id="138243" name="Rectangle 2054"/>
          <p:cNvSpPr/>
          <p:nvPr/>
        </p:nvSpPr>
        <p:spPr>
          <a:xfrm>
            <a:off x="1266825" y="3025775"/>
            <a:ext cx="31242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4" name="Text Box 2055"/>
          <p:cNvSpPr txBox="1"/>
          <p:nvPr/>
        </p:nvSpPr>
        <p:spPr>
          <a:xfrm>
            <a:off x="1266825" y="3101975"/>
            <a:ext cx="3238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区域首地址送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ES：DI</a:t>
            </a:r>
          </a:p>
        </p:txBody>
      </p:sp>
      <p:sp>
        <p:nvSpPr>
          <p:cNvPr id="138245" name="Rectangle 2056"/>
          <p:cNvSpPr/>
          <p:nvPr/>
        </p:nvSpPr>
        <p:spPr>
          <a:xfrm>
            <a:off x="1266825" y="4168775"/>
            <a:ext cx="31242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6" name="Text Box 2057"/>
          <p:cNvSpPr txBox="1"/>
          <p:nvPr/>
        </p:nvSpPr>
        <p:spPr>
          <a:xfrm>
            <a:off x="1809750" y="4244975"/>
            <a:ext cx="2047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串长度送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</a:p>
        </p:txBody>
      </p:sp>
      <p:sp>
        <p:nvSpPr>
          <p:cNvPr id="138247" name="Rectangle 2058"/>
          <p:cNvSpPr/>
          <p:nvPr/>
        </p:nvSpPr>
        <p:spPr>
          <a:xfrm>
            <a:off x="1266825" y="5311775"/>
            <a:ext cx="31242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8" name="Text Box 2059"/>
          <p:cNvSpPr txBox="1"/>
          <p:nvPr/>
        </p:nvSpPr>
        <p:spPr>
          <a:xfrm>
            <a:off x="1809750" y="5387975"/>
            <a:ext cx="2352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置方向标志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</a:p>
        </p:txBody>
      </p:sp>
      <p:sp>
        <p:nvSpPr>
          <p:cNvPr id="138249" name="Rectangle 2060"/>
          <p:cNvSpPr/>
          <p:nvPr/>
        </p:nvSpPr>
        <p:spPr>
          <a:xfrm>
            <a:off x="5853113" y="3101975"/>
            <a:ext cx="2438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0" name="Text Box 2061"/>
          <p:cNvSpPr txBox="1"/>
          <p:nvPr/>
        </p:nvSpPr>
        <p:spPr>
          <a:xfrm>
            <a:off x="6057900" y="3178175"/>
            <a:ext cx="2047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0送累加器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</p:txBody>
      </p:sp>
      <p:sp>
        <p:nvSpPr>
          <p:cNvPr id="138251" name="Rectangle 2062"/>
          <p:cNvSpPr/>
          <p:nvPr/>
        </p:nvSpPr>
        <p:spPr>
          <a:xfrm>
            <a:off x="5853113" y="4278313"/>
            <a:ext cx="2438400" cy="533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2" name="Text Box 2063"/>
          <p:cNvSpPr txBox="1"/>
          <p:nvPr/>
        </p:nvSpPr>
        <p:spPr>
          <a:xfrm>
            <a:off x="5962650" y="4306888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执行串送存指令</a:t>
            </a:r>
          </a:p>
        </p:txBody>
      </p:sp>
      <p:sp>
        <p:nvSpPr>
          <p:cNvPr id="138253" name="Line 2064"/>
          <p:cNvSpPr/>
          <p:nvPr/>
        </p:nvSpPr>
        <p:spPr>
          <a:xfrm>
            <a:off x="2833688" y="3559175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4" name="Line 2065"/>
          <p:cNvSpPr/>
          <p:nvPr/>
        </p:nvSpPr>
        <p:spPr>
          <a:xfrm>
            <a:off x="2838450" y="4702175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5" name="Line 2066"/>
          <p:cNvSpPr/>
          <p:nvPr/>
        </p:nvSpPr>
        <p:spPr>
          <a:xfrm>
            <a:off x="7058025" y="2492375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6" name="Line 2067"/>
          <p:cNvSpPr/>
          <p:nvPr/>
        </p:nvSpPr>
        <p:spPr>
          <a:xfrm>
            <a:off x="7058025" y="3649663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7" name="Line 2068"/>
          <p:cNvSpPr/>
          <p:nvPr/>
        </p:nvSpPr>
        <p:spPr>
          <a:xfrm>
            <a:off x="2833688" y="5859463"/>
            <a:ext cx="0" cy="3810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8" name="Line 2069"/>
          <p:cNvSpPr/>
          <p:nvPr/>
        </p:nvSpPr>
        <p:spPr>
          <a:xfrm>
            <a:off x="2824163" y="6226175"/>
            <a:ext cx="22383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9" name="Line 2070"/>
          <p:cNvSpPr/>
          <p:nvPr/>
        </p:nvSpPr>
        <p:spPr>
          <a:xfrm flipV="1">
            <a:off x="5076825" y="2492375"/>
            <a:ext cx="0" cy="3733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0" name="Line 2071"/>
          <p:cNvSpPr/>
          <p:nvPr/>
        </p:nvSpPr>
        <p:spPr>
          <a:xfrm>
            <a:off x="5076825" y="2492375"/>
            <a:ext cx="1981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10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  <p:bldP spid="138243" grpId="0" animBg="1"/>
      <p:bldP spid="138244" grpId="0"/>
      <p:bldP spid="138245" grpId="0" animBg="1"/>
      <p:bldP spid="138246" grpId="0"/>
      <p:bldP spid="138247" grpId="0" animBg="1"/>
      <p:bldP spid="138248" grpId="0"/>
      <p:bldP spid="138249" grpId="0" animBg="1"/>
      <p:bldP spid="138250" grpId="0"/>
      <p:bldP spid="138251" grpId="0" animBg="1"/>
      <p:bldP spid="13825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内容占位符 2"/>
          <p:cNvSpPr>
            <a:spLocks noGrp="1"/>
          </p:cNvSpPr>
          <p:nvPr>
            <p:ph idx="4294967295"/>
          </p:nvPr>
        </p:nvSpPr>
        <p:spPr>
          <a:xfrm>
            <a:off x="1763713" y="2060575"/>
            <a:ext cx="3887787" cy="2511425"/>
          </a:xfrm>
        </p:spPr>
        <p:txBody>
          <a:bodyPr vert="horz" wrap="square" lIns="91440" tIns="45720" rIns="91440" bIns="45720" anchor="t" anchorCtr="0"/>
          <a:lstStyle/>
          <a:p>
            <a:pPr marL="1533525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转移指令</a:t>
            </a:r>
          </a:p>
          <a:p>
            <a:pPr marL="1533525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循环控制</a:t>
            </a:r>
          </a:p>
          <a:p>
            <a:pPr marL="1533525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过程调用</a:t>
            </a:r>
          </a:p>
          <a:p>
            <a:pPr marL="1533525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中断控制</a:t>
            </a:r>
          </a:p>
        </p:txBody>
      </p:sp>
      <p:sp>
        <p:nvSpPr>
          <p:cNvPr id="138243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3.4.5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程序控制指令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700213"/>
            <a:ext cx="8064500" cy="2665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程序控制类指令的本质是：控制程序的执行方向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决定程序执行方向的因素：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控制程序执行方向的方法：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，则程序转向另一个代码段执行；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仅修改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，则程序将改变当前的执行顺序，转向本代码段内其它某处执行。</a:t>
            </a:r>
          </a:p>
        </p:txBody>
      </p:sp>
      <p:sp>
        <p:nvSpPr>
          <p:cNvPr id="139267" name="Rectangle 2"/>
          <p:cNvSpPr>
            <a:spLocks noGrp="1"/>
          </p:cNvSpPr>
          <p:nvPr/>
        </p:nvSpPr>
        <p:spPr>
          <a:xfrm>
            <a:off x="1908175" y="188913"/>
            <a:ext cx="6892925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程序控制类指令与程序执行方向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7"/>
          <p:cNvSpPr>
            <a:spLocks noGrp="1"/>
          </p:cNvSpPr>
          <p:nvPr>
            <p:ph type="body" idx="4294967295"/>
          </p:nvPr>
        </p:nvSpPr>
        <p:spPr>
          <a:xfrm>
            <a:off x="1619250" y="2420938"/>
            <a:ext cx="6335713" cy="22320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20000"/>
              </a:spcAft>
              <a:buNone/>
            </a:pPr>
            <a:r>
              <a:rPr lang="zh-CN" altLang="en-US" dirty="0">
                <a:ea typeface="宋体" panose="02010600030101010101" pitchFamily="2" charset="-122"/>
              </a:rPr>
              <a:t>无条件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转移指令</a:t>
            </a:r>
          </a:p>
          <a:p>
            <a:pPr eaLnBrk="1" hangingPunct="1">
              <a:spcAft>
                <a:spcPct val="500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无条件转移到目标地址，执行新的指令</a:t>
            </a:r>
          </a:p>
          <a:p>
            <a:pPr eaLnBrk="1" hangingPunct="1">
              <a:spcAft>
                <a:spcPct val="2000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有条件转移指令</a:t>
            </a:r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在具备一定条件的情况下转移到目标地址</a:t>
            </a:r>
          </a:p>
        </p:txBody>
      </p:sp>
      <p:sp>
        <p:nvSpPr>
          <p:cNvPr id="141315" name="AutoShape 1031"/>
          <p:cNvSpPr/>
          <p:nvPr/>
        </p:nvSpPr>
        <p:spPr>
          <a:xfrm>
            <a:off x="1258888" y="2678113"/>
            <a:ext cx="360362" cy="1398587"/>
          </a:xfrm>
          <a:prstGeom prst="leftBrace">
            <a:avLst>
              <a:gd name="adj1" fmla="val 3527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2" name="Rectangle 2"/>
          <p:cNvSpPr>
            <a:spLocks noGrp="1"/>
          </p:cNvSpPr>
          <p:nvPr/>
        </p:nvSpPr>
        <p:spPr>
          <a:xfrm>
            <a:off x="1908175" y="188913"/>
            <a:ext cx="3959225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3.4.5.1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转移指令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5" name="Text Box 10"/>
          <p:cNvSpPr txBox="1"/>
          <p:nvPr/>
        </p:nvSpPr>
        <p:spPr>
          <a:xfrm>
            <a:off x="1979613" y="6165850"/>
            <a:ext cx="52308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原则上可实现在整个内存空间的转移</a:t>
            </a:r>
          </a:p>
        </p:txBody>
      </p:sp>
      <p:sp>
        <p:nvSpPr>
          <p:cNvPr id="141315" name="Rectangle 2"/>
          <p:cNvSpPr>
            <a:spLocks noGrp="1"/>
          </p:cNvSpPr>
          <p:nvPr/>
        </p:nvSpPr>
        <p:spPr>
          <a:xfrm>
            <a:off x="1674813" y="127000"/>
            <a:ext cx="511175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无条件转移指令</a:t>
            </a:r>
          </a:p>
        </p:txBody>
      </p:sp>
      <p:pic>
        <p:nvPicPr>
          <p:cNvPr id="14131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88" y="1628775"/>
            <a:ext cx="5168900" cy="4202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 idx="4294967295"/>
          </p:nvPr>
        </p:nvSpPr>
        <p:spPr>
          <a:xfrm>
            <a:off x="725488" y="1222375"/>
            <a:ext cx="3457575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）段内相对转移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4294967295"/>
          </p:nvPr>
        </p:nvSpPr>
        <p:spPr>
          <a:xfrm>
            <a:off x="1114425" y="2085975"/>
            <a:ext cx="5618163" cy="18478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spcAft>
                <a:spcPct val="4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转移的目标地址由指令直接给出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400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JMP  Label</a:t>
            </a:r>
          </a:p>
        </p:txBody>
      </p:sp>
      <p:grpSp>
        <p:nvGrpSpPr>
          <p:cNvPr id="142340" name="组合 1"/>
          <p:cNvGrpSpPr/>
          <p:nvPr/>
        </p:nvGrpSpPr>
        <p:grpSpPr>
          <a:xfrm>
            <a:off x="4354513" y="2636838"/>
            <a:ext cx="4756150" cy="3657600"/>
            <a:chOff x="3920255" y="2780928"/>
            <a:chExt cx="4754563" cy="3657600"/>
          </a:xfrm>
        </p:grpSpPr>
        <p:sp>
          <p:nvSpPr>
            <p:cNvPr id="142343" name="Rectangle 4"/>
            <p:cNvSpPr/>
            <p:nvPr/>
          </p:nvSpPr>
          <p:spPr>
            <a:xfrm>
              <a:off x="6155455" y="2780928"/>
              <a:ext cx="1524000" cy="3657600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344" name="Line 5"/>
            <p:cNvSpPr/>
            <p:nvPr/>
          </p:nvSpPr>
          <p:spPr>
            <a:xfrm>
              <a:off x="6155455" y="3542928"/>
              <a:ext cx="152400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5" name="Line 6"/>
            <p:cNvSpPr/>
            <p:nvPr/>
          </p:nvSpPr>
          <p:spPr>
            <a:xfrm>
              <a:off x="6155455" y="4000128"/>
              <a:ext cx="152400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6" name="Line 7"/>
            <p:cNvSpPr/>
            <p:nvPr/>
          </p:nvSpPr>
          <p:spPr>
            <a:xfrm>
              <a:off x="6155455" y="4457328"/>
              <a:ext cx="152400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7" name="Line 8"/>
            <p:cNvSpPr/>
            <p:nvPr/>
          </p:nvSpPr>
          <p:spPr>
            <a:xfrm>
              <a:off x="6155455" y="5295528"/>
              <a:ext cx="152400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8" name="Line 9"/>
            <p:cNvSpPr/>
            <p:nvPr/>
          </p:nvSpPr>
          <p:spPr>
            <a:xfrm>
              <a:off x="6155455" y="5752728"/>
              <a:ext cx="152400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9" name="Text Box 10"/>
            <p:cNvSpPr txBox="1"/>
            <p:nvPr/>
          </p:nvSpPr>
          <p:spPr>
            <a:xfrm>
              <a:off x="6460255" y="3542928"/>
              <a:ext cx="1066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</a:t>
              </a:r>
            </a:p>
          </p:txBody>
        </p:sp>
        <p:sp>
          <p:nvSpPr>
            <p:cNvPr id="142350" name="Text Box 11"/>
            <p:cNvSpPr txBox="1"/>
            <p:nvPr/>
          </p:nvSpPr>
          <p:spPr>
            <a:xfrm>
              <a:off x="5012455" y="5324103"/>
              <a:ext cx="1038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Label</a:t>
              </a:r>
            </a:p>
          </p:txBody>
        </p:sp>
        <p:sp>
          <p:nvSpPr>
            <p:cNvPr id="142351" name="Text Box 12"/>
            <p:cNvSpPr txBox="1"/>
            <p:nvPr/>
          </p:nvSpPr>
          <p:spPr>
            <a:xfrm>
              <a:off x="6612655" y="4685928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142352" name="Text Box 13"/>
            <p:cNvSpPr txBox="1"/>
            <p:nvPr/>
          </p:nvSpPr>
          <p:spPr>
            <a:xfrm>
              <a:off x="6612655" y="5905128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142353" name="Text Box 14"/>
            <p:cNvSpPr txBox="1"/>
            <p:nvPr/>
          </p:nvSpPr>
          <p:spPr>
            <a:xfrm>
              <a:off x="6612655" y="2933328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142354" name="AutoShape 15"/>
            <p:cNvSpPr/>
            <p:nvPr/>
          </p:nvSpPr>
          <p:spPr>
            <a:xfrm>
              <a:off x="7831855" y="3009528"/>
              <a:ext cx="228600" cy="3124200"/>
            </a:xfrm>
            <a:prstGeom prst="rightBrace">
              <a:avLst>
                <a:gd name="adj1" fmla="val 113003"/>
                <a:gd name="adj2" fmla="val 50000"/>
              </a:avLst>
            </a:prstGeom>
            <a:noFill/>
            <a:ln w="25400" cap="sq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355" name="Text Box 16"/>
            <p:cNvSpPr txBox="1"/>
            <p:nvPr/>
          </p:nvSpPr>
          <p:spPr>
            <a:xfrm>
              <a:off x="8212855" y="3955678"/>
              <a:ext cx="461963" cy="10064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代码段</a:t>
              </a:r>
            </a:p>
          </p:txBody>
        </p:sp>
        <p:sp>
          <p:nvSpPr>
            <p:cNvPr id="142356" name="Line 17"/>
            <p:cNvSpPr/>
            <p:nvPr/>
          </p:nvSpPr>
          <p:spPr>
            <a:xfrm>
              <a:off x="5088655" y="3542928"/>
              <a:ext cx="914400" cy="0"/>
            </a:xfrm>
            <a:prstGeom prst="line">
              <a:avLst/>
            </a:prstGeom>
            <a:ln w="25400" cap="sq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7" name="Line 18"/>
            <p:cNvSpPr/>
            <p:nvPr/>
          </p:nvSpPr>
          <p:spPr>
            <a:xfrm>
              <a:off x="5088655" y="5295528"/>
              <a:ext cx="914400" cy="0"/>
            </a:xfrm>
            <a:prstGeom prst="line">
              <a:avLst/>
            </a:prstGeom>
            <a:ln w="25400" cap="sq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8" name="Line 19"/>
            <p:cNvSpPr/>
            <p:nvPr/>
          </p:nvSpPr>
          <p:spPr>
            <a:xfrm>
              <a:off x="5545855" y="3652466"/>
              <a:ext cx="0" cy="1524000"/>
            </a:xfrm>
            <a:prstGeom prst="line">
              <a:avLst/>
            </a:prstGeom>
            <a:ln w="25400" cap="sq" cmpd="sng">
              <a:solidFill>
                <a:srgbClr val="FF6600"/>
              </a:solidFill>
              <a:prstDash val="solid"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9" name="AutoShape 20"/>
            <p:cNvSpPr/>
            <p:nvPr/>
          </p:nvSpPr>
          <p:spPr>
            <a:xfrm>
              <a:off x="3920255" y="4381128"/>
              <a:ext cx="1009650" cy="473075"/>
            </a:xfrm>
            <a:prstGeom prst="borderCallout1">
              <a:avLst>
                <a:gd name="adj1" fmla="val 24162"/>
                <a:gd name="adj2" fmla="val 107546"/>
                <a:gd name="adj3" fmla="val -35236"/>
                <a:gd name="adj4" fmla="val 151259"/>
              </a:avLst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位移量</a:t>
              </a:r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285875" y="6521450"/>
            <a:ext cx="7129463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下一条要执行指令的偏移地址=当前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</a:p>
        </p:txBody>
      </p:sp>
      <p:sp>
        <p:nvSpPr>
          <p:cNvPr id="142342" name="线形标注 1 3"/>
          <p:cNvSpPr/>
          <p:nvPr/>
        </p:nvSpPr>
        <p:spPr>
          <a:xfrm>
            <a:off x="2206625" y="4999038"/>
            <a:ext cx="1616075" cy="533400"/>
          </a:xfrm>
          <a:prstGeom prst="borderCallout1">
            <a:avLst>
              <a:gd name="adj1" fmla="val 18750"/>
              <a:gd name="adj2" fmla="val -8333"/>
              <a:gd name="adj3" fmla="val -210292"/>
              <a:gd name="adj4" fmla="val 50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地址标号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2205038"/>
            <a:ext cx="8439150" cy="3455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文本框 1"/>
          <p:cNvSpPr txBox="1"/>
          <p:nvPr/>
        </p:nvSpPr>
        <p:spPr>
          <a:xfrm>
            <a:off x="827088" y="1268413"/>
            <a:ext cx="13684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4387" name="文本框 2"/>
          <p:cNvSpPr txBox="1"/>
          <p:nvPr/>
        </p:nvSpPr>
        <p:spPr>
          <a:xfrm>
            <a:off x="1331913" y="2060575"/>
            <a:ext cx="3744912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……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MOV AX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JMP SHORT NEXT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AND CL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0FH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……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OR CL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7FH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>
          <a:xfrm>
            <a:off x="1150938" y="1341438"/>
            <a:ext cx="6840537" cy="47640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程序段：</a:t>
            </a:r>
          </a:p>
          <a:p>
            <a:pPr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 DI，1000H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MOV  CX，64H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MOV  AL，2AH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AGAIN：MOV  [DI]，AL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INC  DI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；DI+1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DEC  CX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；CX-1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JNZ  AGAIN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；CX≠0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则继续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HLT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140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/>
          </p:cNvSpPr>
          <p:nvPr>
            <p:ph type="title" idx="4294967295"/>
          </p:nvPr>
        </p:nvSpPr>
        <p:spPr>
          <a:xfrm>
            <a:off x="877888" y="1011238"/>
            <a:ext cx="333375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）段内间接转移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989138"/>
            <a:ext cx="7637463" cy="3881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100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段内间接转移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转移的目标地址存放在某个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位寄存器或存储器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的某两个单元中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JMP  BX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BX=1200H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则：转移的目标地址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=1200H</a:t>
            </a:r>
          </a:p>
        </p:txBody>
      </p:sp>
      <p:sp>
        <p:nvSpPr>
          <p:cNvPr id="146437" name="Rectangle 104"/>
          <p:cNvSpPr/>
          <p:nvPr/>
        </p:nvSpPr>
        <p:spPr>
          <a:xfrm>
            <a:off x="6559550" y="3375025"/>
            <a:ext cx="1524000" cy="316865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8" name="Line 105"/>
          <p:cNvSpPr/>
          <p:nvPr/>
        </p:nvSpPr>
        <p:spPr>
          <a:xfrm>
            <a:off x="6559550" y="39354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39" name="Line 106"/>
          <p:cNvSpPr/>
          <p:nvPr/>
        </p:nvSpPr>
        <p:spPr>
          <a:xfrm>
            <a:off x="6559550" y="43926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0" name="Line 107"/>
          <p:cNvSpPr/>
          <p:nvPr/>
        </p:nvSpPr>
        <p:spPr>
          <a:xfrm>
            <a:off x="6559550" y="48498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1" name="Line 108"/>
          <p:cNvSpPr/>
          <p:nvPr/>
        </p:nvSpPr>
        <p:spPr>
          <a:xfrm>
            <a:off x="6559550" y="56880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2" name="Line 109"/>
          <p:cNvSpPr/>
          <p:nvPr/>
        </p:nvSpPr>
        <p:spPr>
          <a:xfrm>
            <a:off x="6559550" y="61452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3" name="Text Box 110"/>
          <p:cNvSpPr txBox="1"/>
          <p:nvPr/>
        </p:nvSpPr>
        <p:spPr>
          <a:xfrm>
            <a:off x="6864350" y="39354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</a:p>
        </p:txBody>
      </p:sp>
      <p:sp>
        <p:nvSpPr>
          <p:cNvPr id="146444" name="Text Box 111"/>
          <p:cNvSpPr txBox="1"/>
          <p:nvPr/>
        </p:nvSpPr>
        <p:spPr>
          <a:xfrm>
            <a:off x="7016750" y="50784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46445" name="Text Box 113"/>
          <p:cNvSpPr txBox="1"/>
          <p:nvPr/>
        </p:nvSpPr>
        <p:spPr>
          <a:xfrm>
            <a:off x="7016750" y="34210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46446" name="AutoShape 114"/>
          <p:cNvSpPr/>
          <p:nvPr/>
        </p:nvSpPr>
        <p:spPr>
          <a:xfrm>
            <a:off x="8213725" y="3402013"/>
            <a:ext cx="250825" cy="2925762"/>
          </a:xfrm>
          <a:prstGeom prst="rightBrace">
            <a:avLst>
              <a:gd name="adj1" fmla="val 9644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47" name="Text Box 115"/>
          <p:cNvSpPr txBox="1"/>
          <p:nvPr/>
        </p:nvSpPr>
        <p:spPr>
          <a:xfrm>
            <a:off x="8574088" y="4311650"/>
            <a:ext cx="46196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146448" name="Text Box 116"/>
          <p:cNvSpPr txBox="1"/>
          <p:nvPr/>
        </p:nvSpPr>
        <p:spPr>
          <a:xfrm>
            <a:off x="5591175" y="5715000"/>
            <a:ext cx="10382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1200H</a:t>
            </a:r>
          </a:p>
        </p:txBody>
      </p:sp>
      <p:sp>
        <p:nvSpPr>
          <p:cNvPr id="146449" name="Text Box 117"/>
          <p:cNvSpPr txBox="1"/>
          <p:nvPr/>
        </p:nvSpPr>
        <p:spPr>
          <a:xfrm>
            <a:off x="6875463" y="57150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  <p:bldP spid="146443" grpId="0"/>
      <p:bldP spid="146444" grpId="0"/>
      <p:bldP spid="146445" grpId="0"/>
      <p:bldP spid="146446" grpId="0" animBg="1"/>
      <p:bldP spid="146447" grpId="0"/>
      <p:bldP spid="146448" grpId="0"/>
      <p:bldP spid="146449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 idx="4294967295"/>
          </p:nvPr>
        </p:nvSpPr>
        <p:spPr>
          <a:xfrm>
            <a:off x="725488" y="1079500"/>
            <a:ext cx="122555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】</a:t>
            </a:r>
          </a:p>
        </p:txBody>
      </p:sp>
      <p:sp>
        <p:nvSpPr>
          <p:cNvPr id="147459" name="Rectangle 3"/>
          <p:cNvSpPr>
            <a:spLocks noGrp="1"/>
          </p:cNvSpPr>
          <p:nvPr>
            <p:ph type="body" idx="4294967295"/>
          </p:nvPr>
        </p:nvSpPr>
        <p:spPr>
          <a:xfrm>
            <a:off x="1193800" y="1743075"/>
            <a:ext cx="2952750" cy="104298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JMP WORD  PTR[BX]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BX=1200H</a:t>
            </a:r>
          </a:p>
        </p:txBody>
      </p:sp>
      <p:sp>
        <p:nvSpPr>
          <p:cNvPr id="147460" name="Rectangle 4"/>
          <p:cNvSpPr/>
          <p:nvPr/>
        </p:nvSpPr>
        <p:spPr>
          <a:xfrm>
            <a:off x="6054725" y="1958975"/>
            <a:ext cx="1524000" cy="4681538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61" name="Line 5"/>
          <p:cNvSpPr/>
          <p:nvPr/>
        </p:nvSpPr>
        <p:spPr>
          <a:xfrm>
            <a:off x="6054725" y="24495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2" name="Line 6"/>
          <p:cNvSpPr/>
          <p:nvPr/>
        </p:nvSpPr>
        <p:spPr>
          <a:xfrm>
            <a:off x="6054725" y="288766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3" name="Line 7"/>
          <p:cNvSpPr/>
          <p:nvPr/>
        </p:nvSpPr>
        <p:spPr>
          <a:xfrm>
            <a:off x="6054725" y="32877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4" name="Line 8"/>
          <p:cNvSpPr/>
          <p:nvPr/>
        </p:nvSpPr>
        <p:spPr>
          <a:xfrm>
            <a:off x="6054725" y="38973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5" name="Line 9"/>
          <p:cNvSpPr/>
          <p:nvPr/>
        </p:nvSpPr>
        <p:spPr>
          <a:xfrm>
            <a:off x="6054725" y="53451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66" name="Text Box 10"/>
          <p:cNvSpPr txBox="1"/>
          <p:nvPr/>
        </p:nvSpPr>
        <p:spPr>
          <a:xfrm>
            <a:off x="6359525" y="24495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</a:p>
        </p:txBody>
      </p:sp>
      <p:sp>
        <p:nvSpPr>
          <p:cNvPr id="147467" name="Text Box 11"/>
          <p:cNvSpPr txBox="1"/>
          <p:nvPr/>
        </p:nvSpPr>
        <p:spPr>
          <a:xfrm>
            <a:off x="6559550" y="33639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47468" name="Text Box 12"/>
          <p:cNvSpPr txBox="1"/>
          <p:nvPr/>
        </p:nvSpPr>
        <p:spPr>
          <a:xfrm>
            <a:off x="6554788" y="48117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47469" name="Text Box 13"/>
          <p:cNvSpPr txBox="1"/>
          <p:nvPr/>
        </p:nvSpPr>
        <p:spPr>
          <a:xfrm>
            <a:off x="6588125" y="19161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47470" name="AutoShape 14"/>
          <p:cNvSpPr/>
          <p:nvPr/>
        </p:nvSpPr>
        <p:spPr>
          <a:xfrm>
            <a:off x="7731125" y="2103438"/>
            <a:ext cx="304800" cy="2708275"/>
          </a:xfrm>
          <a:prstGeom prst="rightBrace">
            <a:avLst>
              <a:gd name="adj1" fmla="val 73469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71" name="Text Box 15"/>
          <p:cNvSpPr txBox="1"/>
          <p:nvPr/>
        </p:nvSpPr>
        <p:spPr>
          <a:xfrm>
            <a:off x="8112125" y="2786063"/>
            <a:ext cx="533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147472" name="Line 16"/>
          <p:cNvSpPr/>
          <p:nvPr/>
        </p:nvSpPr>
        <p:spPr>
          <a:xfrm>
            <a:off x="6054725" y="57261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3" name="AutoShape 17"/>
          <p:cNvSpPr/>
          <p:nvPr/>
        </p:nvSpPr>
        <p:spPr>
          <a:xfrm>
            <a:off x="7731125" y="5116513"/>
            <a:ext cx="228600" cy="1219200"/>
          </a:xfrm>
          <a:prstGeom prst="rightBrace">
            <a:avLst>
              <a:gd name="adj1" fmla="val 4409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74" name="Text Box 18"/>
          <p:cNvSpPr txBox="1"/>
          <p:nvPr/>
        </p:nvSpPr>
        <p:spPr>
          <a:xfrm>
            <a:off x="8069263" y="5192713"/>
            <a:ext cx="46196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147475" name="Text Box 19"/>
          <p:cNvSpPr txBox="1"/>
          <p:nvPr/>
        </p:nvSpPr>
        <p:spPr>
          <a:xfrm>
            <a:off x="4225925" y="5162550"/>
            <a:ext cx="12223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BX=1200</a:t>
            </a:r>
          </a:p>
        </p:txBody>
      </p:sp>
      <p:sp>
        <p:nvSpPr>
          <p:cNvPr id="147476" name="Line 20"/>
          <p:cNvSpPr/>
          <p:nvPr/>
        </p:nvSpPr>
        <p:spPr>
          <a:xfrm>
            <a:off x="5411788" y="5364163"/>
            <a:ext cx="533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7" name="Line 21"/>
          <p:cNvSpPr/>
          <p:nvPr/>
        </p:nvSpPr>
        <p:spPr>
          <a:xfrm>
            <a:off x="6054725" y="42783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8" name="Line 22"/>
          <p:cNvSpPr/>
          <p:nvPr/>
        </p:nvSpPr>
        <p:spPr>
          <a:xfrm>
            <a:off x="6054725" y="46593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79" name="Line 23"/>
          <p:cNvSpPr/>
          <p:nvPr/>
        </p:nvSpPr>
        <p:spPr>
          <a:xfrm>
            <a:off x="6054725" y="6107113"/>
            <a:ext cx="15240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0" name="Text Box 24"/>
          <p:cNvSpPr txBox="1"/>
          <p:nvPr/>
        </p:nvSpPr>
        <p:spPr>
          <a:xfrm>
            <a:off x="6573838" y="6183313"/>
            <a:ext cx="533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47481" name="Text Box 25"/>
          <p:cNvSpPr txBox="1"/>
          <p:nvPr/>
        </p:nvSpPr>
        <p:spPr>
          <a:xfrm>
            <a:off x="6435725" y="53451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47482" name="Text Box 26"/>
          <p:cNvSpPr txBox="1"/>
          <p:nvPr/>
        </p:nvSpPr>
        <p:spPr>
          <a:xfrm>
            <a:off x="6435725" y="57261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47483" name="Line 27"/>
          <p:cNvSpPr/>
          <p:nvPr/>
        </p:nvSpPr>
        <p:spPr>
          <a:xfrm flipH="1">
            <a:off x="1804988" y="5919788"/>
            <a:ext cx="4392612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4" name="Line 28"/>
          <p:cNvSpPr/>
          <p:nvPr/>
        </p:nvSpPr>
        <p:spPr>
          <a:xfrm flipH="1">
            <a:off x="2560638" y="5632450"/>
            <a:ext cx="3636962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5" name="Line 29"/>
          <p:cNvSpPr/>
          <p:nvPr/>
        </p:nvSpPr>
        <p:spPr>
          <a:xfrm flipV="1">
            <a:off x="2525713" y="4927600"/>
            <a:ext cx="0" cy="70485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6" name="Line 30"/>
          <p:cNvSpPr/>
          <p:nvPr/>
        </p:nvSpPr>
        <p:spPr>
          <a:xfrm flipH="1" flipV="1">
            <a:off x="1798638" y="4932363"/>
            <a:ext cx="6350" cy="9874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7" name="Rectangle 31"/>
          <p:cNvSpPr/>
          <p:nvPr/>
        </p:nvSpPr>
        <p:spPr>
          <a:xfrm>
            <a:off x="1417638" y="4394200"/>
            <a:ext cx="1600200" cy="533400"/>
          </a:xfrm>
          <a:prstGeom prst="rect">
            <a:avLst/>
          </a:prstGeom>
          <a:noFill/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88" name="Line 32"/>
          <p:cNvSpPr/>
          <p:nvPr/>
        </p:nvSpPr>
        <p:spPr>
          <a:xfrm>
            <a:off x="2179638" y="4394200"/>
            <a:ext cx="0" cy="53340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89" name="Text Box 33"/>
          <p:cNvSpPr txBox="1"/>
          <p:nvPr/>
        </p:nvSpPr>
        <p:spPr>
          <a:xfrm>
            <a:off x="1951038" y="4010025"/>
            <a:ext cx="6461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47490" name="Line 34"/>
          <p:cNvSpPr/>
          <p:nvPr/>
        </p:nvSpPr>
        <p:spPr>
          <a:xfrm flipV="1">
            <a:off x="2670175" y="4119563"/>
            <a:ext cx="3197225" cy="1143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491" name="Text Box 35"/>
          <p:cNvSpPr txBox="1"/>
          <p:nvPr/>
        </p:nvSpPr>
        <p:spPr>
          <a:xfrm>
            <a:off x="6283325" y="3881438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66" grpId="0"/>
      <p:bldP spid="147467" grpId="0"/>
      <p:bldP spid="147468" grpId="0"/>
      <p:bldP spid="147469" grpId="0"/>
      <p:bldP spid="147470" grpId="0" animBg="1"/>
      <p:bldP spid="147471" grpId="0"/>
      <p:bldP spid="147473" grpId="0" animBg="1"/>
      <p:bldP spid="147474" grpId="0"/>
      <p:bldP spid="147475" grpId="0"/>
      <p:bldP spid="147480" grpId="0"/>
      <p:bldP spid="147481" grpId="0"/>
      <p:bldP spid="147482" grpId="0"/>
      <p:bldP spid="147487" grpId="0" animBg="1"/>
      <p:bldP spid="147489" grpId="0"/>
      <p:bldP spid="147491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 idx="4294967295"/>
          </p:nvPr>
        </p:nvSpPr>
        <p:spPr>
          <a:xfrm>
            <a:off x="971550" y="1052513"/>
            <a:ext cx="3313113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2400" dirty="0">
                <a:solidFill>
                  <a:srgbClr val="000033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000033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33"/>
                </a:solidFill>
                <a:ea typeface="宋体" panose="02010600030101010101" pitchFamily="2" charset="-122"/>
              </a:rPr>
              <a:t>】</a:t>
            </a:r>
          </a:p>
        </p:txBody>
      </p:sp>
      <p:sp>
        <p:nvSpPr>
          <p:cNvPr id="152579" name="Rectangle 3"/>
          <p:cNvSpPr>
            <a:spLocks noGrp="1"/>
          </p:cNvSpPr>
          <p:nvPr>
            <p:ph type="body" idx="4294967295"/>
          </p:nvPr>
        </p:nvSpPr>
        <p:spPr>
          <a:xfrm>
            <a:off x="1295400" y="2060575"/>
            <a:ext cx="4968875" cy="31781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2000:0100        MOV  AX,1200H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2000:0103        JMP NEXT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┅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2000:0120  NEXT: MOV BX,1200H 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JMP  BX  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┅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2000:1200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/>
          </p:cNvSpPr>
          <p:nvPr>
            <p:ph type="title" idx="4294967295"/>
          </p:nvPr>
        </p:nvSpPr>
        <p:spPr>
          <a:xfrm>
            <a:off x="900113" y="1179513"/>
            <a:ext cx="3386137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）段间直接转移</a:t>
            </a:r>
          </a:p>
        </p:txBody>
      </p:sp>
      <p:sp>
        <p:nvSpPr>
          <p:cNvPr id="148483" name="Rectangle 1027"/>
          <p:cNvSpPr>
            <a:spLocks noGrp="1"/>
          </p:cNvSpPr>
          <p:nvPr>
            <p:ph type="body" idx="4294967295"/>
          </p:nvPr>
        </p:nvSpPr>
        <p:spPr>
          <a:xfrm>
            <a:off x="1185863" y="1743075"/>
            <a:ext cx="7418387" cy="22320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段内直接转移</a:t>
            </a:r>
          </a:p>
          <a:p>
            <a:pPr lvl="1" eaLnBrk="1" hangingPunct="1">
              <a:lnSpc>
                <a:spcPct val="150000"/>
              </a:lnSpc>
              <a:spcAft>
                <a:spcPct val="40000"/>
              </a:spcAft>
              <a:buFont typeface="Wingdings" panose="05000000000000000000" pitchFamily="2" charset="2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转移的目标地址由指令直接给出。指令操作码后的连续两个字作为立即地址，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低字作为偏移地址送入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高字作为段地址送入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JMP  FAR Label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484" name="矩形 1"/>
          <p:cNvSpPr/>
          <p:nvPr/>
        </p:nvSpPr>
        <p:spPr>
          <a:xfrm>
            <a:off x="4291013" y="4365625"/>
            <a:ext cx="4852987" cy="83026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必须用一个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位数表达，叫做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位远指针，它就是逻辑地址。</a:t>
            </a:r>
          </a:p>
        </p:txBody>
      </p:sp>
      <p:sp>
        <p:nvSpPr>
          <p:cNvPr id="148485" name="文本框 2"/>
          <p:cNvSpPr txBox="1"/>
          <p:nvPr/>
        </p:nvSpPr>
        <p:spPr>
          <a:xfrm>
            <a:off x="1185863" y="5732463"/>
            <a:ext cx="38179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JMP 8000H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1200H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/>
          <p:cNvSpPr txBox="1">
            <a:spLocks noGrp="1"/>
          </p:cNvSpPr>
          <p:nvPr/>
        </p:nvSpPr>
        <p:spPr>
          <a:xfrm>
            <a:off x="6677025" y="62118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144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07" name="Rectangle 1026"/>
          <p:cNvSpPr>
            <a:spLocks noGrp="1"/>
          </p:cNvSpPr>
          <p:nvPr>
            <p:ph type="title" idx="4294967295"/>
          </p:nvPr>
        </p:nvSpPr>
        <p:spPr>
          <a:xfrm>
            <a:off x="534988" y="1020763"/>
            <a:ext cx="3316287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）段间间接转移</a:t>
            </a:r>
          </a:p>
        </p:txBody>
      </p:sp>
      <p:sp>
        <p:nvSpPr>
          <p:cNvPr id="151556" name="Rectangle 1027"/>
          <p:cNvSpPr>
            <a:spLocks noGrp="1"/>
          </p:cNvSpPr>
          <p:nvPr>
            <p:ph type="body" idx="4294967295"/>
          </p:nvPr>
        </p:nvSpPr>
        <p:spPr>
          <a:xfrm>
            <a:off x="173038" y="1811338"/>
            <a:ext cx="5907087" cy="1670050"/>
          </a:xfrm>
        </p:spPr>
        <p:txBody>
          <a:bodyPr vert="horz" wrap="square" lIns="91440" tIns="45720" rIns="91440" bIns="45720" anchor="t" anchorCtr="0"/>
          <a:lstStyle/>
          <a:p>
            <a:pPr marL="457200" lvl="1" indent="0" eaLnBrk="1" hangingPunct="1">
              <a:lnSpc>
                <a:spcPct val="115000"/>
              </a:lnSpc>
              <a:spcAft>
                <a:spcPct val="40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转移的目标地址由指令中的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位操作数给出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15000"/>
              </a:lnSpc>
              <a:spcAft>
                <a:spcPct val="4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】JMP  DWORD  PTR[BX]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557" name="Rectangle 1028"/>
          <p:cNvSpPr/>
          <p:nvPr/>
        </p:nvSpPr>
        <p:spPr>
          <a:xfrm>
            <a:off x="6156325" y="1989138"/>
            <a:ext cx="1676400" cy="4648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8" name="Line 1029"/>
          <p:cNvSpPr/>
          <p:nvPr/>
        </p:nvSpPr>
        <p:spPr>
          <a:xfrm>
            <a:off x="6156325" y="3587750"/>
            <a:ext cx="1676400" cy="1588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59" name="Line 1030"/>
          <p:cNvSpPr/>
          <p:nvPr/>
        </p:nvSpPr>
        <p:spPr>
          <a:xfrm>
            <a:off x="6156325" y="3983038"/>
            <a:ext cx="1676400" cy="1587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0" name="Line 1032"/>
          <p:cNvSpPr/>
          <p:nvPr/>
        </p:nvSpPr>
        <p:spPr>
          <a:xfrm>
            <a:off x="6156325" y="5037138"/>
            <a:ext cx="1676400" cy="1587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1" name="Line 1033"/>
          <p:cNvSpPr/>
          <p:nvPr/>
        </p:nvSpPr>
        <p:spPr>
          <a:xfrm>
            <a:off x="6156325" y="5341938"/>
            <a:ext cx="1676400" cy="1587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2" name="Line 1034"/>
          <p:cNvSpPr/>
          <p:nvPr/>
        </p:nvSpPr>
        <p:spPr>
          <a:xfrm>
            <a:off x="6156325" y="5646738"/>
            <a:ext cx="1676400" cy="1587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3" name="Line 1035"/>
          <p:cNvSpPr/>
          <p:nvPr/>
        </p:nvSpPr>
        <p:spPr>
          <a:xfrm>
            <a:off x="6156325" y="6011863"/>
            <a:ext cx="1676400" cy="1587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4" name="Line 1036"/>
          <p:cNvSpPr/>
          <p:nvPr/>
        </p:nvSpPr>
        <p:spPr>
          <a:xfrm>
            <a:off x="6156325" y="4656138"/>
            <a:ext cx="1676400" cy="1587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5" name="Text Box 1037"/>
          <p:cNvSpPr txBox="1"/>
          <p:nvPr/>
        </p:nvSpPr>
        <p:spPr>
          <a:xfrm>
            <a:off x="6565900" y="46085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51566" name="Text Box 1038"/>
          <p:cNvSpPr txBox="1"/>
          <p:nvPr/>
        </p:nvSpPr>
        <p:spPr>
          <a:xfrm>
            <a:off x="6584950" y="496093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51567" name="Text Box 1039"/>
          <p:cNvSpPr txBox="1"/>
          <p:nvPr/>
        </p:nvSpPr>
        <p:spPr>
          <a:xfrm>
            <a:off x="6584950" y="526573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51568" name="Text Box 1040"/>
          <p:cNvSpPr txBox="1"/>
          <p:nvPr/>
        </p:nvSpPr>
        <p:spPr>
          <a:xfrm>
            <a:off x="6589713" y="561816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51569" name="Text Box 1041"/>
          <p:cNvSpPr txBox="1"/>
          <p:nvPr/>
        </p:nvSpPr>
        <p:spPr>
          <a:xfrm>
            <a:off x="4467225" y="4595813"/>
            <a:ext cx="719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</p:txBody>
      </p:sp>
      <p:sp>
        <p:nvSpPr>
          <p:cNvPr id="151570" name="Line 1043"/>
          <p:cNvSpPr/>
          <p:nvPr/>
        </p:nvSpPr>
        <p:spPr>
          <a:xfrm>
            <a:off x="5043488" y="4837113"/>
            <a:ext cx="9144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1" name="AutoShape 1044"/>
          <p:cNvSpPr/>
          <p:nvPr/>
        </p:nvSpPr>
        <p:spPr>
          <a:xfrm>
            <a:off x="5907088" y="4808538"/>
            <a:ext cx="173037" cy="457200"/>
          </a:xfrm>
          <a:prstGeom prst="leftBrace">
            <a:avLst>
              <a:gd name="adj1" fmla="val 2184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72" name="AutoShape 1045"/>
          <p:cNvSpPr/>
          <p:nvPr/>
        </p:nvSpPr>
        <p:spPr>
          <a:xfrm>
            <a:off x="5907088" y="5418138"/>
            <a:ext cx="173037" cy="500062"/>
          </a:xfrm>
          <a:prstGeom prst="leftBrace">
            <a:avLst>
              <a:gd name="adj1" fmla="val 2389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73" name="Text Box 1046"/>
          <p:cNvSpPr txBox="1"/>
          <p:nvPr/>
        </p:nvSpPr>
        <p:spPr>
          <a:xfrm>
            <a:off x="4403725" y="51260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51574" name="Text Box 1047"/>
          <p:cNvSpPr txBox="1"/>
          <p:nvPr/>
        </p:nvSpPr>
        <p:spPr>
          <a:xfrm>
            <a:off x="4556125" y="5799138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151575" name="Line 1048"/>
          <p:cNvSpPr/>
          <p:nvPr/>
        </p:nvSpPr>
        <p:spPr>
          <a:xfrm flipH="1">
            <a:off x="4946650" y="5126038"/>
            <a:ext cx="830263" cy="2159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6" name="Line 1049"/>
          <p:cNvSpPr/>
          <p:nvPr/>
        </p:nvSpPr>
        <p:spPr>
          <a:xfrm flipH="1">
            <a:off x="5145088" y="5700713"/>
            <a:ext cx="688975" cy="2889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7" name="Text Box 1050"/>
          <p:cNvSpPr txBox="1"/>
          <p:nvPr/>
        </p:nvSpPr>
        <p:spPr>
          <a:xfrm>
            <a:off x="6613525" y="257016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</a:p>
        </p:txBody>
      </p:sp>
      <p:sp>
        <p:nvSpPr>
          <p:cNvPr id="151578" name="Line 1051"/>
          <p:cNvSpPr/>
          <p:nvPr/>
        </p:nvSpPr>
        <p:spPr>
          <a:xfrm>
            <a:off x="6156325" y="2597150"/>
            <a:ext cx="1676400" cy="1588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9" name="Line 1052"/>
          <p:cNvSpPr/>
          <p:nvPr/>
        </p:nvSpPr>
        <p:spPr>
          <a:xfrm>
            <a:off x="6156325" y="2979738"/>
            <a:ext cx="1676400" cy="1587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80" name="Text Box 1053"/>
          <p:cNvSpPr txBox="1"/>
          <p:nvPr/>
        </p:nvSpPr>
        <p:spPr>
          <a:xfrm>
            <a:off x="6746875" y="20653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51581" name="Text Box 1054"/>
          <p:cNvSpPr txBox="1"/>
          <p:nvPr/>
        </p:nvSpPr>
        <p:spPr>
          <a:xfrm>
            <a:off x="6751638" y="30845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51582" name="Text Box 1055"/>
          <p:cNvSpPr txBox="1"/>
          <p:nvPr/>
        </p:nvSpPr>
        <p:spPr>
          <a:xfrm>
            <a:off x="6737350" y="41227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51583" name="Text Box 1056"/>
          <p:cNvSpPr txBox="1"/>
          <p:nvPr/>
        </p:nvSpPr>
        <p:spPr>
          <a:xfrm>
            <a:off x="6765925" y="61039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51584" name="Text Box 1057"/>
          <p:cNvSpPr txBox="1"/>
          <p:nvPr/>
        </p:nvSpPr>
        <p:spPr>
          <a:xfrm>
            <a:off x="6446838" y="3560763"/>
            <a:ext cx="12334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指令码</a:t>
            </a:r>
          </a:p>
        </p:txBody>
      </p:sp>
      <p:sp>
        <p:nvSpPr>
          <p:cNvPr id="151585" name="AutoShape 1058"/>
          <p:cNvSpPr/>
          <p:nvPr/>
        </p:nvSpPr>
        <p:spPr>
          <a:xfrm>
            <a:off x="7985125" y="2141538"/>
            <a:ext cx="152400" cy="990600"/>
          </a:xfrm>
          <a:prstGeom prst="rightBrace">
            <a:avLst>
              <a:gd name="adj1" fmla="val 5374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6" name="AutoShape 1059"/>
          <p:cNvSpPr/>
          <p:nvPr/>
        </p:nvSpPr>
        <p:spPr>
          <a:xfrm>
            <a:off x="7956550" y="3360738"/>
            <a:ext cx="180975" cy="990600"/>
          </a:xfrm>
          <a:prstGeom prst="rightBrace">
            <a:avLst>
              <a:gd name="adj1" fmla="val 45259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7" name="AutoShape 1060"/>
          <p:cNvSpPr/>
          <p:nvPr/>
        </p:nvSpPr>
        <p:spPr>
          <a:xfrm>
            <a:off x="7985125" y="4579938"/>
            <a:ext cx="152400" cy="1752600"/>
          </a:xfrm>
          <a:prstGeom prst="rightBrace">
            <a:avLst>
              <a:gd name="adj1" fmla="val 9508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8" name="Text Box 1061"/>
          <p:cNvSpPr txBox="1"/>
          <p:nvPr/>
        </p:nvSpPr>
        <p:spPr>
          <a:xfrm>
            <a:off x="8137525" y="1993900"/>
            <a:ext cx="457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1589" name="Text Box 1062"/>
          <p:cNvSpPr txBox="1"/>
          <p:nvPr/>
        </p:nvSpPr>
        <p:spPr>
          <a:xfrm>
            <a:off x="8137525" y="3387725"/>
            <a:ext cx="457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1590" name="Text Box 1063"/>
          <p:cNvSpPr txBox="1"/>
          <p:nvPr/>
        </p:nvSpPr>
        <p:spPr>
          <a:xfrm>
            <a:off x="8213725" y="5021263"/>
            <a:ext cx="45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149543" name="文本框 2"/>
          <p:cNvSpPr txBox="1"/>
          <p:nvPr/>
        </p:nvSpPr>
        <p:spPr>
          <a:xfrm>
            <a:off x="701675" y="3724275"/>
            <a:ext cx="3719513" cy="25542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指令执行前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=3000H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BX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=3000H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33000H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=0BH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33001H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=20H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33002H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=10H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33003H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=80H</a:t>
            </a: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则指令执行后，（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IP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=200BH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=8010H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转移后的目标地址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=8210BH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65" grpId="0"/>
      <p:bldP spid="151566" grpId="0"/>
      <p:bldP spid="151567" grpId="0"/>
      <p:bldP spid="151568" grpId="0"/>
      <p:bldP spid="151569" grpId="0"/>
      <p:bldP spid="151571" grpId="0" animBg="1"/>
      <p:bldP spid="151572" grpId="0" animBg="1"/>
      <p:bldP spid="151573" grpId="0"/>
      <p:bldP spid="151574" grpId="0"/>
      <p:bldP spid="151577" grpId="0"/>
      <p:bldP spid="151580" grpId="0"/>
      <p:bldP spid="151581" grpId="0"/>
      <p:bldP spid="151582" grpId="0"/>
      <p:bldP spid="151583" grpId="0"/>
      <p:bldP spid="151584" grpId="0"/>
      <p:bldP spid="151585" grpId="0" animBg="1"/>
      <p:bldP spid="151586" grpId="0" animBg="1"/>
      <p:bldP spid="151587" grpId="0" animBg="1"/>
      <p:bldP spid="151588" grpId="0"/>
      <p:bldP spid="151589" grpId="0"/>
      <p:bldP spid="15159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145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/>
          </p:cNvSpPr>
          <p:nvPr>
            <p:ph type="title" idx="4294967295"/>
          </p:nvPr>
        </p:nvSpPr>
        <p:spPr>
          <a:xfrm>
            <a:off x="850900" y="1233488"/>
            <a:ext cx="120015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2400" dirty="0">
                <a:solidFill>
                  <a:srgbClr val="000033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000033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33"/>
                </a:solidFill>
                <a:ea typeface="宋体" panose="02010600030101010101" pitchFamily="2" charset="-122"/>
              </a:rPr>
              <a:t>】</a:t>
            </a:r>
            <a:endParaRPr lang="zh-CN" altLang="en-US" sz="2400" dirty="0">
              <a:solidFill>
                <a:srgbClr val="000033"/>
              </a:solidFill>
              <a:ea typeface="宋体" panose="02010600030101010101" pitchFamily="2" charset="-122"/>
            </a:endParaRPr>
          </a:p>
        </p:txBody>
      </p:sp>
      <p:sp>
        <p:nvSpPr>
          <p:cNvPr id="150532" name="Rectangle 3"/>
          <p:cNvSpPr>
            <a:spLocks noGrp="1"/>
          </p:cNvSpPr>
          <p:nvPr>
            <p:ph type="body" idx="4294967295"/>
          </p:nvPr>
        </p:nvSpPr>
        <p:spPr>
          <a:xfrm>
            <a:off x="930275" y="2046288"/>
            <a:ext cx="4206875" cy="33147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 SI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1122H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 WORD PTR[SI]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0120H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ADD  SI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 WORD PTR[SI]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0122H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JMP  DWORD PTR[SI-2]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  WORD  PTR[SI]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5651500" y="2205038"/>
            <a:ext cx="3429000" cy="4392612"/>
            <a:chOff x="0" y="0"/>
            <a:chExt cx="2160" cy="2767"/>
          </a:xfrm>
        </p:grpSpPr>
        <p:sp>
          <p:nvSpPr>
            <p:cNvPr id="150543" name="Rectangle 6"/>
            <p:cNvSpPr/>
            <p:nvPr/>
          </p:nvSpPr>
          <p:spPr>
            <a:xfrm>
              <a:off x="639" y="0"/>
              <a:ext cx="960" cy="2767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4" name="Line 7"/>
            <p:cNvSpPr/>
            <p:nvPr/>
          </p:nvSpPr>
          <p:spPr>
            <a:xfrm>
              <a:off x="639" y="389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5" name="Line 8"/>
            <p:cNvSpPr/>
            <p:nvPr/>
          </p:nvSpPr>
          <p:spPr>
            <a:xfrm>
              <a:off x="639" y="629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6" name="Line 9"/>
            <p:cNvSpPr/>
            <p:nvPr/>
          </p:nvSpPr>
          <p:spPr>
            <a:xfrm>
              <a:off x="639" y="869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7" name="Line 10"/>
            <p:cNvSpPr/>
            <p:nvPr/>
          </p:nvSpPr>
          <p:spPr>
            <a:xfrm>
              <a:off x="635" y="1361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8" name="Line 11"/>
            <p:cNvSpPr/>
            <p:nvPr/>
          </p:nvSpPr>
          <p:spPr>
            <a:xfrm>
              <a:off x="639" y="2270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9" name="Text Box 12"/>
            <p:cNvSpPr txBox="1"/>
            <p:nvPr/>
          </p:nvSpPr>
          <p:spPr>
            <a:xfrm>
              <a:off x="876" y="362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</a:t>
              </a:r>
            </a:p>
          </p:txBody>
        </p:sp>
        <p:sp>
          <p:nvSpPr>
            <p:cNvPr id="150550" name="Text Box 13"/>
            <p:cNvSpPr txBox="1"/>
            <p:nvPr/>
          </p:nvSpPr>
          <p:spPr>
            <a:xfrm>
              <a:off x="0" y="1315"/>
              <a:ext cx="6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1122H</a:t>
              </a:r>
            </a:p>
          </p:txBody>
        </p:sp>
        <p:sp>
          <p:nvSpPr>
            <p:cNvPr id="150551" name="Text Box 14"/>
            <p:cNvSpPr txBox="1"/>
            <p:nvPr/>
          </p:nvSpPr>
          <p:spPr>
            <a:xfrm>
              <a:off x="908" y="2359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150552" name="Text Box 15"/>
            <p:cNvSpPr txBox="1"/>
            <p:nvPr/>
          </p:nvSpPr>
          <p:spPr>
            <a:xfrm>
              <a:off x="966" y="907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150553" name="Text Box 16"/>
            <p:cNvSpPr txBox="1"/>
            <p:nvPr/>
          </p:nvSpPr>
          <p:spPr>
            <a:xfrm>
              <a:off x="954" y="75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150554" name="AutoShape 17"/>
            <p:cNvSpPr/>
            <p:nvPr/>
          </p:nvSpPr>
          <p:spPr>
            <a:xfrm>
              <a:off x="1679" y="227"/>
              <a:ext cx="136" cy="680"/>
            </a:xfrm>
            <a:prstGeom prst="rightBrace">
              <a:avLst>
                <a:gd name="adj1" fmla="val 41342"/>
                <a:gd name="adj2" fmla="val 50000"/>
              </a:avLst>
            </a:prstGeom>
            <a:noFill/>
            <a:ln w="25400" cap="sq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5" name="Text Box 18"/>
            <p:cNvSpPr txBox="1"/>
            <p:nvPr/>
          </p:nvSpPr>
          <p:spPr>
            <a:xfrm>
              <a:off x="1815" y="227"/>
              <a:ext cx="288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代码段</a:t>
              </a:r>
            </a:p>
          </p:txBody>
        </p:sp>
        <p:sp>
          <p:nvSpPr>
            <p:cNvPr id="150556" name="Line 19"/>
            <p:cNvSpPr/>
            <p:nvPr/>
          </p:nvSpPr>
          <p:spPr>
            <a:xfrm>
              <a:off x="639" y="2021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7" name="AutoShape 20"/>
            <p:cNvSpPr/>
            <p:nvPr/>
          </p:nvSpPr>
          <p:spPr>
            <a:xfrm>
              <a:off x="1679" y="1270"/>
              <a:ext cx="181" cy="1361"/>
            </a:xfrm>
            <a:prstGeom prst="rightBrace">
              <a:avLst>
                <a:gd name="adj1" fmla="val 62173"/>
                <a:gd name="adj2" fmla="val 50000"/>
              </a:avLst>
            </a:prstGeom>
            <a:noFill/>
            <a:ln w="25400" cap="sq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8" name="Text Box 21"/>
            <p:cNvSpPr txBox="1"/>
            <p:nvPr/>
          </p:nvSpPr>
          <p:spPr>
            <a:xfrm>
              <a:off x="1833" y="1633"/>
              <a:ext cx="327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</a:p>
          </p:txBody>
        </p:sp>
        <p:sp>
          <p:nvSpPr>
            <p:cNvPr id="150559" name="Line 23"/>
            <p:cNvSpPr/>
            <p:nvPr/>
          </p:nvSpPr>
          <p:spPr>
            <a:xfrm>
              <a:off x="639" y="1589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60" name="Text Box 24"/>
            <p:cNvSpPr txBox="1"/>
            <p:nvPr/>
          </p:nvSpPr>
          <p:spPr>
            <a:xfrm>
              <a:off x="898" y="2018"/>
              <a:ext cx="4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01H</a:t>
              </a:r>
            </a:p>
          </p:txBody>
        </p:sp>
        <p:sp>
          <p:nvSpPr>
            <p:cNvPr id="150561" name="Text Box 26"/>
            <p:cNvSpPr txBox="1"/>
            <p:nvPr/>
          </p:nvSpPr>
          <p:spPr>
            <a:xfrm>
              <a:off x="907" y="1791"/>
              <a:ext cx="5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22H</a:t>
              </a:r>
            </a:p>
          </p:txBody>
        </p:sp>
        <p:sp>
          <p:nvSpPr>
            <p:cNvPr id="150562" name="Text Box 27"/>
            <p:cNvSpPr txBox="1"/>
            <p:nvPr/>
          </p:nvSpPr>
          <p:spPr>
            <a:xfrm>
              <a:off x="908" y="1361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20H</a:t>
              </a:r>
            </a:p>
          </p:txBody>
        </p:sp>
        <p:sp>
          <p:nvSpPr>
            <p:cNvPr id="150563" name="Line 33"/>
            <p:cNvSpPr/>
            <p:nvPr/>
          </p:nvSpPr>
          <p:spPr>
            <a:xfrm>
              <a:off x="635" y="1814"/>
              <a:ext cx="96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64" name="Text Box 34"/>
            <p:cNvSpPr txBox="1"/>
            <p:nvPr/>
          </p:nvSpPr>
          <p:spPr>
            <a:xfrm>
              <a:off x="908" y="1587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01H</a:t>
              </a:r>
            </a:p>
          </p:txBody>
        </p:sp>
      </p:grpSp>
      <p:sp>
        <p:nvSpPr>
          <p:cNvPr id="153630" name="AutoShape 36"/>
          <p:cNvSpPr/>
          <p:nvPr/>
        </p:nvSpPr>
        <p:spPr>
          <a:xfrm>
            <a:off x="6416675" y="5132388"/>
            <a:ext cx="171450" cy="673100"/>
          </a:xfrm>
          <a:prstGeom prst="leftBrace">
            <a:avLst>
              <a:gd name="adj1" fmla="val 3246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1" name="Line 37"/>
          <p:cNvSpPr/>
          <p:nvPr/>
        </p:nvSpPr>
        <p:spPr>
          <a:xfrm flipH="1">
            <a:off x="5651500" y="5445125"/>
            <a:ext cx="720725" cy="144463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2" name="Text Box 38"/>
          <p:cNvSpPr txBox="1"/>
          <p:nvPr/>
        </p:nvSpPr>
        <p:spPr>
          <a:xfrm>
            <a:off x="5075238" y="5373688"/>
            <a:ext cx="576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53633" name="AutoShape 39"/>
          <p:cNvSpPr/>
          <p:nvPr/>
        </p:nvSpPr>
        <p:spPr>
          <a:xfrm>
            <a:off x="6415088" y="5229225"/>
            <a:ext cx="173037" cy="500063"/>
          </a:xfrm>
          <a:prstGeom prst="leftBrace">
            <a:avLst>
              <a:gd name="adj1" fmla="val 23895"/>
              <a:gd name="adj2" fmla="val 50000"/>
            </a:avLst>
          </a:prstGeom>
          <a:noFill/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4" name="Text Box 40"/>
          <p:cNvSpPr txBox="1"/>
          <p:nvPr/>
        </p:nvSpPr>
        <p:spPr>
          <a:xfrm>
            <a:off x="5064125" y="561022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153635" name="Line 41"/>
          <p:cNvSpPr/>
          <p:nvPr/>
        </p:nvSpPr>
        <p:spPr>
          <a:xfrm flipH="1">
            <a:off x="5653088" y="5511800"/>
            <a:ext cx="688975" cy="288925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6" name="AutoShape 42"/>
          <p:cNvSpPr/>
          <p:nvPr/>
        </p:nvSpPr>
        <p:spPr>
          <a:xfrm>
            <a:off x="6343650" y="4508500"/>
            <a:ext cx="173038" cy="500063"/>
          </a:xfrm>
          <a:prstGeom prst="leftBrace">
            <a:avLst>
              <a:gd name="adj1" fmla="val 23895"/>
              <a:gd name="adj2" fmla="val 50000"/>
            </a:avLst>
          </a:prstGeom>
          <a:noFill/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7" name="Text Box 43"/>
          <p:cNvSpPr txBox="1"/>
          <p:nvPr/>
        </p:nvSpPr>
        <p:spPr>
          <a:xfrm>
            <a:off x="4992688" y="48895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53638" name="Line 44"/>
          <p:cNvSpPr/>
          <p:nvPr/>
        </p:nvSpPr>
        <p:spPr>
          <a:xfrm flipH="1">
            <a:off x="5581650" y="4791075"/>
            <a:ext cx="688975" cy="288925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30" grpId="1" animBg="1"/>
      <p:bldP spid="153632" grpId="0"/>
      <p:bldP spid="153632" grpId="1"/>
      <p:bldP spid="153633" grpId="0" animBg="1"/>
      <p:bldP spid="153634" grpId="0"/>
      <p:bldP spid="153636" grpId="0" animBg="1"/>
      <p:bldP spid="153637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2060575"/>
            <a:ext cx="7312025" cy="18732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在满足一定条件下，程序转移到目标地址继续执行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条件转移指令均为段内短转移，即转移范围为：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-128------+127</a:t>
            </a:r>
          </a:p>
        </p:txBody>
      </p:sp>
      <p:sp>
        <p:nvSpPr>
          <p:cNvPr id="151555" name="Rectangle 2"/>
          <p:cNvSpPr>
            <a:spLocks noGrp="1"/>
          </p:cNvSpPr>
          <p:nvPr/>
        </p:nvSpPr>
        <p:spPr>
          <a:xfrm>
            <a:off x="1674813" y="127000"/>
            <a:ext cx="3041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条件转移指令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/>
          <p:nvPr/>
        </p:nvSpPr>
        <p:spPr>
          <a:xfrm>
            <a:off x="831850" y="955675"/>
            <a:ext cx="5775325" cy="479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）以单个状态标志作为转移条件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89050" y="1743075"/>
            <a:ext cx="2509838" cy="2692400"/>
            <a:chOff x="0" y="0"/>
            <a:chExt cx="1581" cy="1696"/>
          </a:xfrm>
        </p:grpSpPr>
        <p:grpSp>
          <p:nvGrpSpPr>
            <p:cNvPr id="152662" name="Group 4"/>
            <p:cNvGrpSpPr/>
            <p:nvPr/>
          </p:nvGrpSpPr>
          <p:grpSpPr>
            <a:xfrm>
              <a:off x="0" y="0"/>
              <a:ext cx="1581" cy="1696"/>
              <a:chOff x="0" y="0"/>
              <a:chExt cx="1581" cy="1696"/>
            </a:xfrm>
          </p:grpSpPr>
          <p:sp>
            <p:nvSpPr>
              <p:cNvPr id="152664" name="Rectangle 5"/>
              <p:cNvSpPr/>
              <p:nvPr/>
            </p:nvSpPr>
            <p:spPr>
              <a:xfrm>
                <a:off x="48" y="0"/>
                <a:ext cx="1533" cy="2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助记符  转移条件</a:t>
                </a:r>
              </a:p>
            </p:txBody>
          </p:sp>
          <p:sp>
            <p:nvSpPr>
              <p:cNvPr id="152665" name="Rectangle 6"/>
              <p:cNvSpPr/>
              <p:nvPr/>
            </p:nvSpPr>
            <p:spPr>
              <a:xfrm>
                <a:off x="192" y="278"/>
                <a:ext cx="294" cy="1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endParaRPr lang="zh-CN" altLang="en-US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endParaRPr lang="zh-CN" altLang="en-US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2666" name="Rectangle 7"/>
              <p:cNvSpPr/>
              <p:nvPr/>
            </p:nvSpPr>
            <p:spPr>
              <a:xfrm>
                <a:off x="912" y="288"/>
                <a:ext cx="549" cy="1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ZF=1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SF=1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OF=1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PF=1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CF=1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</a:pP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2667" name="Rectangle 8"/>
              <p:cNvSpPr/>
              <p:nvPr/>
            </p:nvSpPr>
            <p:spPr>
              <a:xfrm>
                <a:off x="0" y="0"/>
                <a:ext cx="1536" cy="14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668" name="Line 9"/>
              <p:cNvSpPr/>
              <p:nvPr/>
            </p:nvSpPr>
            <p:spPr>
              <a:xfrm>
                <a:off x="0" y="528"/>
                <a:ext cx="15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9" name="Line 10"/>
              <p:cNvSpPr/>
              <p:nvPr/>
            </p:nvSpPr>
            <p:spPr>
              <a:xfrm>
                <a:off x="720" y="0"/>
                <a:ext cx="0" cy="14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70" name="Line 11"/>
              <p:cNvSpPr/>
              <p:nvPr/>
            </p:nvSpPr>
            <p:spPr>
              <a:xfrm>
                <a:off x="0" y="288"/>
                <a:ext cx="15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71" name="Line 12"/>
              <p:cNvSpPr/>
              <p:nvPr/>
            </p:nvSpPr>
            <p:spPr>
              <a:xfrm>
                <a:off x="0" y="768"/>
                <a:ext cx="15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72" name="Line 13"/>
              <p:cNvSpPr/>
              <p:nvPr/>
            </p:nvSpPr>
            <p:spPr>
              <a:xfrm>
                <a:off x="0" y="1008"/>
                <a:ext cx="15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73" name="Line 14"/>
              <p:cNvSpPr/>
              <p:nvPr/>
            </p:nvSpPr>
            <p:spPr>
              <a:xfrm>
                <a:off x="0" y="1200"/>
                <a:ext cx="15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2663" name="Rectangle 15"/>
            <p:cNvSpPr/>
            <p:nvPr/>
          </p:nvSpPr>
          <p:spPr>
            <a:xfrm>
              <a:off x="48" y="278"/>
              <a:ext cx="650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 </a:t>
              </a:r>
              <a:r>
                <a:rPr lang="en-US" altLang="zh-CN" sz="22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4870450" y="1743075"/>
            <a:ext cx="2586038" cy="2692400"/>
            <a:chOff x="0" y="0"/>
            <a:chExt cx="1629" cy="1696"/>
          </a:xfrm>
        </p:grpSpPr>
        <p:sp>
          <p:nvSpPr>
            <p:cNvPr id="152651" name="Rectangle 17"/>
            <p:cNvSpPr/>
            <p:nvPr/>
          </p:nvSpPr>
          <p:spPr>
            <a:xfrm>
              <a:off x="96" y="0"/>
              <a:ext cx="1533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助记符  转移条件</a:t>
              </a:r>
            </a:p>
          </p:txBody>
        </p:sp>
        <p:sp>
          <p:nvSpPr>
            <p:cNvPr id="152652" name="Rectangle 18"/>
            <p:cNvSpPr/>
            <p:nvPr/>
          </p:nvSpPr>
          <p:spPr>
            <a:xfrm>
              <a:off x="240" y="278"/>
              <a:ext cx="383" cy="1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NO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NP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NC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endPara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653" name="Rectangle 19"/>
            <p:cNvSpPr/>
            <p:nvPr/>
          </p:nvSpPr>
          <p:spPr>
            <a:xfrm>
              <a:off x="960" y="288"/>
              <a:ext cx="549" cy="14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ZF=0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SF=0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OF=0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PF=0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CF=0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654" name="Rectangle 20"/>
            <p:cNvSpPr/>
            <p:nvPr/>
          </p:nvSpPr>
          <p:spPr>
            <a:xfrm>
              <a:off x="48" y="0"/>
              <a:ext cx="1536" cy="14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55" name="Line 21"/>
            <p:cNvSpPr/>
            <p:nvPr/>
          </p:nvSpPr>
          <p:spPr>
            <a:xfrm>
              <a:off x="48" y="528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6" name="Line 22"/>
            <p:cNvSpPr/>
            <p:nvPr/>
          </p:nvSpPr>
          <p:spPr>
            <a:xfrm>
              <a:off x="816" y="0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7" name="Line 23"/>
            <p:cNvSpPr/>
            <p:nvPr/>
          </p:nvSpPr>
          <p:spPr>
            <a:xfrm>
              <a:off x="48" y="288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8" name="Line 24"/>
            <p:cNvSpPr/>
            <p:nvPr/>
          </p:nvSpPr>
          <p:spPr>
            <a:xfrm>
              <a:off x="48" y="768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9" name="Line 25"/>
            <p:cNvSpPr/>
            <p:nvPr/>
          </p:nvSpPr>
          <p:spPr>
            <a:xfrm>
              <a:off x="48" y="1008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0" name="Line 26"/>
            <p:cNvSpPr/>
            <p:nvPr/>
          </p:nvSpPr>
          <p:spPr>
            <a:xfrm>
              <a:off x="48" y="1200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1" name="Rectangle 27"/>
            <p:cNvSpPr/>
            <p:nvPr/>
          </p:nvSpPr>
          <p:spPr>
            <a:xfrm>
              <a:off x="0" y="278"/>
              <a:ext cx="828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NZ </a:t>
              </a:r>
              <a:r>
                <a:rPr lang="en-US" altLang="zh-CN" sz="22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NE</a:t>
              </a:r>
            </a:p>
          </p:txBody>
        </p:sp>
      </p:grpSp>
      <p:sp>
        <p:nvSpPr>
          <p:cNvPr id="319516" name="Rectangle 28"/>
          <p:cNvSpPr/>
          <p:nvPr/>
        </p:nvSpPr>
        <p:spPr>
          <a:xfrm>
            <a:off x="879475" y="4246563"/>
            <a:ext cx="5237163" cy="479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）以</a:t>
            </a:r>
            <a:r>
              <a:rPr lang="en-US" altLang="zh-CN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作为转移条件</a:t>
            </a:r>
          </a:p>
        </p:txBody>
      </p:sp>
      <p:grpSp>
        <p:nvGrpSpPr>
          <p:cNvPr id="5" name="Group 96"/>
          <p:cNvGrpSpPr/>
          <p:nvPr/>
        </p:nvGrpSpPr>
        <p:grpSpPr>
          <a:xfrm>
            <a:off x="2395538" y="5019675"/>
            <a:ext cx="4010025" cy="946150"/>
            <a:chOff x="1509" y="3162"/>
            <a:chExt cx="2526" cy="596"/>
          </a:xfrm>
        </p:grpSpPr>
        <p:sp>
          <p:nvSpPr>
            <p:cNvPr id="152584" name="Rectangle 29"/>
            <p:cNvSpPr/>
            <p:nvPr/>
          </p:nvSpPr>
          <p:spPr>
            <a:xfrm>
              <a:off x="1935" y="3224"/>
              <a:ext cx="57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助记符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585" name="Rectangle 30"/>
            <p:cNvSpPr/>
            <p:nvPr/>
          </p:nvSpPr>
          <p:spPr>
            <a:xfrm>
              <a:off x="3107" y="3224"/>
              <a:ext cx="77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转移条件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586" name="Rectangle 31"/>
            <p:cNvSpPr/>
            <p:nvPr/>
          </p:nvSpPr>
          <p:spPr>
            <a:xfrm>
              <a:off x="1509" y="3162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7" name="Line 32"/>
            <p:cNvSpPr/>
            <p:nvPr/>
          </p:nvSpPr>
          <p:spPr>
            <a:xfrm>
              <a:off x="1509" y="3162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8" name="Line 33"/>
            <p:cNvSpPr/>
            <p:nvPr/>
          </p:nvSpPr>
          <p:spPr>
            <a:xfrm>
              <a:off x="1509" y="3162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9" name="Rectangle 34"/>
            <p:cNvSpPr/>
            <p:nvPr/>
          </p:nvSpPr>
          <p:spPr>
            <a:xfrm>
              <a:off x="1509" y="3162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0" name="Line 35"/>
            <p:cNvSpPr/>
            <p:nvPr/>
          </p:nvSpPr>
          <p:spPr>
            <a:xfrm>
              <a:off x="1509" y="3162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1" name="Line 36"/>
            <p:cNvSpPr/>
            <p:nvPr/>
          </p:nvSpPr>
          <p:spPr>
            <a:xfrm>
              <a:off x="1509" y="3162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2" name="Rectangle 37"/>
            <p:cNvSpPr/>
            <p:nvPr/>
          </p:nvSpPr>
          <p:spPr>
            <a:xfrm>
              <a:off x="1511" y="3162"/>
              <a:ext cx="1386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3" name="Line 38"/>
            <p:cNvSpPr/>
            <p:nvPr/>
          </p:nvSpPr>
          <p:spPr>
            <a:xfrm>
              <a:off x="1511" y="3162"/>
              <a:ext cx="1386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4" name="Rectangle 39"/>
            <p:cNvSpPr/>
            <p:nvPr/>
          </p:nvSpPr>
          <p:spPr>
            <a:xfrm>
              <a:off x="2897" y="3162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5" name="Line 40"/>
            <p:cNvSpPr/>
            <p:nvPr/>
          </p:nvSpPr>
          <p:spPr>
            <a:xfrm>
              <a:off x="2897" y="3162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6" name="Line 41"/>
            <p:cNvSpPr/>
            <p:nvPr/>
          </p:nvSpPr>
          <p:spPr>
            <a:xfrm>
              <a:off x="2897" y="3162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7" name="Rectangle 42"/>
            <p:cNvSpPr/>
            <p:nvPr/>
          </p:nvSpPr>
          <p:spPr>
            <a:xfrm>
              <a:off x="2900" y="3162"/>
              <a:ext cx="113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8" name="Line 43"/>
            <p:cNvSpPr/>
            <p:nvPr/>
          </p:nvSpPr>
          <p:spPr>
            <a:xfrm>
              <a:off x="2900" y="3162"/>
              <a:ext cx="113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9" name="Rectangle 44"/>
            <p:cNvSpPr/>
            <p:nvPr/>
          </p:nvSpPr>
          <p:spPr>
            <a:xfrm>
              <a:off x="4032" y="3162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00" name="Line 45"/>
            <p:cNvSpPr/>
            <p:nvPr/>
          </p:nvSpPr>
          <p:spPr>
            <a:xfrm>
              <a:off x="4032" y="3162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1" name="Line 46"/>
            <p:cNvSpPr/>
            <p:nvPr/>
          </p:nvSpPr>
          <p:spPr>
            <a:xfrm>
              <a:off x="4032" y="3162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2" name="Rectangle 47"/>
            <p:cNvSpPr/>
            <p:nvPr/>
          </p:nvSpPr>
          <p:spPr>
            <a:xfrm>
              <a:off x="4032" y="3162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03" name="Line 48"/>
            <p:cNvSpPr/>
            <p:nvPr/>
          </p:nvSpPr>
          <p:spPr>
            <a:xfrm>
              <a:off x="4032" y="3162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4" name="Line 49"/>
            <p:cNvSpPr/>
            <p:nvPr/>
          </p:nvSpPr>
          <p:spPr>
            <a:xfrm>
              <a:off x="4032" y="3162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5" name="Rectangle 50"/>
            <p:cNvSpPr/>
            <p:nvPr/>
          </p:nvSpPr>
          <p:spPr>
            <a:xfrm>
              <a:off x="1509" y="3165"/>
              <a:ext cx="2" cy="30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06" name="Line 51"/>
            <p:cNvSpPr/>
            <p:nvPr/>
          </p:nvSpPr>
          <p:spPr>
            <a:xfrm>
              <a:off x="1509" y="3165"/>
              <a:ext cx="0" cy="30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7" name="Rectangle 52"/>
            <p:cNvSpPr/>
            <p:nvPr/>
          </p:nvSpPr>
          <p:spPr>
            <a:xfrm>
              <a:off x="2897" y="3165"/>
              <a:ext cx="3" cy="30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08" name="Line 53"/>
            <p:cNvSpPr/>
            <p:nvPr/>
          </p:nvSpPr>
          <p:spPr>
            <a:xfrm>
              <a:off x="2897" y="3165"/>
              <a:ext cx="0" cy="30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9" name="Rectangle 54"/>
            <p:cNvSpPr/>
            <p:nvPr/>
          </p:nvSpPr>
          <p:spPr>
            <a:xfrm>
              <a:off x="4032" y="3165"/>
              <a:ext cx="3" cy="30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10" name="Line 55"/>
            <p:cNvSpPr/>
            <p:nvPr/>
          </p:nvSpPr>
          <p:spPr>
            <a:xfrm>
              <a:off x="4032" y="3165"/>
              <a:ext cx="0" cy="30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11" name="Rectangle 56"/>
            <p:cNvSpPr/>
            <p:nvPr/>
          </p:nvSpPr>
          <p:spPr>
            <a:xfrm>
              <a:off x="1967" y="3515"/>
              <a:ext cx="3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JCXZ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612" name="Rectangle 57"/>
            <p:cNvSpPr/>
            <p:nvPr/>
          </p:nvSpPr>
          <p:spPr>
            <a:xfrm>
              <a:off x="3238" y="3515"/>
              <a:ext cx="3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CX=0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613" name="Rectangle 58"/>
            <p:cNvSpPr/>
            <p:nvPr/>
          </p:nvSpPr>
          <p:spPr>
            <a:xfrm>
              <a:off x="1509" y="3473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14" name="Line 59"/>
            <p:cNvSpPr/>
            <p:nvPr/>
          </p:nvSpPr>
          <p:spPr>
            <a:xfrm>
              <a:off x="1509" y="3473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15" name="Line 60"/>
            <p:cNvSpPr/>
            <p:nvPr/>
          </p:nvSpPr>
          <p:spPr>
            <a:xfrm>
              <a:off x="1509" y="3473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16" name="Rectangle 61"/>
            <p:cNvSpPr/>
            <p:nvPr/>
          </p:nvSpPr>
          <p:spPr>
            <a:xfrm>
              <a:off x="1511" y="3473"/>
              <a:ext cx="1386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17" name="Line 62"/>
            <p:cNvSpPr/>
            <p:nvPr/>
          </p:nvSpPr>
          <p:spPr>
            <a:xfrm>
              <a:off x="1511" y="3473"/>
              <a:ext cx="1386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18" name="Rectangle 63"/>
            <p:cNvSpPr/>
            <p:nvPr/>
          </p:nvSpPr>
          <p:spPr>
            <a:xfrm>
              <a:off x="2897" y="3473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19" name="Line 64"/>
            <p:cNvSpPr/>
            <p:nvPr/>
          </p:nvSpPr>
          <p:spPr>
            <a:xfrm>
              <a:off x="2897" y="3473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0" name="Line 65"/>
            <p:cNvSpPr/>
            <p:nvPr/>
          </p:nvSpPr>
          <p:spPr>
            <a:xfrm>
              <a:off x="2897" y="3473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1" name="Rectangle 66"/>
            <p:cNvSpPr/>
            <p:nvPr/>
          </p:nvSpPr>
          <p:spPr>
            <a:xfrm>
              <a:off x="2900" y="3473"/>
              <a:ext cx="113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22" name="Line 67"/>
            <p:cNvSpPr/>
            <p:nvPr/>
          </p:nvSpPr>
          <p:spPr>
            <a:xfrm>
              <a:off x="2900" y="3473"/>
              <a:ext cx="113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3" name="Rectangle 68"/>
            <p:cNvSpPr/>
            <p:nvPr/>
          </p:nvSpPr>
          <p:spPr>
            <a:xfrm>
              <a:off x="4032" y="3473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24" name="Line 69"/>
            <p:cNvSpPr/>
            <p:nvPr/>
          </p:nvSpPr>
          <p:spPr>
            <a:xfrm>
              <a:off x="4032" y="3473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5" name="Line 70"/>
            <p:cNvSpPr/>
            <p:nvPr/>
          </p:nvSpPr>
          <p:spPr>
            <a:xfrm>
              <a:off x="4032" y="3473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6" name="Rectangle 71"/>
            <p:cNvSpPr/>
            <p:nvPr/>
          </p:nvSpPr>
          <p:spPr>
            <a:xfrm>
              <a:off x="1509" y="3476"/>
              <a:ext cx="2" cy="28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27" name="Line 72"/>
            <p:cNvSpPr/>
            <p:nvPr/>
          </p:nvSpPr>
          <p:spPr>
            <a:xfrm>
              <a:off x="1509" y="3476"/>
              <a:ext cx="0" cy="28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8" name="Rectangle 73"/>
            <p:cNvSpPr/>
            <p:nvPr/>
          </p:nvSpPr>
          <p:spPr>
            <a:xfrm>
              <a:off x="1509" y="3756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29" name="Line 74"/>
            <p:cNvSpPr/>
            <p:nvPr/>
          </p:nvSpPr>
          <p:spPr>
            <a:xfrm>
              <a:off x="1509" y="3756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30" name="Line 75"/>
            <p:cNvSpPr/>
            <p:nvPr/>
          </p:nvSpPr>
          <p:spPr>
            <a:xfrm>
              <a:off x="1509" y="375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31" name="Rectangle 76"/>
            <p:cNvSpPr/>
            <p:nvPr/>
          </p:nvSpPr>
          <p:spPr>
            <a:xfrm>
              <a:off x="1509" y="3756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32" name="Line 77"/>
            <p:cNvSpPr/>
            <p:nvPr/>
          </p:nvSpPr>
          <p:spPr>
            <a:xfrm>
              <a:off x="1509" y="3756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33" name="Line 78"/>
            <p:cNvSpPr/>
            <p:nvPr/>
          </p:nvSpPr>
          <p:spPr>
            <a:xfrm>
              <a:off x="1509" y="375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34" name="Rectangle 79"/>
            <p:cNvSpPr/>
            <p:nvPr/>
          </p:nvSpPr>
          <p:spPr>
            <a:xfrm>
              <a:off x="1511" y="3756"/>
              <a:ext cx="1386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35" name="Line 80"/>
            <p:cNvSpPr/>
            <p:nvPr/>
          </p:nvSpPr>
          <p:spPr>
            <a:xfrm>
              <a:off x="1511" y="3756"/>
              <a:ext cx="1386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36" name="Rectangle 81"/>
            <p:cNvSpPr/>
            <p:nvPr/>
          </p:nvSpPr>
          <p:spPr>
            <a:xfrm>
              <a:off x="2897" y="3476"/>
              <a:ext cx="3" cy="28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37" name="Line 82"/>
            <p:cNvSpPr/>
            <p:nvPr/>
          </p:nvSpPr>
          <p:spPr>
            <a:xfrm>
              <a:off x="2897" y="3476"/>
              <a:ext cx="0" cy="28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38" name="Rectangle 83"/>
            <p:cNvSpPr/>
            <p:nvPr/>
          </p:nvSpPr>
          <p:spPr>
            <a:xfrm>
              <a:off x="2897" y="3756"/>
              <a:ext cx="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39" name="Line 84"/>
            <p:cNvSpPr/>
            <p:nvPr/>
          </p:nvSpPr>
          <p:spPr>
            <a:xfrm>
              <a:off x="2897" y="3756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0" name="Line 85"/>
            <p:cNvSpPr/>
            <p:nvPr/>
          </p:nvSpPr>
          <p:spPr>
            <a:xfrm>
              <a:off x="2897" y="375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1" name="Rectangle 86"/>
            <p:cNvSpPr/>
            <p:nvPr/>
          </p:nvSpPr>
          <p:spPr>
            <a:xfrm>
              <a:off x="2900" y="3756"/>
              <a:ext cx="113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42" name="Line 87"/>
            <p:cNvSpPr/>
            <p:nvPr/>
          </p:nvSpPr>
          <p:spPr>
            <a:xfrm>
              <a:off x="2900" y="3756"/>
              <a:ext cx="113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3" name="Rectangle 88"/>
            <p:cNvSpPr/>
            <p:nvPr/>
          </p:nvSpPr>
          <p:spPr>
            <a:xfrm>
              <a:off x="4032" y="3476"/>
              <a:ext cx="3" cy="28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44" name="Line 89"/>
            <p:cNvSpPr/>
            <p:nvPr/>
          </p:nvSpPr>
          <p:spPr>
            <a:xfrm>
              <a:off x="4032" y="3476"/>
              <a:ext cx="0" cy="28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5" name="Rectangle 90"/>
            <p:cNvSpPr/>
            <p:nvPr/>
          </p:nvSpPr>
          <p:spPr>
            <a:xfrm>
              <a:off x="4032" y="3756"/>
              <a:ext cx="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46" name="Line 91"/>
            <p:cNvSpPr/>
            <p:nvPr/>
          </p:nvSpPr>
          <p:spPr>
            <a:xfrm>
              <a:off x="4032" y="3756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7" name="Line 92"/>
            <p:cNvSpPr/>
            <p:nvPr/>
          </p:nvSpPr>
          <p:spPr>
            <a:xfrm>
              <a:off x="4032" y="375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8" name="Rectangle 93"/>
            <p:cNvSpPr/>
            <p:nvPr/>
          </p:nvSpPr>
          <p:spPr>
            <a:xfrm>
              <a:off x="4032" y="3756"/>
              <a:ext cx="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649" name="Line 94"/>
            <p:cNvSpPr/>
            <p:nvPr/>
          </p:nvSpPr>
          <p:spPr>
            <a:xfrm>
              <a:off x="4032" y="3756"/>
              <a:ext cx="3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50" name="Line 95"/>
            <p:cNvSpPr/>
            <p:nvPr/>
          </p:nvSpPr>
          <p:spPr>
            <a:xfrm>
              <a:off x="4032" y="375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83" name="Rectangle 2"/>
          <p:cNvSpPr>
            <a:spLocks noGrp="1"/>
          </p:cNvSpPr>
          <p:nvPr/>
        </p:nvSpPr>
        <p:spPr>
          <a:xfrm>
            <a:off x="1674813" y="127000"/>
            <a:ext cx="3041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四种转移条件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/>
      <p:bldP spid="319516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hlinkClick r:id="rId2" action="ppaction://hlinksldjump"/>
          </p:cNvPr>
          <p:cNvSpPr/>
          <p:nvPr/>
        </p:nvSpPr>
        <p:spPr>
          <a:xfrm>
            <a:off x="644525" y="1597025"/>
            <a:ext cx="7578725" cy="479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）以两个无符号数比较的结果作为转移条件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077913" y="2590800"/>
            <a:ext cx="7389812" cy="2420938"/>
            <a:chOff x="679" y="1632"/>
            <a:chExt cx="4655" cy="1525"/>
          </a:xfrm>
        </p:grpSpPr>
        <p:sp>
          <p:nvSpPr>
            <p:cNvPr id="153606" name="Rectangle 4"/>
            <p:cNvSpPr/>
            <p:nvPr/>
          </p:nvSpPr>
          <p:spPr>
            <a:xfrm>
              <a:off x="1142" y="1694"/>
              <a:ext cx="531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助记符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07" name="Rectangle 5"/>
            <p:cNvSpPr/>
            <p:nvPr/>
          </p:nvSpPr>
          <p:spPr>
            <a:xfrm>
              <a:off x="1644" y="1684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08" name="Rectangle 6"/>
            <p:cNvSpPr/>
            <p:nvPr/>
          </p:nvSpPr>
          <p:spPr>
            <a:xfrm>
              <a:off x="2408" y="1694"/>
              <a:ext cx="7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转移条件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09" name="Rectangle 7"/>
            <p:cNvSpPr/>
            <p:nvPr/>
          </p:nvSpPr>
          <p:spPr>
            <a:xfrm>
              <a:off x="3076" y="1684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10" name="Rectangle 8"/>
            <p:cNvSpPr/>
            <p:nvPr/>
          </p:nvSpPr>
          <p:spPr>
            <a:xfrm>
              <a:off x="4324" y="1638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11" name="Rectangle 9"/>
            <p:cNvSpPr/>
            <p:nvPr/>
          </p:nvSpPr>
          <p:spPr>
            <a:xfrm>
              <a:off x="679" y="1632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12" name="Line 10"/>
            <p:cNvSpPr/>
            <p:nvPr/>
          </p:nvSpPr>
          <p:spPr>
            <a:xfrm>
              <a:off x="679" y="1632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3" name="Rectangle 11"/>
            <p:cNvSpPr/>
            <p:nvPr/>
          </p:nvSpPr>
          <p:spPr>
            <a:xfrm>
              <a:off x="679" y="1632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14" name="Line 12"/>
            <p:cNvSpPr/>
            <p:nvPr/>
          </p:nvSpPr>
          <p:spPr>
            <a:xfrm>
              <a:off x="679" y="1632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5" name="Line 13"/>
            <p:cNvSpPr/>
            <p:nvPr/>
          </p:nvSpPr>
          <p:spPr>
            <a:xfrm>
              <a:off x="679" y="1632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6" name="Rectangle 14"/>
            <p:cNvSpPr/>
            <p:nvPr/>
          </p:nvSpPr>
          <p:spPr>
            <a:xfrm>
              <a:off x="681" y="1632"/>
              <a:ext cx="142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17" name="Line 15"/>
            <p:cNvSpPr/>
            <p:nvPr/>
          </p:nvSpPr>
          <p:spPr>
            <a:xfrm>
              <a:off x="681" y="1632"/>
              <a:ext cx="1425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8" name="Rectangle 16"/>
            <p:cNvSpPr/>
            <p:nvPr/>
          </p:nvSpPr>
          <p:spPr>
            <a:xfrm>
              <a:off x="2106" y="1634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19" name="Line 17"/>
            <p:cNvSpPr/>
            <p:nvPr/>
          </p:nvSpPr>
          <p:spPr>
            <a:xfrm>
              <a:off x="2106" y="1634"/>
              <a:ext cx="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0" name="Rectangle 18"/>
            <p:cNvSpPr/>
            <p:nvPr/>
          </p:nvSpPr>
          <p:spPr>
            <a:xfrm>
              <a:off x="2106" y="1632"/>
              <a:ext cx="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21" name="Line 19"/>
            <p:cNvSpPr/>
            <p:nvPr/>
          </p:nvSpPr>
          <p:spPr>
            <a:xfrm>
              <a:off x="2106" y="1632"/>
              <a:ext cx="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2" name="Line 20"/>
            <p:cNvSpPr/>
            <p:nvPr/>
          </p:nvSpPr>
          <p:spPr>
            <a:xfrm>
              <a:off x="2106" y="1632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3" name="Rectangle 21"/>
            <p:cNvSpPr/>
            <p:nvPr/>
          </p:nvSpPr>
          <p:spPr>
            <a:xfrm>
              <a:off x="2107" y="1632"/>
              <a:ext cx="127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24" name="Line 22"/>
            <p:cNvSpPr/>
            <p:nvPr/>
          </p:nvSpPr>
          <p:spPr>
            <a:xfrm>
              <a:off x="2107" y="1632"/>
              <a:ext cx="127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5" name="Rectangle 23"/>
            <p:cNvSpPr/>
            <p:nvPr/>
          </p:nvSpPr>
          <p:spPr>
            <a:xfrm>
              <a:off x="3378" y="1634"/>
              <a:ext cx="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26" name="Line 24"/>
            <p:cNvSpPr/>
            <p:nvPr/>
          </p:nvSpPr>
          <p:spPr>
            <a:xfrm>
              <a:off x="3378" y="1634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7" name="Rectangle 25"/>
            <p:cNvSpPr/>
            <p:nvPr/>
          </p:nvSpPr>
          <p:spPr>
            <a:xfrm>
              <a:off x="3378" y="1632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28" name="Line 26"/>
            <p:cNvSpPr/>
            <p:nvPr/>
          </p:nvSpPr>
          <p:spPr>
            <a:xfrm>
              <a:off x="3378" y="1632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9" name="Line 27"/>
            <p:cNvSpPr/>
            <p:nvPr/>
          </p:nvSpPr>
          <p:spPr>
            <a:xfrm>
              <a:off x="3378" y="1632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0" name="Rectangle 28"/>
            <p:cNvSpPr/>
            <p:nvPr/>
          </p:nvSpPr>
          <p:spPr>
            <a:xfrm>
              <a:off x="3380" y="1632"/>
              <a:ext cx="1890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31" name="Line 29"/>
            <p:cNvSpPr/>
            <p:nvPr/>
          </p:nvSpPr>
          <p:spPr>
            <a:xfrm>
              <a:off x="3380" y="1632"/>
              <a:ext cx="1890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2" name="Rectangle 30"/>
            <p:cNvSpPr/>
            <p:nvPr/>
          </p:nvSpPr>
          <p:spPr>
            <a:xfrm>
              <a:off x="5270" y="1632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33" name="Line 31"/>
            <p:cNvSpPr/>
            <p:nvPr/>
          </p:nvSpPr>
          <p:spPr>
            <a:xfrm>
              <a:off x="5270" y="1632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4" name="Rectangle 32"/>
            <p:cNvSpPr/>
            <p:nvPr/>
          </p:nvSpPr>
          <p:spPr>
            <a:xfrm>
              <a:off x="5270" y="1632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35" name="Line 33"/>
            <p:cNvSpPr/>
            <p:nvPr/>
          </p:nvSpPr>
          <p:spPr>
            <a:xfrm>
              <a:off x="5270" y="1632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6" name="Line 34"/>
            <p:cNvSpPr/>
            <p:nvPr/>
          </p:nvSpPr>
          <p:spPr>
            <a:xfrm>
              <a:off x="5270" y="1632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7" name="Rectangle 35"/>
            <p:cNvSpPr/>
            <p:nvPr/>
          </p:nvSpPr>
          <p:spPr>
            <a:xfrm>
              <a:off x="679" y="1635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38" name="Line 36"/>
            <p:cNvSpPr/>
            <p:nvPr/>
          </p:nvSpPr>
          <p:spPr>
            <a:xfrm>
              <a:off x="679" y="1635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9" name="Rectangle 37"/>
            <p:cNvSpPr/>
            <p:nvPr/>
          </p:nvSpPr>
          <p:spPr>
            <a:xfrm>
              <a:off x="2106" y="1635"/>
              <a:ext cx="1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40" name="Line 38"/>
            <p:cNvSpPr/>
            <p:nvPr/>
          </p:nvSpPr>
          <p:spPr>
            <a:xfrm>
              <a:off x="2106" y="1635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1" name="Rectangle 39"/>
            <p:cNvSpPr/>
            <p:nvPr/>
          </p:nvSpPr>
          <p:spPr>
            <a:xfrm>
              <a:off x="3378" y="1635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42" name="Line 40"/>
            <p:cNvSpPr/>
            <p:nvPr/>
          </p:nvSpPr>
          <p:spPr>
            <a:xfrm>
              <a:off x="3378" y="1635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3" name="Rectangle 41"/>
            <p:cNvSpPr/>
            <p:nvPr/>
          </p:nvSpPr>
          <p:spPr>
            <a:xfrm>
              <a:off x="5270" y="1635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44" name="Line 42"/>
            <p:cNvSpPr/>
            <p:nvPr/>
          </p:nvSpPr>
          <p:spPr>
            <a:xfrm>
              <a:off x="5270" y="1635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5" name="Rectangle 43"/>
            <p:cNvSpPr/>
            <p:nvPr/>
          </p:nvSpPr>
          <p:spPr>
            <a:xfrm>
              <a:off x="1031" y="1989"/>
              <a:ext cx="1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JA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46" name="Rectangle 44"/>
            <p:cNvSpPr/>
            <p:nvPr/>
          </p:nvSpPr>
          <p:spPr>
            <a:xfrm>
              <a:off x="1238" y="1998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47" name="Rectangle 45"/>
            <p:cNvSpPr/>
            <p:nvPr/>
          </p:nvSpPr>
          <p:spPr>
            <a:xfrm>
              <a:off x="1323" y="1989"/>
              <a:ext cx="35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JNBE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48" name="Rectangle 46"/>
            <p:cNvSpPr/>
            <p:nvPr/>
          </p:nvSpPr>
          <p:spPr>
            <a:xfrm>
              <a:off x="1755" y="1989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49" name="Rectangle 47"/>
            <p:cNvSpPr/>
            <p:nvPr/>
          </p:nvSpPr>
          <p:spPr>
            <a:xfrm>
              <a:off x="2349" y="1958"/>
              <a:ext cx="1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CF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0" name="Rectangle 48"/>
            <p:cNvSpPr/>
            <p:nvPr/>
          </p:nvSpPr>
          <p:spPr>
            <a:xfrm>
              <a:off x="2574" y="1967"/>
              <a:ext cx="17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∨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1" name="Rectangle 49"/>
            <p:cNvSpPr/>
            <p:nvPr/>
          </p:nvSpPr>
          <p:spPr>
            <a:xfrm>
              <a:off x="2741" y="1958"/>
              <a:ext cx="35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ZF=0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2" name="Rectangle 50"/>
            <p:cNvSpPr/>
            <p:nvPr/>
          </p:nvSpPr>
          <p:spPr>
            <a:xfrm>
              <a:off x="3137" y="1958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3" name="Rectangle 51"/>
            <p:cNvSpPr/>
            <p:nvPr/>
          </p:nvSpPr>
          <p:spPr>
            <a:xfrm>
              <a:off x="3697" y="1967"/>
              <a:ext cx="35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4" name="Rectangle 52"/>
            <p:cNvSpPr/>
            <p:nvPr/>
          </p:nvSpPr>
          <p:spPr>
            <a:xfrm>
              <a:off x="4031" y="1967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5" name="Rectangle 53"/>
            <p:cNvSpPr/>
            <p:nvPr/>
          </p:nvSpPr>
          <p:spPr>
            <a:xfrm>
              <a:off x="4117" y="1967"/>
              <a:ext cx="885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不低于等于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6" name="Rectangle 54"/>
            <p:cNvSpPr/>
            <p:nvPr/>
          </p:nvSpPr>
          <p:spPr>
            <a:xfrm>
              <a:off x="4953" y="1958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57" name="Rectangle 55"/>
            <p:cNvSpPr/>
            <p:nvPr/>
          </p:nvSpPr>
          <p:spPr>
            <a:xfrm>
              <a:off x="679" y="1936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58" name="Line 56"/>
            <p:cNvSpPr/>
            <p:nvPr/>
          </p:nvSpPr>
          <p:spPr>
            <a:xfrm>
              <a:off x="679" y="1936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9" name="Rectangle 57"/>
            <p:cNvSpPr/>
            <p:nvPr/>
          </p:nvSpPr>
          <p:spPr>
            <a:xfrm>
              <a:off x="681" y="1936"/>
              <a:ext cx="142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0" name="Line 58"/>
            <p:cNvSpPr/>
            <p:nvPr/>
          </p:nvSpPr>
          <p:spPr>
            <a:xfrm>
              <a:off x="681" y="1936"/>
              <a:ext cx="1425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1" name="Rectangle 59"/>
            <p:cNvSpPr/>
            <p:nvPr/>
          </p:nvSpPr>
          <p:spPr>
            <a:xfrm>
              <a:off x="2106" y="1936"/>
              <a:ext cx="1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2" name="Line 60"/>
            <p:cNvSpPr/>
            <p:nvPr/>
          </p:nvSpPr>
          <p:spPr>
            <a:xfrm>
              <a:off x="2106" y="1936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3" name="Rectangle 61"/>
            <p:cNvSpPr/>
            <p:nvPr/>
          </p:nvSpPr>
          <p:spPr>
            <a:xfrm>
              <a:off x="2107" y="1936"/>
              <a:ext cx="127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4" name="Line 62"/>
            <p:cNvSpPr/>
            <p:nvPr/>
          </p:nvSpPr>
          <p:spPr>
            <a:xfrm>
              <a:off x="2107" y="1936"/>
              <a:ext cx="127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5" name="Rectangle 63"/>
            <p:cNvSpPr/>
            <p:nvPr/>
          </p:nvSpPr>
          <p:spPr>
            <a:xfrm>
              <a:off x="3378" y="1936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6" name="Line 64"/>
            <p:cNvSpPr/>
            <p:nvPr/>
          </p:nvSpPr>
          <p:spPr>
            <a:xfrm>
              <a:off x="3378" y="1936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7" name="Rectangle 65"/>
            <p:cNvSpPr/>
            <p:nvPr/>
          </p:nvSpPr>
          <p:spPr>
            <a:xfrm>
              <a:off x="3380" y="1936"/>
              <a:ext cx="1890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8" name="Line 66"/>
            <p:cNvSpPr/>
            <p:nvPr/>
          </p:nvSpPr>
          <p:spPr>
            <a:xfrm>
              <a:off x="3380" y="1936"/>
              <a:ext cx="1890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9" name="Rectangle 67"/>
            <p:cNvSpPr/>
            <p:nvPr/>
          </p:nvSpPr>
          <p:spPr>
            <a:xfrm>
              <a:off x="5270" y="1936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70" name="Line 68"/>
            <p:cNvSpPr/>
            <p:nvPr/>
          </p:nvSpPr>
          <p:spPr>
            <a:xfrm>
              <a:off x="5270" y="1936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1" name="Rectangle 69"/>
            <p:cNvSpPr/>
            <p:nvPr/>
          </p:nvSpPr>
          <p:spPr>
            <a:xfrm>
              <a:off x="679" y="1939"/>
              <a:ext cx="2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72" name="Line 70"/>
            <p:cNvSpPr/>
            <p:nvPr/>
          </p:nvSpPr>
          <p:spPr>
            <a:xfrm>
              <a:off x="679" y="193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3" name="Rectangle 71"/>
            <p:cNvSpPr/>
            <p:nvPr/>
          </p:nvSpPr>
          <p:spPr>
            <a:xfrm>
              <a:off x="2106" y="1939"/>
              <a:ext cx="1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74" name="Line 72"/>
            <p:cNvSpPr/>
            <p:nvPr/>
          </p:nvSpPr>
          <p:spPr>
            <a:xfrm>
              <a:off x="2106" y="193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5" name="Rectangle 73"/>
            <p:cNvSpPr/>
            <p:nvPr/>
          </p:nvSpPr>
          <p:spPr>
            <a:xfrm>
              <a:off x="3378" y="1939"/>
              <a:ext cx="2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76" name="Line 74"/>
            <p:cNvSpPr/>
            <p:nvPr/>
          </p:nvSpPr>
          <p:spPr>
            <a:xfrm>
              <a:off x="3378" y="193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7" name="Rectangle 75"/>
            <p:cNvSpPr/>
            <p:nvPr/>
          </p:nvSpPr>
          <p:spPr>
            <a:xfrm>
              <a:off x="5270" y="1939"/>
              <a:ext cx="2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78" name="Line 76"/>
            <p:cNvSpPr/>
            <p:nvPr/>
          </p:nvSpPr>
          <p:spPr>
            <a:xfrm>
              <a:off x="5270" y="193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9" name="Rectangle 77"/>
            <p:cNvSpPr/>
            <p:nvPr/>
          </p:nvSpPr>
          <p:spPr>
            <a:xfrm>
              <a:off x="824" y="2294"/>
              <a:ext cx="26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JAE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0" name="Rectangle 78"/>
            <p:cNvSpPr/>
            <p:nvPr/>
          </p:nvSpPr>
          <p:spPr>
            <a:xfrm>
              <a:off x="1143" y="2303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1" name="Rectangle 79"/>
            <p:cNvSpPr/>
            <p:nvPr/>
          </p:nvSpPr>
          <p:spPr>
            <a:xfrm>
              <a:off x="1229" y="2294"/>
              <a:ext cx="26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JNB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2" name="Rectangle 80"/>
            <p:cNvSpPr/>
            <p:nvPr/>
          </p:nvSpPr>
          <p:spPr>
            <a:xfrm>
              <a:off x="1548" y="2303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3" name="Rectangle 81"/>
            <p:cNvSpPr/>
            <p:nvPr/>
          </p:nvSpPr>
          <p:spPr>
            <a:xfrm>
              <a:off x="1633" y="2294"/>
              <a:ext cx="26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JNC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4" name="Rectangle 82"/>
            <p:cNvSpPr/>
            <p:nvPr/>
          </p:nvSpPr>
          <p:spPr>
            <a:xfrm>
              <a:off x="1962" y="2294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5" name="Rectangle 83"/>
            <p:cNvSpPr/>
            <p:nvPr/>
          </p:nvSpPr>
          <p:spPr>
            <a:xfrm>
              <a:off x="2539" y="2247"/>
              <a:ext cx="35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CF=0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6" name="Rectangle 84"/>
            <p:cNvSpPr/>
            <p:nvPr/>
          </p:nvSpPr>
          <p:spPr>
            <a:xfrm>
              <a:off x="2946" y="2247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7" name="Rectangle 85"/>
            <p:cNvSpPr/>
            <p:nvPr/>
          </p:nvSpPr>
          <p:spPr>
            <a:xfrm>
              <a:off x="3404" y="2272"/>
              <a:ext cx="7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高于等于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8" name="Rectangle 86"/>
            <p:cNvSpPr/>
            <p:nvPr/>
          </p:nvSpPr>
          <p:spPr>
            <a:xfrm>
              <a:off x="4073" y="2272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9" name="Rectangle 87"/>
            <p:cNvSpPr/>
            <p:nvPr/>
          </p:nvSpPr>
          <p:spPr>
            <a:xfrm>
              <a:off x="4158" y="2272"/>
              <a:ext cx="531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不低于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90" name="Rectangle 88"/>
            <p:cNvSpPr/>
            <p:nvPr/>
          </p:nvSpPr>
          <p:spPr>
            <a:xfrm>
              <a:off x="4660" y="2272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91" name="Rectangle 89"/>
            <p:cNvSpPr/>
            <p:nvPr/>
          </p:nvSpPr>
          <p:spPr>
            <a:xfrm>
              <a:off x="4745" y="2272"/>
              <a:ext cx="531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无进位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92" name="Rectangle 90"/>
            <p:cNvSpPr/>
            <p:nvPr/>
          </p:nvSpPr>
          <p:spPr>
            <a:xfrm>
              <a:off x="5245" y="2263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93" name="Rectangle 91"/>
            <p:cNvSpPr/>
            <p:nvPr/>
          </p:nvSpPr>
          <p:spPr>
            <a:xfrm>
              <a:off x="679" y="224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94" name="Line 92"/>
            <p:cNvSpPr/>
            <p:nvPr/>
          </p:nvSpPr>
          <p:spPr>
            <a:xfrm>
              <a:off x="679" y="224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5" name="Rectangle 93"/>
            <p:cNvSpPr/>
            <p:nvPr/>
          </p:nvSpPr>
          <p:spPr>
            <a:xfrm>
              <a:off x="681" y="2241"/>
              <a:ext cx="142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96" name="Line 94"/>
            <p:cNvSpPr/>
            <p:nvPr/>
          </p:nvSpPr>
          <p:spPr>
            <a:xfrm>
              <a:off x="681" y="2241"/>
              <a:ext cx="1425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7" name="Rectangle 95"/>
            <p:cNvSpPr/>
            <p:nvPr/>
          </p:nvSpPr>
          <p:spPr>
            <a:xfrm>
              <a:off x="2106" y="2241"/>
              <a:ext cx="1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98" name="Line 96"/>
            <p:cNvSpPr/>
            <p:nvPr/>
          </p:nvSpPr>
          <p:spPr>
            <a:xfrm>
              <a:off x="2106" y="224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9" name="Rectangle 97"/>
            <p:cNvSpPr/>
            <p:nvPr/>
          </p:nvSpPr>
          <p:spPr>
            <a:xfrm>
              <a:off x="2107" y="2241"/>
              <a:ext cx="127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0" name="Line 98"/>
            <p:cNvSpPr/>
            <p:nvPr/>
          </p:nvSpPr>
          <p:spPr>
            <a:xfrm>
              <a:off x="2107" y="2241"/>
              <a:ext cx="127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1" name="Rectangle 99"/>
            <p:cNvSpPr/>
            <p:nvPr/>
          </p:nvSpPr>
          <p:spPr>
            <a:xfrm>
              <a:off x="3378" y="224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2" name="Line 100"/>
            <p:cNvSpPr/>
            <p:nvPr/>
          </p:nvSpPr>
          <p:spPr>
            <a:xfrm>
              <a:off x="3378" y="224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3" name="Rectangle 101"/>
            <p:cNvSpPr/>
            <p:nvPr/>
          </p:nvSpPr>
          <p:spPr>
            <a:xfrm>
              <a:off x="3380" y="2241"/>
              <a:ext cx="1890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4" name="Line 102"/>
            <p:cNvSpPr/>
            <p:nvPr/>
          </p:nvSpPr>
          <p:spPr>
            <a:xfrm>
              <a:off x="3380" y="2241"/>
              <a:ext cx="1890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5" name="Rectangle 103"/>
            <p:cNvSpPr/>
            <p:nvPr/>
          </p:nvSpPr>
          <p:spPr>
            <a:xfrm>
              <a:off x="5270" y="224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6" name="Line 104"/>
            <p:cNvSpPr/>
            <p:nvPr/>
          </p:nvSpPr>
          <p:spPr>
            <a:xfrm>
              <a:off x="5270" y="224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7" name="Rectangle 105"/>
            <p:cNvSpPr/>
            <p:nvPr/>
          </p:nvSpPr>
          <p:spPr>
            <a:xfrm>
              <a:off x="679" y="2244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8" name="Line 106"/>
            <p:cNvSpPr/>
            <p:nvPr/>
          </p:nvSpPr>
          <p:spPr>
            <a:xfrm>
              <a:off x="679" y="224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9" name="Rectangle 107"/>
            <p:cNvSpPr/>
            <p:nvPr/>
          </p:nvSpPr>
          <p:spPr>
            <a:xfrm>
              <a:off x="2106" y="2244"/>
              <a:ext cx="1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10" name="Line 108"/>
            <p:cNvSpPr/>
            <p:nvPr/>
          </p:nvSpPr>
          <p:spPr>
            <a:xfrm>
              <a:off x="2106" y="224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1" name="Rectangle 109"/>
            <p:cNvSpPr/>
            <p:nvPr/>
          </p:nvSpPr>
          <p:spPr>
            <a:xfrm>
              <a:off x="3378" y="2244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12" name="Line 110"/>
            <p:cNvSpPr/>
            <p:nvPr/>
          </p:nvSpPr>
          <p:spPr>
            <a:xfrm>
              <a:off x="3378" y="224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3" name="Rectangle 111"/>
            <p:cNvSpPr/>
            <p:nvPr/>
          </p:nvSpPr>
          <p:spPr>
            <a:xfrm>
              <a:off x="5270" y="2244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14" name="Line 112"/>
            <p:cNvSpPr/>
            <p:nvPr/>
          </p:nvSpPr>
          <p:spPr>
            <a:xfrm>
              <a:off x="5270" y="224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5" name="Rectangle 113"/>
            <p:cNvSpPr/>
            <p:nvPr/>
          </p:nvSpPr>
          <p:spPr>
            <a:xfrm>
              <a:off x="885" y="2598"/>
              <a:ext cx="1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JB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16" name="Rectangle 114"/>
            <p:cNvSpPr/>
            <p:nvPr/>
          </p:nvSpPr>
          <p:spPr>
            <a:xfrm>
              <a:off x="1082" y="2607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17" name="Rectangle 115"/>
            <p:cNvSpPr/>
            <p:nvPr/>
          </p:nvSpPr>
          <p:spPr>
            <a:xfrm>
              <a:off x="1168" y="2598"/>
              <a:ext cx="35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JNAE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18" name="Rectangle 116"/>
            <p:cNvSpPr/>
            <p:nvPr/>
          </p:nvSpPr>
          <p:spPr>
            <a:xfrm>
              <a:off x="1609" y="2607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19" name="Rectangle 117"/>
            <p:cNvSpPr/>
            <p:nvPr/>
          </p:nvSpPr>
          <p:spPr>
            <a:xfrm>
              <a:off x="1694" y="2598"/>
              <a:ext cx="1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JC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0" name="Rectangle 118"/>
            <p:cNvSpPr/>
            <p:nvPr/>
          </p:nvSpPr>
          <p:spPr>
            <a:xfrm>
              <a:off x="1901" y="2598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1" name="Rectangle 119"/>
            <p:cNvSpPr/>
            <p:nvPr/>
          </p:nvSpPr>
          <p:spPr>
            <a:xfrm>
              <a:off x="2539" y="2552"/>
              <a:ext cx="35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CF=1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2" name="Rectangle 120"/>
            <p:cNvSpPr/>
            <p:nvPr/>
          </p:nvSpPr>
          <p:spPr>
            <a:xfrm>
              <a:off x="2946" y="2552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3" name="Rectangle 121"/>
            <p:cNvSpPr/>
            <p:nvPr/>
          </p:nvSpPr>
          <p:spPr>
            <a:xfrm>
              <a:off x="3404" y="2576"/>
              <a:ext cx="35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低于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4" name="Rectangle 122"/>
            <p:cNvSpPr/>
            <p:nvPr/>
          </p:nvSpPr>
          <p:spPr>
            <a:xfrm>
              <a:off x="3738" y="2576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5" name="Rectangle 123"/>
            <p:cNvSpPr/>
            <p:nvPr/>
          </p:nvSpPr>
          <p:spPr>
            <a:xfrm>
              <a:off x="3824" y="2576"/>
              <a:ext cx="885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不高于等于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6" name="Rectangle 124"/>
            <p:cNvSpPr/>
            <p:nvPr/>
          </p:nvSpPr>
          <p:spPr>
            <a:xfrm>
              <a:off x="4660" y="2576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7" name="Rectangle 125"/>
            <p:cNvSpPr/>
            <p:nvPr/>
          </p:nvSpPr>
          <p:spPr>
            <a:xfrm>
              <a:off x="4745" y="2576"/>
              <a:ext cx="531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有进位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8" name="Rectangle 126"/>
            <p:cNvSpPr/>
            <p:nvPr/>
          </p:nvSpPr>
          <p:spPr>
            <a:xfrm>
              <a:off x="5245" y="2567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29" name="Rectangle 127"/>
            <p:cNvSpPr/>
            <p:nvPr/>
          </p:nvSpPr>
          <p:spPr>
            <a:xfrm>
              <a:off x="679" y="2545"/>
              <a:ext cx="2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0" name="Line 128"/>
            <p:cNvSpPr/>
            <p:nvPr/>
          </p:nvSpPr>
          <p:spPr>
            <a:xfrm>
              <a:off x="679" y="2545"/>
              <a:ext cx="0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1" name="Rectangle 129"/>
            <p:cNvSpPr/>
            <p:nvPr/>
          </p:nvSpPr>
          <p:spPr>
            <a:xfrm>
              <a:off x="681" y="2545"/>
              <a:ext cx="1425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2" name="Line 130"/>
            <p:cNvSpPr/>
            <p:nvPr/>
          </p:nvSpPr>
          <p:spPr>
            <a:xfrm>
              <a:off x="681" y="2545"/>
              <a:ext cx="1425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3" name="Rectangle 131"/>
            <p:cNvSpPr/>
            <p:nvPr/>
          </p:nvSpPr>
          <p:spPr>
            <a:xfrm>
              <a:off x="2106" y="2545"/>
              <a:ext cx="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4" name="Line 132"/>
            <p:cNvSpPr/>
            <p:nvPr/>
          </p:nvSpPr>
          <p:spPr>
            <a:xfrm>
              <a:off x="2106" y="2545"/>
              <a:ext cx="0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5" name="Rectangle 133"/>
            <p:cNvSpPr/>
            <p:nvPr/>
          </p:nvSpPr>
          <p:spPr>
            <a:xfrm>
              <a:off x="2107" y="2545"/>
              <a:ext cx="1271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6" name="Line 134"/>
            <p:cNvSpPr/>
            <p:nvPr/>
          </p:nvSpPr>
          <p:spPr>
            <a:xfrm>
              <a:off x="2107" y="2545"/>
              <a:ext cx="127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7" name="Rectangle 135"/>
            <p:cNvSpPr/>
            <p:nvPr/>
          </p:nvSpPr>
          <p:spPr>
            <a:xfrm>
              <a:off x="3378" y="2545"/>
              <a:ext cx="2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8" name="Line 136"/>
            <p:cNvSpPr/>
            <p:nvPr/>
          </p:nvSpPr>
          <p:spPr>
            <a:xfrm>
              <a:off x="3378" y="2545"/>
              <a:ext cx="0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9" name="Rectangle 137"/>
            <p:cNvSpPr/>
            <p:nvPr/>
          </p:nvSpPr>
          <p:spPr>
            <a:xfrm>
              <a:off x="3380" y="2545"/>
              <a:ext cx="1890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0" name="Line 138"/>
            <p:cNvSpPr/>
            <p:nvPr/>
          </p:nvSpPr>
          <p:spPr>
            <a:xfrm>
              <a:off x="3380" y="2545"/>
              <a:ext cx="1890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1" name="Rectangle 139"/>
            <p:cNvSpPr/>
            <p:nvPr/>
          </p:nvSpPr>
          <p:spPr>
            <a:xfrm>
              <a:off x="5270" y="2545"/>
              <a:ext cx="2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2" name="Line 140"/>
            <p:cNvSpPr/>
            <p:nvPr/>
          </p:nvSpPr>
          <p:spPr>
            <a:xfrm>
              <a:off x="5270" y="2545"/>
              <a:ext cx="0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3" name="Rectangle 141"/>
            <p:cNvSpPr/>
            <p:nvPr/>
          </p:nvSpPr>
          <p:spPr>
            <a:xfrm>
              <a:off x="679" y="2549"/>
              <a:ext cx="2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4" name="Line 142"/>
            <p:cNvSpPr/>
            <p:nvPr/>
          </p:nvSpPr>
          <p:spPr>
            <a:xfrm>
              <a:off x="679" y="254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5" name="Rectangle 143"/>
            <p:cNvSpPr/>
            <p:nvPr/>
          </p:nvSpPr>
          <p:spPr>
            <a:xfrm>
              <a:off x="2106" y="2549"/>
              <a:ext cx="1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6" name="Line 144"/>
            <p:cNvSpPr/>
            <p:nvPr/>
          </p:nvSpPr>
          <p:spPr>
            <a:xfrm>
              <a:off x="2106" y="254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7" name="Rectangle 145"/>
            <p:cNvSpPr/>
            <p:nvPr/>
          </p:nvSpPr>
          <p:spPr>
            <a:xfrm>
              <a:off x="3378" y="2549"/>
              <a:ext cx="2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8" name="Line 146"/>
            <p:cNvSpPr/>
            <p:nvPr/>
          </p:nvSpPr>
          <p:spPr>
            <a:xfrm>
              <a:off x="3378" y="254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9" name="Rectangle 147"/>
            <p:cNvSpPr/>
            <p:nvPr/>
          </p:nvSpPr>
          <p:spPr>
            <a:xfrm>
              <a:off x="5270" y="2549"/>
              <a:ext cx="2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0" name="Line 148"/>
            <p:cNvSpPr/>
            <p:nvPr/>
          </p:nvSpPr>
          <p:spPr>
            <a:xfrm>
              <a:off x="5270" y="2549"/>
              <a:ext cx="0" cy="30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1" name="Rectangle 149"/>
            <p:cNvSpPr/>
            <p:nvPr/>
          </p:nvSpPr>
          <p:spPr>
            <a:xfrm>
              <a:off x="1031" y="2903"/>
              <a:ext cx="26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JBE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2" name="Rectangle 150"/>
            <p:cNvSpPr/>
            <p:nvPr/>
          </p:nvSpPr>
          <p:spPr>
            <a:xfrm>
              <a:off x="1341" y="2912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3" name="Rectangle 151"/>
            <p:cNvSpPr/>
            <p:nvPr/>
          </p:nvSpPr>
          <p:spPr>
            <a:xfrm>
              <a:off x="1427" y="2903"/>
              <a:ext cx="26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JNA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4" name="Rectangle 152"/>
            <p:cNvSpPr/>
            <p:nvPr/>
          </p:nvSpPr>
          <p:spPr>
            <a:xfrm>
              <a:off x="1755" y="2903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5" name="Rectangle 153"/>
            <p:cNvSpPr/>
            <p:nvPr/>
          </p:nvSpPr>
          <p:spPr>
            <a:xfrm>
              <a:off x="2349" y="2872"/>
              <a:ext cx="1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CF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6" name="Rectangle 154"/>
            <p:cNvSpPr/>
            <p:nvPr/>
          </p:nvSpPr>
          <p:spPr>
            <a:xfrm>
              <a:off x="2574" y="2881"/>
              <a:ext cx="17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∨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7" name="Rectangle 155"/>
            <p:cNvSpPr/>
            <p:nvPr/>
          </p:nvSpPr>
          <p:spPr>
            <a:xfrm>
              <a:off x="2741" y="2872"/>
              <a:ext cx="35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ZF=1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8" name="Rectangle 156"/>
            <p:cNvSpPr/>
            <p:nvPr/>
          </p:nvSpPr>
          <p:spPr>
            <a:xfrm>
              <a:off x="3137" y="2872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59" name="Rectangle 157"/>
            <p:cNvSpPr/>
            <p:nvPr/>
          </p:nvSpPr>
          <p:spPr>
            <a:xfrm>
              <a:off x="3697" y="2881"/>
              <a:ext cx="70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低于等于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60" name="Rectangle 158"/>
            <p:cNvSpPr/>
            <p:nvPr/>
          </p:nvSpPr>
          <p:spPr>
            <a:xfrm>
              <a:off x="4366" y="2881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61" name="Rectangle 159"/>
            <p:cNvSpPr/>
            <p:nvPr/>
          </p:nvSpPr>
          <p:spPr>
            <a:xfrm>
              <a:off x="4451" y="2881"/>
              <a:ext cx="531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不高于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62" name="Rectangle 160"/>
            <p:cNvSpPr/>
            <p:nvPr/>
          </p:nvSpPr>
          <p:spPr>
            <a:xfrm>
              <a:off x="4953" y="2872"/>
              <a:ext cx="8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63" name="Rectangle 161"/>
            <p:cNvSpPr/>
            <p:nvPr/>
          </p:nvSpPr>
          <p:spPr>
            <a:xfrm>
              <a:off x="679" y="285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4" name="Line 162"/>
            <p:cNvSpPr/>
            <p:nvPr/>
          </p:nvSpPr>
          <p:spPr>
            <a:xfrm>
              <a:off x="679" y="285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5" name="Rectangle 163"/>
            <p:cNvSpPr/>
            <p:nvPr/>
          </p:nvSpPr>
          <p:spPr>
            <a:xfrm>
              <a:off x="681" y="2851"/>
              <a:ext cx="142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6" name="Line 164"/>
            <p:cNvSpPr/>
            <p:nvPr/>
          </p:nvSpPr>
          <p:spPr>
            <a:xfrm>
              <a:off x="681" y="2851"/>
              <a:ext cx="1425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7" name="Rectangle 165"/>
            <p:cNvSpPr/>
            <p:nvPr/>
          </p:nvSpPr>
          <p:spPr>
            <a:xfrm>
              <a:off x="2106" y="2851"/>
              <a:ext cx="1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8" name="Line 166"/>
            <p:cNvSpPr/>
            <p:nvPr/>
          </p:nvSpPr>
          <p:spPr>
            <a:xfrm>
              <a:off x="2106" y="285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9" name="Rectangle 167"/>
            <p:cNvSpPr/>
            <p:nvPr/>
          </p:nvSpPr>
          <p:spPr>
            <a:xfrm>
              <a:off x="2107" y="2851"/>
              <a:ext cx="127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0" name="Line 168"/>
            <p:cNvSpPr/>
            <p:nvPr/>
          </p:nvSpPr>
          <p:spPr>
            <a:xfrm>
              <a:off x="2107" y="2851"/>
              <a:ext cx="127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1" name="Rectangle 169"/>
            <p:cNvSpPr/>
            <p:nvPr/>
          </p:nvSpPr>
          <p:spPr>
            <a:xfrm>
              <a:off x="3378" y="285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2" name="Line 170"/>
            <p:cNvSpPr/>
            <p:nvPr/>
          </p:nvSpPr>
          <p:spPr>
            <a:xfrm>
              <a:off x="3378" y="285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3" name="Rectangle 171"/>
            <p:cNvSpPr/>
            <p:nvPr/>
          </p:nvSpPr>
          <p:spPr>
            <a:xfrm>
              <a:off x="3380" y="2851"/>
              <a:ext cx="1890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4" name="Line 172"/>
            <p:cNvSpPr/>
            <p:nvPr/>
          </p:nvSpPr>
          <p:spPr>
            <a:xfrm>
              <a:off x="3380" y="2851"/>
              <a:ext cx="1890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5" name="Rectangle 173"/>
            <p:cNvSpPr/>
            <p:nvPr/>
          </p:nvSpPr>
          <p:spPr>
            <a:xfrm>
              <a:off x="5270" y="285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6" name="Line 174"/>
            <p:cNvSpPr/>
            <p:nvPr/>
          </p:nvSpPr>
          <p:spPr>
            <a:xfrm>
              <a:off x="5270" y="2851"/>
              <a:ext cx="0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7" name="Rectangle 175"/>
            <p:cNvSpPr/>
            <p:nvPr/>
          </p:nvSpPr>
          <p:spPr>
            <a:xfrm>
              <a:off x="679" y="2854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8" name="Line 176"/>
            <p:cNvSpPr/>
            <p:nvPr/>
          </p:nvSpPr>
          <p:spPr>
            <a:xfrm>
              <a:off x="679" y="285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9" name="Rectangle 177"/>
            <p:cNvSpPr/>
            <p:nvPr/>
          </p:nvSpPr>
          <p:spPr>
            <a:xfrm>
              <a:off x="679" y="3155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0" name="Line 178"/>
            <p:cNvSpPr/>
            <p:nvPr/>
          </p:nvSpPr>
          <p:spPr>
            <a:xfrm>
              <a:off x="679" y="3155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1" name="Line 179"/>
            <p:cNvSpPr/>
            <p:nvPr/>
          </p:nvSpPr>
          <p:spPr>
            <a:xfrm>
              <a:off x="679" y="3155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2" name="Rectangle 180"/>
            <p:cNvSpPr/>
            <p:nvPr/>
          </p:nvSpPr>
          <p:spPr>
            <a:xfrm>
              <a:off x="679" y="3155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3" name="Line 181"/>
            <p:cNvSpPr/>
            <p:nvPr/>
          </p:nvSpPr>
          <p:spPr>
            <a:xfrm>
              <a:off x="679" y="3155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4" name="Line 182"/>
            <p:cNvSpPr/>
            <p:nvPr/>
          </p:nvSpPr>
          <p:spPr>
            <a:xfrm>
              <a:off x="679" y="3155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5" name="Rectangle 183"/>
            <p:cNvSpPr/>
            <p:nvPr/>
          </p:nvSpPr>
          <p:spPr>
            <a:xfrm>
              <a:off x="681" y="3155"/>
              <a:ext cx="142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6" name="Line 184"/>
            <p:cNvSpPr/>
            <p:nvPr/>
          </p:nvSpPr>
          <p:spPr>
            <a:xfrm>
              <a:off x="681" y="3155"/>
              <a:ext cx="1425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7" name="Rectangle 185"/>
            <p:cNvSpPr/>
            <p:nvPr/>
          </p:nvSpPr>
          <p:spPr>
            <a:xfrm>
              <a:off x="2106" y="2854"/>
              <a:ext cx="1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8" name="Line 186"/>
            <p:cNvSpPr/>
            <p:nvPr/>
          </p:nvSpPr>
          <p:spPr>
            <a:xfrm>
              <a:off x="2106" y="285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Rectangle 187"/>
            <p:cNvSpPr/>
            <p:nvPr/>
          </p:nvSpPr>
          <p:spPr>
            <a:xfrm>
              <a:off x="2106" y="3155"/>
              <a:ext cx="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0" name="Line 188"/>
            <p:cNvSpPr/>
            <p:nvPr/>
          </p:nvSpPr>
          <p:spPr>
            <a:xfrm>
              <a:off x="2106" y="3155"/>
              <a:ext cx="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1" name="Line 189"/>
            <p:cNvSpPr/>
            <p:nvPr/>
          </p:nvSpPr>
          <p:spPr>
            <a:xfrm>
              <a:off x="2106" y="3155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2" name="Rectangle 190"/>
            <p:cNvSpPr/>
            <p:nvPr/>
          </p:nvSpPr>
          <p:spPr>
            <a:xfrm>
              <a:off x="2107" y="3155"/>
              <a:ext cx="127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3" name="Line 191"/>
            <p:cNvSpPr/>
            <p:nvPr/>
          </p:nvSpPr>
          <p:spPr>
            <a:xfrm>
              <a:off x="2107" y="3155"/>
              <a:ext cx="1271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Rectangle 192"/>
            <p:cNvSpPr/>
            <p:nvPr/>
          </p:nvSpPr>
          <p:spPr>
            <a:xfrm>
              <a:off x="3378" y="2854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5" name="Line 193"/>
            <p:cNvSpPr/>
            <p:nvPr/>
          </p:nvSpPr>
          <p:spPr>
            <a:xfrm>
              <a:off x="3378" y="285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Rectangle 194"/>
            <p:cNvSpPr/>
            <p:nvPr/>
          </p:nvSpPr>
          <p:spPr>
            <a:xfrm>
              <a:off x="3378" y="3155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7" name="Line 195"/>
            <p:cNvSpPr/>
            <p:nvPr/>
          </p:nvSpPr>
          <p:spPr>
            <a:xfrm>
              <a:off x="3378" y="3155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8" name="Line 196"/>
            <p:cNvSpPr/>
            <p:nvPr/>
          </p:nvSpPr>
          <p:spPr>
            <a:xfrm>
              <a:off x="3378" y="3155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9" name="Rectangle 197"/>
            <p:cNvSpPr/>
            <p:nvPr/>
          </p:nvSpPr>
          <p:spPr>
            <a:xfrm>
              <a:off x="3380" y="3155"/>
              <a:ext cx="1890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0" name="Line 198"/>
            <p:cNvSpPr/>
            <p:nvPr/>
          </p:nvSpPr>
          <p:spPr>
            <a:xfrm>
              <a:off x="3380" y="3155"/>
              <a:ext cx="1890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Rectangle 199"/>
            <p:cNvSpPr/>
            <p:nvPr/>
          </p:nvSpPr>
          <p:spPr>
            <a:xfrm>
              <a:off x="5270" y="2854"/>
              <a:ext cx="2" cy="3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2" name="Line 200"/>
            <p:cNvSpPr/>
            <p:nvPr/>
          </p:nvSpPr>
          <p:spPr>
            <a:xfrm>
              <a:off x="5270" y="2854"/>
              <a:ext cx="0" cy="3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Rectangle 201"/>
            <p:cNvSpPr/>
            <p:nvPr/>
          </p:nvSpPr>
          <p:spPr>
            <a:xfrm>
              <a:off x="5270" y="3155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4" name="Line 202"/>
            <p:cNvSpPr/>
            <p:nvPr/>
          </p:nvSpPr>
          <p:spPr>
            <a:xfrm>
              <a:off x="5270" y="3155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3"/>
            <p:cNvSpPr/>
            <p:nvPr/>
          </p:nvSpPr>
          <p:spPr>
            <a:xfrm>
              <a:off x="5270" y="3155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04" name="Rectangle 204"/>
          <p:cNvSpPr/>
          <p:nvPr/>
        </p:nvSpPr>
        <p:spPr>
          <a:xfrm>
            <a:off x="8366125" y="5008563"/>
            <a:ext cx="3175" cy="317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5" name="Line 205"/>
          <p:cNvSpPr/>
          <p:nvPr/>
        </p:nvSpPr>
        <p:spPr>
          <a:xfrm>
            <a:off x="8366125" y="5008563"/>
            <a:ext cx="3175" cy="0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hlinkClick r:id="rId2" action="ppaction://hlinksldjump"/>
          </p:cNvPr>
          <p:cNvSpPr/>
          <p:nvPr/>
        </p:nvSpPr>
        <p:spPr>
          <a:xfrm>
            <a:off x="860425" y="1585913"/>
            <a:ext cx="7707313" cy="534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以两个有符号数比较的结果作为转移条件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038225" y="2743200"/>
            <a:ext cx="7296150" cy="2238375"/>
            <a:chOff x="654" y="1728"/>
            <a:chExt cx="4596" cy="1410"/>
          </a:xfrm>
        </p:grpSpPr>
        <p:grpSp>
          <p:nvGrpSpPr>
            <p:cNvPr id="154628" name="Group 4"/>
            <p:cNvGrpSpPr/>
            <p:nvPr/>
          </p:nvGrpSpPr>
          <p:grpSpPr>
            <a:xfrm>
              <a:off x="654" y="1728"/>
              <a:ext cx="4596" cy="1410"/>
              <a:chOff x="654" y="1728"/>
              <a:chExt cx="4596" cy="1410"/>
            </a:xfrm>
          </p:grpSpPr>
          <p:sp>
            <p:nvSpPr>
              <p:cNvPr id="154651" name="Rectangle 5"/>
              <p:cNvSpPr/>
              <p:nvPr/>
            </p:nvSpPr>
            <p:spPr>
              <a:xfrm>
                <a:off x="912" y="1784"/>
                <a:ext cx="531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助记符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52" name="Rectangle 6"/>
              <p:cNvSpPr/>
              <p:nvPr/>
            </p:nvSpPr>
            <p:spPr>
              <a:xfrm>
                <a:off x="1426" y="1779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53" name="Rectangle 7"/>
              <p:cNvSpPr/>
              <p:nvPr/>
            </p:nvSpPr>
            <p:spPr>
              <a:xfrm>
                <a:off x="2199" y="1784"/>
                <a:ext cx="70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转移条件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54" name="Rectangle 8"/>
              <p:cNvSpPr/>
              <p:nvPr/>
            </p:nvSpPr>
            <p:spPr>
              <a:xfrm>
                <a:off x="2884" y="1779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55" name="Rectangle 9"/>
              <p:cNvSpPr/>
              <p:nvPr/>
            </p:nvSpPr>
            <p:spPr>
              <a:xfrm>
                <a:off x="4324" y="1766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56" name="Rectangle 10"/>
              <p:cNvSpPr/>
              <p:nvPr/>
            </p:nvSpPr>
            <p:spPr>
              <a:xfrm>
                <a:off x="654" y="172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57" name="Line 11"/>
              <p:cNvSpPr/>
              <p:nvPr/>
            </p:nvSpPr>
            <p:spPr>
              <a:xfrm>
                <a:off x="654" y="1728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8" name="Line 12"/>
              <p:cNvSpPr/>
              <p:nvPr/>
            </p:nvSpPr>
            <p:spPr>
              <a:xfrm>
                <a:off x="654" y="1728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9" name="Rectangle 13"/>
              <p:cNvSpPr/>
              <p:nvPr/>
            </p:nvSpPr>
            <p:spPr>
              <a:xfrm>
                <a:off x="654" y="172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60" name="Line 14"/>
              <p:cNvSpPr/>
              <p:nvPr/>
            </p:nvSpPr>
            <p:spPr>
              <a:xfrm>
                <a:off x="654" y="1728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1" name="Line 15"/>
              <p:cNvSpPr/>
              <p:nvPr/>
            </p:nvSpPr>
            <p:spPr>
              <a:xfrm>
                <a:off x="654" y="1728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2" name="Rectangle 16"/>
              <p:cNvSpPr/>
              <p:nvPr/>
            </p:nvSpPr>
            <p:spPr>
              <a:xfrm>
                <a:off x="656" y="1728"/>
                <a:ext cx="1026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63" name="Line 17"/>
              <p:cNvSpPr/>
              <p:nvPr/>
            </p:nvSpPr>
            <p:spPr>
              <a:xfrm>
                <a:off x="656" y="1728"/>
                <a:ext cx="1026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4" name="Rectangle 18"/>
              <p:cNvSpPr/>
              <p:nvPr/>
            </p:nvSpPr>
            <p:spPr>
              <a:xfrm>
                <a:off x="1682" y="172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65" name="Line 19"/>
              <p:cNvSpPr/>
              <p:nvPr/>
            </p:nvSpPr>
            <p:spPr>
              <a:xfrm>
                <a:off x="1682" y="1728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6" name="Line 20"/>
              <p:cNvSpPr/>
              <p:nvPr/>
            </p:nvSpPr>
            <p:spPr>
              <a:xfrm>
                <a:off x="1682" y="1728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7" name="Rectangle 21"/>
              <p:cNvSpPr/>
              <p:nvPr/>
            </p:nvSpPr>
            <p:spPr>
              <a:xfrm>
                <a:off x="1684" y="1728"/>
                <a:ext cx="1715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68" name="Line 22"/>
              <p:cNvSpPr/>
              <p:nvPr/>
            </p:nvSpPr>
            <p:spPr>
              <a:xfrm>
                <a:off x="1684" y="1728"/>
                <a:ext cx="1715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9" name="Rectangle 23"/>
              <p:cNvSpPr/>
              <p:nvPr/>
            </p:nvSpPr>
            <p:spPr>
              <a:xfrm>
                <a:off x="3399" y="172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70" name="Line 24"/>
              <p:cNvSpPr/>
              <p:nvPr/>
            </p:nvSpPr>
            <p:spPr>
              <a:xfrm>
                <a:off x="3399" y="1728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1" name="Line 25"/>
              <p:cNvSpPr/>
              <p:nvPr/>
            </p:nvSpPr>
            <p:spPr>
              <a:xfrm>
                <a:off x="3399" y="1728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2" name="Rectangle 26"/>
              <p:cNvSpPr/>
              <p:nvPr/>
            </p:nvSpPr>
            <p:spPr>
              <a:xfrm>
                <a:off x="3401" y="1728"/>
                <a:ext cx="1847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73" name="Line 27"/>
              <p:cNvSpPr/>
              <p:nvPr/>
            </p:nvSpPr>
            <p:spPr>
              <a:xfrm>
                <a:off x="3401" y="1728"/>
                <a:ext cx="1847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4" name="Rectangle 28"/>
              <p:cNvSpPr/>
              <p:nvPr/>
            </p:nvSpPr>
            <p:spPr>
              <a:xfrm>
                <a:off x="5248" y="172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75" name="Line 29"/>
              <p:cNvSpPr/>
              <p:nvPr/>
            </p:nvSpPr>
            <p:spPr>
              <a:xfrm>
                <a:off x="5248" y="1728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6" name="Line 30"/>
              <p:cNvSpPr/>
              <p:nvPr/>
            </p:nvSpPr>
            <p:spPr>
              <a:xfrm>
                <a:off x="5248" y="1728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7" name="Rectangle 31"/>
              <p:cNvSpPr/>
              <p:nvPr/>
            </p:nvSpPr>
            <p:spPr>
              <a:xfrm>
                <a:off x="5248" y="172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78" name="Line 32"/>
              <p:cNvSpPr/>
              <p:nvPr/>
            </p:nvSpPr>
            <p:spPr>
              <a:xfrm>
                <a:off x="5248" y="1728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9" name="Line 33"/>
              <p:cNvSpPr/>
              <p:nvPr/>
            </p:nvSpPr>
            <p:spPr>
              <a:xfrm>
                <a:off x="5248" y="1728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0" name="Rectangle 34"/>
              <p:cNvSpPr/>
              <p:nvPr/>
            </p:nvSpPr>
            <p:spPr>
              <a:xfrm>
                <a:off x="654" y="1730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81" name="Line 35"/>
              <p:cNvSpPr/>
              <p:nvPr/>
            </p:nvSpPr>
            <p:spPr>
              <a:xfrm>
                <a:off x="654" y="1730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2" name="Rectangle 36"/>
              <p:cNvSpPr/>
              <p:nvPr/>
            </p:nvSpPr>
            <p:spPr>
              <a:xfrm>
                <a:off x="1682" y="1730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83" name="Line 37"/>
              <p:cNvSpPr/>
              <p:nvPr/>
            </p:nvSpPr>
            <p:spPr>
              <a:xfrm>
                <a:off x="1682" y="1730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4" name="Rectangle 38"/>
              <p:cNvSpPr/>
              <p:nvPr/>
            </p:nvSpPr>
            <p:spPr>
              <a:xfrm>
                <a:off x="3399" y="1730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85" name="Line 39"/>
              <p:cNvSpPr/>
              <p:nvPr/>
            </p:nvSpPr>
            <p:spPr>
              <a:xfrm>
                <a:off x="3399" y="1730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6" name="Rectangle 40"/>
              <p:cNvSpPr/>
              <p:nvPr/>
            </p:nvSpPr>
            <p:spPr>
              <a:xfrm>
                <a:off x="5248" y="1730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87" name="Line 41"/>
              <p:cNvSpPr/>
              <p:nvPr/>
            </p:nvSpPr>
            <p:spPr>
              <a:xfrm>
                <a:off x="5248" y="1730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8" name="Rectangle 42"/>
              <p:cNvSpPr/>
              <p:nvPr/>
            </p:nvSpPr>
            <p:spPr>
              <a:xfrm>
                <a:off x="799" y="2061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JG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89" name="Rectangle 43"/>
              <p:cNvSpPr/>
              <p:nvPr/>
            </p:nvSpPr>
            <p:spPr>
              <a:xfrm>
                <a:off x="1017" y="2066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0" name="Rectangle 44"/>
              <p:cNvSpPr/>
              <p:nvPr/>
            </p:nvSpPr>
            <p:spPr>
              <a:xfrm>
                <a:off x="1102" y="2061"/>
                <a:ext cx="3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JNLE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1" name="Rectangle 45"/>
              <p:cNvSpPr/>
              <p:nvPr/>
            </p:nvSpPr>
            <p:spPr>
              <a:xfrm>
                <a:off x="1539" y="2061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2" name="Rectangle 46"/>
              <p:cNvSpPr/>
              <p:nvPr/>
            </p:nvSpPr>
            <p:spPr>
              <a:xfrm>
                <a:off x="1781" y="2066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3" name="Rectangle 47"/>
              <p:cNvSpPr/>
              <p:nvPr/>
            </p:nvSpPr>
            <p:spPr>
              <a:xfrm>
                <a:off x="1952" y="2061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SF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4" name="Rectangle 48"/>
              <p:cNvSpPr/>
              <p:nvPr/>
            </p:nvSpPr>
            <p:spPr>
              <a:xfrm>
                <a:off x="2151" y="2066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⊕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5" name="Rectangle 49"/>
              <p:cNvSpPr/>
              <p:nvPr/>
            </p:nvSpPr>
            <p:spPr>
              <a:xfrm>
                <a:off x="2322" y="2061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OF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6" name="Rectangle 50"/>
              <p:cNvSpPr/>
              <p:nvPr/>
            </p:nvSpPr>
            <p:spPr>
              <a:xfrm>
                <a:off x="2559" y="2066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7" name="Rectangle 51"/>
              <p:cNvSpPr/>
              <p:nvPr/>
            </p:nvSpPr>
            <p:spPr>
              <a:xfrm>
                <a:off x="2730" y="2066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∨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8" name="Rectangle 52"/>
              <p:cNvSpPr/>
              <p:nvPr/>
            </p:nvSpPr>
            <p:spPr>
              <a:xfrm>
                <a:off x="2902" y="2061"/>
                <a:ext cx="3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ZF=0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699" name="Rectangle 53"/>
              <p:cNvSpPr/>
              <p:nvPr/>
            </p:nvSpPr>
            <p:spPr>
              <a:xfrm>
                <a:off x="3302" y="2061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00" name="Rectangle 54"/>
              <p:cNvSpPr/>
              <p:nvPr/>
            </p:nvSpPr>
            <p:spPr>
              <a:xfrm>
                <a:off x="3682" y="2066"/>
                <a:ext cx="354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大于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01" name="Rectangle 55"/>
              <p:cNvSpPr/>
              <p:nvPr/>
            </p:nvSpPr>
            <p:spPr>
              <a:xfrm>
                <a:off x="4025" y="2066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02" name="Rectangle 56"/>
              <p:cNvSpPr/>
              <p:nvPr/>
            </p:nvSpPr>
            <p:spPr>
              <a:xfrm>
                <a:off x="4110" y="2066"/>
                <a:ext cx="88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不小于等于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03" name="Rectangle 57"/>
              <p:cNvSpPr/>
              <p:nvPr/>
            </p:nvSpPr>
            <p:spPr>
              <a:xfrm>
                <a:off x="4966" y="2061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04" name="Rectangle 58"/>
              <p:cNvSpPr/>
              <p:nvPr/>
            </p:nvSpPr>
            <p:spPr>
              <a:xfrm>
                <a:off x="654" y="2009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05" name="Line 59"/>
              <p:cNvSpPr/>
              <p:nvPr/>
            </p:nvSpPr>
            <p:spPr>
              <a:xfrm>
                <a:off x="654" y="2009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6" name="Line 60"/>
              <p:cNvSpPr/>
              <p:nvPr/>
            </p:nvSpPr>
            <p:spPr>
              <a:xfrm>
                <a:off x="654" y="2009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7" name="Rectangle 61"/>
              <p:cNvSpPr/>
              <p:nvPr/>
            </p:nvSpPr>
            <p:spPr>
              <a:xfrm>
                <a:off x="656" y="2009"/>
                <a:ext cx="1026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08" name="Line 62"/>
              <p:cNvSpPr/>
              <p:nvPr/>
            </p:nvSpPr>
            <p:spPr>
              <a:xfrm>
                <a:off x="656" y="2009"/>
                <a:ext cx="1026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9" name="Rectangle 63"/>
              <p:cNvSpPr/>
              <p:nvPr/>
            </p:nvSpPr>
            <p:spPr>
              <a:xfrm>
                <a:off x="1682" y="2009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10" name="Line 64"/>
              <p:cNvSpPr/>
              <p:nvPr/>
            </p:nvSpPr>
            <p:spPr>
              <a:xfrm>
                <a:off x="1682" y="2009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1" name="Line 65"/>
              <p:cNvSpPr/>
              <p:nvPr/>
            </p:nvSpPr>
            <p:spPr>
              <a:xfrm>
                <a:off x="1682" y="2009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2" name="Rectangle 66"/>
              <p:cNvSpPr/>
              <p:nvPr/>
            </p:nvSpPr>
            <p:spPr>
              <a:xfrm>
                <a:off x="1684" y="2009"/>
                <a:ext cx="1715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13" name="Line 67"/>
              <p:cNvSpPr/>
              <p:nvPr/>
            </p:nvSpPr>
            <p:spPr>
              <a:xfrm>
                <a:off x="1684" y="2009"/>
                <a:ext cx="1715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4" name="Rectangle 68"/>
              <p:cNvSpPr/>
              <p:nvPr/>
            </p:nvSpPr>
            <p:spPr>
              <a:xfrm>
                <a:off x="3399" y="2009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15" name="Line 69"/>
              <p:cNvSpPr/>
              <p:nvPr/>
            </p:nvSpPr>
            <p:spPr>
              <a:xfrm>
                <a:off x="3399" y="2009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6" name="Line 70"/>
              <p:cNvSpPr/>
              <p:nvPr/>
            </p:nvSpPr>
            <p:spPr>
              <a:xfrm>
                <a:off x="3399" y="2009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7" name="Rectangle 71"/>
              <p:cNvSpPr/>
              <p:nvPr/>
            </p:nvSpPr>
            <p:spPr>
              <a:xfrm>
                <a:off x="3401" y="2009"/>
                <a:ext cx="1847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18" name="Line 72"/>
              <p:cNvSpPr/>
              <p:nvPr/>
            </p:nvSpPr>
            <p:spPr>
              <a:xfrm>
                <a:off x="3401" y="2009"/>
                <a:ext cx="1847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9" name="Rectangle 73"/>
              <p:cNvSpPr/>
              <p:nvPr/>
            </p:nvSpPr>
            <p:spPr>
              <a:xfrm>
                <a:off x="5248" y="2009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20" name="Line 74"/>
              <p:cNvSpPr/>
              <p:nvPr/>
            </p:nvSpPr>
            <p:spPr>
              <a:xfrm>
                <a:off x="5248" y="2009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1" name="Line 75"/>
              <p:cNvSpPr/>
              <p:nvPr/>
            </p:nvSpPr>
            <p:spPr>
              <a:xfrm>
                <a:off x="5248" y="2009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2" name="Rectangle 76"/>
              <p:cNvSpPr/>
              <p:nvPr/>
            </p:nvSpPr>
            <p:spPr>
              <a:xfrm>
                <a:off x="654" y="2012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23" name="Line 77"/>
              <p:cNvSpPr/>
              <p:nvPr/>
            </p:nvSpPr>
            <p:spPr>
              <a:xfrm>
                <a:off x="654" y="2012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4" name="Rectangle 78"/>
              <p:cNvSpPr/>
              <p:nvPr/>
            </p:nvSpPr>
            <p:spPr>
              <a:xfrm>
                <a:off x="1682" y="2012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25" name="Line 79"/>
              <p:cNvSpPr/>
              <p:nvPr/>
            </p:nvSpPr>
            <p:spPr>
              <a:xfrm>
                <a:off x="1682" y="2012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6" name="Rectangle 80"/>
              <p:cNvSpPr/>
              <p:nvPr/>
            </p:nvSpPr>
            <p:spPr>
              <a:xfrm>
                <a:off x="3399" y="2012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27" name="Line 81"/>
              <p:cNvSpPr/>
              <p:nvPr/>
            </p:nvSpPr>
            <p:spPr>
              <a:xfrm>
                <a:off x="3399" y="2012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8" name="Rectangle 82"/>
              <p:cNvSpPr/>
              <p:nvPr/>
            </p:nvSpPr>
            <p:spPr>
              <a:xfrm>
                <a:off x="5248" y="2012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29" name="Line 83"/>
              <p:cNvSpPr/>
              <p:nvPr/>
            </p:nvSpPr>
            <p:spPr>
              <a:xfrm>
                <a:off x="5248" y="2012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30" name="Rectangle 84"/>
              <p:cNvSpPr/>
              <p:nvPr/>
            </p:nvSpPr>
            <p:spPr>
              <a:xfrm>
                <a:off x="799" y="2343"/>
                <a:ext cx="26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JGE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1" name="Rectangle 85"/>
              <p:cNvSpPr/>
              <p:nvPr/>
            </p:nvSpPr>
            <p:spPr>
              <a:xfrm>
                <a:off x="1131" y="2348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2" name="Rectangle 86"/>
              <p:cNvSpPr/>
              <p:nvPr/>
            </p:nvSpPr>
            <p:spPr>
              <a:xfrm>
                <a:off x="1216" y="2343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3" name="Rectangle 87"/>
              <p:cNvSpPr/>
              <p:nvPr/>
            </p:nvSpPr>
            <p:spPr>
              <a:xfrm>
                <a:off x="1301" y="2343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4" name="Rectangle 88"/>
              <p:cNvSpPr/>
              <p:nvPr/>
            </p:nvSpPr>
            <p:spPr>
              <a:xfrm>
                <a:off x="1425" y="2343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5" name="Rectangle 89"/>
              <p:cNvSpPr/>
              <p:nvPr/>
            </p:nvSpPr>
            <p:spPr>
              <a:xfrm>
                <a:off x="1539" y="2343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6" name="Rectangle 90"/>
              <p:cNvSpPr/>
              <p:nvPr/>
            </p:nvSpPr>
            <p:spPr>
              <a:xfrm>
                <a:off x="2146" y="2343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SF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7" name="Rectangle 91"/>
              <p:cNvSpPr/>
              <p:nvPr/>
            </p:nvSpPr>
            <p:spPr>
              <a:xfrm>
                <a:off x="2346" y="2348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⊕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8" name="Rectangle 92"/>
              <p:cNvSpPr/>
              <p:nvPr/>
            </p:nvSpPr>
            <p:spPr>
              <a:xfrm>
                <a:off x="2517" y="2343"/>
                <a:ext cx="3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OF=0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39" name="Rectangle 93"/>
              <p:cNvSpPr/>
              <p:nvPr/>
            </p:nvSpPr>
            <p:spPr>
              <a:xfrm>
                <a:off x="2936" y="2343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40" name="Rectangle 94"/>
              <p:cNvSpPr/>
              <p:nvPr/>
            </p:nvSpPr>
            <p:spPr>
              <a:xfrm>
                <a:off x="3682" y="2348"/>
                <a:ext cx="70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大于等于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41" name="Rectangle 95"/>
              <p:cNvSpPr/>
              <p:nvPr/>
            </p:nvSpPr>
            <p:spPr>
              <a:xfrm>
                <a:off x="4368" y="2348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42" name="Rectangle 96"/>
              <p:cNvSpPr/>
              <p:nvPr/>
            </p:nvSpPr>
            <p:spPr>
              <a:xfrm>
                <a:off x="4452" y="2348"/>
                <a:ext cx="531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不小于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43" name="Rectangle 97"/>
              <p:cNvSpPr/>
              <p:nvPr/>
            </p:nvSpPr>
            <p:spPr>
              <a:xfrm>
                <a:off x="4966" y="2343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44" name="Rectangle 98"/>
              <p:cNvSpPr/>
              <p:nvPr/>
            </p:nvSpPr>
            <p:spPr>
              <a:xfrm>
                <a:off x="654" y="2291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45" name="Line 99"/>
              <p:cNvSpPr/>
              <p:nvPr/>
            </p:nvSpPr>
            <p:spPr>
              <a:xfrm>
                <a:off x="654" y="2291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46" name="Line 100"/>
              <p:cNvSpPr/>
              <p:nvPr/>
            </p:nvSpPr>
            <p:spPr>
              <a:xfrm>
                <a:off x="654" y="2291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47" name="Rectangle 101"/>
              <p:cNvSpPr/>
              <p:nvPr/>
            </p:nvSpPr>
            <p:spPr>
              <a:xfrm>
                <a:off x="656" y="2291"/>
                <a:ext cx="1026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48" name="Line 102"/>
              <p:cNvSpPr/>
              <p:nvPr/>
            </p:nvSpPr>
            <p:spPr>
              <a:xfrm>
                <a:off x="656" y="2291"/>
                <a:ext cx="1026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49" name="Rectangle 103"/>
              <p:cNvSpPr/>
              <p:nvPr/>
            </p:nvSpPr>
            <p:spPr>
              <a:xfrm>
                <a:off x="1682" y="2291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50" name="Line 104"/>
              <p:cNvSpPr/>
              <p:nvPr/>
            </p:nvSpPr>
            <p:spPr>
              <a:xfrm>
                <a:off x="1682" y="2291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51" name="Line 105"/>
              <p:cNvSpPr/>
              <p:nvPr/>
            </p:nvSpPr>
            <p:spPr>
              <a:xfrm>
                <a:off x="1682" y="2291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52" name="Rectangle 106"/>
              <p:cNvSpPr/>
              <p:nvPr/>
            </p:nvSpPr>
            <p:spPr>
              <a:xfrm>
                <a:off x="1684" y="2291"/>
                <a:ext cx="1715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53" name="Line 107"/>
              <p:cNvSpPr/>
              <p:nvPr/>
            </p:nvSpPr>
            <p:spPr>
              <a:xfrm>
                <a:off x="1684" y="2291"/>
                <a:ext cx="1715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54" name="Rectangle 108"/>
              <p:cNvSpPr/>
              <p:nvPr/>
            </p:nvSpPr>
            <p:spPr>
              <a:xfrm>
                <a:off x="3399" y="2291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55" name="Line 109"/>
              <p:cNvSpPr/>
              <p:nvPr/>
            </p:nvSpPr>
            <p:spPr>
              <a:xfrm>
                <a:off x="3399" y="2291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56" name="Line 110"/>
              <p:cNvSpPr/>
              <p:nvPr/>
            </p:nvSpPr>
            <p:spPr>
              <a:xfrm>
                <a:off x="3399" y="2291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57" name="Rectangle 111"/>
              <p:cNvSpPr/>
              <p:nvPr/>
            </p:nvSpPr>
            <p:spPr>
              <a:xfrm>
                <a:off x="3401" y="2291"/>
                <a:ext cx="1847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58" name="Line 112"/>
              <p:cNvSpPr/>
              <p:nvPr/>
            </p:nvSpPr>
            <p:spPr>
              <a:xfrm>
                <a:off x="3401" y="2291"/>
                <a:ext cx="1847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59" name="Rectangle 113"/>
              <p:cNvSpPr/>
              <p:nvPr/>
            </p:nvSpPr>
            <p:spPr>
              <a:xfrm>
                <a:off x="5248" y="2291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60" name="Line 114"/>
              <p:cNvSpPr/>
              <p:nvPr/>
            </p:nvSpPr>
            <p:spPr>
              <a:xfrm>
                <a:off x="5248" y="2291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61" name="Line 115"/>
              <p:cNvSpPr/>
              <p:nvPr/>
            </p:nvSpPr>
            <p:spPr>
              <a:xfrm>
                <a:off x="5248" y="2291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62" name="Rectangle 116"/>
              <p:cNvSpPr/>
              <p:nvPr/>
            </p:nvSpPr>
            <p:spPr>
              <a:xfrm>
                <a:off x="654" y="2294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63" name="Line 117"/>
              <p:cNvSpPr/>
              <p:nvPr/>
            </p:nvSpPr>
            <p:spPr>
              <a:xfrm>
                <a:off x="654" y="2294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64" name="Rectangle 118"/>
              <p:cNvSpPr/>
              <p:nvPr/>
            </p:nvSpPr>
            <p:spPr>
              <a:xfrm>
                <a:off x="1682" y="2294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65" name="Line 119"/>
              <p:cNvSpPr/>
              <p:nvPr/>
            </p:nvSpPr>
            <p:spPr>
              <a:xfrm>
                <a:off x="1682" y="2294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66" name="Rectangle 120"/>
              <p:cNvSpPr/>
              <p:nvPr/>
            </p:nvSpPr>
            <p:spPr>
              <a:xfrm>
                <a:off x="3399" y="2294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67" name="Line 121"/>
              <p:cNvSpPr/>
              <p:nvPr/>
            </p:nvSpPr>
            <p:spPr>
              <a:xfrm>
                <a:off x="3399" y="2294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68" name="Rectangle 122"/>
              <p:cNvSpPr/>
              <p:nvPr/>
            </p:nvSpPr>
            <p:spPr>
              <a:xfrm>
                <a:off x="5248" y="2294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69" name="Line 123"/>
              <p:cNvSpPr/>
              <p:nvPr/>
            </p:nvSpPr>
            <p:spPr>
              <a:xfrm>
                <a:off x="5248" y="2294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70" name="Rectangle 124"/>
              <p:cNvSpPr/>
              <p:nvPr/>
            </p:nvSpPr>
            <p:spPr>
              <a:xfrm>
                <a:off x="799" y="2624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JL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1" name="Rectangle 125"/>
              <p:cNvSpPr/>
              <p:nvPr/>
            </p:nvSpPr>
            <p:spPr>
              <a:xfrm>
                <a:off x="999" y="2629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2" name="Rectangle 126"/>
              <p:cNvSpPr/>
              <p:nvPr/>
            </p:nvSpPr>
            <p:spPr>
              <a:xfrm>
                <a:off x="1083" y="2624"/>
                <a:ext cx="3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JNGE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3" name="Rectangle 127"/>
              <p:cNvSpPr/>
              <p:nvPr/>
            </p:nvSpPr>
            <p:spPr>
              <a:xfrm>
                <a:off x="1539" y="2624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4" name="Rectangle 128"/>
              <p:cNvSpPr/>
              <p:nvPr/>
            </p:nvSpPr>
            <p:spPr>
              <a:xfrm>
                <a:off x="2146" y="2624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SF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5" name="Rectangle 129"/>
              <p:cNvSpPr/>
              <p:nvPr/>
            </p:nvSpPr>
            <p:spPr>
              <a:xfrm>
                <a:off x="2346" y="2629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⊕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6" name="Rectangle 130"/>
              <p:cNvSpPr/>
              <p:nvPr/>
            </p:nvSpPr>
            <p:spPr>
              <a:xfrm>
                <a:off x="2517" y="2624"/>
                <a:ext cx="3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OF=1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7" name="Rectangle 131"/>
              <p:cNvSpPr/>
              <p:nvPr/>
            </p:nvSpPr>
            <p:spPr>
              <a:xfrm>
                <a:off x="2936" y="2624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8" name="Rectangle 132"/>
              <p:cNvSpPr/>
              <p:nvPr/>
            </p:nvSpPr>
            <p:spPr>
              <a:xfrm>
                <a:off x="3682" y="2629"/>
                <a:ext cx="354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小于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79" name="Rectangle 133"/>
              <p:cNvSpPr/>
              <p:nvPr/>
            </p:nvSpPr>
            <p:spPr>
              <a:xfrm>
                <a:off x="4025" y="2629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80" name="Rectangle 134"/>
              <p:cNvSpPr/>
              <p:nvPr/>
            </p:nvSpPr>
            <p:spPr>
              <a:xfrm>
                <a:off x="4110" y="2629"/>
                <a:ext cx="88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不大于等于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81" name="Rectangle 135"/>
              <p:cNvSpPr/>
              <p:nvPr/>
            </p:nvSpPr>
            <p:spPr>
              <a:xfrm>
                <a:off x="4966" y="2624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782" name="Rectangle 136"/>
              <p:cNvSpPr/>
              <p:nvPr/>
            </p:nvSpPr>
            <p:spPr>
              <a:xfrm>
                <a:off x="654" y="2573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83" name="Line 137"/>
              <p:cNvSpPr/>
              <p:nvPr/>
            </p:nvSpPr>
            <p:spPr>
              <a:xfrm>
                <a:off x="654" y="2573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84" name="Line 138"/>
              <p:cNvSpPr/>
              <p:nvPr/>
            </p:nvSpPr>
            <p:spPr>
              <a:xfrm>
                <a:off x="654" y="2573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85" name="Rectangle 139"/>
              <p:cNvSpPr/>
              <p:nvPr/>
            </p:nvSpPr>
            <p:spPr>
              <a:xfrm>
                <a:off x="656" y="2573"/>
                <a:ext cx="1026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86" name="Line 140"/>
              <p:cNvSpPr/>
              <p:nvPr/>
            </p:nvSpPr>
            <p:spPr>
              <a:xfrm>
                <a:off x="656" y="2573"/>
                <a:ext cx="1026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87" name="Rectangle 141"/>
              <p:cNvSpPr/>
              <p:nvPr/>
            </p:nvSpPr>
            <p:spPr>
              <a:xfrm>
                <a:off x="1682" y="2573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88" name="Line 142"/>
              <p:cNvSpPr/>
              <p:nvPr/>
            </p:nvSpPr>
            <p:spPr>
              <a:xfrm>
                <a:off x="1682" y="2573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89" name="Line 143"/>
              <p:cNvSpPr/>
              <p:nvPr/>
            </p:nvSpPr>
            <p:spPr>
              <a:xfrm>
                <a:off x="1682" y="2573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90" name="Rectangle 144"/>
              <p:cNvSpPr/>
              <p:nvPr/>
            </p:nvSpPr>
            <p:spPr>
              <a:xfrm>
                <a:off x="1684" y="2573"/>
                <a:ext cx="1715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91" name="Line 145"/>
              <p:cNvSpPr/>
              <p:nvPr/>
            </p:nvSpPr>
            <p:spPr>
              <a:xfrm>
                <a:off x="1684" y="2573"/>
                <a:ext cx="1715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92" name="Rectangle 146"/>
              <p:cNvSpPr/>
              <p:nvPr/>
            </p:nvSpPr>
            <p:spPr>
              <a:xfrm>
                <a:off x="3399" y="2573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93" name="Line 147"/>
              <p:cNvSpPr/>
              <p:nvPr/>
            </p:nvSpPr>
            <p:spPr>
              <a:xfrm>
                <a:off x="3399" y="2573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94" name="Line 148"/>
              <p:cNvSpPr/>
              <p:nvPr/>
            </p:nvSpPr>
            <p:spPr>
              <a:xfrm>
                <a:off x="3399" y="2573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95" name="Rectangle 149"/>
              <p:cNvSpPr/>
              <p:nvPr/>
            </p:nvSpPr>
            <p:spPr>
              <a:xfrm>
                <a:off x="3401" y="2573"/>
                <a:ext cx="1847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96" name="Line 150"/>
              <p:cNvSpPr/>
              <p:nvPr/>
            </p:nvSpPr>
            <p:spPr>
              <a:xfrm>
                <a:off x="3401" y="2573"/>
                <a:ext cx="1847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97" name="Rectangle 151"/>
              <p:cNvSpPr/>
              <p:nvPr/>
            </p:nvSpPr>
            <p:spPr>
              <a:xfrm>
                <a:off x="5248" y="2573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98" name="Line 152"/>
              <p:cNvSpPr/>
              <p:nvPr/>
            </p:nvSpPr>
            <p:spPr>
              <a:xfrm>
                <a:off x="5248" y="2573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99" name="Line 153"/>
              <p:cNvSpPr/>
              <p:nvPr/>
            </p:nvSpPr>
            <p:spPr>
              <a:xfrm>
                <a:off x="5248" y="2573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0" name="Rectangle 154"/>
              <p:cNvSpPr/>
              <p:nvPr/>
            </p:nvSpPr>
            <p:spPr>
              <a:xfrm>
                <a:off x="654" y="2575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01" name="Line 155"/>
              <p:cNvSpPr/>
              <p:nvPr/>
            </p:nvSpPr>
            <p:spPr>
              <a:xfrm>
                <a:off x="654" y="2575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2" name="Rectangle 156"/>
              <p:cNvSpPr/>
              <p:nvPr/>
            </p:nvSpPr>
            <p:spPr>
              <a:xfrm>
                <a:off x="1682" y="2575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03" name="Line 157"/>
              <p:cNvSpPr/>
              <p:nvPr/>
            </p:nvSpPr>
            <p:spPr>
              <a:xfrm>
                <a:off x="1682" y="2575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4" name="Rectangle 158"/>
              <p:cNvSpPr/>
              <p:nvPr/>
            </p:nvSpPr>
            <p:spPr>
              <a:xfrm>
                <a:off x="3399" y="2575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05" name="Line 159"/>
              <p:cNvSpPr/>
              <p:nvPr/>
            </p:nvSpPr>
            <p:spPr>
              <a:xfrm>
                <a:off x="3399" y="2575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6" name="Rectangle 160"/>
              <p:cNvSpPr/>
              <p:nvPr/>
            </p:nvSpPr>
            <p:spPr>
              <a:xfrm>
                <a:off x="5248" y="2575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07" name="Line 161"/>
              <p:cNvSpPr/>
              <p:nvPr/>
            </p:nvSpPr>
            <p:spPr>
              <a:xfrm>
                <a:off x="5248" y="2575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8" name="Rectangle 162"/>
              <p:cNvSpPr/>
              <p:nvPr/>
            </p:nvSpPr>
            <p:spPr>
              <a:xfrm>
                <a:off x="799" y="2906"/>
                <a:ext cx="26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JLE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09" name="Rectangle 163"/>
              <p:cNvSpPr/>
              <p:nvPr/>
            </p:nvSpPr>
            <p:spPr>
              <a:xfrm>
                <a:off x="1112" y="2911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0" name="Rectangle 164"/>
              <p:cNvSpPr/>
              <p:nvPr/>
            </p:nvSpPr>
            <p:spPr>
              <a:xfrm>
                <a:off x="1197" y="2906"/>
                <a:ext cx="26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JNG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1" name="Rectangle 165"/>
              <p:cNvSpPr/>
              <p:nvPr/>
            </p:nvSpPr>
            <p:spPr>
              <a:xfrm>
                <a:off x="1539" y="2906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2" name="Rectangle 166"/>
              <p:cNvSpPr/>
              <p:nvPr/>
            </p:nvSpPr>
            <p:spPr>
              <a:xfrm>
                <a:off x="1781" y="2911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3" name="Rectangle 167"/>
              <p:cNvSpPr/>
              <p:nvPr/>
            </p:nvSpPr>
            <p:spPr>
              <a:xfrm>
                <a:off x="1952" y="2906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SF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4" name="Rectangle 168"/>
              <p:cNvSpPr/>
              <p:nvPr/>
            </p:nvSpPr>
            <p:spPr>
              <a:xfrm>
                <a:off x="2151" y="2911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⊕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5" name="Rectangle 169"/>
              <p:cNvSpPr/>
              <p:nvPr/>
            </p:nvSpPr>
            <p:spPr>
              <a:xfrm>
                <a:off x="2322" y="2906"/>
                <a:ext cx="1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OF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6" name="Rectangle 170"/>
              <p:cNvSpPr/>
              <p:nvPr/>
            </p:nvSpPr>
            <p:spPr>
              <a:xfrm>
                <a:off x="2559" y="2911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7" name="Rectangle 171"/>
              <p:cNvSpPr/>
              <p:nvPr/>
            </p:nvSpPr>
            <p:spPr>
              <a:xfrm>
                <a:off x="2730" y="2911"/>
                <a:ext cx="17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∨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8" name="Rectangle 172"/>
              <p:cNvSpPr/>
              <p:nvPr/>
            </p:nvSpPr>
            <p:spPr>
              <a:xfrm>
                <a:off x="2902" y="2906"/>
                <a:ext cx="3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ZF=1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19" name="Rectangle 173"/>
              <p:cNvSpPr/>
              <p:nvPr/>
            </p:nvSpPr>
            <p:spPr>
              <a:xfrm>
                <a:off x="3302" y="2906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20" name="Rectangle 174"/>
              <p:cNvSpPr/>
              <p:nvPr/>
            </p:nvSpPr>
            <p:spPr>
              <a:xfrm>
                <a:off x="3682" y="2911"/>
                <a:ext cx="70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小于等于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21" name="Rectangle 175"/>
              <p:cNvSpPr/>
              <p:nvPr/>
            </p:nvSpPr>
            <p:spPr>
              <a:xfrm>
                <a:off x="4368" y="2911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en-US" altLang="zh-CN" sz="22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22" name="Rectangle 176"/>
              <p:cNvSpPr/>
              <p:nvPr/>
            </p:nvSpPr>
            <p:spPr>
              <a:xfrm>
                <a:off x="4452" y="2911"/>
                <a:ext cx="531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不大于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23" name="Rectangle 177"/>
              <p:cNvSpPr/>
              <p:nvPr/>
            </p:nvSpPr>
            <p:spPr>
              <a:xfrm>
                <a:off x="4966" y="2906"/>
                <a:ext cx="8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anose="05000000000000000000" pitchFamily="2" charset="2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824" name="Rectangle 178"/>
              <p:cNvSpPr/>
              <p:nvPr/>
            </p:nvSpPr>
            <p:spPr>
              <a:xfrm>
                <a:off x="654" y="2854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25" name="Line 179"/>
              <p:cNvSpPr/>
              <p:nvPr/>
            </p:nvSpPr>
            <p:spPr>
              <a:xfrm>
                <a:off x="654" y="2854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26" name="Line 180"/>
              <p:cNvSpPr/>
              <p:nvPr/>
            </p:nvSpPr>
            <p:spPr>
              <a:xfrm>
                <a:off x="654" y="2854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27" name="Rectangle 181"/>
              <p:cNvSpPr/>
              <p:nvPr/>
            </p:nvSpPr>
            <p:spPr>
              <a:xfrm>
                <a:off x="656" y="2854"/>
                <a:ext cx="1026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28" name="Line 182"/>
              <p:cNvSpPr/>
              <p:nvPr/>
            </p:nvSpPr>
            <p:spPr>
              <a:xfrm>
                <a:off x="656" y="2854"/>
                <a:ext cx="1026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29" name="Rectangle 183"/>
              <p:cNvSpPr/>
              <p:nvPr/>
            </p:nvSpPr>
            <p:spPr>
              <a:xfrm>
                <a:off x="1682" y="2854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30" name="Line 184"/>
              <p:cNvSpPr/>
              <p:nvPr/>
            </p:nvSpPr>
            <p:spPr>
              <a:xfrm>
                <a:off x="1682" y="2854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1" name="Line 185"/>
              <p:cNvSpPr/>
              <p:nvPr/>
            </p:nvSpPr>
            <p:spPr>
              <a:xfrm>
                <a:off x="1682" y="2854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2" name="Rectangle 186"/>
              <p:cNvSpPr/>
              <p:nvPr/>
            </p:nvSpPr>
            <p:spPr>
              <a:xfrm>
                <a:off x="1684" y="2854"/>
                <a:ext cx="1715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33" name="Line 187"/>
              <p:cNvSpPr/>
              <p:nvPr/>
            </p:nvSpPr>
            <p:spPr>
              <a:xfrm>
                <a:off x="1684" y="2854"/>
                <a:ext cx="1715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4" name="Rectangle 188"/>
              <p:cNvSpPr/>
              <p:nvPr/>
            </p:nvSpPr>
            <p:spPr>
              <a:xfrm>
                <a:off x="3399" y="2854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35" name="Line 189"/>
              <p:cNvSpPr/>
              <p:nvPr/>
            </p:nvSpPr>
            <p:spPr>
              <a:xfrm>
                <a:off x="3399" y="2854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6" name="Line 190"/>
              <p:cNvSpPr/>
              <p:nvPr/>
            </p:nvSpPr>
            <p:spPr>
              <a:xfrm>
                <a:off x="3399" y="2854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7" name="Rectangle 191"/>
              <p:cNvSpPr/>
              <p:nvPr/>
            </p:nvSpPr>
            <p:spPr>
              <a:xfrm>
                <a:off x="3401" y="2854"/>
                <a:ext cx="1847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38" name="Line 192"/>
              <p:cNvSpPr/>
              <p:nvPr/>
            </p:nvSpPr>
            <p:spPr>
              <a:xfrm>
                <a:off x="3401" y="2854"/>
                <a:ext cx="1847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9" name="Rectangle 193"/>
              <p:cNvSpPr/>
              <p:nvPr/>
            </p:nvSpPr>
            <p:spPr>
              <a:xfrm>
                <a:off x="5248" y="2854"/>
                <a:ext cx="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40" name="Line 194"/>
              <p:cNvSpPr/>
              <p:nvPr/>
            </p:nvSpPr>
            <p:spPr>
              <a:xfrm>
                <a:off x="5248" y="2854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1" name="Line 195"/>
              <p:cNvSpPr/>
              <p:nvPr/>
            </p:nvSpPr>
            <p:spPr>
              <a:xfrm>
                <a:off x="5248" y="2854"/>
                <a:ext cx="0" cy="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2" name="Rectangle 196"/>
              <p:cNvSpPr/>
              <p:nvPr/>
            </p:nvSpPr>
            <p:spPr>
              <a:xfrm>
                <a:off x="654" y="2857"/>
                <a:ext cx="2" cy="2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43" name="Line 197"/>
              <p:cNvSpPr/>
              <p:nvPr/>
            </p:nvSpPr>
            <p:spPr>
              <a:xfrm>
                <a:off x="654" y="2857"/>
                <a:ext cx="0" cy="27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4" name="Rectangle 198"/>
              <p:cNvSpPr/>
              <p:nvPr/>
            </p:nvSpPr>
            <p:spPr>
              <a:xfrm>
                <a:off x="654" y="31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45" name="Line 199"/>
              <p:cNvSpPr/>
              <p:nvPr/>
            </p:nvSpPr>
            <p:spPr>
              <a:xfrm>
                <a:off x="654" y="3136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6" name="Line 200"/>
              <p:cNvSpPr/>
              <p:nvPr/>
            </p:nvSpPr>
            <p:spPr>
              <a:xfrm>
                <a:off x="654" y="3136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7" name="Rectangle 201"/>
              <p:cNvSpPr/>
              <p:nvPr/>
            </p:nvSpPr>
            <p:spPr>
              <a:xfrm>
                <a:off x="654" y="31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48" name="Line 202"/>
              <p:cNvSpPr/>
              <p:nvPr/>
            </p:nvSpPr>
            <p:spPr>
              <a:xfrm>
                <a:off x="654" y="3136"/>
                <a:ext cx="2" cy="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9" name="Line 203"/>
              <p:cNvSpPr/>
              <p:nvPr/>
            </p:nvSpPr>
            <p:spPr>
              <a:xfrm>
                <a:off x="654" y="3136"/>
                <a:ext cx="0" cy="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50" name="Rectangle 204"/>
              <p:cNvSpPr/>
              <p:nvPr/>
            </p:nvSpPr>
            <p:spPr>
              <a:xfrm>
                <a:off x="656" y="3136"/>
                <a:ext cx="1026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4629" name="Line 205"/>
            <p:cNvSpPr/>
            <p:nvPr/>
          </p:nvSpPr>
          <p:spPr>
            <a:xfrm>
              <a:off x="656" y="3136"/>
              <a:ext cx="1026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0" name="Rectangle 206"/>
            <p:cNvSpPr/>
            <p:nvPr/>
          </p:nvSpPr>
          <p:spPr>
            <a:xfrm>
              <a:off x="1682" y="2857"/>
              <a:ext cx="2" cy="279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1" name="Line 207"/>
            <p:cNvSpPr/>
            <p:nvPr/>
          </p:nvSpPr>
          <p:spPr>
            <a:xfrm>
              <a:off x="1682" y="2857"/>
              <a:ext cx="0" cy="27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2" name="Rectangle 208"/>
            <p:cNvSpPr/>
            <p:nvPr/>
          </p:nvSpPr>
          <p:spPr>
            <a:xfrm>
              <a:off x="1682" y="3136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3" name="Line 209"/>
            <p:cNvSpPr/>
            <p:nvPr/>
          </p:nvSpPr>
          <p:spPr>
            <a:xfrm>
              <a:off x="1682" y="313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4" name="Rectangle 210"/>
            <p:cNvSpPr/>
            <p:nvPr/>
          </p:nvSpPr>
          <p:spPr>
            <a:xfrm>
              <a:off x="1684" y="3136"/>
              <a:ext cx="171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5" name="Line 211"/>
            <p:cNvSpPr/>
            <p:nvPr/>
          </p:nvSpPr>
          <p:spPr>
            <a:xfrm>
              <a:off x="1684" y="3136"/>
              <a:ext cx="1715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6" name="Rectangle 212"/>
            <p:cNvSpPr/>
            <p:nvPr/>
          </p:nvSpPr>
          <p:spPr>
            <a:xfrm>
              <a:off x="3399" y="2857"/>
              <a:ext cx="2" cy="279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7" name="Line 213"/>
            <p:cNvSpPr/>
            <p:nvPr/>
          </p:nvSpPr>
          <p:spPr>
            <a:xfrm>
              <a:off x="3399" y="2857"/>
              <a:ext cx="0" cy="27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8" name="Rectangle 214"/>
            <p:cNvSpPr/>
            <p:nvPr/>
          </p:nvSpPr>
          <p:spPr>
            <a:xfrm>
              <a:off x="3399" y="3136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9" name="Line 215"/>
            <p:cNvSpPr/>
            <p:nvPr/>
          </p:nvSpPr>
          <p:spPr>
            <a:xfrm>
              <a:off x="3399" y="3136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0" name="Line 216"/>
            <p:cNvSpPr/>
            <p:nvPr/>
          </p:nvSpPr>
          <p:spPr>
            <a:xfrm>
              <a:off x="3399" y="313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1" name="Rectangle 217"/>
            <p:cNvSpPr/>
            <p:nvPr/>
          </p:nvSpPr>
          <p:spPr>
            <a:xfrm>
              <a:off x="3401" y="3136"/>
              <a:ext cx="184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42" name="Line 218"/>
            <p:cNvSpPr/>
            <p:nvPr/>
          </p:nvSpPr>
          <p:spPr>
            <a:xfrm>
              <a:off x="3401" y="3136"/>
              <a:ext cx="1847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3" name="Rectangle 219"/>
            <p:cNvSpPr/>
            <p:nvPr/>
          </p:nvSpPr>
          <p:spPr>
            <a:xfrm>
              <a:off x="5248" y="2857"/>
              <a:ext cx="2" cy="279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44" name="Line 220"/>
            <p:cNvSpPr/>
            <p:nvPr/>
          </p:nvSpPr>
          <p:spPr>
            <a:xfrm>
              <a:off x="5248" y="2857"/>
              <a:ext cx="0" cy="279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5" name="Rectangle 221"/>
            <p:cNvSpPr/>
            <p:nvPr/>
          </p:nvSpPr>
          <p:spPr>
            <a:xfrm>
              <a:off x="5248" y="3136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46" name="Line 222"/>
            <p:cNvSpPr/>
            <p:nvPr/>
          </p:nvSpPr>
          <p:spPr>
            <a:xfrm>
              <a:off x="5248" y="3136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7" name="Line 223"/>
            <p:cNvSpPr/>
            <p:nvPr/>
          </p:nvSpPr>
          <p:spPr>
            <a:xfrm>
              <a:off x="5248" y="313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8" name="Rectangle 224"/>
            <p:cNvSpPr/>
            <p:nvPr/>
          </p:nvSpPr>
          <p:spPr>
            <a:xfrm>
              <a:off x="5248" y="3136"/>
              <a:ext cx="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49" name="Line 225"/>
            <p:cNvSpPr/>
            <p:nvPr/>
          </p:nvSpPr>
          <p:spPr>
            <a:xfrm>
              <a:off x="5248" y="3136"/>
              <a:ext cx="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0" name="Line 226"/>
            <p:cNvSpPr/>
            <p:nvPr/>
          </p:nvSpPr>
          <p:spPr>
            <a:xfrm>
              <a:off x="5248" y="3136"/>
              <a:ext cx="0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882650" y="908050"/>
            <a:ext cx="8153400" cy="762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上段程序在代码段中的存放形式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476375"/>
            <a:ext cx="7777163" cy="47672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SzPct val="7500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CS=109EH，IP=0100H，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则各条指令在代码段中的存放地址如下：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 :  IP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机器指令    汇编指令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109E：0100  B80010   MOV DI，1000H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109E：0103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MOV CX，64H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109E：0105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MOV AL，2AH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109E：0107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MOV [DI]，AL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109E：0109           INC DI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109E：010A           DEC CX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109E：010B           JNZ 0107H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109E：010D           HLT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AutoShape 8"/>
          <p:cNvSpPr/>
          <p:nvPr/>
        </p:nvSpPr>
        <p:spPr>
          <a:xfrm>
            <a:off x="468313" y="1125538"/>
            <a:ext cx="2870200" cy="457200"/>
          </a:xfrm>
          <a:prstGeom prst="flowChartAlternateProcess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】JZ/JNZ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155651" name="Rectangle 9"/>
          <p:cNvSpPr txBox="1"/>
          <p:nvPr/>
        </p:nvSpPr>
        <p:spPr>
          <a:xfrm>
            <a:off x="674688" y="1773238"/>
            <a:ext cx="7696200" cy="464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test al,80h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；测试最高位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jz next0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），转移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ah,0ffh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，顺序执行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jmp done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；无条件转向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next0:	mov ah,0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done:	...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test al,80h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；测试最高位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jnz next1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），转移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mov ah,0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，顺序执行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jmp done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；无条件转向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next1:	mov ah,0ffh</a:t>
            </a:r>
          </a:p>
          <a:p>
            <a:pPr defTabSz="914400"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520825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done:	...</a:t>
            </a:r>
          </a:p>
        </p:txBody>
      </p:sp>
      <p:cxnSp>
        <p:nvCxnSpPr>
          <p:cNvPr id="155652" name="直接连接符 11"/>
          <p:cNvCxnSpPr/>
          <p:nvPr/>
        </p:nvCxnSpPr>
        <p:spPr>
          <a:xfrm>
            <a:off x="522288" y="4221163"/>
            <a:ext cx="784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矩形 1"/>
          <p:cNvSpPr/>
          <p:nvPr/>
        </p:nvSpPr>
        <p:spPr>
          <a:xfrm>
            <a:off x="1187450" y="2060575"/>
            <a:ext cx="6697663" cy="443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；计算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Y|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（绝对值）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为存放于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单元和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单元的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位操作数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；结果存入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 mov ax,X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 sub ax,Y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 jns nonneg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 neg ax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是求补指令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nonneg:mov result,ax</a:t>
            </a:r>
          </a:p>
        </p:txBody>
      </p:sp>
      <p:sp>
        <p:nvSpPr>
          <p:cNvPr id="156675" name="矩形 2"/>
          <p:cNvSpPr/>
          <p:nvPr/>
        </p:nvSpPr>
        <p:spPr>
          <a:xfrm>
            <a:off x="971550" y="1412875"/>
            <a:ext cx="2954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JS/JNS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矩形 1"/>
          <p:cNvSpPr/>
          <p:nvPr/>
        </p:nvSpPr>
        <p:spPr>
          <a:xfrm>
            <a:off x="1116013" y="1916113"/>
            <a:ext cx="6102350" cy="443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为存放于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单元和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单元的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位操作数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；若溢出，则转移到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overflow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ax,X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sub ax,Y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 overflow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...	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；无溢出，结果正确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720850" algn="l"/>
              </a:tabLst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overflow:	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	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；有溢出处理</a:t>
            </a:r>
          </a:p>
        </p:txBody>
      </p:sp>
      <p:sp>
        <p:nvSpPr>
          <p:cNvPr id="157699" name="矩形 2"/>
          <p:cNvSpPr/>
          <p:nvPr/>
        </p:nvSpPr>
        <p:spPr>
          <a:xfrm>
            <a:off x="755650" y="1268413"/>
            <a:ext cx="29543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JO/JNO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矩形 1"/>
          <p:cNvSpPr/>
          <p:nvPr/>
        </p:nvSpPr>
        <p:spPr>
          <a:xfrm>
            <a:off x="323850" y="1628775"/>
            <a:ext cx="4679950" cy="470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的个数</a:t>
            </a: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xor al,al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again: test bx,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0ffffh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；等价于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 bx,0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je next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shl bx,1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jnc again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inc al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jmp again</a:t>
            </a:r>
          </a:p>
          <a:p>
            <a:pPr defTabSz="914400" eaLnBrk="0" hangingPunct="0">
              <a:lnSpc>
                <a:spcPct val="150000"/>
              </a:lnSpc>
              <a:buFont typeface="Wingdings" panose="05000000000000000000" pitchFamily="2" charset="2"/>
              <a:tabLst>
                <a:tab pos="1520825" algn="l"/>
                <a:tab pos="37103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next: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...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的个数</a:t>
            </a:r>
          </a:p>
        </p:txBody>
      </p:sp>
      <p:sp>
        <p:nvSpPr>
          <p:cNvPr id="158723" name="矩形 2"/>
          <p:cNvSpPr/>
          <p:nvPr/>
        </p:nvSpPr>
        <p:spPr>
          <a:xfrm>
            <a:off x="971550" y="1022350"/>
            <a:ext cx="26638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】JC/JNC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158724" name="矩形 3"/>
          <p:cNvSpPr/>
          <p:nvPr/>
        </p:nvSpPr>
        <p:spPr>
          <a:xfrm>
            <a:off x="5184775" y="2089150"/>
            <a:ext cx="4067175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xor al,al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again: cmp bx,0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jz next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shl bx,1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；也可使用  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shr bx,1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adc al,0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jmp again</a:t>
            </a: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next:	...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的个数</a:t>
            </a:r>
          </a:p>
        </p:txBody>
      </p:sp>
      <p:cxnSp>
        <p:nvCxnSpPr>
          <p:cNvPr id="158725" name="直接连接符 5"/>
          <p:cNvCxnSpPr/>
          <p:nvPr/>
        </p:nvCxnSpPr>
        <p:spPr>
          <a:xfrm>
            <a:off x="5003800" y="1484313"/>
            <a:ext cx="0" cy="5257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8726" name="左右箭头 6"/>
          <p:cNvSpPr/>
          <p:nvPr/>
        </p:nvSpPr>
        <p:spPr>
          <a:xfrm>
            <a:off x="4140200" y="4011613"/>
            <a:ext cx="1439863" cy="288925"/>
          </a:xfrm>
          <a:prstGeom prst="leftRightArrow">
            <a:avLst>
              <a:gd name="adj1" fmla="val 50000"/>
              <a:gd name="adj2" fmla="val 495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/>
          </p:cNvSpPr>
          <p:nvPr>
            <p:ph type="body" idx="4294967295"/>
          </p:nvPr>
        </p:nvSpPr>
        <p:spPr>
          <a:xfrm>
            <a:off x="1187450" y="1700213"/>
            <a:ext cx="6845300" cy="21907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循环范围：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以当前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为中心的-128～+127范围内循环。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循环次数由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寄存器指定。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循环指令：</a:t>
            </a:r>
          </a:p>
        </p:txBody>
      </p:sp>
      <p:sp>
        <p:nvSpPr>
          <p:cNvPr id="158723" name="Text Box 4"/>
          <p:cNvSpPr txBox="1"/>
          <p:nvPr/>
        </p:nvSpPr>
        <p:spPr>
          <a:xfrm>
            <a:off x="2298700" y="4325938"/>
            <a:ext cx="1855788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LOOP       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*LOOPZ     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*LOOPNZ</a:t>
            </a:r>
          </a:p>
        </p:txBody>
      </p:sp>
      <p:sp>
        <p:nvSpPr>
          <p:cNvPr id="158724" name="AutoShape 5"/>
          <p:cNvSpPr/>
          <p:nvPr/>
        </p:nvSpPr>
        <p:spPr>
          <a:xfrm>
            <a:off x="1993900" y="4554538"/>
            <a:ext cx="228600" cy="1143000"/>
          </a:xfrm>
          <a:prstGeom prst="leftBrace">
            <a:avLst>
              <a:gd name="adj1" fmla="val 41342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725" name="Line 6"/>
          <p:cNvSpPr/>
          <p:nvPr/>
        </p:nvSpPr>
        <p:spPr>
          <a:xfrm>
            <a:off x="3433763" y="4554538"/>
            <a:ext cx="7207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6" name="Text Box 7"/>
          <p:cNvSpPr txBox="1"/>
          <p:nvPr/>
        </p:nvSpPr>
        <p:spPr>
          <a:xfrm>
            <a:off x="4254500" y="4322763"/>
            <a:ext cx="2449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无条件循环指令</a:t>
            </a:r>
          </a:p>
        </p:txBody>
      </p:sp>
      <p:sp>
        <p:nvSpPr>
          <p:cNvPr id="158727" name="Text Box 8"/>
          <p:cNvSpPr txBox="1"/>
          <p:nvPr/>
        </p:nvSpPr>
        <p:spPr>
          <a:xfrm>
            <a:off x="4441825" y="5145088"/>
            <a:ext cx="2449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条件循环指令</a:t>
            </a:r>
          </a:p>
        </p:txBody>
      </p:sp>
      <p:sp>
        <p:nvSpPr>
          <p:cNvPr id="158728" name="AutoShape 9"/>
          <p:cNvSpPr/>
          <p:nvPr/>
        </p:nvSpPr>
        <p:spPr>
          <a:xfrm>
            <a:off x="4111625" y="4986338"/>
            <a:ext cx="142875" cy="792162"/>
          </a:xfrm>
          <a:prstGeom prst="rightBrace">
            <a:avLst>
              <a:gd name="adj1" fmla="val 4584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753" name="Rectangle 2"/>
          <p:cNvSpPr>
            <a:spLocks noGrp="1"/>
          </p:cNvSpPr>
          <p:nvPr/>
        </p:nvSpPr>
        <p:spPr>
          <a:xfrm>
            <a:off x="1778000" y="144463"/>
            <a:ext cx="4926013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3.4.5.2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循环控制指令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/>
      <p:bldP spid="158724" grpId="0" animBg="1"/>
      <p:bldP spid="158726" grpId="0"/>
      <p:bldP spid="158727" grpId="0"/>
      <p:bldP spid="1587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 idx="4294967295"/>
          </p:nvPr>
        </p:nvSpPr>
        <p:spPr>
          <a:xfrm>
            <a:off x="1160463" y="1087438"/>
            <a:ext cx="3779837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）无条件循环指令</a:t>
            </a:r>
          </a:p>
        </p:txBody>
      </p:sp>
      <p:sp>
        <p:nvSpPr>
          <p:cNvPr id="159747" name="Rectangle 3"/>
          <p:cNvSpPr>
            <a:spLocks noGrp="1"/>
          </p:cNvSpPr>
          <p:nvPr>
            <p:ph type="body" idx="4294967295"/>
          </p:nvPr>
        </p:nvSpPr>
        <p:spPr>
          <a:xfrm>
            <a:off x="1403350" y="1989138"/>
            <a:ext cx="4321175" cy="35274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LOOP  LABEL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循环条件：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CX ≠ 0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 </a:t>
            </a: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DEC  CX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JNZ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符号地址</a:t>
            </a:r>
          </a:p>
        </p:txBody>
      </p:sp>
      <p:sp>
        <p:nvSpPr>
          <p:cNvPr id="159748" name="AutoShape 4"/>
          <p:cNvSpPr/>
          <p:nvPr/>
        </p:nvSpPr>
        <p:spPr>
          <a:xfrm>
            <a:off x="2411413" y="458152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矩形 1"/>
          <p:cNvSpPr/>
          <p:nvPr/>
        </p:nvSpPr>
        <p:spPr>
          <a:xfrm>
            <a:off x="755650" y="1916113"/>
            <a:ext cx="3041650" cy="21240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LOOPZ  LABEL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LOOPE  LABEL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循环条件：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CX ≠ 0  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ZF=1</a:t>
            </a:r>
          </a:p>
        </p:txBody>
      </p:sp>
      <p:sp>
        <p:nvSpPr>
          <p:cNvPr id="161795" name="矩形 2"/>
          <p:cNvSpPr/>
          <p:nvPr/>
        </p:nvSpPr>
        <p:spPr>
          <a:xfrm>
            <a:off x="5076825" y="1916113"/>
            <a:ext cx="3095625" cy="21240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LOOPNZ  LABEL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LOOPNE  LABEL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循环条件：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CX ≠ 0  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ZF=0</a:t>
            </a:r>
          </a:p>
        </p:txBody>
      </p:sp>
      <p:sp>
        <p:nvSpPr>
          <p:cNvPr id="4" name="Text Box 7"/>
          <p:cNvSpPr txBox="1"/>
          <p:nvPr/>
        </p:nvSpPr>
        <p:spPr>
          <a:xfrm>
            <a:off x="900113" y="4581525"/>
            <a:ext cx="7100887" cy="1327150"/>
          </a:xfrm>
          <a:prstGeom prst="rect">
            <a:avLst/>
          </a:prstGeom>
          <a:solidFill>
            <a:srgbClr val="CCFF99"/>
          </a:solidFill>
          <a:ln w="38100" cap="flat" cmpd="dbl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_x000B__x000C_"/>
              </a:rPr>
              <a:t>CX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ea typeface="_x000B__x000C_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PMingLiU" pitchFamily="18" charset="-120"/>
              </a:rPr>
              <a:t>→CX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_x000B__x000C_"/>
              </a:rPr>
              <a:t>CX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_x000B__x000C_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_x000B__x000C_"/>
              </a:rPr>
              <a:t>ZF=1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则转移至目标，否则停止循环</a:t>
            </a:r>
            <a:r>
              <a:rPr lang="en-US" altLang="zh-CN" sz="2800" dirty="0">
                <a:latin typeface="Times New Roman" panose="02020603050405020304" pitchFamily="18" charset="0"/>
                <a:ea typeface="_x000B__x000C_"/>
              </a:rPr>
              <a:t>(CX=0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_x000B__x000C_"/>
              </a:rPr>
              <a:t>ZF=0)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7" name="矩形 4"/>
          <p:cNvSpPr/>
          <p:nvPr/>
        </p:nvSpPr>
        <p:spPr>
          <a:xfrm>
            <a:off x="539750" y="1112838"/>
            <a:ext cx="3257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）条件循环指令</a:t>
            </a:r>
          </a:p>
        </p:txBody>
      </p:sp>
      <p:sp>
        <p:nvSpPr>
          <p:cNvPr id="161798" name="线形标注 1 5"/>
          <p:cNvSpPr/>
          <p:nvPr/>
        </p:nvSpPr>
        <p:spPr>
          <a:xfrm>
            <a:off x="2700338" y="6151563"/>
            <a:ext cx="2016125" cy="595312"/>
          </a:xfrm>
          <a:prstGeom prst="borderCallout1">
            <a:avLst>
              <a:gd name="adj1" fmla="val 18750"/>
              <a:gd name="adj2" fmla="val -8333"/>
              <a:gd name="adj3" fmla="val -169977"/>
              <a:gd name="adj4" fmla="val 1095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不影响标志位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1042988" y="1027113"/>
            <a:ext cx="414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1" eaLnBrk="1" hangingPunct="1">
              <a:spcBef>
                <a:spcPts val="600"/>
              </a:spcBef>
              <a:spcAft>
                <a:spcPct val="30000"/>
              </a:spcAft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LOOP</a:t>
            </a:r>
            <a:r>
              <a:rPr lang="en-US" altLang="zh-CN" sz="28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xx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目标地址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042988" y="1484313"/>
            <a:ext cx="6769100" cy="1981200"/>
            <a:chOff x="0" y="0"/>
            <a:chExt cx="4216" cy="1163"/>
          </a:xfrm>
        </p:grpSpPr>
        <p:sp>
          <p:nvSpPr>
            <p:cNvPr id="162823" name="Rectangle 11"/>
            <p:cNvSpPr/>
            <p:nvPr/>
          </p:nvSpPr>
          <p:spPr>
            <a:xfrm>
              <a:off x="316" y="58"/>
              <a:ext cx="522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助记符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24" name="Rectangle 12"/>
            <p:cNvSpPr/>
            <p:nvPr/>
          </p:nvSpPr>
          <p:spPr>
            <a:xfrm>
              <a:off x="1507" y="58"/>
              <a:ext cx="696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转移条件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25" name="Rectangle 13"/>
            <p:cNvSpPr/>
            <p:nvPr/>
          </p:nvSpPr>
          <p:spPr>
            <a:xfrm>
              <a:off x="2976" y="58"/>
              <a:ext cx="870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不转移条件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26" name="Line 14"/>
            <p:cNvSpPr/>
            <p:nvPr/>
          </p:nvSpPr>
          <p:spPr>
            <a:xfrm>
              <a:off x="0" y="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7" name="Line 15"/>
            <p:cNvSpPr/>
            <p:nvPr/>
          </p:nvSpPr>
          <p:spPr>
            <a:xfrm>
              <a:off x="0" y="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8" name="Line 16"/>
            <p:cNvSpPr/>
            <p:nvPr/>
          </p:nvSpPr>
          <p:spPr>
            <a:xfrm>
              <a:off x="0" y="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9" name="Line 17"/>
            <p:cNvSpPr/>
            <p:nvPr/>
          </p:nvSpPr>
          <p:spPr>
            <a:xfrm>
              <a:off x="0" y="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0" name="Line 18"/>
            <p:cNvSpPr/>
            <p:nvPr/>
          </p:nvSpPr>
          <p:spPr>
            <a:xfrm>
              <a:off x="2" y="0"/>
              <a:ext cx="111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1" name="Line 19"/>
            <p:cNvSpPr/>
            <p:nvPr/>
          </p:nvSpPr>
          <p:spPr>
            <a:xfrm>
              <a:off x="1117" y="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2" name="Line 20"/>
            <p:cNvSpPr/>
            <p:nvPr/>
          </p:nvSpPr>
          <p:spPr>
            <a:xfrm>
              <a:off x="1117" y="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3" name="Line 21"/>
            <p:cNvSpPr/>
            <p:nvPr/>
          </p:nvSpPr>
          <p:spPr>
            <a:xfrm>
              <a:off x="1119" y="0"/>
              <a:ext cx="142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4" name="Line 22"/>
            <p:cNvSpPr/>
            <p:nvPr/>
          </p:nvSpPr>
          <p:spPr>
            <a:xfrm>
              <a:off x="2543" y="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5" name="Line 23"/>
            <p:cNvSpPr/>
            <p:nvPr/>
          </p:nvSpPr>
          <p:spPr>
            <a:xfrm>
              <a:off x="2543" y="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6" name="Line 24"/>
            <p:cNvSpPr/>
            <p:nvPr/>
          </p:nvSpPr>
          <p:spPr>
            <a:xfrm>
              <a:off x="2545" y="0"/>
              <a:ext cx="166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7" name="Line 25"/>
            <p:cNvSpPr/>
            <p:nvPr/>
          </p:nvSpPr>
          <p:spPr>
            <a:xfrm>
              <a:off x="4214" y="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8" name="Line 26"/>
            <p:cNvSpPr/>
            <p:nvPr/>
          </p:nvSpPr>
          <p:spPr>
            <a:xfrm>
              <a:off x="4214" y="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9" name="Line 27"/>
            <p:cNvSpPr/>
            <p:nvPr/>
          </p:nvSpPr>
          <p:spPr>
            <a:xfrm>
              <a:off x="4214" y="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0" name="Line 28"/>
            <p:cNvSpPr/>
            <p:nvPr/>
          </p:nvSpPr>
          <p:spPr>
            <a:xfrm>
              <a:off x="4214" y="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1" name="Line 29"/>
            <p:cNvSpPr/>
            <p:nvPr/>
          </p:nvSpPr>
          <p:spPr>
            <a:xfrm>
              <a:off x="0" y="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2" name="Rectangle 30"/>
            <p:cNvSpPr/>
            <p:nvPr/>
          </p:nvSpPr>
          <p:spPr>
            <a:xfrm>
              <a:off x="1117" y="2"/>
              <a:ext cx="2" cy="28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43" name="Line 31"/>
            <p:cNvSpPr/>
            <p:nvPr/>
          </p:nvSpPr>
          <p:spPr>
            <a:xfrm>
              <a:off x="1117" y="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4" name="Line 32"/>
            <p:cNvSpPr/>
            <p:nvPr/>
          </p:nvSpPr>
          <p:spPr>
            <a:xfrm>
              <a:off x="2543" y="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5" name="Line 33"/>
            <p:cNvSpPr/>
            <p:nvPr/>
          </p:nvSpPr>
          <p:spPr>
            <a:xfrm>
              <a:off x="4214" y="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6" name="Rectangle 34"/>
            <p:cNvSpPr/>
            <p:nvPr/>
          </p:nvSpPr>
          <p:spPr>
            <a:xfrm>
              <a:off x="328" y="329"/>
              <a:ext cx="49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LOOP</a:t>
              </a:r>
              <a:endPara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47" name="Rectangle 35"/>
            <p:cNvSpPr/>
            <p:nvPr/>
          </p:nvSpPr>
          <p:spPr>
            <a:xfrm>
              <a:off x="1589" y="343"/>
              <a:ext cx="251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CX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48" name="Rectangle 36"/>
            <p:cNvSpPr/>
            <p:nvPr/>
          </p:nvSpPr>
          <p:spPr>
            <a:xfrm>
              <a:off x="1825" y="348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≠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49" name="Rectangle 37"/>
            <p:cNvSpPr/>
            <p:nvPr/>
          </p:nvSpPr>
          <p:spPr>
            <a:xfrm>
              <a:off x="1989" y="348"/>
              <a:ext cx="87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50" name="Rectangle 38"/>
            <p:cNvSpPr/>
            <p:nvPr/>
          </p:nvSpPr>
          <p:spPr>
            <a:xfrm>
              <a:off x="3174" y="329"/>
              <a:ext cx="437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CX=0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51" name="Line 39"/>
            <p:cNvSpPr/>
            <p:nvPr/>
          </p:nvSpPr>
          <p:spPr>
            <a:xfrm>
              <a:off x="0" y="29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2" name="Line 40"/>
            <p:cNvSpPr/>
            <p:nvPr/>
          </p:nvSpPr>
          <p:spPr>
            <a:xfrm>
              <a:off x="0" y="29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3" name="Line 41"/>
            <p:cNvSpPr/>
            <p:nvPr/>
          </p:nvSpPr>
          <p:spPr>
            <a:xfrm>
              <a:off x="2" y="290"/>
              <a:ext cx="111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4" name="Line 42"/>
            <p:cNvSpPr/>
            <p:nvPr/>
          </p:nvSpPr>
          <p:spPr>
            <a:xfrm>
              <a:off x="1117" y="29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5" name="Line 43"/>
            <p:cNvSpPr/>
            <p:nvPr/>
          </p:nvSpPr>
          <p:spPr>
            <a:xfrm>
              <a:off x="1117" y="29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6" name="Line 44"/>
            <p:cNvSpPr/>
            <p:nvPr/>
          </p:nvSpPr>
          <p:spPr>
            <a:xfrm>
              <a:off x="1119" y="290"/>
              <a:ext cx="142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7" name="Line 45"/>
            <p:cNvSpPr/>
            <p:nvPr/>
          </p:nvSpPr>
          <p:spPr>
            <a:xfrm>
              <a:off x="2543" y="29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8" name="Line 46"/>
            <p:cNvSpPr/>
            <p:nvPr/>
          </p:nvSpPr>
          <p:spPr>
            <a:xfrm>
              <a:off x="2543" y="29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9" name="Line 47"/>
            <p:cNvSpPr/>
            <p:nvPr/>
          </p:nvSpPr>
          <p:spPr>
            <a:xfrm>
              <a:off x="2545" y="290"/>
              <a:ext cx="166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0" name="Line 48"/>
            <p:cNvSpPr/>
            <p:nvPr/>
          </p:nvSpPr>
          <p:spPr>
            <a:xfrm>
              <a:off x="4214" y="29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1" name="Line 49"/>
            <p:cNvSpPr/>
            <p:nvPr/>
          </p:nvSpPr>
          <p:spPr>
            <a:xfrm>
              <a:off x="4214" y="290"/>
              <a:ext cx="1" cy="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2" name="Line 50"/>
            <p:cNvSpPr/>
            <p:nvPr/>
          </p:nvSpPr>
          <p:spPr>
            <a:xfrm>
              <a:off x="0" y="29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3" name="Rectangle 51"/>
            <p:cNvSpPr/>
            <p:nvPr/>
          </p:nvSpPr>
          <p:spPr>
            <a:xfrm>
              <a:off x="1117" y="292"/>
              <a:ext cx="2" cy="28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64" name="Line 52"/>
            <p:cNvSpPr/>
            <p:nvPr/>
          </p:nvSpPr>
          <p:spPr>
            <a:xfrm>
              <a:off x="1117" y="29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5" name="Line 53"/>
            <p:cNvSpPr/>
            <p:nvPr/>
          </p:nvSpPr>
          <p:spPr>
            <a:xfrm>
              <a:off x="2543" y="29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6" name="Line 54"/>
            <p:cNvSpPr/>
            <p:nvPr/>
          </p:nvSpPr>
          <p:spPr>
            <a:xfrm>
              <a:off x="4214" y="292"/>
              <a:ext cx="1" cy="28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7" name="Rectangle 55"/>
            <p:cNvSpPr/>
            <p:nvPr/>
          </p:nvSpPr>
          <p:spPr>
            <a:xfrm>
              <a:off x="273" y="619"/>
              <a:ext cx="609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LOOP</a:t>
              </a:r>
              <a:r>
                <a:rPr lang="en-US" altLang="zh-CN" sz="2200" b="1" dirty="0">
                  <a:solidFill>
                    <a:srgbClr val="66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8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68" name="Rectangle 56"/>
            <p:cNvSpPr/>
            <p:nvPr/>
          </p:nvSpPr>
          <p:spPr>
            <a:xfrm>
              <a:off x="1282" y="633"/>
              <a:ext cx="252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CX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69" name="Rectangle 57"/>
            <p:cNvSpPr/>
            <p:nvPr/>
          </p:nvSpPr>
          <p:spPr>
            <a:xfrm>
              <a:off x="1518" y="639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≠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0" name="Rectangle 58"/>
            <p:cNvSpPr/>
            <p:nvPr/>
          </p:nvSpPr>
          <p:spPr>
            <a:xfrm>
              <a:off x="1682" y="639"/>
              <a:ext cx="87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1" name="Rectangle 59"/>
            <p:cNvSpPr/>
            <p:nvPr/>
          </p:nvSpPr>
          <p:spPr>
            <a:xfrm>
              <a:off x="1805" y="639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且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2" name="Rectangle 60"/>
            <p:cNvSpPr/>
            <p:nvPr/>
          </p:nvSpPr>
          <p:spPr>
            <a:xfrm>
              <a:off x="2010" y="633"/>
              <a:ext cx="223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ZF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3" name="Rectangle 61"/>
            <p:cNvSpPr/>
            <p:nvPr/>
          </p:nvSpPr>
          <p:spPr>
            <a:xfrm>
              <a:off x="2215" y="639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=1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4" name="Rectangle 62"/>
            <p:cNvSpPr/>
            <p:nvPr/>
          </p:nvSpPr>
          <p:spPr>
            <a:xfrm>
              <a:off x="2861" y="633"/>
              <a:ext cx="437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CX=0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5" name="Rectangle 63"/>
            <p:cNvSpPr/>
            <p:nvPr/>
          </p:nvSpPr>
          <p:spPr>
            <a:xfrm>
              <a:off x="3313" y="639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6" name="Rectangle 64"/>
            <p:cNvSpPr/>
            <p:nvPr/>
          </p:nvSpPr>
          <p:spPr>
            <a:xfrm>
              <a:off x="3518" y="633"/>
              <a:ext cx="408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ZF=0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77" name="Line 65"/>
            <p:cNvSpPr/>
            <p:nvPr/>
          </p:nvSpPr>
          <p:spPr>
            <a:xfrm>
              <a:off x="0" y="58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78" name="Line 66"/>
            <p:cNvSpPr/>
            <p:nvPr/>
          </p:nvSpPr>
          <p:spPr>
            <a:xfrm>
              <a:off x="0" y="58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79" name="Line 67"/>
            <p:cNvSpPr/>
            <p:nvPr/>
          </p:nvSpPr>
          <p:spPr>
            <a:xfrm>
              <a:off x="2" y="580"/>
              <a:ext cx="111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0" name="Line 68"/>
            <p:cNvSpPr/>
            <p:nvPr/>
          </p:nvSpPr>
          <p:spPr>
            <a:xfrm>
              <a:off x="1117" y="58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1" name="Line 69"/>
            <p:cNvSpPr/>
            <p:nvPr/>
          </p:nvSpPr>
          <p:spPr>
            <a:xfrm>
              <a:off x="1117" y="58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2" name="Line 70"/>
            <p:cNvSpPr/>
            <p:nvPr/>
          </p:nvSpPr>
          <p:spPr>
            <a:xfrm>
              <a:off x="1119" y="580"/>
              <a:ext cx="142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3" name="Line 71"/>
            <p:cNvSpPr/>
            <p:nvPr/>
          </p:nvSpPr>
          <p:spPr>
            <a:xfrm>
              <a:off x="2543" y="58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4" name="Line 72"/>
            <p:cNvSpPr/>
            <p:nvPr/>
          </p:nvSpPr>
          <p:spPr>
            <a:xfrm>
              <a:off x="2543" y="58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5" name="Line 73"/>
            <p:cNvSpPr/>
            <p:nvPr/>
          </p:nvSpPr>
          <p:spPr>
            <a:xfrm>
              <a:off x="2545" y="580"/>
              <a:ext cx="166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6" name="Line 74"/>
            <p:cNvSpPr/>
            <p:nvPr/>
          </p:nvSpPr>
          <p:spPr>
            <a:xfrm>
              <a:off x="4214" y="58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7" name="Line 75"/>
            <p:cNvSpPr/>
            <p:nvPr/>
          </p:nvSpPr>
          <p:spPr>
            <a:xfrm>
              <a:off x="4214" y="58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8" name="Line 76"/>
            <p:cNvSpPr/>
            <p:nvPr/>
          </p:nvSpPr>
          <p:spPr>
            <a:xfrm>
              <a:off x="0" y="58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9" name="Rectangle 77"/>
            <p:cNvSpPr/>
            <p:nvPr/>
          </p:nvSpPr>
          <p:spPr>
            <a:xfrm>
              <a:off x="1117" y="583"/>
              <a:ext cx="2" cy="28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90" name="Line 78"/>
            <p:cNvSpPr/>
            <p:nvPr/>
          </p:nvSpPr>
          <p:spPr>
            <a:xfrm>
              <a:off x="1117" y="58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91" name="Line 79"/>
            <p:cNvSpPr/>
            <p:nvPr/>
          </p:nvSpPr>
          <p:spPr>
            <a:xfrm>
              <a:off x="2543" y="58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92" name="Line 80"/>
            <p:cNvSpPr/>
            <p:nvPr/>
          </p:nvSpPr>
          <p:spPr>
            <a:xfrm>
              <a:off x="4214" y="58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93" name="Rectangle 81"/>
            <p:cNvSpPr/>
            <p:nvPr/>
          </p:nvSpPr>
          <p:spPr>
            <a:xfrm>
              <a:off x="214" y="909"/>
              <a:ext cx="73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LOOP</a:t>
              </a:r>
              <a:r>
                <a:rPr lang="en-US" altLang="zh-CN" sz="2200" b="1" dirty="0">
                  <a:solidFill>
                    <a:srgbClr val="66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NZ</a:t>
              </a:r>
              <a:endParaRPr lang="en-US" altLang="zh-CN" sz="28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94" name="Rectangle 82"/>
            <p:cNvSpPr/>
            <p:nvPr/>
          </p:nvSpPr>
          <p:spPr>
            <a:xfrm>
              <a:off x="1277" y="923"/>
              <a:ext cx="252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CX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95" name="Rectangle 83"/>
            <p:cNvSpPr/>
            <p:nvPr/>
          </p:nvSpPr>
          <p:spPr>
            <a:xfrm>
              <a:off x="1513" y="929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≠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96" name="Rectangle 84"/>
            <p:cNvSpPr/>
            <p:nvPr/>
          </p:nvSpPr>
          <p:spPr>
            <a:xfrm>
              <a:off x="1678" y="923"/>
              <a:ext cx="87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97" name="Rectangle 85"/>
            <p:cNvSpPr/>
            <p:nvPr/>
          </p:nvSpPr>
          <p:spPr>
            <a:xfrm>
              <a:off x="1800" y="929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且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98" name="Rectangle 86"/>
            <p:cNvSpPr/>
            <p:nvPr/>
          </p:nvSpPr>
          <p:spPr>
            <a:xfrm>
              <a:off x="2005" y="923"/>
              <a:ext cx="409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ZF=0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99" name="Rectangle 87"/>
            <p:cNvSpPr/>
            <p:nvPr/>
          </p:nvSpPr>
          <p:spPr>
            <a:xfrm>
              <a:off x="2861" y="923"/>
              <a:ext cx="437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CX=0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900" name="Rectangle 88"/>
            <p:cNvSpPr/>
            <p:nvPr/>
          </p:nvSpPr>
          <p:spPr>
            <a:xfrm>
              <a:off x="3313" y="929"/>
              <a:ext cx="174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901" name="Rectangle 89"/>
            <p:cNvSpPr/>
            <p:nvPr/>
          </p:nvSpPr>
          <p:spPr>
            <a:xfrm>
              <a:off x="3518" y="923"/>
              <a:ext cx="408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ZF=1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902" name="Line 90"/>
            <p:cNvSpPr/>
            <p:nvPr/>
          </p:nvSpPr>
          <p:spPr>
            <a:xfrm>
              <a:off x="0" y="87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03" name="Line 91"/>
            <p:cNvSpPr/>
            <p:nvPr/>
          </p:nvSpPr>
          <p:spPr>
            <a:xfrm>
              <a:off x="0" y="87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04" name="Line 92"/>
            <p:cNvSpPr/>
            <p:nvPr/>
          </p:nvSpPr>
          <p:spPr>
            <a:xfrm>
              <a:off x="2" y="870"/>
              <a:ext cx="111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05" name="Line 93"/>
            <p:cNvSpPr/>
            <p:nvPr/>
          </p:nvSpPr>
          <p:spPr>
            <a:xfrm>
              <a:off x="1117" y="87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06" name="Line 94"/>
            <p:cNvSpPr/>
            <p:nvPr/>
          </p:nvSpPr>
          <p:spPr>
            <a:xfrm>
              <a:off x="1117" y="87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07" name="Line 95"/>
            <p:cNvSpPr/>
            <p:nvPr/>
          </p:nvSpPr>
          <p:spPr>
            <a:xfrm>
              <a:off x="1119" y="870"/>
              <a:ext cx="142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08" name="Line 96"/>
            <p:cNvSpPr/>
            <p:nvPr/>
          </p:nvSpPr>
          <p:spPr>
            <a:xfrm>
              <a:off x="2543" y="87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09" name="Line 97"/>
            <p:cNvSpPr/>
            <p:nvPr/>
          </p:nvSpPr>
          <p:spPr>
            <a:xfrm>
              <a:off x="2543" y="87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0" name="Line 98"/>
            <p:cNvSpPr/>
            <p:nvPr/>
          </p:nvSpPr>
          <p:spPr>
            <a:xfrm>
              <a:off x="2545" y="870"/>
              <a:ext cx="166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1" name="Line 99"/>
            <p:cNvSpPr/>
            <p:nvPr/>
          </p:nvSpPr>
          <p:spPr>
            <a:xfrm>
              <a:off x="4214" y="87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2" name="Line 100"/>
            <p:cNvSpPr/>
            <p:nvPr/>
          </p:nvSpPr>
          <p:spPr>
            <a:xfrm>
              <a:off x="4214" y="87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3" name="Line 101"/>
            <p:cNvSpPr/>
            <p:nvPr/>
          </p:nvSpPr>
          <p:spPr>
            <a:xfrm>
              <a:off x="0" y="87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4" name="Line 102"/>
            <p:cNvSpPr/>
            <p:nvPr/>
          </p:nvSpPr>
          <p:spPr>
            <a:xfrm>
              <a:off x="0" y="116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5" name="Line 103"/>
            <p:cNvSpPr/>
            <p:nvPr/>
          </p:nvSpPr>
          <p:spPr>
            <a:xfrm>
              <a:off x="0" y="116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6" name="Line 104"/>
            <p:cNvSpPr/>
            <p:nvPr/>
          </p:nvSpPr>
          <p:spPr>
            <a:xfrm>
              <a:off x="0" y="116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7" name="Line 105"/>
            <p:cNvSpPr/>
            <p:nvPr/>
          </p:nvSpPr>
          <p:spPr>
            <a:xfrm>
              <a:off x="0" y="116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8" name="Line 106"/>
            <p:cNvSpPr/>
            <p:nvPr/>
          </p:nvSpPr>
          <p:spPr>
            <a:xfrm>
              <a:off x="2" y="1160"/>
              <a:ext cx="111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19" name="Rectangle 107"/>
            <p:cNvSpPr/>
            <p:nvPr/>
          </p:nvSpPr>
          <p:spPr>
            <a:xfrm>
              <a:off x="1117" y="873"/>
              <a:ext cx="2" cy="28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>
                <a:buFont typeface="Wingdings" panose="05000000000000000000" pitchFamily="2" charset="2"/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920" name="Line 108"/>
            <p:cNvSpPr/>
            <p:nvPr/>
          </p:nvSpPr>
          <p:spPr>
            <a:xfrm>
              <a:off x="1117" y="87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1" name="Line 109"/>
            <p:cNvSpPr/>
            <p:nvPr/>
          </p:nvSpPr>
          <p:spPr>
            <a:xfrm>
              <a:off x="1117" y="116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2" name="Line 110"/>
            <p:cNvSpPr/>
            <p:nvPr/>
          </p:nvSpPr>
          <p:spPr>
            <a:xfrm>
              <a:off x="1117" y="116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3" name="Line 111"/>
            <p:cNvSpPr/>
            <p:nvPr/>
          </p:nvSpPr>
          <p:spPr>
            <a:xfrm>
              <a:off x="1119" y="1160"/>
              <a:ext cx="142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4" name="Line 112"/>
            <p:cNvSpPr/>
            <p:nvPr/>
          </p:nvSpPr>
          <p:spPr>
            <a:xfrm>
              <a:off x="2543" y="87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5" name="Line 113"/>
            <p:cNvSpPr/>
            <p:nvPr/>
          </p:nvSpPr>
          <p:spPr>
            <a:xfrm>
              <a:off x="2543" y="116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6" name="Line 114"/>
            <p:cNvSpPr/>
            <p:nvPr/>
          </p:nvSpPr>
          <p:spPr>
            <a:xfrm>
              <a:off x="2543" y="116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7" name="Line 115"/>
            <p:cNvSpPr/>
            <p:nvPr/>
          </p:nvSpPr>
          <p:spPr>
            <a:xfrm>
              <a:off x="2545" y="1160"/>
              <a:ext cx="166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8" name="Line 116"/>
            <p:cNvSpPr/>
            <p:nvPr/>
          </p:nvSpPr>
          <p:spPr>
            <a:xfrm>
              <a:off x="4214" y="873"/>
              <a:ext cx="1" cy="28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29" name="Line 117"/>
            <p:cNvSpPr/>
            <p:nvPr/>
          </p:nvSpPr>
          <p:spPr>
            <a:xfrm>
              <a:off x="4214" y="116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30" name="Line 118"/>
            <p:cNvSpPr/>
            <p:nvPr/>
          </p:nvSpPr>
          <p:spPr>
            <a:xfrm>
              <a:off x="4214" y="116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31" name="Line 119"/>
            <p:cNvSpPr/>
            <p:nvPr/>
          </p:nvSpPr>
          <p:spPr>
            <a:xfrm>
              <a:off x="4214" y="1160"/>
              <a:ext cx="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932" name="Line 120"/>
            <p:cNvSpPr/>
            <p:nvPr/>
          </p:nvSpPr>
          <p:spPr>
            <a:xfrm>
              <a:off x="4214" y="1160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Oval 121"/>
          <p:cNvSpPr/>
          <p:nvPr/>
        </p:nvSpPr>
        <p:spPr>
          <a:xfrm>
            <a:off x="1119188" y="2017713"/>
            <a:ext cx="1752600" cy="4572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>
              <a:buFont typeface="Wingdings" panose="05000000000000000000" pitchFamily="2" charset="2"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" name="Rectangle 122"/>
          <p:cNvSpPr/>
          <p:nvPr/>
        </p:nvSpPr>
        <p:spPr>
          <a:xfrm>
            <a:off x="5157788" y="1484313"/>
            <a:ext cx="2667000" cy="1981200"/>
          </a:xfrm>
          <a:prstGeom prst="rect">
            <a:avLst/>
          </a:prstGeom>
          <a:solidFill>
            <a:srgbClr val="FFE9FF">
              <a:alpha val="50195"/>
            </a:srgbClr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Font typeface="Wingdings" panose="05000000000000000000" pitchFamily="2" charset="2"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2" name="矩形 119"/>
          <p:cNvSpPr/>
          <p:nvPr/>
        </p:nvSpPr>
        <p:spPr>
          <a:xfrm>
            <a:off x="323850" y="3767138"/>
            <a:ext cx="8243888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退出循环条件是（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0</a:t>
            </a: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LOOPZ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LOOPNZ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提供了提前结束循环的可能，不一定要等到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(CX)= 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才退出循环：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在串中查找字符，不相等时继续查找，使用指令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LOOPNZ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比较两串时，当有字符不等就可退出，使用指令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LOOPZ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8" grpId="0" animBg="1"/>
      <p:bldP spid="119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/>
          <p:nvPr/>
        </p:nvSpPr>
        <p:spPr>
          <a:xfrm>
            <a:off x="5246688" y="6537325"/>
            <a:ext cx="3276600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3" name="AutoShape 8"/>
          <p:cNvSpPr/>
          <p:nvPr/>
        </p:nvSpPr>
        <p:spPr>
          <a:xfrm>
            <a:off x="611188" y="992188"/>
            <a:ext cx="3240087" cy="457200"/>
          </a:xfrm>
          <a:prstGeom prst="flowChartAlternateProcess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记录空格个数</a:t>
            </a:r>
          </a:p>
        </p:txBody>
      </p:sp>
      <p:sp>
        <p:nvSpPr>
          <p:cNvPr id="163844" name="Rectangle 9"/>
          <p:cNvSpPr txBox="1"/>
          <p:nvPr/>
        </p:nvSpPr>
        <p:spPr>
          <a:xfrm>
            <a:off x="611188" y="1462088"/>
            <a:ext cx="7032625" cy="4754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cx,count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；设置循环次数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si,offset string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xor bx,bx	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，记录空格数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jcxz done      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；如果长度为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，退出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mov al,20h	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again: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cmp al,es:[si]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jnz next	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非空格，转移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 bx	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ZF=1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是空格，个数加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next:	inc si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loop again</a:t>
            </a: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；字符个数减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，不为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继续循环</a:t>
            </a: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58330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done:    hlt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45" name="线形标注 1 16"/>
          <p:cNvSpPr/>
          <p:nvPr/>
        </p:nvSpPr>
        <p:spPr>
          <a:xfrm>
            <a:off x="5151438" y="5013325"/>
            <a:ext cx="1657350" cy="790575"/>
          </a:xfrm>
          <a:prstGeom prst="borderCallout1">
            <a:avLst>
              <a:gd name="adj1" fmla="val 60153"/>
              <a:gd name="adj2" fmla="val -5037"/>
              <a:gd name="adj3" fmla="val 72824"/>
              <a:gd name="adj4" fmla="val -8118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 cx</a:t>
            </a:r>
          </a:p>
          <a:p>
            <a:pPr algn="just"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jnz again</a:t>
            </a:r>
          </a:p>
        </p:txBody>
      </p:sp>
      <p:sp>
        <p:nvSpPr>
          <p:cNvPr id="163846" name="矩形 19"/>
          <p:cNvSpPr/>
          <p:nvPr/>
        </p:nvSpPr>
        <p:spPr>
          <a:xfrm>
            <a:off x="107950" y="2781300"/>
            <a:ext cx="151130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cmp cx,0</a:t>
            </a: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jz done</a:t>
            </a:r>
          </a:p>
        </p:txBody>
      </p:sp>
      <p:cxnSp>
        <p:nvCxnSpPr>
          <p:cNvPr id="163847" name="直接连接符 21"/>
          <p:cNvCxnSpPr/>
          <p:nvPr/>
        </p:nvCxnSpPr>
        <p:spPr>
          <a:xfrm flipV="1">
            <a:off x="1644650" y="3070225"/>
            <a:ext cx="43180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/>
        </p:nvSpPr>
        <p:spPr>
          <a:xfrm>
            <a:off x="1704975" y="150813"/>
            <a:ext cx="5316538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3.4.5.3 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过程调用和返回</a:t>
            </a:r>
          </a:p>
        </p:txBody>
      </p:sp>
      <p:sp>
        <p:nvSpPr>
          <p:cNvPr id="164867" name="矩形 15"/>
          <p:cNvSpPr/>
          <p:nvPr/>
        </p:nvSpPr>
        <p:spPr>
          <a:xfrm>
            <a:off x="611188" y="1052513"/>
            <a:ext cx="7848600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子过程（程序）是完成特定功能的一段程序</a:t>
            </a: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当主程序（调用程序）需要执行这个功能时，采用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调用指令转移到该子程序的起始处执行</a:t>
            </a: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当运行完子程序功能后，采用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返回指令回到主程序继续执行</a:t>
            </a:r>
          </a:p>
        </p:txBody>
      </p:sp>
      <p:grpSp>
        <p:nvGrpSpPr>
          <p:cNvPr id="164868" name="组合 16"/>
          <p:cNvGrpSpPr/>
          <p:nvPr/>
        </p:nvGrpSpPr>
        <p:grpSpPr>
          <a:xfrm>
            <a:off x="971550" y="3851275"/>
            <a:ext cx="6907213" cy="2862263"/>
            <a:chOff x="739935" y="1484784"/>
            <a:chExt cx="7937068" cy="6059761"/>
          </a:xfrm>
        </p:grpSpPr>
        <p:sp>
          <p:nvSpPr>
            <p:cNvPr id="164870" name="Text Box 3"/>
            <p:cNvSpPr txBox="1"/>
            <p:nvPr/>
          </p:nvSpPr>
          <p:spPr>
            <a:xfrm>
              <a:off x="739935" y="2168950"/>
              <a:ext cx="1951405" cy="5375595"/>
            </a:xfrm>
            <a:prstGeom prst="rect">
              <a:avLst/>
            </a:prstGeom>
            <a:noFill/>
            <a:ln w="19050" cap="sq" cmpd="sng">
              <a:solidFill>
                <a:schemeClr val="accent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endPara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CALL label</a:t>
              </a:r>
            </a:p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endPara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endPara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endParaRPr lang="zh-CN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871" name="Text Box 4"/>
            <p:cNvSpPr txBox="1"/>
            <p:nvPr/>
          </p:nvSpPr>
          <p:spPr>
            <a:xfrm>
              <a:off x="1331640" y="1484784"/>
              <a:ext cx="1295400" cy="5191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主程序</a:t>
              </a:r>
            </a:p>
          </p:txBody>
        </p:sp>
        <p:sp>
          <p:nvSpPr>
            <p:cNvPr id="164872" name="Line 5"/>
            <p:cNvSpPr/>
            <p:nvPr/>
          </p:nvSpPr>
          <p:spPr>
            <a:xfrm>
              <a:off x="3585890" y="2170584"/>
              <a:ext cx="0" cy="160020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3" name="Line 6"/>
            <p:cNvSpPr/>
            <p:nvPr/>
          </p:nvSpPr>
          <p:spPr>
            <a:xfrm>
              <a:off x="3585890" y="4075584"/>
              <a:ext cx="0" cy="160020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4" name="Line 7"/>
            <p:cNvSpPr/>
            <p:nvPr/>
          </p:nvSpPr>
          <p:spPr>
            <a:xfrm>
              <a:off x="5795690" y="2856384"/>
              <a:ext cx="0" cy="205740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5" name="Line 8"/>
            <p:cNvSpPr/>
            <p:nvPr/>
          </p:nvSpPr>
          <p:spPr>
            <a:xfrm flipV="1">
              <a:off x="3738290" y="2703984"/>
              <a:ext cx="1981200" cy="99060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6" name="Text Box 9"/>
            <p:cNvSpPr txBox="1"/>
            <p:nvPr/>
          </p:nvSpPr>
          <p:spPr>
            <a:xfrm>
              <a:off x="6024290" y="2557933"/>
              <a:ext cx="1447800" cy="3029881"/>
            </a:xfrm>
            <a:prstGeom prst="rect">
              <a:avLst/>
            </a:prstGeom>
            <a:noFill/>
            <a:ln w="19050" cap="sq" cmpd="sng">
              <a:solidFill>
                <a:schemeClr val="accent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endPara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endParaRPr lang="zh-CN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</a:t>
              </a:r>
            </a:p>
          </p:txBody>
        </p:sp>
        <p:sp>
          <p:nvSpPr>
            <p:cNvPr id="164877" name="Text Box 10"/>
            <p:cNvSpPr txBox="1"/>
            <p:nvPr/>
          </p:nvSpPr>
          <p:spPr>
            <a:xfrm>
              <a:off x="6176691" y="1843559"/>
              <a:ext cx="1295400" cy="51911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</a:p>
          </p:txBody>
        </p:sp>
        <p:sp>
          <p:nvSpPr>
            <p:cNvPr id="164878" name="Line 11"/>
            <p:cNvSpPr/>
            <p:nvPr/>
          </p:nvSpPr>
          <p:spPr>
            <a:xfrm flipH="1" flipV="1">
              <a:off x="3662090" y="4075584"/>
              <a:ext cx="1905000" cy="76200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9" name="AutoShape 12"/>
            <p:cNvSpPr/>
            <p:nvPr/>
          </p:nvSpPr>
          <p:spPr>
            <a:xfrm>
              <a:off x="4139928" y="5747221"/>
              <a:ext cx="4537075" cy="1368334"/>
            </a:xfrm>
            <a:prstGeom prst="accentCallout1">
              <a:avLst>
                <a:gd name="adj1" fmla="val 11921"/>
                <a:gd name="adj2" fmla="val -1681"/>
                <a:gd name="adj3" fmla="val -149065"/>
                <a:gd name="adj4" fmla="val -42282"/>
              </a:avLst>
            </a:prstGeom>
            <a:solidFill>
              <a:schemeClr val="accent1"/>
            </a:solidFill>
            <a:ln w="12700" cap="sq" cmpd="sng">
              <a:solidFill>
                <a:srgbClr val="0000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buFont typeface="Wingdings" panose="05000000000000000000" pitchFamily="2" charset="2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回到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指令后的指令处</a:t>
              </a:r>
            </a:p>
            <a:p>
              <a:pPr eaLnBrk="0" hangingPunct="0">
                <a:buFont typeface="Wingdings" panose="05000000000000000000" pitchFamily="2" charset="2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返回地址（断点地址）</a:t>
              </a:r>
            </a:p>
          </p:txBody>
        </p:sp>
      </p:grpSp>
      <p:cxnSp>
        <p:nvCxnSpPr>
          <p:cNvPr id="164869" name="直接连接符 27"/>
          <p:cNvCxnSpPr/>
          <p:nvPr/>
        </p:nvCxnSpPr>
        <p:spPr>
          <a:xfrm>
            <a:off x="630238" y="3851275"/>
            <a:ext cx="76327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117633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数据段中的分布</a:t>
            </a:r>
            <a:r>
              <a:rPr lang="en-US" altLang="zh-CN" sz="4800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276475"/>
            <a:ext cx="7916863" cy="280828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spcBef>
                <a:spcPct val="0"/>
              </a:spcBef>
              <a:buSzPct val="7500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送上2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后数据段中相应存储单元的内容改变如下：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DS：1000  2A 2A 2A 2A 2A 2A 2A 2A-2A 2A 2A 2A 2A 2A 2A 2A  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DS：1010  2A 2A 2A 2A 2A 2A 2A 2A-2A 2A 2A 2A 2A 2A 2A 2A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DS：1020  2A 2A 2A 2A 2A 2A 2A 2A-2A 2A 2A 2A 2A 2A 2A 2A  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DS：1030  2A 2A 2A 2A 2A 2A 2A 2A-2A 2A 2A 2A 2A 2A 2A 2A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DS：1040  2A 2A 2A 2A 2A 2A 2A 2A-2A 2A 2A 2A 2A 2A 2A 2A  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DS：1050  2A 2A 2A 2A 2A 2A 2A 2A-2A 2A 2A 2A 2A 2A 2A 2A  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DS：1060  2A 2A 2A 2A 00 00 00 00 00 00 00 00 00 00 00 00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1763713" y="5805488"/>
            <a:ext cx="19939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偏移地址[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DI]</a:t>
            </a:r>
          </a:p>
        </p:txBody>
      </p:sp>
      <p:sp>
        <p:nvSpPr>
          <p:cNvPr id="19461" name="Line 5"/>
          <p:cNvSpPr/>
          <p:nvPr/>
        </p:nvSpPr>
        <p:spPr>
          <a:xfrm>
            <a:off x="1619250" y="5056188"/>
            <a:ext cx="576263" cy="649287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052513"/>
            <a:ext cx="403225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调用指令的执行过程</a:t>
            </a:r>
          </a:p>
        </p:txBody>
      </p:sp>
      <p:sp>
        <p:nvSpPr>
          <p:cNvPr id="162819" name="Rectangle 3"/>
          <p:cNvSpPr>
            <a:spLocks noGrp="1"/>
          </p:cNvSpPr>
          <p:nvPr>
            <p:ph type="body" idx="4294967295"/>
          </p:nvPr>
        </p:nvSpPr>
        <p:spPr>
          <a:xfrm>
            <a:off x="720725" y="1700213"/>
            <a:ext cx="7991475" cy="244951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保护断点；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将调用指令的下一条指令的地址（断点）压入堆栈。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获取子过程的入口地址：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子过程第1条指令的偏移地址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执行子过程，含相应参数的保存及恢复；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恢复断点，返回原程序。将断点偏移地址由堆栈弹出。</a:t>
            </a:r>
          </a:p>
        </p:txBody>
      </p:sp>
      <p:sp>
        <p:nvSpPr>
          <p:cNvPr id="165892" name="矩形 1"/>
          <p:cNvSpPr/>
          <p:nvPr/>
        </p:nvSpPr>
        <p:spPr>
          <a:xfrm>
            <a:off x="1547813" y="4437063"/>
            <a:ext cx="5184775" cy="21240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指令需要保存返回地址：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段内调用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入栈偏移地址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	SP←SP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SS:[SP]←IP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段间调用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入栈偏移地址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和段地址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	SP←SP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SS:[SP]←IP</a:t>
            </a:r>
          </a:p>
          <a:p>
            <a:pPr eaLnBrk="0" hangingPunct="0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	SP←SP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SS:[SP]←CS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 idx="4294967295"/>
          </p:nvPr>
        </p:nvSpPr>
        <p:spPr>
          <a:xfrm>
            <a:off x="1368425" y="3997325"/>
            <a:ext cx="1547813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2400" dirty="0">
                <a:solidFill>
                  <a:srgbClr val="000033"/>
                </a:solidFill>
                <a:ea typeface="宋体" panose="02010600030101010101" pitchFamily="2" charset="-122"/>
              </a:rPr>
              <a:t>过程调用</a:t>
            </a:r>
          </a:p>
        </p:txBody>
      </p:sp>
      <p:sp>
        <p:nvSpPr>
          <p:cNvPr id="166915" name="Rectangle 3"/>
          <p:cNvSpPr>
            <a:spLocks noGrp="1"/>
          </p:cNvSpPr>
          <p:nvPr>
            <p:ph type="body" idx="4294967295"/>
          </p:nvPr>
        </p:nvSpPr>
        <p:spPr>
          <a:xfrm>
            <a:off x="3276600" y="3495675"/>
            <a:ext cx="1716088" cy="18002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>
                <a:solidFill>
                  <a:srgbClr val="000033"/>
                </a:solidFill>
                <a:ea typeface="宋体" panose="02010600030101010101" pitchFamily="2" charset="-122"/>
              </a:rPr>
              <a:t>段内调用</a:t>
            </a:r>
          </a:p>
          <a:p>
            <a:pPr eaLnBrk="1" hangingPunct="1"/>
            <a:endParaRPr lang="zh-CN" altLang="en-US" sz="2400" dirty="0">
              <a:solidFill>
                <a:srgbClr val="000033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60000"/>
              </a:spcBef>
              <a:buNone/>
            </a:pPr>
            <a:r>
              <a:rPr lang="zh-CN" altLang="en-US" sz="2400" dirty="0">
                <a:solidFill>
                  <a:srgbClr val="000033"/>
                </a:solidFill>
                <a:ea typeface="宋体" panose="02010600030101010101" pitchFamily="2" charset="-122"/>
              </a:rPr>
              <a:t>段间调用</a:t>
            </a:r>
          </a:p>
        </p:txBody>
      </p:sp>
      <p:sp>
        <p:nvSpPr>
          <p:cNvPr id="166916" name="Text Box 5"/>
          <p:cNvSpPr txBox="1"/>
          <p:nvPr/>
        </p:nvSpPr>
        <p:spPr>
          <a:xfrm>
            <a:off x="5364163" y="3213100"/>
            <a:ext cx="216058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段内直接调用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段内间接调用</a:t>
            </a:r>
          </a:p>
        </p:txBody>
      </p:sp>
      <p:sp>
        <p:nvSpPr>
          <p:cNvPr id="166917" name="Text Box 6"/>
          <p:cNvSpPr txBox="1"/>
          <p:nvPr/>
        </p:nvSpPr>
        <p:spPr>
          <a:xfrm>
            <a:off x="5354638" y="4459288"/>
            <a:ext cx="2159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段间直接调用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段间间接调用</a:t>
            </a:r>
          </a:p>
        </p:txBody>
      </p:sp>
      <p:sp>
        <p:nvSpPr>
          <p:cNvPr id="166918" name="AutoShape 7"/>
          <p:cNvSpPr/>
          <p:nvPr/>
        </p:nvSpPr>
        <p:spPr>
          <a:xfrm>
            <a:off x="2987675" y="3752850"/>
            <a:ext cx="215900" cy="1150938"/>
          </a:xfrm>
          <a:prstGeom prst="leftBrace">
            <a:avLst>
              <a:gd name="adj1" fmla="val 4407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solidFill>
                <a:srgbClr val="00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19" name="AutoShape 8"/>
          <p:cNvSpPr/>
          <p:nvPr/>
        </p:nvSpPr>
        <p:spPr>
          <a:xfrm>
            <a:off x="5005388" y="3302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solidFill>
                <a:srgbClr val="00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0" name="AutoShape 9"/>
          <p:cNvSpPr/>
          <p:nvPr/>
        </p:nvSpPr>
        <p:spPr>
          <a:xfrm>
            <a:off x="5005388" y="45608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solidFill>
                <a:srgbClr val="00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1" name="Text Box 10"/>
          <p:cNvSpPr txBox="1"/>
          <p:nvPr/>
        </p:nvSpPr>
        <p:spPr>
          <a:xfrm>
            <a:off x="3348038" y="1773238"/>
            <a:ext cx="23574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CALL    OPRD</a:t>
            </a:r>
          </a:p>
        </p:txBody>
      </p:sp>
      <p:cxnSp>
        <p:nvCxnSpPr>
          <p:cNvPr id="166922" name="直接连接符 2"/>
          <p:cNvCxnSpPr/>
          <p:nvPr/>
        </p:nvCxnSpPr>
        <p:spPr>
          <a:xfrm>
            <a:off x="611188" y="2420938"/>
            <a:ext cx="77771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/>
          </p:cNvSpPr>
          <p:nvPr>
            <p:ph type="body" idx="4294967295"/>
          </p:nvPr>
        </p:nvSpPr>
        <p:spPr>
          <a:xfrm>
            <a:off x="681038" y="1916113"/>
            <a:ext cx="5765800" cy="37163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被调用程序与调用程序在同一代码段</a:t>
            </a:r>
          </a:p>
          <a:p>
            <a:pPr lvl="1" eaLnBrk="1" hangingPunct="1">
              <a:spcAft>
                <a:spcPct val="30000"/>
              </a:spcAft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调用前只需保护断点的偏移地址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CALL  NEAR  PROC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执行过程：</a:t>
            </a:r>
          </a:p>
        </p:txBody>
      </p:sp>
      <p:sp>
        <p:nvSpPr>
          <p:cNvPr id="164868" name="Line 4"/>
          <p:cNvSpPr/>
          <p:nvPr/>
        </p:nvSpPr>
        <p:spPr>
          <a:xfrm flipH="1">
            <a:off x="3273425" y="3975100"/>
            <a:ext cx="541338" cy="6477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69" name="Text Box 5"/>
          <p:cNvSpPr txBox="1"/>
          <p:nvPr/>
        </p:nvSpPr>
        <p:spPr>
          <a:xfrm>
            <a:off x="2457450" y="4598988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近过程名</a:t>
            </a:r>
          </a:p>
        </p:txBody>
      </p:sp>
      <p:sp>
        <p:nvSpPr>
          <p:cNvPr id="164870" name="Line 6"/>
          <p:cNvSpPr/>
          <p:nvPr/>
        </p:nvSpPr>
        <p:spPr>
          <a:xfrm>
            <a:off x="6305550" y="3857625"/>
            <a:ext cx="0" cy="685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71" name="Line 7"/>
          <p:cNvSpPr/>
          <p:nvPr/>
        </p:nvSpPr>
        <p:spPr>
          <a:xfrm flipV="1">
            <a:off x="6305550" y="3759200"/>
            <a:ext cx="1144588" cy="7842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72" name="Line 8"/>
          <p:cNvSpPr/>
          <p:nvPr/>
        </p:nvSpPr>
        <p:spPr>
          <a:xfrm>
            <a:off x="7450138" y="3992563"/>
            <a:ext cx="0" cy="24479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73" name="Line 9"/>
          <p:cNvSpPr/>
          <p:nvPr/>
        </p:nvSpPr>
        <p:spPr>
          <a:xfrm flipH="1" flipV="1">
            <a:off x="6305550" y="4772025"/>
            <a:ext cx="1144588" cy="14351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74" name="Line 10"/>
          <p:cNvSpPr/>
          <p:nvPr/>
        </p:nvSpPr>
        <p:spPr>
          <a:xfrm flipH="1">
            <a:off x="6297613" y="4772025"/>
            <a:ext cx="7937" cy="15081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75" name="Oval 11"/>
          <p:cNvSpPr/>
          <p:nvPr/>
        </p:nvSpPr>
        <p:spPr>
          <a:xfrm>
            <a:off x="6134100" y="4619625"/>
            <a:ext cx="457200" cy="4572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6" name="AutoShape 13"/>
          <p:cNvSpPr/>
          <p:nvPr/>
        </p:nvSpPr>
        <p:spPr>
          <a:xfrm>
            <a:off x="3978275" y="4335463"/>
            <a:ext cx="1384300" cy="576262"/>
          </a:xfrm>
          <a:prstGeom prst="wedgeRoundRectCallout">
            <a:avLst>
              <a:gd name="adj1" fmla="val 169162"/>
              <a:gd name="adj2" fmla="val -75528"/>
              <a:gd name="adj3" fmla="val 16667"/>
            </a:avLst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877" name="Oval 14"/>
          <p:cNvSpPr/>
          <p:nvPr/>
        </p:nvSpPr>
        <p:spPr>
          <a:xfrm>
            <a:off x="7204075" y="3571875"/>
            <a:ext cx="457200" cy="4572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8" name="Text Box 17"/>
          <p:cNvSpPr txBox="1"/>
          <p:nvPr/>
        </p:nvSpPr>
        <p:spPr>
          <a:xfrm>
            <a:off x="5749925" y="3327400"/>
            <a:ext cx="11080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调用程序</a:t>
            </a:r>
          </a:p>
        </p:txBody>
      </p:sp>
      <p:sp>
        <p:nvSpPr>
          <p:cNvPr id="164879" name="Text Box 18"/>
          <p:cNvSpPr txBox="1"/>
          <p:nvPr/>
        </p:nvSpPr>
        <p:spPr>
          <a:xfrm>
            <a:off x="6875463" y="3182938"/>
            <a:ext cx="13668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被调用程序</a:t>
            </a:r>
          </a:p>
        </p:txBody>
      </p:sp>
      <p:sp>
        <p:nvSpPr>
          <p:cNvPr id="164880" name="AutoShape 19"/>
          <p:cNvSpPr/>
          <p:nvPr/>
        </p:nvSpPr>
        <p:spPr>
          <a:xfrm>
            <a:off x="7704138" y="5216525"/>
            <a:ext cx="1117600" cy="788988"/>
          </a:xfrm>
          <a:prstGeom prst="wedgeRoundRectCallout">
            <a:avLst>
              <a:gd name="adj1" fmla="val -54440"/>
              <a:gd name="adj2" fmla="val -191370"/>
              <a:gd name="adj3" fmla="val 16667"/>
            </a:avLst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881" name="Text Box 20"/>
          <p:cNvSpPr txBox="1"/>
          <p:nvPr/>
        </p:nvSpPr>
        <p:spPr>
          <a:xfrm>
            <a:off x="1041400" y="5786438"/>
            <a:ext cx="3600450" cy="777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将断点的偏移地址压入堆栈</a:t>
            </a:r>
          </a:p>
          <a:p>
            <a:pPr eaLnBrk="0" hangingPunct="0">
              <a:spcBef>
                <a:spcPct val="25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根据过程名找子程序入口</a:t>
            </a:r>
          </a:p>
        </p:txBody>
      </p:sp>
      <p:sp>
        <p:nvSpPr>
          <p:cNvPr id="167953" name="Rectangle 2"/>
          <p:cNvSpPr txBox="1"/>
          <p:nvPr/>
        </p:nvSpPr>
        <p:spPr>
          <a:xfrm>
            <a:off x="755650" y="1052513"/>
            <a:ext cx="2808288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）段内调用</a:t>
            </a:r>
          </a:p>
        </p:txBody>
      </p:sp>
      <p:sp>
        <p:nvSpPr>
          <p:cNvPr id="167954" name="文本框 1"/>
          <p:cNvSpPr txBox="1"/>
          <p:nvPr/>
        </p:nvSpPr>
        <p:spPr>
          <a:xfrm>
            <a:off x="6248400" y="1084263"/>
            <a:ext cx="2787650" cy="6397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PUSH IP</a:t>
            </a:r>
          </a:p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JMP NEAR PTR PROC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0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/>
      <p:bldP spid="164875" grpId="0" animBg="1"/>
      <p:bldP spid="164875" grpId="1" animBg="1"/>
      <p:bldP spid="164876" grpId="0" animBg="1"/>
      <p:bldP spid="164877" grpId="0" animBg="1"/>
      <p:bldP spid="164878" grpId="0"/>
      <p:bldP spid="164879" grpId="0"/>
      <p:bldP spid="164880" grpId="0" animBg="1"/>
      <p:bldP spid="164881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163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8963" name="Rectangle 2050"/>
          <p:cNvSpPr>
            <a:spLocks noGrp="1"/>
          </p:cNvSpPr>
          <p:nvPr>
            <p:ph type="title" idx="4294967295"/>
          </p:nvPr>
        </p:nvSpPr>
        <p:spPr>
          <a:xfrm>
            <a:off x="433388" y="992188"/>
            <a:ext cx="1112837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】</a:t>
            </a:r>
            <a:endParaRPr lang="zh-CN" altLang="en-US" dirty="0">
              <a:solidFill>
                <a:srgbClr val="000033"/>
              </a:solidFill>
              <a:ea typeface="宋体" panose="02010600030101010101" pitchFamily="2" charset="-122"/>
            </a:endParaRPr>
          </a:p>
        </p:txBody>
      </p:sp>
      <p:sp>
        <p:nvSpPr>
          <p:cNvPr id="165892" name="Rectangle 2051"/>
          <p:cNvSpPr>
            <a:spLocks noGrp="1"/>
          </p:cNvSpPr>
          <p:nvPr>
            <p:ph type="body" idx="4294967295"/>
          </p:nvPr>
        </p:nvSpPr>
        <p:spPr>
          <a:xfrm>
            <a:off x="323850" y="1989138"/>
            <a:ext cx="4468813" cy="12271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CALL  NEAR PROC</a:t>
            </a:r>
          </a:p>
          <a:p>
            <a:pPr eaLnBrk="1" hangingPunct="1">
              <a:lnSpc>
                <a:spcPct val="115000"/>
              </a:lnSpc>
              <a:spcBef>
                <a:spcPct val="75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CALL  WORD  PTR[SI]</a:t>
            </a:r>
          </a:p>
        </p:txBody>
      </p:sp>
      <p:sp>
        <p:nvSpPr>
          <p:cNvPr id="165893" name="Text Box 2052"/>
          <p:cNvSpPr txBox="1"/>
          <p:nvPr/>
        </p:nvSpPr>
        <p:spPr>
          <a:xfrm>
            <a:off x="4243388" y="2020888"/>
            <a:ext cx="38211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直接调用（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NEAR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可省略）</a:t>
            </a:r>
          </a:p>
        </p:txBody>
      </p:sp>
      <p:sp>
        <p:nvSpPr>
          <p:cNvPr id="165894" name="Text Box 2053"/>
          <p:cNvSpPr txBox="1"/>
          <p:nvPr/>
        </p:nvSpPr>
        <p:spPr>
          <a:xfrm>
            <a:off x="5027613" y="2646363"/>
            <a:ext cx="1489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间接调用</a:t>
            </a:r>
          </a:p>
        </p:txBody>
      </p:sp>
      <p:sp>
        <p:nvSpPr>
          <p:cNvPr id="165895" name="Line 2054"/>
          <p:cNvSpPr/>
          <p:nvPr/>
        </p:nvSpPr>
        <p:spPr>
          <a:xfrm>
            <a:off x="3595688" y="2249488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896" name="Line 2056"/>
          <p:cNvSpPr/>
          <p:nvPr/>
        </p:nvSpPr>
        <p:spPr>
          <a:xfrm>
            <a:off x="4243388" y="2852738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897" name="Rectangle 2057"/>
          <p:cNvSpPr/>
          <p:nvPr/>
        </p:nvSpPr>
        <p:spPr>
          <a:xfrm>
            <a:off x="6588125" y="3284538"/>
            <a:ext cx="1601788" cy="3313112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8" name="Line 2059"/>
          <p:cNvSpPr/>
          <p:nvPr/>
        </p:nvSpPr>
        <p:spPr>
          <a:xfrm>
            <a:off x="6588125" y="5226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899" name="Line 2060"/>
          <p:cNvSpPr/>
          <p:nvPr/>
        </p:nvSpPr>
        <p:spPr>
          <a:xfrm>
            <a:off x="6588125" y="5607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00" name="Line 2061"/>
          <p:cNvSpPr/>
          <p:nvPr/>
        </p:nvSpPr>
        <p:spPr>
          <a:xfrm>
            <a:off x="6589713" y="4464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01" name="Line 2062"/>
          <p:cNvSpPr/>
          <p:nvPr/>
        </p:nvSpPr>
        <p:spPr>
          <a:xfrm>
            <a:off x="6589713" y="5988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02" name="Text Box 2065"/>
          <p:cNvSpPr txBox="1"/>
          <p:nvPr/>
        </p:nvSpPr>
        <p:spPr>
          <a:xfrm>
            <a:off x="6985000" y="521176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44H</a:t>
            </a:r>
          </a:p>
        </p:txBody>
      </p:sp>
      <p:sp>
        <p:nvSpPr>
          <p:cNvPr id="165903" name="Text Box 2066"/>
          <p:cNvSpPr txBox="1"/>
          <p:nvPr/>
        </p:nvSpPr>
        <p:spPr>
          <a:xfrm>
            <a:off x="6985000" y="559276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33H</a:t>
            </a:r>
          </a:p>
        </p:txBody>
      </p:sp>
      <p:sp>
        <p:nvSpPr>
          <p:cNvPr id="165904" name="AutoShape 2067"/>
          <p:cNvSpPr/>
          <p:nvPr/>
        </p:nvSpPr>
        <p:spPr>
          <a:xfrm rot="10800000">
            <a:off x="8388350" y="5084763"/>
            <a:ext cx="144463" cy="1265237"/>
          </a:xfrm>
          <a:prstGeom prst="leftBrace">
            <a:avLst>
              <a:gd name="adj1" fmla="val 7241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905" name="Line 2069"/>
          <p:cNvSpPr/>
          <p:nvPr/>
        </p:nvSpPr>
        <p:spPr>
          <a:xfrm>
            <a:off x="6588125" y="400526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06" name="Line 2070"/>
          <p:cNvSpPr/>
          <p:nvPr/>
        </p:nvSpPr>
        <p:spPr>
          <a:xfrm>
            <a:off x="6586538" y="35321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07" name="Text Box 2071"/>
          <p:cNvSpPr txBox="1"/>
          <p:nvPr/>
        </p:nvSpPr>
        <p:spPr>
          <a:xfrm>
            <a:off x="6889750" y="357346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165908" name="AutoShape 2072"/>
          <p:cNvSpPr/>
          <p:nvPr/>
        </p:nvSpPr>
        <p:spPr>
          <a:xfrm rot="10800000">
            <a:off x="8388350" y="3429000"/>
            <a:ext cx="144463" cy="1265238"/>
          </a:xfrm>
          <a:prstGeom prst="leftBrace">
            <a:avLst>
              <a:gd name="adj1" fmla="val 7241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909" name="Text Box 2073"/>
          <p:cNvSpPr txBox="1"/>
          <p:nvPr/>
        </p:nvSpPr>
        <p:spPr>
          <a:xfrm>
            <a:off x="8578850" y="3665538"/>
            <a:ext cx="457200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165910" name="Text Box 2074"/>
          <p:cNvSpPr txBox="1"/>
          <p:nvPr/>
        </p:nvSpPr>
        <p:spPr>
          <a:xfrm>
            <a:off x="8604250" y="5229225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165911" name="Text Box 2075"/>
          <p:cNvSpPr txBox="1"/>
          <p:nvPr/>
        </p:nvSpPr>
        <p:spPr>
          <a:xfrm>
            <a:off x="7092950" y="458152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65912" name="Text Box 2076"/>
          <p:cNvSpPr txBox="1"/>
          <p:nvPr/>
        </p:nvSpPr>
        <p:spPr>
          <a:xfrm>
            <a:off x="1547813" y="3500438"/>
            <a:ext cx="2519362" cy="939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设：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SI=1200H </a:t>
            </a:r>
          </a:p>
          <a:p>
            <a:pPr eaLnBrk="0" hangingPunct="0">
              <a:spcBef>
                <a:spcPct val="25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CS=6000H</a:t>
            </a:r>
          </a:p>
        </p:txBody>
      </p:sp>
      <p:sp>
        <p:nvSpPr>
          <p:cNvPr id="165913" name="Text Box 2077"/>
          <p:cNvSpPr txBox="1"/>
          <p:nvPr/>
        </p:nvSpPr>
        <p:spPr>
          <a:xfrm>
            <a:off x="5292725" y="5294313"/>
            <a:ext cx="12239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1200H</a:t>
            </a:r>
          </a:p>
        </p:txBody>
      </p:sp>
      <p:sp>
        <p:nvSpPr>
          <p:cNvPr id="165914" name="Text Box 2078"/>
          <p:cNvSpPr txBox="1"/>
          <p:nvPr/>
        </p:nvSpPr>
        <p:spPr>
          <a:xfrm>
            <a:off x="900113" y="4724400"/>
            <a:ext cx="3457575" cy="461963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执行第（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）条指令后：</a:t>
            </a:r>
          </a:p>
        </p:txBody>
      </p:sp>
      <p:sp>
        <p:nvSpPr>
          <p:cNvPr id="165915" name="Text Box 2079"/>
          <p:cNvSpPr txBox="1"/>
          <p:nvPr/>
        </p:nvSpPr>
        <p:spPr>
          <a:xfrm>
            <a:off x="1625600" y="5410200"/>
            <a:ext cx="16557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CS =6000H</a:t>
            </a:r>
          </a:p>
        </p:txBody>
      </p:sp>
      <p:sp>
        <p:nvSpPr>
          <p:cNvPr id="165916" name="Text Box 2082"/>
          <p:cNvSpPr txBox="1"/>
          <p:nvPr/>
        </p:nvSpPr>
        <p:spPr>
          <a:xfrm>
            <a:off x="1546225" y="5938838"/>
            <a:ext cx="17351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IP =3344H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4" grpId="0"/>
      <p:bldP spid="165897" grpId="0" animBg="1"/>
      <p:bldP spid="165902" grpId="0"/>
      <p:bldP spid="165903" grpId="0"/>
      <p:bldP spid="165904" grpId="0" animBg="1"/>
      <p:bldP spid="165907" grpId="0"/>
      <p:bldP spid="165908" grpId="0" animBg="1"/>
      <p:bldP spid="165909" grpId="0"/>
      <p:bldP spid="165910" grpId="0"/>
      <p:bldP spid="165911" grpId="0"/>
      <p:bldP spid="165912" grpId="0" animBg="1"/>
      <p:bldP spid="165913" grpId="0"/>
      <p:bldP spid="165914" grpId="0" animBg="1"/>
      <p:bldP spid="165915" grpId="0"/>
      <p:bldP spid="165916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923925"/>
            <a:ext cx="2701925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）段间调用</a:t>
            </a:r>
          </a:p>
        </p:txBody>
      </p:sp>
      <p:sp>
        <p:nvSpPr>
          <p:cNvPr id="166915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134225" cy="26352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子过程与原调用程序不在同一代码段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endParaRPr lang="zh-CN" altLang="en-US" sz="2400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断点保护时的压栈顺序：先将断点的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压栈，再压入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IP。</a:t>
            </a:r>
          </a:p>
        </p:txBody>
      </p:sp>
      <p:sp>
        <p:nvSpPr>
          <p:cNvPr id="166916" name="Text Box 4"/>
          <p:cNvSpPr txBox="1"/>
          <p:nvPr/>
        </p:nvSpPr>
        <p:spPr>
          <a:xfrm>
            <a:off x="1547813" y="3133725"/>
            <a:ext cx="5761037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调用前需保护断点的段基地址和偏移地址</a:t>
            </a:r>
          </a:p>
        </p:txBody>
      </p:sp>
      <p:sp>
        <p:nvSpPr>
          <p:cNvPr id="166917" name="Line 5"/>
          <p:cNvSpPr/>
          <p:nvPr/>
        </p:nvSpPr>
        <p:spPr>
          <a:xfrm>
            <a:off x="4211638" y="2636838"/>
            <a:ext cx="0" cy="576262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165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1011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052513"/>
            <a:ext cx="1150937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】</a:t>
            </a:r>
            <a:endParaRPr lang="zh-CN" altLang="en-US" dirty="0">
              <a:solidFill>
                <a:srgbClr val="000033"/>
              </a:solidFill>
              <a:ea typeface="宋体" panose="02010600030101010101" pitchFamily="2" charset="-122"/>
            </a:endParaRPr>
          </a:p>
        </p:txBody>
      </p:sp>
      <p:sp>
        <p:nvSpPr>
          <p:cNvPr id="167940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711325"/>
            <a:ext cx="5627687" cy="33829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spcAft>
                <a:spcPct val="4500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CALL  FAR  PROC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格式例：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CALL  3000H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2100H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（直接调用）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CALL  DWORD  PTR[SI]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（间接调用）</a:t>
            </a:r>
          </a:p>
        </p:txBody>
      </p:sp>
      <p:sp>
        <p:nvSpPr>
          <p:cNvPr id="167941" name="Rectangle 4"/>
          <p:cNvSpPr/>
          <p:nvPr/>
        </p:nvSpPr>
        <p:spPr>
          <a:xfrm>
            <a:off x="6588125" y="2205038"/>
            <a:ext cx="1601788" cy="4319587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2" name="Line 5"/>
          <p:cNvSpPr/>
          <p:nvPr/>
        </p:nvSpPr>
        <p:spPr>
          <a:xfrm>
            <a:off x="6588125" y="4217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3" name="Line 6"/>
          <p:cNvSpPr/>
          <p:nvPr/>
        </p:nvSpPr>
        <p:spPr>
          <a:xfrm>
            <a:off x="6588125" y="4598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4" name="Line 7"/>
          <p:cNvSpPr/>
          <p:nvPr/>
        </p:nvSpPr>
        <p:spPr>
          <a:xfrm>
            <a:off x="6589713" y="3455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5" name="Line 8"/>
          <p:cNvSpPr/>
          <p:nvPr/>
        </p:nvSpPr>
        <p:spPr>
          <a:xfrm>
            <a:off x="6589713" y="4979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6" name="Text Box 9"/>
          <p:cNvSpPr txBox="1"/>
          <p:nvPr/>
        </p:nvSpPr>
        <p:spPr>
          <a:xfrm>
            <a:off x="6985000" y="42037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67947" name="Text Box 10"/>
          <p:cNvSpPr txBox="1"/>
          <p:nvPr/>
        </p:nvSpPr>
        <p:spPr>
          <a:xfrm>
            <a:off x="6985000" y="45847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67948" name="AutoShape 11"/>
          <p:cNvSpPr/>
          <p:nvPr/>
        </p:nvSpPr>
        <p:spPr>
          <a:xfrm rot="10800000">
            <a:off x="8388350" y="4076700"/>
            <a:ext cx="144463" cy="1873250"/>
          </a:xfrm>
          <a:prstGeom prst="leftBrace">
            <a:avLst>
              <a:gd name="adj1" fmla="val 10721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9" name="Line 12"/>
          <p:cNvSpPr/>
          <p:nvPr/>
        </p:nvSpPr>
        <p:spPr>
          <a:xfrm>
            <a:off x="6588125" y="29972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50" name="Line 13"/>
          <p:cNvSpPr/>
          <p:nvPr/>
        </p:nvSpPr>
        <p:spPr>
          <a:xfrm>
            <a:off x="6586538" y="25241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51" name="Text Box 14"/>
          <p:cNvSpPr txBox="1"/>
          <p:nvPr/>
        </p:nvSpPr>
        <p:spPr>
          <a:xfrm>
            <a:off x="6889750" y="25654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167952" name="AutoShape 15"/>
          <p:cNvSpPr/>
          <p:nvPr/>
        </p:nvSpPr>
        <p:spPr>
          <a:xfrm rot="10800000">
            <a:off x="8388350" y="2420938"/>
            <a:ext cx="144463" cy="1265237"/>
          </a:xfrm>
          <a:prstGeom prst="leftBrace">
            <a:avLst>
              <a:gd name="adj1" fmla="val 7241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53" name="Text Box 16"/>
          <p:cNvSpPr txBox="1"/>
          <p:nvPr/>
        </p:nvSpPr>
        <p:spPr>
          <a:xfrm>
            <a:off x="8578850" y="2657475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167954" name="Text Box 17"/>
          <p:cNvSpPr txBox="1"/>
          <p:nvPr/>
        </p:nvSpPr>
        <p:spPr>
          <a:xfrm>
            <a:off x="8561388" y="4557713"/>
            <a:ext cx="457200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167955" name="Text Box 18"/>
          <p:cNvSpPr txBox="1"/>
          <p:nvPr/>
        </p:nvSpPr>
        <p:spPr>
          <a:xfrm>
            <a:off x="7092950" y="35734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67956" name="Text Box 19"/>
          <p:cNvSpPr txBox="1"/>
          <p:nvPr/>
        </p:nvSpPr>
        <p:spPr>
          <a:xfrm>
            <a:off x="5484813" y="4286250"/>
            <a:ext cx="5270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</a:p>
        </p:txBody>
      </p:sp>
      <p:sp>
        <p:nvSpPr>
          <p:cNvPr id="167957" name="Line 20"/>
          <p:cNvSpPr/>
          <p:nvPr/>
        </p:nvSpPr>
        <p:spPr>
          <a:xfrm>
            <a:off x="6011863" y="4437063"/>
            <a:ext cx="5048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58" name="Text Box 21"/>
          <p:cNvSpPr txBox="1"/>
          <p:nvPr/>
        </p:nvSpPr>
        <p:spPr>
          <a:xfrm>
            <a:off x="6991350" y="49768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67959" name="Line 22"/>
          <p:cNvSpPr/>
          <p:nvPr/>
        </p:nvSpPr>
        <p:spPr>
          <a:xfrm>
            <a:off x="6588125" y="53879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60" name="Line 23"/>
          <p:cNvSpPr/>
          <p:nvPr/>
        </p:nvSpPr>
        <p:spPr>
          <a:xfrm>
            <a:off x="6588125" y="57912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61" name="Text Box 24"/>
          <p:cNvSpPr txBox="1"/>
          <p:nvPr/>
        </p:nvSpPr>
        <p:spPr>
          <a:xfrm>
            <a:off x="7005638" y="536575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67962" name="AutoShape 28"/>
          <p:cNvSpPr/>
          <p:nvPr/>
        </p:nvSpPr>
        <p:spPr>
          <a:xfrm>
            <a:off x="6357938" y="4494213"/>
            <a:ext cx="73025" cy="504825"/>
          </a:xfrm>
          <a:prstGeom prst="leftBrace">
            <a:avLst>
              <a:gd name="adj1" fmla="val 5716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63" name="AutoShape 29"/>
          <p:cNvSpPr/>
          <p:nvPr/>
        </p:nvSpPr>
        <p:spPr>
          <a:xfrm>
            <a:off x="6357938" y="5127625"/>
            <a:ext cx="73025" cy="504825"/>
          </a:xfrm>
          <a:prstGeom prst="leftBrace">
            <a:avLst>
              <a:gd name="adj1" fmla="val 5716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64" name="Rectangle 31"/>
          <p:cNvSpPr/>
          <p:nvPr/>
        </p:nvSpPr>
        <p:spPr>
          <a:xfrm>
            <a:off x="2125663" y="5372100"/>
            <a:ext cx="1296987" cy="504825"/>
          </a:xfrm>
          <a:prstGeom prst="rect">
            <a:avLst/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65" name="Rectangle 32"/>
          <p:cNvSpPr/>
          <p:nvPr/>
        </p:nvSpPr>
        <p:spPr>
          <a:xfrm>
            <a:off x="3779838" y="5373688"/>
            <a:ext cx="1296987" cy="504825"/>
          </a:xfrm>
          <a:prstGeom prst="rect">
            <a:avLst/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66" name="Text Box 33"/>
          <p:cNvSpPr txBox="1"/>
          <p:nvPr/>
        </p:nvSpPr>
        <p:spPr>
          <a:xfrm>
            <a:off x="2452688" y="4908550"/>
            <a:ext cx="6477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167967" name="Text Box 34"/>
          <p:cNvSpPr txBox="1"/>
          <p:nvPr/>
        </p:nvSpPr>
        <p:spPr>
          <a:xfrm>
            <a:off x="4202113" y="4902200"/>
            <a:ext cx="5746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67968" name="Freeform 35"/>
          <p:cNvSpPr/>
          <p:nvPr/>
        </p:nvSpPr>
        <p:spPr>
          <a:xfrm>
            <a:off x="4322763" y="4803775"/>
            <a:ext cx="1914525" cy="1541463"/>
          </a:xfrm>
          <a:custGeom>
            <a:avLst/>
            <a:gdLst>
              <a:gd name="txL" fmla="*/ 0 w 1206"/>
              <a:gd name="txT" fmla="*/ 0 h 971"/>
              <a:gd name="txR" fmla="*/ 1206 w 1206"/>
              <a:gd name="txB" fmla="*/ 971 h 971"/>
            </a:gdLst>
            <a:ahLst/>
            <a:cxnLst>
              <a:cxn ang="0">
                <a:pos x="2147483647" y="0"/>
              </a:cxn>
              <a:cxn ang="0">
                <a:pos x="2147483647" y="85685344"/>
              </a:cxn>
              <a:cxn ang="0">
                <a:pos x="2021165288" y="367942939"/>
              </a:cxn>
              <a:cxn ang="0">
                <a:pos x="1932959061" y="541834625"/>
              </a:cxn>
              <a:cxn ang="0">
                <a:pos x="1781749747" y="929938915"/>
              </a:cxn>
              <a:cxn ang="0">
                <a:pos x="1738907902" y="1277720503"/>
              </a:cxn>
              <a:cxn ang="0">
                <a:pos x="1630540037" y="1537295821"/>
              </a:cxn>
              <a:cxn ang="0">
                <a:pos x="1499493552" y="1819553739"/>
              </a:cxn>
              <a:cxn ang="0">
                <a:pos x="1239916770" y="2147483647"/>
              </a:cxn>
              <a:cxn ang="0">
                <a:pos x="1068546214" y="2147483647"/>
              </a:cxn>
              <a:cxn ang="0">
                <a:pos x="1003022178" y="2147483647"/>
              </a:cxn>
              <a:cxn ang="0">
                <a:pos x="244454363" y="2147483647"/>
              </a:cxn>
              <a:cxn ang="0">
                <a:pos x="47882168" y="2147483647"/>
              </a:cxn>
              <a:cxn ang="0">
                <a:pos x="5040312" y="1711187806"/>
              </a:cxn>
            </a:cxnLst>
            <a:rect l="txL" t="txT" r="txR" b="txB"/>
            <a:pathLst>
              <a:path w="1206" h="971">
                <a:moveTo>
                  <a:pt x="1206" y="0"/>
                </a:moveTo>
                <a:cubicBezTo>
                  <a:pt x="1101" y="5"/>
                  <a:pt x="1012" y="3"/>
                  <a:pt x="914" y="34"/>
                </a:cubicBezTo>
                <a:cubicBezTo>
                  <a:pt x="858" y="72"/>
                  <a:pt x="840" y="87"/>
                  <a:pt x="802" y="146"/>
                </a:cubicBezTo>
                <a:cubicBezTo>
                  <a:pt x="728" y="260"/>
                  <a:pt x="824" y="158"/>
                  <a:pt x="767" y="215"/>
                </a:cubicBezTo>
                <a:cubicBezTo>
                  <a:pt x="750" y="267"/>
                  <a:pt x="738" y="323"/>
                  <a:pt x="707" y="369"/>
                </a:cubicBezTo>
                <a:cubicBezTo>
                  <a:pt x="685" y="439"/>
                  <a:pt x="710" y="352"/>
                  <a:pt x="690" y="507"/>
                </a:cubicBezTo>
                <a:cubicBezTo>
                  <a:pt x="685" y="544"/>
                  <a:pt x="663" y="578"/>
                  <a:pt x="647" y="610"/>
                </a:cubicBezTo>
                <a:cubicBezTo>
                  <a:pt x="628" y="648"/>
                  <a:pt x="619" y="687"/>
                  <a:pt x="595" y="722"/>
                </a:cubicBezTo>
                <a:cubicBezTo>
                  <a:pt x="575" y="788"/>
                  <a:pt x="531" y="845"/>
                  <a:pt x="492" y="902"/>
                </a:cubicBezTo>
                <a:cubicBezTo>
                  <a:pt x="477" y="924"/>
                  <a:pt x="442" y="942"/>
                  <a:pt x="424" y="954"/>
                </a:cubicBezTo>
                <a:cubicBezTo>
                  <a:pt x="415" y="960"/>
                  <a:pt x="398" y="971"/>
                  <a:pt x="398" y="971"/>
                </a:cubicBezTo>
                <a:cubicBezTo>
                  <a:pt x="245" y="966"/>
                  <a:pt x="208" y="971"/>
                  <a:pt x="97" y="937"/>
                </a:cubicBezTo>
                <a:cubicBezTo>
                  <a:pt x="63" y="915"/>
                  <a:pt x="47" y="887"/>
                  <a:pt x="19" y="859"/>
                </a:cubicBezTo>
                <a:cubicBezTo>
                  <a:pt x="0" y="801"/>
                  <a:pt x="2" y="739"/>
                  <a:pt x="2" y="679"/>
                </a:cubicBezTo>
              </a:path>
            </a:pathLst>
          </a:custGeom>
          <a:noFill/>
          <a:ln w="25400" cap="sq" cmpd="sng">
            <a:solidFill>
              <a:srgbClr val="FF6600">
                <a:alpha val="100000"/>
              </a:srgbClr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69" name="Freeform 36"/>
          <p:cNvSpPr/>
          <p:nvPr/>
        </p:nvSpPr>
        <p:spPr>
          <a:xfrm>
            <a:off x="2633663" y="5373688"/>
            <a:ext cx="3576637" cy="1481137"/>
          </a:xfrm>
          <a:custGeom>
            <a:avLst/>
            <a:gdLst>
              <a:gd name="txL" fmla="*/ 0 w 2253"/>
              <a:gd name="txT" fmla="*/ 0 h 933"/>
              <a:gd name="txR" fmla="*/ 2253 w 2253"/>
              <a:gd name="txB" fmla="*/ 933 h 933"/>
            </a:gdLst>
            <a:ahLst/>
            <a:cxnLst>
              <a:cxn ang="0">
                <a:pos x="2147483647" y="0"/>
              </a:cxn>
              <a:cxn ang="0">
                <a:pos x="2147483647" y="22680605"/>
              </a:cxn>
              <a:cxn ang="0">
                <a:pos x="2147483647" y="42841849"/>
              </a:cxn>
              <a:cxn ang="0">
                <a:pos x="2147483647" y="196572119"/>
              </a:cxn>
              <a:cxn ang="0">
                <a:pos x="2147483647" y="304938029"/>
              </a:cxn>
              <a:cxn ang="0">
                <a:pos x="2147483647" y="433466814"/>
              </a:cxn>
              <a:cxn ang="0">
                <a:pos x="2147483647" y="630038883"/>
              </a:cxn>
              <a:cxn ang="0">
                <a:pos x="2147483647" y="693041958"/>
              </a:cxn>
              <a:cxn ang="0">
                <a:pos x="2147483647" y="738404743"/>
              </a:cxn>
              <a:cxn ang="0">
                <a:pos x="2147483647" y="1060984749"/>
              </a:cxn>
              <a:cxn ang="0">
                <a:pos x="2147483647" y="1126508772"/>
              </a:cxn>
              <a:cxn ang="0">
                <a:pos x="2147483647" y="1431448289"/>
              </a:cxn>
              <a:cxn ang="0">
                <a:pos x="2147483647" y="1602818811"/>
              </a:cxn>
              <a:cxn ang="0">
                <a:pos x="2147483647" y="1711185068"/>
              </a:cxn>
              <a:cxn ang="0">
                <a:pos x="2147483647" y="1776709092"/>
              </a:cxn>
              <a:cxn ang="0">
                <a:pos x="2147483647" y="1799391278"/>
              </a:cxn>
              <a:cxn ang="0">
                <a:pos x="2147483647" y="1927918376"/>
              </a:cxn>
              <a:cxn ang="0">
                <a:pos x="672880738" y="1885076539"/>
              </a:cxn>
              <a:cxn ang="0">
                <a:pos x="476308663" y="1799391278"/>
              </a:cxn>
              <a:cxn ang="0">
                <a:pos x="347781462" y="1733867255"/>
              </a:cxn>
              <a:cxn ang="0">
                <a:pos x="216733412" y="1648181597"/>
              </a:cxn>
              <a:cxn ang="0">
                <a:pos x="88204649" y="1386085504"/>
              </a:cxn>
              <a:cxn ang="0">
                <a:pos x="42841850" y="1257556818"/>
              </a:cxn>
              <a:cxn ang="0">
                <a:pos x="0" y="758565981"/>
              </a:cxn>
            </a:cxnLst>
            <a:rect l="txL" t="txT" r="txR" b="txB"/>
            <a:pathLst>
              <a:path w="2253" h="933">
                <a:moveTo>
                  <a:pt x="2253" y="0"/>
                </a:moveTo>
                <a:cubicBezTo>
                  <a:pt x="2244" y="3"/>
                  <a:pt x="2236" y="8"/>
                  <a:pt x="2227" y="9"/>
                </a:cubicBezTo>
                <a:cubicBezTo>
                  <a:pt x="2196" y="13"/>
                  <a:pt x="2163" y="10"/>
                  <a:pt x="2132" y="17"/>
                </a:cubicBezTo>
                <a:cubicBezTo>
                  <a:pt x="2102" y="23"/>
                  <a:pt x="2064" y="78"/>
                  <a:pt x="2064" y="78"/>
                </a:cubicBezTo>
                <a:cubicBezTo>
                  <a:pt x="2048" y="123"/>
                  <a:pt x="2065" y="85"/>
                  <a:pt x="2038" y="121"/>
                </a:cubicBezTo>
                <a:cubicBezTo>
                  <a:pt x="2026" y="137"/>
                  <a:pt x="2003" y="172"/>
                  <a:pt x="2003" y="172"/>
                </a:cubicBezTo>
                <a:cubicBezTo>
                  <a:pt x="1993" y="206"/>
                  <a:pt x="1968" y="219"/>
                  <a:pt x="1952" y="250"/>
                </a:cubicBezTo>
                <a:cubicBezTo>
                  <a:pt x="1948" y="258"/>
                  <a:pt x="1949" y="268"/>
                  <a:pt x="1943" y="275"/>
                </a:cubicBezTo>
                <a:cubicBezTo>
                  <a:pt x="1936" y="283"/>
                  <a:pt x="1926" y="287"/>
                  <a:pt x="1917" y="293"/>
                </a:cubicBezTo>
                <a:cubicBezTo>
                  <a:pt x="1902" y="339"/>
                  <a:pt x="1875" y="381"/>
                  <a:pt x="1849" y="421"/>
                </a:cubicBezTo>
                <a:cubicBezTo>
                  <a:pt x="1844" y="429"/>
                  <a:pt x="1844" y="439"/>
                  <a:pt x="1840" y="447"/>
                </a:cubicBezTo>
                <a:cubicBezTo>
                  <a:pt x="1817" y="489"/>
                  <a:pt x="1787" y="533"/>
                  <a:pt x="1754" y="568"/>
                </a:cubicBezTo>
                <a:cubicBezTo>
                  <a:pt x="1738" y="612"/>
                  <a:pt x="1751" y="587"/>
                  <a:pt x="1702" y="636"/>
                </a:cubicBezTo>
                <a:cubicBezTo>
                  <a:pt x="1688" y="650"/>
                  <a:pt x="1673" y="665"/>
                  <a:pt x="1659" y="679"/>
                </a:cubicBezTo>
                <a:cubicBezTo>
                  <a:pt x="1652" y="686"/>
                  <a:pt x="1650" y="698"/>
                  <a:pt x="1642" y="705"/>
                </a:cubicBezTo>
                <a:cubicBezTo>
                  <a:pt x="1635" y="711"/>
                  <a:pt x="1624" y="710"/>
                  <a:pt x="1616" y="714"/>
                </a:cubicBezTo>
                <a:cubicBezTo>
                  <a:pt x="1579" y="733"/>
                  <a:pt x="1545" y="752"/>
                  <a:pt x="1505" y="765"/>
                </a:cubicBezTo>
                <a:cubicBezTo>
                  <a:pt x="1092" y="762"/>
                  <a:pt x="636" y="933"/>
                  <a:pt x="267" y="748"/>
                </a:cubicBezTo>
                <a:cubicBezTo>
                  <a:pt x="240" y="734"/>
                  <a:pt x="219" y="723"/>
                  <a:pt x="189" y="714"/>
                </a:cubicBezTo>
                <a:cubicBezTo>
                  <a:pt x="94" y="650"/>
                  <a:pt x="230" y="739"/>
                  <a:pt x="138" y="688"/>
                </a:cubicBezTo>
                <a:cubicBezTo>
                  <a:pt x="120" y="678"/>
                  <a:pt x="86" y="654"/>
                  <a:pt x="86" y="654"/>
                </a:cubicBezTo>
                <a:cubicBezTo>
                  <a:pt x="73" y="611"/>
                  <a:pt x="61" y="590"/>
                  <a:pt x="35" y="550"/>
                </a:cubicBezTo>
                <a:cubicBezTo>
                  <a:pt x="25" y="535"/>
                  <a:pt x="17" y="499"/>
                  <a:pt x="17" y="499"/>
                </a:cubicBezTo>
                <a:cubicBezTo>
                  <a:pt x="13" y="432"/>
                  <a:pt x="0" y="367"/>
                  <a:pt x="0" y="301"/>
                </a:cubicBezTo>
              </a:path>
            </a:pathLst>
          </a:custGeom>
          <a:noFill/>
          <a:ln w="25400" cap="sq" cmpd="sng">
            <a:solidFill>
              <a:srgbClr val="FF6600">
                <a:alpha val="100000"/>
              </a:srgbClr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42" name="文本框 1"/>
          <p:cNvSpPr txBox="1"/>
          <p:nvPr/>
        </p:nvSpPr>
        <p:spPr>
          <a:xfrm>
            <a:off x="5399088" y="1014413"/>
            <a:ext cx="278765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PUSH CS</a:t>
            </a:r>
          </a:p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PUSH IP</a:t>
            </a:r>
          </a:p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JMP FAR PTR PROC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10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10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nimBg="1"/>
      <p:bldP spid="167946" grpId="0"/>
      <p:bldP spid="167947" grpId="0"/>
      <p:bldP spid="167948" grpId="0" animBg="1"/>
      <p:bldP spid="167951" grpId="0"/>
      <p:bldP spid="167952" grpId="0" animBg="1"/>
      <p:bldP spid="167953" grpId="0"/>
      <p:bldP spid="167954" grpId="0"/>
      <p:bldP spid="167955" grpId="0"/>
      <p:bldP spid="167956" grpId="0"/>
      <p:bldP spid="167958" grpId="0"/>
      <p:bldP spid="167961" grpId="0"/>
      <p:bldP spid="167962" grpId="0" animBg="1"/>
      <p:bldP spid="167963" grpId="0" animBg="1"/>
      <p:bldP spid="167964" grpId="0" animBg="1"/>
      <p:bldP spid="167965" grpId="0" animBg="1"/>
      <p:bldP spid="167966" grpId="0"/>
      <p:bldP spid="16796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 txBox="1"/>
          <p:nvPr/>
        </p:nvSpPr>
        <p:spPr>
          <a:xfrm>
            <a:off x="755650" y="1457325"/>
            <a:ext cx="6624638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tabLst>
                <a:tab pos="1438275" algn="l"/>
                <a:tab pos="2863850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根据段内和段间、有无参数，分成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种类型</a:t>
            </a:r>
          </a:p>
          <a:p>
            <a:pPr marL="742950" lvl="1" indent="-28575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438275" algn="l"/>
                <a:tab pos="2863850" algn="l"/>
              </a:tabLst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；无参数段内返回</a:t>
            </a:r>
          </a:p>
          <a:p>
            <a:pPr marL="742950" lvl="1" indent="-28575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438275" algn="l"/>
                <a:tab pos="2863850" algn="l"/>
              </a:tabLst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 i16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；有参数段内返回</a:t>
            </a:r>
          </a:p>
          <a:p>
            <a:pPr marL="742950" lvl="1" indent="-28575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438275" algn="l"/>
                <a:tab pos="2863850" algn="l"/>
              </a:tabLst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RETF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；无参数段间返回</a:t>
            </a:r>
          </a:p>
          <a:p>
            <a:pPr marL="742950" lvl="1" indent="-28575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438275" algn="l"/>
                <a:tab pos="2863850" algn="l"/>
              </a:tabLst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RETF i16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；有参数段间返回</a:t>
            </a:r>
          </a:p>
          <a:p>
            <a:pPr marL="342900" indent="-34290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tabLst>
                <a:tab pos="1438275" algn="l"/>
                <a:tab pos="2863850" algn="l"/>
              </a:tabLs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需要弹出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指令压入堆栈的返回地址</a:t>
            </a:r>
          </a:p>
          <a:p>
            <a:pPr marL="742950" lvl="1" indent="-28575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tabLst>
                <a:tab pos="1438275" algn="l"/>
                <a:tab pos="2863850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段内返回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出栈偏移地址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438275" algn="l"/>
                <a:tab pos="286385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IP←SS:[SP]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SP←SP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POP IP</a:t>
            </a:r>
          </a:p>
          <a:p>
            <a:pPr marL="742950" lvl="1" indent="-285750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tabLst>
                <a:tab pos="1438275" algn="l"/>
                <a:tab pos="2863850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段间返回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出栈偏移地址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和段地址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438275" algn="l"/>
                <a:tab pos="286385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IP←SS:[SP]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SP←SP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POP IP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tabLst>
                <a:tab pos="1438275" algn="l"/>
                <a:tab pos="286385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CS←SS:[SP]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SP←SP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2;  POP CS</a:t>
            </a:r>
          </a:p>
        </p:txBody>
      </p:sp>
      <p:sp>
        <p:nvSpPr>
          <p:cNvPr id="172035" name="AutoShape 4" descr="之字形"/>
          <p:cNvSpPr/>
          <p:nvPr/>
        </p:nvSpPr>
        <p:spPr>
          <a:xfrm>
            <a:off x="6835775" y="2228850"/>
            <a:ext cx="1833563" cy="936625"/>
          </a:xfrm>
          <a:prstGeom prst="wedgeRectCallout">
            <a:avLst>
              <a:gd name="adj1" fmla="val -83190"/>
              <a:gd name="adj2" fmla="val 5032"/>
            </a:avLst>
          </a:prstGeom>
          <a:pattFill prst="zigZag">
            <a:fgClr>
              <a:schemeClr val="accent1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  IP</a:t>
            </a: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SP=SP+i16</a:t>
            </a:r>
          </a:p>
        </p:txBody>
      </p:sp>
      <p:sp>
        <p:nvSpPr>
          <p:cNvPr id="172036" name="Rectangle 2"/>
          <p:cNvSpPr txBox="1"/>
          <p:nvPr/>
        </p:nvSpPr>
        <p:spPr>
          <a:xfrm>
            <a:off x="468313" y="806450"/>
            <a:ext cx="2808287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）返回指令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/>
          <p:nvPr/>
        </p:nvSpPr>
        <p:spPr>
          <a:xfrm>
            <a:off x="5175250" y="6392863"/>
            <a:ext cx="3276600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059" name="AutoShape 8"/>
          <p:cNvSpPr/>
          <p:nvPr/>
        </p:nvSpPr>
        <p:spPr>
          <a:xfrm>
            <a:off x="571500" y="1125538"/>
            <a:ext cx="2632075" cy="457200"/>
          </a:xfrm>
          <a:prstGeom prst="flowChartAlternateProcess">
            <a:avLst/>
          </a:prstGeom>
          <a:noFill/>
          <a:ln w="28575">
            <a:noFill/>
          </a:ln>
        </p:spPr>
        <p:txBody>
          <a:bodyPr/>
          <a:lstStyle/>
          <a:p>
            <a:pPr eaLnBrk="0" hangingPunct="0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子程序</a:t>
            </a:r>
          </a:p>
        </p:txBody>
      </p:sp>
      <p:sp>
        <p:nvSpPr>
          <p:cNvPr id="173060" name="Rectangle 9"/>
          <p:cNvSpPr txBox="1"/>
          <p:nvPr/>
        </p:nvSpPr>
        <p:spPr>
          <a:xfrm>
            <a:off x="788988" y="1938338"/>
            <a:ext cx="7696200" cy="464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defTabSz="9144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；主程序</a:t>
            </a:r>
          </a:p>
          <a:p>
            <a:pPr defTabSz="914400" eaLnBrk="0" hangingPunct="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al,0fh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；提供参数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htoasc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；调用子程序</a:t>
            </a:r>
          </a:p>
          <a:p>
            <a:pPr defTabSz="914400" eaLnBrk="0" hangingPunct="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</a:p>
          <a:p>
            <a:pPr defTabSz="9144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；子程序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位的一位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进制数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成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码</a:t>
            </a: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htoasc:	and al,0fh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；只取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 al,30h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位变成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cmp al,39h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，还是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0Fh</a:t>
            </a: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jbe htoend</a:t>
            </a: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add al,7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0Fh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，加上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1336675" algn="l"/>
                <a:tab pos="3425825" algn="l"/>
              </a:tabLst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htoend:	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；子程序返回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/>
          </p:cNvSpPr>
          <p:nvPr>
            <p:ph type="body" idx="4294967295"/>
          </p:nvPr>
        </p:nvSpPr>
        <p:spPr>
          <a:xfrm>
            <a:off x="1403350" y="1989138"/>
            <a:ext cx="5689600" cy="23764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中断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中断源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中断的类型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中断指令</a:t>
            </a:r>
          </a:p>
        </p:txBody>
      </p:sp>
      <p:sp>
        <p:nvSpPr>
          <p:cNvPr id="174083" name="Rectangle 2"/>
          <p:cNvSpPr>
            <a:spLocks noGrp="1"/>
          </p:cNvSpPr>
          <p:nvPr/>
        </p:nvSpPr>
        <p:spPr>
          <a:xfrm>
            <a:off x="1835150" y="115888"/>
            <a:ext cx="3959225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3.4.5.4 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 idx="4294967295"/>
          </p:nvPr>
        </p:nvSpPr>
        <p:spPr>
          <a:xfrm>
            <a:off x="696913" y="1052513"/>
            <a:ext cx="3313112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中断与过程调用</a:t>
            </a:r>
          </a:p>
        </p:txBody>
      </p:sp>
      <p:sp>
        <p:nvSpPr>
          <p:cNvPr id="171011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773238"/>
            <a:ext cx="7704137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中断是随机事件或异常事件引起，调用则是事先已在程序中安排好；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响应中断请求不仅要保护断点地址，还要保护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内容；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调用指令在指令中直接给出子程序入口地址，中断指令只给出中断向量码，入口地址则在向量码指向的内存单元中。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/>
          <p:cNvSpPr>
            <a:spLocks noGrp="1"/>
          </p:cNvSpPr>
          <p:nvPr>
            <p:ph type="title" idx="4294967295"/>
          </p:nvPr>
        </p:nvSpPr>
        <p:spPr>
          <a:xfrm>
            <a:off x="914400" y="112553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）堆栈操作指令</a:t>
            </a:r>
          </a:p>
        </p:txBody>
      </p:sp>
      <p:sp>
        <p:nvSpPr>
          <p:cNvPr id="20483" name="Rectangle 3"/>
          <p:cNvSpPr txBox="1"/>
          <p:nvPr/>
        </p:nvSpPr>
        <p:spPr>
          <a:xfrm>
            <a:off x="944563" y="2119313"/>
            <a:ext cx="6477000" cy="3756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压栈指令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  PUSH  OPRD</a:t>
            </a:r>
          </a:p>
          <a:p>
            <a:pPr marL="342900" indent="-342900" algn="just">
              <a:spcBef>
                <a:spcPct val="50000"/>
              </a:spcBef>
              <a:spcAft>
                <a:spcPct val="30000"/>
              </a:spcAft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出栈指令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</a:p>
          <a:p>
            <a:pPr marL="342900" indent="-342900" algn="just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  POP  OPRD</a:t>
            </a:r>
          </a:p>
        </p:txBody>
      </p:sp>
      <p:sp>
        <p:nvSpPr>
          <p:cNvPr id="19460" name="文本框 1"/>
          <p:cNvSpPr txBox="1"/>
          <p:nvPr/>
        </p:nvSpPr>
        <p:spPr>
          <a:xfrm>
            <a:off x="315913" y="5205413"/>
            <a:ext cx="8512175" cy="5175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OPRD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只能是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16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位寄存器或存储器操作数（两单元）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170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6131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804863"/>
            <a:ext cx="2657475" cy="8413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）中断指令</a:t>
            </a:r>
          </a:p>
        </p:txBody>
      </p:sp>
      <p:sp>
        <p:nvSpPr>
          <p:cNvPr id="172036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2060575"/>
            <a:ext cx="3605212" cy="2520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  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说明：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nх4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037" name="Rectangle 6"/>
          <p:cNvSpPr/>
          <p:nvPr/>
        </p:nvSpPr>
        <p:spPr>
          <a:xfrm>
            <a:off x="6719888" y="2708275"/>
            <a:ext cx="1601787" cy="381635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8" name="Line 7"/>
          <p:cNvSpPr/>
          <p:nvPr/>
        </p:nvSpPr>
        <p:spPr>
          <a:xfrm>
            <a:off x="6719888" y="36226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39" name="Line 8"/>
          <p:cNvSpPr/>
          <p:nvPr/>
        </p:nvSpPr>
        <p:spPr>
          <a:xfrm>
            <a:off x="6719888" y="40036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9"/>
          <p:cNvSpPr/>
          <p:nvPr/>
        </p:nvSpPr>
        <p:spPr>
          <a:xfrm>
            <a:off x="6719888" y="43846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1" name="Line 10"/>
          <p:cNvSpPr/>
          <p:nvPr/>
        </p:nvSpPr>
        <p:spPr>
          <a:xfrm>
            <a:off x="6721475" y="32416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2" name="Line 11"/>
          <p:cNvSpPr/>
          <p:nvPr/>
        </p:nvSpPr>
        <p:spPr>
          <a:xfrm>
            <a:off x="6721475" y="47656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3" name="AutoShape 12"/>
          <p:cNvSpPr/>
          <p:nvPr/>
        </p:nvSpPr>
        <p:spPr>
          <a:xfrm>
            <a:off x="3059113" y="1844675"/>
            <a:ext cx="1655762" cy="863600"/>
          </a:xfrm>
          <a:prstGeom prst="wedgeRoundRectCallout">
            <a:avLst>
              <a:gd name="adj1" fmla="val -62079"/>
              <a:gd name="adj2" fmla="val 60662"/>
              <a:gd name="adj3" fmla="val 16667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中断类型码</a:t>
            </a:r>
          </a:p>
          <a:p>
            <a:pPr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 〜 255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4" name="Text Box 13"/>
          <p:cNvSpPr txBox="1"/>
          <p:nvPr/>
        </p:nvSpPr>
        <p:spPr>
          <a:xfrm>
            <a:off x="5037138" y="3052763"/>
            <a:ext cx="11366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 х4 </a:t>
            </a:r>
          </a:p>
        </p:txBody>
      </p:sp>
      <p:sp>
        <p:nvSpPr>
          <p:cNvPr id="172045" name="Line 14"/>
          <p:cNvSpPr/>
          <p:nvPr/>
        </p:nvSpPr>
        <p:spPr>
          <a:xfrm flipV="1">
            <a:off x="5957888" y="3355975"/>
            <a:ext cx="6477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6" name="Text Box 15"/>
          <p:cNvSpPr txBox="1"/>
          <p:nvPr/>
        </p:nvSpPr>
        <p:spPr>
          <a:xfrm>
            <a:off x="7116763" y="322738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72047" name="Text Box 16"/>
          <p:cNvSpPr txBox="1"/>
          <p:nvPr/>
        </p:nvSpPr>
        <p:spPr>
          <a:xfrm>
            <a:off x="7116763" y="360838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72048" name="Text Box 17"/>
          <p:cNvSpPr txBox="1"/>
          <p:nvPr/>
        </p:nvSpPr>
        <p:spPr>
          <a:xfrm>
            <a:off x="7116763" y="398938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72049" name="Text Box 18"/>
          <p:cNvSpPr txBox="1"/>
          <p:nvPr/>
        </p:nvSpPr>
        <p:spPr>
          <a:xfrm>
            <a:off x="7116763" y="437038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172050" name="AutoShape 19"/>
          <p:cNvSpPr/>
          <p:nvPr/>
        </p:nvSpPr>
        <p:spPr>
          <a:xfrm>
            <a:off x="6840538" y="3389313"/>
            <a:ext cx="168275" cy="523875"/>
          </a:xfrm>
          <a:prstGeom prst="leftBrace">
            <a:avLst>
              <a:gd name="adj1" fmla="val 2574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1" name="AutoShape 20"/>
          <p:cNvSpPr/>
          <p:nvPr/>
        </p:nvSpPr>
        <p:spPr>
          <a:xfrm>
            <a:off x="6840538" y="4152900"/>
            <a:ext cx="168275" cy="493713"/>
          </a:xfrm>
          <a:prstGeom prst="leftBrace">
            <a:avLst>
              <a:gd name="adj1" fmla="val 24259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2" name="Text Box 23"/>
          <p:cNvSpPr txBox="1"/>
          <p:nvPr/>
        </p:nvSpPr>
        <p:spPr>
          <a:xfrm>
            <a:off x="4284663" y="4471988"/>
            <a:ext cx="18716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入口的段地址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3" name="Text Box 24"/>
          <p:cNvSpPr txBox="1"/>
          <p:nvPr/>
        </p:nvSpPr>
        <p:spPr>
          <a:xfrm>
            <a:off x="3851275" y="3752850"/>
            <a:ext cx="20478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入口的偏移地址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54" name="Line 26"/>
          <p:cNvSpPr/>
          <p:nvPr/>
        </p:nvSpPr>
        <p:spPr>
          <a:xfrm flipH="1">
            <a:off x="6011863" y="4364038"/>
            <a:ext cx="738187" cy="2889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55" name="Line 27"/>
          <p:cNvSpPr/>
          <p:nvPr/>
        </p:nvSpPr>
        <p:spPr>
          <a:xfrm flipH="1">
            <a:off x="5795963" y="3571875"/>
            <a:ext cx="938212" cy="36195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56" name="Text Box 28"/>
          <p:cNvSpPr txBox="1"/>
          <p:nvPr/>
        </p:nvSpPr>
        <p:spPr>
          <a:xfrm>
            <a:off x="468313" y="4941888"/>
            <a:ext cx="36718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存放中断服务子程序入口地址的单元的偏移地址</a:t>
            </a:r>
          </a:p>
        </p:txBody>
      </p:sp>
      <p:sp>
        <p:nvSpPr>
          <p:cNvPr id="172057" name="Line 29"/>
          <p:cNvSpPr/>
          <p:nvPr/>
        </p:nvSpPr>
        <p:spPr>
          <a:xfrm>
            <a:off x="1908175" y="4365625"/>
            <a:ext cx="0" cy="576263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58" name="Line 37"/>
          <p:cNvSpPr/>
          <p:nvPr/>
        </p:nvSpPr>
        <p:spPr>
          <a:xfrm>
            <a:off x="6721475" y="54451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59" name="Line 38"/>
          <p:cNvSpPr/>
          <p:nvPr/>
        </p:nvSpPr>
        <p:spPr>
          <a:xfrm>
            <a:off x="6721475" y="58769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60" name="AutoShape 41"/>
          <p:cNvSpPr/>
          <p:nvPr/>
        </p:nvSpPr>
        <p:spPr>
          <a:xfrm rot="10800000">
            <a:off x="8405813" y="5229225"/>
            <a:ext cx="144462" cy="1079500"/>
          </a:xfrm>
          <a:prstGeom prst="leftBrace">
            <a:avLst>
              <a:gd name="adj1" fmla="val 6178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61" name="AutoShape 42"/>
          <p:cNvSpPr/>
          <p:nvPr/>
        </p:nvSpPr>
        <p:spPr>
          <a:xfrm rot="10800000">
            <a:off x="8405813" y="3067050"/>
            <a:ext cx="144462" cy="1873250"/>
          </a:xfrm>
          <a:prstGeom prst="leftBrace">
            <a:avLst>
              <a:gd name="adj1" fmla="val 10721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62" name="Text Box 43"/>
          <p:cNvSpPr txBox="1"/>
          <p:nvPr/>
        </p:nvSpPr>
        <p:spPr>
          <a:xfrm>
            <a:off x="8550275" y="5464175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172063" name="Text Box 44"/>
          <p:cNvSpPr txBox="1"/>
          <p:nvPr/>
        </p:nvSpPr>
        <p:spPr>
          <a:xfrm>
            <a:off x="8578850" y="3521075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172064" name="Text Box 45"/>
          <p:cNvSpPr txBox="1"/>
          <p:nvPr/>
        </p:nvSpPr>
        <p:spPr>
          <a:xfrm>
            <a:off x="7224713" y="48434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72065" name="Text Box 47"/>
          <p:cNvSpPr txBox="1"/>
          <p:nvPr/>
        </p:nvSpPr>
        <p:spPr>
          <a:xfrm>
            <a:off x="395288" y="5851525"/>
            <a:ext cx="4392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该单元在数据段，段地址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=DS</a:t>
            </a:r>
          </a:p>
        </p:txBody>
      </p:sp>
      <p:sp>
        <p:nvSpPr>
          <p:cNvPr id="172066" name="Text Box 48"/>
          <p:cNvSpPr txBox="1"/>
          <p:nvPr/>
        </p:nvSpPr>
        <p:spPr>
          <a:xfrm>
            <a:off x="7253288" y="599598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animBg="1"/>
      <p:bldP spid="172043" grpId="0" animBg="1"/>
      <p:bldP spid="172044" grpId="0"/>
      <p:bldP spid="172046" grpId="0"/>
      <p:bldP spid="172047" grpId="0"/>
      <p:bldP spid="172048" grpId="0"/>
      <p:bldP spid="172049" grpId="0"/>
      <p:bldP spid="172050" grpId="0" animBg="1"/>
      <p:bldP spid="172051" grpId="0" animBg="1"/>
      <p:bldP spid="172052" grpId="0"/>
      <p:bldP spid="172053" grpId="0"/>
      <p:bldP spid="172056" grpId="0"/>
      <p:bldP spid="172060" grpId="0" animBg="1"/>
      <p:bldP spid="172061" grpId="0" animBg="1"/>
      <p:bldP spid="172062" grpId="0"/>
      <p:bldP spid="172063" grpId="0"/>
      <p:bldP spid="172064" grpId="0"/>
      <p:bldP spid="172065" grpId="0"/>
      <p:bldP spid="172066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 idx="4294967295"/>
          </p:nvPr>
        </p:nvSpPr>
        <p:spPr>
          <a:xfrm>
            <a:off x="1004888" y="981075"/>
            <a:ext cx="4240212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中断指令的执行过程</a:t>
            </a:r>
          </a:p>
        </p:txBody>
      </p:sp>
      <p:sp>
        <p:nvSpPr>
          <p:cNvPr id="173059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2060575"/>
            <a:ext cx="7561263" cy="33131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压入堆栈；</a:t>
            </a:r>
          </a:p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指令的下一条指令的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CS、IP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压栈；</a:t>
            </a:r>
          </a:p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n×4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得到存放中断向量的地址；</a:t>
            </a:r>
          </a:p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将中断向量（中断服务程序入口地址）送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寄存器；</a:t>
            </a:r>
          </a:p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转入中断服务程序。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172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8179" name="Rectangle 2"/>
          <p:cNvSpPr>
            <a:spLocks noGrp="1"/>
          </p:cNvSpPr>
          <p:nvPr>
            <p:ph type="title" idx="4294967295"/>
          </p:nvPr>
        </p:nvSpPr>
        <p:spPr>
          <a:xfrm>
            <a:off x="901700" y="1038225"/>
            <a:ext cx="36703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中断指令的执行过程</a:t>
            </a:r>
          </a:p>
        </p:txBody>
      </p:sp>
      <p:sp>
        <p:nvSpPr>
          <p:cNvPr id="174084" name="Rectangle 4"/>
          <p:cNvSpPr/>
          <p:nvPr/>
        </p:nvSpPr>
        <p:spPr>
          <a:xfrm>
            <a:off x="6719888" y="2349500"/>
            <a:ext cx="1601787" cy="403225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5" name="Line 5"/>
          <p:cNvSpPr/>
          <p:nvPr/>
        </p:nvSpPr>
        <p:spPr>
          <a:xfrm>
            <a:off x="6719888" y="32639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086" name="Line 6"/>
          <p:cNvSpPr/>
          <p:nvPr/>
        </p:nvSpPr>
        <p:spPr>
          <a:xfrm>
            <a:off x="6719888" y="36449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087" name="Line 7"/>
          <p:cNvSpPr/>
          <p:nvPr/>
        </p:nvSpPr>
        <p:spPr>
          <a:xfrm>
            <a:off x="6719888" y="40259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088" name="Line 8"/>
          <p:cNvSpPr/>
          <p:nvPr/>
        </p:nvSpPr>
        <p:spPr>
          <a:xfrm>
            <a:off x="6721475" y="28829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089" name="Line 9"/>
          <p:cNvSpPr/>
          <p:nvPr/>
        </p:nvSpPr>
        <p:spPr>
          <a:xfrm>
            <a:off x="6721475" y="44069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090" name="Text Box 10"/>
          <p:cNvSpPr txBox="1"/>
          <p:nvPr/>
        </p:nvSpPr>
        <p:spPr>
          <a:xfrm>
            <a:off x="5037138" y="2693988"/>
            <a:ext cx="1136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n×4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4091" name="Line 11"/>
          <p:cNvSpPr/>
          <p:nvPr/>
        </p:nvSpPr>
        <p:spPr>
          <a:xfrm flipV="1">
            <a:off x="5957888" y="2997200"/>
            <a:ext cx="6477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092" name="Text Box 12"/>
          <p:cNvSpPr txBox="1"/>
          <p:nvPr/>
        </p:nvSpPr>
        <p:spPr>
          <a:xfrm>
            <a:off x="7116763" y="28686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22H</a:t>
            </a:r>
          </a:p>
        </p:txBody>
      </p:sp>
      <p:sp>
        <p:nvSpPr>
          <p:cNvPr id="174093" name="Text Box 13"/>
          <p:cNvSpPr txBox="1"/>
          <p:nvPr/>
        </p:nvSpPr>
        <p:spPr>
          <a:xfrm>
            <a:off x="7116763" y="32496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11H</a:t>
            </a:r>
          </a:p>
        </p:txBody>
      </p:sp>
      <p:sp>
        <p:nvSpPr>
          <p:cNvPr id="174094" name="Text Box 14"/>
          <p:cNvSpPr txBox="1"/>
          <p:nvPr/>
        </p:nvSpPr>
        <p:spPr>
          <a:xfrm>
            <a:off x="7116763" y="36306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00H</a:t>
            </a:r>
          </a:p>
        </p:txBody>
      </p:sp>
      <p:sp>
        <p:nvSpPr>
          <p:cNvPr id="174095" name="Text Box 15"/>
          <p:cNvSpPr txBox="1"/>
          <p:nvPr/>
        </p:nvSpPr>
        <p:spPr>
          <a:xfrm>
            <a:off x="7116763" y="40116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67H</a:t>
            </a:r>
          </a:p>
        </p:txBody>
      </p:sp>
      <p:sp>
        <p:nvSpPr>
          <p:cNvPr id="174096" name="AutoShape 16"/>
          <p:cNvSpPr/>
          <p:nvPr/>
        </p:nvSpPr>
        <p:spPr>
          <a:xfrm>
            <a:off x="6840538" y="3030538"/>
            <a:ext cx="168275" cy="523875"/>
          </a:xfrm>
          <a:prstGeom prst="leftBrace">
            <a:avLst>
              <a:gd name="adj1" fmla="val 2574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7" name="AutoShape 17"/>
          <p:cNvSpPr/>
          <p:nvPr/>
        </p:nvSpPr>
        <p:spPr>
          <a:xfrm>
            <a:off x="6840538" y="3794125"/>
            <a:ext cx="168275" cy="493713"/>
          </a:xfrm>
          <a:prstGeom prst="leftBrace">
            <a:avLst>
              <a:gd name="adj1" fmla="val 24259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8" name="Text Box 18"/>
          <p:cNvSpPr txBox="1"/>
          <p:nvPr/>
        </p:nvSpPr>
        <p:spPr>
          <a:xfrm>
            <a:off x="5219700" y="3141663"/>
            <a:ext cx="5032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74099" name="Text Box 19"/>
          <p:cNvSpPr txBox="1"/>
          <p:nvPr/>
        </p:nvSpPr>
        <p:spPr>
          <a:xfrm>
            <a:off x="5130800" y="4149725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174100" name="Rectangle 20"/>
          <p:cNvSpPr/>
          <p:nvPr/>
        </p:nvSpPr>
        <p:spPr>
          <a:xfrm>
            <a:off x="4932363" y="3500438"/>
            <a:ext cx="1008062" cy="433387"/>
          </a:xfrm>
          <a:prstGeom prst="rect">
            <a:avLst/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1" name="Rectangle 21"/>
          <p:cNvSpPr/>
          <p:nvPr/>
        </p:nvSpPr>
        <p:spPr>
          <a:xfrm>
            <a:off x="4929188" y="4508500"/>
            <a:ext cx="1008062" cy="433388"/>
          </a:xfrm>
          <a:prstGeom prst="rect">
            <a:avLst/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2" name="Line 24"/>
          <p:cNvSpPr/>
          <p:nvPr/>
        </p:nvSpPr>
        <p:spPr>
          <a:xfrm>
            <a:off x="6721475" y="50863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03" name="Line 25"/>
          <p:cNvSpPr/>
          <p:nvPr/>
        </p:nvSpPr>
        <p:spPr>
          <a:xfrm>
            <a:off x="6721475" y="55181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04" name="Text Box 26"/>
          <p:cNvSpPr txBox="1"/>
          <p:nvPr/>
        </p:nvSpPr>
        <p:spPr>
          <a:xfrm>
            <a:off x="5610225" y="5157788"/>
            <a:ext cx="11223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68122H</a:t>
            </a:r>
          </a:p>
        </p:txBody>
      </p:sp>
      <p:sp>
        <p:nvSpPr>
          <p:cNvPr id="174105" name="Text Box 27"/>
          <p:cNvSpPr txBox="1"/>
          <p:nvPr/>
        </p:nvSpPr>
        <p:spPr>
          <a:xfrm>
            <a:off x="7110413" y="509111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</a:p>
        </p:txBody>
      </p:sp>
      <p:sp>
        <p:nvSpPr>
          <p:cNvPr id="174106" name="AutoShape 28"/>
          <p:cNvSpPr/>
          <p:nvPr/>
        </p:nvSpPr>
        <p:spPr>
          <a:xfrm rot="10800000">
            <a:off x="8405813" y="4870450"/>
            <a:ext cx="144462" cy="1366838"/>
          </a:xfrm>
          <a:prstGeom prst="leftBrace">
            <a:avLst>
              <a:gd name="adj1" fmla="val 7823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7" name="AutoShape 29"/>
          <p:cNvSpPr/>
          <p:nvPr/>
        </p:nvSpPr>
        <p:spPr>
          <a:xfrm rot="10800000">
            <a:off x="8405813" y="2708275"/>
            <a:ext cx="144462" cy="1873250"/>
          </a:xfrm>
          <a:prstGeom prst="leftBrace">
            <a:avLst>
              <a:gd name="adj1" fmla="val 10721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8" name="Text Box 30"/>
          <p:cNvSpPr txBox="1"/>
          <p:nvPr/>
        </p:nvSpPr>
        <p:spPr>
          <a:xfrm>
            <a:off x="8550275" y="5105400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174109" name="Text Box 31"/>
          <p:cNvSpPr txBox="1"/>
          <p:nvPr/>
        </p:nvSpPr>
        <p:spPr>
          <a:xfrm>
            <a:off x="8578850" y="3162300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174110" name="Text Box 32"/>
          <p:cNvSpPr txBox="1"/>
          <p:nvPr/>
        </p:nvSpPr>
        <p:spPr>
          <a:xfrm>
            <a:off x="7224713" y="448468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74111" name="Line 33"/>
          <p:cNvSpPr/>
          <p:nvPr/>
        </p:nvSpPr>
        <p:spPr>
          <a:xfrm>
            <a:off x="6721475" y="59499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2" name="Rectangle 34"/>
          <p:cNvSpPr/>
          <p:nvPr/>
        </p:nvSpPr>
        <p:spPr>
          <a:xfrm>
            <a:off x="1098550" y="2276475"/>
            <a:ext cx="1601788" cy="4319588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3" name="Line 35"/>
          <p:cNvSpPr/>
          <p:nvPr/>
        </p:nvSpPr>
        <p:spPr>
          <a:xfrm>
            <a:off x="1098550" y="31908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4" name="Line 36"/>
          <p:cNvSpPr/>
          <p:nvPr/>
        </p:nvSpPr>
        <p:spPr>
          <a:xfrm>
            <a:off x="1098550" y="35718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5" name="Line 37"/>
          <p:cNvSpPr/>
          <p:nvPr/>
        </p:nvSpPr>
        <p:spPr>
          <a:xfrm>
            <a:off x="1098550" y="39528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6" name="Line 38"/>
          <p:cNvSpPr/>
          <p:nvPr/>
        </p:nvSpPr>
        <p:spPr>
          <a:xfrm>
            <a:off x="1100138" y="28098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7" name="Line 39"/>
          <p:cNvSpPr/>
          <p:nvPr/>
        </p:nvSpPr>
        <p:spPr>
          <a:xfrm>
            <a:off x="1100138" y="43338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8" name="Line 46"/>
          <p:cNvSpPr/>
          <p:nvPr/>
        </p:nvSpPr>
        <p:spPr>
          <a:xfrm>
            <a:off x="1100138" y="4725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9" name="Line 47"/>
          <p:cNvSpPr/>
          <p:nvPr/>
        </p:nvSpPr>
        <p:spPr>
          <a:xfrm>
            <a:off x="1100138" y="51577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0" name="AutoShape 50"/>
          <p:cNvSpPr/>
          <p:nvPr/>
        </p:nvSpPr>
        <p:spPr>
          <a:xfrm>
            <a:off x="809625" y="2635250"/>
            <a:ext cx="163513" cy="3529013"/>
          </a:xfrm>
          <a:prstGeom prst="leftBrace">
            <a:avLst>
              <a:gd name="adj1" fmla="val 17845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1" name="Text Box 52"/>
          <p:cNvSpPr txBox="1"/>
          <p:nvPr/>
        </p:nvSpPr>
        <p:spPr>
          <a:xfrm>
            <a:off x="371475" y="3932238"/>
            <a:ext cx="457200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</a:p>
        </p:txBody>
      </p:sp>
      <p:sp>
        <p:nvSpPr>
          <p:cNvPr id="174122" name="Line 54"/>
          <p:cNvSpPr/>
          <p:nvPr/>
        </p:nvSpPr>
        <p:spPr>
          <a:xfrm>
            <a:off x="1100138" y="55895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3" name="Text Box 55"/>
          <p:cNvSpPr txBox="1"/>
          <p:nvPr/>
        </p:nvSpPr>
        <p:spPr>
          <a:xfrm>
            <a:off x="3492500" y="5589588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174124" name="Text Box 56"/>
          <p:cNvSpPr txBox="1"/>
          <p:nvPr/>
        </p:nvSpPr>
        <p:spPr>
          <a:xfrm>
            <a:off x="1327150" y="5162550"/>
            <a:ext cx="1211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FLAGS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74125" name="Text Box 57"/>
          <p:cNvSpPr txBox="1"/>
          <p:nvPr/>
        </p:nvSpPr>
        <p:spPr>
          <a:xfrm>
            <a:off x="1314450" y="4724400"/>
            <a:ext cx="1211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FLAGS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74126" name="Text Box 58"/>
          <p:cNvSpPr txBox="1"/>
          <p:nvPr/>
        </p:nvSpPr>
        <p:spPr>
          <a:xfrm>
            <a:off x="1558925" y="35655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74127" name="Text Box 59"/>
          <p:cNvSpPr txBox="1"/>
          <p:nvPr/>
        </p:nvSpPr>
        <p:spPr>
          <a:xfrm>
            <a:off x="1530350" y="39465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74128" name="Text Box 60"/>
          <p:cNvSpPr txBox="1"/>
          <p:nvPr/>
        </p:nvSpPr>
        <p:spPr>
          <a:xfrm>
            <a:off x="1530350" y="43275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74129" name="Text Box 61"/>
          <p:cNvSpPr txBox="1"/>
          <p:nvPr/>
        </p:nvSpPr>
        <p:spPr>
          <a:xfrm>
            <a:off x="1558925" y="31750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74130" name="Line 62"/>
          <p:cNvSpPr/>
          <p:nvPr/>
        </p:nvSpPr>
        <p:spPr>
          <a:xfrm flipH="1">
            <a:off x="2773363" y="5805488"/>
            <a:ext cx="719137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1" name="Line 65"/>
          <p:cNvSpPr/>
          <p:nvPr/>
        </p:nvSpPr>
        <p:spPr>
          <a:xfrm>
            <a:off x="1101725" y="60198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2" name="Text Box 66"/>
          <p:cNvSpPr txBox="1"/>
          <p:nvPr/>
        </p:nvSpPr>
        <p:spPr>
          <a:xfrm>
            <a:off x="1620838" y="606742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74133" name="Text Box 67"/>
          <p:cNvSpPr txBox="1"/>
          <p:nvPr/>
        </p:nvSpPr>
        <p:spPr>
          <a:xfrm>
            <a:off x="3490913" y="4724400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174134" name="Line 68"/>
          <p:cNvSpPr/>
          <p:nvPr/>
        </p:nvSpPr>
        <p:spPr>
          <a:xfrm flipH="1">
            <a:off x="2771775" y="4940300"/>
            <a:ext cx="719138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5" name="Text Box 71"/>
          <p:cNvSpPr txBox="1"/>
          <p:nvPr/>
        </p:nvSpPr>
        <p:spPr>
          <a:xfrm>
            <a:off x="3563938" y="3141663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174136" name="Line 72"/>
          <p:cNvSpPr/>
          <p:nvPr/>
        </p:nvSpPr>
        <p:spPr>
          <a:xfrm flipH="1">
            <a:off x="2844800" y="3357563"/>
            <a:ext cx="719138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7" name="Text Box 73"/>
          <p:cNvSpPr txBox="1"/>
          <p:nvPr/>
        </p:nvSpPr>
        <p:spPr>
          <a:xfrm>
            <a:off x="3548063" y="3940175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174138" name="Line 74"/>
          <p:cNvSpPr/>
          <p:nvPr/>
        </p:nvSpPr>
        <p:spPr>
          <a:xfrm flipH="1">
            <a:off x="2828925" y="4156075"/>
            <a:ext cx="719138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9" name="Line 75"/>
          <p:cNvSpPr/>
          <p:nvPr/>
        </p:nvSpPr>
        <p:spPr>
          <a:xfrm flipH="1">
            <a:off x="5940425" y="3284538"/>
            <a:ext cx="936625" cy="431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0" name="Line 76"/>
          <p:cNvSpPr/>
          <p:nvPr/>
        </p:nvSpPr>
        <p:spPr>
          <a:xfrm flipH="1">
            <a:off x="5940425" y="4019550"/>
            <a:ext cx="922338" cy="633413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6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0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5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9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2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17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2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1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7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17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74090" grpId="0"/>
      <p:bldP spid="174092" grpId="0"/>
      <p:bldP spid="174093" grpId="0"/>
      <p:bldP spid="174094" grpId="0"/>
      <p:bldP spid="174095" grpId="0"/>
      <p:bldP spid="174096" grpId="0" animBg="1"/>
      <p:bldP spid="174097" grpId="0" animBg="1"/>
      <p:bldP spid="174098" grpId="0"/>
      <p:bldP spid="174099" grpId="0"/>
      <p:bldP spid="174100" grpId="0" animBg="1"/>
      <p:bldP spid="174101" grpId="0" animBg="1"/>
      <p:bldP spid="174104" grpId="0"/>
      <p:bldP spid="174105" grpId="0"/>
      <p:bldP spid="174106" grpId="0" animBg="1"/>
      <p:bldP spid="174107" grpId="0" animBg="1"/>
      <p:bldP spid="174108" grpId="0"/>
      <p:bldP spid="174109" grpId="0"/>
      <p:bldP spid="174110" grpId="0"/>
      <p:bldP spid="174112" grpId="0" animBg="1"/>
      <p:bldP spid="174120" grpId="0" animBg="1"/>
      <p:bldP spid="174121" grpId="0"/>
      <p:bldP spid="174123" grpId="0"/>
      <p:bldP spid="174123" grpId="1"/>
      <p:bldP spid="174124" grpId="0"/>
      <p:bldP spid="174125" grpId="0"/>
      <p:bldP spid="174126" grpId="0"/>
      <p:bldP spid="174127" grpId="0"/>
      <p:bldP spid="174128" grpId="0"/>
      <p:bldP spid="174129" grpId="0"/>
      <p:bldP spid="174132" grpId="0"/>
      <p:bldP spid="174133" grpId="0"/>
      <p:bldP spid="174133" grpId="1"/>
      <p:bldP spid="174135" grpId="0"/>
      <p:bldP spid="174137" grpId="0"/>
      <p:bldP spid="174137" grpId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 idx="4294967295"/>
          </p:nvPr>
        </p:nvSpPr>
        <p:spPr>
          <a:xfrm>
            <a:off x="614363" y="962025"/>
            <a:ext cx="1220787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75107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2133600"/>
            <a:ext cx="3744912" cy="33226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450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执行程序段：</a:t>
            </a:r>
          </a:p>
          <a:p>
            <a:pPr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CS       IP                </a:t>
            </a:r>
          </a:p>
          <a:p>
            <a:pPr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</a:p>
          <a:p>
            <a:pPr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6200H:0110H   INT  21H</a:t>
            </a:r>
          </a:p>
          <a:p>
            <a:pPr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6200H:0112H   MOV  AX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  <a:p>
            <a:pPr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75108" name="Rectangle 22"/>
          <p:cNvSpPr/>
          <p:nvPr/>
        </p:nvSpPr>
        <p:spPr>
          <a:xfrm>
            <a:off x="6713538" y="2727325"/>
            <a:ext cx="1601787" cy="35814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09" name="Line 23"/>
          <p:cNvSpPr/>
          <p:nvPr/>
        </p:nvSpPr>
        <p:spPr>
          <a:xfrm>
            <a:off x="6713538" y="365601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0" name="Line 24"/>
          <p:cNvSpPr/>
          <p:nvPr/>
        </p:nvSpPr>
        <p:spPr>
          <a:xfrm>
            <a:off x="6713538" y="403701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1" name="Line 25"/>
          <p:cNvSpPr/>
          <p:nvPr/>
        </p:nvSpPr>
        <p:spPr>
          <a:xfrm>
            <a:off x="6713538" y="441801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2" name="Line 26"/>
          <p:cNvSpPr/>
          <p:nvPr/>
        </p:nvSpPr>
        <p:spPr>
          <a:xfrm>
            <a:off x="6715125" y="327501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3" name="Line 27"/>
          <p:cNvSpPr/>
          <p:nvPr/>
        </p:nvSpPr>
        <p:spPr>
          <a:xfrm>
            <a:off x="6715125" y="479901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4" name="Line 28"/>
          <p:cNvSpPr/>
          <p:nvPr/>
        </p:nvSpPr>
        <p:spPr>
          <a:xfrm>
            <a:off x="5953125" y="5741988"/>
            <a:ext cx="609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5" name="Text Box 29"/>
          <p:cNvSpPr txBox="1"/>
          <p:nvPr/>
        </p:nvSpPr>
        <p:spPr>
          <a:xfrm>
            <a:off x="7167563" y="32607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12H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6" name="Text Box 30"/>
          <p:cNvSpPr txBox="1"/>
          <p:nvPr/>
        </p:nvSpPr>
        <p:spPr>
          <a:xfrm>
            <a:off x="7138988" y="36417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01H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7" name="Text Box 31"/>
          <p:cNvSpPr txBox="1"/>
          <p:nvPr/>
        </p:nvSpPr>
        <p:spPr>
          <a:xfrm>
            <a:off x="7110413" y="40227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00H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8" name="Text Box 32"/>
          <p:cNvSpPr txBox="1"/>
          <p:nvPr/>
        </p:nvSpPr>
        <p:spPr>
          <a:xfrm>
            <a:off x="7110413" y="44037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62H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9" name="Text Box 36"/>
          <p:cNvSpPr txBox="1"/>
          <p:nvPr/>
        </p:nvSpPr>
        <p:spPr>
          <a:xfrm>
            <a:off x="4752975" y="5522913"/>
            <a:ext cx="14192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SP=1200</a:t>
            </a:r>
          </a:p>
        </p:txBody>
      </p:sp>
      <p:sp>
        <p:nvSpPr>
          <p:cNvPr id="175120" name="Line 37"/>
          <p:cNvSpPr/>
          <p:nvPr/>
        </p:nvSpPr>
        <p:spPr>
          <a:xfrm>
            <a:off x="6715125" y="59705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21" name="Rectangle 38"/>
          <p:cNvSpPr/>
          <p:nvPr/>
        </p:nvSpPr>
        <p:spPr>
          <a:xfrm>
            <a:off x="6715125" y="5561013"/>
            <a:ext cx="1600200" cy="381000"/>
          </a:xfrm>
          <a:prstGeom prst="rect">
            <a:avLst/>
          </a:prstGeom>
          <a:solidFill>
            <a:srgbClr val="C0C0C0"/>
          </a:solidFill>
          <a:ln w="25400" cap="sq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2" name="Line 39"/>
          <p:cNvSpPr/>
          <p:nvPr/>
        </p:nvSpPr>
        <p:spPr>
          <a:xfrm>
            <a:off x="6715125" y="479901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23" name="Line 40"/>
          <p:cNvSpPr/>
          <p:nvPr/>
        </p:nvSpPr>
        <p:spPr>
          <a:xfrm>
            <a:off x="6715125" y="59705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24" name="Line 41"/>
          <p:cNvSpPr/>
          <p:nvPr/>
        </p:nvSpPr>
        <p:spPr>
          <a:xfrm>
            <a:off x="6715125" y="51657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25" name="Line 42"/>
          <p:cNvSpPr/>
          <p:nvPr/>
        </p:nvSpPr>
        <p:spPr>
          <a:xfrm>
            <a:off x="6715125" y="55467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26" name="Text Box 43"/>
          <p:cNvSpPr txBox="1"/>
          <p:nvPr/>
        </p:nvSpPr>
        <p:spPr>
          <a:xfrm>
            <a:off x="6834188" y="4784725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FLAGS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75127" name="Text Box 44"/>
          <p:cNvSpPr txBox="1"/>
          <p:nvPr/>
        </p:nvSpPr>
        <p:spPr>
          <a:xfrm>
            <a:off x="6819900" y="5132388"/>
            <a:ext cx="1454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FLAGS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75128" name="Line 47"/>
          <p:cNvSpPr/>
          <p:nvPr/>
        </p:nvSpPr>
        <p:spPr>
          <a:xfrm>
            <a:off x="6010275" y="3489325"/>
            <a:ext cx="609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29" name="Text Box 48"/>
          <p:cNvSpPr txBox="1"/>
          <p:nvPr/>
        </p:nvSpPr>
        <p:spPr>
          <a:xfrm>
            <a:off x="4808538" y="3260725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SP=11FA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0" name="AutoShape 50"/>
          <p:cNvSpPr/>
          <p:nvPr/>
        </p:nvSpPr>
        <p:spPr>
          <a:xfrm>
            <a:off x="4067175" y="1844675"/>
            <a:ext cx="1933575" cy="830263"/>
          </a:xfrm>
          <a:prstGeom prst="cloudCallout">
            <a:avLst>
              <a:gd name="adj1" fmla="val 14449"/>
              <a:gd name="adj2" fmla="val 121704"/>
            </a:avLst>
          </a:prstGeom>
          <a:solidFill>
            <a:srgbClr val="993300"/>
          </a:solidFill>
          <a:ln w="25400" cap="sq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指令后</a:t>
            </a:r>
          </a:p>
        </p:txBody>
      </p:sp>
      <p:sp>
        <p:nvSpPr>
          <p:cNvPr id="175131" name="AutoShape 55"/>
          <p:cNvSpPr/>
          <p:nvPr/>
        </p:nvSpPr>
        <p:spPr>
          <a:xfrm rot="10800000">
            <a:off x="8462963" y="3500438"/>
            <a:ext cx="198437" cy="2160587"/>
          </a:xfrm>
          <a:prstGeom prst="leftBrace">
            <a:avLst>
              <a:gd name="adj1" fmla="val 9002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2" name="Text Box 56"/>
          <p:cNvSpPr txBox="1"/>
          <p:nvPr/>
        </p:nvSpPr>
        <p:spPr>
          <a:xfrm>
            <a:off x="8650288" y="4095750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  <p:bldP spid="175115" grpId="0"/>
      <p:bldP spid="175116" grpId="0"/>
      <p:bldP spid="175117" grpId="0"/>
      <p:bldP spid="175118" grpId="0"/>
      <p:bldP spid="175119" grpId="0"/>
      <p:bldP spid="175121" grpId="0" animBg="1"/>
      <p:bldP spid="175126" grpId="0"/>
      <p:bldP spid="175127" grpId="0"/>
      <p:bldP spid="175129" grpId="0"/>
      <p:bldP spid="175130" grpId="0" animBg="1"/>
      <p:bldP spid="175131" grpId="0" animBg="1"/>
      <p:bldP spid="175132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174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613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060575"/>
            <a:ext cx="4017962" cy="16557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 21H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指令后</a:t>
            </a:r>
          </a:p>
          <a:p>
            <a:pPr eaLnBrk="1" hangingPunct="1">
              <a:spcAft>
                <a:spcPct val="100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IP=[21Hх4]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CS==[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21Hх4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+2]</a:t>
            </a: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76132" name="Rectangle 4"/>
          <p:cNvSpPr/>
          <p:nvPr/>
        </p:nvSpPr>
        <p:spPr>
          <a:xfrm>
            <a:off x="6635750" y="1989138"/>
            <a:ext cx="1601788" cy="467995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3" name="Line 5"/>
          <p:cNvSpPr/>
          <p:nvPr/>
        </p:nvSpPr>
        <p:spPr>
          <a:xfrm>
            <a:off x="6635750" y="305276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34" name="Line 6"/>
          <p:cNvSpPr/>
          <p:nvPr/>
        </p:nvSpPr>
        <p:spPr>
          <a:xfrm>
            <a:off x="6635750" y="343376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35" name="Line 7"/>
          <p:cNvSpPr/>
          <p:nvPr/>
        </p:nvSpPr>
        <p:spPr>
          <a:xfrm>
            <a:off x="6635750" y="381476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36" name="Line 8"/>
          <p:cNvSpPr/>
          <p:nvPr/>
        </p:nvSpPr>
        <p:spPr>
          <a:xfrm>
            <a:off x="6637338" y="267176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37" name="Line 9"/>
          <p:cNvSpPr/>
          <p:nvPr/>
        </p:nvSpPr>
        <p:spPr>
          <a:xfrm>
            <a:off x="6637338" y="419576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38" name="Text Box 10"/>
          <p:cNvSpPr txBox="1"/>
          <p:nvPr/>
        </p:nvSpPr>
        <p:spPr>
          <a:xfrm>
            <a:off x="4932363" y="2522538"/>
            <a:ext cx="1144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0084H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6139" name="Line 11"/>
          <p:cNvSpPr/>
          <p:nvPr/>
        </p:nvSpPr>
        <p:spPr>
          <a:xfrm>
            <a:off x="5875338" y="2824163"/>
            <a:ext cx="609600" cy="0"/>
          </a:xfrm>
          <a:prstGeom prst="line">
            <a:avLst/>
          </a:prstGeom>
          <a:ln w="25400" cap="sq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40" name="Text Box 12"/>
          <p:cNvSpPr txBox="1"/>
          <p:nvPr/>
        </p:nvSpPr>
        <p:spPr>
          <a:xfrm>
            <a:off x="7105650" y="265747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23H</a:t>
            </a:r>
          </a:p>
        </p:txBody>
      </p:sp>
      <p:sp>
        <p:nvSpPr>
          <p:cNvPr id="176141" name="Text Box 13"/>
          <p:cNvSpPr txBox="1"/>
          <p:nvPr/>
        </p:nvSpPr>
        <p:spPr>
          <a:xfrm>
            <a:off x="7105650" y="303847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11H</a:t>
            </a:r>
          </a:p>
        </p:txBody>
      </p:sp>
      <p:sp>
        <p:nvSpPr>
          <p:cNvPr id="176142" name="Text Box 14"/>
          <p:cNvSpPr txBox="1"/>
          <p:nvPr/>
        </p:nvSpPr>
        <p:spPr>
          <a:xfrm>
            <a:off x="7105650" y="341947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00H</a:t>
            </a:r>
          </a:p>
        </p:txBody>
      </p:sp>
      <p:sp>
        <p:nvSpPr>
          <p:cNvPr id="176143" name="Text Box 15"/>
          <p:cNvSpPr txBox="1"/>
          <p:nvPr/>
        </p:nvSpPr>
        <p:spPr>
          <a:xfrm>
            <a:off x="7105650" y="380047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20H</a:t>
            </a:r>
          </a:p>
        </p:txBody>
      </p:sp>
      <p:sp>
        <p:nvSpPr>
          <p:cNvPr id="176144" name="AutoShape 16"/>
          <p:cNvSpPr/>
          <p:nvPr/>
        </p:nvSpPr>
        <p:spPr>
          <a:xfrm>
            <a:off x="6713538" y="2747963"/>
            <a:ext cx="152400" cy="609600"/>
          </a:xfrm>
          <a:prstGeom prst="leftBrace">
            <a:avLst>
              <a:gd name="adj1" fmla="val 3307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45" name="AutoShape 17"/>
          <p:cNvSpPr/>
          <p:nvPr/>
        </p:nvSpPr>
        <p:spPr>
          <a:xfrm>
            <a:off x="6713538" y="3509963"/>
            <a:ext cx="152400" cy="609600"/>
          </a:xfrm>
          <a:prstGeom prst="leftBrace">
            <a:avLst>
              <a:gd name="adj1" fmla="val 3307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46" name="Line 18"/>
          <p:cNvSpPr/>
          <p:nvPr/>
        </p:nvSpPr>
        <p:spPr>
          <a:xfrm flipH="1">
            <a:off x="5799138" y="3128963"/>
            <a:ext cx="838200" cy="228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47" name="Line 19"/>
          <p:cNvSpPr/>
          <p:nvPr/>
        </p:nvSpPr>
        <p:spPr>
          <a:xfrm flipH="1">
            <a:off x="5951538" y="3890963"/>
            <a:ext cx="685800" cy="152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48" name="Text Box 20"/>
          <p:cNvSpPr txBox="1"/>
          <p:nvPr/>
        </p:nvSpPr>
        <p:spPr>
          <a:xfrm>
            <a:off x="5265738" y="31289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 </a:t>
            </a:r>
          </a:p>
        </p:txBody>
      </p:sp>
      <p:sp>
        <p:nvSpPr>
          <p:cNvPr id="176149" name="Text Box 21"/>
          <p:cNvSpPr txBox="1"/>
          <p:nvPr/>
        </p:nvSpPr>
        <p:spPr>
          <a:xfrm>
            <a:off x="5341938" y="3814763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176150" name="AutoShape 22"/>
          <p:cNvSpPr/>
          <p:nvPr/>
        </p:nvSpPr>
        <p:spPr>
          <a:xfrm rot="10800000">
            <a:off x="8316913" y="2420938"/>
            <a:ext cx="215900" cy="2376487"/>
          </a:xfrm>
          <a:prstGeom prst="leftBrace">
            <a:avLst>
              <a:gd name="adj1" fmla="val 9101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51" name="Text Box 23"/>
          <p:cNvSpPr txBox="1"/>
          <p:nvPr/>
        </p:nvSpPr>
        <p:spPr>
          <a:xfrm>
            <a:off x="8521700" y="3160713"/>
            <a:ext cx="457200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176152" name="Line 24"/>
          <p:cNvSpPr/>
          <p:nvPr/>
        </p:nvSpPr>
        <p:spPr>
          <a:xfrm>
            <a:off x="6630988" y="46116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53" name="Line 25"/>
          <p:cNvSpPr/>
          <p:nvPr/>
        </p:nvSpPr>
        <p:spPr>
          <a:xfrm>
            <a:off x="6632575" y="52292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54" name="Text Box 26"/>
          <p:cNvSpPr txBox="1"/>
          <p:nvPr/>
        </p:nvSpPr>
        <p:spPr>
          <a:xfrm>
            <a:off x="7153275" y="477202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76155" name="Text Box 27"/>
          <p:cNvSpPr txBox="1"/>
          <p:nvPr/>
        </p:nvSpPr>
        <p:spPr>
          <a:xfrm>
            <a:off x="7164388" y="21796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76156" name="AutoShape 28"/>
          <p:cNvSpPr/>
          <p:nvPr/>
        </p:nvSpPr>
        <p:spPr>
          <a:xfrm rot="10800000">
            <a:off x="8345488" y="5013325"/>
            <a:ext cx="215900" cy="1368425"/>
          </a:xfrm>
          <a:prstGeom prst="leftBrace">
            <a:avLst>
              <a:gd name="adj1" fmla="val 5240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57" name="Line 29"/>
          <p:cNvSpPr/>
          <p:nvPr/>
        </p:nvSpPr>
        <p:spPr>
          <a:xfrm>
            <a:off x="6630988" y="56610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58" name="Line 30"/>
          <p:cNvSpPr/>
          <p:nvPr/>
        </p:nvSpPr>
        <p:spPr>
          <a:xfrm>
            <a:off x="6630988" y="60928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59" name="Text Box 31"/>
          <p:cNvSpPr txBox="1"/>
          <p:nvPr/>
        </p:nvSpPr>
        <p:spPr>
          <a:xfrm>
            <a:off x="7150100" y="614045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76160" name="Text Box 32"/>
          <p:cNvSpPr txBox="1"/>
          <p:nvPr/>
        </p:nvSpPr>
        <p:spPr>
          <a:xfrm>
            <a:off x="8532813" y="5249863"/>
            <a:ext cx="457200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176161" name="Text Box 33"/>
          <p:cNvSpPr txBox="1"/>
          <p:nvPr/>
        </p:nvSpPr>
        <p:spPr>
          <a:xfrm>
            <a:off x="7134225" y="5243513"/>
            <a:ext cx="922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</a:p>
        </p:txBody>
      </p:sp>
      <p:sp>
        <p:nvSpPr>
          <p:cNvPr id="176162" name="AutoShape 34"/>
          <p:cNvSpPr/>
          <p:nvPr/>
        </p:nvSpPr>
        <p:spPr>
          <a:xfrm>
            <a:off x="6929438" y="5340350"/>
            <a:ext cx="163512" cy="896938"/>
          </a:xfrm>
          <a:prstGeom prst="leftBrace">
            <a:avLst>
              <a:gd name="adj1" fmla="val 4535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63" name="Text Box 35"/>
          <p:cNvSpPr txBox="1"/>
          <p:nvPr/>
        </p:nvSpPr>
        <p:spPr>
          <a:xfrm>
            <a:off x="5372100" y="5141913"/>
            <a:ext cx="11445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21123H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6164" name="Line 36"/>
          <p:cNvSpPr/>
          <p:nvPr/>
        </p:nvSpPr>
        <p:spPr>
          <a:xfrm flipH="1">
            <a:off x="5724525" y="5797550"/>
            <a:ext cx="1128713" cy="223838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65" name="Text Box 37"/>
          <p:cNvSpPr txBox="1"/>
          <p:nvPr/>
        </p:nvSpPr>
        <p:spPr>
          <a:xfrm>
            <a:off x="3635375" y="5876925"/>
            <a:ext cx="23764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中断服务子程序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8" grpId="0"/>
      <p:bldP spid="176140" grpId="0"/>
      <p:bldP spid="176141" grpId="0"/>
      <p:bldP spid="176142" grpId="0"/>
      <p:bldP spid="176143" grpId="0"/>
      <p:bldP spid="176144" grpId="0" animBg="1"/>
      <p:bldP spid="176145" grpId="0" animBg="1"/>
      <p:bldP spid="176148" grpId="0"/>
      <p:bldP spid="176149" grpId="0"/>
      <p:bldP spid="176150" grpId="0" animBg="1"/>
      <p:bldP spid="176151" grpId="0"/>
      <p:bldP spid="176154" grpId="0"/>
      <p:bldP spid="176155" grpId="0"/>
      <p:bldP spid="176156" grpId="0" animBg="1"/>
      <p:bldP spid="176159" grpId="0"/>
      <p:bldP spid="176160" grpId="0"/>
      <p:bldP spid="176161" grpId="0"/>
      <p:bldP spid="176162" grpId="0" animBg="1"/>
      <p:bldP spid="176163" grpId="0"/>
      <p:bldP spid="17616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 idx="4294967295"/>
          </p:nvPr>
        </p:nvSpPr>
        <p:spPr>
          <a:xfrm>
            <a:off x="987425" y="1042988"/>
            <a:ext cx="338455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）溢出中断指令</a:t>
            </a:r>
          </a:p>
        </p:txBody>
      </p:sp>
      <p:sp>
        <p:nvSpPr>
          <p:cNvPr id="177155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93913"/>
            <a:ext cx="7772400" cy="3886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INTO  </a:t>
            </a:r>
          </a:p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OF=1,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则启动一个类型为4的中断过程,给出一个出错标志,如果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OF=0,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不做任何操作。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指令通常安排在有符号数加减运算指令之后。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156" name="Text Box 4"/>
          <p:cNvSpPr txBox="1"/>
          <p:nvPr/>
        </p:nvSpPr>
        <p:spPr>
          <a:xfrm>
            <a:off x="3709988" y="245745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相当于</a:t>
            </a:r>
          </a:p>
        </p:txBody>
      </p:sp>
      <p:sp>
        <p:nvSpPr>
          <p:cNvPr id="177157" name="Text Box 5"/>
          <p:cNvSpPr txBox="1"/>
          <p:nvPr/>
        </p:nvSpPr>
        <p:spPr>
          <a:xfrm>
            <a:off x="5570538" y="26939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INT  4</a:t>
            </a:r>
          </a:p>
        </p:txBody>
      </p:sp>
      <p:sp>
        <p:nvSpPr>
          <p:cNvPr id="177158" name="Line 6"/>
          <p:cNvSpPr/>
          <p:nvPr/>
        </p:nvSpPr>
        <p:spPr>
          <a:xfrm>
            <a:off x="3817938" y="2997200"/>
            <a:ext cx="1676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57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 idx="4294967295"/>
          </p:nvPr>
        </p:nvSpPr>
        <p:spPr>
          <a:xfrm>
            <a:off x="1042988" y="1027113"/>
            <a:ext cx="3540125" cy="5810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）中断返回指令</a:t>
            </a:r>
          </a:p>
        </p:txBody>
      </p:sp>
      <p:sp>
        <p:nvSpPr>
          <p:cNvPr id="178179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772400" cy="2590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IRET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中断服务程序的最后一条指令，负责</a:t>
            </a:r>
          </a:p>
        </p:txBody>
      </p:sp>
      <p:sp>
        <p:nvSpPr>
          <p:cNvPr id="178180" name="AutoShape 4"/>
          <p:cNvSpPr/>
          <p:nvPr/>
        </p:nvSpPr>
        <p:spPr>
          <a:xfrm>
            <a:off x="7596188" y="3644900"/>
            <a:ext cx="763587" cy="1079500"/>
          </a:xfrm>
          <a:prstGeom prst="curvedLeftArrow">
            <a:avLst>
              <a:gd name="adj1" fmla="val 4751"/>
              <a:gd name="adj2" fmla="val 17803"/>
              <a:gd name="adj3" fmla="val 1318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1" name="Text Box 5"/>
          <p:cNvSpPr txBox="1"/>
          <p:nvPr/>
        </p:nvSpPr>
        <p:spPr>
          <a:xfrm>
            <a:off x="3581400" y="4068763"/>
            <a:ext cx="35814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恢复断点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恢复标志寄存器内容</a:t>
            </a:r>
          </a:p>
        </p:txBody>
      </p:sp>
      <p:sp>
        <p:nvSpPr>
          <p:cNvPr id="178182" name="AutoShape 6"/>
          <p:cNvSpPr/>
          <p:nvPr/>
        </p:nvSpPr>
        <p:spPr>
          <a:xfrm>
            <a:off x="7019925" y="4149725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1125538"/>
            <a:ext cx="4198937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）处理器控制指令</a:t>
            </a:r>
          </a:p>
        </p:txBody>
      </p:sp>
      <p:sp>
        <p:nvSpPr>
          <p:cNvPr id="179203" name="Rectangle 3"/>
          <p:cNvSpPr>
            <a:spLocks noGrp="1"/>
          </p:cNvSpPr>
          <p:nvPr>
            <p:ph type="body" idx="4294967295"/>
          </p:nvPr>
        </p:nvSpPr>
        <p:spPr>
          <a:xfrm>
            <a:off x="1908175" y="2349500"/>
            <a:ext cx="2808288" cy="11033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40000"/>
              </a:spcAft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对标志位的操作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与外部设备的同步</a:t>
            </a:r>
          </a:p>
        </p:txBody>
      </p:sp>
      <p:sp>
        <p:nvSpPr>
          <p:cNvPr id="179204" name="AutoShape 4"/>
          <p:cNvSpPr/>
          <p:nvPr/>
        </p:nvSpPr>
        <p:spPr>
          <a:xfrm>
            <a:off x="1692275" y="2566988"/>
            <a:ext cx="215900" cy="863600"/>
          </a:xfrm>
          <a:prstGeom prst="leftBrace">
            <a:avLst>
              <a:gd name="adj1" fmla="val 3307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/>
          </p:cNvSpPr>
          <p:nvPr>
            <p:ph type="title" idx="4294967295"/>
          </p:nvPr>
        </p:nvSpPr>
        <p:spPr>
          <a:xfrm>
            <a:off x="1828800" y="152400"/>
            <a:ext cx="18796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结束语</a:t>
            </a:r>
          </a:p>
        </p:txBody>
      </p:sp>
      <p:sp>
        <p:nvSpPr>
          <p:cNvPr id="184323" name="Rectangle 4"/>
          <p:cNvSpPr>
            <a:spLocks noGrp="1"/>
          </p:cNvSpPr>
          <p:nvPr>
            <p:ph type="body" idx="4294967295"/>
          </p:nvPr>
        </p:nvSpPr>
        <p:spPr>
          <a:xfrm>
            <a:off x="971550" y="2205038"/>
            <a:ext cx="7072313" cy="32051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30000"/>
              </a:spcAft>
              <a:buNone/>
            </a:pPr>
            <a:r>
              <a:rPr lang="zh-CN" altLang="en-US" sz="3200" dirty="0">
                <a:solidFill>
                  <a:srgbClr val="990033"/>
                </a:solidFill>
                <a:ea typeface="宋体" panose="02010600030101010101" pitchFamily="2" charset="-122"/>
              </a:rPr>
              <a:t>掌握：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指令的格式及意义；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指令对操作数的要求及对标志位的影响；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指令的应用。</a:t>
            </a:r>
          </a:p>
        </p:txBody>
      </p:sp>
    </p:spTree>
  </p:cSld>
  <p:clrMapOvr>
    <a:masterClrMapping/>
  </p:clrMapOvr>
  <p:transition spd="slow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WordArt 2"/>
          <p:cNvSpPr>
            <a:spLocks noTextEdit="1"/>
          </p:cNvSpPr>
          <p:nvPr/>
        </p:nvSpPr>
        <p:spPr>
          <a:xfrm>
            <a:off x="2743200" y="2895600"/>
            <a:ext cx="48768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folHlink"/>
                    </a:gs>
                  </a:gsLst>
                  <a:lin ang="0" scaled="1"/>
                  <a:tileRect/>
                </a:gra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636588" y="109696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压栈指令 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2049463"/>
            <a:ext cx="4973637" cy="35401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指令执行过程：</a:t>
            </a:r>
          </a:p>
          <a:p>
            <a:pPr marL="457200" lvl="1" indent="0" algn="just" eaLnBrk="1" hangingPunct="1">
              <a:lnSpc>
                <a:spcPct val="115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 - 2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SP</a:t>
            </a:r>
          </a:p>
          <a:p>
            <a:pPr marL="457200" lvl="1" indent="0" algn="just" eaLnBrk="1" hangingPunct="1">
              <a:lnSpc>
                <a:spcPct val="115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操作数高字节 →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SP+1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15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操作数低字节 →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Rectangle 5"/>
          <p:cNvSpPr/>
          <p:nvPr/>
        </p:nvSpPr>
        <p:spPr>
          <a:xfrm>
            <a:off x="6343650" y="4238625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Rectangle 6"/>
          <p:cNvSpPr/>
          <p:nvPr/>
        </p:nvSpPr>
        <p:spPr>
          <a:xfrm>
            <a:off x="6343650" y="4602163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Rectangle 7"/>
          <p:cNvSpPr/>
          <p:nvPr/>
        </p:nvSpPr>
        <p:spPr>
          <a:xfrm>
            <a:off x="6343650" y="4962525"/>
            <a:ext cx="1458913" cy="381000"/>
          </a:xfrm>
          <a:prstGeom prst="rect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1" name="Line 8"/>
          <p:cNvSpPr/>
          <p:nvPr/>
        </p:nvSpPr>
        <p:spPr>
          <a:xfrm>
            <a:off x="6343650" y="3233738"/>
            <a:ext cx="0" cy="29035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9"/>
          <p:cNvSpPr/>
          <p:nvPr/>
        </p:nvSpPr>
        <p:spPr>
          <a:xfrm>
            <a:off x="7804150" y="3213100"/>
            <a:ext cx="0" cy="2903538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Freeform 10"/>
          <p:cNvSpPr/>
          <p:nvPr/>
        </p:nvSpPr>
        <p:spPr>
          <a:xfrm>
            <a:off x="6343650" y="5799138"/>
            <a:ext cx="1457325" cy="444500"/>
          </a:xfrm>
          <a:custGeom>
            <a:avLst/>
            <a:gdLst>
              <a:gd name="txL" fmla="*/ 0 w 1091"/>
              <a:gd name="txT" fmla="*/ 0 h 280"/>
              <a:gd name="txR" fmla="*/ 1091 w 1091"/>
              <a:gd name="txB" fmla="*/ 280 h 280"/>
            </a:gdLst>
            <a:ahLst/>
            <a:cxnLst>
              <a:cxn ang="0">
                <a:pos x="19626464" y="559474642"/>
              </a:cxn>
              <a:cxn ang="0">
                <a:pos x="85645544" y="466228108"/>
              </a:cxn>
              <a:cxn ang="0">
                <a:pos x="183780572" y="372983062"/>
              </a:cxn>
              <a:cxn ang="0">
                <a:pos x="365777892" y="209172183"/>
              </a:cxn>
              <a:cxn ang="0">
                <a:pos x="595949650" y="0"/>
              </a:cxn>
              <a:cxn ang="0">
                <a:pos x="777947053" y="22680609"/>
              </a:cxn>
              <a:cxn ang="0">
                <a:pos x="876082019" y="163810928"/>
              </a:cxn>
              <a:cxn ang="0">
                <a:pos x="1040236049" y="302418717"/>
              </a:cxn>
              <a:cxn ang="0">
                <a:pos x="1534481724" y="652721176"/>
              </a:cxn>
              <a:cxn ang="0">
                <a:pos x="1830672546" y="652721176"/>
              </a:cxn>
              <a:cxn ang="0">
                <a:pos x="1864574371" y="604837435"/>
              </a:cxn>
              <a:cxn ang="0">
                <a:pos x="1914533480" y="559474642"/>
              </a:cxn>
              <a:cxn ang="0">
                <a:pos x="1946650718" y="511590900"/>
              </a:cxn>
            </a:cxnLst>
            <a:rect l="txL" t="txT" r="txR" b="txB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Text Box 11"/>
          <p:cNvSpPr txBox="1"/>
          <p:nvPr/>
        </p:nvSpPr>
        <p:spPr>
          <a:xfrm>
            <a:off x="6800850" y="33480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1515" name="Rectangle 12"/>
          <p:cNvSpPr/>
          <p:nvPr/>
        </p:nvSpPr>
        <p:spPr>
          <a:xfrm>
            <a:off x="6343650" y="3868738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 Box 13"/>
          <p:cNvSpPr txBox="1"/>
          <p:nvPr/>
        </p:nvSpPr>
        <p:spPr>
          <a:xfrm>
            <a:off x="5148263" y="4948238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21517" name="Line 14"/>
          <p:cNvSpPr/>
          <p:nvPr/>
        </p:nvSpPr>
        <p:spPr>
          <a:xfrm>
            <a:off x="5721350" y="5162550"/>
            <a:ext cx="576263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 Box 15"/>
          <p:cNvSpPr txBox="1"/>
          <p:nvPr/>
        </p:nvSpPr>
        <p:spPr>
          <a:xfrm>
            <a:off x="8239125" y="4060825"/>
            <a:ext cx="45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</a:p>
        </p:txBody>
      </p:sp>
      <p:sp>
        <p:nvSpPr>
          <p:cNvPr id="21519" name="AutoShape 16"/>
          <p:cNvSpPr/>
          <p:nvPr/>
        </p:nvSpPr>
        <p:spPr>
          <a:xfrm>
            <a:off x="7939088" y="3848100"/>
            <a:ext cx="304800" cy="1447800"/>
          </a:xfrm>
          <a:prstGeom prst="rightBrace">
            <a:avLst>
              <a:gd name="adj1" fmla="val 3927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0" name="Text Box 17"/>
          <p:cNvSpPr txBox="1"/>
          <p:nvPr/>
        </p:nvSpPr>
        <p:spPr>
          <a:xfrm>
            <a:off x="5148263" y="4227513"/>
            <a:ext cx="8620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21521" name="Line 18"/>
          <p:cNvSpPr/>
          <p:nvPr/>
        </p:nvSpPr>
        <p:spPr>
          <a:xfrm>
            <a:off x="5721350" y="4441825"/>
            <a:ext cx="576263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2" name="Text Box 19"/>
          <p:cNvSpPr txBox="1"/>
          <p:nvPr/>
        </p:nvSpPr>
        <p:spPr>
          <a:xfrm>
            <a:off x="6403975" y="4587875"/>
            <a:ext cx="1219200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21523" name="Text Box 20"/>
          <p:cNvSpPr txBox="1"/>
          <p:nvPr/>
        </p:nvSpPr>
        <p:spPr>
          <a:xfrm>
            <a:off x="6432550" y="4227513"/>
            <a:ext cx="1190625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4" grpId="0"/>
      <p:bldP spid="21515" grpId="0" animBg="1"/>
      <p:bldP spid="21516" grpId="0"/>
      <p:bldP spid="21516" grpId="1"/>
      <p:bldP spid="21518" grpId="0"/>
      <p:bldP spid="21519" grpId="0" animBg="1"/>
      <p:bldP spid="21520" grpId="0"/>
      <p:bldP spid="21522" grpId="0"/>
      <p:bldP spid="215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3"/>
          <p:cNvSpPr/>
          <p:nvPr/>
        </p:nvSpPr>
        <p:spPr>
          <a:xfrm>
            <a:off x="6588125" y="4357688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923925" y="105092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压栈指令的操作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 idx="4294967295"/>
          </p:nvPr>
        </p:nvSpPr>
        <p:spPr>
          <a:xfrm>
            <a:off x="792163" y="1989138"/>
            <a:ext cx="5867400" cy="1219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ea typeface="宋体" panose="02010600030101010101" pitchFamily="2" charset="-122"/>
              </a:rPr>
              <a:t>AX=1234H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SP=1200H</a:t>
            </a:r>
          </a:p>
          <a:p>
            <a:pPr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执行 </a:t>
            </a:r>
            <a:r>
              <a:rPr lang="en-US" altLang="zh-CN" sz="2400" dirty="0">
                <a:ea typeface="宋体" panose="02010600030101010101" pitchFamily="2" charset="-122"/>
              </a:rPr>
              <a:t>PUSH  AX  </a:t>
            </a:r>
            <a:r>
              <a:rPr lang="zh-CN" altLang="en-US" sz="2400" dirty="0">
                <a:ea typeface="宋体" panose="02010600030101010101" pitchFamily="2" charset="-122"/>
              </a:rPr>
              <a:t>指令后堆栈区的状态： </a:t>
            </a:r>
          </a:p>
        </p:txBody>
      </p:sp>
      <p:sp>
        <p:nvSpPr>
          <p:cNvPr id="22533" name="Rectangle 54"/>
          <p:cNvSpPr/>
          <p:nvPr/>
        </p:nvSpPr>
        <p:spPr>
          <a:xfrm>
            <a:off x="6588125" y="4721225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" name="Rectangle 55"/>
          <p:cNvSpPr/>
          <p:nvPr/>
        </p:nvSpPr>
        <p:spPr>
          <a:xfrm>
            <a:off x="6588125" y="5081588"/>
            <a:ext cx="1458913" cy="381000"/>
          </a:xfrm>
          <a:prstGeom prst="rect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5" name="Line 56"/>
          <p:cNvSpPr/>
          <p:nvPr/>
        </p:nvSpPr>
        <p:spPr>
          <a:xfrm>
            <a:off x="6588125" y="3352800"/>
            <a:ext cx="0" cy="2903538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57"/>
          <p:cNvSpPr/>
          <p:nvPr/>
        </p:nvSpPr>
        <p:spPr>
          <a:xfrm>
            <a:off x="8048625" y="3332163"/>
            <a:ext cx="0" cy="29035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Freeform 59"/>
          <p:cNvSpPr/>
          <p:nvPr/>
        </p:nvSpPr>
        <p:spPr>
          <a:xfrm>
            <a:off x="6588125" y="5918200"/>
            <a:ext cx="1457325" cy="444500"/>
          </a:xfrm>
          <a:custGeom>
            <a:avLst/>
            <a:gdLst>
              <a:gd name="txL" fmla="*/ 0 w 1091"/>
              <a:gd name="txT" fmla="*/ 0 h 280"/>
              <a:gd name="txR" fmla="*/ 1091 w 1091"/>
              <a:gd name="txB" fmla="*/ 280 h 280"/>
            </a:gdLst>
            <a:ahLst/>
            <a:cxnLst>
              <a:cxn ang="0">
                <a:pos x="19626464" y="559474642"/>
              </a:cxn>
              <a:cxn ang="0">
                <a:pos x="85645544" y="466228108"/>
              </a:cxn>
              <a:cxn ang="0">
                <a:pos x="183780572" y="372983062"/>
              </a:cxn>
              <a:cxn ang="0">
                <a:pos x="365777892" y="209172183"/>
              </a:cxn>
              <a:cxn ang="0">
                <a:pos x="595949650" y="0"/>
              </a:cxn>
              <a:cxn ang="0">
                <a:pos x="777947053" y="22680609"/>
              </a:cxn>
              <a:cxn ang="0">
                <a:pos x="876082019" y="163810928"/>
              </a:cxn>
              <a:cxn ang="0">
                <a:pos x="1040236049" y="302418717"/>
              </a:cxn>
              <a:cxn ang="0">
                <a:pos x="1534481724" y="652721176"/>
              </a:cxn>
              <a:cxn ang="0">
                <a:pos x="1830672546" y="652721176"/>
              </a:cxn>
              <a:cxn ang="0">
                <a:pos x="1864574371" y="604837435"/>
              </a:cxn>
              <a:cxn ang="0">
                <a:pos x="1914533480" y="559474642"/>
              </a:cxn>
              <a:cxn ang="0">
                <a:pos x="1946650718" y="511590900"/>
              </a:cxn>
            </a:cxnLst>
            <a:rect l="txL" t="txT" r="txR" b="txB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62"/>
          <p:cNvSpPr txBox="1"/>
          <p:nvPr/>
        </p:nvSpPr>
        <p:spPr>
          <a:xfrm>
            <a:off x="5508625" y="5084763"/>
            <a:ext cx="1047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1200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2539" name="Text Box 66"/>
          <p:cNvSpPr txBox="1"/>
          <p:nvPr/>
        </p:nvSpPr>
        <p:spPr>
          <a:xfrm>
            <a:off x="7045325" y="34671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40" name="Text Box 68"/>
          <p:cNvSpPr txBox="1"/>
          <p:nvPr/>
        </p:nvSpPr>
        <p:spPr>
          <a:xfrm>
            <a:off x="8569325" y="4468813"/>
            <a:ext cx="45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</a:p>
        </p:txBody>
      </p:sp>
      <p:sp>
        <p:nvSpPr>
          <p:cNvPr id="22541" name="AutoShape 69"/>
          <p:cNvSpPr/>
          <p:nvPr/>
        </p:nvSpPr>
        <p:spPr>
          <a:xfrm>
            <a:off x="8183563" y="4256088"/>
            <a:ext cx="304800" cy="1447800"/>
          </a:xfrm>
          <a:prstGeom prst="rightBrace">
            <a:avLst>
              <a:gd name="adj1" fmla="val 3927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2" name="Text Box 82"/>
          <p:cNvSpPr txBox="1"/>
          <p:nvPr/>
        </p:nvSpPr>
        <p:spPr>
          <a:xfrm>
            <a:off x="250825" y="477202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SP-2=11FEH</a:t>
            </a:r>
          </a:p>
        </p:txBody>
      </p:sp>
      <p:sp>
        <p:nvSpPr>
          <p:cNvPr id="22543" name="Rectangle 91"/>
          <p:cNvSpPr/>
          <p:nvPr/>
        </p:nvSpPr>
        <p:spPr>
          <a:xfrm>
            <a:off x="3235325" y="4737100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4" name="Rectangle 93"/>
          <p:cNvSpPr/>
          <p:nvPr/>
        </p:nvSpPr>
        <p:spPr>
          <a:xfrm>
            <a:off x="3235325" y="4368800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Rectangle 94"/>
          <p:cNvSpPr/>
          <p:nvPr/>
        </p:nvSpPr>
        <p:spPr>
          <a:xfrm>
            <a:off x="3235325" y="5100638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6" name="Rectangle 95"/>
          <p:cNvSpPr/>
          <p:nvPr/>
        </p:nvSpPr>
        <p:spPr>
          <a:xfrm>
            <a:off x="3235325" y="5461000"/>
            <a:ext cx="1458913" cy="381000"/>
          </a:xfrm>
          <a:prstGeom prst="rect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7" name="Line 96"/>
          <p:cNvSpPr/>
          <p:nvPr/>
        </p:nvSpPr>
        <p:spPr>
          <a:xfrm>
            <a:off x="3235325" y="3725863"/>
            <a:ext cx="0" cy="29035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97"/>
          <p:cNvSpPr/>
          <p:nvPr/>
        </p:nvSpPr>
        <p:spPr>
          <a:xfrm>
            <a:off x="4695825" y="3708400"/>
            <a:ext cx="0" cy="2903538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Freeform 98"/>
          <p:cNvSpPr/>
          <p:nvPr/>
        </p:nvSpPr>
        <p:spPr>
          <a:xfrm>
            <a:off x="3235325" y="6297613"/>
            <a:ext cx="1457325" cy="444500"/>
          </a:xfrm>
          <a:custGeom>
            <a:avLst/>
            <a:gdLst>
              <a:gd name="txL" fmla="*/ 0 w 1091"/>
              <a:gd name="txT" fmla="*/ 0 h 280"/>
              <a:gd name="txR" fmla="*/ 1091 w 1091"/>
              <a:gd name="txB" fmla="*/ 280 h 280"/>
            </a:gdLst>
            <a:ahLst/>
            <a:cxnLst>
              <a:cxn ang="0">
                <a:pos x="19626464" y="559474642"/>
              </a:cxn>
              <a:cxn ang="0">
                <a:pos x="85645544" y="466228108"/>
              </a:cxn>
              <a:cxn ang="0">
                <a:pos x="183780572" y="372983062"/>
              </a:cxn>
              <a:cxn ang="0">
                <a:pos x="365777892" y="209172183"/>
              </a:cxn>
              <a:cxn ang="0">
                <a:pos x="595949650" y="0"/>
              </a:cxn>
              <a:cxn ang="0">
                <a:pos x="777947053" y="22680609"/>
              </a:cxn>
              <a:cxn ang="0">
                <a:pos x="876082019" y="163810928"/>
              </a:cxn>
              <a:cxn ang="0">
                <a:pos x="1040236049" y="302418717"/>
              </a:cxn>
              <a:cxn ang="0">
                <a:pos x="1534481724" y="652721176"/>
              </a:cxn>
              <a:cxn ang="0">
                <a:pos x="1830672546" y="652721176"/>
              </a:cxn>
              <a:cxn ang="0">
                <a:pos x="1864574371" y="604837435"/>
              </a:cxn>
              <a:cxn ang="0">
                <a:pos x="1914533480" y="559474642"/>
              </a:cxn>
              <a:cxn ang="0">
                <a:pos x="1946650718" y="511590900"/>
              </a:cxn>
            </a:cxnLst>
            <a:rect l="txL" t="txT" r="txR" b="txB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0" name="Text Box 99"/>
          <p:cNvSpPr txBox="1"/>
          <p:nvPr/>
        </p:nvSpPr>
        <p:spPr>
          <a:xfrm>
            <a:off x="3509963" y="50498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12H</a:t>
            </a:r>
          </a:p>
        </p:txBody>
      </p:sp>
      <p:sp>
        <p:nvSpPr>
          <p:cNvPr id="22551" name="Text Box 100"/>
          <p:cNvSpPr txBox="1"/>
          <p:nvPr/>
        </p:nvSpPr>
        <p:spPr>
          <a:xfrm>
            <a:off x="3509963" y="4689475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34H</a:t>
            </a:r>
          </a:p>
        </p:txBody>
      </p:sp>
      <p:sp>
        <p:nvSpPr>
          <p:cNvPr id="22552" name="Text Box 101"/>
          <p:cNvSpPr txBox="1"/>
          <p:nvPr/>
        </p:nvSpPr>
        <p:spPr>
          <a:xfrm>
            <a:off x="2244725" y="5408613"/>
            <a:ext cx="1047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1200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2553" name="Text Box 102"/>
          <p:cNvSpPr txBox="1"/>
          <p:nvPr/>
        </p:nvSpPr>
        <p:spPr>
          <a:xfrm>
            <a:off x="3692525" y="36957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54" name="Text Box 103"/>
          <p:cNvSpPr txBox="1"/>
          <p:nvPr/>
        </p:nvSpPr>
        <p:spPr>
          <a:xfrm>
            <a:off x="5089525" y="4746625"/>
            <a:ext cx="45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</a:p>
        </p:txBody>
      </p:sp>
      <p:sp>
        <p:nvSpPr>
          <p:cNvPr id="22555" name="AutoShape 104"/>
          <p:cNvSpPr/>
          <p:nvPr/>
        </p:nvSpPr>
        <p:spPr>
          <a:xfrm>
            <a:off x="4830763" y="4533900"/>
            <a:ext cx="304800" cy="1447800"/>
          </a:xfrm>
          <a:prstGeom prst="rightBrace">
            <a:avLst>
              <a:gd name="adj1" fmla="val 3927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6" name="Line 105"/>
          <p:cNvSpPr/>
          <p:nvPr/>
        </p:nvSpPr>
        <p:spPr>
          <a:xfrm>
            <a:off x="2244725" y="4991100"/>
            <a:ext cx="838200" cy="0"/>
          </a:xfrm>
          <a:prstGeom prst="line">
            <a:avLst/>
          </a:prstGeom>
          <a:ln w="25400" cap="sq" cmpd="sng">
            <a:solidFill>
              <a:srgbClr val="339966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7" name="Rectangle 106"/>
          <p:cNvSpPr/>
          <p:nvPr/>
        </p:nvSpPr>
        <p:spPr>
          <a:xfrm>
            <a:off x="568325" y="3695700"/>
            <a:ext cx="13716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8" name="Line 107"/>
          <p:cNvSpPr/>
          <p:nvPr/>
        </p:nvSpPr>
        <p:spPr>
          <a:xfrm>
            <a:off x="1254125" y="3695700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9" name="Text Box 108"/>
          <p:cNvSpPr txBox="1"/>
          <p:nvPr/>
        </p:nvSpPr>
        <p:spPr>
          <a:xfrm>
            <a:off x="517525" y="3692525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12H   34H</a:t>
            </a:r>
          </a:p>
        </p:txBody>
      </p:sp>
      <p:sp>
        <p:nvSpPr>
          <p:cNvPr id="22560" name="Text Box 109"/>
          <p:cNvSpPr txBox="1"/>
          <p:nvPr/>
        </p:nvSpPr>
        <p:spPr>
          <a:xfrm>
            <a:off x="923925" y="41783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</a:p>
        </p:txBody>
      </p:sp>
      <p:sp>
        <p:nvSpPr>
          <p:cNvPr id="22561" name="Rectangle 110"/>
          <p:cNvSpPr/>
          <p:nvPr/>
        </p:nvSpPr>
        <p:spPr>
          <a:xfrm>
            <a:off x="6588125" y="3987800"/>
            <a:ext cx="1458913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62" name="Text Box 111"/>
          <p:cNvSpPr txBox="1"/>
          <p:nvPr/>
        </p:nvSpPr>
        <p:spPr>
          <a:xfrm>
            <a:off x="3463925" y="31464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入栈后</a:t>
            </a:r>
          </a:p>
        </p:txBody>
      </p:sp>
      <p:sp>
        <p:nvSpPr>
          <p:cNvPr id="22563" name="Text Box 112"/>
          <p:cNvSpPr txBox="1"/>
          <p:nvPr/>
        </p:nvSpPr>
        <p:spPr>
          <a:xfrm>
            <a:off x="6816725" y="27813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入栈前</a:t>
            </a:r>
          </a:p>
        </p:txBody>
      </p:sp>
      <p:sp>
        <p:nvSpPr>
          <p:cNvPr id="22564" name="Line 116"/>
          <p:cNvSpPr/>
          <p:nvPr/>
        </p:nvSpPr>
        <p:spPr>
          <a:xfrm>
            <a:off x="1939925" y="3924300"/>
            <a:ext cx="685800" cy="0"/>
          </a:xfrm>
          <a:prstGeom prst="line">
            <a:avLst/>
          </a:prstGeom>
          <a:ln w="76200" cap="sq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117"/>
          <p:cNvSpPr/>
          <p:nvPr/>
        </p:nvSpPr>
        <p:spPr>
          <a:xfrm>
            <a:off x="2625725" y="3924300"/>
            <a:ext cx="0" cy="685800"/>
          </a:xfrm>
          <a:prstGeom prst="line">
            <a:avLst/>
          </a:prstGeom>
          <a:ln w="76200" cap="sq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6" name="Line 118"/>
          <p:cNvSpPr/>
          <p:nvPr/>
        </p:nvSpPr>
        <p:spPr>
          <a:xfrm>
            <a:off x="2625725" y="4610100"/>
            <a:ext cx="609600" cy="228600"/>
          </a:xfrm>
          <a:prstGeom prst="line">
            <a:avLst/>
          </a:prstGeom>
          <a:ln w="76200" cap="sq" cmpd="sng">
            <a:solidFill>
              <a:srgbClr val="FF99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3" grpId="0" animBg="1"/>
      <p:bldP spid="22534" grpId="0" animBg="1"/>
      <p:bldP spid="22538" grpId="0"/>
      <p:bldP spid="22539" grpId="0"/>
      <p:bldP spid="22540" grpId="0"/>
      <p:bldP spid="22541" grpId="0" animBg="1"/>
      <p:bldP spid="22543" grpId="0" animBg="1"/>
      <p:bldP spid="22544" grpId="0" animBg="1"/>
      <p:bldP spid="22545" grpId="0" animBg="1"/>
      <p:bldP spid="22546" grpId="0" animBg="1"/>
      <p:bldP spid="22550" grpId="0"/>
      <p:bldP spid="22551" grpId="0"/>
      <p:bldP spid="22552" grpId="0"/>
      <p:bldP spid="22553" grpId="0"/>
      <p:bldP spid="22554" grpId="0"/>
      <p:bldP spid="22555" grpId="0" animBg="1"/>
      <p:bldP spid="22557" grpId="0" animBg="1"/>
      <p:bldP spid="22559" grpId="0"/>
      <p:bldP spid="22560" grpId="0"/>
      <p:bldP spid="22561" grpId="0" animBg="1"/>
      <p:bldP spid="22562" grpId="0"/>
      <p:bldP spid="225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>
          <a:xfrm>
            <a:off x="1042988" y="14843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Di            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第三章 指令系统</a:t>
            </a:r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1763713" y="2565400"/>
            <a:ext cx="4081462" cy="193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指令与指令系统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3.2 IA-32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指令系统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本章小结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622300" y="107950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出栈指令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568325" y="2032000"/>
            <a:ext cx="5324475" cy="281781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指令执行过程：</a:t>
            </a:r>
          </a:p>
          <a:p>
            <a:pPr algn="just"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SP+1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SP ← SP+2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6" name="Line 4"/>
          <p:cNvSpPr/>
          <p:nvPr/>
        </p:nvSpPr>
        <p:spPr>
          <a:xfrm>
            <a:off x="2124075" y="3068638"/>
            <a:ext cx="863600" cy="0"/>
          </a:xfrm>
          <a:prstGeom prst="line">
            <a:avLst/>
          </a:prstGeom>
          <a:ln w="25400" cap="sq" cmpd="sng">
            <a:solidFill>
              <a:srgbClr val="FF99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5"/>
          <p:cNvSpPr/>
          <p:nvPr/>
        </p:nvSpPr>
        <p:spPr>
          <a:xfrm>
            <a:off x="2411413" y="3500438"/>
            <a:ext cx="576262" cy="0"/>
          </a:xfrm>
          <a:prstGeom prst="line">
            <a:avLst/>
          </a:prstGeom>
          <a:ln w="25400" cap="sq" cmpd="sng">
            <a:solidFill>
              <a:srgbClr val="FF99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7"/>
          <p:cNvSpPr txBox="1"/>
          <p:nvPr/>
        </p:nvSpPr>
        <p:spPr>
          <a:xfrm>
            <a:off x="3132138" y="2781300"/>
            <a:ext cx="280828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操作数低字节</a:t>
            </a:r>
          </a:p>
        </p:txBody>
      </p:sp>
      <p:sp>
        <p:nvSpPr>
          <p:cNvPr id="23559" name="Text Box 8"/>
          <p:cNvSpPr txBox="1"/>
          <p:nvPr/>
        </p:nvSpPr>
        <p:spPr>
          <a:xfrm>
            <a:off x="3130550" y="3255963"/>
            <a:ext cx="295275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操作数高字节</a:t>
            </a:r>
          </a:p>
        </p:txBody>
      </p:sp>
      <p:sp>
        <p:nvSpPr>
          <p:cNvPr id="23560" name="Rectangle 9"/>
          <p:cNvSpPr/>
          <p:nvPr/>
        </p:nvSpPr>
        <p:spPr>
          <a:xfrm>
            <a:off x="6704013" y="4592638"/>
            <a:ext cx="1458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Rectangle 10"/>
          <p:cNvSpPr/>
          <p:nvPr/>
        </p:nvSpPr>
        <p:spPr>
          <a:xfrm>
            <a:off x="6704013" y="4956175"/>
            <a:ext cx="1458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Rectangle 11"/>
          <p:cNvSpPr/>
          <p:nvPr/>
        </p:nvSpPr>
        <p:spPr>
          <a:xfrm>
            <a:off x="6704013" y="5316538"/>
            <a:ext cx="1458912" cy="381000"/>
          </a:xfrm>
          <a:prstGeom prst="rect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3" name="Line 12"/>
          <p:cNvSpPr/>
          <p:nvPr/>
        </p:nvSpPr>
        <p:spPr>
          <a:xfrm>
            <a:off x="6704013" y="3587750"/>
            <a:ext cx="0" cy="2903538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3"/>
          <p:cNvSpPr/>
          <p:nvPr/>
        </p:nvSpPr>
        <p:spPr>
          <a:xfrm>
            <a:off x="8164513" y="3567113"/>
            <a:ext cx="0" cy="29035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14"/>
          <p:cNvSpPr/>
          <p:nvPr/>
        </p:nvSpPr>
        <p:spPr>
          <a:xfrm>
            <a:off x="6704013" y="6153150"/>
            <a:ext cx="1457325" cy="444500"/>
          </a:xfrm>
          <a:custGeom>
            <a:avLst/>
            <a:gdLst>
              <a:gd name="txL" fmla="*/ 0 w 1091"/>
              <a:gd name="txT" fmla="*/ 0 h 280"/>
              <a:gd name="txR" fmla="*/ 1091 w 1091"/>
              <a:gd name="txB" fmla="*/ 280 h 280"/>
            </a:gdLst>
            <a:ahLst/>
            <a:cxnLst>
              <a:cxn ang="0">
                <a:pos x="19626464" y="559474642"/>
              </a:cxn>
              <a:cxn ang="0">
                <a:pos x="85645544" y="466228108"/>
              </a:cxn>
              <a:cxn ang="0">
                <a:pos x="183780572" y="372983062"/>
              </a:cxn>
              <a:cxn ang="0">
                <a:pos x="365777892" y="209172183"/>
              </a:cxn>
              <a:cxn ang="0">
                <a:pos x="595949650" y="0"/>
              </a:cxn>
              <a:cxn ang="0">
                <a:pos x="777947053" y="22680609"/>
              </a:cxn>
              <a:cxn ang="0">
                <a:pos x="876082019" y="163810928"/>
              </a:cxn>
              <a:cxn ang="0">
                <a:pos x="1040236049" y="302418717"/>
              </a:cxn>
              <a:cxn ang="0">
                <a:pos x="1534481724" y="652721176"/>
              </a:cxn>
              <a:cxn ang="0">
                <a:pos x="1830672546" y="652721176"/>
              </a:cxn>
              <a:cxn ang="0">
                <a:pos x="1864574371" y="604837435"/>
              </a:cxn>
              <a:cxn ang="0">
                <a:pos x="1914533480" y="559474642"/>
              </a:cxn>
              <a:cxn ang="0">
                <a:pos x="1946650718" y="511590900"/>
              </a:cxn>
            </a:cxnLst>
            <a:rect l="txL" t="txT" r="txR" b="txB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Text Box 15"/>
          <p:cNvSpPr txBox="1"/>
          <p:nvPr/>
        </p:nvSpPr>
        <p:spPr>
          <a:xfrm>
            <a:off x="7161213" y="37020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567" name="Rectangle 16"/>
          <p:cNvSpPr/>
          <p:nvPr/>
        </p:nvSpPr>
        <p:spPr>
          <a:xfrm>
            <a:off x="6704013" y="4222750"/>
            <a:ext cx="1458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8" name="Text Box 17"/>
          <p:cNvSpPr txBox="1"/>
          <p:nvPr/>
        </p:nvSpPr>
        <p:spPr>
          <a:xfrm>
            <a:off x="5510213" y="5302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23569" name="Line 18"/>
          <p:cNvSpPr/>
          <p:nvPr/>
        </p:nvSpPr>
        <p:spPr>
          <a:xfrm>
            <a:off x="6083300" y="5516563"/>
            <a:ext cx="576263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Text Box 19"/>
          <p:cNvSpPr txBox="1"/>
          <p:nvPr/>
        </p:nvSpPr>
        <p:spPr>
          <a:xfrm>
            <a:off x="8599488" y="4414838"/>
            <a:ext cx="45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</a:p>
        </p:txBody>
      </p:sp>
      <p:sp>
        <p:nvSpPr>
          <p:cNvPr id="23571" name="AutoShape 20"/>
          <p:cNvSpPr/>
          <p:nvPr/>
        </p:nvSpPr>
        <p:spPr>
          <a:xfrm>
            <a:off x="8299450" y="4202113"/>
            <a:ext cx="304800" cy="1447800"/>
          </a:xfrm>
          <a:prstGeom prst="rightBrace">
            <a:avLst>
              <a:gd name="adj1" fmla="val 3927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2" name="Text Box 21"/>
          <p:cNvSpPr txBox="1"/>
          <p:nvPr/>
        </p:nvSpPr>
        <p:spPr>
          <a:xfrm>
            <a:off x="5510213" y="4581525"/>
            <a:ext cx="8620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23573" name="Line 22"/>
          <p:cNvSpPr/>
          <p:nvPr/>
        </p:nvSpPr>
        <p:spPr>
          <a:xfrm>
            <a:off x="6083300" y="4795838"/>
            <a:ext cx="576263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Text Box 23"/>
          <p:cNvSpPr txBox="1"/>
          <p:nvPr/>
        </p:nvSpPr>
        <p:spPr>
          <a:xfrm>
            <a:off x="6850063" y="4941888"/>
            <a:ext cx="1133475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23575" name="Text Box 24"/>
          <p:cNvSpPr txBox="1"/>
          <p:nvPr/>
        </p:nvSpPr>
        <p:spPr>
          <a:xfrm>
            <a:off x="6850063" y="4581525"/>
            <a:ext cx="1133475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 animBg="1"/>
      <p:bldP spid="23561" grpId="0" animBg="1"/>
      <p:bldP spid="23562" grpId="0" animBg="1"/>
      <p:bldP spid="23566" grpId="0"/>
      <p:bldP spid="23567" grpId="0" animBg="1"/>
      <p:bldP spid="23570" grpId="0"/>
      <p:bldP spid="23571" grpId="0" animBg="1"/>
      <p:bldP spid="23572" grpId="0"/>
      <p:bldP spid="23572" grpId="1"/>
      <p:bldP spid="23574" grpId="0"/>
      <p:bldP spid="23574" grpId="1"/>
      <p:bldP spid="23575" grpId="0"/>
      <p:bldP spid="2357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107950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出栈指令的操作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989138"/>
            <a:ext cx="2952750" cy="7921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执行 </a:t>
            </a:r>
            <a:r>
              <a:rPr lang="en-US" altLang="zh-CN" dirty="0">
                <a:ea typeface="宋体" panose="02010600030101010101" pitchFamily="2" charset="-122"/>
              </a:rPr>
              <a:t>POP  AX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3338513" y="4865688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5"/>
          <p:cNvSpPr/>
          <p:nvPr/>
        </p:nvSpPr>
        <p:spPr>
          <a:xfrm>
            <a:off x="3338513" y="337820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3338513" y="3759200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3" name="Rectangle 7"/>
          <p:cNvSpPr/>
          <p:nvPr/>
        </p:nvSpPr>
        <p:spPr>
          <a:xfrm>
            <a:off x="3338513" y="5229225"/>
            <a:ext cx="1712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Rectangle 8"/>
          <p:cNvSpPr/>
          <p:nvPr/>
        </p:nvSpPr>
        <p:spPr>
          <a:xfrm>
            <a:off x="3338513" y="5589588"/>
            <a:ext cx="1712912" cy="381000"/>
          </a:xfrm>
          <a:prstGeom prst="rect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5" name="Line 9"/>
          <p:cNvSpPr/>
          <p:nvPr/>
        </p:nvSpPr>
        <p:spPr>
          <a:xfrm>
            <a:off x="3338513" y="2833688"/>
            <a:ext cx="0" cy="37322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0"/>
          <p:cNvSpPr/>
          <p:nvPr/>
        </p:nvSpPr>
        <p:spPr>
          <a:xfrm>
            <a:off x="5051425" y="2820988"/>
            <a:ext cx="0" cy="37322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Freeform 11"/>
          <p:cNvSpPr/>
          <p:nvPr/>
        </p:nvSpPr>
        <p:spPr>
          <a:xfrm>
            <a:off x="3335338" y="2706688"/>
            <a:ext cx="1685925" cy="377825"/>
          </a:xfrm>
          <a:custGeom>
            <a:avLst/>
            <a:gdLst>
              <a:gd name="txL" fmla="*/ 0 w 1062"/>
              <a:gd name="txT" fmla="*/ 0 h 238"/>
              <a:gd name="txR" fmla="*/ 1062 w 1062"/>
              <a:gd name="txB" fmla="*/ 238 h 238"/>
            </a:gdLst>
            <a:ahLst/>
            <a:cxnLst>
              <a:cxn ang="0">
                <a:pos x="0" y="186491564"/>
              </a:cxn>
              <a:cxn ang="0">
                <a:pos x="163810924" y="45362813"/>
              </a:cxn>
              <a:cxn ang="0">
                <a:pos x="302418710" y="0"/>
              </a:cxn>
              <a:cxn ang="0">
                <a:pos x="745966105" y="70564382"/>
              </a:cxn>
              <a:cxn ang="0">
                <a:pos x="1373484128" y="441028223"/>
              </a:cxn>
              <a:cxn ang="0">
                <a:pos x="1605338396" y="582156937"/>
              </a:cxn>
              <a:cxn ang="0">
                <a:pos x="2147483647" y="559474742"/>
              </a:cxn>
              <a:cxn ang="0">
                <a:pos x="2147483647" y="441028223"/>
              </a:cxn>
              <a:cxn ang="0">
                <a:pos x="2147483647" y="163810958"/>
              </a:cxn>
            </a:cxnLst>
            <a:rect l="txL" t="txT" r="txR" b="txB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Freeform 12"/>
          <p:cNvSpPr/>
          <p:nvPr/>
        </p:nvSpPr>
        <p:spPr>
          <a:xfrm>
            <a:off x="3317875" y="6224588"/>
            <a:ext cx="1731963" cy="444500"/>
          </a:xfrm>
          <a:custGeom>
            <a:avLst/>
            <a:gdLst>
              <a:gd name="txL" fmla="*/ 0 w 1091"/>
              <a:gd name="txT" fmla="*/ 0 h 280"/>
              <a:gd name="txR" fmla="*/ 1091 w 1091"/>
              <a:gd name="txB" fmla="*/ 280 h 280"/>
            </a:gdLst>
            <a:ahLst/>
            <a:cxnLst>
              <a:cxn ang="0">
                <a:pos x="27722520" y="559474642"/>
              </a:cxn>
              <a:cxn ang="0">
                <a:pos x="120967530" y="466228108"/>
              </a:cxn>
              <a:cxn ang="0">
                <a:pos x="259576945" y="372983062"/>
              </a:cxn>
              <a:cxn ang="0">
                <a:pos x="516632941" y="209172183"/>
              </a:cxn>
              <a:cxn ang="0">
                <a:pos x="841732451" y="0"/>
              </a:cxn>
              <a:cxn ang="0">
                <a:pos x="1098788347" y="22680609"/>
              </a:cxn>
              <a:cxn ang="0">
                <a:pos x="1237397713" y="163810928"/>
              </a:cxn>
              <a:cxn ang="0">
                <a:pos x="1469252051" y="302418717"/>
              </a:cxn>
              <a:cxn ang="0">
                <a:pos x="2147483647" y="652721176"/>
              </a:cxn>
              <a:cxn ang="0">
                <a:pos x="2147483647" y="652721176"/>
              </a:cxn>
              <a:cxn ang="0">
                <a:pos x="2147483647" y="604837435"/>
              </a:cxn>
              <a:cxn ang="0">
                <a:pos x="2147483647" y="559474642"/>
              </a:cxn>
              <a:cxn ang="0">
                <a:pos x="2147483647" y="511590900"/>
              </a:cxn>
            </a:cxnLst>
            <a:rect l="txL" t="txT" r="txR" b="txB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Text Box 13"/>
          <p:cNvSpPr txBox="1"/>
          <p:nvPr/>
        </p:nvSpPr>
        <p:spPr>
          <a:xfrm>
            <a:off x="3867150" y="5178425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12H</a:t>
            </a:r>
          </a:p>
        </p:txBody>
      </p:sp>
      <p:sp>
        <p:nvSpPr>
          <p:cNvPr id="24590" name="Text Box 14"/>
          <p:cNvSpPr txBox="1"/>
          <p:nvPr/>
        </p:nvSpPr>
        <p:spPr>
          <a:xfrm>
            <a:off x="3867150" y="4818063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34H</a:t>
            </a:r>
          </a:p>
        </p:txBody>
      </p:sp>
      <p:sp>
        <p:nvSpPr>
          <p:cNvPr id="24591" name="Text Box 15"/>
          <p:cNvSpPr txBox="1"/>
          <p:nvPr/>
        </p:nvSpPr>
        <p:spPr>
          <a:xfrm>
            <a:off x="5219700" y="4724400"/>
            <a:ext cx="9493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1FEH</a:t>
            </a:r>
          </a:p>
        </p:txBody>
      </p:sp>
      <p:sp>
        <p:nvSpPr>
          <p:cNvPr id="24592" name="Text Box 16"/>
          <p:cNvSpPr txBox="1"/>
          <p:nvPr/>
        </p:nvSpPr>
        <p:spPr>
          <a:xfrm>
            <a:off x="3892550" y="431482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93" name="Text Box 17"/>
          <p:cNvSpPr txBox="1"/>
          <p:nvPr/>
        </p:nvSpPr>
        <p:spPr>
          <a:xfrm>
            <a:off x="5338763" y="5157788"/>
            <a:ext cx="45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</a:p>
        </p:txBody>
      </p:sp>
      <p:sp>
        <p:nvSpPr>
          <p:cNvPr id="24594" name="AutoShape 18"/>
          <p:cNvSpPr/>
          <p:nvPr/>
        </p:nvSpPr>
        <p:spPr>
          <a:xfrm>
            <a:off x="5148263" y="4941888"/>
            <a:ext cx="252412" cy="1303337"/>
          </a:xfrm>
          <a:prstGeom prst="rightBrace">
            <a:avLst>
              <a:gd name="adj1" fmla="val 4269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Text Box 19"/>
          <p:cNvSpPr txBox="1"/>
          <p:nvPr/>
        </p:nvSpPr>
        <p:spPr>
          <a:xfrm>
            <a:off x="5399088" y="3240088"/>
            <a:ext cx="45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</a:p>
        </p:txBody>
      </p:sp>
      <p:sp>
        <p:nvSpPr>
          <p:cNvPr id="24596" name="AutoShape 20"/>
          <p:cNvSpPr/>
          <p:nvPr/>
        </p:nvSpPr>
        <p:spPr>
          <a:xfrm>
            <a:off x="5192713" y="3240088"/>
            <a:ext cx="206375" cy="1143000"/>
          </a:xfrm>
          <a:prstGeom prst="rightBrace">
            <a:avLst>
              <a:gd name="adj1" fmla="val 46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7" name="Text Box 21"/>
          <p:cNvSpPr txBox="1"/>
          <p:nvPr/>
        </p:nvSpPr>
        <p:spPr>
          <a:xfrm>
            <a:off x="3808413" y="3409950"/>
            <a:ext cx="1041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</a:p>
        </p:txBody>
      </p:sp>
      <p:sp>
        <p:nvSpPr>
          <p:cNvPr id="24598" name="Rectangle 22"/>
          <p:cNvSpPr/>
          <p:nvPr/>
        </p:nvSpPr>
        <p:spPr>
          <a:xfrm>
            <a:off x="501650" y="4457700"/>
            <a:ext cx="1657350" cy="504825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9" name="Text Box 23"/>
          <p:cNvSpPr txBox="1"/>
          <p:nvPr/>
        </p:nvSpPr>
        <p:spPr>
          <a:xfrm>
            <a:off x="574675" y="4457700"/>
            <a:ext cx="1584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12       34</a:t>
            </a:r>
          </a:p>
        </p:txBody>
      </p:sp>
      <p:sp>
        <p:nvSpPr>
          <p:cNvPr id="24600" name="Line 24"/>
          <p:cNvSpPr/>
          <p:nvPr/>
        </p:nvSpPr>
        <p:spPr>
          <a:xfrm>
            <a:off x="1293813" y="4457700"/>
            <a:ext cx="0" cy="504825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1" name="Freeform 25"/>
          <p:cNvSpPr/>
          <p:nvPr/>
        </p:nvSpPr>
        <p:spPr>
          <a:xfrm>
            <a:off x="1079500" y="3949700"/>
            <a:ext cx="2435225" cy="1489075"/>
          </a:xfrm>
          <a:custGeom>
            <a:avLst/>
            <a:gdLst>
              <a:gd name="txL" fmla="*/ 0 w 2099"/>
              <a:gd name="txT" fmla="*/ 0 h 938"/>
              <a:gd name="txR" fmla="*/ 2099 w 2099"/>
              <a:gd name="txB" fmla="*/ 938 h 938"/>
            </a:gdLst>
            <a:ahLst/>
            <a:cxnLst>
              <a:cxn ang="0">
                <a:pos x="0" y="617437525"/>
              </a:cxn>
              <a:cxn ang="0">
                <a:pos x="236900135" y="50403124"/>
              </a:cxn>
              <a:cxn ang="0">
                <a:pos x="328430516" y="0"/>
              </a:cxn>
              <a:cxn ang="0">
                <a:pos x="565330579" y="25201562"/>
              </a:cxn>
              <a:cxn ang="0">
                <a:pos x="761850621" y="148688436"/>
              </a:cxn>
              <a:cxn ang="0">
                <a:pos x="998750684" y="297378459"/>
              </a:cxn>
              <a:cxn ang="0">
                <a:pos x="1169695510" y="418346027"/>
              </a:cxn>
              <a:cxn ang="0">
                <a:pos x="1247765667" y="516632889"/>
              </a:cxn>
              <a:cxn ang="0">
                <a:pos x="1288145832" y="567036001"/>
              </a:cxn>
              <a:cxn ang="0">
                <a:pos x="1406597023" y="861893610"/>
              </a:cxn>
              <a:cxn ang="0">
                <a:pos x="1523701243" y="1232355689"/>
              </a:cxn>
              <a:cxn ang="0">
                <a:pos x="1537160524" y="1305440995"/>
              </a:cxn>
              <a:cxn ang="0">
                <a:pos x="1589656479" y="1451610019"/>
              </a:cxn>
              <a:cxn ang="0">
                <a:pos x="1603115761" y="1527214687"/>
              </a:cxn>
              <a:cxn ang="0">
                <a:pos x="1787521029" y="1847275638"/>
              </a:cxn>
              <a:cxn ang="0">
                <a:pos x="1892511779" y="2018646218"/>
              </a:cxn>
              <a:cxn ang="0">
                <a:pos x="2010961810" y="2147483647"/>
              </a:cxn>
              <a:cxn ang="0">
                <a:pos x="2141526471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 cmpd="sng">
            <a:solidFill>
              <a:srgbClr val="FF6600">
                <a:alpha val="100000"/>
              </a:srgbClr>
            </a:solidFill>
            <a:prstDash val="solid"/>
            <a:miter lim="800000"/>
            <a:headEnd type="none" w="med" len="med"/>
            <a:tailEnd type="oval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Freeform 26"/>
          <p:cNvSpPr/>
          <p:nvPr/>
        </p:nvSpPr>
        <p:spPr>
          <a:xfrm>
            <a:off x="1727200" y="3998913"/>
            <a:ext cx="1787525" cy="1079500"/>
          </a:xfrm>
          <a:custGeom>
            <a:avLst/>
            <a:gdLst>
              <a:gd name="txL" fmla="*/ 0 w 1631"/>
              <a:gd name="txT" fmla="*/ 0 h 615"/>
              <a:gd name="txR" fmla="*/ 1631 w 1631"/>
              <a:gd name="txB" fmla="*/ 615 h 615"/>
            </a:gdLst>
            <a:ahLst/>
            <a:cxnLst>
              <a:cxn ang="0">
                <a:pos x="0" y="720960245"/>
              </a:cxn>
              <a:cxn ang="0">
                <a:pos x="93689989" y="271130031"/>
              </a:cxn>
              <a:cxn ang="0">
                <a:pos x="164557532" y="181780762"/>
              </a:cxn>
              <a:cxn ang="0">
                <a:pos x="398781392" y="0"/>
              </a:cxn>
              <a:cxn ang="0">
                <a:pos x="785550970" y="181780762"/>
              </a:cxn>
              <a:cxn ang="0">
                <a:pos x="821585315" y="209508981"/>
              </a:cxn>
              <a:cxn ang="0">
                <a:pos x="891251643" y="271130031"/>
              </a:cxn>
              <a:cxn ang="0">
                <a:pos x="962119152" y="329668747"/>
              </a:cxn>
              <a:cxn ang="0">
                <a:pos x="1067819824" y="449830214"/>
              </a:cxn>
              <a:cxn ang="0">
                <a:pos x="1137486152" y="569990035"/>
              </a:cxn>
              <a:cxn ang="0">
                <a:pos x="1161510053" y="662419773"/>
              </a:cxn>
              <a:cxn ang="0">
                <a:pos x="1196343217" y="720960245"/>
              </a:cxn>
              <a:cxn ang="0">
                <a:pos x="1466601353" y="1383380017"/>
              </a:cxn>
              <a:cxn ang="0">
                <a:pos x="1607135190" y="1623699441"/>
              </a:cxn>
              <a:cxn ang="0">
                <a:pos x="1782503286" y="1774669650"/>
              </a:cxn>
              <a:cxn ang="0">
                <a:pos x="1959071467" y="1894829800"/>
              </a:cxn>
            </a:cxnLst>
            <a:rect l="txL" t="txT" r="txR" b="txB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 cmpd="sng">
            <a:solidFill>
              <a:srgbClr val="FF6600">
                <a:alpha val="100000"/>
              </a:srgbClr>
            </a:solidFill>
            <a:prstDash val="solid"/>
            <a:miter lim="800000"/>
            <a:headEnd type="none" w="med" len="med"/>
            <a:tailEnd type="oval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Text Box 29"/>
          <p:cNvSpPr txBox="1"/>
          <p:nvPr/>
        </p:nvSpPr>
        <p:spPr>
          <a:xfrm>
            <a:off x="863600" y="5084763"/>
            <a:ext cx="7921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AX</a:t>
            </a:r>
          </a:p>
        </p:txBody>
      </p:sp>
      <p:sp>
        <p:nvSpPr>
          <p:cNvPr id="24604" name="Text Box 30"/>
          <p:cNvSpPr txBox="1"/>
          <p:nvPr/>
        </p:nvSpPr>
        <p:spPr>
          <a:xfrm>
            <a:off x="1150938" y="6164263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SP+2</a:t>
            </a:r>
          </a:p>
        </p:txBody>
      </p:sp>
      <p:sp>
        <p:nvSpPr>
          <p:cNvPr id="24605" name="Line 34"/>
          <p:cNvSpPr/>
          <p:nvPr/>
        </p:nvSpPr>
        <p:spPr>
          <a:xfrm>
            <a:off x="1739900" y="4303713"/>
            <a:ext cx="0" cy="144462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Line 35"/>
          <p:cNvSpPr/>
          <p:nvPr/>
        </p:nvSpPr>
        <p:spPr>
          <a:xfrm>
            <a:off x="1082675" y="4303713"/>
            <a:ext cx="0" cy="144462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6"/>
          <p:cNvSpPr/>
          <p:nvPr/>
        </p:nvSpPr>
        <p:spPr>
          <a:xfrm flipV="1">
            <a:off x="2001838" y="5802313"/>
            <a:ext cx="1223962" cy="504825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8" name="Rectangle 50"/>
          <p:cNvSpPr/>
          <p:nvPr/>
        </p:nvSpPr>
        <p:spPr>
          <a:xfrm>
            <a:off x="6767513" y="4302125"/>
            <a:ext cx="1458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Rectangle 51"/>
          <p:cNvSpPr/>
          <p:nvPr/>
        </p:nvSpPr>
        <p:spPr>
          <a:xfrm>
            <a:off x="6767513" y="4665663"/>
            <a:ext cx="1458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10" name="Rectangle 52"/>
          <p:cNvSpPr/>
          <p:nvPr/>
        </p:nvSpPr>
        <p:spPr>
          <a:xfrm>
            <a:off x="6767513" y="5026025"/>
            <a:ext cx="1458912" cy="381000"/>
          </a:xfrm>
          <a:prstGeom prst="rect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11" name="Line 53"/>
          <p:cNvSpPr/>
          <p:nvPr/>
        </p:nvSpPr>
        <p:spPr>
          <a:xfrm>
            <a:off x="6767513" y="3297238"/>
            <a:ext cx="0" cy="29035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2" name="Line 54"/>
          <p:cNvSpPr/>
          <p:nvPr/>
        </p:nvSpPr>
        <p:spPr>
          <a:xfrm>
            <a:off x="8228013" y="3276600"/>
            <a:ext cx="0" cy="2903538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3" name="Freeform 55"/>
          <p:cNvSpPr/>
          <p:nvPr/>
        </p:nvSpPr>
        <p:spPr>
          <a:xfrm>
            <a:off x="6767513" y="5862638"/>
            <a:ext cx="1457325" cy="444500"/>
          </a:xfrm>
          <a:custGeom>
            <a:avLst/>
            <a:gdLst>
              <a:gd name="txL" fmla="*/ 0 w 1091"/>
              <a:gd name="txT" fmla="*/ 0 h 280"/>
              <a:gd name="txR" fmla="*/ 1091 w 1091"/>
              <a:gd name="txB" fmla="*/ 280 h 280"/>
            </a:gdLst>
            <a:ahLst/>
            <a:cxnLst>
              <a:cxn ang="0">
                <a:pos x="19626464" y="559474642"/>
              </a:cxn>
              <a:cxn ang="0">
                <a:pos x="85645544" y="466228108"/>
              </a:cxn>
              <a:cxn ang="0">
                <a:pos x="183780572" y="372983062"/>
              </a:cxn>
              <a:cxn ang="0">
                <a:pos x="365777892" y="209172183"/>
              </a:cxn>
              <a:cxn ang="0">
                <a:pos x="595949650" y="0"/>
              </a:cxn>
              <a:cxn ang="0">
                <a:pos x="777947053" y="22680609"/>
              </a:cxn>
              <a:cxn ang="0">
                <a:pos x="876082019" y="163810928"/>
              </a:cxn>
              <a:cxn ang="0">
                <a:pos x="1040236049" y="302418717"/>
              </a:cxn>
              <a:cxn ang="0">
                <a:pos x="1534481724" y="652721176"/>
              </a:cxn>
              <a:cxn ang="0">
                <a:pos x="1830672546" y="652721176"/>
              </a:cxn>
              <a:cxn ang="0">
                <a:pos x="1864574371" y="604837435"/>
              </a:cxn>
              <a:cxn ang="0">
                <a:pos x="1914533480" y="559474642"/>
              </a:cxn>
              <a:cxn ang="0">
                <a:pos x="1946650718" y="511590900"/>
              </a:cxn>
            </a:cxnLst>
            <a:rect l="txL" t="txT" r="txR" b="txB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4" name="Text Box 56"/>
          <p:cNvSpPr txBox="1"/>
          <p:nvPr/>
        </p:nvSpPr>
        <p:spPr>
          <a:xfrm>
            <a:off x="8197850" y="5011738"/>
            <a:ext cx="946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1200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615" name="Text Box 57"/>
          <p:cNvSpPr txBox="1"/>
          <p:nvPr/>
        </p:nvSpPr>
        <p:spPr>
          <a:xfrm>
            <a:off x="7224713" y="34115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616" name="Rectangle 60"/>
          <p:cNvSpPr/>
          <p:nvPr/>
        </p:nvSpPr>
        <p:spPr>
          <a:xfrm>
            <a:off x="6767513" y="3932238"/>
            <a:ext cx="1458912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17" name="Text Box 61"/>
          <p:cNvSpPr txBox="1"/>
          <p:nvPr/>
        </p:nvSpPr>
        <p:spPr>
          <a:xfrm>
            <a:off x="6996113" y="272573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出栈后</a:t>
            </a:r>
          </a:p>
        </p:txBody>
      </p:sp>
      <p:sp>
        <p:nvSpPr>
          <p:cNvPr id="24618" name="Text Box 62"/>
          <p:cNvSpPr txBox="1"/>
          <p:nvPr/>
        </p:nvSpPr>
        <p:spPr>
          <a:xfrm>
            <a:off x="3671888" y="2341563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出栈前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1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46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9" grpId="0"/>
      <p:bldP spid="24590" grpId="0"/>
      <p:bldP spid="24591" grpId="0"/>
      <p:bldP spid="24592" grpId="0"/>
      <p:bldP spid="24593" grpId="0"/>
      <p:bldP spid="24594" grpId="0" animBg="1"/>
      <p:bldP spid="24595" grpId="0"/>
      <p:bldP spid="24596" grpId="0" animBg="1"/>
      <p:bldP spid="24597" grpId="0"/>
      <p:bldP spid="24598" grpId="0" animBg="1"/>
      <p:bldP spid="24599" grpId="0"/>
      <p:bldP spid="24603" grpId="0"/>
      <p:bldP spid="24604" grpId="0"/>
      <p:bldP spid="24608" grpId="0" animBg="1"/>
      <p:bldP spid="24609" grpId="0" animBg="1"/>
      <p:bldP spid="24610" grpId="0" animBg="1"/>
      <p:bldP spid="24614" grpId="0"/>
      <p:bldP spid="24614" grpId="1"/>
      <p:bldP spid="24615" grpId="0"/>
      <p:bldP spid="24616" grpId="0" animBg="1"/>
      <p:bldP spid="24617" grpId="0"/>
      <p:bldP spid="24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611188" y="10525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堆栈操作指令说明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989138"/>
            <a:ext cx="8280400" cy="39624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指令的操作数必须是16位的；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操作数可以是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寄存器或存储器两单元，但不能是立即数；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不能从栈顶弹出一个字给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（允许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PUSH CS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指令在程序中一般成对出现；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指令的操作方向是从高地址向低地址，而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指令的操作正好相反。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/>
          </p:cNvSpPr>
          <p:nvPr>
            <p:ph type="title" idx="4294967295"/>
          </p:nvPr>
        </p:nvSpPr>
        <p:spPr>
          <a:xfrm>
            <a:off x="1258888" y="108585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26627" name="Rectangle 1027"/>
          <p:cNvSpPr>
            <a:spLocks noGrp="1"/>
          </p:cNvSpPr>
          <p:nvPr>
            <p:ph type="body" idx="4294967295"/>
          </p:nvPr>
        </p:nvSpPr>
        <p:spPr>
          <a:xfrm>
            <a:off x="1258888" y="1916113"/>
            <a:ext cx="6705600" cy="4535487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MOV  AX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9000H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MOV  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MOV  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E200H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MOV  DX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38FFH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PUSH  DX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PUSH  AX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POP   DX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POP   AX</a:t>
            </a:r>
          </a:p>
        </p:txBody>
      </p:sp>
      <p:sp>
        <p:nvSpPr>
          <p:cNvPr id="26628" name="AutoShape 1029"/>
          <p:cNvSpPr/>
          <p:nvPr/>
        </p:nvSpPr>
        <p:spPr>
          <a:xfrm>
            <a:off x="2876550" y="5695950"/>
            <a:ext cx="152400" cy="609600"/>
          </a:xfrm>
          <a:prstGeom prst="rightBrace">
            <a:avLst>
              <a:gd name="adj1" fmla="val 3307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Line 1030"/>
          <p:cNvSpPr/>
          <p:nvPr/>
        </p:nvSpPr>
        <p:spPr>
          <a:xfrm flipH="1" flipV="1">
            <a:off x="3187700" y="5984875"/>
            <a:ext cx="792163" cy="28575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Text Box 1031"/>
          <p:cNvSpPr txBox="1"/>
          <p:nvPr/>
        </p:nvSpPr>
        <p:spPr>
          <a:xfrm>
            <a:off x="4006850" y="6072188"/>
            <a:ext cx="39322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如此，会使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的内容互换</a:t>
            </a:r>
          </a:p>
        </p:txBody>
      </p:sp>
      <p:cxnSp>
        <p:nvCxnSpPr>
          <p:cNvPr id="25607" name="直接连接符 2"/>
          <p:cNvCxnSpPr/>
          <p:nvPr/>
        </p:nvCxnSpPr>
        <p:spPr>
          <a:xfrm>
            <a:off x="2051050" y="4149725"/>
            <a:ext cx="0" cy="1295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/>
          </p:cNvSpPr>
          <p:nvPr>
            <p:ph type="title" idx="4294967295"/>
          </p:nvPr>
        </p:nvSpPr>
        <p:spPr>
          <a:xfrm>
            <a:off x="644525" y="10525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）交换指令</a:t>
            </a:r>
          </a:p>
        </p:txBody>
      </p:sp>
      <p:sp>
        <p:nvSpPr>
          <p:cNvPr id="27651" name="Rectangle 1027"/>
          <p:cNvSpPr>
            <a:spLocks noGrp="1"/>
          </p:cNvSpPr>
          <p:nvPr>
            <p:ph type="body" idx="4294967295"/>
          </p:nvPr>
        </p:nvSpPr>
        <p:spPr>
          <a:xfrm>
            <a:off x="806450" y="1844675"/>
            <a:ext cx="6408738" cy="439261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XCHG  MEM/REG，MEM/REG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两操作数必须有一个是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寄存器操作数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不允许使用段寄存器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两个操作数字长要一致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例： 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XCHG	AX，BX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XCHG	[2000H]，CL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87153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）查表指令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612775" y="1412875"/>
            <a:ext cx="8061325" cy="56292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XLAT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   （（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或：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XLAT src_table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src_table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表示要查找的表的首地址）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的内容代表表格首地址，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内容为表内位移量，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BX+AL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得到要查找元素的偏移地址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表格长度最大不能超过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个字节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BX+AL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所指单元的内容送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652" name="直接箭头连接符 4"/>
          <p:cNvCxnSpPr/>
          <p:nvPr/>
        </p:nvCxnSpPr>
        <p:spPr>
          <a:xfrm flipH="1">
            <a:off x="3830638" y="2133600"/>
            <a:ext cx="287337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/>
          </p:cNvSpPr>
          <p:nvPr>
            <p:ph type="title" idx="4294967295"/>
          </p:nvPr>
        </p:nvSpPr>
        <p:spPr>
          <a:xfrm>
            <a:off x="889000" y="102393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28675" name="Rectangle 1027"/>
          <p:cNvSpPr>
            <a:spLocks noGrp="1"/>
          </p:cNvSpPr>
          <p:nvPr>
            <p:ph type="body" idx="4294967295"/>
          </p:nvPr>
        </p:nvSpPr>
        <p:spPr>
          <a:xfrm>
            <a:off x="762000" y="2025650"/>
            <a:ext cx="3276600" cy="39544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数据段中存放有一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码转换表，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设首地址为2000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H，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现欲查出表中第11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个代码的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0" name="Rectangle 1028"/>
          <p:cNvSpPr/>
          <p:nvPr/>
        </p:nvSpPr>
        <p:spPr>
          <a:xfrm>
            <a:off x="5791200" y="2008188"/>
            <a:ext cx="1981200" cy="16764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Line 1029"/>
          <p:cNvSpPr/>
          <p:nvPr/>
        </p:nvSpPr>
        <p:spPr>
          <a:xfrm>
            <a:off x="5791200" y="27701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1030"/>
          <p:cNvSpPr/>
          <p:nvPr/>
        </p:nvSpPr>
        <p:spPr>
          <a:xfrm>
            <a:off x="5791200" y="23891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1031"/>
          <p:cNvSpPr/>
          <p:nvPr/>
        </p:nvSpPr>
        <p:spPr>
          <a:xfrm>
            <a:off x="5791200" y="31511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Text Box 1032"/>
          <p:cNvSpPr txBox="1"/>
          <p:nvPr/>
        </p:nvSpPr>
        <p:spPr>
          <a:xfrm>
            <a:off x="6553200" y="195738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29705" name="Text Box 1033"/>
          <p:cNvSpPr txBox="1"/>
          <p:nvPr/>
        </p:nvSpPr>
        <p:spPr>
          <a:xfrm>
            <a:off x="6553200" y="23637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29706" name="Text Box 1034"/>
          <p:cNvSpPr txBox="1"/>
          <p:nvPr/>
        </p:nvSpPr>
        <p:spPr>
          <a:xfrm>
            <a:off x="6553200" y="27701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9707" name="Text Box 1035"/>
          <p:cNvSpPr txBox="1"/>
          <p:nvPr/>
        </p:nvSpPr>
        <p:spPr>
          <a:xfrm>
            <a:off x="6553200" y="3074988"/>
            <a:ext cx="1676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8" name="Rectangle 1036"/>
          <p:cNvSpPr/>
          <p:nvPr/>
        </p:nvSpPr>
        <p:spPr>
          <a:xfrm>
            <a:off x="5791200" y="3684588"/>
            <a:ext cx="1981200" cy="2667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9" name="Line 1037"/>
          <p:cNvSpPr/>
          <p:nvPr/>
        </p:nvSpPr>
        <p:spPr>
          <a:xfrm>
            <a:off x="5791200" y="45989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038"/>
          <p:cNvSpPr/>
          <p:nvPr/>
        </p:nvSpPr>
        <p:spPr>
          <a:xfrm>
            <a:off x="5791200" y="41417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039"/>
          <p:cNvSpPr/>
          <p:nvPr/>
        </p:nvSpPr>
        <p:spPr>
          <a:xfrm>
            <a:off x="5791200" y="50561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2" name="Text Box 1040"/>
          <p:cNvSpPr txBox="1"/>
          <p:nvPr/>
        </p:nvSpPr>
        <p:spPr>
          <a:xfrm>
            <a:off x="6553200" y="36845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</a:p>
        </p:txBody>
      </p:sp>
      <p:sp>
        <p:nvSpPr>
          <p:cNvPr id="29713" name="Text Box 1041"/>
          <p:cNvSpPr txBox="1"/>
          <p:nvPr/>
        </p:nvSpPr>
        <p:spPr>
          <a:xfrm>
            <a:off x="6553200" y="41417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r>
          </a:p>
        </p:txBody>
      </p:sp>
      <p:sp>
        <p:nvSpPr>
          <p:cNvPr id="29714" name="Text Box 1042"/>
          <p:cNvSpPr txBox="1"/>
          <p:nvPr/>
        </p:nvSpPr>
        <p:spPr>
          <a:xfrm>
            <a:off x="6553200" y="45989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sp>
        <p:nvSpPr>
          <p:cNvPr id="29715" name="Text Box 1043"/>
          <p:cNvSpPr txBox="1"/>
          <p:nvPr/>
        </p:nvSpPr>
        <p:spPr>
          <a:xfrm>
            <a:off x="6553200" y="4903788"/>
            <a:ext cx="1676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Line 1045"/>
          <p:cNvSpPr/>
          <p:nvPr/>
        </p:nvSpPr>
        <p:spPr>
          <a:xfrm>
            <a:off x="5791200" y="63515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1046"/>
          <p:cNvSpPr/>
          <p:nvPr/>
        </p:nvSpPr>
        <p:spPr>
          <a:xfrm>
            <a:off x="5791200" y="59705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8" name="Text Box 1047"/>
          <p:cNvSpPr txBox="1"/>
          <p:nvPr/>
        </p:nvSpPr>
        <p:spPr>
          <a:xfrm>
            <a:off x="6553200" y="55133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29719" name="Text Box 1048"/>
          <p:cNvSpPr txBox="1"/>
          <p:nvPr/>
        </p:nvSpPr>
        <p:spPr>
          <a:xfrm>
            <a:off x="6553200" y="59451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</a:p>
        </p:txBody>
      </p:sp>
      <p:sp>
        <p:nvSpPr>
          <p:cNvPr id="29720" name="Line 1050"/>
          <p:cNvSpPr/>
          <p:nvPr/>
        </p:nvSpPr>
        <p:spPr>
          <a:xfrm>
            <a:off x="5791200" y="5513388"/>
            <a:ext cx="0" cy="1219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1051"/>
          <p:cNvSpPr/>
          <p:nvPr/>
        </p:nvSpPr>
        <p:spPr>
          <a:xfrm>
            <a:off x="7770813" y="5208588"/>
            <a:ext cx="0" cy="153352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1052"/>
          <p:cNvSpPr/>
          <p:nvPr/>
        </p:nvSpPr>
        <p:spPr>
          <a:xfrm flipV="1">
            <a:off x="5791200" y="1779588"/>
            <a:ext cx="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1053"/>
          <p:cNvSpPr/>
          <p:nvPr/>
        </p:nvSpPr>
        <p:spPr>
          <a:xfrm flipV="1">
            <a:off x="7772400" y="1779588"/>
            <a:ext cx="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4" name="Text Box 1054"/>
          <p:cNvSpPr txBox="1"/>
          <p:nvPr/>
        </p:nvSpPr>
        <p:spPr>
          <a:xfrm>
            <a:off x="4241800" y="1982788"/>
            <a:ext cx="1482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H+0</a:t>
            </a:r>
          </a:p>
        </p:txBody>
      </p:sp>
      <p:sp>
        <p:nvSpPr>
          <p:cNvPr id="29725" name="Text Box 1055"/>
          <p:cNvSpPr txBox="1"/>
          <p:nvPr/>
        </p:nvSpPr>
        <p:spPr>
          <a:xfrm>
            <a:off x="4165600" y="4608513"/>
            <a:ext cx="1630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H+11</a:t>
            </a:r>
          </a:p>
        </p:txBody>
      </p:sp>
      <p:sp>
        <p:nvSpPr>
          <p:cNvPr id="29726" name="Text Box 1056"/>
          <p:cNvSpPr txBox="1"/>
          <p:nvPr/>
        </p:nvSpPr>
        <p:spPr>
          <a:xfrm>
            <a:off x="7772400" y="19319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‘0’</a:t>
            </a:r>
          </a:p>
        </p:txBody>
      </p:sp>
      <p:sp>
        <p:nvSpPr>
          <p:cNvPr id="29727" name="Text Box 1057"/>
          <p:cNvSpPr txBox="1"/>
          <p:nvPr/>
        </p:nvSpPr>
        <p:spPr>
          <a:xfrm>
            <a:off x="7772400" y="2312988"/>
            <a:ext cx="10668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‘1’</a:t>
            </a:r>
          </a:p>
        </p:txBody>
      </p:sp>
      <p:sp>
        <p:nvSpPr>
          <p:cNvPr id="29728" name="Text Box 1058"/>
          <p:cNvSpPr txBox="1"/>
          <p:nvPr/>
        </p:nvSpPr>
        <p:spPr>
          <a:xfrm>
            <a:off x="7772400" y="2693988"/>
            <a:ext cx="10668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‘2’</a:t>
            </a:r>
          </a:p>
        </p:txBody>
      </p:sp>
      <p:sp>
        <p:nvSpPr>
          <p:cNvPr id="29729" name="Text Box 1059"/>
          <p:cNvSpPr txBox="1"/>
          <p:nvPr/>
        </p:nvSpPr>
        <p:spPr>
          <a:xfrm>
            <a:off x="7772400" y="3684588"/>
            <a:ext cx="1181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‘9’</a:t>
            </a:r>
          </a:p>
        </p:txBody>
      </p:sp>
      <p:sp>
        <p:nvSpPr>
          <p:cNvPr id="29730" name="Text Box 1060"/>
          <p:cNvSpPr txBox="1"/>
          <p:nvPr/>
        </p:nvSpPr>
        <p:spPr>
          <a:xfrm>
            <a:off x="7734300" y="4141788"/>
            <a:ext cx="869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</a:p>
        </p:txBody>
      </p:sp>
      <p:sp>
        <p:nvSpPr>
          <p:cNvPr id="29731" name="Text Box 1061"/>
          <p:cNvSpPr txBox="1"/>
          <p:nvPr/>
        </p:nvSpPr>
        <p:spPr>
          <a:xfrm>
            <a:off x="7759700" y="4598988"/>
            <a:ext cx="915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B’</a:t>
            </a:r>
          </a:p>
        </p:txBody>
      </p:sp>
      <p:sp>
        <p:nvSpPr>
          <p:cNvPr id="29732" name="Text Box 1062"/>
          <p:cNvSpPr txBox="1"/>
          <p:nvPr/>
        </p:nvSpPr>
        <p:spPr>
          <a:xfrm>
            <a:off x="7772400" y="5513388"/>
            <a:ext cx="903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E’</a:t>
            </a:r>
          </a:p>
        </p:txBody>
      </p:sp>
      <p:sp>
        <p:nvSpPr>
          <p:cNvPr id="29733" name="Text Box 1063"/>
          <p:cNvSpPr txBox="1"/>
          <p:nvPr/>
        </p:nvSpPr>
        <p:spPr>
          <a:xfrm>
            <a:off x="7785100" y="5919788"/>
            <a:ext cx="890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F’</a:t>
            </a:r>
          </a:p>
        </p:txBody>
      </p:sp>
      <p:sp>
        <p:nvSpPr>
          <p:cNvPr id="29734" name="Line 1064"/>
          <p:cNvSpPr/>
          <p:nvPr/>
        </p:nvSpPr>
        <p:spPr>
          <a:xfrm>
            <a:off x="5791200" y="5589588"/>
            <a:ext cx="1981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4" grpId="0"/>
      <p:bldP spid="29705" grpId="0"/>
      <p:bldP spid="29706" grpId="0"/>
      <p:bldP spid="29707" grpId="0"/>
      <p:bldP spid="29708" grpId="0" animBg="1"/>
      <p:bldP spid="29712" grpId="0"/>
      <p:bldP spid="29713" grpId="0"/>
      <p:bldP spid="29714" grpId="0"/>
      <p:bldP spid="29715" grpId="0"/>
      <p:bldP spid="29718" grpId="0"/>
      <p:bldP spid="29719" grpId="0"/>
      <p:bldP spid="29724" grpId="0"/>
      <p:bldP spid="29725" grpId="0"/>
      <p:bldP spid="29726" grpId="0"/>
      <p:bldP spid="29727" grpId="0"/>
      <p:bldP spid="29728" grpId="0"/>
      <p:bldP spid="29729" grpId="0"/>
      <p:bldP spid="29730" grpId="0"/>
      <p:bldP spid="29731" grpId="0"/>
      <p:bldP spid="29732" grpId="0"/>
      <p:bldP spid="297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/>
          </p:cNvSpPr>
          <p:nvPr>
            <p:ph type="body" idx="4294967295"/>
          </p:nvPr>
        </p:nvSpPr>
        <p:spPr>
          <a:xfrm>
            <a:off x="971550" y="1628775"/>
            <a:ext cx="7772400" cy="44640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可用如下指令实现：</a:t>
            </a:r>
          </a:p>
          <a:p>
            <a:pPr marL="457200" lvl="1" indent="0" eaLnBrk="1" hangingPunct="1">
              <a:spcBef>
                <a:spcPct val="0"/>
              </a:spcBef>
              <a:buSzPct val="65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MOV  BX，2000H      ；BX←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表首地址</a:t>
            </a:r>
          </a:p>
          <a:p>
            <a:pPr marL="457200" lvl="1" indent="0" eaLnBrk="1" hangingPunct="1">
              <a:spcBef>
                <a:spcPct val="0"/>
              </a:spcBef>
              <a:buSzPct val="65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MOV  AL，0BH        ；AL←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</a:p>
          <a:p>
            <a:pPr marL="457200" lvl="1" indent="0" eaLnBrk="1" hangingPunct="1">
              <a:spcBef>
                <a:spcPct val="0"/>
              </a:spcBef>
              <a:buSzPct val="65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XLAT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；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查表转换</a:t>
            </a:r>
          </a:p>
          <a:p>
            <a:pPr eaLnBrk="1" hangingPunct="1">
              <a:spcBef>
                <a:spcPct val="30000"/>
              </a:spcBef>
              <a:buSzPct val="6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执行后：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 = 42H</a:t>
            </a:r>
          </a:p>
          <a:p>
            <a:pPr eaLnBrk="1" hangingPunct="1">
              <a:spcBef>
                <a:spcPct val="30000"/>
              </a:spcBef>
              <a:buSzPct val="6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还可用其他方法实现，如：</a:t>
            </a:r>
          </a:p>
          <a:p>
            <a:pPr marL="457200" lvl="1" indent="0" eaLnBrk="1" hangingPunct="1">
              <a:spcBef>
                <a:spcPct val="30000"/>
              </a:spcBef>
              <a:buSzPct val="65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MOV  BX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2000H</a:t>
            </a:r>
          </a:p>
          <a:p>
            <a:pPr marL="457200" lvl="1" indent="0" eaLnBrk="1" hangingPunct="1">
              <a:spcBef>
                <a:spcPct val="30000"/>
              </a:spcBef>
              <a:buSzPct val="65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MOV  AL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[BX+0BH]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/>
          </p:cNvSpPr>
          <p:nvPr>
            <p:ph type="title" idx="4294967295"/>
          </p:nvPr>
        </p:nvSpPr>
        <p:spPr>
          <a:xfrm>
            <a:off x="611188" y="112553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）字位扩展指令 </a:t>
            </a:r>
          </a:p>
        </p:txBody>
      </p:sp>
      <p:sp>
        <p:nvSpPr>
          <p:cNvPr id="31747" name="Rectangle 1027"/>
          <p:cNvSpPr>
            <a:spLocks noGrp="1"/>
          </p:cNvSpPr>
          <p:nvPr>
            <p:ph type="body" idx="4294967295"/>
          </p:nvPr>
        </p:nvSpPr>
        <p:spPr>
          <a:xfrm>
            <a:off x="611188" y="2060575"/>
            <a:ext cx="8137525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3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将有符号数的符号位扩展到高位；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指令为零操作数指令，采用隐含寻址，隐含的操作数为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AX，DX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无符号数的扩展规则为在高位补0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/>
          </p:cNvSpPr>
          <p:nvPr>
            <p:ph type="title" idx="4294967295"/>
          </p:nvPr>
        </p:nvSpPr>
        <p:spPr>
          <a:xfrm>
            <a:off x="1042988" y="10525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字节到字的扩展指令</a:t>
            </a:r>
          </a:p>
        </p:txBody>
      </p:sp>
      <p:sp>
        <p:nvSpPr>
          <p:cNvPr id="32771" name="Rectangle 1027"/>
          <p:cNvSpPr>
            <a:spLocks noGrp="1"/>
          </p:cNvSpPr>
          <p:nvPr>
            <p:ph type="body" idx="4294967295"/>
          </p:nvPr>
        </p:nvSpPr>
        <p:spPr>
          <a:xfrm>
            <a:off x="1042988" y="2087563"/>
            <a:ext cx="7421562" cy="3862387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格式：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CBW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操作：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Aft>
                <a:spcPct val="40000"/>
              </a:spcAft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AL</a:t>
            </a:r>
            <a:r>
              <a:rPr lang="zh-CN" altLang="en-US" dirty="0">
                <a:ea typeface="宋体" panose="02010600030101010101" pitchFamily="2" charset="-122"/>
              </a:rPr>
              <a:t>内容扩展到</a:t>
            </a:r>
            <a:r>
              <a:rPr lang="en-US" altLang="zh-CN" dirty="0">
                <a:ea typeface="宋体" panose="02010600030101010101" pitchFamily="2" charset="-122"/>
              </a:rPr>
              <a:t>AX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规则：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若最高位=1，则执行后</a:t>
            </a:r>
            <a:r>
              <a:rPr lang="en-US" altLang="zh-CN" dirty="0">
                <a:ea typeface="宋体" panose="02010600030101010101" pitchFamily="2" charset="-122"/>
              </a:rPr>
              <a:t>AH=FFH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若最高位=0，则执行后</a:t>
            </a:r>
            <a:r>
              <a:rPr lang="en-US" altLang="zh-CN" dirty="0">
                <a:ea typeface="宋体" panose="02010600030101010101" pitchFamily="2" charset="-122"/>
              </a:rPr>
              <a:t>AH=00H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指令与指令系统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900113" y="1268413"/>
            <a:ext cx="7673975" cy="53006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  控制计算机完成某种操作的命令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指令系统</a:t>
            </a:r>
            <a:endParaRPr lang="en-US" altLang="zh-CN" dirty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zh-CN" b="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处理器所能识别的所有指令的集合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指令的兼容性：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  同一系列机的指令都是兼容的。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指令系统是</a:t>
            </a: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 80x86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系列微处理器指令系统的基础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098"/>
          <p:cNvSpPr>
            <a:spLocks noGrp="1"/>
          </p:cNvSpPr>
          <p:nvPr>
            <p:ph type="title" idx="4294967295"/>
          </p:nvPr>
        </p:nvSpPr>
        <p:spPr>
          <a:xfrm>
            <a:off x="1182688" y="98107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字到双字的扩展指令</a:t>
            </a:r>
          </a:p>
        </p:txBody>
      </p:sp>
      <p:sp>
        <p:nvSpPr>
          <p:cNvPr id="33795" name="Rectangle 4099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6989762" cy="381000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格式：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CWD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操作：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Aft>
                <a:spcPct val="40000"/>
              </a:spcAft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AX</a:t>
            </a:r>
            <a:r>
              <a:rPr lang="zh-CN" altLang="en-US" dirty="0">
                <a:ea typeface="宋体" panose="02010600030101010101" pitchFamily="2" charset="-122"/>
              </a:rPr>
              <a:t>内容扩展到</a:t>
            </a:r>
            <a:r>
              <a:rPr lang="en-US" altLang="zh-CN" dirty="0">
                <a:ea typeface="宋体" panose="02010600030101010101" pitchFamily="2" charset="-122"/>
              </a:rPr>
              <a:t>DX  AX</a:t>
            </a:r>
            <a:r>
              <a:rPr lang="zh-CN" altLang="en-US" dirty="0">
                <a:ea typeface="宋体" panose="02010600030101010101" pitchFamily="2" charset="-122"/>
              </a:rPr>
              <a:t>，高位存放在</a:t>
            </a:r>
            <a:r>
              <a:rPr lang="en-US" altLang="zh-CN" dirty="0">
                <a:ea typeface="宋体" panose="02010600030101010101" pitchFamily="2" charset="-122"/>
              </a:rPr>
              <a:t>DX</a:t>
            </a:r>
            <a:r>
              <a:rPr lang="zh-CN" altLang="en-US" dirty="0">
                <a:ea typeface="宋体" panose="02010600030101010101" pitchFamily="2" charset="-122"/>
              </a:rPr>
              <a:t>中，隐含了操作数</a:t>
            </a:r>
            <a:r>
              <a:rPr lang="en-US" altLang="zh-CN" dirty="0">
                <a:ea typeface="宋体" panose="02010600030101010101" pitchFamily="2" charset="-122"/>
              </a:rPr>
              <a:t>AX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规则：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若最高位=1，则执行后</a:t>
            </a:r>
            <a:r>
              <a:rPr lang="en-US" altLang="zh-CN" dirty="0">
                <a:ea typeface="宋体" panose="02010600030101010101" pitchFamily="2" charset="-122"/>
              </a:rPr>
              <a:t>DX=FFFFH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若最高位=0，则执行后</a:t>
            </a:r>
            <a:r>
              <a:rPr lang="en-US" altLang="zh-CN" dirty="0">
                <a:ea typeface="宋体" panose="02010600030101010101" pitchFamily="2" charset="-122"/>
              </a:rPr>
              <a:t>DX=0000H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/>
          </p:cNvSpPr>
          <p:nvPr>
            <p:ph type="title" idx="4294967295"/>
          </p:nvPr>
        </p:nvSpPr>
        <p:spPr>
          <a:xfrm>
            <a:off x="1200150" y="10525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例：</a:t>
            </a:r>
            <a:endParaRPr lang="en-US" altLang="zh-CN" dirty="0">
              <a:solidFill>
                <a:srgbClr val="061E27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1027"/>
          <p:cNvSpPr>
            <a:spLocks noGrp="1"/>
          </p:cNvSpPr>
          <p:nvPr>
            <p:ph type="body" idx="4294967295"/>
          </p:nvPr>
        </p:nvSpPr>
        <p:spPr>
          <a:xfrm>
            <a:off x="1192213" y="1989138"/>
            <a:ext cx="4027487" cy="4392612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ct val="4000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判断以下指令执行结果：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MOV  AL，44H</a:t>
            </a: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CBW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MOV  AX，0AFDEH</a:t>
            </a: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CWD</a:t>
            </a:r>
          </a:p>
          <a:p>
            <a:pPr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MOV  AL，86H</a:t>
            </a: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CBW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>
            <a:spLocks noGrp="1"/>
          </p:cNvSpPr>
          <p:nvPr>
            <p:ph type="body" idx="4294967295"/>
          </p:nvPr>
        </p:nvSpPr>
        <p:spPr>
          <a:xfrm>
            <a:off x="1044575" y="1052513"/>
            <a:ext cx="7415213" cy="31686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40000"/>
              </a:spcAft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掌握：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指令的格式及操作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指令的两种寻址方式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指令对操作数的要求</a:t>
            </a:r>
          </a:p>
        </p:txBody>
      </p:sp>
      <p:sp>
        <p:nvSpPr>
          <p:cNvPr id="34819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3.4.1.2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输入输出指令</a:t>
            </a:r>
          </a:p>
        </p:txBody>
      </p:sp>
      <p:sp>
        <p:nvSpPr>
          <p:cNvPr id="35844" name="Rectangle 3"/>
          <p:cNvSpPr txBox="1"/>
          <p:nvPr/>
        </p:nvSpPr>
        <p:spPr>
          <a:xfrm>
            <a:off x="1074738" y="3716338"/>
            <a:ext cx="7772400" cy="28178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专门面向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端口操作的指令</a:t>
            </a:r>
          </a:p>
          <a:p>
            <a:pPr marL="342900" indent="-342900">
              <a:spcBef>
                <a:spcPct val="65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指令格式：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输入指令：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 acc，PORT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输出指令 ：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OUT  PORT，acc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4821" name="直接连接符 3"/>
          <p:cNvCxnSpPr/>
          <p:nvPr/>
        </p:nvCxnSpPr>
        <p:spPr>
          <a:xfrm>
            <a:off x="684213" y="4365625"/>
            <a:ext cx="74882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46" name="Text Box 7"/>
          <p:cNvSpPr txBox="1"/>
          <p:nvPr/>
        </p:nvSpPr>
        <p:spPr>
          <a:xfrm>
            <a:off x="3584575" y="630555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端口地址</a:t>
            </a:r>
          </a:p>
        </p:txBody>
      </p:sp>
      <p:sp>
        <p:nvSpPr>
          <p:cNvPr id="35847" name="Line 6"/>
          <p:cNvSpPr/>
          <p:nvPr/>
        </p:nvSpPr>
        <p:spPr>
          <a:xfrm flipH="1">
            <a:off x="4356100" y="5786438"/>
            <a:ext cx="246063" cy="519112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358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412875"/>
            <a:ext cx="8207375" cy="45370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根据端口地址码的长度，指令具有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两种不同的端口地址表现形式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直接地址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端口地址为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位时，指令中直接给出8位端口地址（立即数方式）；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寻址256个端口。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间接地址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>
                <a:ea typeface="宋体" panose="02010600030101010101" pitchFamily="2" charset="-122"/>
              </a:rPr>
              <a:t>端口地址为16位时，指令中的端口地址必须由</a:t>
            </a:r>
            <a:r>
              <a:rPr lang="en-US" altLang="zh-CN" dirty="0">
                <a:ea typeface="宋体" panose="02010600030101010101" pitchFamily="2" charset="-122"/>
              </a:rPr>
              <a:t>DX</a:t>
            </a:r>
            <a:r>
              <a:rPr lang="zh-CN" altLang="en-US" dirty="0">
                <a:ea typeface="宋体" panose="02010600030101010101" pitchFamily="2" charset="-122"/>
              </a:rPr>
              <a:t>指定；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可寻址64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个端口。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423988" y="98107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1411288" y="2017713"/>
            <a:ext cx="4529137" cy="35718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spcAft>
                <a:spcPct val="2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  AX，80H</a:t>
            </a:r>
          </a:p>
          <a:p>
            <a:pPr marL="0" indent="0" eaLnBrk="1" hangingPunct="1">
              <a:lnSpc>
                <a:spcPct val="105000"/>
              </a:lnSpc>
              <a:spcBef>
                <a:spcPct val="5500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MOV DX，2400H</a:t>
            </a:r>
          </a:p>
          <a:p>
            <a:pPr marL="0" indent="0" eaLnBrk="1" hangingPunct="1">
              <a:lnSpc>
                <a:spcPct val="105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  AL，DX</a:t>
            </a:r>
          </a:p>
          <a:p>
            <a:pPr marL="0" indent="0" eaLnBrk="1" hangingPunct="1">
              <a:spcBef>
                <a:spcPct val="55000"/>
              </a:spcBef>
              <a:spcAft>
                <a:spcPct val="6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OUT  35H ，AX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  AX，35H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2484438" y="2349500"/>
            <a:ext cx="3455987" cy="1727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取偏移地址指令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LEA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*LDS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38915" name="AutoShape 4"/>
          <p:cNvSpPr/>
          <p:nvPr/>
        </p:nvSpPr>
        <p:spPr>
          <a:xfrm>
            <a:off x="2214563" y="2444750"/>
            <a:ext cx="215900" cy="1536700"/>
          </a:xfrm>
          <a:prstGeom prst="leftBrace">
            <a:avLst>
              <a:gd name="adj1" fmla="val 58852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3.4.1.3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地址传送指令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201738"/>
            <a:ext cx="6553200" cy="5651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）取偏移地址指令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766888"/>
            <a:ext cx="7780337" cy="4840287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marL="457200" lvl="1" indent="0" algn="just" eaLnBrk="1" hangingPunct="1">
              <a:spcBef>
                <a:spcPct val="50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将变量的16位偏移地址取出送目标寄存器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当程序中用符号地址表示内存偏移地址时，须使用该指令。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algn="just" eaLnBrk="1" hangingPunct="1">
              <a:spcBef>
                <a:spcPct val="5000"/>
              </a:spcBef>
              <a:spcAft>
                <a:spcPct val="200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LEA REG，MEM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指令要求：</a:t>
            </a:r>
          </a:p>
          <a:p>
            <a:pPr marL="457200" lvl="1" indent="0" algn="just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源操作数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必须是一个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存储器操作数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，目标操作数必须是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位通用寄存器，一般是间址寄存器（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4294967295"/>
          </p:nvPr>
        </p:nvSpPr>
        <p:spPr>
          <a:xfrm>
            <a:off x="684213" y="1125538"/>
            <a:ext cx="7920037" cy="424815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=1000H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=6000H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61050H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=33H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61051H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=44H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。比较以下两条指令的执行结果。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LEA BX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[BX+50H]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BX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[BX+1]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则，第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条指令执行后，（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=1050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条指令执行后，（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=4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268413"/>
            <a:ext cx="8280400" cy="38322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5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zh-CN" altLang="en-US" dirty="0">
                <a:ea typeface="宋体" panose="02010600030101010101" pitchFamily="2" charset="-122"/>
              </a:rPr>
              <a:t>将数据段中首地址为</a:t>
            </a:r>
            <a:r>
              <a:rPr lang="en-US" altLang="zh-CN" dirty="0">
                <a:ea typeface="宋体" panose="02010600030101010101" pitchFamily="2" charset="-122"/>
              </a:rPr>
              <a:t>MEM1 </a:t>
            </a:r>
            <a:r>
              <a:rPr lang="zh-CN" altLang="en-US" dirty="0">
                <a:ea typeface="宋体" panose="02010600030101010101" pitchFamily="2" charset="-122"/>
              </a:rPr>
              <a:t>的50个字节的数据传送到同一逻辑段首地址为</a:t>
            </a:r>
            <a:r>
              <a:rPr lang="en-US" altLang="zh-CN" dirty="0">
                <a:ea typeface="宋体" panose="02010600030101010101" pitchFamily="2" charset="-122"/>
              </a:rPr>
              <a:t>MEM2</a:t>
            </a:r>
            <a:r>
              <a:rPr lang="zh-CN" altLang="en-US" dirty="0">
                <a:ea typeface="宋体" panose="02010600030101010101" pitchFamily="2" charset="-122"/>
              </a:rPr>
              <a:t>的区域存放。编写相应的程序段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en-US" altLang="zh-CN" dirty="0">
                <a:ea typeface="宋体" panose="02010600030101010101" pitchFamily="2" charset="-122"/>
              </a:rPr>
              <a:t>          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4"/>
          <p:cNvSpPr/>
          <p:nvPr/>
        </p:nvSpPr>
        <p:spPr>
          <a:xfrm>
            <a:off x="1308100" y="2027238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AutoShape 21"/>
          <p:cNvSpPr/>
          <p:nvPr/>
        </p:nvSpPr>
        <p:spPr>
          <a:xfrm>
            <a:off x="4318000" y="4694238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850900" y="2941638"/>
            <a:ext cx="22098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Text Box 5"/>
          <p:cNvSpPr txBox="1"/>
          <p:nvPr/>
        </p:nvSpPr>
        <p:spPr>
          <a:xfrm>
            <a:off x="1350963" y="2006600"/>
            <a:ext cx="1074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  始</a:t>
            </a:r>
          </a:p>
        </p:txBody>
      </p:sp>
      <p:sp>
        <p:nvSpPr>
          <p:cNvPr id="43014" name="Text Box 6"/>
          <p:cNvSpPr txBox="1"/>
          <p:nvPr/>
        </p:nvSpPr>
        <p:spPr>
          <a:xfrm>
            <a:off x="1308100" y="2971800"/>
            <a:ext cx="14859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取源地址</a:t>
            </a:r>
          </a:p>
        </p:txBody>
      </p:sp>
      <p:sp>
        <p:nvSpPr>
          <p:cNvPr id="43015" name="Rectangle 7"/>
          <p:cNvSpPr/>
          <p:nvPr/>
        </p:nvSpPr>
        <p:spPr>
          <a:xfrm>
            <a:off x="850900" y="3856038"/>
            <a:ext cx="22860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6" name="Rectangle 8"/>
          <p:cNvSpPr/>
          <p:nvPr/>
        </p:nvSpPr>
        <p:spPr>
          <a:xfrm>
            <a:off x="850900" y="4770438"/>
            <a:ext cx="22860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7" name="Rectangle 9"/>
          <p:cNvSpPr/>
          <p:nvPr/>
        </p:nvSpPr>
        <p:spPr>
          <a:xfrm>
            <a:off x="4622800" y="1951038"/>
            <a:ext cx="22860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8" name="Text Box 10"/>
          <p:cNvSpPr txBox="1"/>
          <p:nvPr/>
        </p:nvSpPr>
        <p:spPr>
          <a:xfrm>
            <a:off x="1123950" y="3848100"/>
            <a:ext cx="17589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取目标地址</a:t>
            </a:r>
          </a:p>
        </p:txBody>
      </p:sp>
      <p:sp>
        <p:nvSpPr>
          <p:cNvPr id="43019" name="Text Box 11"/>
          <p:cNvSpPr txBox="1"/>
          <p:nvPr/>
        </p:nvSpPr>
        <p:spPr>
          <a:xfrm>
            <a:off x="885825" y="4821238"/>
            <a:ext cx="21447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送数据块长度到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</a:p>
        </p:txBody>
      </p:sp>
      <p:sp>
        <p:nvSpPr>
          <p:cNvPr id="43020" name="Text Box 12"/>
          <p:cNvSpPr txBox="1"/>
          <p:nvPr/>
        </p:nvSpPr>
        <p:spPr>
          <a:xfrm>
            <a:off x="4759325" y="1952625"/>
            <a:ext cx="20732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传送一个字节</a:t>
            </a:r>
          </a:p>
        </p:txBody>
      </p:sp>
      <p:sp>
        <p:nvSpPr>
          <p:cNvPr id="43021" name="Rectangle 13"/>
          <p:cNvSpPr/>
          <p:nvPr/>
        </p:nvSpPr>
        <p:spPr>
          <a:xfrm>
            <a:off x="4546600" y="2865438"/>
            <a:ext cx="22860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2" name="Rectangle 14"/>
          <p:cNvSpPr/>
          <p:nvPr/>
        </p:nvSpPr>
        <p:spPr>
          <a:xfrm>
            <a:off x="4546600" y="3779838"/>
            <a:ext cx="22860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3" name="Rectangle 16"/>
          <p:cNvSpPr/>
          <p:nvPr/>
        </p:nvSpPr>
        <p:spPr>
          <a:xfrm>
            <a:off x="4546600" y="5761038"/>
            <a:ext cx="2286000" cy="4572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4" name="Text Box 17"/>
          <p:cNvSpPr txBox="1"/>
          <p:nvPr/>
        </p:nvSpPr>
        <p:spPr>
          <a:xfrm>
            <a:off x="4686300" y="2843213"/>
            <a:ext cx="22098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修改地址指针</a:t>
            </a:r>
          </a:p>
        </p:txBody>
      </p:sp>
      <p:sp>
        <p:nvSpPr>
          <p:cNvPr id="43025" name="Text Box 19"/>
          <p:cNvSpPr txBox="1"/>
          <p:nvPr/>
        </p:nvSpPr>
        <p:spPr>
          <a:xfrm>
            <a:off x="4927600" y="3814763"/>
            <a:ext cx="1828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修改计数值</a:t>
            </a:r>
          </a:p>
        </p:txBody>
      </p:sp>
      <p:sp>
        <p:nvSpPr>
          <p:cNvPr id="43026" name="Text Box 20"/>
          <p:cNvSpPr txBox="1"/>
          <p:nvPr/>
        </p:nvSpPr>
        <p:spPr>
          <a:xfrm>
            <a:off x="5080000" y="4808538"/>
            <a:ext cx="1828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计数值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 </a:t>
            </a:r>
          </a:p>
        </p:txBody>
      </p:sp>
      <p:sp>
        <p:nvSpPr>
          <p:cNvPr id="43027" name="Text Box 23"/>
          <p:cNvSpPr txBox="1"/>
          <p:nvPr/>
        </p:nvSpPr>
        <p:spPr>
          <a:xfrm>
            <a:off x="5308600" y="5821363"/>
            <a:ext cx="1219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  束</a:t>
            </a:r>
          </a:p>
        </p:txBody>
      </p:sp>
      <p:sp>
        <p:nvSpPr>
          <p:cNvPr id="43028" name="Line 25"/>
          <p:cNvSpPr/>
          <p:nvPr/>
        </p:nvSpPr>
        <p:spPr>
          <a:xfrm>
            <a:off x="1917700" y="24844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26"/>
          <p:cNvSpPr/>
          <p:nvPr/>
        </p:nvSpPr>
        <p:spPr>
          <a:xfrm>
            <a:off x="1917700" y="33988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8"/>
          <p:cNvSpPr/>
          <p:nvPr/>
        </p:nvSpPr>
        <p:spPr>
          <a:xfrm>
            <a:off x="1917700" y="43132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31"/>
          <p:cNvSpPr/>
          <p:nvPr/>
        </p:nvSpPr>
        <p:spPr>
          <a:xfrm>
            <a:off x="5689600" y="24082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32"/>
          <p:cNvSpPr/>
          <p:nvPr/>
        </p:nvSpPr>
        <p:spPr>
          <a:xfrm>
            <a:off x="5689600" y="1341438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3" name="Line 33"/>
          <p:cNvSpPr/>
          <p:nvPr/>
        </p:nvSpPr>
        <p:spPr>
          <a:xfrm>
            <a:off x="5689600" y="33226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4" name="Line 34"/>
          <p:cNvSpPr/>
          <p:nvPr/>
        </p:nvSpPr>
        <p:spPr>
          <a:xfrm>
            <a:off x="5689600" y="42370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5" name="Line 35"/>
          <p:cNvSpPr/>
          <p:nvPr/>
        </p:nvSpPr>
        <p:spPr>
          <a:xfrm>
            <a:off x="5689600" y="53038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6" name="Line 39"/>
          <p:cNvSpPr/>
          <p:nvPr/>
        </p:nvSpPr>
        <p:spPr>
          <a:xfrm>
            <a:off x="1930400" y="5227638"/>
            <a:ext cx="0" cy="7620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40"/>
          <p:cNvSpPr/>
          <p:nvPr/>
        </p:nvSpPr>
        <p:spPr>
          <a:xfrm>
            <a:off x="1917700" y="5989638"/>
            <a:ext cx="1752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8" name="Line 41"/>
          <p:cNvSpPr/>
          <p:nvPr/>
        </p:nvSpPr>
        <p:spPr>
          <a:xfrm flipV="1">
            <a:off x="3708400" y="1341438"/>
            <a:ext cx="0" cy="4648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9" name="Line 42"/>
          <p:cNvSpPr/>
          <p:nvPr/>
        </p:nvSpPr>
        <p:spPr>
          <a:xfrm>
            <a:off x="3708400" y="1341438"/>
            <a:ext cx="1981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43"/>
          <p:cNvSpPr/>
          <p:nvPr/>
        </p:nvSpPr>
        <p:spPr>
          <a:xfrm>
            <a:off x="7061200" y="4999038"/>
            <a:ext cx="990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45"/>
          <p:cNvSpPr/>
          <p:nvPr/>
        </p:nvSpPr>
        <p:spPr>
          <a:xfrm flipV="1">
            <a:off x="8051800" y="1493838"/>
            <a:ext cx="0" cy="3505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2" name="Line 47"/>
          <p:cNvSpPr/>
          <p:nvPr/>
        </p:nvSpPr>
        <p:spPr>
          <a:xfrm flipH="1" flipV="1">
            <a:off x="5689600" y="1493838"/>
            <a:ext cx="233997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3" name="Text Box 49"/>
          <p:cNvSpPr txBox="1"/>
          <p:nvPr/>
        </p:nvSpPr>
        <p:spPr>
          <a:xfrm>
            <a:off x="7207250" y="4562475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3044" name="Text Box 50"/>
          <p:cNvSpPr txBox="1"/>
          <p:nvPr/>
        </p:nvSpPr>
        <p:spPr>
          <a:xfrm>
            <a:off x="5765800" y="5316538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 animBg="1"/>
      <p:bldP spid="43012" grpId="0" animBg="1"/>
      <p:bldP spid="43013" grpId="0"/>
      <p:bldP spid="43014" grpId="0"/>
      <p:bldP spid="43015" grpId="0" animBg="1"/>
      <p:bldP spid="43016" grpId="0" animBg="1"/>
      <p:bldP spid="43017" grpId="0" animBg="1"/>
      <p:bldP spid="43018" grpId="0"/>
      <p:bldP spid="43019" grpId="0"/>
      <p:bldP spid="43020" grpId="0"/>
      <p:bldP spid="43021" grpId="0" animBg="1"/>
      <p:bldP spid="43022" grpId="0" animBg="1"/>
      <p:bldP spid="43023" grpId="0" animBg="1"/>
      <p:bldP spid="43024" grpId="0"/>
      <p:bldP spid="43025" grpId="0"/>
      <p:bldP spid="43027" grpId="0"/>
      <p:bldP spid="430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/>
          <p:cNvSpPr/>
          <p:nvPr/>
        </p:nvSpPr>
        <p:spPr>
          <a:xfrm>
            <a:off x="1906588" y="2852738"/>
            <a:ext cx="288925" cy="2079625"/>
          </a:xfrm>
          <a:prstGeom prst="leftBrace">
            <a:avLst>
              <a:gd name="adj1" fmla="val 5951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Text Box 9"/>
          <p:cNvSpPr txBox="1"/>
          <p:nvPr/>
        </p:nvSpPr>
        <p:spPr>
          <a:xfrm>
            <a:off x="2268538" y="2636838"/>
            <a:ext cx="6623050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零操作数指令： 操作码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单操作数指令： 操作码  操作数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双操作数指令： 操作码  操作数，操作数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多操作数指令： 三操作数及以上</a:t>
            </a:r>
          </a:p>
        </p:txBody>
      </p:sp>
      <p:sp>
        <p:nvSpPr>
          <p:cNvPr id="7172" name="Rectangle 3"/>
          <p:cNvSpPr txBox="1"/>
          <p:nvPr/>
        </p:nvSpPr>
        <p:spPr>
          <a:xfrm>
            <a:off x="395288" y="3317875"/>
            <a:ext cx="1143000" cy="10810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指令</a:t>
            </a:r>
            <a:endParaRPr lang="en-US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长度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>
          <a:xfrm>
            <a:off x="900113" y="1341438"/>
            <a:ext cx="4895850" cy="4648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LEA   SI，MEM1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LEA   DI，MEM2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MOV  CL，50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NEXT：  MOV  AL，[SI]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MOV  [DI]，AL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INC    SI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INC    DI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DEC   CL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JNZ   NEXT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HLT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5640388" y="1771650"/>
            <a:ext cx="2819400" cy="3962400"/>
            <a:chOff x="0" y="0"/>
            <a:chExt cx="1776" cy="2496"/>
          </a:xfrm>
        </p:grpSpPr>
        <p:sp>
          <p:nvSpPr>
            <p:cNvPr id="43012" name="Rectangle 5"/>
            <p:cNvSpPr/>
            <p:nvPr/>
          </p:nvSpPr>
          <p:spPr>
            <a:xfrm>
              <a:off x="672" y="0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3" name="Line 6"/>
            <p:cNvSpPr/>
            <p:nvPr/>
          </p:nvSpPr>
          <p:spPr>
            <a:xfrm flipH="1">
              <a:off x="672" y="0"/>
              <a:ext cx="1" cy="2496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Line 7"/>
            <p:cNvSpPr/>
            <p:nvPr/>
          </p:nvSpPr>
          <p:spPr>
            <a:xfrm>
              <a:off x="1776" y="0"/>
              <a:ext cx="0" cy="2496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8"/>
            <p:cNvSpPr/>
            <p:nvPr/>
          </p:nvSpPr>
          <p:spPr>
            <a:xfrm>
              <a:off x="672" y="57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9"/>
            <p:cNvSpPr/>
            <p:nvPr/>
          </p:nvSpPr>
          <p:spPr>
            <a:xfrm>
              <a:off x="672" y="81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10"/>
            <p:cNvSpPr/>
            <p:nvPr/>
          </p:nvSpPr>
          <p:spPr>
            <a:xfrm>
              <a:off x="672" y="105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1"/>
            <p:cNvSpPr/>
            <p:nvPr/>
          </p:nvSpPr>
          <p:spPr>
            <a:xfrm>
              <a:off x="672" y="0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2"/>
            <p:cNvSpPr/>
            <p:nvPr/>
          </p:nvSpPr>
          <p:spPr>
            <a:xfrm>
              <a:off x="672" y="1872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3"/>
            <p:cNvSpPr/>
            <p:nvPr/>
          </p:nvSpPr>
          <p:spPr>
            <a:xfrm>
              <a:off x="672" y="1632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4"/>
            <p:cNvSpPr/>
            <p:nvPr/>
          </p:nvSpPr>
          <p:spPr>
            <a:xfrm>
              <a:off x="672" y="249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5"/>
            <p:cNvSpPr/>
            <p:nvPr/>
          </p:nvSpPr>
          <p:spPr>
            <a:xfrm>
              <a:off x="672" y="2112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Text Box 16"/>
            <p:cNvSpPr txBox="1"/>
            <p:nvPr/>
          </p:nvSpPr>
          <p:spPr>
            <a:xfrm>
              <a:off x="1056" y="12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3024" name="Text Box 17"/>
            <p:cNvSpPr txBox="1"/>
            <p:nvPr/>
          </p:nvSpPr>
          <p:spPr>
            <a:xfrm>
              <a:off x="1056" y="14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3025" name="Text Box 18"/>
            <p:cNvSpPr txBox="1"/>
            <p:nvPr/>
          </p:nvSpPr>
          <p:spPr>
            <a:xfrm>
              <a:off x="1056" y="216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3026" name="Text Box 19"/>
            <p:cNvSpPr txBox="1"/>
            <p:nvPr/>
          </p:nvSpPr>
          <p:spPr>
            <a:xfrm>
              <a:off x="27" y="568"/>
              <a:ext cx="66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MEM1</a:t>
              </a:r>
            </a:p>
          </p:txBody>
        </p:sp>
        <p:sp>
          <p:nvSpPr>
            <p:cNvPr id="43027" name="Text Box 20"/>
            <p:cNvSpPr txBox="1"/>
            <p:nvPr/>
          </p:nvSpPr>
          <p:spPr>
            <a:xfrm>
              <a:off x="976" y="79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43028" name="Text Box 21"/>
            <p:cNvSpPr txBox="1"/>
            <p:nvPr/>
          </p:nvSpPr>
          <p:spPr>
            <a:xfrm>
              <a:off x="976" y="55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</a:p>
          </p:txBody>
        </p:sp>
        <p:sp>
          <p:nvSpPr>
            <p:cNvPr id="43029" name="Text Box 22"/>
            <p:cNvSpPr txBox="1"/>
            <p:nvPr/>
          </p:nvSpPr>
          <p:spPr>
            <a:xfrm>
              <a:off x="0" y="1619"/>
              <a:ext cx="64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828675" y="1196975"/>
            <a:ext cx="6553200" cy="5651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LDS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773238"/>
            <a:ext cx="8464550" cy="4840287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LDS reg16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mem32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reg16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((mem32)+1:(mem32))</a:t>
            </a:r>
          </a:p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(DS)     ((mem32)+3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:(mem32)+2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其中，源操作数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mem32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位存储器操作数，给出的是内存中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个连续的存储单元的逻辑地址。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目标操作数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reg16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个间址寄存器之一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该指令用于把存储器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mem32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中存放的一个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位远地址指针（包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括偏移地址）送到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reg16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个存储单元的前两个单元的内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容作为偏移地址送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reg16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，后两个单元的内容作为段地址装入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段寄存器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036" name="直接箭头连接符 2"/>
          <p:cNvCxnSpPr/>
          <p:nvPr/>
        </p:nvCxnSpPr>
        <p:spPr>
          <a:xfrm flipH="1">
            <a:off x="2124075" y="2565400"/>
            <a:ext cx="28733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37" name="直接箭头连接符 4"/>
          <p:cNvCxnSpPr/>
          <p:nvPr/>
        </p:nvCxnSpPr>
        <p:spPr>
          <a:xfrm flipH="1">
            <a:off x="1619250" y="3068638"/>
            <a:ext cx="7207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7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charRg st="79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57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charRg st="157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=6000H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，内存地址为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60348H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个单元中存放了一个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位的远指针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98011H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（该地址存放的内容是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3412H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），以下指令将该指针装入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LDS SI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[0348H]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[SI]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指令执行后：（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=8011H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=9000H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=3412H</a:t>
            </a:r>
          </a:p>
          <a:p>
            <a:pPr>
              <a:buFont typeface="Wingdings" panose="05000000000000000000" pitchFamily="2" charset="2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4294967295"/>
          </p:nvPr>
        </p:nvSpPr>
        <p:spPr>
          <a:xfrm>
            <a:off x="306388" y="990600"/>
            <a:ext cx="8532812" cy="541020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这条指令的格式及功能与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LDS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指令非常类似，不同的是，两个高地址单元中给出的段地址不是送往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，而是送到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例如：将上例中的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LDS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指令改为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LES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指令，则指令执行后：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=8011H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=9000H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内容没有改变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body" idx="4294967295"/>
          </p:nvPr>
        </p:nvSpPr>
        <p:spPr>
          <a:xfrm>
            <a:off x="2782888" y="2246313"/>
            <a:ext cx="2362200" cy="2819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LAHF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SAHF</a:t>
            </a: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PUSHF</a:t>
            </a: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POPF</a:t>
            </a:r>
          </a:p>
        </p:txBody>
      </p:sp>
      <p:sp>
        <p:nvSpPr>
          <p:cNvPr id="48131" name="AutoShape 4"/>
          <p:cNvSpPr/>
          <p:nvPr/>
        </p:nvSpPr>
        <p:spPr>
          <a:xfrm>
            <a:off x="2339975" y="2492375"/>
            <a:ext cx="304800" cy="2376488"/>
          </a:xfrm>
          <a:prstGeom prst="leftBrace">
            <a:avLst>
              <a:gd name="adj1" fmla="val 6446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AutoShape 5"/>
          <p:cNvSpPr/>
          <p:nvPr/>
        </p:nvSpPr>
        <p:spPr>
          <a:xfrm>
            <a:off x="3983038" y="2382838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AutoShape 6"/>
          <p:cNvSpPr/>
          <p:nvPr/>
        </p:nvSpPr>
        <p:spPr>
          <a:xfrm>
            <a:off x="4211638" y="4221163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4" name="Text Box 7"/>
          <p:cNvSpPr txBox="1"/>
          <p:nvPr/>
        </p:nvSpPr>
        <p:spPr>
          <a:xfrm>
            <a:off x="4211638" y="2492375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隐含操作数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</a:p>
        </p:txBody>
      </p:sp>
      <p:sp>
        <p:nvSpPr>
          <p:cNvPr id="48135" name="Text Box 8"/>
          <p:cNvSpPr txBox="1"/>
          <p:nvPr/>
        </p:nvSpPr>
        <p:spPr>
          <a:xfrm>
            <a:off x="4500563" y="42926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隐含操作数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FLAGS</a:t>
            </a:r>
          </a:p>
        </p:txBody>
      </p:sp>
      <p:sp>
        <p:nvSpPr>
          <p:cNvPr id="47112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3.4.1.4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标志位操作指令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3" grpId="0" animBg="1"/>
      <p:bldP spid="48134" grpId="0"/>
      <p:bldP spid="481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681038" y="96520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LAHF，SAHF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941388" y="1957388"/>
            <a:ext cx="7772400" cy="18716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LAHF          </a:t>
            </a: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操作：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FLAGS</a:t>
            </a:r>
            <a:r>
              <a:rPr lang="zh-CN" altLang="en-US" dirty="0">
                <a:ea typeface="宋体" panose="02010600030101010101" pitchFamily="2" charset="-122"/>
              </a:rPr>
              <a:t>的低8位的</a:t>
            </a:r>
            <a:r>
              <a:rPr lang="en-US" altLang="zh-CN" dirty="0">
                <a:ea typeface="宋体" panose="02010600030101010101" pitchFamily="2" charset="-122"/>
              </a:rPr>
              <a:t>SF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ZF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AF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PF</a:t>
            </a:r>
            <a:r>
              <a:rPr lang="zh-CN" altLang="en-US" dirty="0">
                <a:ea typeface="宋体" panose="02010600030101010101" pitchFamily="2" charset="-122"/>
              </a:rPr>
              <a:t>，和</a:t>
            </a:r>
            <a:r>
              <a:rPr lang="en-US" altLang="zh-CN" dirty="0">
                <a:ea typeface="宋体" panose="02010600030101010101" pitchFamily="2" charset="-122"/>
              </a:rPr>
              <a:t>CF</a:t>
            </a:r>
            <a:r>
              <a:rPr lang="zh-CN" altLang="en-US" dirty="0">
                <a:ea typeface="宋体" panose="02010600030101010101" pitchFamily="2" charset="-122"/>
              </a:rPr>
              <a:t>装入</a:t>
            </a:r>
            <a:r>
              <a:rPr lang="en-US" altLang="zh-CN" dirty="0">
                <a:ea typeface="宋体" panose="02010600030101010101" pitchFamily="2" charset="-122"/>
              </a:rPr>
              <a:t>AH</a:t>
            </a:r>
            <a:r>
              <a:rPr lang="zh-CN" altLang="en-US" dirty="0">
                <a:ea typeface="宋体" panose="02010600030101010101" pitchFamily="2" charset="-122"/>
              </a:rPr>
              <a:t>对应位置，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位中其余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位为无效位</a:t>
            </a:r>
          </a:p>
        </p:txBody>
      </p:sp>
      <p:sp>
        <p:nvSpPr>
          <p:cNvPr id="49156" name="Rectangle 4"/>
          <p:cNvSpPr/>
          <p:nvPr/>
        </p:nvSpPr>
        <p:spPr>
          <a:xfrm>
            <a:off x="1847850" y="4910138"/>
            <a:ext cx="6469063" cy="381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7" name="Line 5"/>
          <p:cNvSpPr/>
          <p:nvPr/>
        </p:nvSpPr>
        <p:spPr>
          <a:xfrm>
            <a:off x="77914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8" name="Line 6"/>
          <p:cNvSpPr/>
          <p:nvPr/>
        </p:nvSpPr>
        <p:spPr>
          <a:xfrm>
            <a:off x="41338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7"/>
          <p:cNvSpPr/>
          <p:nvPr/>
        </p:nvSpPr>
        <p:spPr>
          <a:xfrm>
            <a:off x="72580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8"/>
          <p:cNvSpPr/>
          <p:nvPr/>
        </p:nvSpPr>
        <p:spPr>
          <a:xfrm>
            <a:off x="68008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1" name="Line 9"/>
          <p:cNvSpPr/>
          <p:nvPr/>
        </p:nvSpPr>
        <p:spPr>
          <a:xfrm>
            <a:off x="62674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2" name="Line 10"/>
          <p:cNvSpPr/>
          <p:nvPr/>
        </p:nvSpPr>
        <p:spPr>
          <a:xfrm>
            <a:off x="46672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/>
          <p:nvPr/>
        </p:nvSpPr>
        <p:spPr>
          <a:xfrm>
            <a:off x="57340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12"/>
          <p:cNvSpPr/>
          <p:nvPr/>
        </p:nvSpPr>
        <p:spPr>
          <a:xfrm>
            <a:off x="5200650" y="49101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5" name="Text Box 13"/>
          <p:cNvSpPr txBox="1"/>
          <p:nvPr/>
        </p:nvSpPr>
        <p:spPr>
          <a:xfrm>
            <a:off x="4133850" y="4872038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SF</a:t>
            </a:r>
          </a:p>
        </p:txBody>
      </p:sp>
      <p:sp>
        <p:nvSpPr>
          <p:cNvPr id="49166" name="Text Box 14"/>
          <p:cNvSpPr txBox="1"/>
          <p:nvPr/>
        </p:nvSpPr>
        <p:spPr>
          <a:xfrm>
            <a:off x="6775450" y="4872038"/>
            <a:ext cx="533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PF</a:t>
            </a:r>
          </a:p>
        </p:txBody>
      </p:sp>
      <p:sp>
        <p:nvSpPr>
          <p:cNvPr id="49167" name="Text Box 15"/>
          <p:cNvSpPr txBox="1"/>
          <p:nvPr/>
        </p:nvSpPr>
        <p:spPr>
          <a:xfrm>
            <a:off x="5708650" y="48466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</a:p>
        </p:txBody>
      </p:sp>
      <p:sp>
        <p:nvSpPr>
          <p:cNvPr id="49168" name="Text Box 16"/>
          <p:cNvSpPr txBox="1"/>
          <p:nvPr/>
        </p:nvSpPr>
        <p:spPr>
          <a:xfrm>
            <a:off x="4667250" y="4872038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</a:t>
            </a:r>
          </a:p>
        </p:txBody>
      </p:sp>
      <p:sp>
        <p:nvSpPr>
          <p:cNvPr id="49169" name="Text Box 17"/>
          <p:cNvSpPr txBox="1"/>
          <p:nvPr/>
        </p:nvSpPr>
        <p:spPr>
          <a:xfrm>
            <a:off x="7778750" y="48720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</a:p>
        </p:txBody>
      </p:sp>
      <p:sp>
        <p:nvSpPr>
          <p:cNvPr id="49170" name="Rectangle 18"/>
          <p:cNvSpPr/>
          <p:nvPr/>
        </p:nvSpPr>
        <p:spPr>
          <a:xfrm>
            <a:off x="4133850" y="4071938"/>
            <a:ext cx="4114800" cy="3810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71" name="Line 19"/>
          <p:cNvSpPr/>
          <p:nvPr/>
        </p:nvSpPr>
        <p:spPr>
          <a:xfrm>
            <a:off x="5200650" y="40719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0"/>
          <p:cNvSpPr/>
          <p:nvPr/>
        </p:nvSpPr>
        <p:spPr>
          <a:xfrm>
            <a:off x="4667250" y="40719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21"/>
          <p:cNvSpPr/>
          <p:nvPr/>
        </p:nvSpPr>
        <p:spPr>
          <a:xfrm>
            <a:off x="5734050" y="40719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22"/>
          <p:cNvSpPr/>
          <p:nvPr/>
        </p:nvSpPr>
        <p:spPr>
          <a:xfrm>
            <a:off x="6267450" y="40719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23"/>
          <p:cNvSpPr/>
          <p:nvPr/>
        </p:nvSpPr>
        <p:spPr>
          <a:xfrm>
            <a:off x="6800850" y="40719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6" name="Line 24"/>
          <p:cNvSpPr/>
          <p:nvPr/>
        </p:nvSpPr>
        <p:spPr>
          <a:xfrm>
            <a:off x="7258050" y="40719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7" name="Line 25"/>
          <p:cNvSpPr/>
          <p:nvPr/>
        </p:nvSpPr>
        <p:spPr>
          <a:xfrm>
            <a:off x="7791450" y="4071938"/>
            <a:ext cx="0" cy="3810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8" name="Line 26"/>
          <p:cNvSpPr/>
          <p:nvPr/>
        </p:nvSpPr>
        <p:spPr>
          <a:xfrm flipV="1">
            <a:off x="4413250" y="44529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9" name="Line 30"/>
          <p:cNvSpPr/>
          <p:nvPr/>
        </p:nvSpPr>
        <p:spPr>
          <a:xfrm flipV="1">
            <a:off x="8020050" y="44529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0" name="Text Box 31"/>
          <p:cNvSpPr txBox="1"/>
          <p:nvPr/>
        </p:nvSpPr>
        <p:spPr>
          <a:xfrm>
            <a:off x="5734050" y="4376738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….</a:t>
            </a:r>
          </a:p>
        </p:txBody>
      </p:sp>
      <p:sp>
        <p:nvSpPr>
          <p:cNvPr id="49181" name="Text Box 32"/>
          <p:cNvSpPr txBox="1"/>
          <p:nvPr/>
        </p:nvSpPr>
        <p:spPr>
          <a:xfrm>
            <a:off x="3454400" y="4027488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</a:p>
        </p:txBody>
      </p:sp>
      <p:sp>
        <p:nvSpPr>
          <p:cNvPr id="49182" name="Text Box 33"/>
          <p:cNvSpPr txBox="1"/>
          <p:nvPr/>
        </p:nvSpPr>
        <p:spPr>
          <a:xfrm>
            <a:off x="539750" y="489267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FLAGS</a:t>
            </a:r>
          </a:p>
        </p:txBody>
      </p:sp>
      <p:sp>
        <p:nvSpPr>
          <p:cNvPr id="49183" name="Text Box 34"/>
          <p:cNvSpPr txBox="1"/>
          <p:nvPr/>
        </p:nvSpPr>
        <p:spPr>
          <a:xfrm>
            <a:off x="1695450" y="4529138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49184" name="Text Box 35"/>
          <p:cNvSpPr txBox="1"/>
          <p:nvPr/>
        </p:nvSpPr>
        <p:spPr>
          <a:xfrm>
            <a:off x="8027988" y="4529138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85" name="Text Box 36"/>
          <p:cNvSpPr txBox="1"/>
          <p:nvPr/>
        </p:nvSpPr>
        <p:spPr>
          <a:xfrm>
            <a:off x="3957638" y="3692525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9186" name="Text Box 37"/>
          <p:cNvSpPr txBox="1"/>
          <p:nvPr/>
        </p:nvSpPr>
        <p:spPr>
          <a:xfrm>
            <a:off x="7918450" y="3690938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87" name="Text Box 39"/>
          <p:cNvSpPr txBox="1"/>
          <p:nvPr/>
        </p:nvSpPr>
        <p:spPr>
          <a:xfrm>
            <a:off x="900113" y="5876925"/>
            <a:ext cx="21590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SAHF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8" name="Text Box 40"/>
          <p:cNvSpPr txBox="1"/>
          <p:nvPr/>
        </p:nvSpPr>
        <p:spPr>
          <a:xfrm>
            <a:off x="3276600" y="5876925"/>
            <a:ext cx="4392613" cy="541338"/>
          </a:xfrm>
          <a:prstGeom prst="rect">
            <a:avLst/>
          </a:prstGeom>
          <a:solidFill>
            <a:srgbClr val="FF6600"/>
          </a:solidFill>
          <a:ln w="222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LAHF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相反的操作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6" grpId="0" animBg="1"/>
      <p:bldP spid="49165" grpId="0"/>
      <p:bldP spid="49166" grpId="0"/>
      <p:bldP spid="49167" grpId="0"/>
      <p:bldP spid="49168" grpId="0"/>
      <p:bldP spid="49169" grpId="0"/>
      <p:bldP spid="49170" grpId="0" animBg="1"/>
      <p:bldP spid="49180" grpId="0"/>
      <p:bldP spid="49181" grpId="0"/>
      <p:bldP spid="49182" grpId="0"/>
      <p:bldP spid="49183" grpId="0"/>
      <p:bldP spid="49184" grpId="0"/>
      <p:bldP spid="49185" grpId="0"/>
      <p:bldP spid="49186" grpId="0"/>
      <p:bldP spid="49187" grpId="0"/>
      <p:bldP spid="491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98107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PUSHF，POPF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773238"/>
            <a:ext cx="5688013" cy="46799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的堆栈操作指令</a:t>
            </a:r>
          </a:p>
          <a:p>
            <a:pPr eaLnBrk="1" hangingPunct="1"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将标志寄存器压栈或从堆栈弹出</a:t>
            </a:r>
            <a:endParaRPr lang="en-US" altLang="zh-CN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</a:t>
            </a:r>
            <a:r>
              <a:rPr lang="en-US" altLang="zh-CN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:(</a:t>
            </a:r>
            <a:r>
              <a:rPr lang="zh-CN" altLang="en-US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指令本身不影响标志位</a:t>
            </a:r>
            <a:r>
              <a:rPr lang="en-US" altLang="zh-CN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b="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[SP-1]     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en-US" altLang="zh-CN" sz="1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[SP-2]     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en-US" altLang="zh-CN" sz="1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POPF:</a:t>
            </a:r>
            <a:r>
              <a:rPr lang="en-US" altLang="zh-CN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指令影响标志位</a:t>
            </a:r>
            <a:r>
              <a:rPr lang="en-US" altLang="zh-CN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eaLnBrk="1" hangingPunct="1">
              <a:buNone/>
            </a:pPr>
            <a:r>
              <a:rPr lang="en-US" altLang="zh-CN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en-US" altLang="zh-CN" sz="1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[SP]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en-US" altLang="zh-CN" sz="1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[SP+1]</a:t>
            </a: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（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</a:p>
          <a:p>
            <a:pPr eaLnBrk="1" hangingPunct="1">
              <a:buNone/>
            </a:pPr>
            <a:endParaRPr lang="en-US" altLang="zh-CN" b="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b="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156" name="直接箭头连接符 2"/>
          <p:cNvCxnSpPr/>
          <p:nvPr/>
        </p:nvCxnSpPr>
        <p:spPr>
          <a:xfrm flipH="1">
            <a:off x="2252663" y="3573463"/>
            <a:ext cx="5762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57" name="直接箭头连接符 4"/>
          <p:cNvCxnSpPr/>
          <p:nvPr/>
        </p:nvCxnSpPr>
        <p:spPr>
          <a:xfrm flipH="1">
            <a:off x="2268538" y="4005263"/>
            <a:ext cx="574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58" name="直接箭头连接符 9"/>
          <p:cNvCxnSpPr/>
          <p:nvPr/>
        </p:nvCxnSpPr>
        <p:spPr>
          <a:xfrm flipH="1">
            <a:off x="2252663" y="4365625"/>
            <a:ext cx="5762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59" name="直接箭头连接符 10"/>
          <p:cNvCxnSpPr/>
          <p:nvPr/>
        </p:nvCxnSpPr>
        <p:spPr>
          <a:xfrm flipH="1">
            <a:off x="2339975" y="5373688"/>
            <a:ext cx="576263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0" name="直接箭头连接符 11"/>
          <p:cNvCxnSpPr/>
          <p:nvPr/>
        </p:nvCxnSpPr>
        <p:spPr>
          <a:xfrm flipH="1">
            <a:off x="2339975" y="5732463"/>
            <a:ext cx="576263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1" name="直接箭头连接符 12"/>
          <p:cNvCxnSpPr/>
          <p:nvPr/>
        </p:nvCxnSpPr>
        <p:spPr>
          <a:xfrm flipH="1">
            <a:off x="2089150" y="6165850"/>
            <a:ext cx="576263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>
          <a:xfrm>
            <a:off x="1763713" y="2133600"/>
            <a:ext cx="4038600" cy="2667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ea typeface="宋体" panose="02010600030101010101" pitchFamily="2" charset="-122"/>
              </a:rPr>
              <a:t>加法运算指令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ea typeface="宋体" panose="02010600030101010101" pitchFamily="2" charset="-122"/>
              </a:rPr>
              <a:t>减法运算指令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ea typeface="宋体" panose="02010600030101010101" pitchFamily="2" charset="-122"/>
              </a:rPr>
              <a:t>乘法指令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ea typeface="宋体" panose="02010600030101010101" pitchFamily="2" charset="-122"/>
              </a:rPr>
              <a:t>除法指令</a:t>
            </a:r>
          </a:p>
        </p:txBody>
      </p:sp>
      <p:sp>
        <p:nvSpPr>
          <p:cNvPr id="51203" name="Text Box 6"/>
          <p:cNvSpPr txBox="1"/>
          <p:nvPr/>
        </p:nvSpPr>
        <p:spPr>
          <a:xfrm>
            <a:off x="611188" y="5013325"/>
            <a:ext cx="8243887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算术运算指令的执行大多对状态标志位会产生影响</a:t>
            </a:r>
          </a:p>
        </p:txBody>
      </p:sp>
      <p:sp>
        <p:nvSpPr>
          <p:cNvPr id="50180" name="Rectangle 2"/>
          <p:cNvSpPr>
            <a:spLocks noGrp="1"/>
          </p:cNvSpPr>
          <p:nvPr/>
        </p:nvSpPr>
        <p:spPr>
          <a:xfrm>
            <a:off x="1763713" y="1190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3.4.2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算术运算类指令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2087563" y="2263775"/>
            <a:ext cx="5410200" cy="2438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  普通加法指令</a:t>
            </a:r>
            <a:r>
              <a:rPr lang="en-US" altLang="zh-CN" dirty="0">
                <a:ea typeface="宋体" panose="02010600030101010101" pitchFamily="2" charset="-122"/>
              </a:rPr>
              <a:t>ADD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带进位的加法指令</a:t>
            </a:r>
            <a:r>
              <a:rPr lang="en-US" altLang="zh-CN" dirty="0">
                <a:ea typeface="宋体" panose="02010600030101010101" pitchFamily="2" charset="-122"/>
              </a:rPr>
              <a:t>ADC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  加1指令</a:t>
            </a:r>
            <a:r>
              <a:rPr lang="en-US" altLang="zh-CN" dirty="0">
                <a:ea typeface="宋体" panose="02010600030101010101" pitchFamily="2" charset="-122"/>
              </a:rPr>
              <a:t>INC</a:t>
            </a:r>
          </a:p>
        </p:txBody>
      </p:sp>
      <p:sp>
        <p:nvSpPr>
          <p:cNvPr id="51203" name="AutoShape 4"/>
          <p:cNvSpPr/>
          <p:nvPr/>
        </p:nvSpPr>
        <p:spPr>
          <a:xfrm>
            <a:off x="2195513" y="2565400"/>
            <a:ext cx="215900" cy="1260475"/>
          </a:xfrm>
          <a:prstGeom prst="leftBrace">
            <a:avLst>
              <a:gd name="adj1" fmla="val 4827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5"/>
          <p:cNvSpPr txBox="1"/>
          <p:nvPr/>
        </p:nvSpPr>
        <p:spPr>
          <a:xfrm>
            <a:off x="1114425" y="4675188"/>
            <a:ext cx="7129463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加法指令对操作数的要求与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指令相同</a:t>
            </a:r>
          </a:p>
        </p:txBody>
      </p:sp>
      <p:sp>
        <p:nvSpPr>
          <p:cNvPr id="51205" name="Rectangle 2"/>
          <p:cNvSpPr>
            <a:spLocks noGrp="1"/>
          </p:cNvSpPr>
          <p:nvPr/>
        </p:nvSpPr>
        <p:spPr>
          <a:xfrm>
            <a:off x="1763713" y="1190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3.4.2.1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加法指令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971550" y="104933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5621337" cy="27066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ADD  OPRD1，OPRD2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操作：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OPRD1+OPRD2</a:t>
            </a:r>
          </a:p>
        </p:txBody>
      </p:sp>
      <p:sp>
        <p:nvSpPr>
          <p:cNvPr id="53252" name="Line 4"/>
          <p:cNvSpPr/>
          <p:nvPr/>
        </p:nvSpPr>
        <p:spPr>
          <a:xfrm>
            <a:off x="4643438" y="3692525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3" name="Text Box 5"/>
          <p:cNvSpPr txBox="1"/>
          <p:nvPr/>
        </p:nvSpPr>
        <p:spPr>
          <a:xfrm>
            <a:off x="468313" y="4214813"/>
            <a:ext cx="7993062" cy="630237"/>
          </a:xfrm>
          <a:prstGeom prst="rect">
            <a:avLst/>
          </a:prstGeom>
          <a:solidFill>
            <a:srgbClr val="CCFFFF"/>
          </a:solidFill>
          <a:ln w="25400" cap="sq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指令的执行对全部6个状态标志位都产生影响</a:t>
            </a:r>
          </a:p>
        </p:txBody>
      </p:sp>
      <p:sp>
        <p:nvSpPr>
          <p:cNvPr id="53254" name="Text Box 7"/>
          <p:cNvSpPr txBox="1"/>
          <p:nvPr/>
        </p:nvSpPr>
        <p:spPr>
          <a:xfrm>
            <a:off x="5580063" y="3463925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3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OPRD1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1" name="文本框 1"/>
          <p:cNvSpPr txBox="1"/>
          <p:nvPr/>
        </p:nvSpPr>
        <p:spPr>
          <a:xfrm>
            <a:off x="468313" y="5151438"/>
            <a:ext cx="7848600" cy="111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注意：源操作数和目标操作数不能同时为存储器操作数；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不能对段寄存器进行运算。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2513013" y="1346200"/>
            <a:ext cx="3570287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指令的执行速度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2276475"/>
            <a:ext cx="7061200" cy="3810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指令的字长影响指令的执行速度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对不同的操作数，指令执行的时间不同：</a:t>
            </a: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8196" name="Line 5"/>
          <p:cNvSpPr/>
          <p:nvPr/>
        </p:nvSpPr>
        <p:spPr>
          <a:xfrm>
            <a:off x="2873375" y="4684713"/>
            <a:ext cx="912813" cy="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6"/>
          <p:cNvSpPr/>
          <p:nvPr/>
        </p:nvSpPr>
        <p:spPr>
          <a:xfrm>
            <a:off x="5019675" y="4683125"/>
            <a:ext cx="912813" cy="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7"/>
          <p:cNvSpPr/>
          <p:nvPr/>
        </p:nvSpPr>
        <p:spPr>
          <a:xfrm>
            <a:off x="2774950" y="5251450"/>
            <a:ext cx="3046413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9" name="Text Box 8"/>
          <p:cNvSpPr txBox="1"/>
          <p:nvPr/>
        </p:nvSpPr>
        <p:spPr>
          <a:xfrm>
            <a:off x="3916363" y="540385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快！</a:t>
            </a:r>
          </a:p>
        </p:txBody>
      </p:sp>
      <p:sp>
        <p:nvSpPr>
          <p:cNvPr id="8200" name="Text Box 9"/>
          <p:cNvSpPr txBox="1"/>
          <p:nvPr/>
        </p:nvSpPr>
        <p:spPr>
          <a:xfrm>
            <a:off x="3709988" y="4395788"/>
            <a:ext cx="1512887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立即数</a:t>
            </a:r>
          </a:p>
        </p:txBody>
      </p:sp>
      <p:sp>
        <p:nvSpPr>
          <p:cNvPr id="8201" name="Text Box 10"/>
          <p:cNvSpPr txBox="1"/>
          <p:nvPr/>
        </p:nvSpPr>
        <p:spPr>
          <a:xfrm>
            <a:off x="5884863" y="4410075"/>
            <a:ext cx="172878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2" name="Text Box 9"/>
          <p:cNvSpPr txBox="1"/>
          <p:nvPr/>
        </p:nvSpPr>
        <p:spPr>
          <a:xfrm>
            <a:off x="1592263" y="4395788"/>
            <a:ext cx="1512887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  <p:bldP spid="8201" grpId="0"/>
      <p:bldP spid="820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2312988" y="2706688"/>
            <a:ext cx="3581400" cy="1905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01111000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+   10011001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00010001</a:t>
            </a:r>
          </a:p>
        </p:txBody>
      </p:sp>
      <p:sp>
        <p:nvSpPr>
          <p:cNvPr id="54275" name="Line 4"/>
          <p:cNvSpPr/>
          <p:nvPr/>
        </p:nvSpPr>
        <p:spPr>
          <a:xfrm>
            <a:off x="1946275" y="3751263"/>
            <a:ext cx="2971800" cy="0"/>
          </a:xfrm>
          <a:prstGeom prst="line">
            <a:avLst/>
          </a:prstGeom>
          <a:ln w="25400" cap="sq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6" name="Text Box 5"/>
          <p:cNvSpPr txBox="1"/>
          <p:nvPr/>
        </p:nvSpPr>
        <p:spPr>
          <a:xfrm>
            <a:off x="2484438" y="3798888"/>
            <a:ext cx="457200" cy="544512"/>
          </a:xfrm>
          <a:prstGeom prst="rect">
            <a:avLst/>
          </a:prstGeom>
          <a:noFill/>
          <a:ln w="254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277" name="Text Box 6"/>
          <p:cNvSpPr txBox="1"/>
          <p:nvPr/>
        </p:nvSpPr>
        <p:spPr>
          <a:xfrm>
            <a:off x="900113" y="4437063"/>
            <a:ext cx="6324600" cy="180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标志位状态：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CF=             SF=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AF=             ZF=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PF=            OF=</a:t>
            </a:r>
          </a:p>
        </p:txBody>
      </p:sp>
      <p:sp>
        <p:nvSpPr>
          <p:cNvPr id="54278" name="Text Box 8"/>
          <p:cNvSpPr txBox="1"/>
          <p:nvPr/>
        </p:nvSpPr>
        <p:spPr>
          <a:xfrm>
            <a:off x="3851275" y="4437063"/>
            <a:ext cx="503238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279" name="Text Box 9"/>
          <p:cNvSpPr txBox="1"/>
          <p:nvPr/>
        </p:nvSpPr>
        <p:spPr>
          <a:xfrm>
            <a:off x="5724525" y="4437063"/>
            <a:ext cx="503238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280" name="Text Box 10"/>
          <p:cNvSpPr txBox="1"/>
          <p:nvPr/>
        </p:nvSpPr>
        <p:spPr>
          <a:xfrm>
            <a:off x="3851275" y="5086350"/>
            <a:ext cx="503238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281" name="Text Box 11"/>
          <p:cNvSpPr txBox="1"/>
          <p:nvPr/>
        </p:nvSpPr>
        <p:spPr>
          <a:xfrm>
            <a:off x="5724525" y="5086350"/>
            <a:ext cx="503238" cy="517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282" name="Text Box 12"/>
          <p:cNvSpPr txBox="1"/>
          <p:nvPr/>
        </p:nvSpPr>
        <p:spPr>
          <a:xfrm>
            <a:off x="3851275" y="5734050"/>
            <a:ext cx="503238" cy="517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283" name="Text Box 13"/>
          <p:cNvSpPr txBox="1"/>
          <p:nvPr/>
        </p:nvSpPr>
        <p:spPr>
          <a:xfrm>
            <a:off x="5724525" y="5734050"/>
            <a:ext cx="503238" cy="517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284" name="Rectangle 3"/>
          <p:cNvSpPr txBox="1"/>
          <p:nvPr/>
        </p:nvSpPr>
        <p:spPr>
          <a:xfrm>
            <a:off x="873125" y="1011238"/>
            <a:ext cx="6999288" cy="1625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AL，78H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ADD  AL，99H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指令执行后6个状态标志位的状态</a:t>
            </a:r>
          </a:p>
        </p:txBody>
      </p:sp>
      <p:cxnSp>
        <p:nvCxnSpPr>
          <p:cNvPr id="53261" name="直接连接符 2"/>
          <p:cNvCxnSpPr/>
          <p:nvPr/>
        </p:nvCxnSpPr>
        <p:spPr>
          <a:xfrm>
            <a:off x="855663" y="2752725"/>
            <a:ext cx="69992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53262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6165850"/>
            <a:ext cx="8180387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8" grpId="0"/>
      <p:bldP spid="54279" grpId="0"/>
      <p:bldP spid="54280" grpId="0"/>
      <p:bldP spid="54281" grpId="0"/>
      <p:bldP spid="54282" grpId="0"/>
      <p:bldP spid="5428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"/>
          <p:cNvSpPr txBox="1"/>
          <p:nvPr/>
        </p:nvSpPr>
        <p:spPr>
          <a:xfrm>
            <a:off x="527050" y="1473200"/>
            <a:ext cx="8382000" cy="420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溢出标志OF(Over flow flag)                         OV(1)                          NV(0)</a:t>
            </a: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方向标志DF(Direction flag)                           DN(1)                         UP(0)</a:t>
            </a: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中断标志IF(Interrupt flag)                             EI(1)                           DI(0)</a:t>
            </a: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符号标志SF(Sign flag)                                  NG(1)                         PL(0)</a:t>
            </a: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零标志ZF(Zero flag)                                      ZR(1)                         NZ(0)</a:t>
            </a: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辅助标志AF(Auxiliary carry flag)                   AC(1)                         NA(0)</a:t>
            </a: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奇偶标志PF(Parity flag)                                PE(1)                         PO(0)</a:t>
            </a: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进位标志CF(Carry flag)                                CY(1)                         NC(0)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xfrm>
            <a:off x="879475" y="1052513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ADC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>
          <a:xfrm>
            <a:off x="900113" y="2060575"/>
            <a:ext cx="7772400" cy="3657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指令格式、对操作数的要求、对标志位的影响与</a:t>
            </a:r>
            <a:r>
              <a:rPr lang="en-US" altLang="zh-CN" dirty="0">
                <a:ea typeface="宋体" panose="02010600030101010101" pitchFamily="2" charset="-122"/>
              </a:rPr>
              <a:t>ADD</a:t>
            </a:r>
            <a:r>
              <a:rPr lang="zh-CN" altLang="en-US" dirty="0">
                <a:ea typeface="宋体" panose="02010600030101010101" pitchFamily="2" charset="-122"/>
              </a:rPr>
              <a:t>指令完全一样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指令的操作：</a:t>
            </a:r>
          </a:p>
          <a:p>
            <a:pPr lvl="1"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OPRD1+OPRD2+CF             OPRD1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ADC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指令多用于多字节数相加，使用前要先将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CF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清零。</a:t>
            </a:r>
          </a:p>
        </p:txBody>
      </p:sp>
      <p:sp>
        <p:nvSpPr>
          <p:cNvPr id="55300" name="Line 4"/>
          <p:cNvSpPr/>
          <p:nvPr/>
        </p:nvSpPr>
        <p:spPr>
          <a:xfrm>
            <a:off x="4937125" y="4106863"/>
            <a:ext cx="838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763588" y="99695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求两个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20B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数的和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>
          <a:xfrm>
            <a:off x="763588" y="1652588"/>
            <a:ext cx="4829175" cy="50165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LEA  SI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LEA  DI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M2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MOV CX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CLC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；使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CF=0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MOV 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[SI]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ADC [DI]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INC SI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INC DI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DEC CX 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 JNZ NEXT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HLT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5999163" y="2346325"/>
            <a:ext cx="2460625" cy="3962400"/>
            <a:chOff x="0" y="0"/>
            <a:chExt cx="1550" cy="2496"/>
          </a:xfrm>
        </p:grpSpPr>
        <p:sp>
          <p:nvSpPr>
            <p:cNvPr id="56325" name="Rectangle 5"/>
            <p:cNvSpPr/>
            <p:nvPr/>
          </p:nvSpPr>
          <p:spPr>
            <a:xfrm>
              <a:off x="446" y="0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>
                <a:buFont typeface="Wingdings" panose="05000000000000000000" pitchFamily="2" charset="2"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6" name="Line 6"/>
            <p:cNvSpPr/>
            <p:nvPr/>
          </p:nvSpPr>
          <p:spPr>
            <a:xfrm flipH="1">
              <a:off x="446" y="0"/>
              <a:ext cx="1" cy="2496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7"/>
            <p:cNvSpPr/>
            <p:nvPr/>
          </p:nvSpPr>
          <p:spPr>
            <a:xfrm>
              <a:off x="1550" y="0"/>
              <a:ext cx="0" cy="2496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Line 8"/>
            <p:cNvSpPr/>
            <p:nvPr/>
          </p:nvSpPr>
          <p:spPr>
            <a:xfrm>
              <a:off x="446" y="57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9"/>
            <p:cNvSpPr/>
            <p:nvPr/>
          </p:nvSpPr>
          <p:spPr>
            <a:xfrm>
              <a:off x="446" y="81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10"/>
            <p:cNvSpPr/>
            <p:nvPr/>
          </p:nvSpPr>
          <p:spPr>
            <a:xfrm>
              <a:off x="446" y="105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11"/>
            <p:cNvSpPr/>
            <p:nvPr/>
          </p:nvSpPr>
          <p:spPr>
            <a:xfrm>
              <a:off x="446" y="0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2"/>
            <p:cNvSpPr/>
            <p:nvPr/>
          </p:nvSpPr>
          <p:spPr>
            <a:xfrm>
              <a:off x="446" y="1872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3"/>
            <p:cNvSpPr/>
            <p:nvPr/>
          </p:nvSpPr>
          <p:spPr>
            <a:xfrm>
              <a:off x="446" y="1632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14"/>
            <p:cNvSpPr/>
            <p:nvPr/>
          </p:nvSpPr>
          <p:spPr>
            <a:xfrm>
              <a:off x="446" y="2496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15"/>
            <p:cNvSpPr/>
            <p:nvPr/>
          </p:nvSpPr>
          <p:spPr>
            <a:xfrm>
              <a:off x="446" y="2112"/>
              <a:ext cx="110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Text Box 16"/>
            <p:cNvSpPr txBox="1"/>
            <p:nvPr/>
          </p:nvSpPr>
          <p:spPr>
            <a:xfrm>
              <a:off x="830" y="12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6337" name="Text Box 17"/>
            <p:cNvSpPr txBox="1"/>
            <p:nvPr/>
          </p:nvSpPr>
          <p:spPr>
            <a:xfrm>
              <a:off x="830" y="14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6338" name="Text Box 18"/>
            <p:cNvSpPr txBox="1"/>
            <p:nvPr/>
          </p:nvSpPr>
          <p:spPr>
            <a:xfrm>
              <a:off x="830" y="216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6339" name="Text Box 19"/>
            <p:cNvSpPr txBox="1"/>
            <p:nvPr/>
          </p:nvSpPr>
          <p:spPr>
            <a:xfrm>
              <a:off x="27" y="568"/>
              <a:ext cx="3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M1</a:t>
              </a:r>
            </a:p>
          </p:txBody>
        </p:sp>
        <p:sp>
          <p:nvSpPr>
            <p:cNvPr id="56340" name="Text Box 20"/>
            <p:cNvSpPr txBox="1"/>
            <p:nvPr/>
          </p:nvSpPr>
          <p:spPr>
            <a:xfrm>
              <a:off x="750" y="79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6341" name="Text Box 21"/>
            <p:cNvSpPr txBox="1"/>
            <p:nvPr/>
          </p:nvSpPr>
          <p:spPr>
            <a:xfrm>
              <a:off x="750" y="55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</a:p>
          </p:txBody>
        </p:sp>
        <p:sp>
          <p:nvSpPr>
            <p:cNvPr id="56342" name="Text Box 22"/>
            <p:cNvSpPr txBox="1"/>
            <p:nvPr/>
          </p:nvSpPr>
          <p:spPr>
            <a:xfrm>
              <a:off x="0" y="1619"/>
              <a:ext cx="4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xfrm>
            <a:off x="1208088" y="108743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772400" cy="3352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zh-CN" altLang="en-US" dirty="0">
                <a:ea typeface="宋体" panose="02010600030101010101" pitchFamily="2" charset="-122"/>
              </a:rPr>
              <a:t>格式：</a:t>
            </a:r>
          </a:p>
          <a:p>
            <a:pPr marL="0" indent="0" eaLnBrk="1" hangingPunct="1">
              <a:spcBef>
                <a:spcPct val="50000"/>
              </a:spcBef>
              <a:spcAft>
                <a:spcPct val="40000"/>
              </a:spcAft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ea typeface="宋体" panose="02010600030101010101" pitchFamily="2" charset="-122"/>
              </a:rPr>
              <a:t>INC  OPRD</a:t>
            </a:r>
          </a:p>
          <a:p>
            <a:pPr marL="0" indent="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操作：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ea typeface="宋体" panose="02010600030101010101" pitchFamily="2" charset="-122"/>
              </a:rPr>
              <a:t>OPRD+1            OPRD</a:t>
            </a:r>
          </a:p>
        </p:txBody>
      </p:sp>
      <p:sp>
        <p:nvSpPr>
          <p:cNvPr id="57348" name="Line 4"/>
          <p:cNvSpPr/>
          <p:nvPr/>
        </p:nvSpPr>
        <p:spPr>
          <a:xfrm>
            <a:off x="4114800" y="4221163"/>
            <a:ext cx="8382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9" name="Text Box 5"/>
          <p:cNvSpPr txBox="1"/>
          <p:nvPr/>
        </p:nvSpPr>
        <p:spPr>
          <a:xfrm>
            <a:off x="1600200" y="49530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常用于在程序中修改地址指针</a:t>
            </a:r>
          </a:p>
        </p:txBody>
      </p:sp>
      <p:sp>
        <p:nvSpPr>
          <p:cNvPr id="57350" name="AutoShape 10"/>
          <p:cNvSpPr/>
          <p:nvPr/>
        </p:nvSpPr>
        <p:spPr>
          <a:xfrm>
            <a:off x="4319588" y="1752600"/>
            <a:ext cx="1981200" cy="762000"/>
          </a:xfrm>
          <a:prstGeom prst="wedgeRectCallout">
            <a:avLst>
              <a:gd name="adj1" fmla="val -83736"/>
              <a:gd name="adj2" fmla="val 59167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不能是段寄存器或立即数</a:t>
            </a:r>
          </a:p>
        </p:txBody>
      </p:sp>
      <p:sp>
        <p:nvSpPr>
          <p:cNvPr id="57351" name="文本框 1"/>
          <p:cNvSpPr txBox="1"/>
          <p:nvPr/>
        </p:nvSpPr>
        <p:spPr>
          <a:xfrm>
            <a:off x="609600" y="5686425"/>
            <a:ext cx="7848600" cy="8318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指令不影响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标志位，但对其它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个状态标志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会产生影响。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7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  <p:bldP spid="5735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/>
          <p:cNvSpPr>
            <a:spLocks noGrp="1"/>
          </p:cNvSpPr>
          <p:nvPr>
            <p:ph type="body" idx="4294967295"/>
          </p:nvPr>
        </p:nvSpPr>
        <p:spPr>
          <a:xfrm>
            <a:off x="2555875" y="1916113"/>
            <a:ext cx="4538663" cy="3124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普通减法指令</a:t>
            </a:r>
            <a:r>
              <a:rPr lang="en-US" altLang="zh-CN" dirty="0">
                <a:ea typeface="宋体" panose="02010600030101010101" pitchFamily="2" charset="-122"/>
              </a:rPr>
              <a:t>SUB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考虑借位的减法指令</a:t>
            </a:r>
            <a:r>
              <a:rPr lang="en-US" altLang="zh-CN" dirty="0">
                <a:ea typeface="宋体" panose="02010600030101010101" pitchFamily="2" charset="-122"/>
              </a:rPr>
              <a:t>SBB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减1指令</a:t>
            </a:r>
            <a:r>
              <a:rPr lang="en-US" altLang="zh-CN" dirty="0">
                <a:ea typeface="宋体" panose="02010600030101010101" pitchFamily="2" charset="-122"/>
              </a:rPr>
              <a:t>DEC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比较指令</a:t>
            </a:r>
            <a:r>
              <a:rPr lang="en-US" altLang="zh-CN" dirty="0">
                <a:ea typeface="宋体" panose="02010600030101010101" pitchFamily="2" charset="-122"/>
              </a:rPr>
              <a:t>CMP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求补指令</a:t>
            </a:r>
            <a:r>
              <a:rPr lang="en-US" altLang="zh-CN" dirty="0">
                <a:ea typeface="宋体" panose="02010600030101010101" pitchFamily="2" charset="-122"/>
              </a:rPr>
              <a:t>NEG</a:t>
            </a:r>
          </a:p>
        </p:txBody>
      </p:sp>
      <p:sp>
        <p:nvSpPr>
          <p:cNvPr id="58371" name="AutoShape 1028"/>
          <p:cNvSpPr/>
          <p:nvPr/>
        </p:nvSpPr>
        <p:spPr>
          <a:xfrm>
            <a:off x="2195513" y="2205038"/>
            <a:ext cx="230187" cy="2338387"/>
          </a:xfrm>
          <a:prstGeom prst="leftBrace">
            <a:avLst>
              <a:gd name="adj1" fmla="val 8253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Text Box 1029"/>
          <p:cNvSpPr txBox="1"/>
          <p:nvPr/>
        </p:nvSpPr>
        <p:spPr>
          <a:xfrm>
            <a:off x="611188" y="5357813"/>
            <a:ext cx="7704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减法指令对操作数的要求与对应的加法指令相同</a:t>
            </a:r>
          </a:p>
        </p:txBody>
      </p:sp>
      <p:sp>
        <p:nvSpPr>
          <p:cNvPr id="58373" name="Rectangle 2"/>
          <p:cNvSpPr>
            <a:spLocks noGrp="1"/>
          </p:cNvSpPr>
          <p:nvPr/>
        </p:nvSpPr>
        <p:spPr>
          <a:xfrm>
            <a:off x="1763713" y="1190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3.4.2.2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减法指令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1131888"/>
            <a:ext cx="6553200" cy="5651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>
          <a:xfrm>
            <a:off x="900113" y="2017713"/>
            <a:ext cx="7200900" cy="28511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  OPRD1，OPRD2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 eaLnBrk="1" hangingPunct="1"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OPRD1- OPRD2         OPRD1</a:t>
            </a:r>
          </a:p>
          <a:p>
            <a:pPr eaLnBrk="1" hangingPunct="1">
              <a:spcBef>
                <a:spcPct val="75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对操作数的要求以及对标志位的影响与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指令相同</a:t>
            </a:r>
          </a:p>
        </p:txBody>
      </p:sp>
      <p:sp>
        <p:nvSpPr>
          <p:cNvPr id="59396" name="Line 4"/>
          <p:cNvSpPr/>
          <p:nvPr/>
        </p:nvSpPr>
        <p:spPr>
          <a:xfrm>
            <a:off x="3851275" y="3573463"/>
            <a:ext cx="9366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/>
          </p:cNvSpPr>
          <p:nvPr>
            <p:ph type="title" idx="4294967295"/>
          </p:nvPr>
        </p:nvSpPr>
        <p:spPr>
          <a:xfrm>
            <a:off x="539750" y="908050"/>
            <a:ext cx="7793038" cy="5826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SBB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60419" name="Rectangle 1027"/>
          <p:cNvSpPr>
            <a:spLocks noGrp="1"/>
          </p:cNvSpPr>
          <p:nvPr>
            <p:ph type="body" idx="4294967295"/>
          </p:nvPr>
        </p:nvSpPr>
        <p:spPr>
          <a:xfrm>
            <a:off x="717550" y="206057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指令格式、对操作数的要求、对标志位的影响与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指令完全一样。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主要用于多字节减法运算。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指令的操作：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OPRD1- OPRD2- CF          OPRD1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420" name="Line 1028"/>
          <p:cNvSpPr/>
          <p:nvPr/>
        </p:nvSpPr>
        <p:spPr>
          <a:xfrm>
            <a:off x="4356100" y="4797425"/>
            <a:ext cx="9144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617538" y="998538"/>
            <a:ext cx="2514600" cy="5651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924050"/>
            <a:ext cx="7475538" cy="3952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DEC  OPRD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OPRD - 1         OPRD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Line 4"/>
          <p:cNvSpPr/>
          <p:nvPr/>
        </p:nvSpPr>
        <p:spPr>
          <a:xfrm>
            <a:off x="3132138" y="3644900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5" name="Text Box 5"/>
          <p:cNvSpPr txBox="1"/>
          <p:nvPr/>
        </p:nvSpPr>
        <p:spPr>
          <a:xfrm>
            <a:off x="900113" y="4287838"/>
            <a:ext cx="8064500" cy="1557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指令对操作数的要求与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相同（不能是段寄存器或立即数）</a:t>
            </a:r>
          </a:p>
          <a:p>
            <a:pPr marL="457200" indent="-457200" eaLnBrk="0" hangingPunct="0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指令常用于在程序中修改计数值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xfrm>
            <a:off x="971550" y="981075"/>
            <a:ext cx="1368425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61E27"/>
                </a:solidFill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546225"/>
            <a:ext cx="7843837" cy="45370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MOV  BL，2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      NEXT1： MOV  CX，0FFFFH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      NEXT2： DEC  CX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JNZ  NEXT2     ; ZF=0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NEXT2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DEC  BL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JNZ  NEXT1     ; ZF=0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NEXT1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HLT            ;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暂停执行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558800" y="3352800"/>
            <a:ext cx="4038600" cy="762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按功能划分为六大类：</a:t>
            </a:r>
          </a:p>
        </p:txBody>
      </p:sp>
      <p:sp>
        <p:nvSpPr>
          <p:cNvPr id="8195" name="Text Box 4"/>
          <p:cNvSpPr txBox="1"/>
          <p:nvPr/>
        </p:nvSpPr>
        <p:spPr>
          <a:xfrm>
            <a:off x="4427538" y="1916113"/>
            <a:ext cx="3049587" cy="3382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数据传送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算术运算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逻辑运算和移位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串操作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程序控制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处理器控制</a:t>
            </a:r>
          </a:p>
        </p:txBody>
      </p:sp>
      <p:sp>
        <p:nvSpPr>
          <p:cNvPr id="8196" name="AutoShape 5"/>
          <p:cNvSpPr/>
          <p:nvPr/>
        </p:nvSpPr>
        <p:spPr>
          <a:xfrm>
            <a:off x="4092575" y="2216150"/>
            <a:ext cx="257175" cy="2762250"/>
          </a:xfrm>
          <a:prstGeom prst="leftBrace">
            <a:avLst>
              <a:gd name="adj1" fmla="val 8881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IA-32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指令系统</a:t>
            </a:r>
          </a:p>
        </p:txBody>
      </p:sp>
      <p:sp>
        <p:nvSpPr>
          <p:cNvPr id="8198" name="矩形 1"/>
          <p:cNvSpPr/>
          <p:nvPr/>
        </p:nvSpPr>
        <p:spPr>
          <a:xfrm>
            <a:off x="1363663" y="5853113"/>
            <a:ext cx="6467475" cy="5238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Intel 8086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指令系统共有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117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条基本指令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784225" y="107950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指令（求补指令）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2060575"/>
            <a:ext cx="6121400" cy="24193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buFont typeface="Wingdings" panose="05000000000000000000" pitchFamily="2" charset="2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NEG  OPRD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操作：</a:t>
            </a:r>
          </a:p>
          <a:p>
            <a:pPr lvl="1" eaLnBrk="1" hangingPunct="1">
              <a:buFont typeface="Wingdings" panose="05000000000000000000" pitchFamily="2" charset="2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0 - </a:t>
            </a:r>
            <a:r>
              <a:rPr lang="en-US" altLang="zh-CN" dirty="0">
                <a:ea typeface="宋体" panose="02010600030101010101" pitchFamily="2" charset="-122"/>
              </a:rPr>
              <a:t>OPRD            OPRD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2" name="Line 4"/>
          <p:cNvSpPr/>
          <p:nvPr/>
        </p:nvSpPr>
        <p:spPr>
          <a:xfrm>
            <a:off x="3298825" y="3736975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AutoShape 5"/>
          <p:cNvSpPr/>
          <p:nvPr/>
        </p:nvSpPr>
        <p:spPr>
          <a:xfrm>
            <a:off x="4427538" y="1758950"/>
            <a:ext cx="1981200" cy="762000"/>
          </a:xfrm>
          <a:prstGeom prst="wedgeRectCallout">
            <a:avLst>
              <a:gd name="adj1" fmla="val -84856"/>
              <a:gd name="adj2" fmla="val 65625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8/16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位寄存器或存储器操作数</a:t>
            </a:r>
          </a:p>
        </p:txBody>
      </p:sp>
      <p:sp>
        <p:nvSpPr>
          <p:cNvPr id="63494" name="Text Box 6"/>
          <p:cNvSpPr txBox="1"/>
          <p:nvPr/>
        </p:nvSpPr>
        <p:spPr>
          <a:xfrm>
            <a:off x="1171575" y="4022725"/>
            <a:ext cx="6165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减去操作数，相当于对该操作数求补码</a:t>
            </a:r>
          </a:p>
        </p:txBody>
      </p:sp>
      <p:sp>
        <p:nvSpPr>
          <p:cNvPr id="63495" name="文本框 1"/>
          <p:cNvSpPr txBox="1"/>
          <p:nvPr/>
        </p:nvSpPr>
        <p:spPr>
          <a:xfrm>
            <a:off x="71438" y="4654550"/>
            <a:ext cx="8964612" cy="19399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个状态标志位均有影响，但要注意以下两点：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①执行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指令后，一般情况都会使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，除非给定操作数为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才会为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②当指定的操作数为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80H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-128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）或为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8000H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-32768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），则执行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指令后，结果不变，但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，其它情况下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均值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34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3" grpId="1" animBg="1"/>
      <p:bldP spid="6349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890588" y="908050"/>
            <a:ext cx="7793037" cy="7207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1628775"/>
            <a:ext cx="4249737" cy="19446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CMP  OPRD1，OPRD2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OPRD1- OPRD2  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 txBox="1"/>
          <p:nvPr/>
        </p:nvSpPr>
        <p:spPr>
          <a:xfrm>
            <a:off x="1042988" y="3582988"/>
            <a:ext cx="7772400" cy="1862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用途：用于比较两个数的大小，可作为条件转移指令转移的条件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10000"/>
              </a:spcBef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指令执行的结果不影响目标操作数，仅影响标志位！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10000"/>
              </a:spcBef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指令对操作数的要求及对标志位的影响与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指令相同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3316288"/>
            <a:ext cx="5761037" cy="3571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spcBef>
                <a:spcPct val="35000"/>
              </a:spcBef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两个带符号数的比较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      CMP  AX，BX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25000"/>
              </a:spcAft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两个数的大小由</a:t>
            </a: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共同决定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  OF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状态相同     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AX &gt; BX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  OF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状态不同     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AX &lt; BX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39" name="AutoShape 4"/>
          <p:cNvSpPr/>
          <p:nvPr/>
        </p:nvSpPr>
        <p:spPr>
          <a:xfrm>
            <a:off x="1495425" y="5613400"/>
            <a:ext cx="123825" cy="768350"/>
          </a:xfrm>
          <a:prstGeom prst="leftBrace">
            <a:avLst>
              <a:gd name="adj1" fmla="val 2901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 txBox="1"/>
          <p:nvPr/>
        </p:nvSpPr>
        <p:spPr>
          <a:xfrm>
            <a:off x="1042988" y="868363"/>
            <a:ext cx="5257800" cy="24479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两个无符号数的比较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CMP  AX，BX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AX &gt; BX    CF=0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若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AX &lt; BX    CF=1</a:t>
            </a:r>
          </a:p>
        </p:txBody>
      </p:sp>
      <p:sp>
        <p:nvSpPr>
          <p:cNvPr id="65541" name="左大括号 3"/>
          <p:cNvSpPr/>
          <p:nvPr/>
        </p:nvSpPr>
        <p:spPr bwMode="auto">
          <a:xfrm>
            <a:off x="684213" y="1268413"/>
            <a:ext cx="358775" cy="2376488"/>
          </a:xfrm>
          <a:prstGeom prst="leftBrace">
            <a:avLst>
              <a:gd name="adj1" fmla="val 8341"/>
              <a:gd name="adj2" fmla="val 50000"/>
            </a:avLst>
          </a:prstGeom>
          <a:noFill/>
          <a:ln w="6350" cmpd="sng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2" name="文本框 4"/>
          <p:cNvSpPr txBox="1"/>
          <p:nvPr/>
        </p:nvSpPr>
        <p:spPr>
          <a:xfrm>
            <a:off x="107950" y="1773238"/>
            <a:ext cx="576263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不等关系</a:t>
            </a:r>
          </a:p>
        </p:txBody>
      </p:sp>
      <p:sp>
        <p:nvSpPr>
          <p:cNvPr id="65543" name="文本框 5"/>
          <p:cNvSpPr txBox="1"/>
          <p:nvPr/>
        </p:nvSpPr>
        <p:spPr>
          <a:xfrm>
            <a:off x="6084888" y="1671638"/>
            <a:ext cx="2705100" cy="15700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状态判断。如果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ZF=1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，则两个操作数相等，否则不相等。</a:t>
            </a:r>
          </a:p>
        </p:txBody>
      </p:sp>
      <p:sp>
        <p:nvSpPr>
          <p:cNvPr id="65544" name="文本框 7"/>
          <p:cNvSpPr txBox="1"/>
          <p:nvPr/>
        </p:nvSpPr>
        <p:spPr>
          <a:xfrm>
            <a:off x="5446713" y="1803400"/>
            <a:ext cx="554037" cy="1512888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相等关系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框 1"/>
          <p:cNvSpPr txBox="1"/>
          <p:nvPr/>
        </p:nvSpPr>
        <p:spPr>
          <a:xfrm>
            <a:off x="523875" y="1211263"/>
            <a:ext cx="7927975" cy="3017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若SF=0，OF=0 则说明结果为正数，没有溢出，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BX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若SF=1，OF=0 则说明结果为负数，没有溢出，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BX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若SF=0，OF=1 则说明结果为正数，发生溢出，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BX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若SF=1，OF=1 则说明结果为负数，发生溢出，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BX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>
          <a:xfrm>
            <a:off x="119063" y="1041400"/>
            <a:ext cx="5329237" cy="54832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LEA BX，MAX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LEA SI，BUF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MOV CL，20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MOV AL，[SI]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NEXT：INC   SI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CMP AL，[SI]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JNC  GOON  </a:t>
            </a:r>
            <a:r>
              <a:rPr lang="en-US" altLang="zh-CN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；CF=0</a:t>
            </a:r>
            <a:r>
              <a:rPr lang="zh-CN" altLang="en-US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转移</a:t>
            </a: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XCHG  [SI]，AL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 GOON：DEC  CL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JNZ  NEXT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MOV [BX]，AL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HLT</a:t>
            </a: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587" name="Rectangle 4"/>
          <p:cNvSpPr/>
          <p:nvPr/>
        </p:nvSpPr>
        <p:spPr>
          <a:xfrm>
            <a:off x="5383213" y="1809750"/>
            <a:ext cx="3581400" cy="20145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88" name="Line 5"/>
          <p:cNvSpPr/>
          <p:nvPr/>
        </p:nvSpPr>
        <p:spPr>
          <a:xfrm flipH="1">
            <a:off x="5349875" y="1520825"/>
            <a:ext cx="14288" cy="2911475"/>
          </a:xfrm>
          <a:prstGeom prst="line">
            <a:avLst/>
          </a:prstGeom>
          <a:ln w="25400" cap="flat" cmpd="sng">
            <a:solidFill>
              <a:srgbClr val="FF6600"/>
            </a:solidFill>
            <a:prstDash val="dash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89" name="标题 1"/>
          <p:cNvSpPr>
            <a:spLocks noGrp="1"/>
          </p:cNvSpPr>
          <p:nvPr>
            <p:ph type="title" idx="4294967295"/>
          </p:nvPr>
        </p:nvSpPr>
        <p:spPr>
          <a:xfrm>
            <a:off x="827088" y="1041400"/>
            <a:ext cx="1296987" cy="563563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61E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67590" name="Rectangle 4"/>
          <p:cNvSpPr/>
          <p:nvPr/>
        </p:nvSpPr>
        <p:spPr>
          <a:xfrm>
            <a:off x="7169150" y="2119313"/>
            <a:ext cx="1600200" cy="3352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1" name="Line 5"/>
          <p:cNvSpPr/>
          <p:nvPr/>
        </p:nvSpPr>
        <p:spPr>
          <a:xfrm>
            <a:off x="7169150" y="2522538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6"/>
          <p:cNvSpPr/>
          <p:nvPr/>
        </p:nvSpPr>
        <p:spPr>
          <a:xfrm>
            <a:off x="7169150" y="2903538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3" name="Line 7"/>
          <p:cNvSpPr/>
          <p:nvPr/>
        </p:nvSpPr>
        <p:spPr>
          <a:xfrm>
            <a:off x="7169150" y="3284538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4" name="Line 8"/>
          <p:cNvSpPr/>
          <p:nvPr/>
        </p:nvSpPr>
        <p:spPr>
          <a:xfrm>
            <a:off x="7169150" y="4351338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5" name="Line 9"/>
          <p:cNvSpPr/>
          <p:nvPr/>
        </p:nvSpPr>
        <p:spPr>
          <a:xfrm>
            <a:off x="7169150" y="4732338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6" name="Line 10"/>
          <p:cNvSpPr/>
          <p:nvPr/>
        </p:nvSpPr>
        <p:spPr>
          <a:xfrm>
            <a:off x="7169150" y="5472113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7" name="Line 11"/>
          <p:cNvSpPr/>
          <p:nvPr/>
        </p:nvSpPr>
        <p:spPr>
          <a:xfrm flipH="1">
            <a:off x="7169150" y="1630363"/>
            <a:ext cx="17463" cy="4473575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8" name="Line 12"/>
          <p:cNvSpPr/>
          <p:nvPr/>
        </p:nvSpPr>
        <p:spPr>
          <a:xfrm flipH="1">
            <a:off x="8769350" y="1701800"/>
            <a:ext cx="1588" cy="4402138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9" name="Freeform 13"/>
          <p:cNvSpPr/>
          <p:nvPr/>
        </p:nvSpPr>
        <p:spPr>
          <a:xfrm>
            <a:off x="7138988" y="5921375"/>
            <a:ext cx="1631950" cy="388938"/>
          </a:xfrm>
          <a:custGeom>
            <a:avLst/>
            <a:gdLst>
              <a:gd name="txL" fmla="*/ 0 w 1028"/>
              <a:gd name="txT" fmla="*/ 0 h 245"/>
              <a:gd name="txR" fmla="*/ 1028 w 1028"/>
              <a:gd name="txB" fmla="*/ 245 h 245"/>
            </a:gdLst>
            <a:ahLst/>
            <a:cxnLst>
              <a:cxn ang="0">
                <a:pos x="0" y="352822340"/>
              </a:cxn>
              <a:cxn ang="0">
                <a:pos x="123486853" y="226814397"/>
              </a:cxn>
              <a:cxn ang="0">
                <a:pos x="186491524" y="206653076"/>
              </a:cxn>
              <a:cxn ang="0">
                <a:pos x="249494656" y="166330534"/>
              </a:cxn>
              <a:cxn ang="0">
                <a:pos x="269655896" y="103327332"/>
              </a:cxn>
              <a:cxn ang="0">
                <a:pos x="330139617" y="83166061"/>
              </a:cxn>
              <a:cxn ang="0">
                <a:pos x="435986229" y="0"/>
              </a:cxn>
              <a:cxn ang="0">
                <a:pos x="1098788000" y="60483837"/>
              </a:cxn>
              <a:cxn ang="0">
                <a:pos x="1244956993" y="103327332"/>
              </a:cxn>
              <a:cxn ang="0">
                <a:pos x="1348282556" y="186491805"/>
              </a:cxn>
              <a:cxn ang="0">
                <a:pos x="1491932188" y="249496620"/>
              </a:cxn>
              <a:cxn ang="0">
                <a:pos x="1534774030" y="289819162"/>
              </a:cxn>
              <a:cxn ang="0">
                <a:pos x="1595257752" y="309980433"/>
              </a:cxn>
              <a:cxn ang="0">
                <a:pos x="1638101181" y="352822340"/>
              </a:cxn>
              <a:cxn ang="0">
                <a:pos x="1658262422" y="413306153"/>
              </a:cxn>
              <a:cxn ang="0">
                <a:pos x="1844754293" y="496472288"/>
              </a:cxn>
              <a:cxn ang="0">
                <a:pos x="2147483647" y="496472288"/>
              </a:cxn>
              <a:cxn ang="0">
                <a:pos x="2147483647" y="352822340"/>
              </a:cxn>
              <a:cxn ang="0">
                <a:pos x="2147483647" y="289819162"/>
              </a:cxn>
            </a:cxnLst>
            <a:rect l="txL" t="txT" r="txR" b="txB"/>
            <a:pathLst>
              <a:path w="1028" h="245">
                <a:moveTo>
                  <a:pt x="0" y="140"/>
                </a:moveTo>
                <a:cubicBezTo>
                  <a:pt x="14" y="125"/>
                  <a:pt x="32" y="100"/>
                  <a:pt x="49" y="90"/>
                </a:cubicBezTo>
                <a:cubicBezTo>
                  <a:pt x="56" y="85"/>
                  <a:pt x="66" y="86"/>
                  <a:pt x="74" y="82"/>
                </a:cubicBezTo>
                <a:cubicBezTo>
                  <a:pt x="83" y="78"/>
                  <a:pt x="91" y="71"/>
                  <a:pt x="99" y="66"/>
                </a:cubicBezTo>
                <a:cubicBezTo>
                  <a:pt x="102" y="58"/>
                  <a:pt x="101" y="47"/>
                  <a:pt x="107" y="41"/>
                </a:cubicBezTo>
                <a:cubicBezTo>
                  <a:pt x="113" y="35"/>
                  <a:pt x="124" y="37"/>
                  <a:pt x="131" y="33"/>
                </a:cubicBezTo>
                <a:cubicBezTo>
                  <a:pt x="146" y="24"/>
                  <a:pt x="158" y="10"/>
                  <a:pt x="173" y="0"/>
                </a:cubicBezTo>
                <a:cubicBezTo>
                  <a:pt x="275" y="5"/>
                  <a:pt x="342" y="13"/>
                  <a:pt x="436" y="24"/>
                </a:cubicBezTo>
                <a:cubicBezTo>
                  <a:pt x="455" y="29"/>
                  <a:pt x="478" y="28"/>
                  <a:pt x="494" y="41"/>
                </a:cubicBezTo>
                <a:cubicBezTo>
                  <a:pt x="547" y="84"/>
                  <a:pt x="472" y="54"/>
                  <a:pt x="535" y="74"/>
                </a:cubicBezTo>
                <a:cubicBezTo>
                  <a:pt x="617" y="129"/>
                  <a:pt x="492" y="49"/>
                  <a:pt x="592" y="99"/>
                </a:cubicBezTo>
                <a:cubicBezTo>
                  <a:pt x="599" y="102"/>
                  <a:pt x="602" y="111"/>
                  <a:pt x="609" y="115"/>
                </a:cubicBezTo>
                <a:cubicBezTo>
                  <a:pt x="616" y="119"/>
                  <a:pt x="625" y="120"/>
                  <a:pt x="633" y="123"/>
                </a:cubicBezTo>
                <a:cubicBezTo>
                  <a:pt x="639" y="129"/>
                  <a:pt x="646" y="133"/>
                  <a:pt x="650" y="140"/>
                </a:cubicBezTo>
                <a:cubicBezTo>
                  <a:pt x="654" y="147"/>
                  <a:pt x="652" y="158"/>
                  <a:pt x="658" y="164"/>
                </a:cubicBezTo>
                <a:cubicBezTo>
                  <a:pt x="665" y="171"/>
                  <a:pt x="720" y="193"/>
                  <a:pt x="732" y="197"/>
                </a:cubicBezTo>
                <a:cubicBezTo>
                  <a:pt x="802" y="245"/>
                  <a:pt x="909" y="214"/>
                  <a:pt x="987" y="197"/>
                </a:cubicBezTo>
                <a:cubicBezTo>
                  <a:pt x="1008" y="178"/>
                  <a:pt x="1019" y="167"/>
                  <a:pt x="1028" y="140"/>
                </a:cubicBezTo>
                <a:cubicBezTo>
                  <a:pt x="1019" y="104"/>
                  <a:pt x="1020" y="96"/>
                  <a:pt x="1020" y="115"/>
                </a:cubicBezTo>
              </a:path>
            </a:pathLst>
          </a:custGeom>
          <a:noFill/>
          <a:ln w="25400" cap="sq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0" name="Freeform 14"/>
          <p:cNvSpPr/>
          <p:nvPr/>
        </p:nvSpPr>
        <p:spPr>
          <a:xfrm>
            <a:off x="7164388" y="1435100"/>
            <a:ext cx="1606550" cy="339725"/>
          </a:xfrm>
          <a:custGeom>
            <a:avLst/>
            <a:gdLst>
              <a:gd name="txL" fmla="*/ 0 w 1012"/>
              <a:gd name="txT" fmla="*/ 0 h 214"/>
              <a:gd name="txR" fmla="*/ 1012 w 1012"/>
              <a:gd name="txB" fmla="*/ 214 h 214"/>
            </a:gdLst>
            <a:ahLst/>
            <a:cxnLst>
              <a:cxn ang="0">
                <a:pos x="0" y="289817192"/>
              </a:cxn>
              <a:cxn ang="0">
                <a:pos x="126007832" y="166330315"/>
              </a:cxn>
              <a:cxn ang="0">
                <a:pos x="289818792" y="42843450"/>
              </a:cxn>
              <a:cxn ang="0">
                <a:pos x="415826574" y="0"/>
              </a:cxn>
              <a:cxn ang="0">
                <a:pos x="892135494" y="83165951"/>
              </a:cxn>
              <a:cxn ang="0">
                <a:pos x="1265118529" y="249496291"/>
              </a:cxn>
              <a:cxn ang="0">
                <a:pos x="1411287556" y="435987899"/>
              </a:cxn>
              <a:cxn ang="0">
                <a:pos x="1554937222" y="478829749"/>
              </a:cxn>
              <a:cxn ang="0">
                <a:pos x="1660783759" y="498990994"/>
              </a:cxn>
              <a:cxn ang="0">
                <a:pos x="1784270988" y="539313482"/>
              </a:cxn>
              <a:cxn ang="0">
                <a:pos x="2147483647" y="478829749"/>
              </a:cxn>
              <a:cxn ang="0">
                <a:pos x="2147483647" y="415826556"/>
              </a:cxn>
              <a:cxn ang="0">
                <a:pos x="2147483647" y="372983118"/>
              </a:cxn>
              <a:cxn ang="0">
                <a:pos x="2147483647" y="289817192"/>
              </a:cxn>
            </a:cxnLst>
            <a:rect l="txL" t="txT" r="txR" b="txB"/>
            <a:pathLst>
              <a:path w="1012" h="214">
                <a:moveTo>
                  <a:pt x="0" y="115"/>
                </a:moveTo>
                <a:cubicBezTo>
                  <a:pt x="29" y="88"/>
                  <a:pt x="10" y="79"/>
                  <a:pt x="50" y="66"/>
                </a:cubicBezTo>
                <a:cubicBezTo>
                  <a:pt x="72" y="51"/>
                  <a:pt x="91" y="29"/>
                  <a:pt x="115" y="17"/>
                </a:cubicBezTo>
                <a:cubicBezTo>
                  <a:pt x="131" y="9"/>
                  <a:pt x="148" y="6"/>
                  <a:pt x="165" y="0"/>
                </a:cubicBezTo>
                <a:cubicBezTo>
                  <a:pt x="229" y="8"/>
                  <a:pt x="292" y="13"/>
                  <a:pt x="354" y="33"/>
                </a:cubicBezTo>
                <a:cubicBezTo>
                  <a:pt x="394" y="73"/>
                  <a:pt x="449" y="81"/>
                  <a:pt x="502" y="99"/>
                </a:cubicBezTo>
                <a:cubicBezTo>
                  <a:pt x="525" y="121"/>
                  <a:pt x="529" y="158"/>
                  <a:pt x="560" y="173"/>
                </a:cubicBezTo>
                <a:cubicBezTo>
                  <a:pt x="578" y="182"/>
                  <a:pt x="598" y="185"/>
                  <a:pt x="617" y="190"/>
                </a:cubicBezTo>
                <a:cubicBezTo>
                  <a:pt x="631" y="194"/>
                  <a:pt x="645" y="194"/>
                  <a:pt x="659" y="198"/>
                </a:cubicBezTo>
                <a:cubicBezTo>
                  <a:pt x="676" y="202"/>
                  <a:pt x="708" y="214"/>
                  <a:pt x="708" y="214"/>
                </a:cubicBezTo>
                <a:cubicBezTo>
                  <a:pt x="774" y="208"/>
                  <a:pt x="831" y="196"/>
                  <a:pt x="897" y="190"/>
                </a:cubicBezTo>
                <a:cubicBezTo>
                  <a:pt x="930" y="178"/>
                  <a:pt x="963" y="176"/>
                  <a:pt x="996" y="165"/>
                </a:cubicBezTo>
                <a:cubicBezTo>
                  <a:pt x="1001" y="159"/>
                  <a:pt x="1012" y="156"/>
                  <a:pt x="1012" y="148"/>
                </a:cubicBezTo>
                <a:cubicBezTo>
                  <a:pt x="1012" y="108"/>
                  <a:pt x="975" y="136"/>
                  <a:pt x="1012" y="115"/>
                </a:cubicBezTo>
              </a:path>
            </a:pathLst>
          </a:custGeom>
          <a:noFill/>
          <a:ln w="25400" cap="sq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1" name="Line 15"/>
          <p:cNvSpPr/>
          <p:nvPr/>
        </p:nvSpPr>
        <p:spPr>
          <a:xfrm>
            <a:off x="7169150" y="2119313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2" name="Text Box 16"/>
          <p:cNvSpPr txBox="1"/>
          <p:nvPr/>
        </p:nvSpPr>
        <p:spPr>
          <a:xfrm>
            <a:off x="7702550" y="15859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603" name="Text Box 17"/>
          <p:cNvSpPr txBox="1"/>
          <p:nvPr/>
        </p:nvSpPr>
        <p:spPr>
          <a:xfrm>
            <a:off x="7702550" y="55483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604" name="Text Box 18"/>
          <p:cNvSpPr txBox="1"/>
          <p:nvPr/>
        </p:nvSpPr>
        <p:spPr>
          <a:xfrm>
            <a:off x="7702550" y="35671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605" name="Text Box 19"/>
          <p:cNvSpPr txBox="1"/>
          <p:nvPr/>
        </p:nvSpPr>
        <p:spPr>
          <a:xfrm>
            <a:off x="6153150" y="42783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67606" name="Text Box 20"/>
          <p:cNvSpPr txBox="1"/>
          <p:nvPr/>
        </p:nvSpPr>
        <p:spPr>
          <a:xfrm>
            <a:off x="6254750" y="20685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</a:p>
        </p:txBody>
      </p:sp>
      <p:sp>
        <p:nvSpPr>
          <p:cNvPr id="67607" name="Text Box 21"/>
          <p:cNvSpPr txBox="1"/>
          <p:nvPr/>
        </p:nvSpPr>
        <p:spPr>
          <a:xfrm>
            <a:off x="7537450" y="20939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67608" name="Text Box 22"/>
          <p:cNvSpPr txBox="1"/>
          <p:nvPr/>
        </p:nvSpPr>
        <p:spPr>
          <a:xfrm>
            <a:off x="7550150" y="25003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67609" name="Text Box 23"/>
          <p:cNvSpPr txBox="1"/>
          <p:nvPr/>
        </p:nvSpPr>
        <p:spPr>
          <a:xfrm>
            <a:off x="7550150" y="28813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66586" name="Text Box 24"/>
          <p:cNvSpPr txBox="1"/>
          <p:nvPr/>
        </p:nvSpPr>
        <p:spPr>
          <a:xfrm>
            <a:off x="3708400" y="4981575"/>
            <a:ext cx="3187700" cy="1354138"/>
          </a:xfrm>
          <a:prstGeom prst="rect">
            <a:avLst/>
          </a:prstGeom>
          <a:noFill/>
          <a:ln w="254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在20个数中找最大的数，并将其存放在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单元中。</a:t>
            </a:r>
          </a:p>
        </p:txBody>
      </p:sp>
      <p:cxnSp>
        <p:nvCxnSpPr>
          <p:cNvPr id="66587" name="AutoShape 26"/>
          <p:cNvCxnSpPr/>
          <p:nvPr/>
        </p:nvCxnSpPr>
        <p:spPr>
          <a:xfrm flipV="1">
            <a:off x="5356225" y="4540250"/>
            <a:ext cx="815975" cy="441325"/>
          </a:xfrm>
          <a:prstGeom prst="bentConnector3">
            <a:avLst>
              <a:gd name="adj1" fmla="val -1634"/>
            </a:avLst>
          </a:prstGeom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>
          <a:xfrm>
            <a:off x="1836738" y="2060575"/>
            <a:ext cx="3814762" cy="11525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30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无符号的乘法指令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MUL</a:t>
            </a: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带符号的乘法指令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IMUL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87" name="AutoShape 4"/>
          <p:cNvSpPr/>
          <p:nvPr/>
        </p:nvSpPr>
        <p:spPr>
          <a:xfrm>
            <a:off x="1619250" y="2235200"/>
            <a:ext cx="228600" cy="838200"/>
          </a:xfrm>
          <a:prstGeom prst="leftBrace">
            <a:avLst>
              <a:gd name="adj1" fmla="val 30317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Text Box 5"/>
          <p:cNvSpPr txBox="1"/>
          <p:nvPr/>
        </p:nvSpPr>
        <p:spPr>
          <a:xfrm>
            <a:off x="684213" y="3573463"/>
            <a:ext cx="7920037" cy="183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2255" indent="-262255" defTabSz="900430" eaLnBrk="0" hangingPunct="0">
              <a:lnSpc>
                <a:spcPct val="120000"/>
              </a:lnSpc>
              <a:spcBef>
                <a:spcPct val="50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注意点：</a:t>
            </a:r>
          </a:p>
          <a:p>
            <a:pPr marL="716280" lvl="1" indent="-274955" defTabSz="900430" eaLnBrk="0" hangingPunct="0">
              <a:lnSpc>
                <a:spcPct val="15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乘法指令采用隐含寻址，隐含的是存放被乘数的累加器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及存放结果的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AX，DX.</a:t>
            </a:r>
          </a:p>
        </p:txBody>
      </p:sp>
      <p:sp>
        <p:nvSpPr>
          <p:cNvPr id="68613" name="Rectangle 2"/>
          <p:cNvSpPr>
            <a:spLocks noGrp="1"/>
          </p:cNvSpPr>
          <p:nvPr/>
        </p:nvSpPr>
        <p:spPr>
          <a:xfrm>
            <a:off x="1763713" y="1190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3.4.2.3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乘法指令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/>
          </p:cNvSpPr>
          <p:nvPr>
            <p:ph type="title" idx="4294967295"/>
          </p:nvPr>
        </p:nvSpPr>
        <p:spPr>
          <a:xfrm>
            <a:off x="552450" y="116522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）无符号数乘法指令</a:t>
            </a:r>
          </a:p>
        </p:txBody>
      </p:sp>
      <p:sp>
        <p:nvSpPr>
          <p:cNvPr id="68611" name="Rectangle 1027"/>
          <p:cNvSpPr>
            <a:spLocks noGrp="1"/>
          </p:cNvSpPr>
          <p:nvPr>
            <p:ph type="body" idx="4294967295"/>
          </p:nvPr>
        </p:nvSpPr>
        <p:spPr>
          <a:xfrm>
            <a:off x="501650" y="2060575"/>
            <a:ext cx="7394575" cy="31686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MUL  OPRD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OPRD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为字节数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OPRD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为16位数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注意：两操作数字长必须相等，且不能为立即数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2" name="Line 1031"/>
          <p:cNvSpPr/>
          <p:nvPr/>
        </p:nvSpPr>
        <p:spPr>
          <a:xfrm>
            <a:off x="5842000" y="3933825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3" name="AutoShape 1033"/>
          <p:cNvSpPr/>
          <p:nvPr/>
        </p:nvSpPr>
        <p:spPr>
          <a:xfrm>
            <a:off x="3270250" y="3783013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4" name="AutoShape 1034"/>
          <p:cNvSpPr/>
          <p:nvPr/>
        </p:nvSpPr>
        <p:spPr>
          <a:xfrm>
            <a:off x="3297238" y="4251325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Line 1035"/>
          <p:cNvSpPr/>
          <p:nvPr/>
        </p:nvSpPr>
        <p:spPr>
          <a:xfrm>
            <a:off x="5842000" y="4365625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6" name="Text Box 1040"/>
          <p:cNvSpPr txBox="1"/>
          <p:nvPr/>
        </p:nvSpPr>
        <p:spPr>
          <a:xfrm>
            <a:off x="4222750" y="359410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AL×OPRD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7" name="Text Box 1041"/>
          <p:cNvSpPr txBox="1"/>
          <p:nvPr/>
        </p:nvSpPr>
        <p:spPr>
          <a:xfrm>
            <a:off x="4294188" y="4113213"/>
            <a:ext cx="1547812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AX×OPRD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8" name="Text Box 1042"/>
          <p:cNvSpPr txBox="1"/>
          <p:nvPr/>
        </p:nvSpPr>
        <p:spPr>
          <a:xfrm>
            <a:off x="6561138" y="4117975"/>
            <a:ext cx="1657350" cy="4635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9" name="Text Box 1043"/>
          <p:cNvSpPr txBox="1"/>
          <p:nvPr/>
        </p:nvSpPr>
        <p:spPr>
          <a:xfrm>
            <a:off x="6527800" y="3663950"/>
            <a:ext cx="1368425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4" grpId="0" animBg="1"/>
      <p:bldP spid="68616" grpId="0"/>
      <p:bldP spid="68617" grpId="0"/>
      <p:bldP spid="68618" grpId="0"/>
      <p:bldP spid="686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2162175"/>
            <a:ext cx="3630612" cy="64135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MUL  BYTE  PTR[BX]</a:t>
            </a:r>
          </a:p>
        </p:txBody>
      </p:sp>
      <p:sp>
        <p:nvSpPr>
          <p:cNvPr id="69635" name="Rectangle 4"/>
          <p:cNvSpPr/>
          <p:nvPr/>
        </p:nvSpPr>
        <p:spPr>
          <a:xfrm>
            <a:off x="6284913" y="2884488"/>
            <a:ext cx="1600200" cy="3352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Line 5"/>
          <p:cNvSpPr/>
          <p:nvPr/>
        </p:nvSpPr>
        <p:spPr>
          <a:xfrm>
            <a:off x="6284913" y="3287713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7" name="Line 8"/>
          <p:cNvSpPr/>
          <p:nvPr/>
        </p:nvSpPr>
        <p:spPr>
          <a:xfrm>
            <a:off x="6284913" y="5116513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8" name="Line 9"/>
          <p:cNvSpPr/>
          <p:nvPr/>
        </p:nvSpPr>
        <p:spPr>
          <a:xfrm>
            <a:off x="6284913" y="5497513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9" name="Text Box 12"/>
          <p:cNvSpPr txBox="1"/>
          <p:nvPr/>
        </p:nvSpPr>
        <p:spPr>
          <a:xfrm>
            <a:off x="6818313" y="433228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9640" name="Text Box 13"/>
          <p:cNvSpPr txBox="1"/>
          <p:nvPr/>
        </p:nvSpPr>
        <p:spPr>
          <a:xfrm>
            <a:off x="4746625" y="371792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</p:txBody>
      </p:sp>
      <p:sp>
        <p:nvSpPr>
          <p:cNvPr id="69641" name="Text Box 17"/>
          <p:cNvSpPr txBox="1"/>
          <p:nvPr/>
        </p:nvSpPr>
        <p:spPr>
          <a:xfrm>
            <a:off x="6665913" y="36195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XXH</a:t>
            </a:r>
          </a:p>
        </p:txBody>
      </p:sp>
      <p:sp>
        <p:nvSpPr>
          <p:cNvPr id="69642" name="Line 18"/>
          <p:cNvSpPr/>
          <p:nvPr/>
        </p:nvSpPr>
        <p:spPr>
          <a:xfrm>
            <a:off x="5394325" y="3951288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3" name="Line 19"/>
          <p:cNvSpPr/>
          <p:nvPr/>
        </p:nvSpPr>
        <p:spPr>
          <a:xfrm>
            <a:off x="6284913" y="2884488"/>
            <a:ext cx="0" cy="33528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4" name="Line 20"/>
          <p:cNvSpPr/>
          <p:nvPr/>
        </p:nvSpPr>
        <p:spPr>
          <a:xfrm>
            <a:off x="7885113" y="2884488"/>
            <a:ext cx="0" cy="335280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5" name="Freeform 26"/>
          <p:cNvSpPr/>
          <p:nvPr/>
        </p:nvSpPr>
        <p:spPr>
          <a:xfrm>
            <a:off x="3160713" y="3951288"/>
            <a:ext cx="3200400" cy="914400"/>
          </a:xfrm>
          <a:custGeom>
            <a:avLst/>
            <a:gdLst>
              <a:gd name="txL" fmla="*/ 0 w 2048"/>
              <a:gd name="txT" fmla="*/ 0 h 568"/>
              <a:gd name="txR" fmla="*/ 2048 w 2048"/>
              <a:gd name="txB" fmla="*/ 568 h 568"/>
            </a:gdLst>
            <a:ahLst/>
            <a:cxnLst>
              <a:cxn ang="0">
                <a:pos x="2147483647" y="0"/>
              </a:cxn>
              <a:cxn ang="0">
                <a:pos x="2147483647" y="1368389755"/>
              </a:cxn>
              <a:cxn ang="0">
                <a:pos x="547012052" y="621994776"/>
              </a:cxn>
              <a:cxn ang="0">
                <a:pos x="312578079" y="621994776"/>
              </a:cxn>
            </a:cxnLst>
            <a:rect l="txL" t="txT" r="txR" b="txB"/>
            <a:pathLst>
              <a:path w="2048" h="568">
                <a:moveTo>
                  <a:pt x="2048" y="0"/>
                </a:moveTo>
                <a:cubicBezTo>
                  <a:pt x="1912" y="244"/>
                  <a:pt x="1776" y="488"/>
                  <a:pt x="1472" y="528"/>
                </a:cubicBezTo>
                <a:cubicBezTo>
                  <a:pt x="1168" y="568"/>
                  <a:pt x="448" y="288"/>
                  <a:pt x="224" y="240"/>
                </a:cubicBezTo>
                <a:cubicBezTo>
                  <a:pt x="0" y="192"/>
                  <a:pt x="144" y="240"/>
                  <a:pt x="128" y="240"/>
                </a:cubicBezTo>
              </a:path>
            </a:pathLst>
          </a:custGeom>
          <a:noFill/>
          <a:ln w="25400" cap="sq" cmpd="sng">
            <a:solidFill>
              <a:schemeClr val="tx1">
                <a:alpha val="100000"/>
              </a:schemeClr>
            </a:solidFill>
            <a:prstDash val="solid"/>
            <a:miter lim="800000"/>
            <a:headEnd type="oval" w="lg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6" name="Line 27"/>
          <p:cNvSpPr/>
          <p:nvPr/>
        </p:nvSpPr>
        <p:spPr>
          <a:xfrm flipH="1" flipV="1">
            <a:off x="3084513" y="4270375"/>
            <a:ext cx="444500" cy="7620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7" name="Text Box 28"/>
          <p:cNvSpPr txBox="1"/>
          <p:nvPr/>
        </p:nvSpPr>
        <p:spPr>
          <a:xfrm>
            <a:off x="1187450" y="3736975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9648" name="Text Box 30"/>
          <p:cNvSpPr txBox="1"/>
          <p:nvPr/>
        </p:nvSpPr>
        <p:spPr>
          <a:xfrm>
            <a:off x="1778000" y="49561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AX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9" name="Line 31"/>
          <p:cNvSpPr/>
          <p:nvPr/>
        </p:nvSpPr>
        <p:spPr>
          <a:xfrm>
            <a:off x="2170113" y="4346575"/>
            <a:ext cx="0" cy="609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0" name="Line 6"/>
          <p:cNvSpPr/>
          <p:nvPr/>
        </p:nvSpPr>
        <p:spPr>
          <a:xfrm>
            <a:off x="6284913" y="3668713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Line 7"/>
          <p:cNvSpPr/>
          <p:nvPr/>
        </p:nvSpPr>
        <p:spPr>
          <a:xfrm>
            <a:off x="6284913" y="4049713"/>
            <a:ext cx="1600200" cy="0"/>
          </a:xfrm>
          <a:prstGeom prst="line">
            <a:avLst/>
          </a:prstGeom>
          <a:ln w="25400" cap="sq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6" name="文本框 2"/>
          <p:cNvSpPr txBox="1"/>
          <p:nvPr/>
        </p:nvSpPr>
        <p:spPr>
          <a:xfrm>
            <a:off x="1116013" y="1412875"/>
            <a:ext cx="3960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1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  <p:bldP spid="69639" grpId="0"/>
      <p:bldP spid="69640" grpId="0"/>
      <p:bldP spid="69641" grpId="0"/>
      <p:bldP spid="69641" grpId="1"/>
      <p:bldP spid="69647" grpId="0"/>
      <p:bldP spid="696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/>
          </p:cNvSpPr>
          <p:nvPr>
            <p:ph type="title" idx="4294967295"/>
          </p:nvPr>
        </p:nvSpPr>
        <p:spPr>
          <a:xfrm>
            <a:off x="552450" y="116522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）带符号数乘法指令</a:t>
            </a:r>
          </a:p>
        </p:txBody>
      </p:sp>
      <p:sp>
        <p:nvSpPr>
          <p:cNvPr id="70659" name="Rectangle 1027"/>
          <p:cNvSpPr>
            <a:spLocks noGrp="1"/>
          </p:cNvSpPr>
          <p:nvPr>
            <p:ph type="body" idx="4294967295"/>
          </p:nvPr>
        </p:nvSpPr>
        <p:spPr>
          <a:xfrm>
            <a:off x="501650" y="2060575"/>
            <a:ext cx="7686675" cy="26638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IMUL  OPRD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OPRD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为字节数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OPRD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为16位数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0" name="Line 1031"/>
          <p:cNvSpPr/>
          <p:nvPr/>
        </p:nvSpPr>
        <p:spPr>
          <a:xfrm>
            <a:off x="6076950" y="3910013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1" name="AutoShape 1033"/>
          <p:cNvSpPr/>
          <p:nvPr/>
        </p:nvSpPr>
        <p:spPr>
          <a:xfrm>
            <a:off x="3390900" y="3783013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2" name="AutoShape 1034"/>
          <p:cNvSpPr/>
          <p:nvPr/>
        </p:nvSpPr>
        <p:spPr>
          <a:xfrm>
            <a:off x="3430588" y="4200525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3" name="Line 1035"/>
          <p:cNvSpPr/>
          <p:nvPr/>
        </p:nvSpPr>
        <p:spPr>
          <a:xfrm>
            <a:off x="6076950" y="4289425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4" name="Text Box 1040"/>
          <p:cNvSpPr txBox="1"/>
          <p:nvPr/>
        </p:nvSpPr>
        <p:spPr>
          <a:xfrm>
            <a:off x="4344988" y="3586163"/>
            <a:ext cx="1554162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AL×OPRD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5" name="Text Box 1041"/>
          <p:cNvSpPr txBox="1"/>
          <p:nvPr/>
        </p:nvSpPr>
        <p:spPr>
          <a:xfrm>
            <a:off x="4400550" y="4054475"/>
            <a:ext cx="1538288" cy="4635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AX×OPRD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6" name="Text Box 1042"/>
          <p:cNvSpPr txBox="1"/>
          <p:nvPr/>
        </p:nvSpPr>
        <p:spPr>
          <a:xfrm>
            <a:off x="6889750" y="4017963"/>
            <a:ext cx="1298575" cy="4635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7" name="Text Box 1043"/>
          <p:cNvSpPr txBox="1"/>
          <p:nvPr/>
        </p:nvSpPr>
        <p:spPr>
          <a:xfrm>
            <a:off x="6889750" y="3614738"/>
            <a:ext cx="722313" cy="4635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692" name="Text Box 12"/>
          <p:cNvSpPr txBox="1"/>
          <p:nvPr/>
        </p:nvSpPr>
        <p:spPr>
          <a:xfrm>
            <a:off x="2844800" y="5157788"/>
            <a:ext cx="2663825" cy="3651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DX:高16位，AX:低16位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 animBg="1"/>
      <p:bldP spid="70664" grpId="0"/>
      <p:bldP spid="70665" grpId="0"/>
      <p:bldP spid="70666" grpId="0"/>
      <p:bldP spid="7066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内容占位符 2"/>
          <p:cNvSpPr>
            <a:spLocks noGrp="1"/>
          </p:cNvSpPr>
          <p:nvPr>
            <p:ph idx="4294967295"/>
          </p:nvPr>
        </p:nvSpPr>
        <p:spPr>
          <a:xfrm>
            <a:off x="258763" y="990600"/>
            <a:ext cx="8580438" cy="3848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说明：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IMUL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指令在格式上和功能上都与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MUL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指令类似，有如下区别：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要求两乘数都须为有符号数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若乘积的高半部分是低半部分的符号位的扩展，则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CF=OF=0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，否则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CF=OF=1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指令中给出的源操作数应满足带符号数的表示范围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 txBox="1"/>
          <p:nvPr/>
        </p:nvSpPr>
        <p:spPr>
          <a:xfrm>
            <a:off x="755650" y="1916113"/>
            <a:ext cx="6400800" cy="2735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246630" indent="-457200"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通用数据传送</a:t>
            </a:r>
          </a:p>
          <a:p>
            <a:pPr marL="2246630" indent="-457200"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输入输出</a:t>
            </a:r>
          </a:p>
          <a:p>
            <a:pPr marL="2246630" indent="-457200"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地址传送</a:t>
            </a:r>
          </a:p>
          <a:p>
            <a:pPr marL="2246630" indent="-457200">
              <a:lnSpc>
                <a:spcPct val="150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标志位操作</a:t>
            </a:r>
          </a:p>
        </p:txBody>
      </p:sp>
      <p:sp>
        <p:nvSpPr>
          <p:cNvPr id="9219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3.2.1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数据传送类指令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4294967295"/>
          </p:nvPr>
        </p:nvSpPr>
        <p:spPr>
          <a:xfrm>
            <a:off x="468313" y="990600"/>
            <a:ext cx="8351838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=FEH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=11H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的乘积。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若将两个寄存器中内容看做无符号数，则应使用指令：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MUL CL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指令执行后（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=10DEH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中的结果不为零，故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CF=OF=1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若将两操作数看做有符号数，则二者相乘应采用有符号数的乘法指令，即：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IMUL CL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指令执行后（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=FFDEH=-34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中内容为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中的符号扩展，故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CF=OF=0.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/>
          </p:cNvSpPr>
          <p:nvPr>
            <p:ph type="body" idx="4294967295"/>
          </p:nvPr>
        </p:nvSpPr>
        <p:spPr>
          <a:xfrm>
            <a:off x="1258888" y="1196975"/>
            <a:ext cx="3600450" cy="1158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无符号除法指令：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有符号除法指令：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IDIV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/>
        </p:nvSpPr>
        <p:spPr>
          <a:xfrm>
            <a:off x="1763713" y="1190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3.4.2.4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除法指令</a:t>
            </a:r>
          </a:p>
        </p:txBody>
      </p:sp>
      <p:sp>
        <p:nvSpPr>
          <p:cNvPr id="74756" name="Line 5"/>
          <p:cNvSpPr/>
          <p:nvPr/>
        </p:nvSpPr>
        <p:spPr>
          <a:xfrm>
            <a:off x="1216025" y="2470150"/>
            <a:ext cx="0" cy="15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7" name="矩形 2"/>
          <p:cNvSpPr/>
          <p:nvPr/>
        </p:nvSpPr>
        <p:spPr>
          <a:xfrm>
            <a:off x="1300163" y="2454275"/>
            <a:ext cx="2419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进行除法时</a:t>
            </a:r>
            <a:r>
              <a:rPr lang="zh-CN" altLang="en-US" sz="28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758" name="矩形 3"/>
          <p:cNvSpPr/>
          <p:nvPr/>
        </p:nvSpPr>
        <p:spPr>
          <a:xfrm>
            <a:off x="1300163" y="3284538"/>
            <a:ext cx="6596062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对被除数、商及余数存放有如下规定：</a:t>
            </a:r>
            <a:r>
              <a:rPr lang="zh-CN" altLang="en-US" sz="28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457200" indent="-457200"/>
            <a:r>
              <a:rPr lang="zh-CN" altLang="en-US" sz="28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被除数	    商	余数</a:t>
            </a:r>
          </a:p>
          <a:p>
            <a:pPr marL="457200" indent="-457200"/>
            <a:r>
              <a:rPr lang="zh-CN" altLang="en-US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字节除法    </a:t>
            </a:r>
            <a:r>
              <a:rPr lang="en-US" altLang="zh-CN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           AL	 AH</a:t>
            </a:r>
          </a:p>
          <a:p>
            <a:pPr marL="457200" indent="-457200"/>
            <a:r>
              <a:rPr lang="zh-CN" altLang="en-US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字除法	  </a:t>
            </a:r>
            <a:r>
              <a:rPr lang="en-US" altLang="zh-CN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DX:AX	    AX	 DX</a:t>
            </a:r>
            <a:endParaRPr lang="zh-CN" altLang="en-US" sz="2400" dirty="0">
              <a:solidFill>
                <a:srgbClr val="00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759" name="直接连接符 11"/>
          <p:cNvCxnSpPr/>
          <p:nvPr/>
        </p:nvCxnSpPr>
        <p:spPr>
          <a:xfrm>
            <a:off x="1487488" y="4581525"/>
            <a:ext cx="62357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4760" name="直接连接符 13"/>
          <p:cNvCxnSpPr/>
          <p:nvPr/>
        </p:nvCxnSpPr>
        <p:spPr>
          <a:xfrm>
            <a:off x="3821113" y="2770188"/>
            <a:ext cx="25638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4761" name="文本框 1"/>
          <p:cNvSpPr txBox="1"/>
          <p:nvPr/>
        </p:nvSpPr>
        <p:spPr>
          <a:xfrm>
            <a:off x="3719513" y="2355850"/>
            <a:ext cx="2808287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 →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位商</a:t>
            </a: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位商</a:t>
            </a:r>
          </a:p>
        </p:txBody>
      </p:sp>
      <p:sp>
        <p:nvSpPr>
          <p:cNvPr id="74762" name="内容占位符 2"/>
          <p:cNvSpPr txBox="1"/>
          <p:nvPr/>
        </p:nvSpPr>
        <p:spPr>
          <a:xfrm>
            <a:off x="414338" y="4970463"/>
            <a:ext cx="8382000" cy="1300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除法指令规定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被除数的字长必须为除数字长的</a:t>
            </a:r>
            <a:r>
              <a:rPr lang="en-US" altLang="zh-CN" sz="24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。如果被除数字长不够，就要使用字位扩展指令来扩展其位数。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无符号除法指令和有符号除法指令对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个标志位均无影响。</a:t>
            </a:r>
          </a:p>
        </p:txBody>
      </p:sp>
      <p:sp>
        <p:nvSpPr>
          <p:cNvPr id="74763" name="文本框 1"/>
          <p:cNvSpPr txBox="1"/>
          <p:nvPr/>
        </p:nvSpPr>
        <p:spPr>
          <a:xfrm>
            <a:off x="1730375" y="6280150"/>
            <a:ext cx="52181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除数为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位或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位寄存器或者内存单元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/>
          </p:cNvSpPr>
          <p:nvPr>
            <p:ph type="title" idx="4294967295"/>
          </p:nvPr>
        </p:nvSpPr>
        <p:spPr>
          <a:xfrm>
            <a:off x="552450" y="116522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）无符号数除法指令</a:t>
            </a:r>
          </a:p>
        </p:txBody>
      </p:sp>
      <p:sp>
        <p:nvSpPr>
          <p:cNvPr id="75779" name="矩形 6"/>
          <p:cNvSpPr/>
          <p:nvPr/>
        </p:nvSpPr>
        <p:spPr>
          <a:xfrm>
            <a:off x="323850" y="1628775"/>
            <a:ext cx="8496300" cy="434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DIV   OPRD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OPRD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的长度确定除法类型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/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操作：字节操作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(AL)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(AX)/(OPRD)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的商</a:t>
            </a:r>
          </a:p>
          <a:p>
            <a:pPr marL="342900" indent="-342900"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(AH)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(AX)/(OPRD)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的余数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字操作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(AX)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(DX, AX)/(OPRD)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的商</a:t>
            </a:r>
          </a:p>
          <a:p>
            <a:pPr marL="342900" indent="-342900" eaLnBrk="0" hangingPunct="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(DX)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(DX, AX)/(OPRD)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的余数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若除数为零或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中商大于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FFH,(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中商大于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FFFFH)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产生一个类型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的内部中断。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91513" cy="2798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【1】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DIV BL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）除以（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），余数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DIV WORD PTR[SI]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(AX)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除以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SI+1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所指向单元的内容，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；商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），余数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内容占位符 2"/>
          <p:cNvSpPr txBox="1">
            <a:spLocks noChangeArrowheads="1"/>
          </p:cNvSpPr>
          <p:nvPr/>
        </p:nvSpPr>
        <p:spPr bwMode="auto">
          <a:xfrm>
            <a:off x="457200" y="3644900"/>
            <a:ext cx="6491288" cy="27987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【2】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 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7FA2H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=7FA2H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MOV BX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03DDH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=03DDH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CWD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(AX)=00007FA2H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DIV BX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；商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=0021H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；余数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=0025H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/>
          </p:cNvSpPr>
          <p:nvPr>
            <p:ph type="title" idx="4294967295"/>
          </p:nvPr>
        </p:nvSpPr>
        <p:spPr>
          <a:xfrm>
            <a:off x="552450" y="116522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）有符号数除法指令</a:t>
            </a:r>
          </a:p>
        </p:txBody>
      </p:sp>
      <p:sp>
        <p:nvSpPr>
          <p:cNvPr id="77827" name="矩形 5"/>
          <p:cNvSpPr/>
          <p:nvPr/>
        </p:nvSpPr>
        <p:spPr>
          <a:xfrm>
            <a:off x="395288" y="1916113"/>
            <a:ext cx="8424862" cy="111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这条指令除要求操作数为有符号数外，在格式和功能上都和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指令类似。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28" name="文本框 1"/>
          <p:cNvSpPr txBox="1"/>
          <p:nvPr/>
        </p:nvSpPr>
        <p:spPr>
          <a:xfrm>
            <a:off x="552450" y="3222625"/>
            <a:ext cx="7907338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IDIV CX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位数除以（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），余数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IDIV BYTE PTR[BX]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所指单元中的内容，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），余数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7829" name="文本框 2"/>
          <p:cNvSpPr txBox="1"/>
          <p:nvPr/>
        </p:nvSpPr>
        <p:spPr>
          <a:xfrm>
            <a:off x="552450" y="5354638"/>
            <a:ext cx="8064500" cy="1322387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IDIV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指令的结果，商和余数均为带符号数，且余数符号与被除数符号相同。如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-26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，可得到两种结果，一是商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=-6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，余数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=-2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；另一种是商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=-7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，余数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=+2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。两种结果都正确，但是，按照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指令系统规定，会取第一种结果。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125538"/>
            <a:ext cx="7988300" cy="4319587"/>
          </a:xfrm>
        </p:spPr>
        <p:txBody>
          <a:bodyPr vert="horz" wrap="square" lIns="91440" tIns="45720" rIns="91440" bIns="45720" anchor="t" anchorCtr="0"/>
          <a:lstStyle/>
          <a:p>
            <a:pPr eaLnBrk="1" fontAlgn="ctr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ctr" hangingPunct="1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码：用四个二进制位表示一个十进制数字；最常用的是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8421 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ctr" hangingPunct="1"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码：每一个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进制位用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位二进制表示，一个字节可以表示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进制数。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ctr" hangingPunct="1"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如：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的压缩型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8421 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码是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01010110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ctr" hangingPunct="1"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码：每一个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进制位用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个字节二进制表示。其中，高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位为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位存放对应的二进制数。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ctr" hangingPunct="1"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如：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的非压缩型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码是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0000 0101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的非压缩型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码是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00000101 00000110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8851" name="Rectangle 2"/>
          <p:cNvSpPr>
            <a:spLocks noGrp="1"/>
          </p:cNvSpPr>
          <p:nvPr/>
        </p:nvSpPr>
        <p:spPr>
          <a:xfrm>
            <a:off x="1763713" y="1190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3.4.2.5 BCD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码调整指令</a:t>
            </a:r>
          </a:p>
        </p:txBody>
      </p:sp>
      <p:sp>
        <p:nvSpPr>
          <p:cNvPr id="78852" name="矩形 1"/>
          <p:cNvSpPr/>
          <p:nvPr/>
        </p:nvSpPr>
        <p:spPr>
          <a:xfrm>
            <a:off x="2195513" y="5589588"/>
            <a:ext cx="4105275" cy="12001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真值	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	64</a:t>
            </a:r>
          </a:p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二进制编码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08H	40H</a:t>
            </a:r>
          </a:p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压缩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08H	64H</a:t>
            </a:r>
          </a:p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非压缩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08H	0604H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/>
          <p:cNvSpPr>
            <a:spLocks noGrp="1"/>
          </p:cNvSpPr>
          <p:nvPr>
            <p:ph idx="4294967295"/>
          </p:nvPr>
        </p:nvSpPr>
        <p:spPr>
          <a:xfrm>
            <a:off x="323850" y="990600"/>
            <a:ext cx="8515350" cy="5751513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码运算调整指令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进制调整指令：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DAA,AAA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减法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进制调整指令：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DAS,AAS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乘法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进制调整指令：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除法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进制调整指令：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调整指令不能单独使用，必须跟在算术运算指令之后（除法例外）。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均为隐含寻址方式，隐含的操作数是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75" name="文本框 1"/>
          <p:cNvSpPr txBox="1"/>
          <p:nvPr/>
        </p:nvSpPr>
        <p:spPr>
          <a:xfrm>
            <a:off x="5795963" y="1125538"/>
            <a:ext cx="2879725" cy="28622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码本质上是十进制数，即应遵循逢十进一的规则。而计算机是按二进制（十六进制）进行运算，并未按十进制规则进行运算。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4294967295"/>
          </p:nvPr>
        </p:nvSpPr>
        <p:spPr>
          <a:xfrm>
            <a:off x="250825" y="990600"/>
            <a:ext cx="8588375" cy="4814888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）压缩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码加法十进制调整指令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DAA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用于对两个压缩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码相加之后的和（结果必须存入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）进行调整，产生正确的压缩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调整方法：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若（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）中低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&gt;9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，则（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+06H →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），并使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若（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）中高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&gt;9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，则（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+60H →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），并使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CF=1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4294967295"/>
          </p:nvPr>
        </p:nvSpPr>
        <p:spPr>
          <a:xfrm>
            <a:off x="250825" y="990600"/>
            <a:ext cx="8574088" cy="541020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：编程用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数计算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48+27=?</a:t>
            </a:r>
          </a:p>
          <a:p>
            <a:pPr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MOV 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48H</a:t>
            </a:r>
          </a:p>
          <a:p>
            <a:pPr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ADD 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27H</a:t>
            </a:r>
          </a:p>
          <a:p>
            <a:pPr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DAA</a:t>
            </a:r>
          </a:p>
          <a:p>
            <a:pPr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结果为：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01101111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48H+27H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应该等于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75H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，但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运算结果为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6FH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，结果不正确，应该采用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DAA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指令进行调整。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因为低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1111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&gt;9,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故进行加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调整：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01101111+00000110=01110101</a:t>
            </a:r>
          </a:p>
          <a:p>
            <a:pPr>
              <a:buNone/>
            </a:pP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可以看出，调整后：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=75H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AF=1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CF=0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，结果正确。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4294967295"/>
          </p:nvPr>
        </p:nvSpPr>
        <p:spPr>
          <a:xfrm>
            <a:off x="323850" y="990600"/>
            <a:ext cx="8515350" cy="54102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）非压缩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码加法十进制调整指令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AAA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AAA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指令用于对两个非压缩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数相加之和（结果必须存入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）进行调整，形成一个正确的非压缩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码，调整后的结果低位存入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，高位存入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具体步骤为：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若（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）中低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&gt;9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，则（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+6,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屏蔽掉（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）高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位，即（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）←（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0FH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</a:t>
            </a: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2843213" y="1700213"/>
            <a:ext cx="4419600" cy="2667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一般数据传送指令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堆栈操作指令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交换指令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查表转换指令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字位扩展指令</a:t>
            </a:r>
          </a:p>
        </p:txBody>
      </p:sp>
      <p:sp>
        <p:nvSpPr>
          <p:cNvPr id="11267" name="Text Box 4"/>
          <p:cNvSpPr txBox="1"/>
          <p:nvPr/>
        </p:nvSpPr>
        <p:spPr>
          <a:xfrm>
            <a:off x="1042988" y="4868863"/>
            <a:ext cx="65532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63855" indent="-363855" eaLnBrk="0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特点：</a:t>
            </a:r>
          </a:p>
          <a:p>
            <a:pPr marL="812800" lvl="1" indent="-269875" eaLnBrk="0" hangingPunct="0">
              <a:spcBef>
                <a:spcPct val="2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该类指令的执行对标志位不产生影响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AutoShape 5"/>
          <p:cNvSpPr/>
          <p:nvPr/>
        </p:nvSpPr>
        <p:spPr>
          <a:xfrm>
            <a:off x="2332038" y="1916113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Rectangle 2"/>
          <p:cNvSpPr>
            <a:spLocks noGrp="1"/>
          </p:cNvSpPr>
          <p:nvPr/>
        </p:nvSpPr>
        <p:spPr>
          <a:xfrm>
            <a:off x="1908175" y="18891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3.2.1.1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通用数据传送类指令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allAtOnce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用非压缩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码计算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9+4=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MOV 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09H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MOV BL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04H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ADD 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=09H+04H=0DH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AAA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=0DH+06H=03H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位清零）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F）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4598988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计算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9     0000 1000</a:t>
            </a: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+0000 1001 </a:t>
            </a: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000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0001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结果应为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，而计算机相加为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，原因在于运算过程中，如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遇到低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位往高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位产生进位时（此时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）是按逢十六进一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的规则，但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码要求逢十进一，因此只要产生进位，个位就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，这就要进行加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调正。</a:t>
            </a: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995" name="Text Box 3"/>
          <p:cNvSpPr txBox="1"/>
          <p:nvPr/>
        </p:nvSpPr>
        <p:spPr>
          <a:xfrm>
            <a:off x="4859338" y="2997200"/>
            <a:ext cx="324008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这个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代表了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，而实际上仅应为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84996" name="Line 4"/>
          <p:cNvSpPr/>
          <p:nvPr/>
        </p:nvSpPr>
        <p:spPr>
          <a:xfrm flipH="1" flipV="1">
            <a:off x="3419475" y="2781300"/>
            <a:ext cx="1439863" cy="5762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4997" name="直接连接符 6"/>
          <p:cNvCxnSpPr/>
          <p:nvPr/>
        </p:nvCxnSpPr>
        <p:spPr>
          <a:xfrm>
            <a:off x="2627313" y="2420938"/>
            <a:ext cx="19446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37338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实际上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当低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位的结果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时，也应进行加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调整 (原因是逢十没有进位，故用加6的方法强行产生进位) 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如对上例的结果进行加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0001 0001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 + 0000 0110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0001 0111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17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2"/>
          <p:cNvSpPr>
            <a:spLocks noGrp="1"/>
          </p:cNvSpPr>
          <p:nvPr>
            <p:ph idx="4294967295"/>
          </p:nvPr>
        </p:nvSpPr>
        <p:spPr>
          <a:xfrm>
            <a:off x="323850" y="990600"/>
            <a:ext cx="8515350" cy="54102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）压缩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码减法十进制调整指令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DAS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DAS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用于对两个压缩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码相减后的结果（存入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）进行调整，产生正确的压缩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码。对标志位的影响与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DAA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指令相同。调整方法如下：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若（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）中低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&gt;9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，则（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-06H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若（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）中高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&gt;9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，则（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-60H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CF=1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/>
          </p:cNvSpPr>
          <p:nvPr>
            <p:ph idx="4294967295"/>
          </p:nvPr>
        </p:nvSpPr>
        <p:spPr>
          <a:xfrm>
            <a:off x="323850" y="990600"/>
            <a:ext cx="8640763" cy="4094163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）非压缩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码减法十进制调整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AAS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用于对两个非压缩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码相减后的结果（存入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）进行调整，产生正确的非压缩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码，其低位存入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，高位存入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。对标志位的影响与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AAA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指令相同。调整方法如下：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若（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）中低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&gt;9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，则（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-06H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AF=1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屏蔽掉（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）高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位，即（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）←（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0FH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AF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/>
          <p:cNvSpPr>
            <a:spLocks noGrp="1"/>
          </p:cNvSpPr>
          <p:nvPr>
            <p:ph idx="4294967295"/>
          </p:nvPr>
        </p:nvSpPr>
        <p:spPr>
          <a:xfrm>
            <a:off x="323850" y="990600"/>
            <a:ext cx="8496300" cy="54102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）乘法的十进制调整指令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AAM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是非压缩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码乘法的十进制调整指令。对两个非压缩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码数相乘的结果（存入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）进行调整，以得到正确的结果。具体步骤：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）←（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/0AH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）←（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%0AH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即把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寄存器的内容除以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OAH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，商存入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，余数存入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的实质是把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二进制数转换为十进制数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，所以对于不超过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的二进制数，只用一条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指令即可实现二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十进制转换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指令影响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标志位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指令前须有一条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MUL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码总视为无符号数）将两个非压缩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码相乘，结果放入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，然后用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指令进行调整。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用非压缩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码计算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07H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=07H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，即非压缩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 BL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09H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=09H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，即非压缩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MUL BL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=07H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09H=0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AAM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=0603H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，即非压缩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SF=0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ZF=0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PF=1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）除法的十进制调整指令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在两个非压缩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码相除之前，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先用一条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指令进行调整，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然后再用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指令。具体步骤：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）←（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）*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A+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）←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即把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中的非压缩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码（十位数放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，个位数放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）调整为二进制数，并将结果放入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r>
              <a:rPr lang="en-US" altLang="zh-CN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  <a:r>
              <a:rPr lang="zh-CN" altLang="en-US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的操作实质上是把</a:t>
            </a:r>
            <a:r>
              <a:rPr lang="en-US" altLang="zh-CN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中的两位十进制数转换为二进制数，所以对于不超过</a:t>
            </a:r>
            <a:r>
              <a:rPr lang="en-US" altLang="zh-CN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lang="zh-CN" altLang="en-US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的十进制数，只用一条</a:t>
            </a:r>
            <a:r>
              <a:rPr lang="en-US" altLang="zh-CN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  <a:r>
              <a:rPr lang="zh-CN" altLang="en-US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指令即可实现十</a:t>
            </a:r>
            <a:r>
              <a:rPr lang="en-US" altLang="zh-CN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二进制转换。</a:t>
            </a:r>
            <a:endParaRPr lang="en-US" altLang="zh-CN" sz="2400" b="0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AAD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指令影响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标志位。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23/4=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MOV AX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0203H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=0203H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，即非压缩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MOV BL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    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=04H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，即非压缩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AAD          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=02H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0AH+03H=0017H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DIV BL       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=03H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=05H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，即商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余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执行完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AAD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后，（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=17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；再执行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指令后，（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=03H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=05H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1042988"/>
            <a:ext cx="65532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）一般数据传送指令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1331913" y="1989138"/>
            <a:ext cx="6121400" cy="42179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一般数据传送指令： </a:t>
            </a:r>
            <a:r>
              <a:rPr lang="en-US" altLang="zh-CN" dirty="0">
                <a:ea typeface="宋体" panose="02010600030101010101" pitchFamily="2" charset="-122"/>
              </a:rPr>
              <a:t>MOV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格式：</a:t>
            </a:r>
          </a:p>
          <a:p>
            <a:pPr marL="457200" lvl="1" indent="0" eaLnBrk="1" hangingPunct="1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dirty="0">
                <a:ea typeface="宋体" panose="02010600030101010101" pitchFamily="2" charset="-122"/>
              </a:rPr>
              <a:t>MOV  dest，src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操作：</a:t>
            </a:r>
          </a:p>
          <a:p>
            <a:pPr marL="457200" lvl="1" indent="0" eaLnBrk="1" hangingPunct="1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dirty="0">
                <a:ea typeface="宋体" panose="02010600030101010101" pitchFamily="2" charset="-122"/>
              </a:rPr>
              <a:t>src</a:t>
            </a:r>
          </a:p>
          <a:p>
            <a:pPr eaLnBrk="1" hangingPunct="1">
              <a:spcAft>
                <a:spcPct val="20000"/>
              </a:spcAft>
              <a:buNone/>
            </a:pPr>
            <a:r>
              <a:rPr lang="zh-CN" altLang="en-US" dirty="0">
                <a:ea typeface="宋体" panose="02010600030101010101" pitchFamily="2" charset="-122"/>
              </a:rPr>
              <a:t>   例：</a:t>
            </a:r>
          </a:p>
          <a:p>
            <a:pPr marL="457200" lvl="1" indent="0" eaLnBrk="1" hangingPunct="1"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MOV  AL，BL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Line 4"/>
          <p:cNvSpPr/>
          <p:nvPr/>
        </p:nvSpPr>
        <p:spPr>
          <a:xfrm>
            <a:off x="2843213" y="4348163"/>
            <a:ext cx="685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6"/>
          <p:cNvSpPr txBox="1"/>
          <p:nvPr/>
        </p:nvSpPr>
        <p:spPr>
          <a:xfrm>
            <a:off x="3436938" y="4089400"/>
            <a:ext cx="17399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dest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28702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逻辑运算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not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移位操作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非循环移位，循环移位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/>
        </p:nvSpPr>
        <p:spPr>
          <a:xfrm>
            <a:off x="1763713" y="119063"/>
            <a:ext cx="6553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3.4.3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逻辑运算和移位指令</a:t>
            </a:r>
          </a:p>
        </p:txBody>
      </p:sp>
      <p:sp>
        <p:nvSpPr>
          <p:cNvPr id="94212" name="文本框 5"/>
          <p:cNvSpPr txBox="1"/>
          <p:nvPr/>
        </p:nvSpPr>
        <p:spPr>
          <a:xfrm>
            <a:off x="473075" y="4152900"/>
            <a:ext cx="813117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逻辑运算指令对操作数的 要求大多与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指令相同。</a:t>
            </a: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除“非”运算指令 外，其余逻辑运算指令的执行都会使标志位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OF=CF=0,AF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值不定，并对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有影响。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1065213"/>
            <a:ext cx="360045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）“与”指令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628775"/>
            <a:ext cx="6192838" cy="2376488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10000"/>
              </a:spcBef>
              <a:spcAft>
                <a:spcPts val="13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  <a:buFont typeface="Wingdings" panose="05000000000000000000" pitchFamily="2" charset="2"/>
              <a:buChar char="•"/>
            </a:pPr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  OPRD1，OPRD2</a:t>
            </a:r>
          </a:p>
          <a:p>
            <a:pPr>
              <a:spcBef>
                <a:spcPct val="10000"/>
              </a:spcBef>
              <a:spcAft>
                <a:spcPts val="13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两操作数相“与”，结果送目标地址。</a:t>
            </a:r>
          </a:p>
        </p:txBody>
      </p:sp>
      <p:sp>
        <p:nvSpPr>
          <p:cNvPr id="95236" name="文本框 1"/>
          <p:cNvSpPr txBox="1"/>
          <p:nvPr/>
        </p:nvSpPr>
        <p:spPr>
          <a:xfrm>
            <a:off x="755650" y="4221163"/>
            <a:ext cx="7827963" cy="1846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源操作数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OPRD2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寄存器、存储器或立即数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，但目标操作数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OPRD1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只能是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寄存器或存储器</a:t>
            </a:r>
          </a:p>
        </p:txBody>
      </p:sp>
      <p:sp>
        <p:nvSpPr>
          <p:cNvPr id="95237" name="Rectangle 2"/>
          <p:cNvSpPr>
            <a:spLocks noGrp="1"/>
          </p:cNvSpPr>
          <p:nvPr/>
        </p:nvSpPr>
        <p:spPr>
          <a:xfrm>
            <a:off x="1763713" y="119063"/>
            <a:ext cx="4968875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3.4.3.1 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逻辑运算指令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>
          <a:xfrm>
            <a:off x="950913" y="1111250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与”指令的应用</a:t>
            </a:r>
            <a:endParaRPr lang="zh-CN" altLang="en-US" u="sng" dirty="0">
              <a:solidFill>
                <a:srgbClr val="000033"/>
              </a:solidFill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>
          <a:xfrm>
            <a:off x="973138" y="2060575"/>
            <a:ext cx="6335712" cy="417671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spcAft>
                <a:spcPts val="1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实现两操作数按位相与的运算</a:t>
            </a:r>
          </a:p>
          <a:p>
            <a:pPr marL="457200" lvl="1" indent="0" eaLnBrk="1" hangingPunct="1">
              <a:lnSpc>
                <a:spcPct val="150000"/>
              </a:lnSpc>
              <a:spcAft>
                <a:spcPct val="4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  BL，[SI]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1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使目标操作数的某些位不变，某些位清零</a:t>
            </a:r>
          </a:p>
          <a:p>
            <a:pPr marL="457200" lvl="1" indent="0">
              <a:lnSpc>
                <a:spcPct val="150000"/>
              </a:lnSpc>
              <a:spcAft>
                <a:spcPts val="1300"/>
              </a:spcAft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  AL，0FH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在操作数不变的情况下使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清零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  AX，AX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268413"/>
            <a:ext cx="8064500" cy="46910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ct val="2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从地址为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3F8H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端口中读入一个字节数，如果该数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bit1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位为1，则可从38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端口将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为首地址的一个字输出，否则就不能进行数据传送。编写相应的程序段。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3"/>
          <p:cNvSpPr/>
          <p:nvPr/>
        </p:nvSpPr>
        <p:spPr>
          <a:xfrm>
            <a:off x="1563688" y="1628775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AutoShape 4"/>
          <p:cNvSpPr/>
          <p:nvPr/>
        </p:nvSpPr>
        <p:spPr>
          <a:xfrm>
            <a:off x="1192213" y="2709863"/>
            <a:ext cx="2209800" cy="838200"/>
          </a:xfrm>
          <a:prstGeom prst="flowChartProcess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0" name="Text Box 5"/>
          <p:cNvSpPr txBox="1"/>
          <p:nvPr/>
        </p:nvSpPr>
        <p:spPr>
          <a:xfrm>
            <a:off x="1835150" y="17002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  始</a:t>
            </a:r>
          </a:p>
        </p:txBody>
      </p:sp>
      <p:sp>
        <p:nvSpPr>
          <p:cNvPr id="101381" name="Text Box 6"/>
          <p:cNvSpPr txBox="1"/>
          <p:nvPr/>
        </p:nvSpPr>
        <p:spPr>
          <a:xfrm>
            <a:off x="1263650" y="2709863"/>
            <a:ext cx="2057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取待输出数的偏移地址</a:t>
            </a:r>
          </a:p>
        </p:txBody>
      </p:sp>
      <p:sp>
        <p:nvSpPr>
          <p:cNvPr id="101382" name="AutoShape 7"/>
          <p:cNvSpPr/>
          <p:nvPr/>
        </p:nvSpPr>
        <p:spPr>
          <a:xfrm>
            <a:off x="1182688" y="5224463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3" name="AutoShape 8"/>
          <p:cNvSpPr/>
          <p:nvPr/>
        </p:nvSpPr>
        <p:spPr>
          <a:xfrm>
            <a:off x="5173663" y="2038350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4" name="Text Box 9"/>
          <p:cNvSpPr txBox="1"/>
          <p:nvPr/>
        </p:nvSpPr>
        <p:spPr>
          <a:xfrm>
            <a:off x="1411288" y="530066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读入状态字</a:t>
            </a:r>
          </a:p>
        </p:txBody>
      </p:sp>
      <p:sp>
        <p:nvSpPr>
          <p:cNvPr id="101385" name="Text Box 10"/>
          <p:cNvSpPr txBox="1"/>
          <p:nvPr/>
        </p:nvSpPr>
        <p:spPr>
          <a:xfrm>
            <a:off x="5207000" y="211455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位状态</a:t>
            </a:r>
          </a:p>
        </p:txBody>
      </p:sp>
      <p:sp>
        <p:nvSpPr>
          <p:cNvPr id="101386" name="AutoShape 11"/>
          <p:cNvSpPr/>
          <p:nvPr/>
        </p:nvSpPr>
        <p:spPr>
          <a:xfrm>
            <a:off x="5011738" y="3167063"/>
            <a:ext cx="2514600" cy="685800"/>
          </a:xfrm>
          <a:prstGeom prst="flowChartDecision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7" name="Text Box 12"/>
          <p:cNvSpPr txBox="1"/>
          <p:nvPr/>
        </p:nvSpPr>
        <p:spPr>
          <a:xfrm>
            <a:off x="5697538" y="3290888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Bit1=1？</a:t>
            </a:r>
          </a:p>
        </p:txBody>
      </p:sp>
      <p:sp>
        <p:nvSpPr>
          <p:cNvPr id="101388" name="AutoShape 13"/>
          <p:cNvSpPr/>
          <p:nvPr/>
        </p:nvSpPr>
        <p:spPr>
          <a:xfrm>
            <a:off x="1182688" y="4081463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9" name="Text Box 14"/>
          <p:cNvSpPr txBox="1"/>
          <p:nvPr/>
        </p:nvSpPr>
        <p:spPr>
          <a:xfrm>
            <a:off x="1254125" y="4157663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取输入口地址</a:t>
            </a:r>
          </a:p>
        </p:txBody>
      </p:sp>
      <p:sp>
        <p:nvSpPr>
          <p:cNvPr id="101390" name="AutoShape 15"/>
          <p:cNvSpPr/>
          <p:nvPr/>
        </p:nvSpPr>
        <p:spPr>
          <a:xfrm>
            <a:off x="5164138" y="4400550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91" name="Text Box 16"/>
          <p:cNvSpPr txBox="1"/>
          <p:nvPr/>
        </p:nvSpPr>
        <p:spPr>
          <a:xfrm>
            <a:off x="5235575" y="447675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取输出口地址</a:t>
            </a:r>
          </a:p>
        </p:txBody>
      </p:sp>
      <p:sp>
        <p:nvSpPr>
          <p:cNvPr id="101392" name="AutoShape 17"/>
          <p:cNvSpPr/>
          <p:nvPr/>
        </p:nvSpPr>
        <p:spPr>
          <a:xfrm>
            <a:off x="5173663" y="5495925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Font typeface="Wingdings" panose="05000000000000000000" pitchFamily="2" charset="2"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93" name="Text Box 18"/>
          <p:cNvSpPr txBox="1"/>
          <p:nvPr/>
        </p:nvSpPr>
        <p:spPr>
          <a:xfrm>
            <a:off x="5245100" y="557212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输出一个字</a:t>
            </a:r>
          </a:p>
        </p:txBody>
      </p:sp>
      <p:sp>
        <p:nvSpPr>
          <p:cNvPr id="101394" name="Line 19"/>
          <p:cNvSpPr/>
          <p:nvPr/>
        </p:nvSpPr>
        <p:spPr>
          <a:xfrm>
            <a:off x="2292350" y="2176463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95" name="Line 20"/>
          <p:cNvSpPr/>
          <p:nvPr/>
        </p:nvSpPr>
        <p:spPr>
          <a:xfrm>
            <a:off x="2292350" y="3548063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96" name="Line 21"/>
          <p:cNvSpPr/>
          <p:nvPr/>
        </p:nvSpPr>
        <p:spPr>
          <a:xfrm>
            <a:off x="2292350" y="4691063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97" name="Line 22"/>
          <p:cNvSpPr/>
          <p:nvPr/>
        </p:nvSpPr>
        <p:spPr>
          <a:xfrm>
            <a:off x="2292350" y="5834063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98" name="Line 23"/>
          <p:cNvSpPr/>
          <p:nvPr/>
        </p:nvSpPr>
        <p:spPr>
          <a:xfrm>
            <a:off x="2292350" y="6291263"/>
            <a:ext cx="18288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99" name="Line 24"/>
          <p:cNvSpPr/>
          <p:nvPr/>
        </p:nvSpPr>
        <p:spPr>
          <a:xfrm flipV="1">
            <a:off x="4121150" y="1490663"/>
            <a:ext cx="0" cy="48006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0" name="Line 25"/>
          <p:cNvSpPr/>
          <p:nvPr/>
        </p:nvSpPr>
        <p:spPr>
          <a:xfrm>
            <a:off x="4121150" y="1490663"/>
            <a:ext cx="2133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1" name="Line 26"/>
          <p:cNvSpPr/>
          <p:nvPr/>
        </p:nvSpPr>
        <p:spPr>
          <a:xfrm>
            <a:off x="6254750" y="1490663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2" name="Line 27"/>
          <p:cNvSpPr/>
          <p:nvPr/>
        </p:nvSpPr>
        <p:spPr>
          <a:xfrm flipV="1">
            <a:off x="4502150" y="3505200"/>
            <a:ext cx="533400" cy="14288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3" name="Line 28"/>
          <p:cNvSpPr/>
          <p:nvPr/>
        </p:nvSpPr>
        <p:spPr>
          <a:xfrm flipV="1">
            <a:off x="4502150" y="3548063"/>
            <a:ext cx="0" cy="1292225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4" name="Line 29"/>
          <p:cNvSpPr/>
          <p:nvPr/>
        </p:nvSpPr>
        <p:spPr>
          <a:xfrm flipH="1">
            <a:off x="2292350" y="4843463"/>
            <a:ext cx="22098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5" name="Text Box 30"/>
          <p:cNvSpPr txBox="1"/>
          <p:nvPr/>
        </p:nvSpPr>
        <p:spPr>
          <a:xfrm>
            <a:off x="4573588" y="30972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01406" name="Line 31"/>
          <p:cNvSpPr/>
          <p:nvPr/>
        </p:nvSpPr>
        <p:spPr>
          <a:xfrm>
            <a:off x="6254750" y="2633663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7" name="Line 32"/>
          <p:cNvSpPr/>
          <p:nvPr/>
        </p:nvSpPr>
        <p:spPr>
          <a:xfrm>
            <a:off x="6254750" y="3852863"/>
            <a:ext cx="0" cy="5334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8" name="Line 33"/>
          <p:cNvSpPr/>
          <p:nvPr/>
        </p:nvSpPr>
        <p:spPr>
          <a:xfrm>
            <a:off x="6254750" y="5024438"/>
            <a:ext cx="0" cy="4572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409" name="Text Box 34"/>
          <p:cNvSpPr txBox="1"/>
          <p:nvPr/>
        </p:nvSpPr>
        <p:spPr>
          <a:xfrm>
            <a:off x="6335713" y="38528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nimBg="1"/>
      <p:bldP spid="101379" grpId="0" animBg="1"/>
      <p:bldP spid="101380" grpId="0"/>
      <p:bldP spid="101381" grpId="0"/>
      <p:bldP spid="101382" grpId="0" animBg="1"/>
      <p:bldP spid="101383" grpId="0" animBg="1"/>
      <p:bldP spid="101384" grpId="0"/>
      <p:bldP spid="101385" grpId="0"/>
      <p:bldP spid="101386" grpId="0" animBg="1"/>
      <p:bldP spid="101387" grpId="0"/>
      <p:bldP spid="101388" grpId="0" animBg="1"/>
      <p:bldP spid="101389" grpId="0"/>
      <p:bldP spid="101390" grpId="0" animBg="1"/>
      <p:bldP spid="101391" grpId="0"/>
      <p:bldP spid="101392" grpId="0" animBg="1"/>
      <p:bldP spid="101393" grpId="0"/>
      <p:bldP spid="101405" grpId="0"/>
      <p:bldP spid="10140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1700213"/>
            <a:ext cx="5759450" cy="42481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5000"/>
              </a:lnSpc>
              <a:buNone/>
            </a:pPr>
            <a:r>
              <a:rPr lang="en-US" altLang="zh-CN" b="0" dirty="0">
                <a:ea typeface="宋体" panose="02010600030101010101" pitchFamily="2" charset="-122"/>
              </a:rPr>
              <a:t>  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LEA  SI，DATA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MOV  DX，3F8H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WATT：IN  AL，DX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AND  AL，02H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JZ   WATT     </a:t>
            </a:r>
            <a:r>
              <a:rPr lang="en-US" altLang="zh-CN" sz="2400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；ZF=1</a:t>
            </a:r>
            <a:r>
              <a:rPr lang="zh-CN" altLang="en-US" sz="2400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转移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MOV  DX，38FH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MOV  AX，[SI]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OUT  DX，AX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685800"/>
            <a:ext cx="5676900" cy="1462088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）“或”运算指令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endParaRPr lang="zh-CN" altLang="en-US" dirty="0">
              <a:solidFill>
                <a:srgbClr val="00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844675"/>
            <a:ext cx="6264275" cy="223202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10000"/>
              </a:spcBef>
              <a:spcAft>
                <a:spcPts val="13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  OPRD1，OPRD2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lvl="1">
              <a:spcBef>
                <a:spcPct val="1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两操作数相“或”，结果送目标地址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356" name="文本框 1"/>
          <p:cNvSpPr txBox="1"/>
          <p:nvPr/>
        </p:nvSpPr>
        <p:spPr>
          <a:xfrm>
            <a:off x="684213" y="4313238"/>
            <a:ext cx="7827962" cy="1292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对操作数的要求以及对标志位的影响和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指令一样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050925"/>
            <a:ext cx="6553200" cy="563563"/>
          </a:xfrm>
        </p:spPr>
        <p:txBody>
          <a:bodyPr vert="horz" wrap="square" lIns="91440" tIns="45720" rIns="91440" bIns="45720" anchor="ctr" anchorCtr="0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或”指令的应用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787525"/>
            <a:ext cx="5759450" cy="33702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实现两操作数相“或”的运算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  AX，[DI]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使某些位不变，某些位置“1”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  CL，0FH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在不改变操作数的情况下使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OF=CF=0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  AX，AX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1149350"/>
            <a:ext cx="7127875" cy="11271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dirty="0">
                <a:solidFill>
                  <a:srgbClr val="00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奇偶校验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03" name="Text Box 4"/>
          <p:cNvSpPr txBox="1"/>
          <p:nvPr/>
        </p:nvSpPr>
        <p:spPr>
          <a:xfrm>
            <a:off x="1835150" y="2205038"/>
            <a:ext cx="4186238" cy="2503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OR  AL，AL</a:t>
            </a:r>
          </a:p>
          <a:p>
            <a:pPr algn="just"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JPE  GOON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GB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OR  AL，80H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GOON：….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476" name="AutoShape 5"/>
          <p:cNvSpPr/>
          <p:nvPr/>
        </p:nvSpPr>
        <p:spPr>
          <a:xfrm>
            <a:off x="4716463" y="5157788"/>
            <a:ext cx="1828800" cy="503237"/>
          </a:xfrm>
          <a:prstGeom prst="borderCallout3">
            <a:avLst>
              <a:gd name="adj1" fmla="val 22713"/>
              <a:gd name="adj2" fmla="val 104167"/>
              <a:gd name="adj3" fmla="val 22713"/>
              <a:gd name="adj4" fmla="val 111023"/>
              <a:gd name="adj5" fmla="val -182019"/>
              <a:gd name="adj6" fmla="val 111023"/>
              <a:gd name="adj7" fmla="val -377736"/>
              <a:gd name="adj8" fmla="val 1250"/>
            </a:avLst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PF=1</a:t>
            </a:r>
            <a:r>
              <a:rPr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981075"/>
            <a:ext cx="3671887" cy="579438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33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33"/>
                </a:solidFill>
                <a:ea typeface="宋体" panose="02010600030101010101" pitchFamily="2" charset="-122"/>
              </a:rPr>
              <a:t>）“非”运算指令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1187450" y="1844675"/>
            <a:ext cx="6913563" cy="40322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•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NOT  OPRD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操作：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操作数按位取反再送回原地址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操作数为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位或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位的寄存器或者存储器操作数，但不能是立即数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指令中的操作数不能是立即数</a:t>
            </a:r>
          </a:p>
          <a:p>
            <a:pPr lvl="1" eaLnBrk="1" hangingPunct="1">
              <a:spcBef>
                <a:spcPct val="5000"/>
              </a:spcBef>
              <a:spcAft>
                <a:spcPct val="10000"/>
              </a:spcAft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指令的执行对标志位无影响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NOT BYTE PTR[BX]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dhNWNjNzkyNjhlYTk0YzYzZDdhYzA5YzlmNTk1YTUifQ=="/>
</p:tagLst>
</file>

<file path=ppt/theme/theme1.xml><?xml version="1.0" encoding="utf-8"?>
<a:theme xmlns:a="http://schemas.openxmlformats.org/drawingml/2006/main" name="062TGp_hosting_blue_v3">
  <a:themeElements>
    <a:clrScheme name="062TGp_hosting_blue_v3 3">
      <a:dk1>
        <a:srgbClr val="000066"/>
      </a:dk1>
      <a:lt1>
        <a:srgbClr val="FFFFFF"/>
      </a:lt1>
      <a:dk2>
        <a:srgbClr val="3C68F4"/>
      </a:dk2>
      <a:lt2>
        <a:srgbClr val="DDDDDD"/>
      </a:lt2>
      <a:accent1>
        <a:srgbClr val="96DAF2"/>
      </a:accent1>
      <a:accent2>
        <a:srgbClr val="8C50E4"/>
      </a:accent2>
      <a:accent3>
        <a:srgbClr val="FFFFFF"/>
      </a:accent3>
      <a:accent4>
        <a:srgbClr val="000056"/>
      </a:accent4>
      <a:accent5>
        <a:srgbClr val="C9EAF7"/>
      </a:accent5>
      <a:accent6>
        <a:srgbClr val="7E48CF"/>
      </a:accent6>
      <a:hlink>
        <a:srgbClr val="8A9EB2"/>
      </a:hlink>
      <a:folHlink>
        <a:srgbClr val="AFC456"/>
      </a:folHlink>
    </a:clrScheme>
    <a:fontScheme name="062TGp_hosting_blue_v3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062TGp_hosting_blue_v3 1">
        <a:dk1>
          <a:srgbClr val="663300"/>
        </a:dk1>
        <a:lt1>
          <a:srgbClr val="FFFFFF"/>
        </a:lt1>
        <a:dk2>
          <a:srgbClr val="669900"/>
        </a:dk2>
        <a:lt2>
          <a:srgbClr val="DDDDDD"/>
        </a:lt2>
        <a:accent1>
          <a:srgbClr val="B1C137"/>
        </a:accent1>
        <a:accent2>
          <a:srgbClr val="CFA437"/>
        </a:accent2>
        <a:accent3>
          <a:srgbClr val="FFFFFF"/>
        </a:accent3>
        <a:accent4>
          <a:srgbClr val="562A00"/>
        </a:accent4>
        <a:accent5>
          <a:srgbClr val="D5DDAE"/>
        </a:accent5>
        <a:accent6>
          <a:srgbClr val="BB9431"/>
        </a:accent6>
        <a:hlink>
          <a:srgbClr val="B2572A"/>
        </a:hlink>
        <a:folHlink>
          <a:srgbClr val="3672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2TGp_hosting_blue_v3 2">
        <a:dk1>
          <a:srgbClr val="000066"/>
        </a:dk1>
        <a:lt1>
          <a:srgbClr val="FFFFFF"/>
        </a:lt1>
        <a:dk2>
          <a:srgbClr val="1D98C3"/>
        </a:dk2>
        <a:lt2>
          <a:srgbClr val="DDDDDD"/>
        </a:lt2>
        <a:accent1>
          <a:srgbClr val="96B0F2"/>
        </a:accent1>
        <a:accent2>
          <a:srgbClr val="5375E1"/>
        </a:accent2>
        <a:accent3>
          <a:srgbClr val="FFFFFF"/>
        </a:accent3>
        <a:accent4>
          <a:srgbClr val="000056"/>
        </a:accent4>
        <a:accent5>
          <a:srgbClr val="C9D4F7"/>
        </a:accent5>
        <a:accent6>
          <a:srgbClr val="4A69CC"/>
        </a:accent6>
        <a:hlink>
          <a:srgbClr val="97BD3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2TGp_hosting_blue_v3 3">
        <a:dk1>
          <a:srgbClr val="000066"/>
        </a:dk1>
        <a:lt1>
          <a:srgbClr val="FFFFFF"/>
        </a:lt1>
        <a:dk2>
          <a:srgbClr val="3C68F4"/>
        </a:dk2>
        <a:lt2>
          <a:srgbClr val="DDDDDD"/>
        </a:lt2>
        <a:accent1>
          <a:srgbClr val="96DAF2"/>
        </a:accent1>
        <a:accent2>
          <a:srgbClr val="8C50E4"/>
        </a:accent2>
        <a:accent3>
          <a:srgbClr val="FFFFFF"/>
        </a:accent3>
        <a:accent4>
          <a:srgbClr val="000056"/>
        </a:accent4>
        <a:accent5>
          <a:srgbClr val="C9EAF7"/>
        </a:accent5>
        <a:accent6>
          <a:srgbClr val="7E48CF"/>
        </a:accent6>
        <a:hlink>
          <a:srgbClr val="8A9EB2"/>
        </a:hlink>
        <a:folHlink>
          <a:srgbClr val="AFC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62TGp_hosting_blue_v3">
  <a:themeElements>
    <a:clrScheme name="1_062TGp_hosting_blue_v3 3">
      <a:dk1>
        <a:srgbClr val="000066"/>
      </a:dk1>
      <a:lt1>
        <a:srgbClr val="FFFFFF"/>
      </a:lt1>
      <a:dk2>
        <a:srgbClr val="3C68F4"/>
      </a:dk2>
      <a:lt2>
        <a:srgbClr val="DDDDDD"/>
      </a:lt2>
      <a:accent1>
        <a:srgbClr val="96DAF2"/>
      </a:accent1>
      <a:accent2>
        <a:srgbClr val="8C50E4"/>
      </a:accent2>
      <a:accent3>
        <a:srgbClr val="FFFFFF"/>
      </a:accent3>
      <a:accent4>
        <a:srgbClr val="000056"/>
      </a:accent4>
      <a:accent5>
        <a:srgbClr val="C9EAF7"/>
      </a:accent5>
      <a:accent6>
        <a:srgbClr val="7E48CF"/>
      </a:accent6>
      <a:hlink>
        <a:srgbClr val="8A9EB2"/>
      </a:hlink>
      <a:folHlink>
        <a:srgbClr val="AFC456"/>
      </a:folHlink>
    </a:clrScheme>
    <a:fontScheme name="1_062TGp_hosting_blue_v3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062TGp_hosting_blue_v3 1">
        <a:dk1>
          <a:srgbClr val="663300"/>
        </a:dk1>
        <a:lt1>
          <a:srgbClr val="FFFFFF"/>
        </a:lt1>
        <a:dk2>
          <a:srgbClr val="669900"/>
        </a:dk2>
        <a:lt2>
          <a:srgbClr val="DDDDDD"/>
        </a:lt2>
        <a:accent1>
          <a:srgbClr val="B1C137"/>
        </a:accent1>
        <a:accent2>
          <a:srgbClr val="CFA437"/>
        </a:accent2>
        <a:accent3>
          <a:srgbClr val="FFFFFF"/>
        </a:accent3>
        <a:accent4>
          <a:srgbClr val="562A00"/>
        </a:accent4>
        <a:accent5>
          <a:srgbClr val="D5DDAE"/>
        </a:accent5>
        <a:accent6>
          <a:srgbClr val="BB9431"/>
        </a:accent6>
        <a:hlink>
          <a:srgbClr val="B2572A"/>
        </a:hlink>
        <a:folHlink>
          <a:srgbClr val="3672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62TGp_hosting_blue_v3 2">
        <a:dk1>
          <a:srgbClr val="000066"/>
        </a:dk1>
        <a:lt1>
          <a:srgbClr val="FFFFFF"/>
        </a:lt1>
        <a:dk2>
          <a:srgbClr val="1D98C3"/>
        </a:dk2>
        <a:lt2>
          <a:srgbClr val="DDDDDD"/>
        </a:lt2>
        <a:accent1>
          <a:srgbClr val="96B0F2"/>
        </a:accent1>
        <a:accent2>
          <a:srgbClr val="5375E1"/>
        </a:accent2>
        <a:accent3>
          <a:srgbClr val="FFFFFF"/>
        </a:accent3>
        <a:accent4>
          <a:srgbClr val="000056"/>
        </a:accent4>
        <a:accent5>
          <a:srgbClr val="C9D4F7"/>
        </a:accent5>
        <a:accent6>
          <a:srgbClr val="4A69CC"/>
        </a:accent6>
        <a:hlink>
          <a:srgbClr val="97BD3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62TGp_hosting_blue_v3 3">
        <a:dk1>
          <a:srgbClr val="000066"/>
        </a:dk1>
        <a:lt1>
          <a:srgbClr val="FFFFFF"/>
        </a:lt1>
        <a:dk2>
          <a:srgbClr val="3C68F4"/>
        </a:dk2>
        <a:lt2>
          <a:srgbClr val="DDDDDD"/>
        </a:lt2>
        <a:accent1>
          <a:srgbClr val="96DAF2"/>
        </a:accent1>
        <a:accent2>
          <a:srgbClr val="8C50E4"/>
        </a:accent2>
        <a:accent3>
          <a:srgbClr val="FFFFFF"/>
        </a:accent3>
        <a:accent4>
          <a:srgbClr val="000056"/>
        </a:accent4>
        <a:accent5>
          <a:srgbClr val="C9EAF7"/>
        </a:accent5>
        <a:accent6>
          <a:srgbClr val="7E48CF"/>
        </a:accent6>
        <a:hlink>
          <a:srgbClr val="8A9EB2"/>
        </a:hlink>
        <a:folHlink>
          <a:srgbClr val="AFC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11555</Words>
  <Application>Microsoft Office PowerPoint</Application>
  <PresentationFormat>全屏显示(4:3)</PresentationFormat>
  <Paragraphs>1825</Paragraphs>
  <Slides>179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179</vt:i4>
      </vt:variant>
    </vt:vector>
  </HeadingPairs>
  <TitlesOfParts>
    <vt:vector size="190" baseType="lpstr"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062TGp_hosting_blue_v3</vt:lpstr>
      <vt:lpstr>1_062TGp_hosting_blue_v3</vt:lpstr>
      <vt:lpstr>汇编语言与微机原理</vt:lpstr>
      <vt:lpstr>Di            第三章 指令系统 </vt:lpstr>
      <vt:lpstr>3.1 指令与指令系统</vt:lpstr>
      <vt:lpstr>PowerPoint 演示文稿</vt:lpstr>
      <vt:lpstr>指令的执行速度</vt:lpstr>
      <vt:lpstr>PowerPoint 演示文稿</vt:lpstr>
      <vt:lpstr>PowerPoint 演示文稿</vt:lpstr>
      <vt:lpstr>PowerPoint 演示文稿</vt:lpstr>
      <vt:lpstr> （1）一般数据传送指令</vt:lpstr>
      <vt:lpstr>PowerPoint 演示文稿</vt:lpstr>
      <vt:lpstr>PowerPoint 演示文稿</vt:lpstr>
      <vt:lpstr>例1</vt:lpstr>
      <vt:lpstr>例2例</vt:lpstr>
      <vt:lpstr>PowerPoint 演示文稿</vt:lpstr>
      <vt:lpstr>上段程序在代码段中的存放形式</vt:lpstr>
      <vt:lpstr>数据段中的分布 </vt:lpstr>
      <vt:lpstr>（2）堆栈操作指令</vt:lpstr>
      <vt:lpstr>压栈指令 PUSH</vt:lpstr>
      <vt:lpstr>压栈指令的操作</vt:lpstr>
      <vt:lpstr>出栈指令POP</vt:lpstr>
      <vt:lpstr>出栈指令的操作</vt:lpstr>
      <vt:lpstr>堆栈操作指令说明</vt:lpstr>
      <vt:lpstr>例：</vt:lpstr>
      <vt:lpstr>（3）交换指令</vt:lpstr>
      <vt:lpstr>（4）查表指令</vt:lpstr>
      <vt:lpstr>例：</vt:lpstr>
      <vt:lpstr>PowerPoint 演示文稿</vt:lpstr>
      <vt:lpstr>（5）字位扩展指令 </vt:lpstr>
      <vt:lpstr>字节到字的扩展指令</vt:lpstr>
      <vt:lpstr>字到双字的扩展指令</vt:lpstr>
      <vt:lpstr>例：</vt:lpstr>
      <vt:lpstr>PowerPoint 演示文稿</vt:lpstr>
      <vt:lpstr>PowerPoint 演示文稿</vt:lpstr>
      <vt:lpstr>例：</vt:lpstr>
      <vt:lpstr>PowerPoint 演示文稿</vt:lpstr>
      <vt:lpstr>（1）取偏移地址指令LEA</vt:lpstr>
      <vt:lpstr>PowerPoint 演示文稿</vt:lpstr>
      <vt:lpstr>PowerPoint 演示文稿</vt:lpstr>
      <vt:lpstr>PowerPoint 演示文稿</vt:lpstr>
      <vt:lpstr>PowerPoint 演示文稿</vt:lpstr>
      <vt:lpstr>（2）LDS指令</vt:lpstr>
      <vt:lpstr>PowerPoint 演示文稿</vt:lpstr>
      <vt:lpstr>PowerPoint 演示文稿</vt:lpstr>
      <vt:lpstr>PowerPoint 演示文稿</vt:lpstr>
      <vt:lpstr>（1）LAHF，SAHF</vt:lpstr>
      <vt:lpstr>（2）PUSHF，POPF</vt:lpstr>
      <vt:lpstr>PowerPoint 演示文稿</vt:lpstr>
      <vt:lpstr>PowerPoint 演示文稿</vt:lpstr>
      <vt:lpstr>（1）ADD指令</vt:lpstr>
      <vt:lpstr>PowerPoint 演示文稿</vt:lpstr>
      <vt:lpstr>PowerPoint 演示文稿</vt:lpstr>
      <vt:lpstr>（2）ADC指令</vt:lpstr>
      <vt:lpstr>例：求两个20B数的和</vt:lpstr>
      <vt:lpstr>（3）INC指令</vt:lpstr>
      <vt:lpstr>PowerPoint 演示文稿</vt:lpstr>
      <vt:lpstr>（1）SUB指令</vt:lpstr>
      <vt:lpstr>（2）SBB指令</vt:lpstr>
      <vt:lpstr>（3）DEC指令</vt:lpstr>
      <vt:lpstr>例：</vt:lpstr>
      <vt:lpstr>（4）NEG指令（求补指令）</vt:lpstr>
      <vt:lpstr>（5）CMP指令</vt:lpstr>
      <vt:lpstr>PowerPoint 演示文稿</vt:lpstr>
      <vt:lpstr>PowerPoint 演示文稿</vt:lpstr>
      <vt:lpstr>例：</vt:lpstr>
      <vt:lpstr>PowerPoint 演示文稿</vt:lpstr>
      <vt:lpstr>（1）无符号数乘法指令</vt:lpstr>
      <vt:lpstr>PowerPoint 演示文稿</vt:lpstr>
      <vt:lpstr>（2）带符号数乘法指令</vt:lpstr>
      <vt:lpstr>PowerPoint 演示文稿</vt:lpstr>
      <vt:lpstr>PowerPoint 演示文稿</vt:lpstr>
      <vt:lpstr>PowerPoint 演示文稿</vt:lpstr>
      <vt:lpstr>（1）无符号数除法指令</vt:lpstr>
      <vt:lpstr>PowerPoint 演示文稿</vt:lpstr>
      <vt:lpstr>（2）有符号数除法指令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（1）“与”指令AND：</vt:lpstr>
      <vt:lpstr>“与”指令的应用</vt:lpstr>
      <vt:lpstr>PowerPoint 演示文稿</vt:lpstr>
      <vt:lpstr>PowerPoint 演示文稿</vt:lpstr>
      <vt:lpstr>PowerPoint 演示文稿</vt:lpstr>
      <vt:lpstr>（2）“或”运算指令OR</vt:lpstr>
      <vt:lpstr>“或”指令的应用</vt:lpstr>
      <vt:lpstr>【例】奇偶校验</vt:lpstr>
      <vt:lpstr>（3）“非”运算指令</vt:lpstr>
      <vt:lpstr>（4）“异或”运算指令</vt:lpstr>
      <vt:lpstr>（5）“测试”指令TEST</vt:lpstr>
      <vt:lpstr>PowerPoint 演示文稿</vt:lpstr>
      <vt:lpstr>PowerPoint 演示文稿</vt:lpstr>
      <vt:lpstr>（1）非循环移位指令</vt:lpstr>
      <vt:lpstr>算术左移和逻辑左移</vt:lpstr>
      <vt:lpstr>PowerPoint 演示文稿</vt:lpstr>
      <vt:lpstr>PowerPoint 演示文稿</vt:lpstr>
      <vt:lpstr>PowerPoint 演示文稿</vt:lpstr>
      <vt:lpstr>逻辑右移SHR</vt:lpstr>
      <vt:lpstr>例1：</vt:lpstr>
      <vt:lpstr>PowerPoint 演示文稿</vt:lpstr>
      <vt:lpstr>PowerPoint 演示文稿</vt:lpstr>
      <vt:lpstr>算术右移</vt:lpstr>
      <vt:lpstr>PowerPoint 演示文稿</vt:lpstr>
      <vt:lpstr>（2）循环移位指令</vt:lpstr>
      <vt:lpstr>不带进位的循环移位</vt:lpstr>
      <vt:lpstr>带进位的循环移位</vt:lpstr>
      <vt:lpstr>PowerPoint 演示文稿</vt:lpstr>
      <vt:lpstr>重复前缀</vt:lpstr>
      <vt:lpstr>串操作指令流程(以传送操作为例)</vt:lpstr>
      <vt:lpstr>串操作指令</vt:lpstr>
      <vt:lpstr>（1）串传送指令</vt:lpstr>
      <vt:lpstr>PowerPoint 演示文稿</vt:lpstr>
      <vt:lpstr>PowerPoint 演示文稿</vt:lpstr>
      <vt:lpstr>（2）串比较指令</vt:lpstr>
      <vt:lpstr>PowerPoint 演示文稿</vt:lpstr>
      <vt:lpstr>（3）串扫描指令</vt:lpstr>
      <vt:lpstr>PowerPoint 演示文稿</vt:lpstr>
      <vt:lpstr>（4）串装入指令</vt:lpstr>
      <vt:lpstr>（5）串存储指令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（1）段内相对转移</vt:lpstr>
      <vt:lpstr>PowerPoint 演示文稿</vt:lpstr>
      <vt:lpstr>PowerPoint 演示文稿</vt:lpstr>
      <vt:lpstr>（2）段内间接转移</vt:lpstr>
      <vt:lpstr>【例】</vt:lpstr>
      <vt:lpstr>【例】</vt:lpstr>
      <vt:lpstr>（3）段间直接转移</vt:lpstr>
      <vt:lpstr>（4）段间间接转移</vt:lpstr>
      <vt:lpstr>【例】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（1）无条件循环指令</vt:lpstr>
      <vt:lpstr>PowerPoint 演示文稿</vt:lpstr>
      <vt:lpstr>PowerPoint 演示文稿</vt:lpstr>
      <vt:lpstr>PowerPoint 演示文稿</vt:lpstr>
      <vt:lpstr>PowerPoint 演示文稿</vt:lpstr>
      <vt:lpstr>调用指令的执行过程</vt:lpstr>
      <vt:lpstr>过程调用</vt:lpstr>
      <vt:lpstr>PowerPoint 演示文稿</vt:lpstr>
      <vt:lpstr>【例】</vt:lpstr>
      <vt:lpstr>（2）段间调用</vt:lpstr>
      <vt:lpstr>【例】</vt:lpstr>
      <vt:lpstr>PowerPoint 演示文稿</vt:lpstr>
      <vt:lpstr>PowerPoint 演示文稿</vt:lpstr>
      <vt:lpstr>PowerPoint 演示文稿</vt:lpstr>
      <vt:lpstr>中断与过程调用</vt:lpstr>
      <vt:lpstr>（1）中断指令</vt:lpstr>
      <vt:lpstr>中断指令的执行过程</vt:lpstr>
      <vt:lpstr>中断指令的执行过程</vt:lpstr>
      <vt:lpstr>例</vt:lpstr>
      <vt:lpstr>PowerPoint 演示文稿</vt:lpstr>
      <vt:lpstr>（2）溢出中断指令</vt:lpstr>
      <vt:lpstr>（3）中断返回指令</vt:lpstr>
      <vt:lpstr>（6）处理器控制指令</vt:lpstr>
      <vt:lpstr>结束语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湖熟现代农业示范园农业物联网建设方案</dc:title>
  <dc:creator>a</dc:creator>
  <cp:lastModifiedBy>dong zijing</cp:lastModifiedBy>
  <cp:revision>735</cp:revision>
  <dcterms:created xsi:type="dcterms:W3CDTF">2015-10-08T06:13:00Z</dcterms:created>
  <dcterms:modified xsi:type="dcterms:W3CDTF">2023-09-18T02:34:48Z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33656E0CD9694CB08AAF03AD7DFCE2D5</vt:lpwstr>
  </property>
</Properties>
</file>