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67" r:id="rId2"/>
  </p:sldMasterIdLst>
  <p:notesMasterIdLst>
    <p:notesMasterId r:id="rId11"/>
  </p:notesMasterIdLst>
  <p:sldIdLst>
    <p:sldId id="256" r:id="rId3"/>
    <p:sldId id="263" r:id="rId4"/>
    <p:sldId id="257" r:id="rId5"/>
    <p:sldId id="264" r:id="rId6"/>
    <p:sldId id="259" r:id="rId7"/>
    <p:sldId id="260" r:id="rId8"/>
    <p:sldId id="262" r:id="rId9"/>
    <p:sldId id="265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15" autoAdjust="0"/>
  </p:normalViewPr>
  <p:slideViewPr>
    <p:cSldViewPr>
      <p:cViewPr>
        <p:scale>
          <a:sx n="100" d="100"/>
          <a:sy n="100" d="100"/>
        </p:scale>
        <p:origin x="946" y="-1267"/>
      </p:cViewPr>
      <p:guideLst>
        <p:guide orient="horz" pos="2160"/>
        <p:guide pos="2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E6B382-2438-4B2E-9E9D-C077070474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3760C41-0701-4D4A-A688-AC097E117E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9CB1EC0-B9C4-4276-A00A-9760B039BF7B}"/>
              </a:ext>
            </a:extLst>
          </p:cNvPr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E42CAC8-27CE-4A8C-9FA9-0AB12650574C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07F4105-8163-427A-88B8-55AC9497CD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2E9B4CF-ADA9-41E4-B0F1-45578FDF8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205ACC-CAE0-492A-AB57-AD8B7E57D8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DD6C50D-7B15-4E05-892F-8291A7628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AACE94D6-A790-4AD6-A1FB-2C22CF306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电气工程系，电信，自动化，电气</a:t>
            </a:r>
            <a:endParaRPr lang="en-US" altLang="zh-CN"/>
          </a:p>
          <a:p>
            <a:r>
              <a:rPr lang="zh-CN" altLang="en-US"/>
              <a:t>院系调整，课程改革，</a:t>
            </a:r>
            <a:endParaRPr lang="en-US" altLang="zh-CN"/>
          </a:p>
          <a:p>
            <a:r>
              <a:rPr lang="zh-CN" altLang="en-US"/>
              <a:t>工管，物流，机制</a:t>
            </a:r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A5621E1C-B598-49F3-A816-15113CA2BB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6FE97FD-352D-4867-A0B3-9045637AB118}" type="slidenum">
              <a:rPr lang="zh-CN" altLang="en-US" sz="1200" smtClean="0">
                <a:latin typeface="Arial" panose="020B0604020202020204" pitchFamily="34" charset="0"/>
              </a:rPr>
              <a:pPr/>
              <a:t>1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B0F7913A-F0CA-4CB3-8AC1-A868476B2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584C15-9CEC-442D-B0D5-C2FAB1496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Radio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[ˈ</a:t>
            </a:r>
            <a:r>
              <a:rPr lang="en-US" altLang="zh-CN" dirty="0" err="1">
                <a:latin typeface="+mn-ea"/>
                <a:ea typeface="+mn-ea"/>
              </a:rPr>
              <a:t>reɪdiəʊ</a:t>
            </a:r>
            <a:r>
              <a:rPr lang="en-US" altLang="zh-CN" dirty="0">
                <a:latin typeface="+mn-ea"/>
                <a:ea typeface="+mn-ea"/>
              </a:rPr>
              <a:t>] </a:t>
            </a:r>
            <a:r>
              <a:rPr lang="zh-CN" altLang="en-US" dirty="0">
                <a:latin typeface="+mn-ea"/>
                <a:ea typeface="+mn-ea"/>
              </a:rPr>
              <a:t>：</a:t>
            </a:r>
            <a:r>
              <a:rPr lang="en-US" altLang="zh-CN" dirty="0">
                <a:latin typeface="+mn-ea"/>
                <a:ea typeface="+mn-ea"/>
              </a:rPr>
              <a:t>n.</a:t>
            </a:r>
            <a:r>
              <a:rPr lang="zh-CN" altLang="en-US" dirty="0">
                <a:latin typeface="+mn-ea"/>
                <a:ea typeface="+mn-ea"/>
              </a:rPr>
              <a:t>无线电广播</a:t>
            </a:r>
            <a:r>
              <a:rPr lang="en-US" altLang="zh-CN" dirty="0">
                <a:latin typeface="+mn-ea"/>
                <a:ea typeface="+mn-ea"/>
              </a:rPr>
              <a:t>;</a:t>
            </a:r>
            <a:r>
              <a:rPr lang="zh-CN" altLang="en-US" dirty="0">
                <a:latin typeface="+mn-ea"/>
                <a:ea typeface="+mn-ea"/>
              </a:rPr>
              <a:t>无线电广播节目</a:t>
            </a:r>
            <a:r>
              <a:rPr lang="en-US" altLang="zh-CN" dirty="0">
                <a:latin typeface="+mn-ea"/>
                <a:ea typeface="+mn-ea"/>
              </a:rPr>
              <a:t>;</a:t>
            </a:r>
            <a:r>
              <a:rPr lang="zh-CN" altLang="en-US" dirty="0">
                <a:latin typeface="+mn-ea"/>
                <a:ea typeface="+mn-ea"/>
              </a:rPr>
              <a:t>收音机</a:t>
            </a:r>
            <a:r>
              <a:rPr lang="en-US" altLang="zh-CN" dirty="0">
                <a:latin typeface="+mn-ea"/>
                <a:ea typeface="+mn-ea"/>
              </a:rPr>
              <a:t>;</a:t>
            </a:r>
            <a:r>
              <a:rPr lang="zh-CN" altLang="en-US" dirty="0">
                <a:latin typeface="+mn-ea"/>
                <a:ea typeface="+mn-ea"/>
              </a:rPr>
              <a:t>无线电传送</a:t>
            </a:r>
            <a:r>
              <a:rPr lang="en-US" altLang="zh-CN" dirty="0">
                <a:latin typeface="+mn-ea"/>
                <a:ea typeface="+mn-ea"/>
              </a:rPr>
              <a:t>;</a:t>
            </a:r>
            <a:r>
              <a:rPr lang="zh-CN" altLang="en-US" dirty="0">
                <a:latin typeface="+mn-ea"/>
                <a:ea typeface="+mn-ea"/>
              </a:rPr>
              <a:t>无线电通信 </a:t>
            </a:r>
            <a:r>
              <a:rPr lang="en-US" altLang="zh-CN" dirty="0">
                <a:latin typeface="+mn-ea"/>
                <a:ea typeface="+mn-ea"/>
              </a:rPr>
              <a:t>v.(</a:t>
            </a:r>
            <a:r>
              <a:rPr lang="zh-CN" altLang="en-US" dirty="0">
                <a:latin typeface="+mn-ea"/>
                <a:ea typeface="+mn-ea"/>
              </a:rPr>
              <a:t>用无线电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发送，传送</a:t>
            </a:r>
            <a:endParaRPr lang="en-US" altLang="zh-CN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dirty="0">
                <a:latin typeface="+mn-ea"/>
                <a:ea typeface="+mn-ea"/>
              </a:rPr>
              <a:t>Electronics [</a:t>
            </a:r>
            <a:r>
              <a:rPr lang="en-US" altLang="zh-CN" dirty="0" err="1">
                <a:latin typeface="+mn-ea"/>
                <a:ea typeface="+mn-ea"/>
              </a:rPr>
              <a:t>ɪˌlekˈtrɒnɪks</a:t>
            </a:r>
            <a:r>
              <a:rPr lang="en-US" altLang="zh-CN" dirty="0">
                <a:latin typeface="+mn-ea"/>
                <a:ea typeface="+mn-ea"/>
              </a:rPr>
              <a:t>] </a:t>
            </a:r>
            <a:r>
              <a:rPr lang="zh-CN" altLang="en-US" dirty="0">
                <a:latin typeface="+mn-ea"/>
                <a:ea typeface="+mn-ea"/>
              </a:rPr>
              <a:t>：电子学</a:t>
            </a:r>
            <a:r>
              <a:rPr lang="en-US" altLang="zh-CN" dirty="0">
                <a:latin typeface="+mn-ea"/>
                <a:ea typeface="+mn-ea"/>
              </a:rPr>
              <a:t>; </a:t>
            </a:r>
            <a:r>
              <a:rPr lang="zh-CN" altLang="en-US" dirty="0">
                <a:latin typeface="+mn-ea"/>
                <a:ea typeface="+mn-ea"/>
              </a:rPr>
              <a:t>电子学的应用</a:t>
            </a:r>
            <a:r>
              <a:rPr lang="en-US" altLang="zh-CN" dirty="0">
                <a:latin typeface="+mn-ea"/>
                <a:ea typeface="+mn-ea"/>
              </a:rPr>
              <a:t>; </a:t>
            </a:r>
            <a:r>
              <a:rPr lang="zh-CN" altLang="en-US" dirty="0">
                <a:latin typeface="+mn-ea"/>
                <a:ea typeface="+mn-ea"/>
              </a:rPr>
              <a:t>电子电路</a:t>
            </a:r>
            <a:r>
              <a:rPr lang="en-US" altLang="zh-CN" dirty="0">
                <a:latin typeface="+mn-ea"/>
                <a:ea typeface="+mn-ea"/>
              </a:rPr>
              <a:t>; </a:t>
            </a:r>
            <a:r>
              <a:rPr lang="zh-CN" altLang="en-US" dirty="0">
                <a:latin typeface="+mn-ea"/>
                <a:ea typeface="+mn-ea"/>
              </a:rPr>
              <a:t>电子器件</a:t>
            </a:r>
            <a:r>
              <a:rPr lang="en-US" altLang="zh-CN" dirty="0"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bio-imaging </a:t>
            </a:r>
            <a:r>
              <a:rPr lang="zh-CN" altLang="en-US" dirty="0">
                <a:solidFill>
                  <a:srgbClr val="FFFFFF"/>
                </a:solidFill>
                <a:latin typeface="+mn-ea"/>
                <a:ea typeface="+mn-ea"/>
              </a:rPr>
              <a:t>网络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生物成像法；生物成象；生物影像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crystallography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英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[ˌ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krɪstəˈlɒɡrəfi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]  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美 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[ˌ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krɪstəˈlɑːɡrəfi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]  n.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晶体学</a:t>
            </a:r>
          </a:p>
          <a:p>
            <a:pPr>
              <a:defRPr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CE578A05-5C5B-4B12-9F90-B9C8B9DAD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EF7280-72B0-4D4B-9AE1-96846DFDA861}" type="slidenum">
              <a:rPr lang="zh-CN" altLang="en-US" sz="1200" smtClean="0">
                <a:latin typeface="Arial" panose="020B0604020202020204" pitchFamily="34" charset="0"/>
              </a:rPr>
              <a:pPr/>
              <a:t>2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C0FCB5B-E573-4751-A636-189E0F725B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8E3EE159-BE93-4869-A3A8-F8E801A68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学分</a:t>
            </a:r>
            <a:r>
              <a:rPr lang="en-US" altLang="zh-CN"/>
              <a:t>-2</a:t>
            </a:r>
            <a:r>
              <a:rPr lang="zh-CN" altLang="en-US"/>
              <a:t>学分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A6B03597-9DC2-4E29-BEAF-8DE79A0B9A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D7DFEE6-FAF8-4351-81FE-92CB8E919C0B}" type="slidenum">
              <a:rPr lang="zh-CN" altLang="en-US" sz="1200" smtClean="0">
                <a:latin typeface="Arial" panose="020B0604020202020204" pitchFamily="34" charset="0"/>
              </a:rPr>
              <a:pPr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B844B48-271B-42F0-B7FC-DCF34F453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43ACB6-58DD-426D-B3D5-6ADB8B97B5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2057056-462B-43C7-A796-D65288DCE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5C54E-86A4-47D9-9D74-CDBE9FAC64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9FAB8E-2A19-41EE-BA4F-0A51232A6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475550-3EF0-418F-808E-C5ED55FA1F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CAE371-E79B-4707-8036-8604A7F6D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69D89-1784-418F-A3D5-3F6568A81B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34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42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42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727E69-921C-4104-AF34-6EC7C6DEA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1C5D44-05D0-40C8-9ABA-DBFAB9A20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9CA915-41A4-4FA9-8CE5-A4B167D8C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BC24E-2316-4A3E-B8AA-C4D1AFBA40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89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EF1B0D-AD2E-4F3B-8C83-D0E869128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52F24B-4C68-407F-B126-E66A9A624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B874EA-BAF6-4259-B220-3F75121EA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7D0EB-1042-4AFD-AC8E-BF3DD0224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948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02F1B0-2BF7-4339-B7CA-EE87CD9853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C98078-2B44-4944-922A-E89DB6422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61A00E1-633F-42AC-8179-17D99282E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DF62B-9067-4E13-8B15-3717AF2921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398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505B1B-027A-4DBD-A1CE-CF0739327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942A24-0D79-4744-994A-D95BBE99D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E258CD-41C9-44A3-ACFD-EF1B11E8E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44EBB-C5CE-4938-91B7-576AD94345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0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C027FC-24CA-46D6-B82C-9F265A650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3F24D2-F6F6-4BEA-B6F0-638184BD9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C562340-2E08-42A6-A78D-FFC49E138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4DB2D-48D3-4ADA-A075-7405A4B1D6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BDDBF6-4258-4E7E-BEEB-D0135D91D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6D123C-A897-4627-A3C6-BF9014E54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2F89E9C-0A0E-4358-BF30-9834BD843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2798-DE58-4635-BD92-8CC78A5F7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676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CE69C-C636-4AFC-A81F-F6BBB78650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5F1E6D-2075-41A5-BF88-B461E0D0BF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831775C-67FA-4DB0-9372-567F204FD5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EEE6F-E8C5-43AD-8451-7BB4AAE503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5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15D5E6D-0BCC-4019-9AD2-63547FB0F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EE54D2C-EC7D-41E4-A2E0-F191CAAE9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E36273A-629F-4F72-9A09-CB5018CF6B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F803-A457-432F-AA85-137E067D24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5641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436554-C210-438C-9C33-7A72AB8C13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84AEBB-365E-49D5-BE7B-E00B4F024F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E0E7279-3824-4D62-B566-CB21C7BFB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01C2C-D9A0-4EEF-9CA2-41D9322E46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481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817EA2B-AF43-4EAE-85ED-4AA9260F7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2138FB-6D34-4132-9C15-10B833723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AB1C06-1C0A-4C93-BEB1-0107D11EF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A40BC-1A34-4F94-901E-DA9675F758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804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E458F3-C536-4ACE-925D-67CF312008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783CEC-C563-4680-A62A-9B3C7FCAB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A90D033-DB26-4B84-98E7-302672107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DBFC-30E9-4762-A3C4-0FA5AA7A5C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88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026B78-F4B7-4DCD-B2F6-F11D95F05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4AEBD2-B487-4BD7-8A26-4427D1178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686ABA-309B-4DF0-B8CE-75FA8AFD5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87E8E-BE9B-45B1-AF62-377AE43545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3360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42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42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E439E5-5D72-4CC2-8B0A-80D3BB04F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7AF0E2-5268-4C00-86CA-2FB40F291C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0A7ECCA-A1C9-4FA1-9715-B73D9B92B2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88DE-C0DE-4C95-9842-96B75DBBE3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96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C2E1ED-B9D8-4C79-9B47-23B4D7A9A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3C21C9-F3B5-439D-8714-5E8ECB8AC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EA2E42B-2982-415A-8451-D03279FF1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6C6C0-91B7-47DB-A584-02A0AFEC2D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76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A53877-8EBF-435D-B988-277A187716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4CC298-4D89-4C04-9EA0-3275BB728F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28F1AE1-9371-4842-86E3-8FD684BD6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DBFE2-5689-4B90-9D15-8146CF04FB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26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E7BD9E-0850-4125-884B-DE4F5F7C0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B73259F-073F-4462-B989-A28BDE6F2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B2FFFBD-8AF7-4BB6-BB98-9568BA766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6AB37-CD1A-4B39-A9A1-81C78FD76E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71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BA18CC8-B1F6-46CA-B0AB-6E16BF736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D0C6CD-AF27-462F-AD62-8E395A0B7F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BCD2773-EF0A-48F7-998D-7A15026D0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EC1CC-CB2A-445C-929C-BCA7539770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52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D7C4114-93DD-4E38-A4D9-98F357B23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1DF6A23-03C6-43F6-AB8F-F9B0267B3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E80F1C9-16A5-4DAF-AC3E-8DA40F39A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5FEF7-CF54-48DF-B028-6FB9F4BF73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71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96FEEB-6B15-45A5-9AB0-9B6218BF3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DE8F12-CED2-44EC-B108-F44543268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DD30343-1135-4662-8395-C31CC0FDEB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7606E-9F02-4F14-8A1D-6CD7A6A87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54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3B2497-5C05-4E02-AD59-B060547D5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43AD74-7318-4BD8-842C-EAF15E6664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C1BE5CD-8366-4E88-A3D7-766CF2A73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72BEB-697F-4E1F-BEB6-3AEF84554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28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5166E901-836D-42F7-8633-26605BDA1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086355-5CBF-4991-AE42-BFF49496B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F9334D-1B60-47C9-9427-5ECB119D9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C1011FA-627C-44D1-945F-2FDE30E643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77ABEC9-B389-4840-9639-7FFACA4742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C4F32B0-CE1C-4253-B245-656ACD7274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3A09E99-E705-4ABD-8595-61C93F58D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80A68787-8C3D-4278-AA30-74EECD2AFBC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6F70A5B0-CAA3-447E-B102-557727430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BD42582A-E8AF-4A82-8C27-E8A0144CE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BF4E81B2-5635-4B5A-9A0A-59D78B9EE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67E3F73F-F2CE-434C-B42B-5004FE968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E5463835-0538-4514-9E2B-9F158C2D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1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D839E717-DB14-4509-A17C-3532A718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1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E61393A-4868-4396-AE8A-4B024276F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527E3694-2595-4481-88EB-4EE295BC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B47C7B0-1936-4294-B142-D0091315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22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BA24788E-8A01-470A-B277-047AB4C63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2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6DA93C9F-6CA2-4D45-89C6-4128BAEF7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5978A88E-53E0-4545-88AF-C1595031C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22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BBBCA23F-27C1-44E8-88ED-4B92EC2D5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F1561163-3870-487B-88F8-2F6E23249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069DB67-A935-4922-A251-34D07B61D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33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69F48007-7172-4155-BFA9-D37C77742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92316F5E-5467-4528-8E77-937C16CA0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44332740-FD84-4250-8C90-B15E6908B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B912089A-58DE-43FC-ABCD-24EB2645A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44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2EA64A82-5303-4079-A0FC-9BDC76F01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4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457FC977-B003-4DD2-975F-CBCC5C143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B035F92-B6B2-495F-9B92-909951B3D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64239240-633A-4604-827B-8594EDE35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05BA3A0B-D4DF-48BE-8BA5-6E6A6A8F3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56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89199582-17EF-40DA-89E8-AB5FFADF1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6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81A4F62C-0612-42DA-B509-D55F9E1A9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7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F0A35FDD-9BA4-4CDE-8346-C68484C3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67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CFC729A6-C944-4BFC-A35E-7A8525EF3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67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E33C39E1-0009-4E02-B882-42CB532D3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DE53E0D0-5D38-4BAE-979D-A20581DED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1E05E4A9-D09F-466B-A345-A807AF2C4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8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588EF301-B8D8-473D-8E77-B760DE28B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1" name="Group 3">
            <a:extLst>
              <a:ext uri="{FF2B5EF4-FFF2-40B4-BE49-F238E27FC236}">
                <a16:creationId xmlns:a16="http://schemas.microsoft.com/office/drawing/2014/main" id="{FEF9E4E3-269B-47F0-8B23-EFE3B5C91B1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2058" name="Oval 9">
              <a:extLst>
                <a:ext uri="{FF2B5EF4-FFF2-40B4-BE49-F238E27FC236}">
                  <a16:creationId xmlns:a16="http://schemas.microsoft.com/office/drawing/2014/main" id="{0BF089F9-D3A0-4F61-BE2A-98530DDB5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59" name="Oval 10">
              <a:extLst>
                <a:ext uri="{FF2B5EF4-FFF2-40B4-BE49-F238E27FC236}">
                  <a16:creationId xmlns:a16="http://schemas.microsoft.com/office/drawing/2014/main" id="{C5245314-2224-44A9-8E02-48473170A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0" name="Oval 11">
              <a:extLst>
                <a:ext uri="{FF2B5EF4-FFF2-40B4-BE49-F238E27FC236}">
                  <a16:creationId xmlns:a16="http://schemas.microsoft.com/office/drawing/2014/main" id="{FDE5D56D-3565-4C79-BB2A-C988DAA50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1" name="Oval 12">
              <a:extLst>
                <a:ext uri="{FF2B5EF4-FFF2-40B4-BE49-F238E27FC236}">
                  <a16:creationId xmlns:a16="http://schemas.microsoft.com/office/drawing/2014/main" id="{19B9E6FF-A8BF-4F59-B733-EB9DA4CCB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2" name="Oval 13">
              <a:extLst>
                <a:ext uri="{FF2B5EF4-FFF2-40B4-BE49-F238E27FC236}">
                  <a16:creationId xmlns:a16="http://schemas.microsoft.com/office/drawing/2014/main" id="{92B8293B-2DF4-463C-BD9D-28C777921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3" name="Oval 14">
              <a:extLst>
                <a:ext uri="{FF2B5EF4-FFF2-40B4-BE49-F238E27FC236}">
                  <a16:creationId xmlns:a16="http://schemas.microsoft.com/office/drawing/2014/main" id="{61B453B7-682A-478F-8EC6-129A92FB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4" name="Oval 15">
              <a:extLst>
                <a:ext uri="{FF2B5EF4-FFF2-40B4-BE49-F238E27FC236}">
                  <a16:creationId xmlns:a16="http://schemas.microsoft.com/office/drawing/2014/main" id="{9DFBFAD7-EFC8-40B2-ACC4-BAEE74A5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5" name="Oval 16">
              <a:extLst>
                <a:ext uri="{FF2B5EF4-FFF2-40B4-BE49-F238E27FC236}">
                  <a16:creationId xmlns:a16="http://schemas.microsoft.com/office/drawing/2014/main" id="{42C65CE7-0045-4DC0-BC26-A44E907F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6" name="Oval 17">
              <a:extLst>
                <a:ext uri="{FF2B5EF4-FFF2-40B4-BE49-F238E27FC236}">
                  <a16:creationId xmlns:a16="http://schemas.microsoft.com/office/drawing/2014/main" id="{D21DAE12-EC8C-400F-9FA2-D2C048DA7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7" name="Oval 18">
              <a:extLst>
                <a:ext uri="{FF2B5EF4-FFF2-40B4-BE49-F238E27FC236}">
                  <a16:creationId xmlns:a16="http://schemas.microsoft.com/office/drawing/2014/main" id="{037EA8D2-1206-4A81-8A4E-547D174BA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8" name="Oval 19">
              <a:extLst>
                <a:ext uri="{FF2B5EF4-FFF2-40B4-BE49-F238E27FC236}">
                  <a16:creationId xmlns:a16="http://schemas.microsoft.com/office/drawing/2014/main" id="{6E96790F-3304-492C-8BF6-4D12F2C75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9" name="Oval 20">
              <a:extLst>
                <a:ext uri="{FF2B5EF4-FFF2-40B4-BE49-F238E27FC236}">
                  <a16:creationId xmlns:a16="http://schemas.microsoft.com/office/drawing/2014/main" id="{11BF9966-3CEE-4CCF-B347-D03792B2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0" name="Oval 21">
              <a:extLst>
                <a:ext uri="{FF2B5EF4-FFF2-40B4-BE49-F238E27FC236}">
                  <a16:creationId xmlns:a16="http://schemas.microsoft.com/office/drawing/2014/main" id="{9AE7D87F-AED4-4DF4-A914-C3ECD18B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1" name="Oval 22">
              <a:extLst>
                <a:ext uri="{FF2B5EF4-FFF2-40B4-BE49-F238E27FC236}">
                  <a16:creationId xmlns:a16="http://schemas.microsoft.com/office/drawing/2014/main" id="{B1BC1B98-BBA5-49AC-BA29-0771D594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2" name="Oval 23">
              <a:extLst>
                <a:ext uri="{FF2B5EF4-FFF2-40B4-BE49-F238E27FC236}">
                  <a16:creationId xmlns:a16="http://schemas.microsoft.com/office/drawing/2014/main" id="{5E32DCD7-A96C-4C78-B53D-2D41F6060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3" name="Oval 24">
              <a:extLst>
                <a:ext uri="{FF2B5EF4-FFF2-40B4-BE49-F238E27FC236}">
                  <a16:creationId xmlns:a16="http://schemas.microsoft.com/office/drawing/2014/main" id="{C7DDEB87-E4CF-46F1-A536-989E0D30C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4" name="Oval 25">
              <a:extLst>
                <a:ext uri="{FF2B5EF4-FFF2-40B4-BE49-F238E27FC236}">
                  <a16:creationId xmlns:a16="http://schemas.microsoft.com/office/drawing/2014/main" id="{98557C8E-90A7-4975-A8B7-36464D7F2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5" name="Oval 26">
              <a:extLst>
                <a:ext uri="{FF2B5EF4-FFF2-40B4-BE49-F238E27FC236}">
                  <a16:creationId xmlns:a16="http://schemas.microsoft.com/office/drawing/2014/main" id="{914725E9-1BD1-4FB6-A27A-20601CFCF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6" name="Oval 27">
              <a:extLst>
                <a:ext uri="{FF2B5EF4-FFF2-40B4-BE49-F238E27FC236}">
                  <a16:creationId xmlns:a16="http://schemas.microsoft.com/office/drawing/2014/main" id="{A8FED926-538D-448D-8439-73DCEA030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7" name="Oval 28">
              <a:extLst>
                <a:ext uri="{FF2B5EF4-FFF2-40B4-BE49-F238E27FC236}">
                  <a16:creationId xmlns:a16="http://schemas.microsoft.com/office/drawing/2014/main" id="{A5FE6F8E-DC36-4BF5-8F68-9E78AA421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8" name="Oval 29">
              <a:extLst>
                <a:ext uri="{FF2B5EF4-FFF2-40B4-BE49-F238E27FC236}">
                  <a16:creationId xmlns:a16="http://schemas.microsoft.com/office/drawing/2014/main" id="{58264795-C100-4177-B564-35CAE5CC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9" name="Oval 30">
              <a:extLst>
                <a:ext uri="{FF2B5EF4-FFF2-40B4-BE49-F238E27FC236}">
                  <a16:creationId xmlns:a16="http://schemas.microsoft.com/office/drawing/2014/main" id="{DC259ADA-81DE-4741-A47F-E3687D753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0" name="Oval 31">
              <a:extLst>
                <a:ext uri="{FF2B5EF4-FFF2-40B4-BE49-F238E27FC236}">
                  <a16:creationId xmlns:a16="http://schemas.microsoft.com/office/drawing/2014/main" id="{70D38637-C72D-4A55-9B9A-935276AAC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1" name="Oval 32">
              <a:extLst>
                <a:ext uri="{FF2B5EF4-FFF2-40B4-BE49-F238E27FC236}">
                  <a16:creationId xmlns:a16="http://schemas.microsoft.com/office/drawing/2014/main" id="{A8E42984-9D6E-4983-A50F-F87016496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2" name="Oval 33">
              <a:extLst>
                <a:ext uri="{FF2B5EF4-FFF2-40B4-BE49-F238E27FC236}">
                  <a16:creationId xmlns:a16="http://schemas.microsoft.com/office/drawing/2014/main" id="{9FB4DE8D-C6BF-460E-9CD4-32A3BEA6D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3" name="Oval 34">
              <a:extLst>
                <a:ext uri="{FF2B5EF4-FFF2-40B4-BE49-F238E27FC236}">
                  <a16:creationId xmlns:a16="http://schemas.microsoft.com/office/drawing/2014/main" id="{8130CC39-3176-4215-9115-25B32AC97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4" name="Oval 35">
              <a:extLst>
                <a:ext uri="{FF2B5EF4-FFF2-40B4-BE49-F238E27FC236}">
                  <a16:creationId xmlns:a16="http://schemas.microsoft.com/office/drawing/2014/main" id="{660C333B-34F7-43F4-A48A-279491630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5" name="Oval 36">
              <a:extLst>
                <a:ext uri="{FF2B5EF4-FFF2-40B4-BE49-F238E27FC236}">
                  <a16:creationId xmlns:a16="http://schemas.microsoft.com/office/drawing/2014/main" id="{A085977D-9698-471F-8FDF-B8DB88E7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Oval 37">
              <a:extLst>
                <a:ext uri="{FF2B5EF4-FFF2-40B4-BE49-F238E27FC236}">
                  <a16:creationId xmlns:a16="http://schemas.microsoft.com/office/drawing/2014/main" id="{356A5CA8-C804-4E47-81F6-6B1A44CA5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Oval 38">
              <a:extLst>
                <a:ext uri="{FF2B5EF4-FFF2-40B4-BE49-F238E27FC236}">
                  <a16:creationId xmlns:a16="http://schemas.microsoft.com/office/drawing/2014/main" id="{85832674-FA39-402F-8D16-A31EB3E6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" name="Oval 39">
              <a:extLst>
                <a:ext uri="{FF2B5EF4-FFF2-40B4-BE49-F238E27FC236}">
                  <a16:creationId xmlns:a16="http://schemas.microsoft.com/office/drawing/2014/main" id="{BF101B79-B37D-4E03-B19B-9FE5D9956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052" name="Line 40">
            <a:extLst>
              <a:ext uri="{FF2B5EF4-FFF2-40B4-BE49-F238E27FC236}">
                <a16:creationId xmlns:a16="http://schemas.microsoft.com/office/drawing/2014/main" id="{FD909A46-7AEB-4E64-B8A4-D38A3D9D2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9D7D9735-2F61-4810-BCD5-046F8DDF8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B724629D-E689-4639-B5FC-1FA36C0A4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41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86" name="Rectangle 5">
            <a:extLst>
              <a:ext uri="{FF2B5EF4-FFF2-40B4-BE49-F238E27FC236}">
                <a16:creationId xmlns:a16="http://schemas.microsoft.com/office/drawing/2014/main" id="{02FD17D3-AA97-44B1-8FE8-EA7193194F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7" name="Rectangle 6">
            <a:extLst>
              <a:ext uri="{FF2B5EF4-FFF2-40B4-BE49-F238E27FC236}">
                <a16:creationId xmlns:a16="http://schemas.microsoft.com/office/drawing/2014/main" id="{F22117BF-E9B3-40B1-95BE-E4DE5A3596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" name="Rectangle 7">
            <a:extLst>
              <a:ext uri="{FF2B5EF4-FFF2-40B4-BE49-F238E27FC236}">
                <a16:creationId xmlns:a16="http://schemas.microsoft.com/office/drawing/2014/main" id="{7A6B6391-F2AD-4D80-9840-88518B0D29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E9ABFF-53CD-4387-B978-97A73CC01E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0BEFEBA0-94DF-48C4-9B3E-3822349A46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EB87D0-0A3E-4C3F-8D78-CACB05BB7793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090036B-A5FF-4EFB-A66B-BB76AE02400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15913" y="466725"/>
            <a:ext cx="6781800" cy="2133600"/>
          </a:xfrm>
        </p:spPr>
        <p:txBody>
          <a:bodyPr/>
          <a:lstStyle/>
          <a:p>
            <a:pPr algn="ctr" eaLnBrk="1" hangingPunct="1"/>
            <a:r>
              <a:rPr lang="zh-CN" altLang="zh-CN" sz="4800">
                <a:latin typeface="等线" panose="02010600030101010101" pitchFamily="2" charset="-122"/>
                <a:ea typeface="等线" panose="02010600030101010101" pitchFamily="2" charset="-122"/>
              </a:rPr>
              <a:t>电磁场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584E7F4B-CF23-4032-9515-9A699898D363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800600" y="4495800"/>
            <a:ext cx="2438400" cy="533400"/>
          </a:xfrm>
        </p:spPr>
        <p:txBody>
          <a:bodyPr/>
          <a:lstStyle/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zh-CN" altLang="zh-CN" sz="2800">
                <a:latin typeface="等线" panose="02010600030101010101" pitchFamily="2" charset="-122"/>
                <a:ea typeface="等线" panose="02010600030101010101" pitchFamily="2" charset="-122"/>
              </a:rPr>
              <a:t>教师：张澄宇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72664CE5-4368-4200-98AC-2BA4B875D1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0E14E84-7FA5-4FA8-945B-F4BFAF029E4D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1ABE6EF-16AE-4F58-958F-2E5F0D0E9A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ctr" anchorCtr="1"/>
          <a:lstStyle/>
          <a:p>
            <a:pPr eaLnBrk="1" fontAlgn="ctr" hangingPunct="1"/>
            <a:r>
              <a:rPr lang="zh-CN" altLang="zh-CN"/>
              <a:t>绪论</a:t>
            </a:r>
          </a:p>
        </p:txBody>
      </p:sp>
      <p:pic>
        <p:nvPicPr>
          <p:cNvPr id="6148" name="Picture 3" descr="SURA_Electromagnetic_Spectrum_Full_Chart">
            <a:extLst>
              <a:ext uri="{FF2B5EF4-FFF2-40B4-BE49-F238E27FC236}">
                <a16:creationId xmlns:a16="http://schemas.microsoft.com/office/drawing/2014/main" id="{AF8E8C3F-3F7F-4343-B90E-13A9C004D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15425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327BFA14-8F58-481C-B289-1ADF8CF3BC9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3FDD20F-3359-4E3A-AD48-3720B5621F40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AEBB404-B9C0-4E6B-8FB2-5A02096983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ctr" anchorCtr="1"/>
          <a:lstStyle/>
          <a:p>
            <a:pPr eaLnBrk="1" fontAlgn="ctr" hangingPunct="1"/>
            <a:r>
              <a:rPr lang="zh-CN" altLang="en-US"/>
              <a:t>第一章 绪论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69F3ABB9-F01A-41E6-93EC-B157815CE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6019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课程的内容主要包括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静电场；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恒定磁场；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时变电磁场。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5CD45698-C2A4-46A3-A31D-77B08AC2C39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03B514F-990C-485A-923D-C39BDE497AB2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71901E0-24C1-4F70-8CE2-5FE1677B43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ctr" anchorCtr="1"/>
          <a:lstStyle/>
          <a:p>
            <a:pPr eaLnBrk="1" fontAlgn="ctr" hangingPunct="1"/>
            <a:r>
              <a:rPr lang="zh-CN" altLang="en-US"/>
              <a:t>第一章 绪论</a:t>
            </a:r>
          </a:p>
        </p:txBody>
      </p:sp>
      <p:pic>
        <p:nvPicPr>
          <p:cNvPr id="10244" name="Picture 3" descr="T047381A">
            <a:extLst>
              <a:ext uri="{FF2B5EF4-FFF2-40B4-BE49-F238E27FC236}">
                <a16:creationId xmlns:a16="http://schemas.microsoft.com/office/drawing/2014/main" id="{81530C85-109A-4166-94E3-B9961AB6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62188"/>
            <a:ext cx="5178425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4">
            <a:extLst>
              <a:ext uri="{FF2B5EF4-FFF2-40B4-BE49-F238E27FC236}">
                <a16:creationId xmlns:a16="http://schemas.microsoft.com/office/drawing/2014/main" id="{DC4825E5-E330-4F6F-8A78-818923DCDE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5475287" cy="639762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400">
                <a:latin typeface="宋体" panose="02010600030101010101" pitchFamily="2" charset="-122"/>
              </a:rPr>
              <a:t>电磁理论中的三大实验定律</a:t>
            </a: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17D75F31-760F-471A-9569-59E1825E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7400"/>
            <a:ext cx="219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SzTx/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1. </a:t>
            </a:r>
            <a:r>
              <a:rPr lang="zh-CN" altLang="en-US" sz="2400">
                <a:latin typeface="Arial" panose="020B0604020202020204" pitchFamily="34" charset="0"/>
              </a:rPr>
              <a:t>库仑定律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7" name="Object 7">
                <a:extLst>
                  <a:ext uri="{FF2B5EF4-FFF2-40B4-BE49-F238E27FC236}">
                    <a16:creationId xmlns:a16="http://schemas.microsoft.com/office/drawing/2014/main" id="{F109EAC4-EDC4-4767-A722-F2AF1C1DA0AB}"/>
                  </a:ext>
                </a:extLst>
              </p:cNvPr>
              <p:cNvSpPr txBox="1"/>
              <p:nvPr/>
            </p:nvSpPr>
            <p:spPr bwMode="auto">
              <a:xfrm>
                <a:off x="6076950" y="4705408"/>
                <a:ext cx="1924050" cy="11619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∝</m:t>
                          </m:r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47" name="Object 7">
                <a:extLst>
                  <a:ext uri="{FF2B5EF4-FFF2-40B4-BE49-F238E27FC236}">
                    <a16:creationId xmlns:a16="http://schemas.microsoft.com/office/drawing/2014/main" id="{F109EAC4-EDC4-4767-A722-F2AF1C1D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6950" y="4705408"/>
                <a:ext cx="1924050" cy="1161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F2768C0F-871D-4277-9567-0D2DB6867B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26A56A-D918-4C96-8F90-AEB0835AA33B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9FEB04-F0D2-49D3-9721-624FD32194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ctr" anchorCtr="1"/>
          <a:lstStyle/>
          <a:p>
            <a:pPr eaLnBrk="1" fontAlgn="ctr" hangingPunct="1"/>
            <a:r>
              <a:rPr lang="zh-CN" altLang="en-US"/>
              <a:t>第一章 绪论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23CA3C5-CE4C-40A3-BB09-930C05F3BE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5210175"/>
            <a:ext cx="8229600" cy="885825"/>
          </a:xfrm>
          <a:noFill/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奥斯特于</a:t>
            </a:r>
            <a:r>
              <a:rPr lang="en-US" altLang="zh-CN" sz="2200"/>
              <a:t>1820</a:t>
            </a:r>
            <a:r>
              <a:rPr lang="zh-CN" altLang="en-US" sz="2200"/>
              <a:t>年发现，通电流的导线会产生磁场。随后毕奥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/>
              <a:t>和萨伐尔研究了这一现象，得到了毕奥</a:t>
            </a:r>
            <a:r>
              <a:rPr lang="en-US" altLang="zh-CN" sz="2200"/>
              <a:t>-</a:t>
            </a:r>
            <a:r>
              <a:rPr lang="zh-CN" altLang="en-US" sz="2200"/>
              <a:t>萨伐尔定律。 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4BD88189-6DD3-4704-B892-5E1D9FAF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95400"/>
            <a:ext cx="267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2.</a:t>
            </a:r>
            <a:r>
              <a:rPr lang="zh-CN" altLang="en-US" sz="2400">
                <a:latin typeface="Arial" panose="020B0604020202020204" pitchFamily="34" charset="0"/>
              </a:rPr>
              <a:t>毕奥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>
                <a:latin typeface="Arial" panose="020B0604020202020204" pitchFamily="34" charset="0"/>
              </a:rPr>
              <a:t>萨伐尔定律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70" name="Object 7">
                <a:extLst>
                  <a:ext uri="{FF2B5EF4-FFF2-40B4-BE49-F238E27FC236}">
                    <a16:creationId xmlns:a16="http://schemas.microsoft.com/office/drawing/2014/main" id="{7B4A86DE-F4B7-4570-91D4-B73878A4C741}"/>
                  </a:ext>
                </a:extLst>
              </p:cNvPr>
              <p:cNvSpPr txBox="1"/>
              <p:nvPr/>
            </p:nvSpPr>
            <p:spPr bwMode="auto">
              <a:xfrm>
                <a:off x="5143500" y="2881313"/>
                <a:ext cx="2747962" cy="1004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ac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270" name="Object 7">
                <a:extLst>
                  <a:ext uri="{FF2B5EF4-FFF2-40B4-BE49-F238E27FC236}">
                    <a16:creationId xmlns:a16="http://schemas.microsoft.com/office/drawing/2014/main" id="{7B4A86DE-F4B7-4570-91D4-B73878A4C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3500" y="2881313"/>
                <a:ext cx="2747962" cy="1004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1" name="图片 2">
            <a:extLst>
              <a:ext uri="{FF2B5EF4-FFF2-40B4-BE49-F238E27FC236}">
                <a16:creationId xmlns:a16="http://schemas.microsoft.com/office/drawing/2014/main" id="{F1C03734-96CE-4D7B-A0E0-F753D784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800225"/>
            <a:ext cx="330517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2AC2F5FE-5257-4CAB-9760-1ED7D20A412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EFD402-3F7C-4976-AAF1-C185C15FE7C5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DD765E9-C52E-4705-974B-1FEBB27DF1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ctr" anchorCtr="1"/>
          <a:lstStyle/>
          <a:p>
            <a:pPr eaLnBrk="1" fontAlgn="ctr" hangingPunct="1"/>
            <a:r>
              <a:rPr lang="zh-CN" altLang="en-US"/>
              <a:t>第一章 绪论</a:t>
            </a:r>
          </a:p>
        </p:txBody>
      </p:sp>
      <p:pic>
        <p:nvPicPr>
          <p:cNvPr id="12292" name="Picture 3" descr="电磁感应">
            <a:extLst>
              <a:ext uri="{FF2B5EF4-FFF2-40B4-BE49-F238E27FC236}">
                <a16:creationId xmlns:a16="http://schemas.microsoft.com/office/drawing/2014/main" id="{28DAE2F1-8AAE-4A05-AD86-086298335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133600"/>
            <a:ext cx="33115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4">
            <a:extLst>
              <a:ext uri="{FF2B5EF4-FFF2-40B4-BE49-F238E27FC236}">
                <a16:creationId xmlns:a16="http://schemas.microsoft.com/office/drawing/2014/main" id="{51D84E7E-6894-486E-BFB8-C4CB5040C2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5181600"/>
            <a:ext cx="8153400" cy="990600"/>
          </a:xfrm>
          <a:noFill/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1831</a:t>
            </a:r>
            <a:r>
              <a:rPr lang="zh-CN" altLang="en-US" sz="2400"/>
              <a:t>年，英国物理学家法拉第发现了电磁感应现象，即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变化的磁场产生电场。</a:t>
            </a:r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593FC493-10EB-4B14-A359-7D4660E6A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235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3. </a:t>
            </a:r>
            <a:r>
              <a:rPr lang="zh-CN" altLang="en-US" sz="2400">
                <a:latin typeface="Arial" panose="020B0604020202020204" pitchFamily="34" charset="0"/>
              </a:rPr>
              <a:t>电磁感应定律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E5E8AFDB-D01E-433C-882C-CBAE3A027F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7C067F6-1F3D-4E95-81E3-40FA8C53CBE9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CAF2912-0BE6-47BC-834A-77E07DBF3C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ctr" anchorCtr="1"/>
          <a:lstStyle/>
          <a:p>
            <a:pPr eaLnBrk="1" fontAlgn="ctr" hangingPunct="1"/>
            <a:r>
              <a:rPr lang="zh-CN" altLang="en-US"/>
              <a:t>第一章 绪论</a:t>
            </a:r>
          </a:p>
        </p:txBody>
      </p:sp>
      <p:pic>
        <p:nvPicPr>
          <p:cNvPr id="13316" name="Picture 3" descr="light1">
            <a:extLst>
              <a:ext uri="{FF2B5EF4-FFF2-40B4-BE49-F238E27FC236}">
                <a16:creationId xmlns:a16="http://schemas.microsoft.com/office/drawing/2014/main" id="{6641354A-94A1-4203-8392-314830B7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4343400"/>
            <a:ext cx="7024687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4">
            <a:extLst>
              <a:ext uri="{FF2B5EF4-FFF2-40B4-BE49-F238E27FC236}">
                <a16:creationId xmlns:a16="http://schemas.microsoft.com/office/drawing/2014/main" id="{35AF81CD-E701-4823-8AEE-920A5624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1949450"/>
            <a:ext cx="14128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麦克斯韦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方程组</a:t>
            </a:r>
          </a:p>
        </p:txBody>
      </p:sp>
      <p:grpSp>
        <p:nvGrpSpPr>
          <p:cNvPr id="13318" name="Group 6">
            <a:extLst>
              <a:ext uri="{FF2B5EF4-FFF2-40B4-BE49-F238E27FC236}">
                <a16:creationId xmlns:a16="http://schemas.microsoft.com/office/drawing/2014/main" id="{AB3B7FB0-2A6E-4D90-A78E-FB5B6473225F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1752600"/>
            <a:ext cx="2647950" cy="1187450"/>
            <a:chOff x="0" y="0"/>
            <a:chExt cx="1668" cy="748"/>
          </a:xfrm>
        </p:grpSpPr>
        <p:sp>
          <p:nvSpPr>
            <p:cNvPr id="13325" name="Text Box 6">
              <a:extLst>
                <a:ext uri="{FF2B5EF4-FFF2-40B4-BE49-F238E27FC236}">
                  <a16:creationId xmlns:a16="http://schemas.microsoft.com/office/drawing/2014/main" id="{4875E737-4862-46E4-ADD1-538EFCC1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0"/>
              <a:ext cx="152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库仑定律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毕奥</a:t>
              </a:r>
              <a:r>
                <a:rPr lang="en-US" altLang="zh-CN" sz="2400">
                  <a:latin typeface="Arial" panose="020B0604020202020204" pitchFamily="34" charset="0"/>
                </a:rPr>
                <a:t>-</a:t>
              </a:r>
              <a:r>
                <a:rPr lang="zh-CN" altLang="en-US" sz="2400">
                  <a:latin typeface="Arial" panose="020B0604020202020204" pitchFamily="34" charset="0"/>
                </a:rPr>
                <a:t>萨伐尔定律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电磁感应定律</a:t>
              </a:r>
            </a:p>
          </p:txBody>
        </p:sp>
        <p:sp>
          <p:nvSpPr>
            <p:cNvPr id="13326" name="AutoShape 7">
              <a:extLst>
                <a:ext uri="{FF2B5EF4-FFF2-40B4-BE49-F238E27FC236}">
                  <a16:creationId xmlns:a16="http://schemas.microsoft.com/office/drawing/2014/main" id="{603E1AC3-D3F5-459D-A18D-2C75FD3F6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4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3319" name="Group 9">
            <a:extLst>
              <a:ext uri="{FF2B5EF4-FFF2-40B4-BE49-F238E27FC236}">
                <a16:creationId xmlns:a16="http://schemas.microsoft.com/office/drawing/2014/main" id="{10F90069-D885-4E6D-8637-B710D455CF16}"/>
              </a:ext>
            </a:extLst>
          </p:cNvPr>
          <p:cNvGrpSpPr>
            <a:grpSpLocks/>
          </p:cNvGrpSpPr>
          <p:nvPr/>
        </p:nvGrpSpPr>
        <p:grpSpPr bwMode="auto">
          <a:xfrm>
            <a:off x="3997325" y="1935163"/>
            <a:ext cx="2089150" cy="822325"/>
            <a:chOff x="0" y="0"/>
            <a:chExt cx="1316" cy="518"/>
          </a:xfrm>
        </p:grpSpPr>
        <p:sp>
          <p:nvSpPr>
            <p:cNvPr id="13323" name="Text Box 9">
              <a:extLst>
                <a:ext uri="{FF2B5EF4-FFF2-40B4-BE49-F238E27FC236}">
                  <a16:creationId xmlns:a16="http://schemas.microsoft.com/office/drawing/2014/main" id="{4655583B-EF6B-4477-BA3D-C1B532A7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0"/>
              <a:ext cx="126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有旋电场假说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位移电流假说</a:t>
              </a:r>
            </a:p>
          </p:txBody>
        </p:sp>
        <p:sp>
          <p:nvSpPr>
            <p:cNvPr id="13324" name="AutoShape 10">
              <a:extLst>
                <a:ext uri="{FF2B5EF4-FFF2-40B4-BE49-F238E27FC236}">
                  <a16:creationId xmlns:a16="http://schemas.microsoft.com/office/drawing/2014/main" id="{EBC80A13-02BB-4379-9449-C59A94EE9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4"/>
              <a:ext cx="48" cy="288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3320" name="Text Box 11">
            <a:extLst>
              <a:ext uri="{FF2B5EF4-FFF2-40B4-BE49-F238E27FC236}">
                <a16:creationId xmlns:a16="http://schemas.microsoft.com/office/drawing/2014/main" id="{0C475081-7E80-40B0-8C12-2BACF6F41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925" y="2117725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3321" name="AutoShape 12">
            <a:extLst>
              <a:ext uri="{FF2B5EF4-FFF2-40B4-BE49-F238E27FC236}">
                <a16:creationId xmlns:a16="http://schemas.microsoft.com/office/drawing/2014/main" id="{F609A5F7-0A93-42EB-A6CE-A903F51A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225425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322" name="Text Box 13">
            <a:extLst>
              <a:ext uri="{FF2B5EF4-FFF2-40B4-BE49-F238E27FC236}">
                <a16:creationId xmlns:a16="http://schemas.microsoft.com/office/drawing/2014/main" id="{C70DAABA-90C4-4B4C-A42C-30C8CD2DC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168650"/>
            <a:ext cx="74993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通过这一方程组，麦克斯韦计算出真空中电磁波的传播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速度和光速相同，从而预言了光也是一种电磁波。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C653C52D-5BCE-4CBC-BC7E-908D13F9D7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75DAC23-FD65-439A-99C7-271ABE4649DD}" type="slidenum">
              <a:rPr lang="zh-CN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F425B21-34B0-420B-AF44-6992347AFC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anchor="ctr" anchorCtr="1"/>
          <a:lstStyle/>
          <a:p>
            <a:pPr eaLnBrk="1" fontAlgn="ctr" hangingPunct="1"/>
            <a:r>
              <a:rPr lang="zh-CN" altLang="en-US"/>
              <a:t>第一章 绪论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E638BE2D-8722-48EC-B7E7-C73E698A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590800"/>
            <a:ext cx="337502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教材：</a:t>
            </a:r>
            <a:r>
              <a:rPr lang="en-US" altLang="zh-CN" sz="2400"/>
              <a:t>《</a:t>
            </a:r>
            <a:r>
              <a:rPr lang="zh-CN" altLang="en-US" sz="2400"/>
              <a:t>电磁场</a:t>
            </a:r>
            <a:r>
              <a:rPr lang="en-US" altLang="zh-CN" sz="2400"/>
              <a:t>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叶齐政 孙敏 主编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华中科技大学出版社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ISBN 978-7-5609-4307-7</a:t>
            </a:r>
            <a:endParaRPr lang="zh-CN" altLang="en-US" sz="2400"/>
          </a:p>
        </p:txBody>
      </p:sp>
      <p:pic>
        <p:nvPicPr>
          <p:cNvPr id="14341" name="图片 2">
            <a:extLst>
              <a:ext uri="{FF2B5EF4-FFF2-40B4-BE49-F238E27FC236}">
                <a16:creationId xmlns:a16="http://schemas.microsoft.com/office/drawing/2014/main" id="{3198E93D-7D19-46E2-9663-9A6A3EF63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6813"/>
            <a:ext cx="3916363" cy="553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222</TotalTime>
  <Pages>0</Pages>
  <Words>299</Words>
  <Characters>0</Characters>
  <Application>Microsoft Office PowerPoint</Application>
  <DocSecurity>0</DocSecurity>
  <PresentationFormat>全屏显示(4:3)</PresentationFormat>
  <Lines>0</Lines>
  <Paragraphs>57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Times New Roman</vt:lpstr>
      <vt:lpstr>宋体</vt:lpstr>
      <vt:lpstr>Arial</vt:lpstr>
      <vt:lpstr>Wingdings</vt:lpstr>
      <vt:lpstr>等线</vt:lpstr>
      <vt:lpstr>Network</vt:lpstr>
      <vt:lpstr>1_Network</vt:lpstr>
      <vt:lpstr>电磁场</vt:lpstr>
      <vt:lpstr>绪论</vt:lpstr>
      <vt:lpstr>第一章 绪论</vt:lpstr>
      <vt:lpstr>第一章 绪论</vt:lpstr>
      <vt:lpstr>第一章 绪论</vt:lpstr>
      <vt:lpstr>第一章 绪论</vt:lpstr>
      <vt:lpstr>第一章 绪论</vt:lpstr>
      <vt:lpstr>第一章 绪论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zcy</dc:creator>
  <cp:keywords/>
  <dc:description/>
  <cp:lastModifiedBy>zhang chengyu</cp:lastModifiedBy>
  <cp:revision>72</cp:revision>
  <dcterms:created xsi:type="dcterms:W3CDTF">2009-09-05T05:52:27Z</dcterms:created>
  <dcterms:modified xsi:type="dcterms:W3CDTF">2023-08-27T03:12:59Z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2052-8.1.0.3238</vt:lpwstr>
  </property>
</Properties>
</file>