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 id="2147483673" r:id="rId2"/>
    <p:sldMasterId id="2147483696" r:id="rId3"/>
  </p:sldMasterIdLst>
  <p:notesMasterIdLst>
    <p:notesMasterId r:id="rId25"/>
  </p:notesMasterIdLst>
  <p:sldIdLst>
    <p:sldId id="305" r:id="rId4"/>
    <p:sldId id="272" r:id="rId5"/>
    <p:sldId id="386" r:id="rId6"/>
    <p:sldId id="388" r:id="rId7"/>
    <p:sldId id="387" r:id="rId8"/>
    <p:sldId id="326" r:id="rId9"/>
    <p:sldId id="327" r:id="rId10"/>
    <p:sldId id="389" r:id="rId11"/>
    <p:sldId id="328" r:id="rId12"/>
    <p:sldId id="390" r:id="rId13"/>
    <p:sldId id="331" r:id="rId14"/>
    <p:sldId id="332" r:id="rId15"/>
    <p:sldId id="333" r:id="rId16"/>
    <p:sldId id="391" r:id="rId17"/>
    <p:sldId id="392" r:id="rId18"/>
    <p:sldId id="393" r:id="rId19"/>
    <p:sldId id="394" r:id="rId20"/>
    <p:sldId id="395" r:id="rId21"/>
    <p:sldId id="396" r:id="rId22"/>
    <p:sldId id="397" r:id="rId23"/>
    <p:sldId id="39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627">
          <p15:clr>
            <a:srgbClr val="A4A3A4"/>
          </p15:clr>
        </p15:guide>
        <p15:guide id="2" pos="14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339966"/>
    <a:srgbClr val="333399"/>
    <a:srgbClr val="FFFFCC"/>
    <a:srgbClr val="996633"/>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28"/>
    <p:restoredTop sz="79938" autoAdjust="0"/>
  </p:normalViewPr>
  <p:slideViewPr>
    <p:cSldViewPr snapToGrid="0">
      <p:cViewPr varScale="1">
        <p:scale>
          <a:sx n="88" d="100"/>
          <a:sy n="88" d="100"/>
        </p:scale>
        <p:origin x="1856" y="184"/>
      </p:cViewPr>
      <p:guideLst>
        <p:guide orient="horz" pos="3627"/>
        <p:guide pos="1422"/>
      </p:guideLst>
    </p:cSldViewPr>
  </p:slid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5123" name="Rectangle 3"/>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zh-CN" altLang="en-US"/>
          </a:p>
        </p:txBody>
      </p:sp>
      <p:sp>
        <p:nvSpPr>
          <p:cNvPr id="512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3B0B4A7E-80EE-4C59-83A7-405644CF1E1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Rot="1" noChangeArrowheads="1"/>
          </p:cNvSpPr>
          <p:nvPr>
            <p:ph type="body" idx="1"/>
          </p:nvPr>
        </p:nvSpPr>
        <p:spPr>
          <a:xfrm>
            <a:off x="685800" y="4321175"/>
            <a:ext cx="5486400" cy="4114800"/>
          </a:xfrm>
          <a:noFill/>
        </p:spPr>
        <p:txBody>
          <a:bodyPr/>
          <a:lstStyle/>
          <a:p>
            <a:pPr eaLnBrk="1" hangingPunct="1">
              <a:spcBef>
                <a:spcPct val="0"/>
              </a:spcBef>
            </a:pPr>
            <a:r>
              <a:rPr lang="en-US" altLang="zh-CN" sz="1000">
                <a:ea typeface="宋体" panose="02010600030101010101" pitchFamily="2" charset="-122"/>
              </a:rPr>
              <a:t>This chapter builds on the previous two (supply &amp; demand and elasticity).  Students who learned those chapters well usually do not have much difficulty with the material in Chapter 6.  This chapter can usually be covered in about 90 minutes of class time.  </a:t>
            </a:r>
          </a:p>
          <a:p>
            <a:pPr eaLnBrk="1" hangingPunct="1">
              <a:spcBef>
                <a:spcPct val="0"/>
              </a:spcBef>
            </a:pPr>
            <a:endParaRPr lang="en-US" altLang="zh-CN" sz="1000">
              <a:ea typeface="宋体" panose="02010600030101010101" pitchFamily="2" charset="-122"/>
            </a:endParaRPr>
          </a:p>
          <a:p>
            <a:pPr eaLnBrk="1" hangingPunct="1">
              <a:spcBef>
                <a:spcPct val="0"/>
              </a:spcBef>
            </a:pPr>
            <a:r>
              <a:rPr lang="en-US" altLang="zh-CN" sz="1000">
                <a:ea typeface="宋体" panose="02010600030101010101" pitchFamily="2" charset="-122"/>
              </a:rPr>
              <a:t>I have combined the analysis of price ceilings with the rent control example, and I’ve combined the analysis of price floors with the minimum wage example. (In contrast, the textbook presents a generic analysis of price ceilings, then the rent control example, then a generic analysis of price floors, then the minimum wage).  Most students learn new concepts better in the context of a specific example rather than a generic analysis, and combining them in this way saves class time.  </a:t>
            </a:r>
          </a:p>
          <a:p>
            <a:pPr eaLnBrk="1" hangingPunct="1">
              <a:spcBef>
                <a:spcPct val="0"/>
              </a:spcBef>
            </a:pPr>
            <a:endParaRPr lang="en-US" altLang="zh-CN" sz="1000">
              <a:ea typeface="宋体" panose="02010600030101010101" pitchFamily="2" charset="-122"/>
            </a:endParaRPr>
          </a:p>
          <a:p>
            <a:pPr eaLnBrk="1" hangingPunct="1">
              <a:spcBef>
                <a:spcPct val="0"/>
              </a:spcBef>
            </a:pPr>
            <a:r>
              <a:rPr lang="en-US" altLang="zh-CN" sz="1000">
                <a:ea typeface="宋体" panose="02010600030101010101" pitchFamily="2" charset="-122"/>
              </a:rPr>
              <a:t>Here’s an idea you might consider: </a:t>
            </a:r>
          </a:p>
          <a:p>
            <a:pPr eaLnBrk="1" hangingPunct="1">
              <a:spcBef>
                <a:spcPct val="0"/>
              </a:spcBef>
            </a:pPr>
            <a:endParaRPr lang="en-US" altLang="zh-CN" sz="1000">
              <a:ea typeface="宋体" panose="02010600030101010101" pitchFamily="2" charset="-122"/>
            </a:endParaRPr>
          </a:p>
          <a:p>
            <a:pPr eaLnBrk="1" hangingPunct="1">
              <a:spcBef>
                <a:spcPct val="0"/>
              </a:spcBef>
            </a:pPr>
            <a:r>
              <a:rPr lang="en-US" altLang="zh-CN" sz="1000">
                <a:ea typeface="宋体" panose="02010600030101010101" pitchFamily="2" charset="-122"/>
              </a:rPr>
              <a:t>At the end of the class session just prior to the one in which you begin to cover this chapter, ask students to take out a piece of blank paper, and write down whether they think the minimum wage should be increased, and their reason(s). Tell them </a:t>
            </a:r>
            <a:r>
              <a:rPr lang="en-US" altLang="zh-CN" sz="1000" u="sng">
                <a:ea typeface="宋体" panose="02010600030101010101" pitchFamily="2" charset="-122"/>
              </a:rPr>
              <a:t>not</a:t>
            </a:r>
            <a:r>
              <a:rPr lang="en-US" altLang="zh-CN" sz="1000">
                <a:ea typeface="宋体" panose="02010600030101010101" pitchFamily="2" charset="-122"/>
              </a:rPr>
              <a:t> to write their names (you want them to be candid), and have them leave their pieces of paper in a pile as they exit the classroom.  Later, divide the papers into two groups based on whether they support or oppose increasing the minimum wage.  In this PowerPoint file, immediately after this slide, insert new two slides, titling them “Your reasons for raising the minimum wage” and “Your reasons for not raising the minimum wage.”  Summarize on each slide the most common reasons students gave.  Begin the class session by showing them the results of this impromptu survey (how many students responded each way, and the most common reasons).  Tell those students that support a minimum wage increase that their thinking represents that of many educated non-economists.  But tell them that economics offers another perspective, and this is something they will learn in this chapter.  </a:t>
            </a:r>
          </a:p>
          <a:p>
            <a:pPr eaLnBrk="1" hangingPunct="1">
              <a:spcBef>
                <a:spcPct val="0"/>
              </a:spcBef>
            </a:pPr>
            <a:endParaRPr lang="en-US" altLang="zh-CN" sz="1000">
              <a:ea typeface="宋体" panose="02010600030101010101" pitchFamily="2" charset="-122"/>
            </a:endParaRPr>
          </a:p>
          <a:p>
            <a:pPr eaLnBrk="1" hangingPunct="1">
              <a:spcBef>
                <a:spcPct val="0"/>
              </a:spcBef>
            </a:pPr>
            <a:r>
              <a:rPr lang="en-US" altLang="zh-CN" sz="1000">
                <a:ea typeface="宋体" panose="02010600030101010101" pitchFamily="2" charset="-122"/>
              </a:rPr>
              <a:t>If you do this, then I recommend rearranging the slides a bit so that the price floor/minimum wage slides come BEFORE the price ceiling/rent control slides.</a:t>
            </a:r>
          </a:p>
        </p:txBody>
      </p:sp>
    </p:spTree>
    <p:extLst>
      <p:ext uri="{BB962C8B-B14F-4D97-AF65-F5344CB8AC3E}">
        <p14:creationId xmlns:p14="http://schemas.microsoft.com/office/powerpoint/2010/main" val="230745158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B0B4A7E-80EE-4C59-83A7-405644CF1E14}" type="slidenum">
              <a:rPr lang="zh-CN" altLang="en-US" smtClean="0"/>
              <a:pPr/>
              <a:t>3</a:t>
            </a:fld>
            <a:endParaRPr lang="en-US" altLang="zh-CN"/>
          </a:p>
        </p:txBody>
      </p:sp>
    </p:spTree>
    <p:extLst>
      <p:ext uri="{BB962C8B-B14F-4D97-AF65-F5344CB8AC3E}">
        <p14:creationId xmlns:p14="http://schemas.microsoft.com/office/powerpoint/2010/main" val="318680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CD9CF89-BA27-44F0-8BB5-8971A7AA3C63}" type="slidenum">
              <a:rPr lang="zh-CN" altLang="en-US" sz="1200">
                <a:ea typeface="宋体" panose="02010600030101010101" pitchFamily="2" charset="-122"/>
              </a:rPr>
              <a:pPr algn="r" eaLnBrk="1" hangingPunct="1"/>
              <a:t>5</a:t>
            </a:fld>
            <a:endParaRPr lang="en-US" altLang="zh-CN" sz="1200">
              <a:ea typeface="宋体" panose="02010600030101010101" pitchFamily="2" charset="-122"/>
            </a:endParaRPr>
          </a:p>
        </p:txBody>
      </p:sp>
      <p:sp>
        <p:nvSpPr>
          <p:cNvPr id="35843"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FD74D0A-41B4-41F5-9DF0-8837AC212C40}" type="slidenum">
              <a:rPr lang="zh-CN" altLang="en-US" sz="1200">
                <a:ea typeface="宋体" panose="02010600030101010101" pitchFamily="2" charset="-122"/>
              </a:rPr>
              <a:pPr algn="r" eaLnBrk="1" hangingPunct="1"/>
              <a:t>5</a:t>
            </a:fld>
            <a:endParaRPr lang="en-US" altLang="zh-CN" sz="1200">
              <a:ea typeface="宋体" panose="02010600030101010101" pitchFamily="2" charset="-122"/>
            </a:endParaRPr>
          </a:p>
        </p:txBody>
      </p:sp>
      <p:sp>
        <p:nvSpPr>
          <p:cNvPr id="35844" name="Rectangle 2"/>
          <p:cNvSpPr>
            <a:spLocks noGrp="1" noRot="1" noChangeAspect="1" noChangeArrowheads="1" noTextEdit="1"/>
          </p:cNvSpPr>
          <p:nvPr>
            <p:ph type="sldImg"/>
          </p:nvPr>
        </p:nvSpPr>
        <p:spPr>
          <a:xfrm>
            <a:off x="1143000" y="534988"/>
            <a:ext cx="4572000" cy="3429000"/>
          </a:xfrm>
        </p:spPr>
      </p:sp>
      <p:sp>
        <p:nvSpPr>
          <p:cNvPr id="35845" name="Rectangle 3"/>
          <p:cNvSpPr>
            <a:spLocks noGrp="1" noChangeArrowheads="1"/>
          </p:cNvSpPr>
          <p:nvPr>
            <p:ph type="body" idx="1"/>
          </p:nvPr>
        </p:nvSpPr>
        <p:spPr>
          <a:xfrm>
            <a:off x="685800" y="4248150"/>
            <a:ext cx="5486400" cy="4210050"/>
          </a:xfrm>
        </p:spPr>
        <p:txBody>
          <a:bodyPr anchor="t"/>
          <a:lstStyle/>
          <a:p>
            <a:pPr eaLnBrk="1" hangingPunct="1"/>
            <a:r>
              <a:rPr lang="en-US" altLang="zh-CN" sz="1000" dirty="0">
                <a:ea typeface="宋体" panose="02010600030101010101" pitchFamily="2" charset="-122"/>
              </a:rPr>
              <a:t>SUGGESTION:  Instead of showing this slide, ask for two volunteers to be your prisoners.  You should pick two students that sit in different parts of the classroom, who are less likely to know each other. Tell them they will be playing bank robbers who have been caught.  You are going to interrogate each one separately, like they do on police dramas (have any 20-year-olds heard of NYPD Blue?).  </a:t>
            </a:r>
          </a:p>
          <a:p>
            <a:pPr eaLnBrk="1" hangingPunct="1"/>
            <a:endParaRPr lang="en-US" altLang="zh-CN" sz="1000" dirty="0">
              <a:ea typeface="宋体" panose="02010600030101010101" pitchFamily="2" charset="-122"/>
            </a:endParaRPr>
          </a:p>
          <a:p>
            <a:pPr eaLnBrk="1" hangingPunct="1"/>
            <a:r>
              <a:rPr lang="en-US" altLang="zh-CN" sz="1000" dirty="0">
                <a:ea typeface="宋体" panose="02010600030101010101" pitchFamily="2" charset="-122"/>
              </a:rPr>
              <a:t>Ask Student #2 to step out of the room for a few moments.  Offer to Student #1 the deal described on this slide.  Make a note of his or her choice, but do not write it on the board.  </a:t>
            </a:r>
          </a:p>
          <a:p>
            <a:pPr eaLnBrk="1" hangingPunct="1"/>
            <a:endParaRPr lang="en-US" altLang="zh-CN" sz="1000" dirty="0">
              <a:ea typeface="宋体" panose="02010600030101010101" pitchFamily="2" charset="-122"/>
            </a:endParaRPr>
          </a:p>
          <a:p>
            <a:pPr eaLnBrk="1" hangingPunct="1"/>
            <a:r>
              <a:rPr lang="en-US" altLang="zh-CN" sz="1000" dirty="0">
                <a:ea typeface="宋体" panose="02010600030101010101" pitchFamily="2" charset="-122"/>
              </a:rPr>
              <a:t>Have Student #2 step into the room, and ask Student #1 to wait outside.  Offer to Student #2 the deal described on this slide.  Ask the class not to give any hints about the decision that Student #1 made. Make a note of Student #2’s choice.  </a:t>
            </a:r>
          </a:p>
          <a:p>
            <a:pPr eaLnBrk="1" hangingPunct="1"/>
            <a:endParaRPr lang="en-US" altLang="zh-CN" sz="1000" dirty="0">
              <a:ea typeface="宋体" panose="02010600030101010101" pitchFamily="2" charset="-122"/>
            </a:endParaRPr>
          </a:p>
          <a:p>
            <a:pPr eaLnBrk="1" hangingPunct="1"/>
            <a:r>
              <a:rPr lang="en-US" altLang="zh-CN" sz="1000" dirty="0">
                <a:ea typeface="宋体" panose="02010600030101010101" pitchFamily="2" charset="-122"/>
              </a:rPr>
              <a:t>Invite Student #1 back into the room.  Write down both of their choices on the board and reveal to each of them their fate.  </a:t>
            </a:r>
          </a:p>
          <a:p>
            <a:pPr eaLnBrk="1" hangingPunct="1"/>
            <a:endParaRPr lang="en-US" altLang="zh-CN" sz="1000" dirty="0">
              <a:ea typeface="宋体" panose="02010600030101010101" pitchFamily="2" charset="-122"/>
            </a:endParaRPr>
          </a:p>
          <a:p>
            <a:pPr eaLnBrk="1" hangingPunct="1"/>
            <a:r>
              <a:rPr lang="en-US" altLang="zh-CN" sz="1000" dirty="0">
                <a:ea typeface="宋体" panose="02010600030101010101" pitchFamily="2" charset="-122"/>
              </a:rPr>
              <a:t>Hopefully, each student plays the “confess” strategy, so that the outcome of this role-play is the classic Prisoner’s Dilemma Nash Equilibrium.  But even if the outcome is different, that’s okay.  Ask each student to give the reasons for the strategy he or she chose.  Explain why you would have expected both to play the “confess” strategy, and show the payoff matrix on the next slide.  </a:t>
            </a:r>
          </a:p>
          <a:p>
            <a:pPr eaLnBrk="1" hangingPunct="1"/>
            <a:endParaRPr lang="en-US" altLang="zh-CN" sz="1000" dirty="0">
              <a:ea typeface="宋体" panose="02010600030101010101" pitchFamily="2" charset="-122"/>
            </a:endParaRPr>
          </a:p>
          <a:p>
            <a:pPr eaLnBrk="1" hangingPunct="1"/>
            <a:r>
              <a:rPr lang="en-US" altLang="zh-CN" sz="1000" dirty="0">
                <a:ea typeface="宋体" panose="02010600030101010101" pitchFamily="2" charset="-122"/>
              </a:rPr>
              <a:t>I’m telling you, students LOVE this.  It takes a little longer to get through the material, but the material has much more impact then merely lecturing on the Bonnie and Clyde example.  </a:t>
            </a:r>
          </a:p>
        </p:txBody>
      </p:sp>
    </p:spTree>
    <p:extLst>
      <p:ext uri="{BB962C8B-B14F-4D97-AF65-F5344CB8AC3E}">
        <p14:creationId xmlns:p14="http://schemas.microsoft.com/office/powerpoint/2010/main" val="214660039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91E9276-34E8-4167-A7E1-464EFEC69495}" type="slidenum">
              <a:rPr lang="zh-CN" altLang="en-US" sz="1200">
                <a:ea typeface="宋体" panose="02010600030101010101" pitchFamily="2" charset="-122"/>
              </a:rPr>
              <a:pPr algn="r" eaLnBrk="1" hangingPunct="1"/>
              <a:t>6</a:t>
            </a:fld>
            <a:endParaRPr lang="en-US" altLang="zh-CN" sz="1200">
              <a:ea typeface="宋体" panose="02010600030101010101" pitchFamily="2" charset="-122"/>
            </a:endParaRPr>
          </a:p>
        </p:txBody>
      </p:sp>
      <p:sp>
        <p:nvSpPr>
          <p:cNvPr id="37891"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AB68105-4F76-4B17-9B8E-AA0110814747}" type="slidenum">
              <a:rPr lang="zh-CN" altLang="en-US" sz="1200">
                <a:ea typeface="宋体" panose="02010600030101010101" pitchFamily="2" charset="-122"/>
              </a:rPr>
              <a:pPr algn="r" eaLnBrk="1" hangingPunct="1"/>
              <a:t>6</a:t>
            </a:fld>
            <a:endParaRPr lang="en-US" altLang="zh-CN" sz="1200">
              <a:ea typeface="宋体" panose="02010600030101010101" pitchFamily="2" charset="-122"/>
            </a:endParaRPr>
          </a:p>
        </p:txBody>
      </p:sp>
      <p:sp>
        <p:nvSpPr>
          <p:cNvPr id="37892" name="Rectangle 2"/>
          <p:cNvSpPr>
            <a:spLocks noGrp="1" noRot="1" noChangeAspect="1" noChangeArrowheads="1" noTextEdit="1"/>
          </p:cNvSpPr>
          <p:nvPr>
            <p:ph type="sldImg"/>
          </p:nvPr>
        </p:nvSpPr>
        <p:spPr>
          <a:xfrm>
            <a:off x="1143000" y="534988"/>
            <a:ext cx="4572000" cy="3429000"/>
          </a:xfrm>
        </p:spPr>
      </p:sp>
      <p:sp>
        <p:nvSpPr>
          <p:cNvPr id="37893" name="Rectangle 3"/>
          <p:cNvSpPr>
            <a:spLocks noGrp="1" noChangeArrowheads="1"/>
          </p:cNvSpPr>
          <p:nvPr>
            <p:ph type="body" idx="1"/>
          </p:nvPr>
        </p:nvSpPr>
        <p:spPr>
          <a:xfrm>
            <a:off x="685800" y="4248150"/>
            <a:ext cx="5486400" cy="4210050"/>
          </a:xfrm>
        </p:spPr>
        <p:txBody>
          <a:bodyPr anchor="t"/>
          <a:lstStyle/>
          <a:p>
            <a:pPr eaLnBrk="1" hangingPunct="1"/>
            <a:r>
              <a:rPr lang="en-US" altLang="zh-CN" sz="1100">
                <a:ea typeface="宋体" panose="02010600030101010101" pitchFamily="2" charset="-122"/>
              </a:rPr>
              <a:t>This slide is animated carefully as follows:</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1)  If Clyde confesses, then Bonnie gets 8 years if she confesses or 20 years if she does not.  </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2)  If Clyde remains silent, Bonnie goes free if she confesses or gets 1 year if she does not.  </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At this point, it may be worth mentioning that Bonnie’s best move is to confess, regardless of Clyde’s decision – hence, “confess” is Bonnie’s </a:t>
            </a:r>
            <a:r>
              <a:rPr lang="en-US" altLang="zh-CN" sz="1100" i="1">
                <a:ea typeface="宋体" panose="02010600030101010101" pitchFamily="2" charset="-122"/>
              </a:rPr>
              <a:t>dominant strategy</a:t>
            </a:r>
            <a:r>
              <a:rPr lang="en-US" altLang="zh-CN" sz="1100">
                <a:ea typeface="宋体" panose="02010600030101010101" pitchFamily="2" charset="-122"/>
              </a:rPr>
              <a:t>.  </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3)  If Bonnie confesses, Clyde gets 8 years if he confesses or 20 years if he does not. </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4)  If Bonnie remains silent, Clyde goes free if he confesses or gets 1 year if he does not.  </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Regardless of Bonnie’s decision, Clyde’s best move is to confess.  </a:t>
            </a:r>
          </a:p>
          <a:p>
            <a:pPr eaLnBrk="1" hangingPunct="1"/>
            <a:endParaRPr lang="en-US" altLang="zh-CN" sz="1100">
              <a:ea typeface="宋体" panose="02010600030101010101" pitchFamily="2" charset="-122"/>
            </a:endParaRPr>
          </a:p>
          <a:p>
            <a:pPr eaLnBrk="1" hangingPunct="1"/>
            <a:r>
              <a:rPr lang="en-US" altLang="zh-CN" sz="1100">
                <a:ea typeface="宋体" panose="02010600030101010101" pitchFamily="2" charset="-122"/>
              </a:rPr>
              <a:t>Both players have a dominant strategy of confessing.  </a:t>
            </a:r>
          </a:p>
        </p:txBody>
      </p:sp>
    </p:spTree>
    <p:extLst>
      <p:ext uri="{BB962C8B-B14F-4D97-AF65-F5344CB8AC3E}">
        <p14:creationId xmlns:p14="http://schemas.microsoft.com/office/powerpoint/2010/main" val="371310050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8859DBF-3E6A-4C7E-A1D4-C0B23217C1D5}" type="slidenum">
              <a:rPr lang="zh-CN" altLang="en-US" sz="1200">
                <a:ea typeface="宋体" panose="02010600030101010101" pitchFamily="2" charset="-122"/>
              </a:rPr>
              <a:pPr algn="r" eaLnBrk="1" hangingPunct="1"/>
              <a:t>8</a:t>
            </a:fld>
            <a:endParaRPr lang="en-US" altLang="zh-CN" sz="1200">
              <a:ea typeface="宋体" panose="02010600030101010101" pitchFamily="2" charset="-122"/>
            </a:endParaRPr>
          </a:p>
        </p:txBody>
      </p:sp>
      <p:sp>
        <p:nvSpPr>
          <p:cNvPr id="39939"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D08A215-E5BB-4080-B8CE-C1365A312C4F}" type="slidenum">
              <a:rPr lang="zh-CN" altLang="en-US" sz="1200">
                <a:ea typeface="宋体" panose="02010600030101010101" pitchFamily="2" charset="-122"/>
              </a:rPr>
              <a:pPr algn="r" eaLnBrk="1" hangingPunct="1"/>
              <a:t>8</a:t>
            </a:fld>
            <a:endParaRPr lang="en-US" altLang="zh-CN" sz="1200">
              <a:ea typeface="宋体" panose="02010600030101010101" pitchFamily="2" charset="-122"/>
            </a:endParaRPr>
          </a:p>
        </p:txBody>
      </p:sp>
      <p:sp>
        <p:nvSpPr>
          <p:cNvPr id="39940" name="Rectangle 2"/>
          <p:cNvSpPr>
            <a:spLocks noGrp="1" noRot="1" noChangeAspect="1" noChangeArrowheads="1" noTextEdit="1"/>
          </p:cNvSpPr>
          <p:nvPr>
            <p:ph type="sldImg"/>
          </p:nvPr>
        </p:nvSpPr>
        <p:spPr>
          <a:xfrm>
            <a:off x="1143000" y="534988"/>
            <a:ext cx="4572000" cy="3429000"/>
          </a:xfrm>
        </p:spPr>
      </p:sp>
      <p:sp>
        <p:nvSpPr>
          <p:cNvPr id="39941" name="Rectangle 3"/>
          <p:cNvSpPr>
            <a:spLocks noGrp="1" noChangeArrowheads="1"/>
          </p:cNvSpPr>
          <p:nvPr>
            <p:ph type="body" idx="1"/>
          </p:nvPr>
        </p:nvSpPr>
        <p:spPr>
          <a:xfrm>
            <a:off x="685800" y="4248150"/>
            <a:ext cx="5486400" cy="4210050"/>
          </a:xfrm>
        </p:spPr>
        <p:txBody>
          <a:bodyPr anchor="t"/>
          <a:lstStyle/>
          <a:p>
            <a:pPr eaLnBrk="1" hangingPunct="1"/>
            <a:r>
              <a:rPr lang="en-US" altLang="zh-CN">
                <a:ea typeface="宋体" panose="02010600030101010101" pitchFamily="2" charset="-122"/>
              </a:rPr>
              <a:t>The prisoners’ dilemma illustrates why cooperation is so difficult even when it is in both players’ mutual interest. </a:t>
            </a:r>
          </a:p>
        </p:txBody>
      </p:sp>
    </p:spTree>
    <p:extLst>
      <p:ext uri="{BB962C8B-B14F-4D97-AF65-F5344CB8AC3E}">
        <p14:creationId xmlns:p14="http://schemas.microsoft.com/office/powerpoint/2010/main" val="317864707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9C50BF7-25A3-4CFB-BB80-EC10DF221B0C}" type="slidenum">
              <a:rPr lang="zh-CN" altLang="en-US" sz="1200">
                <a:ea typeface="宋体" panose="02010600030101010101" pitchFamily="2" charset="-122"/>
              </a:rPr>
              <a:pPr algn="r" eaLnBrk="1" hangingPunct="1"/>
              <a:t>10</a:t>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p:txBody>
          <a:bodyPr anchor="t"/>
          <a:lstStyle/>
          <a:p>
            <a:pPr eaLnBrk="1" hangingPunct="1"/>
            <a:r>
              <a:rPr lang="en-US" altLang="zh-CN">
                <a:ea typeface="宋体" panose="02010600030101010101" pitchFamily="2" charset="-122"/>
              </a:rPr>
              <a:t>The title I have given this game (the “fare wars” game) might be too much of a hint about what happens in the Nash equilibrium.  Feel free to change it to something like “airfare pricing strategies.”</a:t>
            </a:r>
          </a:p>
        </p:txBody>
      </p:sp>
    </p:spTree>
    <p:extLst>
      <p:ext uri="{BB962C8B-B14F-4D97-AF65-F5344CB8AC3E}">
        <p14:creationId xmlns:p14="http://schemas.microsoft.com/office/powerpoint/2010/main" val="1293253945"/>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EA04BD3-1F74-4048-818E-F211E5B208C0}" type="slidenum">
              <a:rPr lang="zh-CN" altLang="en-US" sz="1200">
                <a:ea typeface="宋体" panose="02010600030101010101" pitchFamily="2" charset="-122"/>
              </a:rPr>
              <a:pPr algn="r" eaLnBrk="1" hangingPunct="1"/>
              <a:t>12</a:t>
            </a:fld>
            <a:endParaRPr lang="en-US" altLang="zh-CN" sz="1200">
              <a:ea typeface="宋体" panose="02010600030101010101" pitchFamily="2" charset="-122"/>
            </a:endParaRPr>
          </a:p>
        </p:txBody>
      </p:sp>
      <p:sp>
        <p:nvSpPr>
          <p:cNvPr id="48131"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749DB16-C22E-4006-9D5A-6E54B9C668AC}" type="slidenum">
              <a:rPr lang="zh-CN" altLang="en-US" sz="1200">
                <a:ea typeface="宋体" panose="02010600030101010101" pitchFamily="2" charset="-122"/>
              </a:rPr>
              <a:pPr algn="r" eaLnBrk="1" hangingPunct="1"/>
              <a:t>12</a:t>
            </a:fld>
            <a:endParaRPr lang="en-US" altLang="zh-CN" sz="1200">
              <a:ea typeface="宋体" panose="02010600030101010101" pitchFamily="2" charset="-122"/>
            </a:endParaRPr>
          </a:p>
        </p:txBody>
      </p:sp>
      <p:sp>
        <p:nvSpPr>
          <p:cNvPr id="48132" name="Rectangle 2"/>
          <p:cNvSpPr>
            <a:spLocks noGrp="1" noRot="1" noChangeAspect="1" noChangeArrowheads="1" noTextEdit="1"/>
          </p:cNvSpPr>
          <p:nvPr>
            <p:ph type="sldImg"/>
          </p:nvPr>
        </p:nvSpPr>
        <p:spPr>
          <a:xfrm>
            <a:off x="1143000" y="534988"/>
            <a:ext cx="4572000" cy="3429000"/>
          </a:xfrm>
        </p:spPr>
      </p:sp>
      <p:sp>
        <p:nvSpPr>
          <p:cNvPr id="48133" name="Rectangle 3"/>
          <p:cNvSpPr>
            <a:spLocks noGrp="1" noChangeArrowheads="1"/>
          </p:cNvSpPr>
          <p:nvPr>
            <p:ph type="body" idx="1"/>
          </p:nvPr>
        </p:nvSpPr>
        <p:spPr>
          <a:xfrm>
            <a:off x="685800" y="4248150"/>
            <a:ext cx="5486400" cy="4210050"/>
          </a:xfrm>
        </p:spPr>
        <p:txBody>
          <a:bodyPr anchor="t"/>
          <a:lstStyle/>
          <a:p>
            <a:pPr eaLnBrk="1" hangingPunct="1"/>
            <a:r>
              <a:rPr lang="en-US" altLang="zh-CN">
                <a:ea typeface="宋体" panose="02010600030101010101" pitchFamily="2" charset="-122"/>
              </a:rPr>
              <a:t>The first example, “ad wars,” is not mentioned in the textbook. </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An interesting note:  When Congress banned cigarette advertising on television in 1971, cigarette manufacturers’ profits rose.  Prior to the ban, cigarette companies were stuck in a Nash equilibrium in which all were spending heavily on TV ads to steal business from each other.  The ban, in effect, forced cigarette manufacturers to switch to the cooperative outcome in which none advertises on TV. </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The next three examples (OPEC on this slide, arms race &amp; common resources on the next slide) are discussed in much more detail in the textbook.  Instead of covering these same examples in detail in this PowerPoint, I chose to present different examples, so that students who read the book still have a reason to attend class (and vice versa).  </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However, it’s still useful to mention the book’s examples here, and briefly discuss them if you wish, so they will be familiar to students when students read the chapter.  </a:t>
            </a:r>
          </a:p>
        </p:txBody>
      </p:sp>
    </p:spTree>
    <p:extLst>
      <p:ext uri="{BB962C8B-B14F-4D97-AF65-F5344CB8AC3E}">
        <p14:creationId xmlns:p14="http://schemas.microsoft.com/office/powerpoint/2010/main" val="192324747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dirty="0"/>
              <a:t>当你遇到困难的时候，试着用常见的困境去套路一下，明确自己处在什么情况中，使自己尽量成为一个明智的博弈参与者。</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B0B4A7E-80EE-4C59-83A7-405644CF1E14}" type="slidenum">
              <a:rPr lang="zh-CN" altLang="en-US" smtClean="0"/>
              <a:pPr/>
              <a:t>20</a:t>
            </a:fld>
            <a:endParaRPr lang="en-US" altLang="zh-CN"/>
          </a:p>
        </p:txBody>
      </p:sp>
    </p:spTree>
    <p:extLst>
      <p:ext uri="{BB962C8B-B14F-4D97-AF65-F5344CB8AC3E}">
        <p14:creationId xmlns:p14="http://schemas.microsoft.com/office/powerpoint/2010/main" val="185775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页脚占位符 3"/>
          <p:cNvSpPr>
            <a:spLocks noGrp="1"/>
          </p:cNvSpPr>
          <p:nvPr>
            <p:ph type="ftr" sz="quarter" idx="10"/>
          </p:nvPr>
        </p:nvSpPr>
        <p:spPr/>
        <p:txBody>
          <a:bodyPr/>
          <a:lstStyle>
            <a:lvl1pPr>
              <a:defRPr/>
            </a:lvl1pPr>
          </a:lstStyle>
          <a:p>
            <a:r>
              <a:rPr lang="zh-CN" altLang="zh-CN"/>
              <a:t>垄断竞争</a:t>
            </a:r>
          </a:p>
        </p:txBody>
      </p:sp>
      <p:sp>
        <p:nvSpPr>
          <p:cNvPr id="5" name="灯片编号占位符 4"/>
          <p:cNvSpPr>
            <a:spLocks noGrp="1"/>
          </p:cNvSpPr>
          <p:nvPr>
            <p:ph type="sldNum" sz="quarter" idx="11"/>
          </p:nvPr>
        </p:nvSpPr>
        <p:spPr/>
        <p:txBody>
          <a:bodyPr/>
          <a:lstStyle>
            <a:lvl1pPr>
              <a:defRPr/>
            </a:lvl1pPr>
          </a:lstStyle>
          <a:p>
            <a:fld id="{37512424-6863-435C-87F9-56195668D65F}" type="slidenum">
              <a:rPr lang="zh-CN" altLang="en-US"/>
              <a:pPr/>
              <a:t>‹#›</a:t>
            </a:fld>
            <a:endParaRPr lang="en-US" altLang="zh-CN"/>
          </a:p>
        </p:txBody>
      </p:sp>
    </p:spTree>
    <p:extLst>
      <p:ext uri="{BB962C8B-B14F-4D97-AF65-F5344CB8AC3E}">
        <p14:creationId xmlns:p14="http://schemas.microsoft.com/office/powerpoint/2010/main" val="276713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zh-CN"/>
              <a:t>垄断竞争</a:t>
            </a:r>
          </a:p>
        </p:txBody>
      </p:sp>
      <p:sp>
        <p:nvSpPr>
          <p:cNvPr id="5" name="灯片编号占位符 4"/>
          <p:cNvSpPr>
            <a:spLocks noGrp="1"/>
          </p:cNvSpPr>
          <p:nvPr>
            <p:ph type="sldNum" sz="quarter" idx="11"/>
          </p:nvPr>
        </p:nvSpPr>
        <p:spPr/>
        <p:txBody>
          <a:bodyPr/>
          <a:lstStyle>
            <a:lvl1pPr>
              <a:defRPr/>
            </a:lvl1pPr>
          </a:lstStyle>
          <a:p>
            <a:fld id="{BAD68A75-B510-4A99-BE74-7B5C44E57332}" type="slidenum">
              <a:rPr lang="zh-CN" altLang="en-US"/>
              <a:pPr/>
              <a:t>‹#›</a:t>
            </a:fld>
            <a:endParaRPr lang="en-US" altLang="zh-CN"/>
          </a:p>
        </p:txBody>
      </p:sp>
    </p:spTree>
    <p:extLst>
      <p:ext uri="{BB962C8B-B14F-4D97-AF65-F5344CB8AC3E}">
        <p14:creationId xmlns:p14="http://schemas.microsoft.com/office/powerpoint/2010/main" val="285137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zh-CN"/>
              <a:t>垄断竞争</a:t>
            </a:r>
          </a:p>
        </p:txBody>
      </p:sp>
      <p:sp>
        <p:nvSpPr>
          <p:cNvPr id="5" name="灯片编号占位符 4"/>
          <p:cNvSpPr>
            <a:spLocks noGrp="1"/>
          </p:cNvSpPr>
          <p:nvPr>
            <p:ph type="sldNum" sz="quarter" idx="11"/>
          </p:nvPr>
        </p:nvSpPr>
        <p:spPr/>
        <p:txBody>
          <a:bodyPr/>
          <a:lstStyle>
            <a:lvl1pPr>
              <a:defRPr/>
            </a:lvl1pPr>
          </a:lstStyle>
          <a:p>
            <a:fld id="{284C53C8-DE81-48F3-8E1C-744A6E38F201}" type="slidenum">
              <a:rPr lang="zh-CN" altLang="en-US"/>
              <a:pPr/>
              <a:t>‹#›</a:t>
            </a:fld>
            <a:endParaRPr lang="en-US" altLang="zh-CN"/>
          </a:p>
        </p:txBody>
      </p:sp>
    </p:spTree>
    <p:extLst>
      <p:ext uri="{BB962C8B-B14F-4D97-AF65-F5344CB8AC3E}">
        <p14:creationId xmlns:p14="http://schemas.microsoft.com/office/powerpoint/2010/main" val="2331034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2010365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080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427394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73063" y="1008063"/>
            <a:ext cx="4079875" cy="5118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5338" y="1008063"/>
            <a:ext cx="4081462" cy="5118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1477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0475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86274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438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57189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zh-CN"/>
              <a:t>垄断竞争</a:t>
            </a:r>
          </a:p>
        </p:txBody>
      </p:sp>
      <p:sp>
        <p:nvSpPr>
          <p:cNvPr id="5" name="灯片编号占位符 4"/>
          <p:cNvSpPr>
            <a:spLocks noGrp="1"/>
          </p:cNvSpPr>
          <p:nvPr>
            <p:ph type="sldNum" sz="quarter" idx="11"/>
          </p:nvPr>
        </p:nvSpPr>
        <p:spPr/>
        <p:txBody>
          <a:bodyPr/>
          <a:lstStyle>
            <a:lvl1pPr>
              <a:defRPr/>
            </a:lvl1pPr>
          </a:lstStyle>
          <a:p>
            <a:fld id="{7116DA6A-ECFC-4340-8943-805A1D9211EE}" type="slidenum">
              <a:rPr lang="zh-CN" altLang="en-US"/>
              <a:pPr/>
              <a:t>‹#›</a:t>
            </a:fld>
            <a:endParaRPr lang="en-US" altLang="zh-CN"/>
          </a:p>
        </p:txBody>
      </p:sp>
    </p:spTree>
    <p:extLst>
      <p:ext uri="{BB962C8B-B14F-4D97-AF65-F5344CB8AC3E}">
        <p14:creationId xmlns:p14="http://schemas.microsoft.com/office/powerpoint/2010/main" val="1850217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705820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9771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7581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pPr lvl="0"/>
            <a:endParaRPr lang="zh-CN" altLang="en-US" noProof="0"/>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anose="05000000000000000000" pitchFamily="2" charset="2"/>
              <a:buNone/>
              <a:defRPr sz="5800" i="1">
                <a:solidFill>
                  <a:srgbClr val="008080"/>
                </a:solidFill>
                <a:latin typeface="Tahoma" panose="020B0604030504040204" pitchFamily="34" charset="0"/>
              </a:defRPr>
            </a:lvl1pPr>
          </a:lstStyle>
          <a:p>
            <a:pPr lvl="0"/>
            <a:r>
              <a:rPr lang="en-US" altLang="zh-CN" noProof="0"/>
              <a:t>34</a:t>
            </a:r>
          </a:p>
        </p:txBody>
      </p:sp>
    </p:spTree>
    <p:extLst>
      <p:ext uri="{BB962C8B-B14F-4D97-AF65-F5344CB8AC3E}">
        <p14:creationId xmlns:p14="http://schemas.microsoft.com/office/powerpoint/2010/main" val="2785158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8A11AD18-7E16-4B45-BA5A-D5C493691E64}" type="slidenum">
              <a:rPr lang="zh-CN" altLang="zh-CN"/>
              <a:pPr>
                <a:defRPr/>
              </a:pPr>
              <a:t>‹#›</a:t>
            </a:fld>
            <a:endParaRPr lang="en-US" altLang="zh-CN"/>
          </a:p>
        </p:txBody>
      </p:sp>
    </p:spTree>
    <p:extLst>
      <p:ext uri="{BB962C8B-B14F-4D97-AF65-F5344CB8AC3E}">
        <p14:creationId xmlns:p14="http://schemas.microsoft.com/office/powerpoint/2010/main" val="3990642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灯片编号占位符 4"/>
          <p:cNvSpPr>
            <a:spLocks noGrp="1"/>
          </p:cNvSpPr>
          <p:nvPr>
            <p:ph type="sldNum" sz="quarter" idx="10"/>
          </p:nvPr>
        </p:nvSpPr>
        <p:spPr/>
        <p:txBody>
          <a:bodyPr/>
          <a:lstStyle>
            <a:lvl1pPr>
              <a:defRPr/>
            </a:lvl1pPr>
          </a:lstStyle>
          <a:p>
            <a:pPr>
              <a:defRPr/>
            </a:pPr>
            <a:fld id="{B76C9B91-B77A-40CD-B2B1-84BEC340AB33}" type="slidenum">
              <a:rPr lang="zh-CN" altLang="zh-CN"/>
              <a:pPr>
                <a:defRPr/>
              </a:pPr>
              <a:t>‹#›</a:t>
            </a:fld>
            <a:endParaRPr lang="en-US" altLang="zh-CN"/>
          </a:p>
        </p:txBody>
      </p:sp>
    </p:spTree>
    <p:extLst>
      <p:ext uri="{BB962C8B-B14F-4D97-AF65-F5344CB8AC3E}">
        <p14:creationId xmlns:p14="http://schemas.microsoft.com/office/powerpoint/2010/main" val="3482847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73063" y="1008063"/>
            <a:ext cx="4079875" cy="5118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5338" y="1008063"/>
            <a:ext cx="4081462" cy="5118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0"/>
          </p:nvPr>
        </p:nvSpPr>
        <p:spPr/>
        <p:txBody>
          <a:bodyPr/>
          <a:lstStyle>
            <a:lvl1pPr>
              <a:defRPr/>
            </a:lvl1pPr>
          </a:lstStyle>
          <a:p>
            <a:pPr>
              <a:defRPr/>
            </a:pPr>
            <a:fld id="{7DD3AA71-B804-43D3-900C-E3D1E0622C5E}" type="slidenum">
              <a:rPr lang="zh-CN" altLang="zh-CN"/>
              <a:pPr>
                <a:defRPr/>
              </a:pPr>
              <a:t>‹#›</a:t>
            </a:fld>
            <a:endParaRPr lang="en-US" altLang="zh-CN"/>
          </a:p>
        </p:txBody>
      </p:sp>
    </p:spTree>
    <p:extLst>
      <p:ext uri="{BB962C8B-B14F-4D97-AF65-F5344CB8AC3E}">
        <p14:creationId xmlns:p14="http://schemas.microsoft.com/office/powerpoint/2010/main" val="1894133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7"/>
          <p:cNvSpPr>
            <a:spLocks noGrp="1"/>
          </p:cNvSpPr>
          <p:nvPr>
            <p:ph type="sldNum" sz="quarter" idx="10"/>
          </p:nvPr>
        </p:nvSpPr>
        <p:spPr/>
        <p:txBody>
          <a:bodyPr/>
          <a:lstStyle>
            <a:lvl1pPr>
              <a:defRPr/>
            </a:lvl1pPr>
          </a:lstStyle>
          <a:p>
            <a:pPr>
              <a:defRPr/>
            </a:pPr>
            <a:fld id="{CFFD8215-127B-43FD-9623-432BD2B405D7}" type="slidenum">
              <a:rPr lang="zh-CN" altLang="zh-CN"/>
              <a:pPr>
                <a:defRPr/>
              </a:pPr>
              <a:t>‹#›</a:t>
            </a:fld>
            <a:endParaRPr lang="en-US" altLang="zh-CN"/>
          </a:p>
        </p:txBody>
      </p:sp>
    </p:spTree>
    <p:extLst>
      <p:ext uri="{BB962C8B-B14F-4D97-AF65-F5344CB8AC3E}">
        <p14:creationId xmlns:p14="http://schemas.microsoft.com/office/powerpoint/2010/main" val="2226003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3"/>
          <p:cNvSpPr>
            <a:spLocks noGrp="1"/>
          </p:cNvSpPr>
          <p:nvPr>
            <p:ph type="sldNum" sz="quarter" idx="10"/>
          </p:nvPr>
        </p:nvSpPr>
        <p:spPr/>
        <p:txBody>
          <a:bodyPr/>
          <a:lstStyle>
            <a:lvl1pPr>
              <a:defRPr/>
            </a:lvl1pPr>
          </a:lstStyle>
          <a:p>
            <a:pPr>
              <a:defRPr/>
            </a:pPr>
            <a:fld id="{364CC861-10C9-438C-AE77-23027FEA42AE}" type="slidenum">
              <a:rPr lang="zh-CN" altLang="zh-CN"/>
              <a:pPr>
                <a:defRPr/>
              </a:pPr>
              <a:t>‹#›</a:t>
            </a:fld>
            <a:endParaRPr lang="en-US" altLang="zh-CN"/>
          </a:p>
        </p:txBody>
      </p:sp>
    </p:spTree>
    <p:extLst>
      <p:ext uri="{BB962C8B-B14F-4D97-AF65-F5344CB8AC3E}">
        <p14:creationId xmlns:p14="http://schemas.microsoft.com/office/powerpoint/2010/main" val="152837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
          <p:cNvSpPr>
            <a:spLocks noGrp="1"/>
          </p:cNvSpPr>
          <p:nvPr>
            <p:ph type="sldNum" sz="quarter" idx="10"/>
          </p:nvPr>
        </p:nvSpPr>
        <p:spPr/>
        <p:txBody>
          <a:bodyPr/>
          <a:lstStyle>
            <a:lvl1pPr>
              <a:defRPr/>
            </a:lvl1pPr>
          </a:lstStyle>
          <a:p>
            <a:pPr>
              <a:defRPr/>
            </a:pPr>
            <a:fld id="{EC5B0615-FB80-47C1-B7D5-3CD9D5988A85}" type="slidenum">
              <a:rPr lang="zh-CN" altLang="zh-CN"/>
              <a:pPr>
                <a:defRPr/>
              </a:pPr>
              <a:t>‹#›</a:t>
            </a:fld>
            <a:endParaRPr lang="en-US" altLang="zh-CN"/>
          </a:p>
        </p:txBody>
      </p:sp>
    </p:spTree>
    <p:extLst>
      <p:ext uri="{BB962C8B-B14F-4D97-AF65-F5344CB8AC3E}">
        <p14:creationId xmlns:p14="http://schemas.microsoft.com/office/powerpoint/2010/main" val="366132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页脚占位符 3"/>
          <p:cNvSpPr>
            <a:spLocks noGrp="1"/>
          </p:cNvSpPr>
          <p:nvPr>
            <p:ph type="ftr" sz="quarter" idx="10"/>
          </p:nvPr>
        </p:nvSpPr>
        <p:spPr/>
        <p:txBody>
          <a:bodyPr/>
          <a:lstStyle>
            <a:lvl1pPr>
              <a:defRPr/>
            </a:lvl1pPr>
          </a:lstStyle>
          <a:p>
            <a:r>
              <a:rPr lang="zh-CN" altLang="zh-CN"/>
              <a:t>垄断竞争</a:t>
            </a:r>
          </a:p>
        </p:txBody>
      </p:sp>
      <p:sp>
        <p:nvSpPr>
          <p:cNvPr id="5" name="灯片编号占位符 4"/>
          <p:cNvSpPr>
            <a:spLocks noGrp="1"/>
          </p:cNvSpPr>
          <p:nvPr>
            <p:ph type="sldNum" sz="quarter" idx="11"/>
          </p:nvPr>
        </p:nvSpPr>
        <p:spPr/>
        <p:txBody>
          <a:bodyPr/>
          <a:lstStyle>
            <a:lvl1pPr>
              <a:defRPr/>
            </a:lvl1pPr>
          </a:lstStyle>
          <a:p>
            <a:fld id="{E8ABBDC3-344D-4132-85AC-4F8535E24EA8}" type="slidenum">
              <a:rPr lang="zh-CN" altLang="en-US"/>
              <a:pPr/>
              <a:t>‹#›</a:t>
            </a:fld>
            <a:endParaRPr lang="en-US" altLang="zh-CN"/>
          </a:p>
        </p:txBody>
      </p:sp>
    </p:spTree>
    <p:extLst>
      <p:ext uri="{BB962C8B-B14F-4D97-AF65-F5344CB8AC3E}">
        <p14:creationId xmlns:p14="http://schemas.microsoft.com/office/powerpoint/2010/main" val="1938182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5"/>
          <p:cNvSpPr>
            <a:spLocks noGrp="1"/>
          </p:cNvSpPr>
          <p:nvPr>
            <p:ph type="sldNum" sz="quarter" idx="10"/>
          </p:nvPr>
        </p:nvSpPr>
        <p:spPr/>
        <p:txBody>
          <a:bodyPr/>
          <a:lstStyle>
            <a:lvl1pPr>
              <a:defRPr/>
            </a:lvl1pPr>
          </a:lstStyle>
          <a:p>
            <a:pPr>
              <a:defRPr/>
            </a:pPr>
            <a:fld id="{FC02A3E2-FE67-4D88-8747-8F0E22FAA882}" type="slidenum">
              <a:rPr lang="zh-CN" altLang="zh-CN"/>
              <a:pPr>
                <a:defRPr/>
              </a:pPr>
              <a:t>‹#›</a:t>
            </a:fld>
            <a:endParaRPr lang="en-US" altLang="zh-CN"/>
          </a:p>
        </p:txBody>
      </p:sp>
    </p:spTree>
    <p:extLst>
      <p:ext uri="{BB962C8B-B14F-4D97-AF65-F5344CB8AC3E}">
        <p14:creationId xmlns:p14="http://schemas.microsoft.com/office/powerpoint/2010/main" val="20961118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5"/>
          <p:cNvSpPr>
            <a:spLocks noGrp="1"/>
          </p:cNvSpPr>
          <p:nvPr>
            <p:ph type="sldNum" sz="quarter" idx="10"/>
          </p:nvPr>
        </p:nvSpPr>
        <p:spPr/>
        <p:txBody>
          <a:bodyPr/>
          <a:lstStyle>
            <a:lvl1pPr>
              <a:defRPr/>
            </a:lvl1pPr>
          </a:lstStyle>
          <a:p>
            <a:pPr>
              <a:defRPr/>
            </a:pPr>
            <a:fld id="{991875A1-E3BC-4F34-B508-D66196E9F7BC}" type="slidenum">
              <a:rPr lang="zh-CN" altLang="zh-CN"/>
              <a:pPr>
                <a:defRPr/>
              </a:pPr>
              <a:t>‹#›</a:t>
            </a:fld>
            <a:endParaRPr lang="en-US" altLang="zh-CN"/>
          </a:p>
        </p:txBody>
      </p:sp>
    </p:spTree>
    <p:extLst>
      <p:ext uri="{BB962C8B-B14F-4D97-AF65-F5344CB8AC3E}">
        <p14:creationId xmlns:p14="http://schemas.microsoft.com/office/powerpoint/2010/main" val="1173465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2641B811-46F4-49AB-B1B9-D530BE0AA231}" type="slidenum">
              <a:rPr lang="zh-CN" altLang="zh-CN"/>
              <a:pPr>
                <a:defRPr/>
              </a:pPr>
              <a:t>‹#›</a:t>
            </a:fld>
            <a:endParaRPr lang="en-US" altLang="zh-CN"/>
          </a:p>
        </p:txBody>
      </p:sp>
    </p:spTree>
    <p:extLst>
      <p:ext uri="{BB962C8B-B14F-4D97-AF65-F5344CB8AC3E}">
        <p14:creationId xmlns:p14="http://schemas.microsoft.com/office/powerpoint/2010/main" val="30943494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DF9E48C7-6C9F-40B0-A8FF-81C46D7C1C24}" type="slidenum">
              <a:rPr lang="zh-CN" altLang="zh-CN"/>
              <a:pPr>
                <a:defRPr/>
              </a:pPr>
              <a:t>‹#›</a:t>
            </a:fld>
            <a:endParaRPr lang="en-US" altLang="zh-CN"/>
          </a:p>
        </p:txBody>
      </p:sp>
    </p:spTree>
    <p:extLst>
      <p:ext uri="{BB962C8B-B14F-4D97-AF65-F5344CB8AC3E}">
        <p14:creationId xmlns:p14="http://schemas.microsoft.com/office/powerpoint/2010/main" val="349713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73063" y="1008063"/>
            <a:ext cx="4079875" cy="5118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5338" y="1008063"/>
            <a:ext cx="4081462" cy="5118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zh-CN" altLang="zh-CN"/>
              <a:t>垄断竞争</a:t>
            </a:r>
          </a:p>
        </p:txBody>
      </p:sp>
      <p:sp>
        <p:nvSpPr>
          <p:cNvPr id="6" name="灯片编号占位符 5"/>
          <p:cNvSpPr>
            <a:spLocks noGrp="1"/>
          </p:cNvSpPr>
          <p:nvPr>
            <p:ph type="sldNum" sz="quarter" idx="11"/>
          </p:nvPr>
        </p:nvSpPr>
        <p:spPr/>
        <p:txBody>
          <a:bodyPr/>
          <a:lstStyle>
            <a:lvl1pPr>
              <a:defRPr/>
            </a:lvl1pPr>
          </a:lstStyle>
          <a:p>
            <a:fld id="{AF6856AD-D0E6-4494-A447-4620754186AA}" type="slidenum">
              <a:rPr lang="zh-CN" altLang="en-US"/>
              <a:pPr/>
              <a:t>‹#›</a:t>
            </a:fld>
            <a:endParaRPr lang="en-US" altLang="zh-CN"/>
          </a:p>
        </p:txBody>
      </p:sp>
    </p:spTree>
    <p:extLst>
      <p:ext uri="{BB962C8B-B14F-4D97-AF65-F5344CB8AC3E}">
        <p14:creationId xmlns:p14="http://schemas.microsoft.com/office/powerpoint/2010/main" val="318014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zh-CN" altLang="zh-CN"/>
              <a:t>垄断竞争</a:t>
            </a:r>
          </a:p>
        </p:txBody>
      </p:sp>
      <p:sp>
        <p:nvSpPr>
          <p:cNvPr id="8" name="灯片编号占位符 7"/>
          <p:cNvSpPr>
            <a:spLocks noGrp="1"/>
          </p:cNvSpPr>
          <p:nvPr>
            <p:ph type="sldNum" sz="quarter" idx="11"/>
          </p:nvPr>
        </p:nvSpPr>
        <p:spPr/>
        <p:txBody>
          <a:bodyPr/>
          <a:lstStyle>
            <a:lvl1pPr>
              <a:defRPr/>
            </a:lvl1pPr>
          </a:lstStyle>
          <a:p>
            <a:fld id="{5EDB84B7-4ACE-4BE8-9370-67863EDDEB63}" type="slidenum">
              <a:rPr lang="zh-CN" altLang="en-US"/>
              <a:pPr/>
              <a:t>‹#›</a:t>
            </a:fld>
            <a:endParaRPr lang="en-US" altLang="zh-CN"/>
          </a:p>
        </p:txBody>
      </p:sp>
    </p:spTree>
    <p:extLst>
      <p:ext uri="{BB962C8B-B14F-4D97-AF65-F5344CB8AC3E}">
        <p14:creationId xmlns:p14="http://schemas.microsoft.com/office/powerpoint/2010/main" val="182619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zh-CN" altLang="zh-CN"/>
              <a:t>垄断竞争</a:t>
            </a:r>
          </a:p>
        </p:txBody>
      </p:sp>
      <p:sp>
        <p:nvSpPr>
          <p:cNvPr id="4" name="灯片编号占位符 3"/>
          <p:cNvSpPr>
            <a:spLocks noGrp="1"/>
          </p:cNvSpPr>
          <p:nvPr>
            <p:ph type="sldNum" sz="quarter" idx="11"/>
          </p:nvPr>
        </p:nvSpPr>
        <p:spPr/>
        <p:txBody>
          <a:bodyPr/>
          <a:lstStyle>
            <a:lvl1pPr>
              <a:defRPr/>
            </a:lvl1pPr>
          </a:lstStyle>
          <a:p>
            <a:fld id="{195FEEA1-2209-4BFE-8AC1-E6C3C62E1DFF}" type="slidenum">
              <a:rPr lang="zh-CN" altLang="en-US"/>
              <a:pPr/>
              <a:t>‹#›</a:t>
            </a:fld>
            <a:endParaRPr lang="en-US" altLang="zh-CN"/>
          </a:p>
        </p:txBody>
      </p:sp>
    </p:spTree>
    <p:extLst>
      <p:ext uri="{BB962C8B-B14F-4D97-AF65-F5344CB8AC3E}">
        <p14:creationId xmlns:p14="http://schemas.microsoft.com/office/powerpoint/2010/main" val="63829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zh-CN"/>
              <a:t>垄断竞争</a:t>
            </a:r>
          </a:p>
        </p:txBody>
      </p:sp>
      <p:sp>
        <p:nvSpPr>
          <p:cNvPr id="3" name="灯片编号占位符 2"/>
          <p:cNvSpPr>
            <a:spLocks noGrp="1"/>
          </p:cNvSpPr>
          <p:nvPr>
            <p:ph type="sldNum" sz="quarter" idx="11"/>
          </p:nvPr>
        </p:nvSpPr>
        <p:spPr/>
        <p:txBody>
          <a:bodyPr/>
          <a:lstStyle>
            <a:lvl1pPr>
              <a:defRPr/>
            </a:lvl1pPr>
          </a:lstStyle>
          <a:p>
            <a:fld id="{E79155D7-CE48-49E1-8DCA-AEF13D3575C4}" type="slidenum">
              <a:rPr lang="zh-CN" altLang="en-US"/>
              <a:pPr/>
              <a:t>‹#›</a:t>
            </a:fld>
            <a:endParaRPr lang="en-US" altLang="zh-CN"/>
          </a:p>
        </p:txBody>
      </p:sp>
    </p:spTree>
    <p:extLst>
      <p:ext uri="{BB962C8B-B14F-4D97-AF65-F5344CB8AC3E}">
        <p14:creationId xmlns:p14="http://schemas.microsoft.com/office/powerpoint/2010/main" val="303571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p:cNvSpPr>
            <a:spLocks noGrp="1"/>
          </p:cNvSpPr>
          <p:nvPr>
            <p:ph type="ftr" sz="quarter" idx="10"/>
          </p:nvPr>
        </p:nvSpPr>
        <p:spPr/>
        <p:txBody>
          <a:bodyPr/>
          <a:lstStyle>
            <a:lvl1pPr>
              <a:defRPr/>
            </a:lvl1pPr>
          </a:lstStyle>
          <a:p>
            <a:r>
              <a:rPr lang="zh-CN" altLang="zh-CN"/>
              <a:t>垄断竞争</a:t>
            </a:r>
          </a:p>
        </p:txBody>
      </p:sp>
      <p:sp>
        <p:nvSpPr>
          <p:cNvPr id="6" name="灯片编号占位符 5"/>
          <p:cNvSpPr>
            <a:spLocks noGrp="1"/>
          </p:cNvSpPr>
          <p:nvPr>
            <p:ph type="sldNum" sz="quarter" idx="11"/>
          </p:nvPr>
        </p:nvSpPr>
        <p:spPr/>
        <p:txBody>
          <a:bodyPr/>
          <a:lstStyle>
            <a:lvl1pPr>
              <a:defRPr/>
            </a:lvl1pPr>
          </a:lstStyle>
          <a:p>
            <a:fld id="{27DC88ED-A76B-4E43-8383-95DF8D490365}" type="slidenum">
              <a:rPr lang="zh-CN" altLang="en-US"/>
              <a:pPr/>
              <a:t>‹#›</a:t>
            </a:fld>
            <a:endParaRPr lang="en-US" altLang="zh-CN"/>
          </a:p>
        </p:txBody>
      </p:sp>
    </p:spTree>
    <p:extLst>
      <p:ext uri="{BB962C8B-B14F-4D97-AF65-F5344CB8AC3E}">
        <p14:creationId xmlns:p14="http://schemas.microsoft.com/office/powerpoint/2010/main" val="343464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p:cNvSpPr>
            <a:spLocks noGrp="1"/>
          </p:cNvSpPr>
          <p:nvPr>
            <p:ph type="ftr" sz="quarter" idx="10"/>
          </p:nvPr>
        </p:nvSpPr>
        <p:spPr/>
        <p:txBody>
          <a:bodyPr/>
          <a:lstStyle>
            <a:lvl1pPr>
              <a:defRPr/>
            </a:lvl1pPr>
          </a:lstStyle>
          <a:p>
            <a:r>
              <a:rPr lang="zh-CN" altLang="zh-CN"/>
              <a:t>垄断竞争</a:t>
            </a:r>
          </a:p>
        </p:txBody>
      </p:sp>
      <p:sp>
        <p:nvSpPr>
          <p:cNvPr id="6" name="灯片编号占位符 5"/>
          <p:cNvSpPr>
            <a:spLocks noGrp="1"/>
          </p:cNvSpPr>
          <p:nvPr>
            <p:ph type="sldNum" sz="quarter" idx="11"/>
          </p:nvPr>
        </p:nvSpPr>
        <p:spPr/>
        <p:txBody>
          <a:bodyPr/>
          <a:lstStyle>
            <a:lvl1pPr>
              <a:defRPr/>
            </a:lvl1pPr>
          </a:lstStyle>
          <a:p>
            <a:fld id="{124980CB-0793-4F32-AAED-3DD9F191F765}" type="slidenum">
              <a:rPr lang="zh-CN" altLang="en-US"/>
              <a:pPr/>
              <a:t>‹#›</a:t>
            </a:fld>
            <a:endParaRPr lang="en-US" altLang="zh-CN"/>
          </a:p>
        </p:txBody>
      </p:sp>
    </p:spTree>
    <p:extLst>
      <p:ext uri="{BB962C8B-B14F-4D97-AF65-F5344CB8AC3E}">
        <p14:creationId xmlns:p14="http://schemas.microsoft.com/office/powerpoint/2010/main" val="410636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1027" name="Rectangle 3"/>
          <p:cNvSpPr>
            <a:spLocks noGrp="1" noChangeArrowheads="1"/>
          </p:cNvSpPr>
          <p:nvPr>
            <p:ph type="body" idx="1"/>
          </p:nvPr>
        </p:nvSpPr>
        <p:spPr bwMode="auto">
          <a:xfrm>
            <a:off x="373063" y="1008063"/>
            <a:ext cx="831373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5"/>
          <p:cNvSpPr>
            <a:spLocks noGrp="1" noChangeArrowheads="1"/>
          </p:cNvSpPr>
          <p:nvPr>
            <p:ph type="ftr" sz="quarter" idx="3"/>
          </p:nvPr>
        </p:nvSpPr>
        <p:spPr bwMode="auto">
          <a:xfrm>
            <a:off x="285750" y="6392863"/>
            <a:ext cx="733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i="1">
                <a:solidFill>
                  <a:srgbClr val="777777"/>
                </a:solidFill>
                <a:ea typeface="宋体" panose="02010600030101010101" pitchFamily="2" charset="-122"/>
              </a:defRPr>
            </a:lvl1pPr>
          </a:lstStyle>
          <a:p>
            <a:r>
              <a:rPr lang="zh-CN" altLang="zh-CN"/>
              <a:t>垄断竞争</a:t>
            </a:r>
          </a:p>
        </p:txBody>
      </p:sp>
      <p:sp>
        <p:nvSpPr>
          <p:cNvPr id="1029" name="Rectangle 6"/>
          <p:cNvSpPr>
            <a:spLocks noGrp="1" noChangeArrowheads="1"/>
          </p:cNvSpPr>
          <p:nvPr>
            <p:ph type="sldNum" sz="quarter" idx="4"/>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700">
                <a:solidFill>
                  <a:srgbClr val="777777"/>
                </a:solidFill>
                <a:ea typeface="宋体" panose="02010600030101010101" pitchFamily="2" charset="-122"/>
              </a:defRPr>
            </a:lvl1pPr>
          </a:lstStyle>
          <a:p>
            <a:fld id="{5DB04D2B-1F7A-4AED-81B7-1D3F3439EDC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txStyles>
    <p:titleStyle>
      <a:lvl1pPr algn="ctr" rtl="0" eaLnBrk="0" fontAlgn="base" hangingPunct="0">
        <a:spcBef>
          <a:spcPct val="0"/>
        </a:spcBef>
        <a:spcAft>
          <a:spcPct val="0"/>
        </a:spcAft>
        <a:defRPr sz="3800" b="1" kern="1200">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anose="02040602050305030304" pitchFamily="18" charset="0"/>
        </a:defRPr>
      </a:lvl2pPr>
      <a:lvl3pPr algn="ctr" rtl="0" eaLnBrk="0" fontAlgn="base" hangingPunct="0">
        <a:spcBef>
          <a:spcPct val="0"/>
        </a:spcBef>
        <a:spcAft>
          <a:spcPct val="0"/>
        </a:spcAft>
        <a:defRPr sz="3800" b="1">
          <a:solidFill>
            <a:srgbClr val="333399"/>
          </a:solidFill>
          <a:latin typeface="Book Antiqua" panose="02040602050305030304" pitchFamily="18" charset="0"/>
        </a:defRPr>
      </a:lvl3pPr>
      <a:lvl4pPr algn="ctr" rtl="0" eaLnBrk="0" fontAlgn="base" hangingPunct="0">
        <a:spcBef>
          <a:spcPct val="0"/>
        </a:spcBef>
        <a:spcAft>
          <a:spcPct val="0"/>
        </a:spcAft>
        <a:defRPr sz="3800" b="1">
          <a:solidFill>
            <a:srgbClr val="333399"/>
          </a:solidFill>
          <a:latin typeface="Book Antiqua" panose="02040602050305030304" pitchFamily="18" charset="0"/>
        </a:defRPr>
      </a:lvl4pPr>
      <a:lvl5pPr algn="ctr" rtl="0" eaLnBrk="0" fontAlgn="base" hangingPunct="0">
        <a:spcBef>
          <a:spcPct val="0"/>
        </a:spcBef>
        <a:spcAft>
          <a:spcPct val="0"/>
        </a:spcAft>
        <a:defRPr sz="3800" b="1">
          <a:solidFill>
            <a:srgbClr val="333399"/>
          </a:solidFill>
          <a:latin typeface="Book Antiqua" panose="02040602050305030304" pitchFamily="18" charset="0"/>
        </a:defRPr>
      </a:lvl5pPr>
      <a:lvl6pPr marL="457200" algn="ctr" rtl="0" eaLnBrk="0" fontAlgn="base" hangingPunct="0">
        <a:spcBef>
          <a:spcPct val="0"/>
        </a:spcBef>
        <a:spcAft>
          <a:spcPct val="0"/>
        </a:spcAft>
        <a:defRPr sz="3800" b="1">
          <a:solidFill>
            <a:srgbClr val="333399"/>
          </a:solidFill>
          <a:latin typeface="Book Antiqua" panose="02040602050305030304" pitchFamily="18" charset="0"/>
        </a:defRPr>
      </a:lvl6pPr>
      <a:lvl7pPr marL="914400" algn="ctr" rtl="0" eaLnBrk="0" fontAlgn="base" hangingPunct="0">
        <a:spcBef>
          <a:spcPct val="0"/>
        </a:spcBef>
        <a:spcAft>
          <a:spcPct val="0"/>
        </a:spcAft>
        <a:defRPr sz="3800" b="1">
          <a:solidFill>
            <a:srgbClr val="333399"/>
          </a:solidFill>
          <a:latin typeface="Book Antiqua" panose="02040602050305030304" pitchFamily="18" charset="0"/>
        </a:defRPr>
      </a:lvl7pPr>
      <a:lvl8pPr marL="1371600" algn="ctr" rtl="0" eaLnBrk="0" fontAlgn="base" hangingPunct="0">
        <a:spcBef>
          <a:spcPct val="0"/>
        </a:spcBef>
        <a:spcAft>
          <a:spcPct val="0"/>
        </a:spcAft>
        <a:defRPr sz="3800" b="1">
          <a:solidFill>
            <a:srgbClr val="333399"/>
          </a:solidFill>
          <a:latin typeface="Book Antiqua" panose="02040602050305030304" pitchFamily="18" charset="0"/>
        </a:defRPr>
      </a:lvl8pPr>
      <a:lvl9pPr marL="1828800" algn="ctr" rtl="0" eaLnBrk="0" fontAlgn="base" hangingPunct="0">
        <a:spcBef>
          <a:spcPct val="0"/>
        </a:spcBef>
        <a:spcAft>
          <a:spcPct val="0"/>
        </a:spcAft>
        <a:defRPr sz="3800" b="1">
          <a:solidFill>
            <a:srgbClr val="333399"/>
          </a:solidFill>
          <a:latin typeface="Book Antiqua" panose="02040602050305030304"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Text Box 14"/>
          <p:cNvSpPr txBox="1">
            <a:spLocks noChangeArrowheads="1"/>
          </p:cNvSpPr>
          <p:nvPr userDrawn="1"/>
        </p:nvSpPr>
        <p:spPr bwMode="auto">
          <a:xfrm>
            <a:off x="0" y="6445250"/>
            <a:ext cx="9144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1600" i="1">
                <a:solidFill>
                  <a:srgbClr val="969696"/>
                </a:solidFill>
                <a:latin typeface="Times New Roman" panose="02020603050405020304" pitchFamily="18" charset="0"/>
                <a:ea typeface="宋体" panose="02010600030101010101" pitchFamily="2" charset="-122"/>
              </a:rPr>
              <a:t>© 2009 South-Western, a part of Cengage Learning, all rights reserved</a:t>
            </a:r>
          </a:p>
        </p:txBody>
      </p:sp>
      <p:sp>
        <p:nvSpPr>
          <p:cNvPr id="2051" name="TextBox 6"/>
          <p:cNvSpPr txBox="1">
            <a:spLocks noChangeArrowheads="1"/>
          </p:cNvSpPr>
          <p:nvPr userDrawn="1"/>
        </p:nvSpPr>
        <p:spPr bwMode="auto">
          <a:xfrm>
            <a:off x="327025" y="301625"/>
            <a:ext cx="1958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a:solidFill>
                  <a:srgbClr val="008080"/>
                </a:solidFill>
                <a:latin typeface="Tahoma" panose="020B0604030504040204" pitchFamily="34" charset="0"/>
                <a:ea typeface="宋体" panose="02010600030101010101" pitchFamily="2" charset="-122"/>
              </a:rPr>
              <a:t>C H A P T E R</a:t>
            </a:r>
          </a:p>
        </p:txBody>
      </p:sp>
      <p:sp>
        <p:nvSpPr>
          <p:cNvPr id="2052" name="Rectangle 2"/>
          <p:cNvSpPr>
            <a:spLocks noGrp="1" noChangeArrowheads="1"/>
          </p:cNvSpPr>
          <p:nvPr>
            <p:ph type="title"/>
          </p:nvPr>
        </p:nvSpPr>
        <p:spPr bwMode="auto">
          <a:xfrm>
            <a:off x="342900" y="252413"/>
            <a:ext cx="84105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3" name="Rectangle 3"/>
          <p:cNvSpPr>
            <a:spLocks noGrp="1" noChangeArrowheads="1"/>
          </p:cNvSpPr>
          <p:nvPr>
            <p:ph type="body" idx="1"/>
          </p:nvPr>
        </p:nvSpPr>
        <p:spPr bwMode="auto">
          <a:xfrm>
            <a:off x="373063" y="1008063"/>
            <a:ext cx="831373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wipe(left)">
                                      <p:cBhvr>
                                        <p:cTn id="7" dur="500"/>
                                        <p:tgtEl>
                                          <p:spTgt spid="20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wipe(left)">
                                      <p:cBhvr>
                                        <p:cTn id="12" dur="500"/>
                                        <p:tgtEl>
                                          <p:spTgt spid="20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3">
                                            <p:txEl>
                                              <p:pRg st="2" end="2"/>
                                            </p:txEl>
                                          </p:spTgt>
                                        </p:tgtEl>
                                        <p:attrNameLst>
                                          <p:attrName>style.visibility</p:attrName>
                                        </p:attrNameLst>
                                      </p:cBhvr>
                                      <p:to>
                                        <p:strVal val="visible"/>
                                      </p:to>
                                    </p:set>
                                    <p:animEffect transition="in" filter="wipe(left)">
                                      <p:cBhvr>
                                        <p:cTn id="17" dur="500"/>
                                        <p:tgtEl>
                                          <p:spTgt spid="20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3">
                                            <p:txEl>
                                              <p:pRg st="3" end="3"/>
                                            </p:txEl>
                                          </p:spTgt>
                                        </p:tgtEl>
                                        <p:attrNameLst>
                                          <p:attrName>style.visibility</p:attrName>
                                        </p:attrNameLst>
                                      </p:cBhvr>
                                      <p:to>
                                        <p:strVal val="visible"/>
                                      </p:to>
                                    </p:set>
                                    <p:animEffect transition="in" filter="wipe(left)">
                                      <p:cBhvr>
                                        <p:cTn id="22" dur="500"/>
                                        <p:tgtEl>
                                          <p:spTgt spid="205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53">
                                            <p:txEl>
                                              <p:pRg st="4" end="4"/>
                                            </p:txEl>
                                          </p:spTgt>
                                        </p:tgtEl>
                                        <p:attrNameLst>
                                          <p:attrName>style.visibility</p:attrName>
                                        </p:attrNameLst>
                                      </p:cBhvr>
                                      <p:to>
                                        <p:strVal val="visible"/>
                                      </p:to>
                                    </p:set>
                                    <p:animEffect transition="in" filter="wipe(left)">
                                      <p:cBhvr>
                                        <p:cTn id="25" dur="500"/>
                                        <p:tgtEl>
                                          <p:spTgt spid="20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bldLvl="4" animBg="1" autoUpdateAnimBg="0">
        <p:tmplLst>
          <p:tmpl lvl="1">
            <p:tnLst>
              <p:par>
                <p:cTn presetID="22" presetClass="entr" presetSubtype="8" fill="hold" nodeType="clickEffect">
                  <p:stCondLst>
                    <p:cond delay="0"/>
                  </p:stCondLst>
                  <p:childTnLst>
                    <p:set>
                      <p:cBhvr>
                        <p:cTn dur="1" fill="hold">
                          <p:stCondLst>
                            <p:cond delay="0"/>
                          </p:stCondLst>
                        </p:cTn>
                        <p:tgtEl>
                          <p:spTgt spid="2053"/>
                        </p:tgtEl>
                        <p:attrNameLst>
                          <p:attrName>style.visibility</p:attrName>
                        </p:attrNameLst>
                      </p:cBhvr>
                      <p:to>
                        <p:strVal val="visible"/>
                      </p:to>
                    </p:set>
                    <p:animEffect transition="in" filter="wipe(left)">
                      <p:cBhvr>
                        <p:cTn dur="500"/>
                        <p:tgtEl>
                          <p:spTgt spid="205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53"/>
                        </p:tgtEl>
                        <p:attrNameLst>
                          <p:attrName>style.visibility</p:attrName>
                        </p:attrNameLst>
                      </p:cBhvr>
                      <p:to>
                        <p:strVal val="visible"/>
                      </p:to>
                    </p:set>
                    <p:animEffect transition="in" filter="wipe(left)">
                      <p:cBhvr>
                        <p:cTn dur="500"/>
                        <p:tgtEl>
                          <p:spTgt spid="205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53"/>
                        </p:tgtEl>
                        <p:attrNameLst>
                          <p:attrName>style.visibility</p:attrName>
                        </p:attrNameLst>
                      </p:cBhvr>
                      <p:to>
                        <p:strVal val="visible"/>
                      </p:to>
                    </p:set>
                    <p:animEffect transition="in" filter="wipe(left)">
                      <p:cBhvr>
                        <p:cTn dur="500"/>
                        <p:tgtEl>
                          <p:spTgt spid="205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053"/>
                        </p:tgtEl>
                        <p:attrNameLst>
                          <p:attrName>style.visibility</p:attrName>
                        </p:attrNameLst>
                      </p:cBhvr>
                      <p:to>
                        <p:strVal val="visible"/>
                      </p:to>
                    </p:set>
                    <p:animEffect transition="in" filter="wipe(left)">
                      <p:cBhvr>
                        <p:cTn dur="500"/>
                        <p:tgtEl>
                          <p:spTgt spid="205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053"/>
                        </p:tgtEl>
                        <p:attrNameLst>
                          <p:attrName>style.visibility</p:attrName>
                        </p:attrNameLst>
                      </p:cBhvr>
                      <p:to>
                        <p:strVal val="visible"/>
                      </p:to>
                    </p:set>
                    <p:animEffect transition="in" filter="wipe(left)">
                      <p:cBhvr>
                        <p:cTn dur="500"/>
                        <p:tgtEl>
                          <p:spTgt spid="2053"/>
                        </p:tgtEl>
                      </p:cBhvr>
                    </p:animEffect>
                  </p:childTnLst>
                </p:cTn>
              </p:par>
            </p:tnLst>
          </p:tmpl>
        </p:tmplLst>
      </p:bldP>
    </p:bldLst>
  </p:timing>
  <p:txStyles>
    <p:titleStyle>
      <a:lvl1pPr algn="ctr" rtl="0" eaLnBrk="0" fontAlgn="base" hangingPunct="0">
        <a:spcBef>
          <a:spcPct val="0"/>
        </a:spcBef>
        <a:spcAft>
          <a:spcPct val="0"/>
        </a:spcAft>
        <a:defRPr sz="3800" b="1" kern="1200">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anose="02040602050305030304" pitchFamily="18" charset="0"/>
        </a:defRPr>
      </a:lvl2pPr>
      <a:lvl3pPr algn="ctr" rtl="0" eaLnBrk="0" fontAlgn="base" hangingPunct="0">
        <a:spcBef>
          <a:spcPct val="0"/>
        </a:spcBef>
        <a:spcAft>
          <a:spcPct val="0"/>
        </a:spcAft>
        <a:defRPr sz="3800" b="1">
          <a:solidFill>
            <a:srgbClr val="333399"/>
          </a:solidFill>
          <a:latin typeface="Book Antiqua" panose="02040602050305030304" pitchFamily="18" charset="0"/>
        </a:defRPr>
      </a:lvl3pPr>
      <a:lvl4pPr algn="ctr" rtl="0" eaLnBrk="0" fontAlgn="base" hangingPunct="0">
        <a:spcBef>
          <a:spcPct val="0"/>
        </a:spcBef>
        <a:spcAft>
          <a:spcPct val="0"/>
        </a:spcAft>
        <a:defRPr sz="3800" b="1">
          <a:solidFill>
            <a:srgbClr val="333399"/>
          </a:solidFill>
          <a:latin typeface="Book Antiqua" panose="02040602050305030304" pitchFamily="18" charset="0"/>
        </a:defRPr>
      </a:lvl4pPr>
      <a:lvl5pPr algn="ctr" rtl="0" eaLnBrk="0" fontAlgn="base" hangingPunct="0">
        <a:spcBef>
          <a:spcPct val="0"/>
        </a:spcBef>
        <a:spcAft>
          <a:spcPct val="0"/>
        </a:spcAft>
        <a:defRPr sz="3800" b="1">
          <a:solidFill>
            <a:srgbClr val="333399"/>
          </a:solidFill>
          <a:latin typeface="Book Antiqua" panose="02040602050305030304" pitchFamily="18" charset="0"/>
        </a:defRPr>
      </a:lvl5pPr>
      <a:lvl6pPr marL="457200" algn="ctr" rtl="0" eaLnBrk="0" fontAlgn="base" hangingPunct="0">
        <a:spcBef>
          <a:spcPct val="0"/>
        </a:spcBef>
        <a:spcAft>
          <a:spcPct val="0"/>
        </a:spcAft>
        <a:defRPr sz="3800" b="1">
          <a:solidFill>
            <a:srgbClr val="333399"/>
          </a:solidFill>
          <a:latin typeface="Book Antiqua" panose="02040602050305030304" pitchFamily="18" charset="0"/>
        </a:defRPr>
      </a:lvl6pPr>
      <a:lvl7pPr marL="914400" algn="ctr" rtl="0" eaLnBrk="0" fontAlgn="base" hangingPunct="0">
        <a:spcBef>
          <a:spcPct val="0"/>
        </a:spcBef>
        <a:spcAft>
          <a:spcPct val="0"/>
        </a:spcAft>
        <a:defRPr sz="3800" b="1">
          <a:solidFill>
            <a:srgbClr val="333399"/>
          </a:solidFill>
          <a:latin typeface="Book Antiqua" panose="02040602050305030304" pitchFamily="18" charset="0"/>
        </a:defRPr>
      </a:lvl7pPr>
      <a:lvl8pPr marL="1371600" algn="ctr" rtl="0" eaLnBrk="0" fontAlgn="base" hangingPunct="0">
        <a:spcBef>
          <a:spcPct val="0"/>
        </a:spcBef>
        <a:spcAft>
          <a:spcPct val="0"/>
        </a:spcAft>
        <a:defRPr sz="3800" b="1">
          <a:solidFill>
            <a:srgbClr val="333399"/>
          </a:solidFill>
          <a:latin typeface="Book Antiqua" panose="02040602050305030304" pitchFamily="18" charset="0"/>
        </a:defRPr>
      </a:lvl8pPr>
      <a:lvl9pPr marL="1828800" algn="ctr" rtl="0" eaLnBrk="0" fontAlgn="base" hangingPunct="0">
        <a:spcBef>
          <a:spcPct val="0"/>
        </a:spcBef>
        <a:spcAft>
          <a:spcPct val="0"/>
        </a:spcAft>
        <a:defRPr sz="3800" b="1">
          <a:solidFill>
            <a:srgbClr val="333399"/>
          </a:solidFill>
          <a:latin typeface="Book Antiqua" panose="02040602050305030304"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1027" name="Rectangle 3"/>
          <p:cNvSpPr>
            <a:spLocks noGrp="1" noChangeArrowheads="1"/>
          </p:cNvSpPr>
          <p:nvPr>
            <p:ph type="body" idx="1"/>
          </p:nvPr>
        </p:nvSpPr>
        <p:spPr bwMode="auto">
          <a:xfrm>
            <a:off x="373063" y="1008063"/>
            <a:ext cx="8313737"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ftr" sz="quarter" idx="3"/>
          </p:nvPr>
        </p:nvSpPr>
        <p:spPr bwMode="auto">
          <a:xfrm>
            <a:off x="285750" y="6392863"/>
            <a:ext cx="7335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i="1">
                <a:solidFill>
                  <a:srgbClr val="777777"/>
                </a:solidFill>
                <a:ea typeface="宋体" panose="02010600030101010101" pitchFamily="2" charset="-122"/>
              </a:defRPr>
            </a:lvl1pPr>
          </a:lstStyle>
          <a:p>
            <a:pPr>
              <a:defRPr/>
            </a:pPr>
            <a:r>
              <a:rPr lang="zh-CN" altLang="zh-CN"/>
              <a:t>供给、需求与政府政策</a:t>
            </a:r>
          </a:p>
        </p:txBody>
      </p:sp>
      <p:sp>
        <p:nvSpPr>
          <p:cNvPr id="1029" name="Rectangle 5"/>
          <p:cNvSpPr>
            <a:spLocks noGrp="1" noChangeArrowheads="1"/>
          </p:cNvSpPr>
          <p:nvPr>
            <p:ph type="sldNum" sz="quarter" idx="4"/>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00">
                <a:solidFill>
                  <a:srgbClr val="777777"/>
                </a:solidFill>
                <a:latin typeface="Tahoma" panose="020B0604030504040204" pitchFamily="34" charset="0"/>
                <a:ea typeface="宋体" panose="02010600030101010101" pitchFamily="2" charset="-122"/>
              </a:defRPr>
            </a:lvl1pPr>
          </a:lstStyle>
          <a:p>
            <a:pPr>
              <a:defRPr/>
            </a:pPr>
            <a:fld id="{BF0BE794-B298-4E77-8BE5-2473678A5B32}" type="slidenum">
              <a:rPr lang="zh-CN" altLang="zh-CN"/>
              <a:pPr>
                <a:defRPr/>
              </a:pPr>
              <a:t>‹#›</a:t>
            </a:fld>
            <a:endParaRPr lang="en-US" altLang="zh-CN"/>
          </a:p>
        </p:txBody>
      </p:sp>
    </p:spTree>
    <p:extLst>
      <p:ext uri="{BB962C8B-B14F-4D97-AF65-F5344CB8AC3E}">
        <p14:creationId xmlns:p14="http://schemas.microsoft.com/office/powerpoint/2010/main" val="13733023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eaLnBrk="0" fontAlgn="base" hangingPunct="0">
        <a:spcBef>
          <a:spcPct val="0"/>
        </a:spcBef>
        <a:spcAft>
          <a:spcPct val="0"/>
        </a:spcAft>
        <a:defRPr sz="3800" b="1" kern="1200">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anose="02040602050305030304" pitchFamily="18" charset="0"/>
        </a:defRPr>
      </a:lvl2pPr>
      <a:lvl3pPr algn="ctr" rtl="0" eaLnBrk="0" fontAlgn="base" hangingPunct="0">
        <a:spcBef>
          <a:spcPct val="0"/>
        </a:spcBef>
        <a:spcAft>
          <a:spcPct val="0"/>
        </a:spcAft>
        <a:defRPr sz="3800" b="1">
          <a:solidFill>
            <a:srgbClr val="333399"/>
          </a:solidFill>
          <a:latin typeface="Book Antiqua" panose="02040602050305030304" pitchFamily="18" charset="0"/>
        </a:defRPr>
      </a:lvl3pPr>
      <a:lvl4pPr algn="ctr" rtl="0" eaLnBrk="0" fontAlgn="base" hangingPunct="0">
        <a:spcBef>
          <a:spcPct val="0"/>
        </a:spcBef>
        <a:spcAft>
          <a:spcPct val="0"/>
        </a:spcAft>
        <a:defRPr sz="3800" b="1">
          <a:solidFill>
            <a:srgbClr val="333399"/>
          </a:solidFill>
          <a:latin typeface="Book Antiqua" panose="02040602050305030304" pitchFamily="18" charset="0"/>
        </a:defRPr>
      </a:lvl4pPr>
      <a:lvl5pPr algn="ctr" rtl="0" eaLnBrk="0" fontAlgn="base" hangingPunct="0">
        <a:spcBef>
          <a:spcPct val="0"/>
        </a:spcBef>
        <a:spcAft>
          <a:spcPct val="0"/>
        </a:spcAft>
        <a:defRPr sz="3800" b="1">
          <a:solidFill>
            <a:srgbClr val="333399"/>
          </a:solidFill>
          <a:latin typeface="Book Antiqua" panose="02040602050305030304" pitchFamily="18" charset="0"/>
        </a:defRPr>
      </a:lvl5pPr>
      <a:lvl6pPr marL="457200" algn="ctr" rtl="0" fontAlgn="base">
        <a:spcBef>
          <a:spcPct val="0"/>
        </a:spcBef>
        <a:spcAft>
          <a:spcPct val="0"/>
        </a:spcAft>
        <a:defRPr sz="3800" b="1">
          <a:solidFill>
            <a:srgbClr val="333399"/>
          </a:solidFill>
          <a:latin typeface="Book Antiqua" panose="02040602050305030304" pitchFamily="18" charset="0"/>
        </a:defRPr>
      </a:lvl6pPr>
      <a:lvl7pPr marL="914400" algn="ctr" rtl="0" fontAlgn="base">
        <a:spcBef>
          <a:spcPct val="0"/>
        </a:spcBef>
        <a:spcAft>
          <a:spcPct val="0"/>
        </a:spcAft>
        <a:defRPr sz="3800" b="1">
          <a:solidFill>
            <a:srgbClr val="333399"/>
          </a:solidFill>
          <a:latin typeface="Book Antiqua" panose="02040602050305030304" pitchFamily="18" charset="0"/>
        </a:defRPr>
      </a:lvl7pPr>
      <a:lvl8pPr marL="1371600" algn="ctr" rtl="0" fontAlgn="base">
        <a:spcBef>
          <a:spcPct val="0"/>
        </a:spcBef>
        <a:spcAft>
          <a:spcPct val="0"/>
        </a:spcAft>
        <a:defRPr sz="3800" b="1">
          <a:solidFill>
            <a:srgbClr val="333399"/>
          </a:solidFill>
          <a:latin typeface="Book Antiqua" panose="02040602050305030304" pitchFamily="18" charset="0"/>
        </a:defRPr>
      </a:lvl8pPr>
      <a:lvl9pPr marL="1828800" algn="ctr" rtl="0" fontAlgn="base">
        <a:spcBef>
          <a:spcPct val="0"/>
        </a:spcBef>
        <a:spcAft>
          <a:spcPct val="0"/>
        </a:spcAft>
        <a:defRPr sz="3800" b="1">
          <a:solidFill>
            <a:srgbClr val="333399"/>
          </a:solidFill>
          <a:latin typeface="Book Antiqua" panose="02040602050305030304"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Mankiw_brshstroke_ru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06463"/>
            <a:ext cx="9144000"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3174" y="2344534"/>
            <a:ext cx="9140826" cy="1470025"/>
          </a:xfrm>
        </p:spPr>
        <p:txBody>
          <a:bodyPr/>
          <a:lstStyle/>
          <a:p>
            <a:pPr eaLnBrk="1" hangingPunct="1">
              <a:defRPr/>
            </a:pPr>
            <a:r>
              <a:rPr lang="zh-CN" altLang="en-US" sz="6000" dirty="0">
                <a:ea typeface="宋体" panose="02010600030101010101" pitchFamily="2" charset="-122"/>
              </a:rPr>
              <a:t>博弈论启蒙</a:t>
            </a:r>
            <a:endParaRPr lang="zh-CN" altLang="zh-CN" sz="6000" dirty="0">
              <a:ea typeface="宋体" panose="02010600030101010101" pitchFamily="2" charset="-122"/>
            </a:endParaRPr>
          </a:p>
        </p:txBody>
      </p:sp>
    </p:spTree>
    <p:extLst>
      <p:ext uri="{BB962C8B-B14F-4D97-AF65-F5344CB8AC3E}">
        <p14:creationId xmlns:p14="http://schemas.microsoft.com/office/powerpoint/2010/main" val="39043444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6383C-266C-E447-960B-98232F23CC51}"/>
              </a:ext>
            </a:extLst>
          </p:cNvPr>
          <p:cNvSpPr>
            <a:spLocks noGrp="1"/>
          </p:cNvSpPr>
          <p:nvPr>
            <p:ph type="title"/>
          </p:nvPr>
        </p:nvSpPr>
        <p:spPr/>
        <p:txBody>
          <a:bodyPr/>
          <a:lstStyle/>
          <a:p>
            <a:r>
              <a:rPr kumimoji="1" lang="zh-CN" altLang="en-US" dirty="0"/>
              <a:t>囚徒困境的解决方案</a:t>
            </a:r>
          </a:p>
        </p:txBody>
      </p:sp>
      <p:sp>
        <p:nvSpPr>
          <p:cNvPr id="3" name="内容占位符 2">
            <a:extLst>
              <a:ext uri="{FF2B5EF4-FFF2-40B4-BE49-F238E27FC236}">
                <a16:creationId xmlns:a16="http://schemas.microsoft.com/office/drawing/2014/main" id="{D45BAA56-08C7-8847-A651-7B15B8671E7A}"/>
              </a:ext>
            </a:extLst>
          </p:cNvPr>
          <p:cNvSpPr>
            <a:spLocks noGrp="1"/>
          </p:cNvSpPr>
          <p:nvPr>
            <p:ph idx="1"/>
          </p:nvPr>
        </p:nvSpPr>
        <p:spPr/>
        <p:txBody>
          <a:bodyPr/>
          <a:lstStyle/>
          <a:p>
            <a:r>
              <a:rPr kumimoji="1" lang="en-US" altLang="zh-CN" dirty="0"/>
              <a:t>Step1</a:t>
            </a:r>
            <a:r>
              <a:rPr kumimoji="1" lang="zh-CN" altLang="en-US" dirty="0"/>
              <a:t> 找到方式达成协议</a:t>
            </a:r>
            <a:endParaRPr kumimoji="1" lang="en-US" altLang="zh-CN" dirty="0"/>
          </a:p>
          <a:p>
            <a:r>
              <a:rPr kumimoji="1" lang="en-US" altLang="zh-CN" dirty="0"/>
              <a:t>Step2</a:t>
            </a:r>
            <a:r>
              <a:rPr kumimoji="1" lang="zh-CN" altLang="en-US" dirty="0"/>
              <a:t> 找到方式确保协议执行</a:t>
            </a:r>
            <a:endParaRPr kumimoji="1" lang="en-US" altLang="zh-CN" dirty="0"/>
          </a:p>
          <a:p>
            <a:pPr lvl="1"/>
            <a:r>
              <a:rPr kumimoji="1" lang="en-US" altLang="zh-CN" dirty="0"/>
              <a:t>Sol 1 </a:t>
            </a:r>
            <a:r>
              <a:rPr kumimoji="1" lang="zh-CN" altLang="en-US" dirty="0"/>
              <a:t>改变态度</a:t>
            </a:r>
            <a:endParaRPr kumimoji="1" lang="en-US" altLang="zh-CN" dirty="0"/>
          </a:p>
          <a:p>
            <a:pPr lvl="1"/>
            <a:r>
              <a:rPr kumimoji="1" lang="en-US" altLang="zh-CN" dirty="0"/>
              <a:t>Sol</a:t>
            </a:r>
            <a:r>
              <a:rPr kumimoji="1" lang="zh-CN" altLang="en-US" dirty="0"/>
              <a:t> </a:t>
            </a:r>
            <a:r>
              <a:rPr kumimoji="1" lang="en-US" altLang="zh-CN" dirty="0"/>
              <a:t>2</a:t>
            </a:r>
            <a:r>
              <a:rPr kumimoji="1" lang="zh-CN" altLang="en-US" dirty="0"/>
              <a:t> 诉诸善意的权威人士</a:t>
            </a:r>
            <a:endParaRPr kumimoji="1" lang="en-US" altLang="zh-CN" dirty="0"/>
          </a:p>
          <a:p>
            <a:pPr lvl="1"/>
            <a:r>
              <a:rPr kumimoji="1" lang="en-US" altLang="zh-CN" dirty="0"/>
              <a:t>Sol</a:t>
            </a:r>
            <a:r>
              <a:rPr kumimoji="1" lang="zh-CN" altLang="en-US" dirty="0"/>
              <a:t> </a:t>
            </a:r>
            <a:r>
              <a:rPr kumimoji="1" lang="en-US" altLang="zh-CN" dirty="0"/>
              <a:t>3</a:t>
            </a:r>
            <a:r>
              <a:rPr kumimoji="1" lang="zh-CN" altLang="en-US" dirty="0"/>
              <a:t> 制定能够自行运作的策略</a:t>
            </a:r>
            <a:endParaRPr kumimoji="1" lang="en-US" altLang="zh-CN" dirty="0"/>
          </a:p>
          <a:p>
            <a:pPr lvl="4"/>
            <a:r>
              <a:rPr kumimoji="1" lang="zh-CN" altLang="en-US" dirty="0"/>
              <a:t>博弈论的应用</a:t>
            </a:r>
            <a:endParaRPr kumimoji="1" lang="en-US" altLang="zh-CN" dirty="0"/>
          </a:p>
          <a:p>
            <a:endParaRPr kumimoji="1" lang="zh-CN" altLang="en-US" dirty="0"/>
          </a:p>
        </p:txBody>
      </p:sp>
    </p:spTree>
    <p:extLst>
      <p:ext uri="{BB962C8B-B14F-4D97-AF65-F5344CB8AC3E}">
        <p14:creationId xmlns:p14="http://schemas.microsoft.com/office/powerpoint/2010/main" val="398746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608013" y="1436688"/>
            <a:ext cx="8218487" cy="5153025"/>
          </a:xfrm>
        </p:spPr>
        <p:txBody>
          <a:bodyPr/>
          <a:lstStyle/>
          <a:p>
            <a:pPr eaLnBrk="1" hangingPunct="1">
              <a:buClr>
                <a:srgbClr val="669900"/>
              </a:buClr>
              <a:buFont typeface="Wingdings" panose="05000000000000000000" pitchFamily="2" charset="2"/>
              <a:buNone/>
            </a:pPr>
            <a:r>
              <a:rPr lang="zh-CN" altLang="zh-CN" sz="2700">
                <a:ea typeface="宋体" panose="02010600030101010101" pitchFamily="2" charset="-122"/>
              </a:rPr>
              <a:t>参与者：美国航空公司与联合航空公司</a:t>
            </a:r>
          </a:p>
          <a:p>
            <a:pPr eaLnBrk="1" hangingPunct="1">
              <a:buClr>
                <a:srgbClr val="669900"/>
              </a:buClr>
              <a:buFont typeface="Wingdings" panose="05000000000000000000" pitchFamily="2" charset="2"/>
              <a:buNone/>
            </a:pPr>
            <a:r>
              <a:rPr lang="zh-CN" altLang="zh-CN" sz="2700">
                <a:ea typeface="宋体" panose="02010600030101010101" pitchFamily="2" charset="-122"/>
              </a:rPr>
              <a:t>选择：机票降价 50% 或者不变</a:t>
            </a:r>
          </a:p>
          <a:p>
            <a:pPr lvl="1" eaLnBrk="1" hangingPunct="1"/>
            <a:r>
              <a:rPr lang="zh-CN" altLang="zh-CN">
                <a:ea typeface="宋体" panose="02010600030101010101" pitchFamily="2" charset="-122"/>
              </a:rPr>
              <a:t>如果两家航空公司都降价，每家航空公司的</a:t>
            </a:r>
          </a:p>
          <a:p>
            <a:pPr lvl="1" eaLnBrk="1" hangingPunct="1">
              <a:buFont typeface="Wingdings" panose="05000000000000000000" pitchFamily="2" charset="2"/>
              <a:buNone/>
            </a:pPr>
            <a:r>
              <a:rPr lang="zh-CN" altLang="zh-CN">
                <a:ea typeface="宋体" panose="02010600030101010101" pitchFamily="2" charset="-122"/>
              </a:rPr>
              <a:t>   利润= $400 million</a:t>
            </a:r>
          </a:p>
          <a:p>
            <a:pPr lvl="1" eaLnBrk="1" hangingPunct="1"/>
            <a:r>
              <a:rPr lang="zh-CN" altLang="zh-CN">
                <a:ea typeface="宋体" panose="02010600030101010101" pitchFamily="2" charset="-122"/>
              </a:rPr>
              <a:t>如果两家航空公司都不降价，每家航空公司的</a:t>
            </a:r>
          </a:p>
          <a:p>
            <a:pPr lvl="1" eaLnBrk="1" hangingPunct="1">
              <a:buFont typeface="Wingdings" panose="05000000000000000000" pitchFamily="2" charset="2"/>
              <a:buNone/>
            </a:pPr>
            <a:r>
              <a:rPr lang="zh-CN" altLang="zh-CN">
                <a:ea typeface="宋体" panose="02010600030101010101" pitchFamily="2" charset="-122"/>
              </a:rPr>
              <a:t>   利润 = $600 million </a:t>
            </a:r>
          </a:p>
          <a:p>
            <a:pPr lvl="1" eaLnBrk="1" hangingPunct="1"/>
            <a:r>
              <a:rPr lang="zh-CN" altLang="zh-CN">
                <a:ea typeface="宋体" panose="02010600030101010101" pitchFamily="2" charset="-122"/>
              </a:rPr>
              <a:t>如果只有一家航空公司降价，那它的</a:t>
            </a:r>
          </a:p>
          <a:p>
            <a:pPr lvl="1" eaLnBrk="1" hangingPunct="1">
              <a:buFont typeface="Wingdings" panose="05000000000000000000" pitchFamily="2" charset="2"/>
              <a:buNone/>
            </a:pPr>
            <a:r>
              <a:rPr lang="zh-CN" altLang="zh-CN">
                <a:ea typeface="宋体" panose="02010600030101010101" pitchFamily="2" charset="-122"/>
              </a:rPr>
              <a:t>   利润 = $800 million，另外一家航空公司的</a:t>
            </a:r>
          </a:p>
          <a:p>
            <a:pPr lvl="1" eaLnBrk="1" hangingPunct="1">
              <a:buFont typeface="Wingdings" panose="05000000000000000000" pitchFamily="2" charset="2"/>
              <a:buNone/>
            </a:pPr>
            <a:r>
              <a:rPr lang="zh-CN" altLang="zh-CN">
                <a:ea typeface="宋体" panose="02010600030101010101" pitchFamily="2" charset="-122"/>
              </a:rPr>
              <a:t>   利润 = $200 million</a:t>
            </a:r>
          </a:p>
          <a:p>
            <a:pPr eaLnBrk="1" hangingPunct="1">
              <a:buClr>
                <a:srgbClr val="669900"/>
              </a:buClr>
              <a:buFont typeface="Wingdings" panose="05000000000000000000" pitchFamily="2" charset="2"/>
              <a:buNone/>
            </a:pPr>
            <a:r>
              <a:rPr lang="zh-CN" altLang="zh-CN" sz="2700">
                <a:ea typeface="宋体" panose="02010600030101010101" pitchFamily="2" charset="-122"/>
              </a:rPr>
              <a:t>画出支付矩阵，并找到纳什均衡</a:t>
            </a:r>
          </a:p>
        </p:txBody>
      </p:sp>
      <p:sp>
        <p:nvSpPr>
          <p:cNvPr id="44035"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4036" name="Rectangle 4"/>
          <p:cNvSpPr>
            <a:spLocks noGrp="1" noChangeArrowheads="1"/>
          </p:cNvSpPr>
          <p:nvPr>
            <p:ph type="title" idx="4294967295"/>
          </p:nvPr>
        </p:nvSpPr>
        <p:spPr>
          <a:xfrm>
            <a:off x="587375" y="352425"/>
            <a:ext cx="8208963" cy="954088"/>
          </a:xfrm>
        </p:spPr>
        <p:txBody>
          <a:bodyPr tIns="0" bIns="0" anchor="t"/>
          <a:lstStyle/>
          <a:p>
            <a:pPr algn="l" eaLnBrk="1" hangingPunct="1"/>
            <a:r>
              <a:rPr lang="zh-CN" altLang="zh-CN" sz="24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主动学习    </a:t>
            </a:r>
            <a:br>
              <a:rPr lang="zh-CN" altLang="zh-CN" sz="2400" b="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3200" b="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机票</a:t>
            </a:r>
            <a:r>
              <a:rPr lang="zh-CN" altLang="zh-CN" sz="3200" dirty="0">
                <a:solidFill>
                  <a:srgbClr val="339966"/>
                </a:solidFill>
                <a:effectLst>
                  <a:outerShdw blurRad="38100" dist="38100" dir="2700000" algn="tl">
                    <a:srgbClr val="C0C0C0"/>
                  </a:outerShdw>
                </a:effectLst>
                <a:ea typeface="宋体" panose="02010600030101010101" pitchFamily="2" charset="-122"/>
              </a:rPr>
              <a:t>战争游戏</a:t>
            </a:r>
          </a:p>
        </p:txBody>
      </p:sp>
      <p:grpSp>
        <p:nvGrpSpPr>
          <p:cNvPr id="44037" name="Group 5"/>
          <p:cNvGrpSpPr>
            <a:grpSpLocks/>
          </p:cNvGrpSpPr>
          <p:nvPr/>
        </p:nvGrpSpPr>
        <p:grpSpPr bwMode="auto">
          <a:xfrm>
            <a:off x="593725" y="290513"/>
            <a:ext cx="8210550" cy="1049337"/>
            <a:chOff x="0" y="0"/>
            <a:chExt cx="5000" cy="661"/>
          </a:xfrm>
        </p:grpSpPr>
        <p:sp>
          <p:nvSpPr>
            <p:cNvPr id="44038"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40"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A5F8279-E923-4B36-8931-A1A632F94FA0}" type="slidenum">
              <a:rPr lang="zh-CN" altLang="en-US" sz="1700">
                <a:solidFill>
                  <a:srgbClr val="777777"/>
                </a:solidFill>
                <a:latin typeface="Tahoma" panose="020B0604030504040204" pitchFamily="34" charset="0"/>
                <a:ea typeface="宋体" panose="02010600030101010101" pitchFamily="2" charset="-122"/>
              </a:rPr>
              <a:pPr algn="r" eaLnBrk="1" hangingPunct="1"/>
              <a:t>10</a:t>
            </a:fld>
            <a:endParaRPr lang="en-US" altLang="zh-CN" sz="1700">
              <a:solidFill>
                <a:srgbClr val="777777"/>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158959598"/>
      </p:ext>
    </p:extLst>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ChangeArrowheads="1"/>
          </p:cNvSpPr>
          <p:nvPr/>
        </p:nvSpPr>
        <p:spPr bwMode="auto">
          <a:xfrm>
            <a:off x="0" y="0"/>
            <a:ext cx="381000" cy="6858000"/>
          </a:xfrm>
          <a:prstGeom prst="rect">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83" name="Rectangle 4"/>
          <p:cNvSpPr>
            <a:spLocks noGrp="1" noChangeArrowheads="1"/>
          </p:cNvSpPr>
          <p:nvPr>
            <p:ph type="title" idx="4294967295"/>
          </p:nvPr>
        </p:nvSpPr>
        <p:spPr>
          <a:xfrm>
            <a:off x="587375" y="352425"/>
            <a:ext cx="8208963" cy="954088"/>
          </a:xfrm>
        </p:spPr>
        <p:txBody>
          <a:bodyPr tIns="0" bIns="0" anchor="t"/>
          <a:lstStyle/>
          <a:p>
            <a:pPr algn="l" eaLnBrk="1" hangingPunct="1"/>
            <a:r>
              <a:rPr lang="zh-CN" altLang="zh-CN" sz="24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主动学习    </a:t>
            </a:r>
            <a:r>
              <a:rPr lang="zh-CN" altLang="zh-CN" sz="2400" b="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  </a:t>
            </a:r>
            <a:br>
              <a:rPr lang="zh-CN" altLang="zh-CN" sz="2400" b="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3200" dirty="0">
                <a:solidFill>
                  <a:srgbClr val="339966"/>
                </a:solidFill>
                <a:effectLst>
                  <a:outerShdw blurRad="38100" dist="38100" dir="2700000" algn="tl">
                    <a:srgbClr val="C0C0C0"/>
                  </a:outerShdw>
                </a:effectLst>
                <a:ea typeface="宋体" panose="02010600030101010101" pitchFamily="2" charset="-122"/>
              </a:rPr>
              <a:t>参考答案</a:t>
            </a:r>
          </a:p>
        </p:txBody>
      </p:sp>
      <p:grpSp>
        <p:nvGrpSpPr>
          <p:cNvPr id="46084" name="Group 4"/>
          <p:cNvGrpSpPr>
            <a:grpSpLocks/>
          </p:cNvGrpSpPr>
          <p:nvPr/>
        </p:nvGrpSpPr>
        <p:grpSpPr bwMode="auto">
          <a:xfrm>
            <a:off x="593725" y="290513"/>
            <a:ext cx="8210550" cy="1049337"/>
            <a:chOff x="0" y="0"/>
            <a:chExt cx="5000" cy="661"/>
          </a:xfrm>
        </p:grpSpPr>
        <p:sp>
          <p:nvSpPr>
            <p:cNvPr id="46085" name="Line 9"/>
            <p:cNvSpPr>
              <a:spLocks noChangeShapeType="1"/>
            </p:cNvSpPr>
            <p:nvPr/>
          </p:nvSpPr>
          <p:spPr bwMode="auto">
            <a:xfrm>
              <a:off x="2" y="661"/>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6" name="Line 10"/>
            <p:cNvSpPr>
              <a:spLocks noChangeShapeType="1"/>
            </p:cNvSpPr>
            <p:nvPr/>
          </p:nvSpPr>
          <p:spPr bwMode="auto">
            <a:xfrm>
              <a:off x="0" y="0"/>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7" name="Rectangle 8"/>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0A39C85-B741-4BBC-9311-A5A85C90F07A}" type="slidenum">
              <a:rPr lang="zh-CN" altLang="en-US" sz="1700">
                <a:solidFill>
                  <a:srgbClr val="777777"/>
                </a:solidFill>
                <a:latin typeface="Tahoma" panose="020B0604030504040204" pitchFamily="34" charset="0"/>
                <a:ea typeface="宋体" panose="02010600030101010101" pitchFamily="2" charset="-122"/>
              </a:rPr>
              <a:pPr algn="r" eaLnBrk="1" hangingPunct="1"/>
              <a:t>11</a:t>
            </a:fld>
            <a:endParaRPr lang="en-US" altLang="zh-CN" sz="1700">
              <a:solidFill>
                <a:srgbClr val="777777"/>
              </a:solidFill>
              <a:latin typeface="Tahoma" panose="020B0604030504040204" pitchFamily="34" charset="0"/>
              <a:ea typeface="宋体" panose="02010600030101010101" pitchFamily="2" charset="-122"/>
            </a:endParaRPr>
          </a:p>
        </p:txBody>
      </p:sp>
      <p:sp>
        <p:nvSpPr>
          <p:cNvPr id="46088" name="Rectangle 6"/>
          <p:cNvSpPr>
            <a:spLocks noChangeArrowheads="1"/>
          </p:cNvSpPr>
          <p:nvPr/>
        </p:nvSpPr>
        <p:spPr bwMode="auto">
          <a:xfrm>
            <a:off x="563563" y="1357313"/>
            <a:ext cx="3233737"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5000"/>
              </a:lnSpc>
              <a:spcBef>
                <a:spcPct val="45000"/>
              </a:spcBef>
              <a:buClr>
                <a:srgbClr val="669900"/>
              </a:buClr>
              <a:buSzPct val="120000"/>
              <a:buFont typeface="Wingdings" panose="05000000000000000000" pitchFamily="2" charset="2"/>
              <a:buNone/>
            </a:pPr>
            <a:r>
              <a:rPr lang="zh-CN" altLang="zh-CN" sz="2600">
                <a:ea typeface="宋体" panose="02010600030101010101" pitchFamily="2" charset="-122"/>
              </a:rPr>
              <a:t>纳什均衡：</a:t>
            </a:r>
            <a:br>
              <a:rPr lang="zh-CN" altLang="zh-CN" sz="2600">
                <a:ea typeface="宋体" panose="02010600030101010101" pitchFamily="2" charset="-122"/>
              </a:rPr>
            </a:br>
            <a:r>
              <a:rPr lang="zh-CN" altLang="zh-CN" sz="2600">
                <a:solidFill>
                  <a:srgbClr val="FF0000"/>
                </a:solidFill>
                <a:ea typeface="宋体" panose="02010600030101010101" pitchFamily="2" charset="-122"/>
              </a:rPr>
              <a:t>两家公司都降价</a:t>
            </a:r>
          </a:p>
        </p:txBody>
      </p:sp>
      <p:grpSp>
        <p:nvGrpSpPr>
          <p:cNvPr id="46089" name="Group 9"/>
          <p:cNvGrpSpPr>
            <a:grpSpLocks/>
          </p:cNvGrpSpPr>
          <p:nvPr/>
        </p:nvGrpSpPr>
        <p:grpSpPr bwMode="auto">
          <a:xfrm>
            <a:off x="2725738" y="2824163"/>
            <a:ext cx="5983287" cy="3536950"/>
            <a:chOff x="0" y="0"/>
            <a:chExt cx="2421" cy="1658"/>
          </a:xfrm>
        </p:grpSpPr>
        <p:sp>
          <p:nvSpPr>
            <p:cNvPr id="46090" name="AutoShape 9"/>
            <p:cNvSpPr>
              <a:spLocks noChangeArrowheads="1"/>
            </p:cNvSpPr>
            <p:nvPr/>
          </p:nvSpPr>
          <p:spPr bwMode="auto">
            <a:xfrm>
              <a:off x="5" y="2"/>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1" name="AutoShape 10"/>
            <p:cNvSpPr>
              <a:spLocks noChangeArrowheads="1"/>
            </p:cNvSpPr>
            <p:nvPr/>
          </p:nvSpPr>
          <p:spPr bwMode="auto">
            <a:xfrm>
              <a:off x="1215" y="2"/>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2" name="AutoShape 11"/>
            <p:cNvSpPr>
              <a:spLocks noChangeArrowheads="1"/>
            </p:cNvSpPr>
            <p:nvPr/>
          </p:nvSpPr>
          <p:spPr bwMode="auto">
            <a:xfrm>
              <a:off x="1213" y="829"/>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3" name="AutoShape 12"/>
            <p:cNvSpPr>
              <a:spLocks noChangeArrowheads="1"/>
            </p:cNvSpPr>
            <p:nvPr/>
          </p:nvSpPr>
          <p:spPr bwMode="auto">
            <a:xfrm>
              <a:off x="5" y="830"/>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4" name="AutoShape 13"/>
            <p:cNvSpPr>
              <a:spLocks noChangeArrowheads="1"/>
            </p:cNvSpPr>
            <p:nvPr/>
          </p:nvSpPr>
          <p:spPr bwMode="auto">
            <a:xfrm rot="10800000">
              <a:off x="0" y="2"/>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5" name="AutoShape 14"/>
            <p:cNvSpPr>
              <a:spLocks noChangeArrowheads="1"/>
            </p:cNvSpPr>
            <p:nvPr/>
          </p:nvSpPr>
          <p:spPr bwMode="auto">
            <a:xfrm rot="10800000">
              <a:off x="1210" y="2"/>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6" name="AutoShape 15"/>
            <p:cNvSpPr>
              <a:spLocks noChangeArrowheads="1"/>
            </p:cNvSpPr>
            <p:nvPr/>
          </p:nvSpPr>
          <p:spPr bwMode="auto">
            <a:xfrm rot="10800000">
              <a:off x="1208" y="829"/>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097" name="AutoShape 16"/>
            <p:cNvSpPr>
              <a:spLocks noChangeArrowheads="1"/>
            </p:cNvSpPr>
            <p:nvPr/>
          </p:nvSpPr>
          <p:spPr bwMode="auto">
            <a:xfrm rot="10800000">
              <a:off x="0" y="830"/>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nvGrpSpPr>
            <p:cNvPr id="46098" name="Group 18"/>
            <p:cNvGrpSpPr>
              <a:grpSpLocks/>
            </p:cNvGrpSpPr>
            <p:nvPr/>
          </p:nvGrpSpPr>
          <p:grpSpPr bwMode="auto">
            <a:xfrm>
              <a:off x="2" y="0"/>
              <a:ext cx="2417" cy="1658"/>
              <a:chOff x="0" y="0"/>
              <a:chExt cx="2290" cy="1791"/>
            </a:xfrm>
          </p:grpSpPr>
          <p:sp>
            <p:nvSpPr>
              <p:cNvPr id="46099" name="Rectangle 18"/>
              <p:cNvSpPr>
                <a:spLocks noChangeArrowheads="1"/>
              </p:cNvSpPr>
              <p:nvPr/>
            </p:nvSpPr>
            <p:spPr bwMode="auto">
              <a:xfrm>
                <a:off x="0" y="0"/>
                <a:ext cx="2290" cy="17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100" name="Line 19"/>
              <p:cNvSpPr>
                <a:spLocks noChangeShapeType="1"/>
              </p:cNvSpPr>
              <p:nvPr/>
            </p:nvSpPr>
            <p:spPr bwMode="auto">
              <a:xfrm>
                <a:off x="0" y="899"/>
                <a:ext cx="22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Line 20"/>
              <p:cNvSpPr>
                <a:spLocks noChangeShapeType="1"/>
              </p:cNvSpPr>
              <p:nvPr/>
            </p:nvSpPr>
            <p:spPr bwMode="auto">
              <a:xfrm>
                <a:off x="1145" y="0"/>
                <a:ext cx="0" cy="17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6102" name="Text Box 21"/>
          <p:cNvSpPr txBox="1">
            <a:spLocks noChangeArrowheads="1"/>
          </p:cNvSpPr>
          <p:nvPr/>
        </p:nvSpPr>
        <p:spPr bwMode="auto">
          <a:xfrm>
            <a:off x="3122613" y="2314575"/>
            <a:ext cx="25161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降价</a:t>
            </a:r>
          </a:p>
        </p:txBody>
      </p:sp>
      <p:sp>
        <p:nvSpPr>
          <p:cNvPr id="46103" name="Text Box 22"/>
          <p:cNvSpPr txBox="1">
            <a:spLocks noChangeArrowheads="1"/>
          </p:cNvSpPr>
          <p:nvPr/>
        </p:nvSpPr>
        <p:spPr bwMode="auto">
          <a:xfrm>
            <a:off x="6062663" y="2324100"/>
            <a:ext cx="2540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不降价</a:t>
            </a:r>
          </a:p>
        </p:txBody>
      </p:sp>
      <p:sp>
        <p:nvSpPr>
          <p:cNvPr id="46104" name="Text Box 23"/>
          <p:cNvSpPr txBox="1">
            <a:spLocks noChangeArrowheads="1"/>
          </p:cNvSpPr>
          <p:nvPr/>
        </p:nvSpPr>
        <p:spPr bwMode="auto">
          <a:xfrm>
            <a:off x="779463" y="3459163"/>
            <a:ext cx="194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降价</a:t>
            </a:r>
          </a:p>
        </p:txBody>
      </p:sp>
      <p:sp>
        <p:nvSpPr>
          <p:cNvPr id="46105" name="Text Box 24"/>
          <p:cNvSpPr txBox="1">
            <a:spLocks noChangeArrowheads="1"/>
          </p:cNvSpPr>
          <p:nvPr/>
        </p:nvSpPr>
        <p:spPr bwMode="auto">
          <a:xfrm>
            <a:off x="1203325" y="5062538"/>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不降价</a:t>
            </a:r>
          </a:p>
        </p:txBody>
      </p:sp>
      <p:sp>
        <p:nvSpPr>
          <p:cNvPr id="46106" name="Text Box 25"/>
          <p:cNvSpPr txBox="1">
            <a:spLocks noChangeArrowheads="1"/>
          </p:cNvSpPr>
          <p:nvPr/>
        </p:nvSpPr>
        <p:spPr bwMode="auto">
          <a:xfrm>
            <a:off x="4248150" y="1604963"/>
            <a:ext cx="3000375" cy="557212"/>
          </a:xfrm>
          <a:prstGeom prst="rect">
            <a:avLst/>
          </a:prstGeom>
          <a:solidFill>
            <a:srgbClr val="CCFFCC"/>
          </a:solidFill>
          <a:ln w="9525">
            <a:solidFill>
              <a:schemeClr val="tx1"/>
            </a:solidFill>
            <a:miter lim="800000"/>
            <a:headEnd/>
            <a:tailEnd/>
          </a:ln>
        </p:spPr>
        <p:txBody>
          <a:bodyPr tIns="91440" bIns="9144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b="1">
                <a:ea typeface="宋体" panose="02010600030101010101" pitchFamily="2" charset="-122"/>
              </a:rPr>
              <a:t>美国航空公司</a:t>
            </a:r>
          </a:p>
        </p:txBody>
      </p:sp>
      <p:sp>
        <p:nvSpPr>
          <p:cNvPr id="46107" name="Text Box 26"/>
          <p:cNvSpPr txBox="1">
            <a:spLocks noChangeArrowheads="1"/>
          </p:cNvSpPr>
          <p:nvPr/>
        </p:nvSpPr>
        <p:spPr bwMode="auto">
          <a:xfrm>
            <a:off x="787400" y="4017963"/>
            <a:ext cx="1379538" cy="923925"/>
          </a:xfrm>
          <a:prstGeom prst="rect">
            <a:avLst/>
          </a:prstGeom>
          <a:solidFill>
            <a:srgbClr val="FFFFCC"/>
          </a:solidFill>
          <a:ln w="9525">
            <a:solidFill>
              <a:schemeClr val="tx1"/>
            </a:solidFill>
            <a:miter lim="800000"/>
            <a:headEnd/>
            <a:tailEnd/>
          </a:ln>
        </p:spPr>
        <p:txBody>
          <a:bodyPr tIns="91440" bIns="9144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400" b="1">
                <a:ea typeface="宋体" panose="02010600030101010101" pitchFamily="2" charset="-122"/>
              </a:rPr>
              <a:t>联合航空公司</a:t>
            </a:r>
          </a:p>
        </p:txBody>
      </p:sp>
      <p:sp>
        <p:nvSpPr>
          <p:cNvPr id="46108" name="Text Box 27"/>
          <p:cNvSpPr txBox="1">
            <a:spLocks noChangeArrowheads="1"/>
          </p:cNvSpPr>
          <p:nvPr/>
        </p:nvSpPr>
        <p:spPr bwMode="auto">
          <a:xfrm>
            <a:off x="7000875" y="4616450"/>
            <a:ext cx="17510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$600 百万</a:t>
            </a:r>
          </a:p>
        </p:txBody>
      </p:sp>
      <p:sp>
        <p:nvSpPr>
          <p:cNvPr id="46109" name="Text Box 28"/>
          <p:cNvSpPr txBox="1">
            <a:spLocks noChangeArrowheads="1"/>
          </p:cNvSpPr>
          <p:nvPr/>
        </p:nvSpPr>
        <p:spPr bwMode="auto">
          <a:xfrm>
            <a:off x="5822950" y="5826125"/>
            <a:ext cx="1906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$600 百万</a:t>
            </a:r>
          </a:p>
        </p:txBody>
      </p:sp>
      <p:sp>
        <p:nvSpPr>
          <p:cNvPr id="46110" name="Text Box 29"/>
          <p:cNvSpPr txBox="1">
            <a:spLocks noChangeArrowheads="1"/>
          </p:cNvSpPr>
          <p:nvPr/>
        </p:nvSpPr>
        <p:spPr bwMode="auto">
          <a:xfrm>
            <a:off x="6992938" y="2827338"/>
            <a:ext cx="17510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$200 百万</a:t>
            </a:r>
          </a:p>
        </p:txBody>
      </p:sp>
      <p:sp>
        <p:nvSpPr>
          <p:cNvPr id="46111" name="Text Box 30"/>
          <p:cNvSpPr txBox="1">
            <a:spLocks noChangeArrowheads="1"/>
          </p:cNvSpPr>
          <p:nvPr/>
        </p:nvSpPr>
        <p:spPr bwMode="auto">
          <a:xfrm>
            <a:off x="5848350" y="4078288"/>
            <a:ext cx="1906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$800 百万</a:t>
            </a:r>
          </a:p>
        </p:txBody>
      </p:sp>
      <p:sp>
        <p:nvSpPr>
          <p:cNvPr id="46112" name="Text Box 31"/>
          <p:cNvSpPr txBox="1">
            <a:spLocks noChangeArrowheads="1"/>
          </p:cNvSpPr>
          <p:nvPr/>
        </p:nvSpPr>
        <p:spPr bwMode="auto">
          <a:xfrm>
            <a:off x="4041775" y="4624388"/>
            <a:ext cx="17510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$800 百万</a:t>
            </a:r>
          </a:p>
        </p:txBody>
      </p:sp>
      <p:sp>
        <p:nvSpPr>
          <p:cNvPr id="46113" name="Text Box 32"/>
          <p:cNvSpPr txBox="1">
            <a:spLocks noChangeArrowheads="1"/>
          </p:cNvSpPr>
          <p:nvPr/>
        </p:nvSpPr>
        <p:spPr bwMode="auto">
          <a:xfrm>
            <a:off x="2863850" y="5834063"/>
            <a:ext cx="1906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$200 百万</a:t>
            </a:r>
          </a:p>
        </p:txBody>
      </p:sp>
      <p:sp>
        <p:nvSpPr>
          <p:cNvPr id="46114" name="Text Box 33"/>
          <p:cNvSpPr txBox="1">
            <a:spLocks noChangeArrowheads="1"/>
          </p:cNvSpPr>
          <p:nvPr/>
        </p:nvSpPr>
        <p:spPr bwMode="auto">
          <a:xfrm>
            <a:off x="4033838" y="2835275"/>
            <a:ext cx="17510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300">
                <a:ea typeface="宋体" panose="02010600030101010101" pitchFamily="2" charset="-122"/>
              </a:rPr>
              <a:t>$400 百万</a:t>
            </a:r>
          </a:p>
        </p:txBody>
      </p:sp>
      <p:sp>
        <p:nvSpPr>
          <p:cNvPr id="46115" name="Text Box 34"/>
          <p:cNvSpPr txBox="1">
            <a:spLocks noChangeArrowheads="1"/>
          </p:cNvSpPr>
          <p:nvPr/>
        </p:nvSpPr>
        <p:spPr bwMode="auto">
          <a:xfrm>
            <a:off x="2889250" y="4086225"/>
            <a:ext cx="1906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300">
                <a:ea typeface="宋体" panose="02010600030101010101" pitchFamily="2" charset="-122"/>
              </a:rPr>
              <a:t>$400 百万</a:t>
            </a:r>
          </a:p>
        </p:txBody>
      </p:sp>
      <p:sp>
        <p:nvSpPr>
          <p:cNvPr id="46116" name="Rectangle 35"/>
          <p:cNvSpPr>
            <a:spLocks noChangeArrowheads="1"/>
          </p:cNvSpPr>
          <p:nvPr/>
        </p:nvSpPr>
        <p:spPr bwMode="auto">
          <a:xfrm>
            <a:off x="2846388" y="2789238"/>
            <a:ext cx="2971800" cy="1760537"/>
          </a:xfrm>
          <a:prstGeom prst="rect">
            <a:avLst/>
          </a:prstGeom>
          <a:noFill/>
          <a:ln w="3810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6117" name="FlagCount" hidden="1">
            <a:hlinkClick r:id="rId2"/>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b="1">
                <a:latin typeface="Tahoma" panose="020B0604030504040204" pitchFamily="34" charset="0"/>
                <a:ea typeface="宋体" panose="02010600030101010101" pitchFamily="2" charset="-122"/>
              </a:rPr>
              <a:t>0</a:t>
            </a:r>
          </a:p>
        </p:txBody>
      </p:sp>
    </p:spTree>
    <p:extLst>
      <p:ext uri="{BB962C8B-B14F-4D97-AF65-F5344CB8AC3E}">
        <p14:creationId xmlns:p14="http://schemas.microsoft.com/office/powerpoint/2010/main" val="1867681493"/>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wipe(left)">
                                      <p:cBhvr>
                                        <p:cTn id="7" dur="500"/>
                                        <p:tgtEl>
                                          <p:spTgt spid="4608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116"/>
                                        </p:tgtEl>
                                        <p:attrNameLst>
                                          <p:attrName>style.visibility</p:attrName>
                                        </p:attrNameLst>
                                      </p:cBhvr>
                                      <p:to>
                                        <p:strVal val="visible"/>
                                      </p:to>
                                    </p:set>
                                    <p:animEffect transition="in" filter="dissolve">
                                      <p:cBhvr>
                                        <p:cTn id="10" dur="500"/>
                                        <p:tgtEl>
                                          <p:spTgt spid="46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autoUpdateAnimBg="0"/>
      <p:bldP spid="4611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页脚占位符 1"/>
          <p:cNvSpPr txBox="1">
            <a:spLocks noGrp="1" noChangeArrowheads="1"/>
          </p:cNvSpPr>
          <p:nvPr/>
        </p:nvSpPr>
        <p:spPr bwMode="auto">
          <a:xfrm>
            <a:off x="285750" y="6392863"/>
            <a:ext cx="733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i="1">
                <a:solidFill>
                  <a:srgbClr val="777777"/>
                </a:solidFill>
                <a:ea typeface="宋体" panose="02010600030101010101" pitchFamily="2" charset="-122"/>
              </a:rPr>
              <a:t>OLIGOPOLY</a:t>
            </a:r>
          </a:p>
        </p:txBody>
      </p:sp>
      <p:sp>
        <p:nvSpPr>
          <p:cNvPr id="47107" name="灯片编号占位符 2"/>
          <p:cNvSpPr txBox="1">
            <a:spLocks noGrp="1"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5DF4DC5-7AE5-4545-91D7-11A3514C1D2E}" type="slidenum">
              <a:rPr lang="zh-CN" altLang="en-US" sz="1700">
                <a:solidFill>
                  <a:srgbClr val="777777"/>
                </a:solidFill>
                <a:ea typeface="宋体" panose="02010600030101010101" pitchFamily="2" charset="-122"/>
              </a:rPr>
              <a:pPr algn="r" eaLnBrk="1" hangingPunct="1"/>
              <a:t>12</a:t>
            </a:fld>
            <a:endParaRPr lang="en-US" altLang="zh-CN" sz="1700">
              <a:solidFill>
                <a:srgbClr val="777777"/>
              </a:solidFill>
              <a:ea typeface="宋体" panose="02010600030101010101" pitchFamily="2" charset="-122"/>
            </a:endParaRPr>
          </a:p>
        </p:txBody>
      </p:sp>
      <p:sp>
        <p:nvSpPr>
          <p:cNvPr id="47108" name="Rectangle 2"/>
          <p:cNvSpPr>
            <a:spLocks noGrp="1" noChangeArrowheads="1"/>
          </p:cNvSpPr>
          <p:nvPr>
            <p:ph type="title" idx="4294967295"/>
          </p:nvPr>
        </p:nvSpPr>
        <p:spPr>
          <a:xfrm>
            <a:off x="0" y="252413"/>
            <a:ext cx="9144000" cy="649287"/>
          </a:xfrm>
        </p:spPr>
        <p:txBody>
          <a:bodyPr/>
          <a:lstStyle/>
          <a:p>
            <a:pPr eaLnBrk="1" hangingPunct="1"/>
            <a:r>
              <a:rPr lang="zh-CN" altLang="zh-CN" sz="3400">
                <a:ea typeface="宋体" panose="02010600030101010101" pitchFamily="2" charset="-122"/>
              </a:rPr>
              <a:t>囚徒困境的其他例子</a:t>
            </a:r>
          </a:p>
        </p:txBody>
      </p:sp>
      <p:sp>
        <p:nvSpPr>
          <p:cNvPr id="47109" name="Rectangle 3"/>
          <p:cNvSpPr>
            <a:spLocks noGrp="1" noChangeArrowheads="1"/>
          </p:cNvSpPr>
          <p:nvPr>
            <p:ph type="body" idx="4294967295"/>
          </p:nvPr>
        </p:nvSpPr>
        <p:spPr>
          <a:xfrm>
            <a:off x="396212" y="1008063"/>
            <a:ext cx="8313737" cy="5118100"/>
          </a:xfrm>
        </p:spPr>
        <p:txBody>
          <a:bodyPr/>
          <a:lstStyle/>
          <a:p>
            <a:pPr eaLnBrk="1" hangingPunct="1">
              <a:spcBef>
                <a:spcPct val="60000"/>
              </a:spcBef>
              <a:buNone/>
            </a:pPr>
            <a:r>
              <a:rPr lang="zh-CN" altLang="zh-CN" u="sng" dirty="0">
                <a:solidFill>
                  <a:srgbClr val="CC3300"/>
                </a:solidFill>
                <a:ea typeface="宋体" panose="02010600030101010101" pitchFamily="2" charset="-122"/>
              </a:rPr>
              <a:t>广告战争</a:t>
            </a:r>
            <a:endParaRPr lang="en-US" altLang="zh-CN" u="sng" dirty="0">
              <a:solidFill>
                <a:srgbClr val="CC3300"/>
              </a:solidFill>
              <a:ea typeface="宋体" panose="02010600030101010101" pitchFamily="2" charset="-122"/>
            </a:endParaRPr>
          </a:p>
          <a:p>
            <a:pPr eaLnBrk="1" hangingPunct="1">
              <a:spcBef>
                <a:spcPct val="60000"/>
              </a:spcBef>
              <a:buNone/>
            </a:pPr>
            <a:r>
              <a:rPr lang="zh-CN" altLang="zh-CN" u="sng" dirty="0">
                <a:solidFill>
                  <a:srgbClr val="CC3300"/>
                </a:solidFill>
                <a:ea typeface="宋体" panose="02010600030101010101" pitchFamily="2" charset="-122"/>
              </a:rPr>
              <a:t>军备竞赛 </a:t>
            </a:r>
            <a:endParaRPr lang="en-US" altLang="zh-CN" u="sng" dirty="0">
              <a:solidFill>
                <a:srgbClr val="CC3300"/>
              </a:solidFill>
              <a:ea typeface="宋体" panose="02010600030101010101" pitchFamily="2" charset="-122"/>
            </a:endParaRPr>
          </a:p>
          <a:p>
            <a:pPr eaLnBrk="1" hangingPunct="1">
              <a:spcBef>
                <a:spcPct val="60000"/>
              </a:spcBef>
              <a:buNone/>
            </a:pPr>
            <a:r>
              <a:rPr lang="zh-CN" altLang="en-US" u="sng" dirty="0">
                <a:solidFill>
                  <a:srgbClr val="CC3300"/>
                </a:solidFill>
                <a:ea typeface="宋体" panose="02010600030101010101" pitchFamily="2" charset="-122"/>
              </a:rPr>
              <a:t>碳排放</a:t>
            </a:r>
            <a:r>
              <a:rPr lang="en-US" altLang="zh-CN" u="sng" dirty="0">
                <a:solidFill>
                  <a:srgbClr val="CC3300"/>
                </a:solidFill>
                <a:ea typeface="宋体" panose="02010600030101010101" pitchFamily="2" charset="-122"/>
              </a:rPr>
              <a:t>    </a:t>
            </a:r>
          </a:p>
          <a:p>
            <a:pPr eaLnBrk="1" hangingPunct="1">
              <a:spcBef>
                <a:spcPct val="60000"/>
              </a:spcBef>
              <a:buFont typeface="Wingdings" panose="05000000000000000000" pitchFamily="2" charset="2"/>
              <a:buNone/>
            </a:pPr>
            <a:endParaRPr lang="zh-CN" altLang="zh-CN" sz="2400" dirty="0">
              <a:ea typeface="宋体" panose="02010600030101010101" pitchFamily="2" charset="-122"/>
            </a:endParaRPr>
          </a:p>
        </p:txBody>
      </p:sp>
      <p:sp>
        <p:nvSpPr>
          <p:cNvPr id="4711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b="1">
                <a:latin typeface="Tahoma" panose="020B0604030504040204" pitchFamily="34" charset="0"/>
                <a:ea typeface="宋体" panose="02010600030101010101" pitchFamily="2" charset="-122"/>
              </a:rPr>
              <a:t>0</a:t>
            </a:r>
          </a:p>
        </p:txBody>
      </p:sp>
    </p:spTree>
    <p:extLst>
      <p:ext uri="{BB962C8B-B14F-4D97-AF65-F5344CB8AC3E}">
        <p14:creationId xmlns:p14="http://schemas.microsoft.com/office/powerpoint/2010/main" val="20043166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subTnLst>
                                    <p:animClr clrSpc="rgb" dir="cw">
                                      <p:cBhvr override="childStyle">
                                        <p:cTn dur="1" fill="hold" display="0" masterRel="nextClick" afterEffect="1"/>
                                        <p:tgtEl>
                                          <p:spTgt spid="4710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500"/>
                                        <p:tgtEl>
                                          <p:spTgt spid="47109">
                                            <p:txEl>
                                              <p:pRg st="1" end="1"/>
                                            </p:txEl>
                                          </p:spTgt>
                                        </p:tgtEl>
                                      </p:cBhvr>
                                    </p:animEffect>
                                  </p:childTnLst>
                                  <p:subTnLst>
                                    <p:animClr clrSpc="rgb" dir="cw">
                                      <p:cBhvr override="childStyle">
                                        <p:cTn dur="1" fill="hold" display="0" masterRel="nextClick" afterEffect="1"/>
                                        <p:tgtEl>
                                          <p:spTgt spid="47109">
                                            <p:txEl>
                                              <p:pRg st="1" end="1"/>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500"/>
                                        <p:tgtEl>
                                          <p:spTgt spid="471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BFBB5-B719-1748-8BD6-5B1CC035D051}"/>
              </a:ext>
            </a:extLst>
          </p:cNvPr>
          <p:cNvSpPr>
            <a:spLocks noGrp="1"/>
          </p:cNvSpPr>
          <p:nvPr>
            <p:ph type="title"/>
          </p:nvPr>
        </p:nvSpPr>
        <p:spPr/>
        <p:txBody>
          <a:bodyPr/>
          <a:lstStyle/>
          <a:p>
            <a:r>
              <a:rPr lang="zh-CN" altLang="en-US" dirty="0"/>
              <a:t>博弈问题</a:t>
            </a:r>
          </a:p>
        </p:txBody>
      </p:sp>
      <p:sp>
        <p:nvSpPr>
          <p:cNvPr id="3" name="内容占位符 2">
            <a:extLst>
              <a:ext uri="{FF2B5EF4-FFF2-40B4-BE49-F238E27FC236}">
                <a16:creationId xmlns:a16="http://schemas.microsoft.com/office/drawing/2014/main" id="{D36E1AE5-F6D6-CA4C-B76F-29354B21EAB1}"/>
              </a:ext>
            </a:extLst>
          </p:cNvPr>
          <p:cNvSpPr>
            <a:spLocks noGrp="1"/>
          </p:cNvSpPr>
          <p:nvPr>
            <p:ph idx="1"/>
          </p:nvPr>
        </p:nvSpPr>
        <p:spPr/>
        <p:txBody>
          <a:bodyPr/>
          <a:lstStyle/>
          <a:p>
            <a:r>
              <a:rPr lang="zh-CN" altLang="en-US" dirty="0"/>
              <a:t>囚徒困境</a:t>
            </a:r>
            <a:endParaRPr lang="en-US" altLang="zh-CN" dirty="0"/>
          </a:p>
          <a:p>
            <a:r>
              <a:rPr lang="zh-CN" altLang="en-US" dirty="0"/>
              <a:t>公地悲剧</a:t>
            </a:r>
            <a:endParaRPr lang="en-US" altLang="zh-CN" dirty="0"/>
          </a:p>
          <a:p>
            <a:r>
              <a:rPr lang="zh-CN" altLang="en-US" dirty="0"/>
              <a:t>搭便车</a:t>
            </a:r>
            <a:endParaRPr lang="en-US" altLang="zh-CN" dirty="0"/>
          </a:p>
          <a:p>
            <a:r>
              <a:rPr lang="zh-CN" altLang="en-US" dirty="0"/>
              <a:t>懦夫博弈</a:t>
            </a:r>
            <a:endParaRPr lang="en-US" altLang="zh-CN" dirty="0"/>
          </a:p>
          <a:p>
            <a:r>
              <a:rPr lang="zh-CN" altLang="en-US" dirty="0"/>
              <a:t>志愿者困境</a:t>
            </a:r>
            <a:endParaRPr lang="en-US" altLang="zh-CN" dirty="0"/>
          </a:p>
          <a:p>
            <a:r>
              <a:rPr lang="zh-CN" altLang="en-US" dirty="0"/>
              <a:t>两性战争</a:t>
            </a:r>
            <a:endParaRPr lang="en-US" altLang="zh-CN" dirty="0"/>
          </a:p>
          <a:p>
            <a:r>
              <a:rPr lang="zh-CN" altLang="en-US" dirty="0"/>
              <a:t>猎鹿问题</a:t>
            </a:r>
            <a:endParaRPr lang="en-US" altLang="zh-CN" dirty="0"/>
          </a:p>
          <a:p>
            <a:endParaRPr lang="zh-CN" altLang="en-US" dirty="0"/>
          </a:p>
        </p:txBody>
      </p:sp>
    </p:spTree>
    <p:extLst>
      <p:ext uri="{BB962C8B-B14F-4D97-AF65-F5344CB8AC3E}">
        <p14:creationId xmlns:p14="http://schemas.microsoft.com/office/powerpoint/2010/main" val="159731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21F6E-2C64-8348-BDBD-C8FC53CF4AEB}"/>
              </a:ext>
            </a:extLst>
          </p:cNvPr>
          <p:cNvSpPr>
            <a:spLocks noGrp="1"/>
          </p:cNvSpPr>
          <p:nvPr>
            <p:ph type="title"/>
          </p:nvPr>
        </p:nvSpPr>
        <p:spPr/>
        <p:txBody>
          <a:bodyPr/>
          <a:lstStyle/>
          <a:p>
            <a:r>
              <a:rPr kumimoji="1" lang="zh-CN" altLang="en-US" dirty="0"/>
              <a:t>公地悲剧</a:t>
            </a:r>
          </a:p>
        </p:txBody>
      </p:sp>
      <p:sp>
        <p:nvSpPr>
          <p:cNvPr id="3" name="内容占位符 2">
            <a:extLst>
              <a:ext uri="{FF2B5EF4-FFF2-40B4-BE49-F238E27FC236}">
                <a16:creationId xmlns:a16="http://schemas.microsoft.com/office/drawing/2014/main" id="{7B2FBC43-0E0D-1045-A218-B171DFAD6820}"/>
              </a:ext>
            </a:extLst>
          </p:cNvPr>
          <p:cNvSpPr>
            <a:spLocks noGrp="1"/>
          </p:cNvSpPr>
          <p:nvPr>
            <p:ph idx="1"/>
          </p:nvPr>
        </p:nvSpPr>
        <p:spPr/>
        <p:txBody>
          <a:bodyPr/>
          <a:lstStyle/>
          <a:p>
            <a:r>
              <a:rPr kumimoji="1" lang="zh-CN" altLang="en-US" dirty="0"/>
              <a:t>多人的囚徒困境</a:t>
            </a:r>
            <a:endParaRPr kumimoji="1" lang="en-US" altLang="zh-CN" dirty="0"/>
          </a:p>
          <a:p>
            <a:r>
              <a:rPr kumimoji="1" lang="zh-CN" altLang="en-US" dirty="0"/>
              <a:t>解决方案</a:t>
            </a:r>
            <a:endParaRPr kumimoji="1" lang="en-US" altLang="zh-CN" dirty="0"/>
          </a:p>
          <a:p>
            <a:pPr lvl="1"/>
            <a:r>
              <a:rPr kumimoji="1" lang="zh-CN" altLang="en-US" dirty="0"/>
              <a:t>明确产权</a:t>
            </a:r>
            <a:endParaRPr kumimoji="1" lang="en-US" altLang="zh-CN" dirty="0"/>
          </a:p>
          <a:p>
            <a:endParaRPr kumimoji="1" lang="zh-CN" altLang="en-US" dirty="0"/>
          </a:p>
        </p:txBody>
      </p:sp>
    </p:spTree>
    <p:extLst>
      <p:ext uri="{BB962C8B-B14F-4D97-AF65-F5344CB8AC3E}">
        <p14:creationId xmlns:p14="http://schemas.microsoft.com/office/powerpoint/2010/main" val="293918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21F6E-2C64-8348-BDBD-C8FC53CF4AEB}"/>
              </a:ext>
            </a:extLst>
          </p:cNvPr>
          <p:cNvSpPr>
            <a:spLocks noGrp="1"/>
          </p:cNvSpPr>
          <p:nvPr>
            <p:ph type="title"/>
          </p:nvPr>
        </p:nvSpPr>
        <p:spPr/>
        <p:txBody>
          <a:bodyPr/>
          <a:lstStyle/>
          <a:p>
            <a:r>
              <a:rPr kumimoji="1" lang="zh-CN" altLang="en-US" dirty="0"/>
              <a:t>搭便车</a:t>
            </a:r>
          </a:p>
        </p:txBody>
      </p:sp>
      <p:sp>
        <p:nvSpPr>
          <p:cNvPr id="3" name="内容占位符 2">
            <a:extLst>
              <a:ext uri="{FF2B5EF4-FFF2-40B4-BE49-F238E27FC236}">
                <a16:creationId xmlns:a16="http://schemas.microsoft.com/office/drawing/2014/main" id="{7B2FBC43-0E0D-1045-A218-B171DFAD6820}"/>
              </a:ext>
            </a:extLst>
          </p:cNvPr>
          <p:cNvSpPr>
            <a:spLocks noGrp="1"/>
          </p:cNvSpPr>
          <p:nvPr>
            <p:ph idx="1"/>
          </p:nvPr>
        </p:nvSpPr>
        <p:spPr/>
        <p:txBody>
          <a:bodyPr/>
          <a:lstStyle/>
          <a:p>
            <a:r>
              <a:rPr kumimoji="1" lang="zh-CN" altLang="en-US" dirty="0"/>
              <a:t>公地悲剧的变形</a:t>
            </a:r>
            <a:endParaRPr kumimoji="1" lang="en-US" altLang="zh-CN" dirty="0"/>
          </a:p>
          <a:p>
            <a:r>
              <a:rPr kumimoji="1" lang="zh-CN" altLang="en-US" dirty="0"/>
              <a:t>解决方案</a:t>
            </a:r>
            <a:endParaRPr kumimoji="1" lang="en-US" altLang="zh-CN" dirty="0"/>
          </a:p>
          <a:p>
            <a:pPr lvl="1"/>
            <a:r>
              <a:rPr kumimoji="1" lang="zh-CN" altLang="en-US" dirty="0"/>
              <a:t>让搭便车的风险和代价提高</a:t>
            </a:r>
            <a:endParaRPr kumimoji="1" lang="en-US" altLang="zh-CN" dirty="0"/>
          </a:p>
          <a:p>
            <a:endParaRPr kumimoji="1" lang="zh-CN" altLang="en-US" dirty="0"/>
          </a:p>
        </p:txBody>
      </p:sp>
    </p:spTree>
    <p:extLst>
      <p:ext uri="{BB962C8B-B14F-4D97-AF65-F5344CB8AC3E}">
        <p14:creationId xmlns:p14="http://schemas.microsoft.com/office/powerpoint/2010/main" val="281760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5E3C7-4D32-C04F-8307-3EE037BA647B}"/>
              </a:ext>
            </a:extLst>
          </p:cNvPr>
          <p:cNvSpPr>
            <a:spLocks noGrp="1"/>
          </p:cNvSpPr>
          <p:nvPr>
            <p:ph type="title"/>
          </p:nvPr>
        </p:nvSpPr>
        <p:spPr/>
        <p:txBody>
          <a:bodyPr/>
          <a:lstStyle/>
          <a:p>
            <a:r>
              <a:rPr kumimoji="1" lang="zh-CN" altLang="en-US" dirty="0"/>
              <a:t>懦夫博弈</a:t>
            </a:r>
          </a:p>
        </p:txBody>
      </p:sp>
      <p:sp>
        <p:nvSpPr>
          <p:cNvPr id="3" name="内容占位符 2">
            <a:extLst>
              <a:ext uri="{FF2B5EF4-FFF2-40B4-BE49-F238E27FC236}">
                <a16:creationId xmlns:a16="http://schemas.microsoft.com/office/drawing/2014/main" id="{24B5DF3A-861C-2F46-8A73-1CBF9C30CED0}"/>
              </a:ext>
            </a:extLst>
          </p:cNvPr>
          <p:cNvSpPr>
            <a:spLocks noGrp="1"/>
          </p:cNvSpPr>
          <p:nvPr>
            <p:ph idx="1"/>
          </p:nvPr>
        </p:nvSpPr>
        <p:spPr/>
        <p:txBody>
          <a:bodyPr/>
          <a:lstStyle/>
          <a:p>
            <a:r>
              <a:rPr kumimoji="1" lang="zh-CN" altLang="en-US" dirty="0"/>
              <a:t>例如，交通问题，不退让的一方会获得更高的收益</a:t>
            </a:r>
            <a:endParaRPr kumimoji="1" lang="en-US" altLang="zh-CN" dirty="0"/>
          </a:p>
          <a:p>
            <a:r>
              <a:rPr kumimoji="1" lang="zh-CN" altLang="en-US" dirty="0"/>
              <a:t>解决方案</a:t>
            </a:r>
            <a:endParaRPr kumimoji="1" lang="en-US" altLang="zh-CN" dirty="0"/>
          </a:p>
          <a:p>
            <a:pPr lvl="1"/>
            <a:r>
              <a:rPr kumimoji="1" lang="zh-CN" altLang="en-US" dirty="0"/>
              <a:t>改变效用的衡量方式</a:t>
            </a:r>
            <a:endParaRPr kumimoji="1" lang="en-US" altLang="zh-CN" dirty="0"/>
          </a:p>
          <a:p>
            <a:pPr lvl="1"/>
            <a:r>
              <a:rPr kumimoji="1" lang="zh-CN" altLang="en-US" dirty="0"/>
              <a:t>鹰鸽策略搭配</a:t>
            </a:r>
            <a:endParaRPr kumimoji="1" lang="en-US" altLang="zh-CN" dirty="0"/>
          </a:p>
          <a:p>
            <a:pPr lvl="1"/>
            <a:r>
              <a:rPr kumimoji="1" lang="zh-CN" altLang="en-US" dirty="0"/>
              <a:t>限制自己的行为</a:t>
            </a:r>
          </a:p>
        </p:txBody>
      </p:sp>
    </p:spTree>
    <p:extLst>
      <p:ext uri="{BB962C8B-B14F-4D97-AF65-F5344CB8AC3E}">
        <p14:creationId xmlns:p14="http://schemas.microsoft.com/office/powerpoint/2010/main" val="26372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D5B5-1C20-EC41-BAB1-0732B6CA43FF}"/>
              </a:ext>
            </a:extLst>
          </p:cNvPr>
          <p:cNvSpPr>
            <a:spLocks noGrp="1"/>
          </p:cNvSpPr>
          <p:nvPr>
            <p:ph type="title"/>
          </p:nvPr>
        </p:nvSpPr>
        <p:spPr/>
        <p:txBody>
          <a:bodyPr/>
          <a:lstStyle/>
          <a:p>
            <a:r>
              <a:rPr kumimoji="1" lang="zh-CN" altLang="en-US" dirty="0"/>
              <a:t>志愿者困境</a:t>
            </a:r>
          </a:p>
        </p:txBody>
      </p:sp>
      <p:sp>
        <p:nvSpPr>
          <p:cNvPr id="3" name="内容占位符 2">
            <a:extLst>
              <a:ext uri="{FF2B5EF4-FFF2-40B4-BE49-F238E27FC236}">
                <a16:creationId xmlns:a16="http://schemas.microsoft.com/office/drawing/2014/main" id="{3CBF08D7-AB77-5B44-942E-1CEBC5D199A5}"/>
              </a:ext>
            </a:extLst>
          </p:cNvPr>
          <p:cNvSpPr>
            <a:spLocks noGrp="1"/>
          </p:cNvSpPr>
          <p:nvPr>
            <p:ph idx="1"/>
          </p:nvPr>
        </p:nvSpPr>
        <p:spPr/>
        <p:txBody>
          <a:bodyPr/>
          <a:lstStyle/>
          <a:p>
            <a:r>
              <a:rPr kumimoji="1" lang="zh-CN" altLang="en-US" dirty="0"/>
              <a:t>第一只牛羚的故事</a:t>
            </a:r>
            <a:endParaRPr kumimoji="1" lang="en-US" altLang="zh-CN" dirty="0"/>
          </a:p>
          <a:p>
            <a:r>
              <a:rPr kumimoji="1" lang="zh-CN" altLang="en-US" dirty="0"/>
              <a:t>帮助陌生人</a:t>
            </a:r>
            <a:endParaRPr kumimoji="1" lang="en-US" altLang="zh-CN" dirty="0"/>
          </a:p>
          <a:p>
            <a:r>
              <a:rPr kumimoji="1" lang="zh-CN" altLang="en-US" dirty="0"/>
              <a:t>解决方案</a:t>
            </a:r>
            <a:endParaRPr kumimoji="1" lang="en-US" altLang="zh-CN" dirty="0"/>
          </a:p>
          <a:p>
            <a:pPr lvl="1"/>
            <a:r>
              <a:rPr kumimoji="1" lang="zh-CN" altLang="en-US" dirty="0"/>
              <a:t>谢林点：</a:t>
            </a:r>
            <a:r>
              <a:rPr lang="zh-CN" altLang="zh-CN" dirty="0"/>
              <a:t>每个人在面对他人期待自己怎么回应的期待时，心中所产生的那个期望。 </a:t>
            </a:r>
            <a:endParaRPr kumimoji="1" lang="zh-CN" altLang="en-US" dirty="0"/>
          </a:p>
        </p:txBody>
      </p:sp>
    </p:spTree>
    <p:extLst>
      <p:ext uri="{BB962C8B-B14F-4D97-AF65-F5344CB8AC3E}">
        <p14:creationId xmlns:p14="http://schemas.microsoft.com/office/powerpoint/2010/main" val="421090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2B0A2-774E-F047-84BF-6EF34D041766}"/>
              </a:ext>
            </a:extLst>
          </p:cNvPr>
          <p:cNvSpPr>
            <a:spLocks noGrp="1"/>
          </p:cNvSpPr>
          <p:nvPr>
            <p:ph type="title"/>
          </p:nvPr>
        </p:nvSpPr>
        <p:spPr/>
        <p:txBody>
          <a:bodyPr/>
          <a:lstStyle/>
          <a:p>
            <a:r>
              <a:rPr kumimoji="1" lang="zh-CN" altLang="en-US" dirty="0"/>
              <a:t>两性战争</a:t>
            </a:r>
          </a:p>
        </p:txBody>
      </p:sp>
      <p:sp>
        <p:nvSpPr>
          <p:cNvPr id="3" name="内容占位符 2">
            <a:extLst>
              <a:ext uri="{FF2B5EF4-FFF2-40B4-BE49-F238E27FC236}">
                <a16:creationId xmlns:a16="http://schemas.microsoft.com/office/drawing/2014/main" id="{E041CA9A-7909-5349-BCBA-F8122B3F200B}"/>
              </a:ext>
            </a:extLst>
          </p:cNvPr>
          <p:cNvSpPr>
            <a:spLocks noGrp="1"/>
          </p:cNvSpPr>
          <p:nvPr>
            <p:ph idx="1"/>
          </p:nvPr>
        </p:nvSpPr>
        <p:spPr/>
        <p:txBody>
          <a:bodyPr/>
          <a:lstStyle/>
          <a:p>
            <a:r>
              <a:rPr kumimoji="1" lang="zh-CN" altLang="en-US" dirty="0"/>
              <a:t>双方的冲突并不是致命的</a:t>
            </a:r>
            <a:endParaRPr kumimoji="1" lang="en-US" altLang="zh-CN" dirty="0"/>
          </a:p>
          <a:p>
            <a:r>
              <a:rPr kumimoji="1" lang="zh-CN" altLang="en-US" dirty="0"/>
              <a:t>解决方案</a:t>
            </a:r>
            <a:endParaRPr kumimoji="1" lang="en-US" altLang="zh-CN" dirty="0"/>
          </a:p>
          <a:p>
            <a:pPr lvl="1"/>
            <a:r>
              <a:rPr kumimoji="1" lang="zh-CN" altLang="en-US" dirty="0"/>
              <a:t>抛硬币</a:t>
            </a:r>
            <a:r>
              <a:rPr kumimoji="1" lang="en-US" altLang="zh-CN" dirty="0"/>
              <a:t>——</a:t>
            </a:r>
            <a:r>
              <a:rPr kumimoji="1" lang="zh-CN" altLang="en-US" dirty="0"/>
              <a:t>奥曼</a:t>
            </a:r>
            <a:endParaRPr kumimoji="1" lang="en-US" altLang="zh-CN" dirty="0"/>
          </a:p>
          <a:p>
            <a:pPr lvl="1"/>
            <a:r>
              <a:rPr lang="zh-CN" altLang="zh-CN" dirty="0"/>
              <a:t>在解开僵局的过程当中，关键在于双方要同意以某种方式随机选择策略。</a:t>
            </a:r>
            <a:endParaRPr kumimoji="1" lang="zh-CN" altLang="en-US" dirty="0"/>
          </a:p>
        </p:txBody>
      </p:sp>
    </p:spTree>
    <p:extLst>
      <p:ext uri="{BB962C8B-B14F-4D97-AF65-F5344CB8AC3E}">
        <p14:creationId xmlns:p14="http://schemas.microsoft.com/office/powerpoint/2010/main" val="38200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Content Placeholder 8" descr="Mankiw_PaintingArt.jpg"/>
          <p:cNvPicPr>
            <a:picLocks noChangeAspect="1" noChangeArrowheads="1"/>
          </p:cNvPicPr>
          <p:nvPr/>
        </p:nvPicPr>
        <p:blipFill>
          <a:blip r:embed="rId2" cstate="print">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idx="4294967295"/>
          </p:nvPr>
        </p:nvSpPr>
        <p:spPr>
          <a:xfrm>
            <a:off x="0" y="0"/>
            <a:ext cx="9144000" cy="1954213"/>
          </a:xfrm>
          <a:solidFill>
            <a:schemeClr val="bg1">
              <a:alpha val="25000"/>
            </a:schemeClr>
          </a:solidFill>
        </p:spPr>
        <p:txBody>
          <a:bodyPr lIns="365760" tIns="182880" anchor="t"/>
          <a:lstStyle/>
          <a:p>
            <a:pPr algn="l" eaLnBrk="1" hangingPunct="1">
              <a:lnSpc>
                <a:spcPct val="115000"/>
              </a:lnSpc>
            </a:pPr>
            <a:r>
              <a:rPr lang="zh-CN" altLang="en-US" sz="3700" dirty="0">
                <a:solidFill>
                  <a:schemeClr val="tx1"/>
                </a:solidFill>
                <a:effectLst>
                  <a:outerShdw blurRad="38100" dist="38100" dir="2700000" algn="tl">
                    <a:srgbClr val="C0C0C0"/>
                  </a:outerShdw>
                </a:effectLst>
                <a:ea typeface="宋体" panose="02010600030101010101" pitchFamily="2" charset="-122"/>
              </a:rPr>
              <a:t>第一节 生活中的博弈问题</a:t>
            </a:r>
          </a:p>
        </p:txBody>
      </p:sp>
      <p:sp>
        <p:nvSpPr>
          <p:cNvPr id="9220" name="Rectangle 3"/>
          <p:cNvSpPr>
            <a:spLocks noGrp="1" noChangeArrowheads="1"/>
          </p:cNvSpPr>
          <p:nvPr>
            <p:ph type="body" idx="4294967295"/>
          </p:nvPr>
        </p:nvSpPr>
        <p:spPr>
          <a:xfrm>
            <a:off x="373063" y="1863725"/>
            <a:ext cx="8467725" cy="4702175"/>
          </a:xfrm>
        </p:spPr>
        <p:txBody>
          <a:bodyPr/>
          <a:lstStyle/>
          <a:p>
            <a:pPr eaLnBrk="1" hangingPunct="1">
              <a:buClr>
                <a:srgbClr val="996633"/>
              </a:buClr>
            </a:pPr>
            <a:r>
              <a:rPr lang="zh-CN" altLang="en-US" sz="3200" b="1" dirty="0">
                <a:ea typeface="宋体" panose="02010600030101010101" pitchFamily="2" charset="-122"/>
              </a:rPr>
              <a:t>引例</a:t>
            </a:r>
            <a:endParaRPr lang="en-US" altLang="zh-CN" sz="3200" b="1" dirty="0">
              <a:ea typeface="宋体" panose="02010600030101010101" pitchFamily="2" charset="-122"/>
            </a:endParaRPr>
          </a:p>
          <a:p>
            <a:pPr lvl="1" eaLnBrk="1" hangingPunct="1"/>
            <a:r>
              <a:rPr lang="zh-CN" altLang="en-US" sz="2600" dirty="0">
                <a:ea typeface="宋体" panose="02010600030101010101" pitchFamily="2" charset="-122"/>
              </a:rPr>
              <a:t>两兄弟分蛋糕，该怎么分？</a:t>
            </a:r>
            <a:endParaRPr lang="zh-CN" altLang="zh-CN" sz="2600" dirty="0">
              <a:ea typeface="宋体" panose="02010600030101010101" pitchFamily="2" charset="-122"/>
            </a:endParaRPr>
          </a:p>
        </p:txBody>
      </p:sp>
      <p:sp>
        <p:nvSpPr>
          <p:cNvPr id="9221"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8E37703-25A6-4035-8AB6-AD1571837E94}" type="slidenum">
              <a:rPr lang="zh-CN" altLang="en-US" sz="1700">
                <a:solidFill>
                  <a:srgbClr val="777777"/>
                </a:solidFill>
                <a:latin typeface="Tahoma" panose="020B0604030504040204" pitchFamily="34" charset="0"/>
                <a:ea typeface="宋体" panose="02010600030101010101" pitchFamily="2" charset="-122"/>
              </a:rPr>
              <a:pPr algn="r" eaLnBrk="1" hangingPunct="1"/>
              <a:t>1</a:t>
            </a:fld>
            <a:endParaRPr lang="en-US" altLang="zh-CN" sz="1700">
              <a:solidFill>
                <a:srgbClr val="777777"/>
              </a:solidFill>
              <a:latin typeface="Tahoma" panose="020B060403050404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E92B27C0-0737-E840-8872-281753BF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272" y="3817938"/>
            <a:ext cx="2908300" cy="2006600"/>
          </a:xfrm>
          <a:prstGeom prst="rect">
            <a:avLst/>
          </a:prstGeom>
        </p:spPr>
      </p:pic>
      <p:sp>
        <p:nvSpPr>
          <p:cNvPr id="4" name="云形标注 3">
            <a:extLst>
              <a:ext uri="{FF2B5EF4-FFF2-40B4-BE49-F238E27FC236}">
                <a16:creationId xmlns:a16="http://schemas.microsoft.com/office/drawing/2014/main" id="{B9A66419-2BEF-634A-825A-A7925F16241B}"/>
              </a:ext>
            </a:extLst>
          </p:cNvPr>
          <p:cNvSpPr/>
          <p:nvPr/>
        </p:nvSpPr>
        <p:spPr>
          <a:xfrm>
            <a:off x="4606925" y="3009858"/>
            <a:ext cx="3332747" cy="1616159"/>
          </a:xfrm>
          <a:prstGeom prst="cloudCallout">
            <a:avLst>
              <a:gd name="adj1" fmla="val -60183"/>
              <a:gd name="adj2" fmla="val 57289"/>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a:t>
            </a:r>
            <a:r>
              <a:rPr kumimoji="1" lang="zh-CN" altLang="en-US" sz="2000" dirty="0">
                <a:solidFill>
                  <a:srgbClr val="008080"/>
                </a:solidFill>
              </a:rPr>
              <a:t>先切后选”就能解决所有问题吗？</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E33A7-9B00-0B4B-AEB4-F3829958A3F4}"/>
              </a:ext>
            </a:extLst>
          </p:cNvPr>
          <p:cNvSpPr>
            <a:spLocks noGrp="1"/>
          </p:cNvSpPr>
          <p:nvPr>
            <p:ph type="title"/>
          </p:nvPr>
        </p:nvSpPr>
        <p:spPr/>
        <p:txBody>
          <a:bodyPr/>
          <a:lstStyle/>
          <a:p>
            <a:r>
              <a:rPr kumimoji="1" lang="zh-CN" altLang="en-US" dirty="0"/>
              <a:t>猎鹿问题</a:t>
            </a:r>
          </a:p>
        </p:txBody>
      </p:sp>
      <p:sp>
        <p:nvSpPr>
          <p:cNvPr id="3" name="内容占位符 2">
            <a:extLst>
              <a:ext uri="{FF2B5EF4-FFF2-40B4-BE49-F238E27FC236}">
                <a16:creationId xmlns:a16="http://schemas.microsoft.com/office/drawing/2014/main" id="{0D24AB8B-E858-E74F-8FAE-EE85F623D3C7}"/>
              </a:ext>
            </a:extLst>
          </p:cNvPr>
          <p:cNvSpPr>
            <a:spLocks noGrp="1"/>
          </p:cNvSpPr>
          <p:nvPr>
            <p:ph idx="1"/>
          </p:nvPr>
        </p:nvSpPr>
        <p:spPr/>
        <p:txBody>
          <a:bodyPr/>
          <a:lstStyle/>
          <a:p>
            <a:r>
              <a:rPr kumimoji="1" lang="zh-CN" altLang="en-US" dirty="0"/>
              <a:t>猎鹿需要团结协作，且可能存在不确定性。猎兔容易，但将丧失猎到鹿的可能性。</a:t>
            </a:r>
            <a:endParaRPr kumimoji="1" lang="en-US" altLang="zh-CN" dirty="0"/>
          </a:p>
          <a:p>
            <a:r>
              <a:rPr kumimoji="1" lang="zh-CN" altLang="en-US" dirty="0"/>
              <a:t>解决方案</a:t>
            </a:r>
            <a:endParaRPr kumimoji="1" lang="en-US" altLang="zh-CN" dirty="0"/>
          </a:p>
          <a:p>
            <a:pPr lvl="1"/>
            <a:r>
              <a:rPr kumimoji="1" lang="zh-CN" altLang="en-US" dirty="0"/>
              <a:t>拒绝低风险的诱惑</a:t>
            </a:r>
          </a:p>
        </p:txBody>
      </p:sp>
    </p:spTree>
    <p:extLst>
      <p:ext uri="{BB962C8B-B14F-4D97-AF65-F5344CB8AC3E}">
        <p14:creationId xmlns:p14="http://schemas.microsoft.com/office/powerpoint/2010/main" val="408567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2846CD-1313-0B41-BEBE-5C6D72DB4F50}"/>
              </a:ext>
            </a:extLst>
          </p:cNvPr>
          <p:cNvSpPr>
            <a:spLocks noGrp="1"/>
          </p:cNvSpPr>
          <p:nvPr>
            <p:ph idx="1"/>
          </p:nvPr>
        </p:nvSpPr>
        <p:spPr/>
        <p:txBody>
          <a:bodyPr/>
          <a:lstStyle/>
          <a:p>
            <a:r>
              <a:rPr kumimoji="1" lang="zh-CN" altLang="en-US" dirty="0"/>
              <a:t>沟通和信任</a:t>
            </a:r>
            <a:endParaRPr kumimoji="1" lang="en-US" altLang="zh-CN" dirty="0"/>
          </a:p>
          <a:p>
            <a:r>
              <a:rPr kumimoji="1" lang="zh-CN" altLang="en-US" dirty="0"/>
              <a:t>构建信任的策略</a:t>
            </a:r>
            <a:endParaRPr kumimoji="1" lang="en-US" altLang="zh-CN" dirty="0"/>
          </a:p>
          <a:p>
            <a:pPr lvl="1"/>
            <a:r>
              <a:rPr kumimoji="1" lang="zh-CN" altLang="en-US" dirty="0"/>
              <a:t>反悔的代价极高</a:t>
            </a:r>
            <a:endParaRPr kumimoji="1" lang="en-US" altLang="zh-CN" dirty="0"/>
          </a:p>
          <a:p>
            <a:pPr lvl="1"/>
            <a:r>
              <a:rPr kumimoji="1" lang="zh-CN" altLang="en-US" dirty="0"/>
              <a:t>令对方无法改变心意</a:t>
            </a:r>
            <a:endParaRPr kumimoji="1" lang="en-US" altLang="zh-CN" dirty="0"/>
          </a:p>
          <a:p>
            <a:pPr lvl="1"/>
            <a:r>
              <a:rPr kumimoji="1" lang="zh-CN" altLang="en-US" dirty="0"/>
              <a:t>慷慨之心和利他主义</a:t>
            </a:r>
          </a:p>
        </p:txBody>
      </p:sp>
    </p:spTree>
    <p:extLst>
      <p:ext uri="{BB962C8B-B14F-4D97-AF65-F5344CB8AC3E}">
        <p14:creationId xmlns:p14="http://schemas.microsoft.com/office/powerpoint/2010/main" val="15276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Content Placeholder 8" descr="Mankiw_PaintingArt.jpg"/>
          <p:cNvPicPr>
            <a:picLocks noChangeAspect="1" noChangeArrowheads="1"/>
          </p:cNvPicPr>
          <p:nvPr/>
        </p:nvPicPr>
        <p:blipFill>
          <a:blip r:embed="rId2" cstate="print">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3"/>
          <p:cNvSpPr>
            <a:spLocks noGrp="1" noChangeArrowheads="1"/>
          </p:cNvSpPr>
          <p:nvPr>
            <p:ph type="body" idx="4294967295"/>
          </p:nvPr>
        </p:nvSpPr>
        <p:spPr>
          <a:xfrm>
            <a:off x="373063" y="1863725"/>
            <a:ext cx="8467725" cy="4702175"/>
          </a:xfrm>
        </p:spPr>
        <p:txBody>
          <a:bodyPr/>
          <a:lstStyle/>
          <a:p>
            <a:pPr eaLnBrk="1" hangingPunct="1">
              <a:buClr>
                <a:srgbClr val="996633"/>
              </a:buClr>
            </a:pPr>
            <a:r>
              <a:rPr lang="zh-CN" altLang="en-US" sz="3200" b="1" dirty="0">
                <a:ea typeface="宋体" panose="02010600030101010101" pitchFamily="2" charset="-122"/>
              </a:rPr>
              <a:t>引例</a:t>
            </a:r>
            <a:endParaRPr lang="en-US" altLang="zh-CN" sz="3200" b="1" dirty="0">
              <a:ea typeface="宋体" panose="02010600030101010101" pitchFamily="2" charset="-122"/>
            </a:endParaRPr>
          </a:p>
          <a:p>
            <a:pPr lvl="1" eaLnBrk="1" hangingPunct="1"/>
            <a:r>
              <a:rPr lang="zh-CN" altLang="en-US" sz="2600" dirty="0">
                <a:ea typeface="宋体" panose="02010600030101010101" pitchFamily="2" charset="-122"/>
              </a:rPr>
              <a:t>两兄弟分蛋糕，该怎么分？</a:t>
            </a:r>
            <a:endParaRPr lang="zh-CN" altLang="zh-CN" sz="2600" dirty="0">
              <a:ea typeface="宋体" panose="02010600030101010101" pitchFamily="2" charset="-122"/>
            </a:endParaRPr>
          </a:p>
        </p:txBody>
      </p:sp>
      <p:sp>
        <p:nvSpPr>
          <p:cNvPr id="9221" name="Rectangle 5"/>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8E37703-25A6-4035-8AB6-AD1571837E94}" type="slidenum">
              <a:rPr lang="zh-CN" altLang="en-US" sz="1700">
                <a:solidFill>
                  <a:srgbClr val="777777"/>
                </a:solidFill>
                <a:latin typeface="Tahoma" panose="020B0604030504040204" pitchFamily="34" charset="0"/>
                <a:ea typeface="宋体" panose="02010600030101010101" pitchFamily="2" charset="-122"/>
              </a:rPr>
              <a:pPr algn="r" eaLnBrk="1" hangingPunct="1"/>
              <a:t>2</a:t>
            </a:fld>
            <a:endParaRPr lang="en-US" altLang="zh-CN" sz="1700">
              <a:solidFill>
                <a:srgbClr val="777777"/>
              </a:solidFill>
              <a:latin typeface="Tahoma" panose="020B060403050404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E92B27C0-0737-E840-8872-281753BFEA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1895" y="3412411"/>
            <a:ext cx="3424101" cy="2427211"/>
          </a:xfrm>
          <a:prstGeom prst="rect">
            <a:avLst/>
          </a:prstGeom>
        </p:spPr>
      </p:pic>
      <p:sp>
        <p:nvSpPr>
          <p:cNvPr id="4" name="云形标注 3">
            <a:extLst>
              <a:ext uri="{FF2B5EF4-FFF2-40B4-BE49-F238E27FC236}">
                <a16:creationId xmlns:a16="http://schemas.microsoft.com/office/drawing/2014/main" id="{B9A66419-2BEF-634A-825A-A7925F16241B}"/>
              </a:ext>
            </a:extLst>
          </p:cNvPr>
          <p:cNvSpPr/>
          <p:nvPr/>
        </p:nvSpPr>
        <p:spPr>
          <a:xfrm>
            <a:off x="4606925" y="3009858"/>
            <a:ext cx="4233863" cy="1616159"/>
          </a:xfrm>
          <a:prstGeom prst="cloudCallout">
            <a:avLst>
              <a:gd name="adj1" fmla="val -60183"/>
              <a:gd name="adj2" fmla="val 57289"/>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a:t>
            </a:r>
            <a:r>
              <a:rPr kumimoji="1" lang="zh-CN" altLang="en-US" sz="2000" dirty="0">
                <a:solidFill>
                  <a:srgbClr val="008080"/>
                </a:solidFill>
              </a:rPr>
              <a:t>如果是这块蛋糕，该怎么切，才能让两兄弟都满意呢？</a:t>
            </a:r>
          </a:p>
        </p:txBody>
      </p:sp>
    </p:spTree>
    <p:extLst>
      <p:ext uri="{BB962C8B-B14F-4D97-AF65-F5344CB8AC3E}">
        <p14:creationId xmlns:p14="http://schemas.microsoft.com/office/powerpoint/2010/main" val="28656171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CC45E-2DD5-834D-80AE-6598A1A9A595}"/>
              </a:ext>
            </a:extLst>
          </p:cNvPr>
          <p:cNvSpPr>
            <a:spLocks noGrp="1"/>
          </p:cNvSpPr>
          <p:nvPr>
            <p:ph type="title"/>
          </p:nvPr>
        </p:nvSpPr>
        <p:spPr/>
        <p:txBody>
          <a:bodyPr/>
          <a:lstStyle/>
          <a:p>
            <a:r>
              <a:rPr lang="zh-CN" altLang="en-US" dirty="0"/>
              <a:t>“我切你选”与公平</a:t>
            </a:r>
          </a:p>
        </p:txBody>
      </p:sp>
      <p:sp>
        <p:nvSpPr>
          <p:cNvPr id="3" name="内容占位符 2">
            <a:extLst>
              <a:ext uri="{FF2B5EF4-FFF2-40B4-BE49-F238E27FC236}">
                <a16:creationId xmlns:a16="http://schemas.microsoft.com/office/drawing/2014/main" id="{EEE9A6B7-E00E-2C45-9A1E-8646DF630BDC}"/>
              </a:ext>
            </a:extLst>
          </p:cNvPr>
          <p:cNvSpPr>
            <a:spLocks noGrp="1"/>
          </p:cNvSpPr>
          <p:nvPr>
            <p:ph idx="1"/>
          </p:nvPr>
        </p:nvSpPr>
        <p:spPr/>
        <p:txBody>
          <a:bodyPr/>
          <a:lstStyle/>
          <a:p>
            <a:r>
              <a:rPr lang="zh-CN" altLang="en-US" dirty="0"/>
              <a:t>零和博弈与最小最大解</a:t>
            </a:r>
            <a:endParaRPr lang="en-US" altLang="zh-CN" dirty="0"/>
          </a:p>
          <a:p>
            <a:pPr lvl="1"/>
            <a:r>
              <a:rPr lang="zh-CN" altLang="en-US" dirty="0"/>
              <a:t>零和博弈的内涵</a:t>
            </a:r>
            <a:endParaRPr lang="en-US" altLang="zh-CN" dirty="0"/>
          </a:p>
          <a:p>
            <a:pPr lvl="1"/>
            <a:r>
              <a:rPr lang="zh-CN" altLang="en-US" dirty="0"/>
              <a:t>冯诺依曼与最小最大解</a:t>
            </a:r>
            <a:endParaRPr lang="en-US" altLang="zh-CN" dirty="0"/>
          </a:p>
          <a:p>
            <a:r>
              <a:rPr lang="zh-CN" altLang="en-US" dirty="0"/>
              <a:t>三大难题</a:t>
            </a:r>
            <a:endParaRPr lang="en-US" altLang="zh-CN" dirty="0"/>
          </a:p>
          <a:p>
            <a:pPr lvl="1"/>
            <a:r>
              <a:rPr lang="zh-CN" altLang="en-US" dirty="0"/>
              <a:t>价值观不同</a:t>
            </a:r>
            <a:endParaRPr lang="en-US" altLang="zh-CN" dirty="0"/>
          </a:p>
          <a:p>
            <a:pPr lvl="2"/>
            <a:r>
              <a:rPr lang="zh-CN" altLang="en-US" dirty="0"/>
              <a:t>“一样大”未必能公平</a:t>
            </a:r>
            <a:endParaRPr lang="en-US" altLang="zh-CN" dirty="0"/>
          </a:p>
          <a:p>
            <a:pPr lvl="1"/>
            <a:r>
              <a:rPr lang="zh-CN" altLang="en-US" dirty="0"/>
              <a:t>实际执行问题</a:t>
            </a:r>
            <a:endParaRPr lang="en-US" altLang="zh-CN" dirty="0"/>
          </a:p>
          <a:p>
            <a:pPr lvl="2"/>
            <a:r>
              <a:rPr lang="zh-CN" altLang="en-US" dirty="0"/>
              <a:t>某些东西并不可分</a:t>
            </a:r>
            <a:endParaRPr lang="en-US" altLang="zh-CN" dirty="0"/>
          </a:p>
          <a:p>
            <a:pPr lvl="1"/>
            <a:r>
              <a:rPr lang="zh-CN" altLang="en-US" dirty="0"/>
              <a:t>如何让人们接受这个结果</a:t>
            </a:r>
          </a:p>
        </p:txBody>
      </p:sp>
    </p:spTree>
    <p:extLst>
      <p:ext uri="{BB962C8B-B14F-4D97-AF65-F5344CB8AC3E}">
        <p14:creationId xmlns:p14="http://schemas.microsoft.com/office/powerpoint/2010/main" val="312237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40C0D-7EA8-7344-A018-966CD4BA93C4}"/>
              </a:ext>
            </a:extLst>
          </p:cNvPr>
          <p:cNvSpPr>
            <a:spLocks noGrp="1"/>
          </p:cNvSpPr>
          <p:nvPr>
            <p:ph type="title"/>
          </p:nvPr>
        </p:nvSpPr>
        <p:spPr/>
        <p:txBody>
          <a:bodyPr/>
          <a:lstStyle/>
          <a:p>
            <a:r>
              <a:rPr lang="zh-CN" altLang="en-US" dirty="0"/>
              <a:t>理解博弈的前提</a:t>
            </a:r>
          </a:p>
        </p:txBody>
      </p:sp>
      <p:sp>
        <p:nvSpPr>
          <p:cNvPr id="3" name="内容占位符 2">
            <a:extLst>
              <a:ext uri="{FF2B5EF4-FFF2-40B4-BE49-F238E27FC236}">
                <a16:creationId xmlns:a16="http://schemas.microsoft.com/office/drawing/2014/main" id="{764FC40B-235F-3C4F-9D30-C88BC065909E}"/>
              </a:ext>
            </a:extLst>
          </p:cNvPr>
          <p:cNvSpPr>
            <a:spLocks noGrp="1"/>
          </p:cNvSpPr>
          <p:nvPr>
            <p:ph idx="1"/>
          </p:nvPr>
        </p:nvSpPr>
        <p:spPr/>
        <p:txBody>
          <a:bodyPr/>
          <a:lstStyle/>
          <a:p>
            <a:r>
              <a:rPr lang="zh-CN" altLang="en-US" dirty="0"/>
              <a:t>人是经济理性的，以最大化自身效用来选择自己的行为。</a:t>
            </a:r>
            <a:endParaRPr lang="en-US" altLang="zh-CN" dirty="0"/>
          </a:p>
          <a:p>
            <a:r>
              <a:rPr lang="zh-CN" altLang="en-US" dirty="0"/>
              <a:t>个人的利益会受到他人行为的影响。</a:t>
            </a:r>
            <a:endParaRPr lang="en-US" altLang="zh-CN" dirty="0"/>
          </a:p>
          <a:p>
            <a:r>
              <a:rPr lang="zh-CN" altLang="en-US" dirty="0"/>
              <a:t>通过了解他人的偏好并保持对他人偏好的信念，来完成预测。</a:t>
            </a:r>
          </a:p>
        </p:txBody>
      </p:sp>
    </p:spTree>
    <p:extLst>
      <p:ext uri="{BB962C8B-B14F-4D97-AF65-F5344CB8AC3E}">
        <p14:creationId xmlns:p14="http://schemas.microsoft.com/office/powerpoint/2010/main" val="33562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1"/>
          <p:cNvSpPr txBox="1">
            <a:spLocks noGrp="1" noChangeArrowheads="1"/>
          </p:cNvSpPr>
          <p:nvPr/>
        </p:nvSpPr>
        <p:spPr bwMode="auto">
          <a:xfrm>
            <a:off x="285750" y="6392863"/>
            <a:ext cx="733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i="1">
                <a:solidFill>
                  <a:srgbClr val="777777"/>
                </a:solidFill>
                <a:ea typeface="宋体" panose="02010600030101010101" pitchFamily="2" charset="-122"/>
              </a:rPr>
              <a:t>OLIGOPOLY</a:t>
            </a:r>
          </a:p>
        </p:txBody>
      </p:sp>
      <p:sp>
        <p:nvSpPr>
          <p:cNvPr id="34819" name="灯片编号占位符 2"/>
          <p:cNvSpPr txBox="1">
            <a:spLocks noGrp="1"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50B120D-95B7-4813-87AF-CC2238DF2668}" type="slidenum">
              <a:rPr lang="zh-CN" altLang="en-US" sz="1700">
                <a:solidFill>
                  <a:srgbClr val="777777"/>
                </a:solidFill>
                <a:ea typeface="宋体" panose="02010600030101010101" pitchFamily="2" charset="-122"/>
              </a:rPr>
              <a:pPr algn="r" eaLnBrk="1" hangingPunct="1"/>
              <a:t>5</a:t>
            </a:fld>
            <a:endParaRPr lang="en-US" altLang="zh-CN" sz="1700">
              <a:solidFill>
                <a:srgbClr val="777777"/>
              </a:solidFill>
              <a:ea typeface="宋体" panose="02010600030101010101" pitchFamily="2" charset="-122"/>
            </a:endParaRPr>
          </a:p>
        </p:txBody>
      </p:sp>
      <p:sp>
        <p:nvSpPr>
          <p:cNvPr id="34820" name="Rectangle 2"/>
          <p:cNvSpPr>
            <a:spLocks noGrp="1" noChangeArrowheads="1"/>
          </p:cNvSpPr>
          <p:nvPr>
            <p:ph type="title" idx="4294967295"/>
          </p:nvPr>
        </p:nvSpPr>
        <p:spPr/>
        <p:txBody>
          <a:bodyPr/>
          <a:lstStyle/>
          <a:p>
            <a:pPr eaLnBrk="1" hangingPunct="1"/>
            <a:r>
              <a:rPr lang="zh-CN" altLang="zh-CN" sz="3600">
                <a:ea typeface="宋体" panose="02010600030101010101" pitchFamily="2" charset="-122"/>
              </a:rPr>
              <a:t>囚徒困境的例子</a:t>
            </a:r>
          </a:p>
        </p:txBody>
      </p:sp>
      <p:sp>
        <p:nvSpPr>
          <p:cNvPr id="34821" name="Rectangle 3"/>
          <p:cNvSpPr>
            <a:spLocks noGrp="1" noChangeArrowheads="1"/>
          </p:cNvSpPr>
          <p:nvPr>
            <p:ph type="body" idx="4294967295"/>
          </p:nvPr>
        </p:nvSpPr>
        <p:spPr>
          <a:xfrm>
            <a:off x="457200" y="979488"/>
            <a:ext cx="8229600" cy="5124450"/>
          </a:xfrm>
        </p:spPr>
        <p:txBody>
          <a:bodyPr/>
          <a:lstStyle/>
          <a:p>
            <a:pPr eaLnBrk="1" hangingPunct="1"/>
            <a:r>
              <a:rPr lang="zh-CN" altLang="zh-CN" sz="2700" dirty="0">
                <a:ea typeface="宋体" panose="02010600030101010101" pitchFamily="2" charset="-122"/>
              </a:rPr>
              <a:t>警察抓住了两个抢劫银行的嫌疑犯</a:t>
            </a:r>
            <a:r>
              <a:rPr lang="en-US" altLang="zh-CN" sz="2700" dirty="0">
                <a:ea typeface="宋体" panose="02010600030101010101" pitchFamily="2" charset="-122"/>
              </a:rPr>
              <a:t>Bonnie</a:t>
            </a:r>
            <a:r>
              <a:rPr lang="zh-CN" altLang="zh-CN" sz="2700" dirty="0">
                <a:ea typeface="宋体" panose="02010600030101010101" pitchFamily="2" charset="-122"/>
              </a:rPr>
              <a:t>和</a:t>
            </a:r>
            <a:r>
              <a:rPr lang="en-US" altLang="zh-CN" sz="2700" dirty="0">
                <a:ea typeface="宋体" panose="02010600030101010101" pitchFamily="2" charset="-122"/>
              </a:rPr>
              <a:t>Clyde</a:t>
            </a:r>
            <a:r>
              <a:rPr lang="zh-CN" altLang="zh-CN" sz="2700" dirty="0">
                <a:ea typeface="宋体" panose="02010600030101010101" pitchFamily="2" charset="-122"/>
              </a:rPr>
              <a:t>，但只有足够的证据让两人在狱里度过一年</a:t>
            </a:r>
            <a:br>
              <a:rPr lang="zh-CN" altLang="en-US" sz="2700" dirty="0">
                <a:ea typeface="宋体" panose="02010600030101010101" pitchFamily="2" charset="-122"/>
              </a:rPr>
            </a:br>
            <a:endParaRPr lang="zh-CN" altLang="en-US" sz="2700" dirty="0">
              <a:ea typeface="宋体" panose="02010600030101010101" pitchFamily="2" charset="-122"/>
            </a:endParaRPr>
          </a:p>
          <a:p>
            <a:pPr eaLnBrk="1" hangingPunct="1"/>
            <a:r>
              <a:rPr lang="zh-CN" altLang="zh-CN" sz="2700" dirty="0">
                <a:ea typeface="宋体" panose="02010600030101010101" pitchFamily="2" charset="-122"/>
              </a:rPr>
              <a:t>警察分别审问了</a:t>
            </a:r>
            <a:r>
              <a:rPr lang="en-US" altLang="zh-CN" sz="2700" dirty="0">
                <a:ea typeface="宋体" panose="02010600030101010101" pitchFamily="2" charset="-122"/>
              </a:rPr>
              <a:t>Bonnie</a:t>
            </a:r>
            <a:r>
              <a:rPr lang="zh-CN" altLang="zh-CN" sz="2700" dirty="0">
                <a:ea typeface="宋体" panose="02010600030101010101" pitchFamily="2" charset="-122"/>
              </a:rPr>
              <a:t>和</a:t>
            </a:r>
            <a:r>
              <a:rPr lang="en-US" altLang="zh-CN" sz="2700" dirty="0">
                <a:ea typeface="宋体" panose="02010600030101010101" pitchFamily="2" charset="-122"/>
              </a:rPr>
              <a:t>Clyde</a:t>
            </a:r>
            <a:r>
              <a:rPr lang="zh-CN" altLang="zh-CN" sz="2700" dirty="0">
                <a:ea typeface="宋体" panose="02010600030101010101" pitchFamily="2" charset="-122"/>
              </a:rPr>
              <a:t>，向他们每个人提出以下的交易：</a:t>
            </a:r>
            <a:endParaRPr lang="zh-CN" altLang="en-US" sz="2700" dirty="0">
              <a:ea typeface="宋体" panose="02010600030101010101" pitchFamily="2" charset="-122"/>
            </a:endParaRPr>
          </a:p>
          <a:p>
            <a:pPr lvl="1" eaLnBrk="1" hangingPunct="1">
              <a:spcBef>
                <a:spcPct val="25000"/>
              </a:spcBef>
            </a:pPr>
            <a:r>
              <a:rPr lang="zh-CN" altLang="zh-CN" sz="2600" dirty="0">
                <a:ea typeface="宋体" panose="02010600030101010101" pitchFamily="2" charset="-122"/>
              </a:rPr>
              <a:t>如果你承认银行抢劫案，并供出合伙者，你就可以得到自由</a:t>
            </a:r>
            <a:endParaRPr lang="zh-CN" altLang="en-US" sz="2600" dirty="0">
              <a:ea typeface="宋体" panose="02010600030101010101" pitchFamily="2" charset="-122"/>
            </a:endParaRPr>
          </a:p>
          <a:p>
            <a:pPr lvl="1" eaLnBrk="1" hangingPunct="1">
              <a:spcBef>
                <a:spcPct val="25000"/>
              </a:spcBef>
            </a:pPr>
            <a:r>
              <a:rPr lang="zh-CN" altLang="zh-CN" sz="2600" dirty="0">
                <a:ea typeface="宋体" panose="02010600030101010101" pitchFamily="2" charset="-122"/>
              </a:rPr>
              <a:t>如果你不承认银行抢劫案，但你的合伙者供出了你，你将被判处20年的监禁</a:t>
            </a:r>
            <a:endParaRPr lang="zh-CN" altLang="en-US" sz="2600" dirty="0">
              <a:ea typeface="宋体" panose="02010600030101010101" pitchFamily="2" charset="-122"/>
            </a:endParaRPr>
          </a:p>
          <a:p>
            <a:pPr lvl="1" eaLnBrk="1" hangingPunct="1">
              <a:spcBef>
                <a:spcPct val="25000"/>
              </a:spcBef>
            </a:pPr>
            <a:r>
              <a:rPr lang="zh-CN" altLang="zh-CN" sz="2600" dirty="0">
                <a:ea typeface="宋体" panose="02010600030101010101" pitchFamily="2" charset="-122"/>
              </a:rPr>
              <a:t>如果你们两个都承认银行抢劫案，那你们两个都将被判处8年的监禁</a:t>
            </a:r>
            <a:endParaRPr lang="zh-CN" altLang="en-US" sz="2600" dirty="0">
              <a:ea typeface="宋体" panose="02010600030101010101" pitchFamily="2" charset="-122"/>
            </a:endParaRPr>
          </a:p>
        </p:txBody>
      </p:sp>
      <p:sp>
        <p:nvSpPr>
          <p:cNvPr id="3482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b="1">
                <a:latin typeface="Tahoma" panose="020B0604030504040204" pitchFamily="34" charset="0"/>
                <a:ea typeface="宋体" panose="02010600030101010101" pitchFamily="2" charset="-122"/>
              </a:rPr>
              <a:t>0</a:t>
            </a:r>
          </a:p>
        </p:txBody>
      </p:sp>
    </p:spTree>
    <p:extLst>
      <p:ext uri="{BB962C8B-B14F-4D97-AF65-F5344CB8AC3E}">
        <p14:creationId xmlns:p14="http://schemas.microsoft.com/office/powerpoint/2010/main" val="2042619272"/>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1"/>
          <p:cNvSpPr txBox="1">
            <a:spLocks noGrp="1" noChangeArrowheads="1"/>
          </p:cNvSpPr>
          <p:nvPr/>
        </p:nvSpPr>
        <p:spPr bwMode="auto">
          <a:xfrm>
            <a:off x="285750" y="6392863"/>
            <a:ext cx="7335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i="1">
                <a:solidFill>
                  <a:srgbClr val="777777"/>
                </a:solidFill>
                <a:ea typeface="宋体" panose="02010600030101010101" pitchFamily="2" charset="-122"/>
              </a:rPr>
              <a:t>OLIGOPOLY</a:t>
            </a:r>
          </a:p>
        </p:txBody>
      </p:sp>
      <p:sp>
        <p:nvSpPr>
          <p:cNvPr id="36867" name="灯片编号占位符 2"/>
          <p:cNvSpPr txBox="1">
            <a:spLocks noGrp="1"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317B8A2-C8D1-4384-AC35-CE3EFAE58012}" type="slidenum">
              <a:rPr lang="zh-CN" altLang="en-US" sz="1700">
                <a:solidFill>
                  <a:srgbClr val="777777"/>
                </a:solidFill>
                <a:ea typeface="宋体" panose="02010600030101010101" pitchFamily="2" charset="-122"/>
              </a:rPr>
              <a:pPr algn="r" eaLnBrk="1" hangingPunct="1"/>
              <a:t>6</a:t>
            </a:fld>
            <a:endParaRPr lang="en-US" altLang="zh-CN" sz="1700">
              <a:solidFill>
                <a:srgbClr val="777777"/>
              </a:solidFill>
              <a:ea typeface="宋体" panose="02010600030101010101" pitchFamily="2" charset="-122"/>
            </a:endParaRPr>
          </a:p>
        </p:txBody>
      </p:sp>
      <p:sp>
        <p:nvSpPr>
          <p:cNvPr id="36868" name="Rectangle 4"/>
          <p:cNvSpPr>
            <a:spLocks noGrp="1" noChangeArrowheads="1"/>
          </p:cNvSpPr>
          <p:nvPr>
            <p:ph type="title" idx="4294967295"/>
          </p:nvPr>
        </p:nvSpPr>
        <p:spPr>
          <a:xfrm>
            <a:off x="457200" y="119063"/>
            <a:ext cx="8229600" cy="649287"/>
          </a:xfrm>
        </p:spPr>
        <p:txBody>
          <a:bodyPr/>
          <a:lstStyle/>
          <a:p>
            <a:pPr eaLnBrk="1" hangingPunct="1"/>
            <a:r>
              <a:rPr lang="zh-CN" altLang="zh-CN" sz="3600">
                <a:ea typeface="宋体" panose="02010600030101010101" pitchFamily="2" charset="-122"/>
              </a:rPr>
              <a:t>囚徒困境的例子</a:t>
            </a:r>
          </a:p>
        </p:txBody>
      </p:sp>
      <p:grpSp>
        <p:nvGrpSpPr>
          <p:cNvPr id="36869" name="Group 5"/>
          <p:cNvGrpSpPr>
            <a:grpSpLocks/>
          </p:cNvGrpSpPr>
          <p:nvPr/>
        </p:nvGrpSpPr>
        <p:grpSpPr bwMode="auto">
          <a:xfrm>
            <a:off x="2851150" y="2660650"/>
            <a:ext cx="5983288" cy="3536950"/>
            <a:chOff x="0" y="0"/>
            <a:chExt cx="2421" cy="1658"/>
          </a:xfrm>
        </p:grpSpPr>
        <p:sp>
          <p:nvSpPr>
            <p:cNvPr id="36870" name="AutoShape 33"/>
            <p:cNvSpPr>
              <a:spLocks noChangeArrowheads="1"/>
            </p:cNvSpPr>
            <p:nvPr/>
          </p:nvSpPr>
          <p:spPr bwMode="auto">
            <a:xfrm>
              <a:off x="5" y="2"/>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1" name="AutoShape 36"/>
            <p:cNvSpPr>
              <a:spLocks noChangeArrowheads="1"/>
            </p:cNvSpPr>
            <p:nvPr/>
          </p:nvSpPr>
          <p:spPr bwMode="auto">
            <a:xfrm>
              <a:off x="1215" y="2"/>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2" name="AutoShape 37"/>
            <p:cNvSpPr>
              <a:spLocks noChangeArrowheads="1"/>
            </p:cNvSpPr>
            <p:nvPr/>
          </p:nvSpPr>
          <p:spPr bwMode="auto">
            <a:xfrm>
              <a:off x="1213" y="829"/>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3" name="AutoShape 38"/>
            <p:cNvSpPr>
              <a:spLocks noChangeArrowheads="1"/>
            </p:cNvSpPr>
            <p:nvPr/>
          </p:nvSpPr>
          <p:spPr bwMode="auto">
            <a:xfrm>
              <a:off x="5" y="830"/>
              <a:ext cx="1206" cy="826"/>
            </a:xfrm>
            <a:prstGeom prst="rtTriangle">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4" name="AutoShape 39"/>
            <p:cNvSpPr>
              <a:spLocks noChangeArrowheads="1"/>
            </p:cNvSpPr>
            <p:nvPr/>
          </p:nvSpPr>
          <p:spPr bwMode="auto">
            <a:xfrm rot="10800000">
              <a:off x="0" y="2"/>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5" name="AutoShape 40"/>
            <p:cNvSpPr>
              <a:spLocks noChangeArrowheads="1"/>
            </p:cNvSpPr>
            <p:nvPr/>
          </p:nvSpPr>
          <p:spPr bwMode="auto">
            <a:xfrm rot="10800000">
              <a:off x="1210" y="2"/>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6" name="AutoShape 41"/>
            <p:cNvSpPr>
              <a:spLocks noChangeArrowheads="1"/>
            </p:cNvSpPr>
            <p:nvPr/>
          </p:nvSpPr>
          <p:spPr bwMode="auto">
            <a:xfrm rot="10800000">
              <a:off x="1208" y="829"/>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77" name="AutoShape 42"/>
            <p:cNvSpPr>
              <a:spLocks noChangeArrowheads="1"/>
            </p:cNvSpPr>
            <p:nvPr/>
          </p:nvSpPr>
          <p:spPr bwMode="auto">
            <a:xfrm rot="10800000">
              <a:off x="0" y="830"/>
              <a:ext cx="1206" cy="826"/>
            </a:xfrm>
            <a:prstGeom prst="rtTriangle">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grpSp>
          <p:nvGrpSpPr>
            <p:cNvPr id="36878" name="Group 14"/>
            <p:cNvGrpSpPr>
              <a:grpSpLocks/>
            </p:cNvGrpSpPr>
            <p:nvPr/>
          </p:nvGrpSpPr>
          <p:grpSpPr bwMode="auto">
            <a:xfrm>
              <a:off x="2" y="0"/>
              <a:ext cx="2417" cy="1658"/>
              <a:chOff x="0" y="0"/>
              <a:chExt cx="2290" cy="1791"/>
            </a:xfrm>
          </p:grpSpPr>
          <p:sp>
            <p:nvSpPr>
              <p:cNvPr id="36879" name="Rectangle 27"/>
              <p:cNvSpPr>
                <a:spLocks noChangeArrowheads="1"/>
              </p:cNvSpPr>
              <p:nvPr/>
            </p:nvSpPr>
            <p:spPr bwMode="auto">
              <a:xfrm>
                <a:off x="0" y="0"/>
                <a:ext cx="2290" cy="17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cs typeface="Arial" panose="020B0604020202020204" pitchFamily="34" charset="0"/>
                </a:endParaRPr>
              </a:p>
            </p:txBody>
          </p:sp>
          <p:sp>
            <p:nvSpPr>
              <p:cNvPr id="36880" name="Line 28"/>
              <p:cNvSpPr>
                <a:spLocks noChangeShapeType="1"/>
              </p:cNvSpPr>
              <p:nvPr/>
            </p:nvSpPr>
            <p:spPr bwMode="auto">
              <a:xfrm>
                <a:off x="0" y="899"/>
                <a:ext cx="22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29"/>
              <p:cNvSpPr>
                <a:spLocks noChangeShapeType="1"/>
              </p:cNvSpPr>
              <p:nvPr/>
            </p:nvSpPr>
            <p:spPr bwMode="auto">
              <a:xfrm>
                <a:off x="1145" y="0"/>
                <a:ext cx="0" cy="17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6882" name="Text Box 44"/>
          <p:cNvSpPr txBox="1">
            <a:spLocks noChangeArrowheads="1"/>
          </p:cNvSpPr>
          <p:nvPr/>
        </p:nvSpPr>
        <p:spPr bwMode="auto">
          <a:xfrm>
            <a:off x="3136900" y="2206625"/>
            <a:ext cx="2516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坦白</a:t>
            </a:r>
          </a:p>
        </p:txBody>
      </p:sp>
      <p:sp>
        <p:nvSpPr>
          <p:cNvPr id="36883" name="Text Box 45"/>
          <p:cNvSpPr txBox="1">
            <a:spLocks noChangeArrowheads="1"/>
          </p:cNvSpPr>
          <p:nvPr/>
        </p:nvSpPr>
        <p:spPr bwMode="auto">
          <a:xfrm>
            <a:off x="6067425" y="2214563"/>
            <a:ext cx="2549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zh-CN" sz="2400">
                <a:ea typeface="宋体" panose="02010600030101010101" pitchFamily="2" charset="-122"/>
              </a:rPr>
              <a:t>保持沉默</a:t>
            </a:r>
          </a:p>
        </p:txBody>
      </p:sp>
      <p:sp>
        <p:nvSpPr>
          <p:cNvPr id="36884" name="Text Box 46"/>
          <p:cNvSpPr txBox="1">
            <a:spLocks noChangeArrowheads="1"/>
          </p:cNvSpPr>
          <p:nvPr/>
        </p:nvSpPr>
        <p:spPr bwMode="auto">
          <a:xfrm>
            <a:off x="1468438" y="3351213"/>
            <a:ext cx="1271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坦白</a:t>
            </a:r>
          </a:p>
        </p:txBody>
      </p:sp>
      <p:sp>
        <p:nvSpPr>
          <p:cNvPr id="36885" name="Text Box 47"/>
          <p:cNvSpPr txBox="1">
            <a:spLocks noChangeArrowheads="1"/>
          </p:cNvSpPr>
          <p:nvPr/>
        </p:nvSpPr>
        <p:spPr bwMode="auto">
          <a:xfrm>
            <a:off x="1584325" y="4954588"/>
            <a:ext cx="11493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zh-CN" altLang="zh-CN" sz="2400">
                <a:ea typeface="宋体" panose="02010600030101010101" pitchFamily="2" charset="-122"/>
              </a:rPr>
              <a:t>保持沉默</a:t>
            </a:r>
          </a:p>
        </p:txBody>
      </p:sp>
      <p:sp>
        <p:nvSpPr>
          <p:cNvPr id="36886" name="Text Box 48"/>
          <p:cNvSpPr txBox="1">
            <a:spLocks noChangeArrowheads="1"/>
          </p:cNvSpPr>
          <p:nvPr/>
        </p:nvSpPr>
        <p:spPr bwMode="auto">
          <a:xfrm>
            <a:off x="4344988" y="1511300"/>
            <a:ext cx="3001962" cy="557213"/>
          </a:xfrm>
          <a:prstGeom prst="rect">
            <a:avLst/>
          </a:prstGeom>
          <a:solidFill>
            <a:srgbClr val="CCFFCC"/>
          </a:solidFill>
          <a:ln w="9525">
            <a:solidFill>
              <a:schemeClr val="tx1"/>
            </a:solidFill>
            <a:miter lim="800000"/>
            <a:headEnd/>
            <a:tailEnd/>
          </a:ln>
        </p:spPr>
        <p:txBody>
          <a:bodyPr tIns="91440" bIns="9144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400" b="1">
                <a:ea typeface="宋体" panose="02010600030101010101" pitchFamily="2" charset="-122"/>
              </a:rPr>
              <a:t>Bonnie</a:t>
            </a:r>
            <a:r>
              <a:rPr lang="zh-CN" altLang="zh-CN" sz="2400" b="1">
                <a:ea typeface="宋体" panose="02010600030101010101" pitchFamily="2" charset="-122"/>
              </a:rPr>
              <a:t>的决策</a:t>
            </a:r>
            <a:endParaRPr lang="zh-CN" altLang="en-US" sz="2400" b="1">
              <a:ea typeface="宋体" panose="02010600030101010101" pitchFamily="2" charset="-122"/>
            </a:endParaRPr>
          </a:p>
        </p:txBody>
      </p:sp>
      <p:sp>
        <p:nvSpPr>
          <p:cNvPr id="36887" name="Text Box 49"/>
          <p:cNvSpPr txBox="1">
            <a:spLocks noChangeArrowheads="1"/>
          </p:cNvSpPr>
          <p:nvPr/>
        </p:nvSpPr>
        <p:spPr bwMode="auto">
          <a:xfrm>
            <a:off x="746125" y="3910013"/>
            <a:ext cx="1552575" cy="923925"/>
          </a:xfrm>
          <a:prstGeom prst="rect">
            <a:avLst/>
          </a:prstGeom>
          <a:solidFill>
            <a:srgbClr val="FFFFCC"/>
          </a:solidFill>
          <a:ln w="9525">
            <a:solidFill>
              <a:schemeClr val="tx1"/>
            </a:solidFill>
            <a:miter lim="800000"/>
            <a:headEnd/>
            <a:tailEnd/>
          </a:ln>
        </p:spPr>
        <p:txBody>
          <a:bodyPr tIns="91440" bIns="9144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a:ea typeface="宋体" panose="02010600030101010101" pitchFamily="2" charset="-122"/>
              </a:rPr>
              <a:t>Clyde</a:t>
            </a:r>
            <a:r>
              <a:rPr lang="zh-CN" altLang="zh-CN" sz="2400" b="1">
                <a:ea typeface="宋体" panose="02010600030101010101" pitchFamily="2" charset="-122"/>
              </a:rPr>
              <a:t>的决策</a:t>
            </a:r>
            <a:endParaRPr lang="zh-CN" altLang="en-US" sz="2400" b="1">
              <a:ea typeface="宋体" panose="02010600030101010101" pitchFamily="2" charset="-122"/>
            </a:endParaRPr>
          </a:p>
        </p:txBody>
      </p:sp>
      <p:sp>
        <p:nvSpPr>
          <p:cNvPr id="36888" name="Text Box 50"/>
          <p:cNvSpPr txBox="1">
            <a:spLocks noChangeArrowheads="1"/>
          </p:cNvSpPr>
          <p:nvPr/>
        </p:nvSpPr>
        <p:spPr bwMode="auto">
          <a:xfrm>
            <a:off x="4100513" y="2693988"/>
            <a:ext cx="17510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300">
                <a:solidFill>
                  <a:srgbClr val="FF0000"/>
                </a:solidFill>
                <a:ea typeface="宋体" panose="02010600030101010101" pitchFamily="2" charset="-122"/>
              </a:rPr>
              <a:t>Bonnie 8 </a:t>
            </a:r>
            <a:r>
              <a:rPr lang="zh-CN" altLang="zh-CN" sz="2300">
                <a:solidFill>
                  <a:srgbClr val="FF0000"/>
                </a:solidFill>
                <a:ea typeface="宋体" panose="02010600030101010101" pitchFamily="2" charset="-122"/>
              </a:rPr>
              <a:t>年  </a:t>
            </a:r>
            <a:endParaRPr lang="zh-CN" altLang="en-US" sz="2300">
              <a:solidFill>
                <a:srgbClr val="FF0000"/>
              </a:solidFill>
              <a:ea typeface="宋体" panose="02010600030101010101" pitchFamily="2" charset="-122"/>
            </a:endParaRPr>
          </a:p>
        </p:txBody>
      </p:sp>
      <p:sp>
        <p:nvSpPr>
          <p:cNvPr id="36889" name="Text Box 51"/>
          <p:cNvSpPr txBox="1">
            <a:spLocks noChangeArrowheads="1"/>
          </p:cNvSpPr>
          <p:nvPr/>
        </p:nvSpPr>
        <p:spPr bwMode="auto">
          <a:xfrm>
            <a:off x="2879725" y="3622675"/>
            <a:ext cx="19081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300">
                <a:solidFill>
                  <a:srgbClr val="FF0000"/>
                </a:solidFill>
                <a:ea typeface="宋体" panose="02010600030101010101" pitchFamily="2" charset="-122"/>
              </a:rPr>
              <a:t>Clyde </a:t>
            </a:r>
            <a:r>
              <a:rPr lang="zh-CN" altLang="zh-CN" sz="2300">
                <a:solidFill>
                  <a:srgbClr val="FF0000"/>
                </a:solidFill>
                <a:ea typeface="宋体" panose="02010600030101010101" pitchFamily="2" charset="-122"/>
              </a:rPr>
              <a:t>8 年</a:t>
            </a:r>
          </a:p>
        </p:txBody>
      </p:sp>
      <p:sp>
        <p:nvSpPr>
          <p:cNvPr id="36890" name="Text Box 52"/>
          <p:cNvSpPr txBox="1">
            <a:spLocks noChangeArrowheads="1"/>
          </p:cNvSpPr>
          <p:nvPr/>
        </p:nvSpPr>
        <p:spPr bwMode="auto">
          <a:xfrm>
            <a:off x="6891337" y="2693988"/>
            <a:ext cx="190658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300" dirty="0">
                <a:solidFill>
                  <a:srgbClr val="FF0000"/>
                </a:solidFill>
                <a:ea typeface="宋体" panose="02010600030101010101" pitchFamily="2" charset="-122"/>
              </a:rPr>
              <a:t>Bonnie</a:t>
            </a:r>
            <a:r>
              <a:rPr lang="zh-CN" altLang="zh-CN" sz="2300" dirty="0">
                <a:solidFill>
                  <a:srgbClr val="FF0000"/>
                </a:solidFill>
                <a:ea typeface="宋体" panose="02010600030101010101" pitchFamily="2" charset="-122"/>
              </a:rPr>
              <a:t> 2</a:t>
            </a:r>
            <a:r>
              <a:rPr lang="en-US" altLang="zh-CN" sz="2300" dirty="0">
                <a:solidFill>
                  <a:srgbClr val="FF0000"/>
                </a:solidFill>
                <a:ea typeface="宋体" panose="02010600030101010101" pitchFamily="2" charset="-122"/>
              </a:rPr>
              <a:t>0</a:t>
            </a:r>
            <a:r>
              <a:rPr lang="zh-CN" altLang="zh-CN" sz="2300" dirty="0">
                <a:solidFill>
                  <a:srgbClr val="FF0000"/>
                </a:solidFill>
                <a:ea typeface="宋体" panose="02010600030101010101" pitchFamily="2" charset="-122"/>
              </a:rPr>
              <a:t>年</a:t>
            </a:r>
          </a:p>
        </p:txBody>
      </p:sp>
      <p:sp>
        <p:nvSpPr>
          <p:cNvPr id="36891" name="Text Box 53"/>
          <p:cNvSpPr txBox="1">
            <a:spLocks noChangeArrowheads="1"/>
          </p:cNvSpPr>
          <p:nvPr/>
        </p:nvSpPr>
        <p:spPr bwMode="auto">
          <a:xfrm>
            <a:off x="7026275" y="4441825"/>
            <a:ext cx="17510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300">
                <a:solidFill>
                  <a:srgbClr val="FF0000"/>
                </a:solidFill>
                <a:ea typeface="宋体" panose="02010600030101010101" pitchFamily="2" charset="-122"/>
              </a:rPr>
              <a:t>Bonnie</a:t>
            </a:r>
            <a:r>
              <a:rPr lang="zh-CN" altLang="zh-CN" sz="2300">
                <a:solidFill>
                  <a:srgbClr val="FF0000"/>
                </a:solidFill>
                <a:ea typeface="宋体" panose="02010600030101010101" pitchFamily="2" charset="-122"/>
              </a:rPr>
              <a:t> 1 年 </a:t>
            </a:r>
            <a:endParaRPr lang="zh-CN" altLang="en-US" sz="2300">
              <a:solidFill>
                <a:srgbClr val="FF0000"/>
              </a:solidFill>
              <a:ea typeface="宋体" panose="02010600030101010101" pitchFamily="2" charset="-122"/>
            </a:endParaRPr>
          </a:p>
        </p:txBody>
      </p:sp>
      <p:sp>
        <p:nvSpPr>
          <p:cNvPr id="36892" name="Text Box 54"/>
          <p:cNvSpPr txBox="1">
            <a:spLocks noChangeArrowheads="1"/>
          </p:cNvSpPr>
          <p:nvPr/>
        </p:nvSpPr>
        <p:spPr bwMode="auto">
          <a:xfrm>
            <a:off x="4019550" y="4440238"/>
            <a:ext cx="18065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300">
                <a:solidFill>
                  <a:srgbClr val="FF0000"/>
                </a:solidFill>
                <a:ea typeface="宋体" panose="02010600030101010101" pitchFamily="2" charset="-122"/>
              </a:rPr>
              <a:t>Bonnie </a:t>
            </a:r>
            <a:r>
              <a:rPr lang="zh-CN" altLang="zh-CN" sz="2300">
                <a:solidFill>
                  <a:srgbClr val="FF0000"/>
                </a:solidFill>
                <a:ea typeface="宋体" panose="02010600030101010101" pitchFamily="2" charset="-122"/>
              </a:rPr>
              <a:t>获得自由</a:t>
            </a:r>
          </a:p>
        </p:txBody>
      </p:sp>
      <p:sp>
        <p:nvSpPr>
          <p:cNvPr id="36893" name="Text Box 55"/>
          <p:cNvSpPr txBox="1">
            <a:spLocks noChangeArrowheads="1"/>
          </p:cNvSpPr>
          <p:nvPr/>
        </p:nvSpPr>
        <p:spPr bwMode="auto">
          <a:xfrm>
            <a:off x="5848350" y="3625850"/>
            <a:ext cx="19065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zh-CN" sz="2300">
                <a:solidFill>
                  <a:srgbClr val="FF0000"/>
                </a:solidFill>
                <a:ea typeface="宋体" panose="02010600030101010101" pitchFamily="2" charset="-122"/>
              </a:rPr>
              <a:t>Clyde </a:t>
            </a:r>
            <a:r>
              <a:rPr lang="zh-CN" altLang="zh-CN" sz="2300">
                <a:solidFill>
                  <a:srgbClr val="FF0000"/>
                </a:solidFill>
                <a:ea typeface="宋体" panose="02010600030101010101" pitchFamily="2" charset="-122"/>
              </a:rPr>
              <a:t>获得自由</a:t>
            </a:r>
          </a:p>
        </p:txBody>
      </p:sp>
      <p:sp>
        <p:nvSpPr>
          <p:cNvPr id="36894" name="Text Box 56"/>
          <p:cNvSpPr txBox="1">
            <a:spLocks noChangeArrowheads="1"/>
          </p:cNvSpPr>
          <p:nvPr/>
        </p:nvSpPr>
        <p:spPr bwMode="auto">
          <a:xfrm>
            <a:off x="5848350" y="5351463"/>
            <a:ext cx="1906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300">
                <a:solidFill>
                  <a:srgbClr val="FF0000"/>
                </a:solidFill>
                <a:ea typeface="宋体" panose="02010600030101010101" pitchFamily="2" charset="-122"/>
              </a:rPr>
              <a:t>Clyde </a:t>
            </a:r>
            <a:r>
              <a:rPr lang="zh-CN" altLang="zh-CN" sz="2300">
                <a:solidFill>
                  <a:srgbClr val="FF0000"/>
                </a:solidFill>
                <a:ea typeface="宋体" panose="02010600030101010101" pitchFamily="2" charset="-122"/>
              </a:rPr>
              <a:t>1 年</a:t>
            </a:r>
            <a:endParaRPr lang="zh-CN" altLang="en-US" sz="2300">
              <a:solidFill>
                <a:srgbClr val="FF0000"/>
              </a:solidFill>
              <a:ea typeface="宋体" panose="02010600030101010101" pitchFamily="2" charset="-122"/>
            </a:endParaRPr>
          </a:p>
        </p:txBody>
      </p:sp>
      <p:sp>
        <p:nvSpPr>
          <p:cNvPr id="36895" name="Text Box 57"/>
          <p:cNvSpPr txBox="1">
            <a:spLocks noChangeArrowheads="1"/>
          </p:cNvSpPr>
          <p:nvPr/>
        </p:nvSpPr>
        <p:spPr bwMode="auto">
          <a:xfrm>
            <a:off x="2889250" y="5359400"/>
            <a:ext cx="20955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300">
                <a:solidFill>
                  <a:srgbClr val="FF0000"/>
                </a:solidFill>
                <a:ea typeface="宋体" panose="02010600030101010101" pitchFamily="2" charset="-122"/>
              </a:rPr>
              <a:t>Clyde </a:t>
            </a:r>
            <a:r>
              <a:rPr lang="zh-CN" altLang="zh-CN" sz="2300">
                <a:solidFill>
                  <a:srgbClr val="FF0000"/>
                </a:solidFill>
                <a:ea typeface="宋体" panose="02010600030101010101" pitchFamily="2" charset="-122"/>
              </a:rPr>
              <a:t>20 年</a:t>
            </a:r>
            <a:endParaRPr lang="zh-CN" altLang="en-US" sz="2300">
              <a:solidFill>
                <a:srgbClr val="FF0000"/>
              </a:solidFill>
              <a:ea typeface="宋体" panose="02010600030101010101" pitchFamily="2" charset="-122"/>
            </a:endParaRPr>
          </a:p>
        </p:txBody>
      </p:sp>
      <p:sp>
        <p:nvSpPr>
          <p:cNvPr id="36896" name="Text Box 58"/>
          <p:cNvSpPr txBox="1">
            <a:spLocks noChangeArrowheads="1"/>
          </p:cNvSpPr>
          <p:nvPr/>
        </p:nvSpPr>
        <p:spPr bwMode="auto">
          <a:xfrm>
            <a:off x="295275" y="836613"/>
            <a:ext cx="826611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600">
                <a:solidFill>
                  <a:srgbClr val="0000FF"/>
                </a:solidFill>
                <a:ea typeface="宋体" panose="02010600030101010101" pitchFamily="2" charset="-122"/>
              </a:rPr>
              <a:t>对两人而言，承认罪行是占优策略</a:t>
            </a:r>
            <a:endParaRPr lang="zh-CN" altLang="en-US" sz="2600">
              <a:solidFill>
                <a:srgbClr val="0000FF"/>
              </a:solidFill>
              <a:ea typeface="宋体" panose="02010600030101010101" pitchFamily="2" charset="-122"/>
            </a:endParaRPr>
          </a:p>
        </p:txBody>
      </p:sp>
      <p:sp>
        <p:nvSpPr>
          <p:cNvPr id="36897" name="Text Box 59"/>
          <p:cNvSpPr txBox="1">
            <a:spLocks noChangeArrowheads="1"/>
          </p:cNvSpPr>
          <p:nvPr/>
        </p:nvSpPr>
        <p:spPr bwMode="auto">
          <a:xfrm>
            <a:off x="314325" y="1300163"/>
            <a:ext cx="356711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zh-CN" sz="2600">
                <a:solidFill>
                  <a:srgbClr val="0000FF"/>
                </a:solidFill>
                <a:ea typeface="宋体" panose="02010600030101010101" pitchFamily="2" charset="-122"/>
              </a:rPr>
              <a:t>纳什均衡：</a:t>
            </a:r>
          </a:p>
          <a:p>
            <a:pPr eaLnBrk="1" hangingPunct="1">
              <a:spcBef>
                <a:spcPct val="50000"/>
              </a:spcBef>
            </a:pPr>
            <a:r>
              <a:rPr lang="zh-CN" altLang="zh-CN" sz="2600">
                <a:solidFill>
                  <a:srgbClr val="0000FF"/>
                </a:solidFill>
                <a:ea typeface="宋体" panose="02010600030101010101" pitchFamily="2" charset="-122"/>
              </a:rPr>
              <a:t>两人都认罪</a:t>
            </a:r>
            <a:endParaRPr lang="zh-CN" altLang="en-US" sz="2600">
              <a:solidFill>
                <a:srgbClr val="0000FF"/>
              </a:solidFill>
              <a:ea typeface="宋体" panose="02010600030101010101" pitchFamily="2" charset="-122"/>
            </a:endParaRPr>
          </a:p>
        </p:txBody>
      </p:sp>
      <p:sp>
        <p:nvSpPr>
          <p:cNvPr id="36898" name="Line 60"/>
          <p:cNvSpPr>
            <a:spLocks noChangeShapeType="1"/>
          </p:cNvSpPr>
          <p:nvPr/>
        </p:nvSpPr>
        <p:spPr bwMode="auto">
          <a:xfrm>
            <a:off x="844550" y="3532188"/>
            <a:ext cx="639763" cy="0"/>
          </a:xfrm>
          <a:prstGeom prst="line">
            <a:avLst/>
          </a:prstGeom>
          <a:noFill/>
          <a:ln w="508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899" name="Line 61"/>
          <p:cNvSpPr>
            <a:spLocks noChangeShapeType="1"/>
          </p:cNvSpPr>
          <p:nvPr/>
        </p:nvSpPr>
        <p:spPr bwMode="auto">
          <a:xfrm>
            <a:off x="904875" y="5354638"/>
            <a:ext cx="639763" cy="0"/>
          </a:xfrm>
          <a:prstGeom prst="line">
            <a:avLst/>
          </a:prstGeom>
          <a:noFill/>
          <a:ln w="508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900" name="Line 62"/>
          <p:cNvSpPr>
            <a:spLocks noChangeShapeType="1"/>
          </p:cNvSpPr>
          <p:nvPr/>
        </p:nvSpPr>
        <p:spPr bwMode="auto">
          <a:xfrm>
            <a:off x="3087688" y="2403475"/>
            <a:ext cx="639762" cy="0"/>
          </a:xfrm>
          <a:prstGeom prst="line">
            <a:avLst/>
          </a:prstGeom>
          <a:noFill/>
          <a:ln w="508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901" name="Line 63"/>
          <p:cNvSpPr>
            <a:spLocks noChangeShapeType="1"/>
          </p:cNvSpPr>
          <p:nvPr/>
        </p:nvSpPr>
        <p:spPr bwMode="auto">
          <a:xfrm>
            <a:off x="5719763" y="2384425"/>
            <a:ext cx="639762" cy="0"/>
          </a:xfrm>
          <a:prstGeom prst="line">
            <a:avLst/>
          </a:prstGeom>
          <a:noFill/>
          <a:ln w="508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90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b="1">
                <a:latin typeface="Tahoma" panose="020B0604030504040204" pitchFamily="34" charset="0"/>
                <a:ea typeface="宋体" panose="02010600030101010101" pitchFamily="2" charset="-122"/>
              </a:rPr>
              <a:t>0</a:t>
            </a:r>
          </a:p>
        </p:txBody>
      </p:sp>
    </p:spTree>
    <p:extLst>
      <p:ext uri="{BB962C8B-B14F-4D97-AF65-F5344CB8AC3E}">
        <p14:creationId xmlns:p14="http://schemas.microsoft.com/office/powerpoint/2010/main" val="20670161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98"/>
                                        </p:tgtEl>
                                        <p:attrNameLst>
                                          <p:attrName>style.visibility</p:attrName>
                                        </p:attrNameLst>
                                      </p:cBhvr>
                                      <p:to>
                                        <p:strVal val="visible"/>
                                      </p:to>
                                    </p:set>
                                    <p:animEffect transition="in" filter="dissolve">
                                      <p:cBhvr>
                                        <p:cTn id="7" dur="500"/>
                                        <p:tgtEl>
                                          <p:spTgt spid="3689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88"/>
                                        </p:tgtEl>
                                        <p:attrNameLst>
                                          <p:attrName>style.visibility</p:attrName>
                                        </p:attrNameLst>
                                      </p:cBhvr>
                                      <p:to>
                                        <p:strVal val="visible"/>
                                      </p:to>
                                    </p:set>
                                    <p:animEffect transition="in" filter="dissolve">
                                      <p:cBhvr>
                                        <p:cTn id="10" dur="500"/>
                                        <p:tgtEl>
                                          <p:spTgt spid="36888"/>
                                        </p:tgtEl>
                                      </p:cBhvr>
                                    </p:animEffect>
                                  </p:childTnLst>
                                  <p:subTnLst>
                                    <p:animClr clrSpc="rgb" dir="cw">
                                      <p:cBhvr override="childStyle">
                                        <p:cTn dur="1" fill="hold" display="0" masterRel="nextClick" afterEffect="1"/>
                                        <p:tgtEl>
                                          <p:spTgt spid="36888"/>
                                        </p:tgtEl>
                                        <p:attrNameLst>
                                          <p:attrName>ppt_c</p:attrName>
                                        </p:attrNameLst>
                                      </p:cBhvr>
                                      <p:to>
                                        <a:srgbClr val="000000"/>
                                      </p:to>
                                    </p:animClr>
                                  </p:subTnLst>
                                </p:cTn>
                              </p:par>
                              <p:par>
                                <p:cTn id="11" presetID="9" presetClass="entr" presetSubtype="0" fill="hold" grpId="0" nodeType="withEffect">
                                  <p:stCondLst>
                                    <p:cond delay="0"/>
                                  </p:stCondLst>
                                  <p:childTnLst>
                                    <p:set>
                                      <p:cBhvr>
                                        <p:cTn id="12" dur="1" fill="hold">
                                          <p:stCondLst>
                                            <p:cond delay="0"/>
                                          </p:stCondLst>
                                        </p:cTn>
                                        <p:tgtEl>
                                          <p:spTgt spid="36890"/>
                                        </p:tgtEl>
                                        <p:attrNameLst>
                                          <p:attrName>style.visibility</p:attrName>
                                        </p:attrNameLst>
                                      </p:cBhvr>
                                      <p:to>
                                        <p:strVal val="visible"/>
                                      </p:to>
                                    </p:set>
                                    <p:animEffect transition="in" filter="dissolve">
                                      <p:cBhvr>
                                        <p:cTn id="13" dur="500"/>
                                        <p:tgtEl>
                                          <p:spTgt spid="36890"/>
                                        </p:tgtEl>
                                      </p:cBhvr>
                                    </p:animEffect>
                                  </p:childTnLst>
                                  <p:subTnLst>
                                    <p:animClr clrSpc="rgb" dir="cw">
                                      <p:cBhvr override="childStyle">
                                        <p:cTn dur="1" fill="hold" display="0" masterRel="nextClick" afterEffect="1"/>
                                        <p:tgtEl>
                                          <p:spTgt spid="36890"/>
                                        </p:tgtEl>
                                        <p:attrNameLst>
                                          <p:attrName>ppt_c</p:attrName>
                                        </p:attrNameLst>
                                      </p:cBhvr>
                                      <p:to>
                                        <a:srgbClr val="000000"/>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nodeType="clickEffect">
                                  <p:stCondLst>
                                    <p:cond delay="0"/>
                                  </p:stCondLst>
                                  <p:childTnLst>
                                    <p:set>
                                      <p:cBhvr>
                                        <p:cTn id="17" dur="1" fill="hold">
                                          <p:stCondLst>
                                            <p:cond delay="0"/>
                                          </p:stCondLst>
                                        </p:cTn>
                                        <p:tgtEl>
                                          <p:spTgt spid="36898"/>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36899"/>
                                        </p:tgtEl>
                                        <p:attrNameLst>
                                          <p:attrName>style.visibility</p:attrName>
                                        </p:attrNameLst>
                                      </p:cBhvr>
                                      <p:to>
                                        <p:strVal val="visible"/>
                                      </p:to>
                                    </p:set>
                                    <p:animEffect transition="in" filter="dissolve">
                                      <p:cBhvr>
                                        <p:cTn id="20" dur="500"/>
                                        <p:tgtEl>
                                          <p:spTgt spid="3689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6892"/>
                                        </p:tgtEl>
                                        <p:attrNameLst>
                                          <p:attrName>style.visibility</p:attrName>
                                        </p:attrNameLst>
                                      </p:cBhvr>
                                      <p:to>
                                        <p:strVal val="visible"/>
                                      </p:to>
                                    </p:set>
                                    <p:animEffect transition="in" filter="dissolve">
                                      <p:cBhvr>
                                        <p:cTn id="23" dur="500"/>
                                        <p:tgtEl>
                                          <p:spTgt spid="36892"/>
                                        </p:tgtEl>
                                      </p:cBhvr>
                                    </p:animEffect>
                                  </p:childTnLst>
                                  <p:subTnLst>
                                    <p:animClr clrSpc="rgb" dir="cw">
                                      <p:cBhvr override="childStyle">
                                        <p:cTn dur="1" fill="hold" display="0" masterRel="nextClick" afterEffect="1"/>
                                        <p:tgtEl>
                                          <p:spTgt spid="36892"/>
                                        </p:tgtEl>
                                        <p:attrNameLst>
                                          <p:attrName>ppt_c</p:attrName>
                                        </p:attrNameLst>
                                      </p:cBhvr>
                                      <p:to>
                                        <a:srgbClr val="000000"/>
                                      </p:to>
                                    </p:animClr>
                                  </p:subTnLst>
                                </p:cTn>
                              </p:par>
                              <p:par>
                                <p:cTn id="24" presetID="9" presetClass="entr" presetSubtype="0" fill="hold" grpId="0" nodeType="withEffect">
                                  <p:stCondLst>
                                    <p:cond delay="0"/>
                                  </p:stCondLst>
                                  <p:childTnLst>
                                    <p:set>
                                      <p:cBhvr>
                                        <p:cTn id="25" dur="1" fill="hold">
                                          <p:stCondLst>
                                            <p:cond delay="0"/>
                                          </p:stCondLst>
                                        </p:cTn>
                                        <p:tgtEl>
                                          <p:spTgt spid="36891"/>
                                        </p:tgtEl>
                                        <p:attrNameLst>
                                          <p:attrName>style.visibility</p:attrName>
                                        </p:attrNameLst>
                                      </p:cBhvr>
                                      <p:to>
                                        <p:strVal val="visible"/>
                                      </p:to>
                                    </p:set>
                                    <p:animEffect transition="in" filter="dissolve">
                                      <p:cBhvr>
                                        <p:cTn id="26" dur="500"/>
                                        <p:tgtEl>
                                          <p:spTgt spid="36891"/>
                                        </p:tgtEl>
                                      </p:cBhvr>
                                    </p:animEffect>
                                  </p:childTnLst>
                                  <p:subTnLst>
                                    <p:animClr clrSpc="rgb" dir="cw">
                                      <p:cBhvr override="childStyle">
                                        <p:cTn dur="1" fill="hold" display="0" masterRel="nextClick" afterEffect="1"/>
                                        <p:tgtEl>
                                          <p:spTgt spid="36891"/>
                                        </p:tgtEl>
                                        <p:attrNameLst>
                                          <p:attrName>ppt_c</p:attrName>
                                        </p:attrNameLst>
                                      </p:cBhvr>
                                      <p:to>
                                        <a:srgbClr val="0000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3689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6900"/>
                                        </p:tgtEl>
                                        <p:attrNameLst>
                                          <p:attrName>style.visibility</p:attrName>
                                        </p:attrNameLst>
                                      </p:cBhvr>
                                      <p:to>
                                        <p:strVal val="visible"/>
                                      </p:to>
                                    </p:set>
                                    <p:animEffect transition="in" filter="dissolve">
                                      <p:cBhvr>
                                        <p:cTn id="35" dur="500"/>
                                        <p:tgtEl>
                                          <p:spTgt spid="3690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6889"/>
                                        </p:tgtEl>
                                        <p:attrNameLst>
                                          <p:attrName>style.visibility</p:attrName>
                                        </p:attrNameLst>
                                      </p:cBhvr>
                                      <p:to>
                                        <p:strVal val="visible"/>
                                      </p:to>
                                    </p:set>
                                    <p:animEffect transition="in" filter="dissolve">
                                      <p:cBhvr>
                                        <p:cTn id="38" dur="500"/>
                                        <p:tgtEl>
                                          <p:spTgt spid="36889"/>
                                        </p:tgtEl>
                                      </p:cBhvr>
                                    </p:animEffect>
                                  </p:childTnLst>
                                  <p:subTnLst>
                                    <p:animClr clrSpc="rgb" dir="cw">
                                      <p:cBhvr override="childStyle">
                                        <p:cTn dur="1" fill="hold" display="0" masterRel="nextClick" afterEffect="1"/>
                                        <p:tgtEl>
                                          <p:spTgt spid="36889"/>
                                        </p:tgtEl>
                                        <p:attrNameLst>
                                          <p:attrName>ppt_c</p:attrName>
                                        </p:attrNameLst>
                                      </p:cBhvr>
                                      <p:to>
                                        <a:srgbClr val="000000"/>
                                      </p:to>
                                    </p:animClr>
                                  </p:subTnLst>
                                </p:cTn>
                              </p:par>
                              <p:par>
                                <p:cTn id="39" presetID="9" presetClass="entr" presetSubtype="0" fill="hold" grpId="0" nodeType="withEffect">
                                  <p:stCondLst>
                                    <p:cond delay="0"/>
                                  </p:stCondLst>
                                  <p:childTnLst>
                                    <p:set>
                                      <p:cBhvr>
                                        <p:cTn id="40" dur="1" fill="hold">
                                          <p:stCondLst>
                                            <p:cond delay="0"/>
                                          </p:stCondLst>
                                        </p:cTn>
                                        <p:tgtEl>
                                          <p:spTgt spid="36895"/>
                                        </p:tgtEl>
                                        <p:attrNameLst>
                                          <p:attrName>style.visibility</p:attrName>
                                        </p:attrNameLst>
                                      </p:cBhvr>
                                      <p:to>
                                        <p:strVal val="visible"/>
                                      </p:to>
                                    </p:set>
                                    <p:animEffect transition="in" filter="dissolve">
                                      <p:cBhvr>
                                        <p:cTn id="41" dur="500"/>
                                        <p:tgtEl>
                                          <p:spTgt spid="36895"/>
                                        </p:tgtEl>
                                      </p:cBhvr>
                                    </p:animEffect>
                                  </p:childTnLst>
                                  <p:subTnLst>
                                    <p:animClr clrSpc="rgb" dir="cw">
                                      <p:cBhvr override="childStyle">
                                        <p:cTn dur="1" fill="hold" display="0" masterRel="nextClick" afterEffect="1"/>
                                        <p:tgtEl>
                                          <p:spTgt spid="36895"/>
                                        </p:tgtEl>
                                        <p:attrNameLst>
                                          <p:attrName>ppt_c</p:attrName>
                                        </p:attrNameLst>
                                      </p:cBhvr>
                                      <p:to>
                                        <a:srgbClr val="000000"/>
                                      </p:to>
                                    </p:animClr>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36900"/>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36901"/>
                                        </p:tgtEl>
                                        <p:attrNameLst>
                                          <p:attrName>style.visibility</p:attrName>
                                        </p:attrNameLst>
                                      </p:cBhvr>
                                      <p:to>
                                        <p:strVal val="visible"/>
                                      </p:to>
                                    </p:set>
                                    <p:animEffect transition="in" filter="dissolve">
                                      <p:cBhvr>
                                        <p:cTn id="48" dur="500"/>
                                        <p:tgtEl>
                                          <p:spTgt spid="3690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6893"/>
                                        </p:tgtEl>
                                        <p:attrNameLst>
                                          <p:attrName>style.visibility</p:attrName>
                                        </p:attrNameLst>
                                      </p:cBhvr>
                                      <p:to>
                                        <p:strVal val="visible"/>
                                      </p:to>
                                    </p:set>
                                    <p:animEffect transition="in" filter="dissolve">
                                      <p:cBhvr>
                                        <p:cTn id="51" dur="500"/>
                                        <p:tgtEl>
                                          <p:spTgt spid="36893"/>
                                        </p:tgtEl>
                                      </p:cBhvr>
                                    </p:animEffect>
                                  </p:childTnLst>
                                  <p:subTnLst>
                                    <p:animClr clrSpc="rgb" dir="cw">
                                      <p:cBhvr override="childStyle">
                                        <p:cTn dur="1" fill="hold" display="0" masterRel="nextClick" afterEffect="1"/>
                                        <p:tgtEl>
                                          <p:spTgt spid="36893"/>
                                        </p:tgtEl>
                                        <p:attrNameLst>
                                          <p:attrName>ppt_c</p:attrName>
                                        </p:attrNameLst>
                                      </p:cBhvr>
                                      <p:to>
                                        <a:schemeClr val="tx1"/>
                                      </p:to>
                                    </p:animClr>
                                  </p:subTnLst>
                                </p:cTn>
                              </p:par>
                              <p:par>
                                <p:cTn id="52" presetID="9" presetClass="entr" presetSubtype="0" fill="hold" grpId="0" nodeType="withEffect">
                                  <p:stCondLst>
                                    <p:cond delay="0"/>
                                  </p:stCondLst>
                                  <p:childTnLst>
                                    <p:set>
                                      <p:cBhvr>
                                        <p:cTn id="53" dur="1" fill="hold">
                                          <p:stCondLst>
                                            <p:cond delay="0"/>
                                          </p:stCondLst>
                                        </p:cTn>
                                        <p:tgtEl>
                                          <p:spTgt spid="36894"/>
                                        </p:tgtEl>
                                        <p:attrNameLst>
                                          <p:attrName>style.visibility</p:attrName>
                                        </p:attrNameLst>
                                      </p:cBhvr>
                                      <p:to>
                                        <p:strVal val="visible"/>
                                      </p:to>
                                    </p:set>
                                    <p:animEffect transition="in" filter="dissolve">
                                      <p:cBhvr>
                                        <p:cTn id="54" dur="500"/>
                                        <p:tgtEl>
                                          <p:spTgt spid="36894"/>
                                        </p:tgtEl>
                                      </p:cBhvr>
                                    </p:animEffect>
                                  </p:childTnLst>
                                  <p:subTnLst>
                                    <p:animClr clrSpc="rgb" dir="cw">
                                      <p:cBhvr override="childStyle">
                                        <p:cTn dur="1" fill="hold" display="0" masterRel="nextClick" afterEffect="1"/>
                                        <p:tgtEl>
                                          <p:spTgt spid="36894"/>
                                        </p:tgtEl>
                                        <p:attrNameLst>
                                          <p:attrName>ppt_c</p:attrName>
                                        </p:attrNameLst>
                                      </p:cBhvr>
                                      <p:to>
                                        <a:schemeClr val="tx1"/>
                                      </p:to>
                                    </p:animClr>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3690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6896"/>
                                        </p:tgtEl>
                                        <p:attrNameLst>
                                          <p:attrName>style.visibility</p:attrName>
                                        </p:attrNameLst>
                                      </p:cBhvr>
                                      <p:to>
                                        <p:strVal val="visible"/>
                                      </p:to>
                                    </p:set>
                                    <p:animEffect transition="in" filter="dissolve">
                                      <p:cBhvr>
                                        <p:cTn id="63" dur="500"/>
                                        <p:tgtEl>
                                          <p:spTgt spid="36896"/>
                                        </p:tgtEl>
                                      </p:cBhvr>
                                    </p:animEffect>
                                  </p:childTnLst>
                                  <p:subTnLst>
                                    <p:animClr clrSpc="rgb" dir="cw">
                                      <p:cBhvr override="childStyle">
                                        <p:cTn dur="1" fill="hold" display="0" masterRel="nextClick" afterEffect="1"/>
                                        <p:tgtEl>
                                          <p:spTgt spid="36896"/>
                                        </p:tgtEl>
                                        <p:attrNameLst>
                                          <p:attrName>ppt_c</p:attrName>
                                        </p:attrNameLst>
                                      </p:cBhvr>
                                      <p:to>
                                        <a:schemeClr val="tx1"/>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6897"/>
                                        </p:tgtEl>
                                        <p:attrNameLst>
                                          <p:attrName>style.visibility</p:attrName>
                                        </p:attrNameLst>
                                      </p:cBhvr>
                                      <p:to>
                                        <p:strVal val="visible"/>
                                      </p:to>
                                    </p:set>
                                    <p:animEffect transition="in" filter="dissolve">
                                      <p:cBhvr>
                                        <p:cTn id="68" dur="500"/>
                                        <p:tgtEl>
                                          <p:spTgt spid="36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autoUpdateAnimBg="0"/>
      <p:bldP spid="36889" grpId="0" autoUpdateAnimBg="0"/>
      <p:bldP spid="36890" grpId="0" autoUpdateAnimBg="0"/>
      <p:bldP spid="36891" grpId="0" autoUpdateAnimBg="0"/>
      <p:bldP spid="36892" grpId="0" autoUpdateAnimBg="0"/>
      <p:bldP spid="36893" grpId="0" autoUpdateAnimBg="0"/>
      <p:bldP spid="36894" grpId="0" autoUpdateAnimBg="0"/>
      <p:bldP spid="36895" grpId="0" autoUpdateAnimBg="0"/>
      <p:bldP spid="36896" grpId="0" autoUpdateAnimBg="0"/>
      <p:bldP spid="3689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32950-5C34-7B42-8AFF-63DB96599757}"/>
              </a:ext>
            </a:extLst>
          </p:cNvPr>
          <p:cNvSpPr>
            <a:spLocks noGrp="1"/>
          </p:cNvSpPr>
          <p:nvPr>
            <p:ph type="title"/>
          </p:nvPr>
        </p:nvSpPr>
        <p:spPr/>
        <p:txBody>
          <a:bodyPr/>
          <a:lstStyle/>
          <a:p>
            <a:r>
              <a:rPr lang="zh-CN" altLang="en-US" dirty="0"/>
              <a:t>囚徒困境博弈的三要素及纳什均衡</a:t>
            </a:r>
          </a:p>
        </p:txBody>
      </p:sp>
      <p:sp>
        <p:nvSpPr>
          <p:cNvPr id="3" name="内容占位符 2">
            <a:extLst>
              <a:ext uri="{FF2B5EF4-FFF2-40B4-BE49-F238E27FC236}">
                <a16:creationId xmlns:a16="http://schemas.microsoft.com/office/drawing/2014/main" id="{8EA89170-7FE5-024C-BFEB-07A0EB26DA47}"/>
              </a:ext>
            </a:extLst>
          </p:cNvPr>
          <p:cNvSpPr>
            <a:spLocks noGrp="1"/>
          </p:cNvSpPr>
          <p:nvPr>
            <p:ph idx="1"/>
          </p:nvPr>
        </p:nvSpPr>
        <p:spPr/>
        <p:txBody>
          <a:bodyPr/>
          <a:lstStyle/>
          <a:p>
            <a:r>
              <a:rPr lang="zh-CN" altLang="en-US" dirty="0"/>
              <a:t>参与者</a:t>
            </a:r>
            <a:endParaRPr lang="en-US" altLang="zh-CN" dirty="0"/>
          </a:p>
          <a:p>
            <a:pPr lvl="1"/>
            <a:r>
              <a:rPr lang="en-US" altLang="zh-CN" dirty="0">
                <a:ea typeface="宋体" panose="02010600030101010101" pitchFamily="2" charset="-122"/>
              </a:rPr>
              <a:t>Bonnie</a:t>
            </a:r>
            <a:r>
              <a:rPr lang="zh-CN" altLang="zh-CN" dirty="0">
                <a:ea typeface="宋体" panose="02010600030101010101" pitchFamily="2" charset="-122"/>
              </a:rPr>
              <a:t>和</a:t>
            </a:r>
            <a:r>
              <a:rPr lang="en-US" altLang="zh-CN" dirty="0">
                <a:ea typeface="宋体" panose="02010600030101010101" pitchFamily="2" charset="-122"/>
              </a:rPr>
              <a:t>Clyde</a:t>
            </a:r>
            <a:endParaRPr lang="en-US" altLang="zh-CN" dirty="0"/>
          </a:p>
          <a:p>
            <a:r>
              <a:rPr lang="zh-CN" altLang="en-US" dirty="0"/>
              <a:t>策略</a:t>
            </a:r>
            <a:endParaRPr lang="en-US" altLang="zh-CN" dirty="0"/>
          </a:p>
          <a:p>
            <a:pPr lvl="1"/>
            <a:r>
              <a:rPr lang="zh-CN" altLang="en-US" dirty="0"/>
              <a:t>坦白</a:t>
            </a:r>
            <a:r>
              <a:rPr lang="en-US" altLang="zh-CN" dirty="0"/>
              <a:t>VS</a:t>
            </a:r>
            <a:r>
              <a:rPr lang="zh-CN" altLang="en-US" dirty="0"/>
              <a:t>保持沉默</a:t>
            </a:r>
            <a:endParaRPr lang="en-US" altLang="zh-CN" dirty="0"/>
          </a:p>
          <a:p>
            <a:r>
              <a:rPr lang="zh-CN" altLang="en-US" dirty="0"/>
              <a:t>收益</a:t>
            </a:r>
            <a:endParaRPr lang="en-US" altLang="zh-CN" dirty="0"/>
          </a:p>
          <a:p>
            <a:pPr lvl="1"/>
            <a:r>
              <a:rPr lang="zh-CN" altLang="en-US" dirty="0"/>
              <a:t>自由</a:t>
            </a:r>
            <a:r>
              <a:rPr lang="en-US" altLang="zh-CN" dirty="0"/>
              <a:t>/1</a:t>
            </a:r>
            <a:r>
              <a:rPr lang="zh-CN" altLang="en-US" dirty="0"/>
              <a:t>年</a:t>
            </a:r>
            <a:r>
              <a:rPr lang="en-US" altLang="zh-CN" dirty="0"/>
              <a:t>/8</a:t>
            </a:r>
            <a:r>
              <a:rPr lang="zh-CN" altLang="en-US" dirty="0"/>
              <a:t>年</a:t>
            </a:r>
            <a:r>
              <a:rPr lang="en-US" altLang="zh-CN" dirty="0"/>
              <a:t>/20</a:t>
            </a:r>
            <a:r>
              <a:rPr lang="zh-CN" altLang="en-US" dirty="0"/>
              <a:t>年</a:t>
            </a:r>
            <a:endParaRPr lang="en-US" altLang="zh-CN" dirty="0"/>
          </a:p>
          <a:p>
            <a:r>
              <a:rPr lang="zh-CN" altLang="en-US" dirty="0"/>
              <a:t>纳什均衡</a:t>
            </a:r>
            <a:endParaRPr lang="en-US" altLang="zh-CN" dirty="0"/>
          </a:p>
          <a:p>
            <a:pPr lvl="1"/>
            <a:r>
              <a:rPr lang="zh-CN" altLang="en-US" dirty="0"/>
              <a:t>占优决策</a:t>
            </a:r>
            <a:endParaRPr lang="en-US" altLang="zh-CN" dirty="0"/>
          </a:p>
          <a:p>
            <a:r>
              <a:rPr lang="zh-CN" altLang="en-US" dirty="0"/>
              <a:t>非零和博弈</a:t>
            </a:r>
            <a:endParaRPr lang="en-US" altLang="zh-CN" dirty="0"/>
          </a:p>
          <a:p>
            <a:pPr lvl="1"/>
            <a:endParaRPr lang="zh-CN" altLang="en-US" dirty="0"/>
          </a:p>
        </p:txBody>
      </p:sp>
    </p:spTree>
    <p:extLst>
      <p:ext uri="{BB962C8B-B14F-4D97-AF65-F5344CB8AC3E}">
        <p14:creationId xmlns:p14="http://schemas.microsoft.com/office/powerpoint/2010/main" val="158315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1"/>
          <p:cNvSpPr txBox="1">
            <a:spLocks noGrp="1" noChangeArrowheads="1"/>
          </p:cNvSpPr>
          <p:nvPr/>
        </p:nvSpPr>
        <p:spPr bwMode="auto">
          <a:xfrm>
            <a:off x="298450" y="6392863"/>
            <a:ext cx="7337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i="1">
                <a:solidFill>
                  <a:srgbClr val="777777"/>
                </a:solidFill>
                <a:ea typeface="宋体" panose="02010600030101010101" pitchFamily="2" charset="-122"/>
              </a:rPr>
              <a:t>OLIGOPOLY</a:t>
            </a:r>
          </a:p>
        </p:txBody>
      </p:sp>
      <p:sp>
        <p:nvSpPr>
          <p:cNvPr id="38915" name="灯片编号占位符 2"/>
          <p:cNvSpPr txBox="1">
            <a:spLocks noGrp="1"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AB6ACDF-C0FC-463E-867B-4891D6F1AF82}" type="slidenum">
              <a:rPr lang="zh-CN" altLang="en-US" sz="1700">
                <a:solidFill>
                  <a:srgbClr val="777777"/>
                </a:solidFill>
                <a:ea typeface="宋体" panose="02010600030101010101" pitchFamily="2" charset="-122"/>
              </a:rPr>
              <a:pPr algn="r" eaLnBrk="1" hangingPunct="1"/>
              <a:t>8</a:t>
            </a:fld>
            <a:endParaRPr lang="en-US" altLang="zh-CN" sz="1700">
              <a:solidFill>
                <a:srgbClr val="777777"/>
              </a:solidFill>
              <a:ea typeface="宋体" panose="02010600030101010101" pitchFamily="2" charset="-122"/>
            </a:endParaRPr>
          </a:p>
        </p:txBody>
      </p:sp>
      <p:sp>
        <p:nvSpPr>
          <p:cNvPr id="38916" name="Rectangle 2"/>
          <p:cNvSpPr>
            <a:spLocks noGrp="1" noChangeArrowheads="1"/>
          </p:cNvSpPr>
          <p:nvPr>
            <p:ph type="title"/>
          </p:nvPr>
        </p:nvSpPr>
        <p:spPr/>
        <p:txBody>
          <a:bodyPr/>
          <a:lstStyle/>
          <a:p>
            <a:pPr eaLnBrk="1" hangingPunct="1"/>
            <a:r>
              <a:rPr lang="zh-CN" altLang="zh-CN" sz="3600">
                <a:ea typeface="宋体" panose="02010600030101010101" pitchFamily="2" charset="-122"/>
              </a:rPr>
              <a:t>囚徒困境的例子</a:t>
            </a:r>
          </a:p>
        </p:txBody>
      </p:sp>
      <p:sp>
        <p:nvSpPr>
          <p:cNvPr id="38917" name="Rectangle 3"/>
          <p:cNvSpPr>
            <a:spLocks noGrp="1" noChangeArrowheads="1"/>
          </p:cNvSpPr>
          <p:nvPr>
            <p:ph idx="1"/>
          </p:nvPr>
        </p:nvSpPr>
        <p:spPr/>
        <p:txBody>
          <a:bodyPr/>
          <a:lstStyle/>
          <a:p>
            <a:pPr eaLnBrk="1" hangingPunct="1"/>
            <a:r>
              <a:rPr lang="zh-CN" altLang="zh-CN" dirty="0">
                <a:ea typeface="宋体" panose="02010600030101010101" pitchFamily="2" charset="-122"/>
              </a:rPr>
              <a:t>结果： Bonnie 和 Clyde 两人都坦白，都得到8年的刑期  </a:t>
            </a:r>
          </a:p>
          <a:p>
            <a:pPr eaLnBrk="1" hangingPunct="1"/>
            <a:endParaRPr lang="zh-CN" altLang="zh-CN" dirty="0">
              <a:ea typeface="宋体" panose="02010600030101010101" pitchFamily="2" charset="-122"/>
            </a:endParaRPr>
          </a:p>
          <a:p>
            <a:pPr eaLnBrk="1" hangingPunct="1"/>
            <a:r>
              <a:rPr lang="zh-CN" altLang="zh-CN" dirty="0">
                <a:ea typeface="宋体" panose="02010600030101010101" pitchFamily="2" charset="-122"/>
              </a:rPr>
              <a:t>如果两人都保持沉默，他们将更好</a:t>
            </a:r>
          </a:p>
          <a:p>
            <a:pPr eaLnBrk="1" hangingPunct="1"/>
            <a:endParaRPr lang="zh-CN" altLang="zh-CN" dirty="0">
              <a:ea typeface="宋体" panose="02010600030101010101" pitchFamily="2" charset="-122"/>
            </a:endParaRPr>
          </a:p>
          <a:p>
            <a:pPr eaLnBrk="1" hangingPunct="1"/>
            <a:r>
              <a:rPr lang="zh-CN" altLang="zh-CN" dirty="0">
                <a:ea typeface="宋体" panose="02010600030101010101" pitchFamily="2" charset="-122"/>
              </a:rPr>
              <a:t>但甚至他们在被捕之前就已经对保持沉默达成协议，自利的逻辑仍会起主导作用，并使他们坦白</a:t>
            </a:r>
          </a:p>
          <a:p>
            <a:pPr eaLnBrk="1" hangingPunct="1"/>
            <a:endParaRPr lang="zh-CN" altLang="zh-CN" dirty="0">
              <a:ea typeface="宋体" panose="02010600030101010101" pitchFamily="2" charset="-122"/>
            </a:endParaRPr>
          </a:p>
        </p:txBody>
      </p:sp>
      <p:sp>
        <p:nvSpPr>
          <p:cNvPr id="3891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b="1">
                <a:latin typeface="Tahoma" panose="020B0604030504040204" pitchFamily="34" charset="0"/>
                <a:ea typeface="宋体" panose="02010600030101010101" pitchFamily="2" charset="-122"/>
              </a:rPr>
              <a:t>0</a:t>
            </a:r>
          </a:p>
        </p:txBody>
      </p:sp>
    </p:spTree>
    <p:extLst>
      <p:ext uri="{BB962C8B-B14F-4D97-AF65-F5344CB8AC3E}">
        <p14:creationId xmlns:p14="http://schemas.microsoft.com/office/powerpoint/2010/main" val="1746947371"/>
      </p:ext>
    </p:extLst>
  </p:cSld>
  <p:clrMapOvr>
    <a:masterClrMapping/>
  </p:clrMapOvr>
  <p:transition>
    <p:wipe dir="r"/>
  </p:transition>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436</TotalTime>
  <Pages>0</Pages>
  <Words>2009</Words>
  <Characters>0</Characters>
  <Application>Microsoft Macintosh PowerPoint</Application>
  <DocSecurity>0</DocSecurity>
  <PresentationFormat>全屏显示(4:3)</PresentationFormat>
  <Lines>0</Lines>
  <Paragraphs>214</Paragraphs>
  <Slides>21</Slides>
  <Notes>8</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21</vt:i4>
      </vt:variant>
    </vt:vector>
  </HeadingPairs>
  <TitlesOfParts>
    <vt:vector size="29" baseType="lpstr">
      <vt:lpstr>Arial</vt:lpstr>
      <vt:lpstr>Book Antiqua</vt:lpstr>
      <vt:lpstr>Tahoma</vt:lpstr>
      <vt:lpstr>Times New Roman</vt:lpstr>
      <vt:lpstr>Wingdings</vt:lpstr>
      <vt:lpstr>Custom Design</vt:lpstr>
      <vt:lpstr>1_Custom Design</vt:lpstr>
      <vt:lpstr>2_Custom Design</vt:lpstr>
      <vt:lpstr>博弈论启蒙</vt:lpstr>
      <vt:lpstr>第一节 生活中的博弈问题</vt:lpstr>
      <vt:lpstr>PowerPoint 演示文稿</vt:lpstr>
      <vt:lpstr>“我切你选”与公平</vt:lpstr>
      <vt:lpstr>理解博弈的前提</vt:lpstr>
      <vt:lpstr>囚徒困境的例子</vt:lpstr>
      <vt:lpstr>囚徒困境的例子</vt:lpstr>
      <vt:lpstr>囚徒困境博弈的三要素及纳什均衡</vt:lpstr>
      <vt:lpstr>囚徒困境的例子</vt:lpstr>
      <vt:lpstr>囚徒困境的解决方案</vt:lpstr>
      <vt:lpstr>主动学习     机票战争游戏</vt:lpstr>
      <vt:lpstr>主动学习       参考答案</vt:lpstr>
      <vt:lpstr>囚徒困境的其他例子</vt:lpstr>
      <vt:lpstr>博弈问题</vt:lpstr>
      <vt:lpstr>公地悲剧</vt:lpstr>
      <vt:lpstr>搭便车</vt:lpstr>
      <vt:lpstr>懦夫博弈</vt:lpstr>
      <vt:lpstr>志愿者困境</vt:lpstr>
      <vt:lpstr>两性战争</vt:lpstr>
      <vt:lpstr>猎鹿问题</vt:lpstr>
      <vt:lpstr>PowerPoint 演示文稿</vt:lpstr>
    </vt:vector>
  </TitlesOfParts>
  <Manager/>
  <Company>UNLV</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Ron Cronovich</dc:creator>
  <cp:keywords/>
  <dc:description/>
  <cp:lastModifiedBy>虞祎</cp:lastModifiedBy>
  <cp:revision>99</cp:revision>
  <cp:lastPrinted>1899-12-30T00:00:00Z</cp:lastPrinted>
  <dcterms:created xsi:type="dcterms:W3CDTF">2008-06-02T21:33:56Z</dcterms:created>
  <dcterms:modified xsi:type="dcterms:W3CDTF">2021-11-04T01:30:03Z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