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1.xml" ContentType="application/vnd.openxmlformats-officedocument.themeOverride+xml"/>
  <Override PartName="/ppt/notesSlides/notesSlide16.xml" ContentType="application/vnd.openxmlformats-officedocument.presentationml.notesSlide+xml"/>
  <Override PartName="/ppt/theme/themeOverride12.xml" ContentType="application/vnd.openxmlformats-officedocument.themeOverride+xml"/>
  <Override PartName="/ppt/notesSlides/notesSlide17.xml" ContentType="application/vnd.openxmlformats-officedocument.presentationml.notesSlide+xml"/>
  <Override PartName="/ppt/theme/themeOverride13.xml" ContentType="application/vnd.openxmlformats-officedocument.themeOverride+xml"/>
  <Override PartName="/ppt/notesSlides/notesSlide18.xml" ContentType="application/vnd.openxmlformats-officedocument.presentationml.notesSlide+xml"/>
  <Override PartName="/ppt/theme/themeOverride14.xml" ContentType="application/vnd.openxmlformats-officedocument.themeOverride+xml"/>
  <Override PartName="/ppt/notesSlides/notesSlide19.xml" ContentType="application/vnd.openxmlformats-officedocument.presentationml.notesSlide+xml"/>
  <Override PartName="/ppt/theme/themeOverride15.xml" ContentType="application/vnd.openxmlformats-officedocument.themeOverride+xml"/>
  <Override PartName="/ppt/notesSlides/notesSlide20.xml" ContentType="application/vnd.openxmlformats-officedocument.presentationml.notesSlide+xml"/>
  <Override PartName="/ppt/theme/themeOverride16.xml" ContentType="application/vnd.openxmlformats-officedocument.themeOverride+xml"/>
  <Override PartName="/ppt/notesSlides/notesSlide21.xml" ContentType="application/vnd.openxmlformats-officedocument.presentationml.notesSlide+xml"/>
  <Override PartName="/ppt/theme/themeOverride17.xml" ContentType="application/vnd.openxmlformats-officedocument.themeOverride+xml"/>
  <Override PartName="/ppt/notesSlides/notesSlide22.xml" ContentType="application/vnd.openxmlformats-officedocument.presentationml.notesSlide+xml"/>
  <Override PartName="/ppt/theme/themeOverride18.xml" ContentType="application/vnd.openxmlformats-officedocument.themeOverride+xml"/>
  <Override PartName="/ppt/notesSlides/notesSlide23.xml" ContentType="application/vnd.openxmlformats-officedocument.presentationml.notesSlide+xml"/>
  <Override PartName="/ppt/theme/themeOverride19.xml" ContentType="application/vnd.openxmlformats-officedocument.themeOverride+xml"/>
  <Override PartName="/ppt/notesSlides/notesSlide24.xml" ContentType="application/vnd.openxmlformats-officedocument.presentationml.notesSlide+xml"/>
  <Override PartName="/ppt/theme/themeOverride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44"/>
  </p:notesMasterIdLst>
  <p:sldIdLst>
    <p:sldId id="642" r:id="rId2"/>
    <p:sldId id="272" r:id="rId3"/>
    <p:sldId id="614" r:id="rId4"/>
    <p:sldId id="615" r:id="rId5"/>
    <p:sldId id="482" r:id="rId6"/>
    <p:sldId id="499" r:id="rId7"/>
    <p:sldId id="643" r:id="rId8"/>
    <p:sldId id="644" r:id="rId9"/>
    <p:sldId id="506" r:id="rId10"/>
    <p:sldId id="443" r:id="rId11"/>
    <p:sldId id="645" r:id="rId12"/>
    <p:sldId id="448" r:id="rId13"/>
    <p:sldId id="505" r:id="rId14"/>
    <p:sldId id="492" r:id="rId15"/>
    <p:sldId id="493" r:id="rId16"/>
    <p:sldId id="616" r:id="rId17"/>
    <p:sldId id="283" r:id="rId18"/>
    <p:sldId id="617" r:id="rId19"/>
    <p:sldId id="618" r:id="rId20"/>
    <p:sldId id="619" r:id="rId21"/>
    <p:sldId id="495" r:id="rId22"/>
    <p:sldId id="496" r:id="rId23"/>
    <p:sldId id="517" r:id="rId24"/>
    <p:sldId id="311" r:id="rId25"/>
    <p:sldId id="312" r:id="rId26"/>
    <p:sldId id="313" r:id="rId27"/>
    <p:sldId id="646" r:id="rId28"/>
    <p:sldId id="648" r:id="rId29"/>
    <p:sldId id="649" r:id="rId30"/>
    <p:sldId id="650" r:id="rId31"/>
    <p:sldId id="651" r:id="rId32"/>
    <p:sldId id="652" r:id="rId33"/>
    <p:sldId id="653" r:id="rId34"/>
    <p:sldId id="654" r:id="rId35"/>
    <p:sldId id="655" r:id="rId36"/>
    <p:sldId id="656" r:id="rId37"/>
    <p:sldId id="657" r:id="rId38"/>
    <p:sldId id="658" r:id="rId39"/>
    <p:sldId id="659" r:id="rId40"/>
    <p:sldId id="660" r:id="rId41"/>
    <p:sldId id="661" r:id="rId42"/>
    <p:sldId id="662"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3610">
          <p15:clr>
            <a:srgbClr val="A4A3A4"/>
          </p15:clr>
        </p15:guide>
        <p15:guide id="2" pos="142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CCFF"/>
    <a:srgbClr val="00FF99"/>
    <a:srgbClr val="00FFFF"/>
    <a:srgbClr val="00FFCC"/>
    <a:srgbClr val="0033CC"/>
    <a:srgbClr val="FFFFCC"/>
    <a:srgbClr val="333399"/>
    <a:srgbClr val="CC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534" autoAdjust="0"/>
    <p:restoredTop sz="86438" autoAdjust="0"/>
  </p:normalViewPr>
  <p:slideViewPr>
    <p:cSldViewPr snapToGrid="0">
      <p:cViewPr>
        <p:scale>
          <a:sx n="80" d="100"/>
          <a:sy n="80" d="100"/>
        </p:scale>
        <p:origin x="-2514" y="-828"/>
      </p:cViewPr>
      <p:guideLst>
        <p:guide orient="horz" pos="3610"/>
        <p:guide pos="1422"/>
      </p:guideLst>
    </p:cSldViewPr>
  </p:slideViewPr>
  <p:outlineViewPr>
    <p:cViewPr>
      <p:scale>
        <a:sx n="33" d="100"/>
        <a:sy n="33" d="100"/>
      </p:scale>
      <p:origin x="120" y="257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4EE9BA-A68C-4CC5-958A-ED9A9DCA028B}" type="slidenum">
              <a:rPr lang="en-US" altLang="zh-CN"/>
              <a:pPr/>
              <a:t>‹#›</a:t>
            </a:fld>
            <a:endParaRPr lang="en-US" altLang="zh-CN"/>
          </a:p>
        </p:txBody>
      </p:sp>
    </p:spTree>
    <p:extLst>
      <p:ext uri="{BB962C8B-B14F-4D97-AF65-F5344CB8AC3E}">
        <p14:creationId xmlns:p14="http://schemas.microsoft.com/office/powerpoint/2010/main" val="17129642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A9F40E-739C-4EC1-A3D7-9E763CAC6E9C}" type="slidenum">
              <a:rPr lang="en-US" altLang="zh-CN" sz="1200"/>
              <a:pPr algn="r"/>
              <a:t>2</a:t>
            </a:fld>
            <a:endParaRPr lang="en-US" altLang="zh-CN" sz="1200"/>
          </a:p>
        </p:txBody>
      </p:sp>
      <p:sp>
        <p:nvSpPr>
          <p:cNvPr id="9219" name="Rectangle 2"/>
          <p:cNvSpPr>
            <a:spLocks noGrp="1" noRot="1" noChangeAspect="1" noChangeArrowheads="1" noTextEdit="1"/>
          </p:cNvSpPr>
          <p:nvPr>
            <p:ph type="sldImg"/>
          </p:nvPr>
        </p:nvSpPr>
        <p:spPr>
          <a:xfrm>
            <a:off x="1144588" y="552450"/>
            <a:ext cx="4572000" cy="3429000"/>
          </a:xfrm>
        </p:spPr>
      </p:sp>
      <p:sp>
        <p:nvSpPr>
          <p:cNvPr id="9220" name="Rectangle 3"/>
          <p:cNvSpPr>
            <a:spLocks noGrp="1" noChangeArrowheads="1"/>
          </p:cNvSpPr>
          <p:nvPr>
            <p:ph type="body" idx="1"/>
          </p:nvPr>
        </p:nvSpPr>
        <p:spPr>
          <a:xfrm>
            <a:off x="685800" y="4213225"/>
            <a:ext cx="5486400" cy="4244975"/>
          </a:xfrm>
        </p:spPr>
        <p:txBody>
          <a:bodyPr anchor="t"/>
          <a:lstStyle/>
          <a:p>
            <a:pPr>
              <a:lnSpc>
                <a:spcPct val="90000"/>
              </a:lnSpc>
            </a:pPr>
            <a:endParaRPr lang="en-US" altLang="zh-CN" dirty="0"/>
          </a:p>
        </p:txBody>
      </p:sp>
    </p:spTree>
    <p:extLst>
      <p:ext uri="{BB962C8B-B14F-4D97-AF65-F5344CB8AC3E}">
        <p14:creationId xmlns:p14="http://schemas.microsoft.com/office/powerpoint/2010/main" val="3242406305"/>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1D9DE28-5872-42C5-9278-60AD911049A7}" type="slidenum">
              <a:rPr lang="en-US" altLang="zh-CN" sz="1200"/>
              <a:pPr algn="r"/>
              <a:t>11</a:t>
            </a:fld>
            <a:endParaRPr lang="en-US" altLang="zh-CN" sz="1200"/>
          </a:p>
        </p:txBody>
      </p:sp>
      <p:sp>
        <p:nvSpPr>
          <p:cNvPr id="11267" name="Rectangle 2"/>
          <p:cNvSpPr>
            <a:spLocks noGrp="1" noRot="1" noChangeAspect="1" noChangeArrowheads="1" noTextEdit="1"/>
          </p:cNvSpPr>
          <p:nvPr>
            <p:ph type="sldImg"/>
          </p:nvPr>
        </p:nvSpPr>
        <p:spPr>
          <a:xfrm>
            <a:off x="1144588" y="552450"/>
            <a:ext cx="4572000" cy="3429000"/>
          </a:xfrm>
        </p:spPr>
      </p:sp>
      <p:sp>
        <p:nvSpPr>
          <p:cNvPr id="11268" name="Rectangle 3"/>
          <p:cNvSpPr>
            <a:spLocks noGrp="1" noChangeArrowheads="1"/>
          </p:cNvSpPr>
          <p:nvPr>
            <p:ph type="body" idx="1"/>
          </p:nvPr>
        </p:nvSpPr>
        <p:spPr>
          <a:xfrm>
            <a:off x="685800" y="4213225"/>
            <a:ext cx="5486400" cy="4244975"/>
          </a:xfrm>
        </p:spPr>
        <p:txBody>
          <a:bodyPr anchor="t"/>
          <a:lstStyle/>
          <a:p>
            <a:r>
              <a:rPr lang="en-US" altLang="zh-CN"/>
              <a:t>Decision-making is at the heart of economics.  The individual must decide how much to save for retirement, how much to spend on different goods and services, how many hours a week to work.  The firm must decide how much to produce, what kind of labor to hire.  Society as a whole must decide how much to spend on national defense (“guns”) versus how much to spend on consumer goods (“butter”).  </a:t>
            </a:r>
          </a:p>
          <a:p>
            <a:endParaRPr lang="zh-CN"/>
          </a:p>
        </p:txBody>
      </p:sp>
    </p:spTree>
    <p:extLst>
      <p:ext uri="{BB962C8B-B14F-4D97-AF65-F5344CB8AC3E}">
        <p14:creationId xmlns:p14="http://schemas.microsoft.com/office/powerpoint/2010/main" val="2112077885"/>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4EE9BA-A68C-4CC5-958A-ED9A9DCA028B}" type="slidenum">
              <a:rPr lang="en-US" altLang="zh-CN" smtClean="0"/>
              <a:pPr/>
              <a:t>16</a:t>
            </a:fld>
            <a:endParaRPr lang="en-US" altLang="zh-CN"/>
          </a:p>
        </p:txBody>
      </p:sp>
    </p:spTree>
    <p:extLst>
      <p:ext uri="{BB962C8B-B14F-4D97-AF65-F5344CB8AC3E}">
        <p14:creationId xmlns:p14="http://schemas.microsoft.com/office/powerpoint/2010/main" val="3020495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4EE9BA-A68C-4CC5-958A-ED9A9DCA028B}" type="slidenum">
              <a:rPr lang="en-US" altLang="zh-CN" smtClean="0"/>
              <a:pPr/>
              <a:t>17</a:t>
            </a:fld>
            <a:endParaRPr lang="en-US" altLang="zh-CN"/>
          </a:p>
        </p:txBody>
      </p:sp>
    </p:spTree>
    <p:extLst>
      <p:ext uri="{BB962C8B-B14F-4D97-AF65-F5344CB8AC3E}">
        <p14:creationId xmlns:p14="http://schemas.microsoft.com/office/powerpoint/2010/main" val="3020495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4EE9BA-A68C-4CC5-958A-ED9A9DCA028B}" type="slidenum">
              <a:rPr lang="en-US" altLang="zh-CN" smtClean="0"/>
              <a:pPr/>
              <a:t>18</a:t>
            </a:fld>
            <a:endParaRPr lang="en-US" altLang="zh-CN"/>
          </a:p>
        </p:txBody>
      </p:sp>
    </p:spTree>
    <p:extLst>
      <p:ext uri="{BB962C8B-B14F-4D97-AF65-F5344CB8AC3E}">
        <p14:creationId xmlns:p14="http://schemas.microsoft.com/office/powerpoint/2010/main" val="3020495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4EE9BA-A68C-4CC5-958A-ED9A9DCA028B}" type="slidenum">
              <a:rPr lang="en-US" altLang="zh-CN" smtClean="0"/>
              <a:pPr/>
              <a:t>19</a:t>
            </a:fld>
            <a:endParaRPr lang="en-US" altLang="zh-CN"/>
          </a:p>
        </p:txBody>
      </p:sp>
    </p:spTree>
    <p:extLst>
      <p:ext uri="{BB962C8B-B14F-4D97-AF65-F5344CB8AC3E}">
        <p14:creationId xmlns:p14="http://schemas.microsoft.com/office/powerpoint/2010/main" val="3020495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p:sp>
      <p:sp>
        <p:nvSpPr>
          <p:cNvPr id="23555" name="Rectangle 3"/>
          <p:cNvSpPr>
            <a:spLocks noGrp="1" noRot="1" noChangeArrowheads="1"/>
          </p:cNvSpPr>
          <p:nvPr>
            <p:ph type="body" idx="1"/>
          </p:nvPr>
        </p:nvSpPr>
        <p:spPr/>
        <p:txBody>
          <a:bodyPr/>
          <a:lstStyle/>
          <a:p>
            <a:endParaRPr lang="zh-CN" sz="1000" dirty="0"/>
          </a:p>
        </p:txBody>
      </p:sp>
    </p:spTree>
    <p:extLst>
      <p:ext uri="{BB962C8B-B14F-4D97-AF65-F5344CB8AC3E}">
        <p14:creationId xmlns:p14="http://schemas.microsoft.com/office/powerpoint/2010/main" val="819409109"/>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p:sp>
      <p:sp>
        <p:nvSpPr>
          <p:cNvPr id="23555" name="Rectangle 3"/>
          <p:cNvSpPr>
            <a:spLocks noGrp="1" noRot="1" noChangeArrowheads="1"/>
          </p:cNvSpPr>
          <p:nvPr>
            <p:ph type="body" idx="1"/>
          </p:nvPr>
        </p:nvSpPr>
        <p:spPr/>
        <p:txBody>
          <a:bodyPr/>
          <a:lstStyle/>
          <a:p>
            <a:pPr>
              <a:spcBef>
                <a:spcPct val="0"/>
              </a:spcBef>
              <a:spcAft>
                <a:spcPct val="40000"/>
              </a:spcAft>
            </a:pPr>
            <a:r>
              <a:rPr lang="en-US" altLang="zh-CN" sz="900"/>
              <a:t>Most of these PowerPoint chapters have two or three Active Learning activities.  They break up the lecture with a short in-class activity for immediate reinforcement, application, or assessment of the material in the preceding slides.  </a:t>
            </a:r>
          </a:p>
          <a:p>
            <a:pPr>
              <a:spcBef>
                <a:spcPct val="0"/>
              </a:spcBef>
              <a:spcAft>
                <a:spcPct val="40000"/>
              </a:spcAft>
            </a:pPr>
            <a:r>
              <a:rPr lang="en-US" altLang="zh-CN" sz="900"/>
              <a:t>A good idea is to give students time to formulate their answers before asking for volunteers to share their answers with the class. When the questions or exercises are more complex, consider having them work in pairs. </a:t>
            </a:r>
          </a:p>
          <a:p>
            <a:pPr>
              <a:spcBef>
                <a:spcPct val="0"/>
              </a:spcBef>
              <a:spcAft>
                <a:spcPct val="40000"/>
              </a:spcAft>
            </a:pPr>
            <a:r>
              <a:rPr lang="en-US" altLang="zh-CN" sz="900" b="1" i="1"/>
              <a:t>Digression on class participation: </a:t>
            </a:r>
          </a:p>
          <a:p>
            <a:pPr>
              <a:spcBef>
                <a:spcPct val="0"/>
              </a:spcBef>
              <a:spcAft>
                <a:spcPct val="40000"/>
              </a:spcAft>
            </a:pPr>
            <a:r>
              <a:rPr lang="en-US" altLang="zh-CN" sz="900"/>
              <a:t>In general, it’s </a:t>
            </a:r>
            <a:r>
              <a:rPr lang="en-US" altLang="zh-CN" sz="900" u="sng"/>
              <a:t>not</a:t>
            </a:r>
            <a:r>
              <a:rPr lang="en-US" altLang="zh-CN" sz="900"/>
              <a:t> a good idea to try to solicit participation by saying “Now who can tell me the answer to….”.  The invariable result is regular participation by very few students – the quick thinkers who have the confidence to answer spontaneously in front of the class – while most students remain silent.</a:t>
            </a:r>
          </a:p>
          <a:p>
            <a:pPr>
              <a:spcBef>
                <a:spcPct val="0"/>
              </a:spcBef>
              <a:spcAft>
                <a:spcPct val="40000"/>
              </a:spcAft>
            </a:pPr>
            <a:r>
              <a:rPr lang="en-US" altLang="zh-CN" sz="900"/>
              <a:t>When students have a bit of time to think through their answers, they are more likely to be comfortable sharing their answers with you and the class.  </a:t>
            </a:r>
          </a:p>
          <a:p>
            <a:pPr>
              <a:spcBef>
                <a:spcPct val="0"/>
              </a:spcBef>
              <a:spcAft>
                <a:spcPct val="40000"/>
              </a:spcAft>
            </a:pPr>
            <a:r>
              <a:rPr lang="en-US" altLang="zh-CN" sz="900"/>
              <a:t>Even better:  try a simple, time-tested activity called “THINK-PAIR-SHARE.”  Pair students up.  Pose a question or problem.  Have students work on the problem individually for a couple minutes.  Then, allow a couple minutes to work in pairs:  each student tries to explain to the other why his or her answer is correct, and the other offers feedback.  In many cases, they come up with better answers by working together.  Finally, ask for volunteers.  Students are much more likely to participate since they have had the opportunity to “test” their answers on a classmate.  And those who do not participate will at least have had the chance to share their answer with, and get feedback from, one other student.  </a:t>
            </a:r>
          </a:p>
          <a:p>
            <a:pPr>
              <a:spcBef>
                <a:spcPct val="0"/>
              </a:spcBef>
              <a:spcAft>
                <a:spcPct val="40000"/>
              </a:spcAft>
            </a:pPr>
            <a:r>
              <a:rPr lang="en-US" altLang="zh-CN" sz="900"/>
              <a:t>Activities like these are useful to break up a lecture every 20 minutes or so.  They help maintain students’ attention spans, and increase their comprehension of the material you cover.  These activities are also useful for quick, informal assessment – often, they will alert you to problems (such as students not getting what you think they’re getting) which you can then correct before moving on to cover additional material.  </a:t>
            </a:r>
          </a:p>
          <a:p>
            <a:pPr>
              <a:spcBef>
                <a:spcPct val="0"/>
              </a:spcBef>
              <a:spcAft>
                <a:spcPct val="40000"/>
              </a:spcAft>
            </a:pPr>
            <a:r>
              <a:rPr lang="en-US" altLang="zh-CN" sz="900" b="1" i="1"/>
              <a:t>End of digression. </a:t>
            </a:r>
          </a:p>
          <a:p>
            <a:endParaRPr lang="zh-CN" sz="1000"/>
          </a:p>
        </p:txBody>
      </p:sp>
    </p:spTree>
    <p:extLst>
      <p:ext uri="{BB962C8B-B14F-4D97-AF65-F5344CB8AC3E}">
        <p14:creationId xmlns:p14="http://schemas.microsoft.com/office/powerpoint/2010/main" val="2370374416"/>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Rot="1" noChangeArrowheads="1"/>
          </p:cNvSpPr>
          <p:nvPr>
            <p:ph type="body" idx="1"/>
          </p:nvPr>
        </p:nvSpPr>
        <p:spPr/>
        <p:txBody>
          <a:bodyPr/>
          <a:lstStyle/>
          <a:p>
            <a:r>
              <a:rPr lang="en-US" altLang="zh-CN" dirty="0"/>
              <a:t>If you wish, you can omit this slide and just give this information to the class verbally.  </a:t>
            </a:r>
          </a:p>
          <a:p>
            <a:endParaRPr lang="zh-CN" dirty="0"/>
          </a:p>
        </p:txBody>
      </p:sp>
    </p:spTree>
    <p:extLst>
      <p:ext uri="{BB962C8B-B14F-4D97-AF65-F5344CB8AC3E}">
        <p14:creationId xmlns:p14="http://schemas.microsoft.com/office/powerpoint/2010/main" val="4257299261"/>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782756A-1FE5-4D4D-A2A9-FC997BAF225E}" type="slidenum">
              <a:rPr lang="en-US" altLang="zh-CN" sz="1200"/>
              <a:pPr algn="r"/>
              <a:t>26</a:t>
            </a:fld>
            <a:endParaRPr lang="en-US" altLang="zh-CN" sz="1200"/>
          </a:p>
        </p:txBody>
      </p:sp>
      <p:sp>
        <p:nvSpPr>
          <p:cNvPr id="28675" name="Rectangle 2"/>
          <p:cNvSpPr>
            <a:spLocks noGrp="1" noRot="1" noChangeAspect="1" noChangeArrowheads="1" noTextEdit="1"/>
          </p:cNvSpPr>
          <p:nvPr>
            <p:ph type="sldImg"/>
          </p:nvPr>
        </p:nvSpPr>
        <p:spPr>
          <a:xfrm>
            <a:off x="1144588" y="552450"/>
            <a:ext cx="4572000" cy="3429000"/>
          </a:xfrm>
        </p:spPr>
      </p:sp>
      <p:sp>
        <p:nvSpPr>
          <p:cNvPr id="28676" name="Rectangle 3"/>
          <p:cNvSpPr>
            <a:spLocks noGrp="1" noChangeArrowheads="1"/>
          </p:cNvSpPr>
          <p:nvPr>
            <p:ph type="body" idx="1"/>
          </p:nvPr>
        </p:nvSpPr>
        <p:spPr>
          <a:xfrm>
            <a:off x="685800" y="4213225"/>
            <a:ext cx="5486400" cy="4244975"/>
          </a:xfrm>
        </p:spPr>
        <p:txBody>
          <a:bodyPr anchor="t"/>
          <a:lstStyle/>
          <a:p>
            <a:r>
              <a:rPr lang="en-US" altLang="zh-CN"/>
              <a:t>Whether we’re talking about the U.S. economy, or the local economy, the term “economy” simply means a group of people interacting with each other.  </a:t>
            </a:r>
          </a:p>
          <a:p>
            <a:endParaRPr lang="en-US" altLang="zh-CN"/>
          </a:p>
          <a:p>
            <a:r>
              <a:rPr lang="en-US" altLang="zh-CN"/>
              <a:t>These interactions play a critical role in the allocation of society’s scarce resources.  For example, the interaction of buyers and sellers determines the prices of goods and the amounts produced and sold.  These interactions are an important part of what economists study. </a:t>
            </a:r>
          </a:p>
          <a:p>
            <a:endParaRPr lang="zh-CN"/>
          </a:p>
        </p:txBody>
      </p:sp>
    </p:spTree>
    <p:extLst>
      <p:ext uri="{BB962C8B-B14F-4D97-AF65-F5344CB8AC3E}">
        <p14:creationId xmlns:p14="http://schemas.microsoft.com/office/powerpoint/2010/main" val="2318297099"/>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BA49DAB-2E0E-48DF-9AD1-8F5FFC0A9B46}" type="slidenum">
              <a:rPr lang="en-US" altLang="zh-CN" sz="1200"/>
              <a:pPr algn="r"/>
              <a:t>27</a:t>
            </a:fld>
            <a:endParaRPr lang="en-US" altLang="zh-CN" sz="1200"/>
          </a:p>
        </p:txBody>
      </p:sp>
      <p:sp>
        <p:nvSpPr>
          <p:cNvPr id="32771" name="Rectangle 2"/>
          <p:cNvSpPr>
            <a:spLocks noGrp="1" noRot="1" noChangeAspect="1" noChangeArrowheads="1" noTextEdit="1"/>
          </p:cNvSpPr>
          <p:nvPr>
            <p:ph type="sldImg"/>
          </p:nvPr>
        </p:nvSpPr>
        <p:spPr>
          <a:xfrm>
            <a:off x="1144588" y="552450"/>
            <a:ext cx="4572000" cy="3429000"/>
          </a:xfrm>
        </p:spPr>
      </p:sp>
      <p:sp>
        <p:nvSpPr>
          <p:cNvPr id="32772" name="Rectangle 3"/>
          <p:cNvSpPr>
            <a:spLocks noGrp="1" noChangeArrowheads="1"/>
          </p:cNvSpPr>
          <p:nvPr>
            <p:ph type="body" idx="1"/>
          </p:nvPr>
        </p:nvSpPr>
        <p:spPr>
          <a:xfrm>
            <a:off x="685800" y="4213225"/>
            <a:ext cx="5486400" cy="4244975"/>
          </a:xfrm>
        </p:spPr>
        <p:txBody>
          <a:bodyPr anchor="t"/>
          <a:lstStyle/>
          <a:p>
            <a:r>
              <a:rPr lang="en-US" altLang="zh-CN"/>
              <a:t>A market economy is “decentralized,” meaning that there is no government committee that makes the decisions about what goods to produce and so forth.  Instead, many households and firms make their own decisions:  </a:t>
            </a:r>
          </a:p>
          <a:p>
            <a:endParaRPr lang="en-US" altLang="zh-CN"/>
          </a:p>
          <a:p>
            <a:r>
              <a:rPr lang="en-US" altLang="zh-CN"/>
              <a:t>* Each of many households decides who to work for and what goods to buy. </a:t>
            </a:r>
          </a:p>
          <a:p>
            <a:endParaRPr lang="en-US" altLang="zh-CN"/>
          </a:p>
          <a:p>
            <a:r>
              <a:rPr lang="en-US" altLang="zh-CN"/>
              <a:t>* Each of many firms decides whom to hire and what goods to produce.  </a:t>
            </a:r>
          </a:p>
          <a:p>
            <a:endParaRPr lang="zh-CN"/>
          </a:p>
        </p:txBody>
      </p:sp>
    </p:spTree>
    <p:extLst>
      <p:ext uri="{BB962C8B-B14F-4D97-AF65-F5344CB8AC3E}">
        <p14:creationId xmlns:p14="http://schemas.microsoft.com/office/powerpoint/2010/main" val="1413527310"/>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A9F40E-739C-4EC1-A3D7-9E763CAC6E9C}" type="slidenum">
              <a:rPr lang="en-US" altLang="zh-CN" sz="1200"/>
              <a:pPr algn="r"/>
              <a:t>3</a:t>
            </a:fld>
            <a:endParaRPr lang="en-US" altLang="zh-CN" sz="1200"/>
          </a:p>
        </p:txBody>
      </p:sp>
      <p:sp>
        <p:nvSpPr>
          <p:cNvPr id="9219" name="Rectangle 2"/>
          <p:cNvSpPr>
            <a:spLocks noGrp="1" noRot="1" noChangeAspect="1" noChangeArrowheads="1" noTextEdit="1"/>
          </p:cNvSpPr>
          <p:nvPr>
            <p:ph type="sldImg"/>
          </p:nvPr>
        </p:nvSpPr>
        <p:spPr>
          <a:xfrm>
            <a:off x="1144588" y="552450"/>
            <a:ext cx="4572000" cy="3429000"/>
          </a:xfrm>
        </p:spPr>
      </p:sp>
      <p:sp>
        <p:nvSpPr>
          <p:cNvPr id="9220" name="Rectangle 3"/>
          <p:cNvSpPr>
            <a:spLocks noGrp="1" noChangeArrowheads="1"/>
          </p:cNvSpPr>
          <p:nvPr>
            <p:ph type="body" idx="1"/>
          </p:nvPr>
        </p:nvSpPr>
        <p:spPr>
          <a:xfrm>
            <a:off x="685800" y="4213225"/>
            <a:ext cx="5486400" cy="4244975"/>
          </a:xfrm>
        </p:spPr>
        <p:txBody>
          <a:bodyPr anchor="t"/>
          <a:lstStyle/>
          <a:p>
            <a:pPr>
              <a:lnSpc>
                <a:spcPct val="90000"/>
              </a:lnSpc>
            </a:pPr>
            <a:endParaRPr lang="en-US" altLang="zh-CN" dirty="0"/>
          </a:p>
        </p:txBody>
      </p:sp>
    </p:spTree>
    <p:extLst>
      <p:ext uri="{BB962C8B-B14F-4D97-AF65-F5344CB8AC3E}">
        <p14:creationId xmlns:p14="http://schemas.microsoft.com/office/powerpoint/2010/main" val="3242406305"/>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BA49DAB-2E0E-48DF-9AD1-8F5FFC0A9B46}" type="slidenum">
              <a:rPr lang="en-US" altLang="zh-CN" sz="1200"/>
              <a:pPr algn="r"/>
              <a:t>28</a:t>
            </a:fld>
            <a:endParaRPr lang="en-US" altLang="zh-CN" sz="1200"/>
          </a:p>
        </p:txBody>
      </p:sp>
      <p:sp>
        <p:nvSpPr>
          <p:cNvPr id="32771" name="Rectangle 2"/>
          <p:cNvSpPr>
            <a:spLocks noGrp="1" noRot="1" noChangeAspect="1" noChangeArrowheads="1" noTextEdit="1"/>
          </p:cNvSpPr>
          <p:nvPr>
            <p:ph type="sldImg"/>
          </p:nvPr>
        </p:nvSpPr>
        <p:spPr>
          <a:xfrm>
            <a:off x="1144588" y="552450"/>
            <a:ext cx="4572000" cy="3429000"/>
          </a:xfrm>
        </p:spPr>
      </p:sp>
      <p:sp>
        <p:nvSpPr>
          <p:cNvPr id="32772" name="Rectangle 3"/>
          <p:cNvSpPr>
            <a:spLocks noGrp="1" noChangeArrowheads="1"/>
          </p:cNvSpPr>
          <p:nvPr>
            <p:ph type="body" idx="1"/>
          </p:nvPr>
        </p:nvSpPr>
        <p:spPr>
          <a:xfrm>
            <a:off x="685800" y="4213225"/>
            <a:ext cx="5486400" cy="4244975"/>
          </a:xfrm>
        </p:spPr>
        <p:txBody>
          <a:bodyPr anchor="t"/>
          <a:lstStyle/>
          <a:p>
            <a:r>
              <a:rPr lang="en-US" altLang="zh-CN"/>
              <a:t>A market economy is “decentralized,” meaning that there is no government committee that makes the decisions about what goods to produce and so forth.  Instead, many households and firms make their own decisions:  </a:t>
            </a:r>
          </a:p>
          <a:p>
            <a:endParaRPr lang="en-US" altLang="zh-CN"/>
          </a:p>
          <a:p>
            <a:r>
              <a:rPr lang="en-US" altLang="zh-CN"/>
              <a:t>* Each of many households decides who to work for and what goods to buy. </a:t>
            </a:r>
          </a:p>
          <a:p>
            <a:endParaRPr lang="en-US" altLang="zh-CN"/>
          </a:p>
          <a:p>
            <a:r>
              <a:rPr lang="en-US" altLang="zh-CN"/>
              <a:t>* Each of many firms decides whom to hire and what goods to produce.  </a:t>
            </a:r>
          </a:p>
          <a:p>
            <a:endParaRPr lang="zh-CN"/>
          </a:p>
        </p:txBody>
      </p:sp>
    </p:spTree>
    <p:extLst>
      <p:ext uri="{BB962C8B-B14F-4D97-AF65-F5344CB8AC3E}">
        <p14:creationId xmlns:p14="http://schemas.microsoft.com/office/powerpoint/2010/main" val="1413527310"/>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A260D3D-0499-4E3B-B803-41C9BA8A795F}" type="slidenum">
              <a:rPr lang="en-US" altLang="zh-CN" sz="1200"/>
              <a:pPr algn="r"/>
              <a:t>31</a:t>
            </a:fld>
            <a:endParaRPr lang="en-US" altLang="zh-CN" sz="1200"/>
          </a:p>
        </p:txBody>
      </p:sp>
      <p:sp>
        <p:nvSpPr>
          <p:cNvPr id="37891" name="Rectangle 2"/>
          <p:cNvSpPr>
            <a:spLocks noGrp="1" noRot="1" noChangeAspect="1" noChangeArrowheads="1" noTextEdit="1"/>
          </p:cNvSpPr>
          <p:nvPr>
            <p:ph type="sldImg"/>
          </p:nvPr>
        </p:nvSpPr>
        <p:spPr>
          <a:xfrm>
            <a:off x="1144588" y="552450"/>
            <a:ext cx="4572000" cy="3429000"/>
          </a:xfrm>
        </p:spPr>
      </p:sp>
      <p:sp>
        <p:nvSpPr>
          <p:cNvPr id="37892" name="Rectangle 3"/>
          <p:cNvSpPr>
            <a:spLocks noGrp="1" noChangeArrowheads="1"/>
          </p:cNvSpPr>
          <p:nvPr>
            <p:ph type="body" idx="1"/>
          </p:nvPr>
        </p:nvSpPr>
        <p:spPr>
          <a:xfrm>
            <a:off x="685800" y="4213225"/>
            <a:ext cx="5486400" cy="4244975"/>
          </a:xfrm>
        </p:spPr>
        <p:txBody>
          <a:bodyPr anchor="t"/>
          <a:lstStyle/>
          <a:p>
            <a:r>
              <a:rPr lang="zh-CN"/>
              <a:t>[“</a:t>
            </a:r>
            <a:r>
              <a:rPr lang="en-US" altLang="zh-CN"/>
              <a:t>Govt” is an abbreviation for government.  Throughout all of the Premium PowerPoint chapters, I try to use abbreviations the way a thoughtful instructor would use them if writing on a chalkboard.  If you prefer to spell the word out, just use your mouse to highlight “govt” and then type out the full word.]</a:t>
            </a:r>
          </a:p>
          <a:p>
            <a:endParaRPr lang="en-US" altLang="zh-CN"/>
          </a:p>
          <a:p>
            <a:r>
              <a:rPr lang="en-US" altLang="zh-CN"/>
              <a:t>Two examples of the idea in the second bullet point:</a:t>
            </a:r>
          </a:p>
          <a:p>
            <a:pPr marL="227013" lvl="1" indent="-112713">
              <a:spcBef>
                <a:spcPct val="25000"/>
              </a:spcBef>
              <a:buFontTx/>
              <a:buChar char="•"/>
            </a:pPr>
            <a:r>
              <a:rPr lang="en-US" altLang="zh-CN"/>
              <a:t>A restaurant won’t serve meals if customers do not pay before they leave. </a:t>
            </a:r>
          </a:p>
          <a:p>
            <a:pPr marL="227013" lvl="1" indent="-112713">
              <a:spcBef>
                <a:spcPct val="25000"/>
              </a:spcBef>
              <a:buFontTx/>
              <a:buChar char="•"/>
            </a:pPr>
            <a:r>
              <a:rPr lang="en-US" altLang="zh-CN"/>
              <a:t>A music company won’t produce CDs if too many people avoid paying by making illegal copies.</a:t>
            </a:r>
          </a:p>
          <a:p>
            <a:endParaRPr lang="en-US" altLang="zh-CN"/>
          </a:p>
          <a:p>
            <a:r>
              <a:rPr lang="en-US" altLang="zh-CN"/>
              <a:t>Many fledging market economies are struggling through the transition from central planning because they have not developed institutions that protect and enforce property rights.  The British news magazine </a:t>
            </a:r>
            <a:r>
              <a:rPr lang="en-US" altLang="zh-CN" i="1"/>
              <a:t>The Economist</a:t>
            </a:r>
            <a:r>
              <a:rPr lang="en-US" altLang="zh-CN"/>
              <a:t> has lots of current examples of this.  An older but still interesting example comes from a column that Mankiw wrote in the June 12, 2000 issue of </a:t>
            </a:r>
            <a:r>
              <a:rPr lang="en-US" altLang="zh-CN" i="1"/>
              <a:t>Fortune</a:t>
            </a:r>
            <a:r>
              <a:rPr lang="en-US" altLang="zh-CN"/>
              <a:t> magazine entitled “Ukraine:  How Not To Run An Economy.”  </a:t>
            </a:r>
          </a:p>
        </p:txBody>
      </p:sp>
    </p:spTree>
    <p:extLst>
      <p:ext uri="{BB962C8B-B14F-4D97-AF65-F5344CB8AC3E}">
        <p14:creationId xmlns:p14="http://schemas.microsoft.com/office/powerpoint/2010/main" val="3855334153"/>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0327C18-D58A-4A6C-B264-FFD8E4F6A8A1}" type="slidenum">
              <a:rPr lang="en-US" altLang="zh-CN" sz="1200"/>
              <a:pPr algn="r"/>
              <a:t>35</a:t>
            </a:fld>
            <a:endParaRPr lang="en-US" altLang="zh-CN" sz="1200"/>
          </a:p>
        </p:txBody>
      </p:sp>
      <p:sp>
        <p:nvSpPr>
          <p:cNvPr id="45059" name="Rectangle 2"/>
          <p:cNvSpPr>
            <a:spLocks noGrp="1" noRot="1" noChangeAspect="1" noChangeArrowheads="1" noTextEdit="1"/>
          </p:cNvSpPr>
          <p:nvPr>
            <p:ph type="sldImg"/>
          </p:nvPr>
        </p:nvSpPr>
        <p:spPr>
          <a:xfrm>
            <a:off x="1144588" y="552450"/>
            <a:ext cx="4572000" cy="3429000"/>
          </a:xfrm>
        </p:spPr>
      </p:sp>
      <p:sp>
        <p:nvSpPr>
          <p:cNvPr id="45060" name="Rectangle 3"/>
          <p:cNvSpPr>
            <a:spLocks noGrp="1" noChangeArrowheads="1"/>
          </p:cNvSpPr>
          <p:nvPr>
            <p:ph type="body" idx="1"/>
          </p:nvPr>
        </p:nvSpPr>
        <p:spPr>
          <a:xfrm>
            <a:off x="685800" y="4213225"/>
            <a:ext cx="5486400" cy="4244975"/>
          </a:xfrm>
        </p:spPr>
        <p:txBody>
          <a:bodyPr anchor="t"/>
          <a:lstStyle/>
          <a:p>
            <a:r>
              <a:rPr lang="zh-CN" sz="1300" dirty="0"/>
              <a:t>“</a:t>
            </a:r>
            <a:r>
              <a:rPr lang="en-US" altLang="zh-CN" sz="1300" dirty="0"/>
              <a:t>Rich countries” refers to countries like the U.S., Japan, and Germany.  </a:t>
            </a:r>
          </a:p>
          <a:p>
            <a:r>
              <a:rPr lang="en-US" altLang="zh-CN" sz="1300" dirty="0"/>
              <a:t>“Poor countries” refers to countries like India, Indonesia, and Nigeria. </a:t>
            </a:r>
          </a:p>
        </p:txBody>
      </p:sp>
    </p:spTree>
    <p:extLst>
      <p:ext uri="{BB962C8B-B14F-4D97-AF65-F5344CB8AC3E}">
        <p14:creationId xmlns:p14="http://schemas.microsoft.com/office/powerpoint/2010/main" val="214490782"/>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83BD1AE-AEC7-4BFA-8D24-AC6FF46F92A6}" type="slidenum">
              <a:rPr lang="en-US" altLang="zh-CN" sz="1200"/>
              <a:pPr algn="r"/>
              <a:t>38</a:t>
            </a:fld>
            <a:endParaRPr lang="en-US" altLang="zh-CN" sz="1200"/>
          </a:p>
        </p:txBody>
      </p:sp>
      <p:sp>
        <p:nvSpPr>
          <p:cNvPr id="49155" name="Rectangle 2"/>
          <p:cNvSpPr>
            <a:spLocks noGrp="1" noRot="1" noChangeAspect="1" noChangeArrowheads="1" noTextEdit="1"/>
          </p:cNvSpPr>
          <p:nvPr>
            <p:ph type="sldImg"/>
          </p:nvPr>
        </p:nvSpPr>
        <p:spPr>
          <a:xfrm>
            <a:off x="1144588" y="552450"/>
            <a:ext cx="4572000" cy="3429000"/>
          </a:xfrm>
        </p:spPr>
      </p:sp>
      <p:sp>
        <p:nvSpPr>
          <p:cNvPr id="49156" name="Rectangle 3"/>
          <p:cNvSpPr>
            <a:spLocks noGrp="1" noChangeArrowheads="1"/>
          </p:cNvSpPr>
          <p:nvPr>
            <p:ph type="body" idx="1"/>
          </p:nvPr>
        </p:nvSpPr>
        <p:spPr>
          <a:xfrm>
            <a:off x="685800" y="4213225"/>
            <a:ext cx="5486400" cy="4244975"/>
          </a:xfrm>
        </p:spPr>
        <p:txBody>
          <a:bodyPr anchor="t"/>
          <a:lstStyle/>
          <a:p>
            <a:r>
              <a:rPr lang="en-US" altLang="zh-CN"/>
              <a:t>While the long-run effect of increasing the quantity of money is inflation, the short-run effects are more complicated - and controversial.  However, most mainstream economists believe the following:  An increase in the quantity of money causes spending to rise, which causes prices to rise, which induces firms to produce more goods and services, which requires that they hire more workers.  Hence, in the short-run, increasing the quantity of money causes inflation to rise, but unemployment to fall.  </a:t>
            </a:r>
          </a:p>
          <a:p>
            <a:r>
              <a:rPr lang="en-US" altLang="zh-CN"/>
              <a:t>Of course, REDUCING the quantity of money would have the opposite effects (inflation would fall, while unemployment would rise) in the short run. </a:t>
            </a:r>
          </a:p>
          <a:p>
            <a:r>
              <a:rPr lang="en-US" altLang="zh-CN"/>
              <a:t>Keep in mind, though, the lesson from Principle #9:  In the long run, changing the quantity of money only affects inflation.  We will learn in a later chapter what determines the rate of unemployment in the long run, and we will see that it has nothing to do with the quantity of money.  </a:t>
            </a:r>
          </a:p>
          <a:p>
            <a:endParaRPr lang="en-US" altLang="zh-CN"/>
          </a:p>
          <a:p>
            <a:r>
              <a:rPr lang="en-US" altLang="zh-CN"/>
              <a:t>The second bullet addresses the following point:  In some decades, due to factors outside of the control of policymakers, inflation and unemployment are both high (e.g. 1970s) – or low (e.g. 1990s).  Yet, given these other factors, policymakers can always reduce unemployment temporarily by creating more inflation, or vice versa.    </a:t>
            </a:r>
          </a:p>
          <a:p>
            <a:endParaRPr lang="zh-CN"/>
          </a:p>
        </p:txBody>
      </p:sp>
    </p:spTree>
    <p:extLst>
      <p:ext uri="{BB962C8B-B14F-4D97-AF65-F5344CB8AC3E}">
        <p14:creationId xmlns:p14="http://schemas.microsoft.com/office/powerpoint/2010/main" val="1350082397"/>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p:sp>
      <p:sp>
        <p:nvSpPr>
          <p:cNvPr id="59395" name="Rectangle 3"/>
          <p:cNvSpPr>
            <a:spLocks noGrp="1" noRot="1" noChangeArrowheads="1"/>
          </p:cNvSpPr>
          <p:nvPr>
            <p:ph type="body" idx="1"/>
          </p:nvPr>
        </p:nvSpPr>
        <p:spPr/>
        <p:txBody>
          <a:bodyPr/>
          <a:lstStyle/>
          <a:p>
            <a:r>
              <a:rPr lang="en-US" altLang="zh-CN"/>
              <a:t>Each Premium PowerPoint chapter ends with a summary similar to the textbook’s chapter summaries.  Many instructors do not cover these chapter summaries in class.  </a:t>
            </a:r>
          </a:p>
          <a:p>
            <a:endParaRPr lang="zh-CN"/>
          </a:p>
        </p:txBody>
      </p:sp>
    </p:spTree>
    <p:extLst>
      <p:ext uri="{BB962C8B-B14F-4D97-AF65-F5344CB8AC3E}">
        <p14:creationId xmlns:p14="http://schemas.microsoft.com/office/powerpoint/2010/main" val="1323200115"/>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A9F40E-739C-4EC1-A3D7-9E763CAC6E9C}" type="slidenum">
              <a:rPr lang="en-US" altLang="zh-CN" sz="1200"/>
              <a:pPr algn="r"/>
              <a:t>4</a:t>
            </a:fld>
            <a:endParaRPr lang="en-US" altLang="zh-CN" sz="1200"/>
          </a:p>
        </p:txBody>
      </p:sp>
      <p:sp>
        <p:nvSpPr>
          <p:cNvPr id="9219" name="Rectangle 2"/>
          <p:cNvSpPr>
            <a:spLocks noGrp="1" noRot="1" noChangeAspect="1" noChangeArrowheads="1" noTextEdit="1"/>
          </p:cNvSpPr>
          <p:nvPr>
            <p:ph type="sldImg"/>
          </p:nvPr>
        </p:nvSpPr>
        <p:spPr>
          <a:xfrm>
            <a:off x="1144588" y="552450"/>
            <a:ext cx="4572000" cy="3429000"/>
          </a:xfrm>
        </p:spPr>
      </p:sp>
      <p:sp>
        <p:nvSpPr>
          <p:cNvPr id="9220" name="Rectangle 3"/>
          <p:cNvSpPr>
            <a:spLocks noGrp="1" noChangeArrowheads="1"/>
          </p:cNvSpPr>
          <p:nvPr>
            <p:ph type="body" idx="1"/>
          </p:nvPr>
        </p:nvSpPr>
        <p:spPr>
          <a:xfrm>
            <a:off x="685800" y="4213225"/>
            <a:ext cx="5486400" cy="4244975"/>
          </a:xfrm>
        </p:spPr>
        <p:txBody>
          <a:bodyPr anchor="t"/>
          <a:lstStyle/>
          <a:p>
            <a:pPr>
              <a:lnSpc>
                <a:spcPct val="90000"/>
              </a:lnSpc>
            </a:pPr>
            <a:endParaRPr lang="en-US" altLang="zh-CN" dirty="0"/>
          </a:p>
        </p:txBody>
      </p:sp>
    </p:spTree>
    <p:extLst>
      <p:ext uri="{BB962C8B-B14F-4D97-AF65-F5344CB8AC3E}">
        <p14:creationId xmlns:p14="http://schemas.microsoft.com/office/powerpoint/2010/main" val="324240630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A9F40E-739C-4EC1-A3D7-9E763CAC6E9C}" type="slidenum">
              <a:rPr lang="en-US" altLang="zh-CN" sz="1200"/>
              <a:pPr algn="r"/>
              <a:t>5</a:t>
            </a:fld>
            <a:endParaRPr lang="en-US" altLang="zh-CN" sz="1200"/>
          </a:p>
        </p:txBody>
      </p:sp>
      <p:sp>
        <p:nvSpPr>
          <p:cNvPr id="9219" name="Rectangle 2"/>
          <p:cNvSpPr>
            <a:spLocks noGrp="1" noRot="1" noChangeAspect="1" noChangeArrowheads="1" noTextEdit="1"/>
          </p:cNvSpPr>
          <p:nvPr>
            <p:ph type="sldImg"/>
          </p:nvPr>
        </p:nvSpPr>
        <p:spPr>
          <a:xfrm>
            <a:off x="1144588" y="552450"/>
            <a:ext cx="4572000" cy="3429000"/>
          </a:xfrm>
        </p:spPr>
      </p:sp>
      <p:sp>
        <p:nvSpPr>
          <p:cNvPr id="9220" name="Rectangle 3"/>
          <p:cNvSpPr>
            <a:spLocks noGrp="1" noChangeArrowheads="1"/>
          </p:cNvSpPr>
          <p:nvPr>
            <p:ph type="body" idx="1"/>
          </p:nvPr>
        </p:nvSpPr>
        <p:spPr>
          <a:xfrm>
            <a:off x="685800" y="4213225"/>
            <a:ext cx="5486400" cy="4244975"/>
          </a:xfrm>
        </p:spPr>
        <p:txBody>
          <a:bodyPr anchor="t"/>
          <a:lstStyle/>
          <a:p>
            <a:pPr>
              <a:lnSpc>
                <a:spcPct val="90000"/>
              </a:lnSpc>
            </a:pPr>
            <a:endParaRPr lang="en-US" altLang="zh-CN" dirty="0"/>
          </a:p>
        </p:txBody>
      </p:sp>
    </p:spTree>
    <p:extLst>
      <p:ext uri="{BB962C8B-B14F-4D97-AF65-F5344CB8AC3E}">
        <p14:creationId xmlns:p14="http://schemas.microsoft.com/office/powerpoint/2010/main" val="324240630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A9F40E-739C-4EC1-A3D7-9E763CAC6E9C}" type="slidenum">
              <a:rPr lang="en-US" altLang="zh-CN" sz="1200"/>
              <a:pPr algn="r"/>
              <a:t>6</a:t>
            </a:fld>
            <a:endParaRPr lang="en-US" altLang="zh-CN" sz="1200"/>
          </a:p>
        </p:txBody>
      </p:sp>
      <p:sp>
        <p:nvSpPr>
          <p:cNvPr id="9219" name="Rectangle 2"/>
          <p:cNvSpPr>
            <a:spLocks noGrp="1" noRot="1" noChangeAspect="1" noChangeArrowheads="1" noTextEdit="1"/>
          </p:cNvSpPr>
          <p:nvPr>
            <p:ph type="sldImg"/>
          </p:nvPr>
        </p:nvSpPr>
        <p:spPr>
          <a:xfrm>
            <a:off x="1144588" y="552450"/>
            <a:ext cx="4572000" cy="3429000"/>
          </a:xfrm>
        </p:spPr>
      </p:sp>
      <p:sp>
        <p:nvSpPr>
          <p:cNvPr id="9220" name="Rectangle 3"/>
          <p:cNvSpPr>
            <a:spLocks noGrp="1" noChangeArrowheads="1"/>
          </p:cNvSpPr>
          <p:nvPr>
            <p:ph type="body" idx="1"/>
          </p:nvPr>
        </p:nvSpPr>
        <p:spPr>
          <a:xfrm>
            <a:off x="685800" y="4213225"/>
            <a:ext cx="5486400" cy="4244975"/>
          </a:xfrm>
        </p:spPr>
        <p:txBody>
          <a:bodyPr anchor="t"/>
          <a:lstStyle/>
          <a:p>
            <a:pPr>
              <a:lnSpc>
                <a:spcPct val="90000"/>
              </a:lnSpc>
            </a:pPr>
            <a:endParaRPr lang="en-US" altLang="zh-CN" dirty="0"/>
          </a:p>
        </p:txBody>
      </p:sp>
    </p:spTree>
    <p:extLst>
      <p:ext uri="{BB962C8B-B14F-4D97-AF65-F5344CB8AC3E}">
        <p14:creationId xmlns:p14="http://schemas.microsoft.com/office/powerpoint/2010/main" val="324240630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A9F40E-739C-4EC1-A3D7-9E763CAC6E9C}" type="slidenum">
              <a:rPr lang="en-US" altLang="zh-CN" sz="1200"/>
              <a:pPr algn="r"/>
              <a:t>7</a:t>
            </a:fld>
            <a:endParaRPr lang="en-US" altLang="zh-CN" sz="1200"/>
          </a:p>
        </p:txBody>
      </p:sp>
      <p:sp>
        <p:nvSpPr>
          <p:cNvPr id="9219" name="Rectangle 2"/>
          <p:cNvSpPr>
            <a:spLocks noGrp="1" noRot="1" noChangeAspect="1" noChangeArrowheads="1" noTextEdit="1"/>
          </p:cNvSpPr>
          <p:nvPr>
            <p:ph type="sldImg"/>
          </p:nvPr>
        </p:nvSpPr>
        <p:spPr>
          <a:xfrm>
            <a:off x="1144588" y="552450"/>
            <a:ext cx="4572000" cy="3429000"/>
          </a:xfrm>
        </p:spPr>
      </p:sp>
      <p:sp>
        <p:nvSpPr>
          <p:cNvPr id="9220" name="Rectangle 3"/>
          <p:cNvSpPr>
            <a:spLocks noGrp="1" noChangeArrowheads="1"/>
          </p:cNvSpPr>
          <p:nvPr>
            <p:ph type="body" idx="1"/>
          </p:nvPr>
        </p:nvSpPr>
        <p:spPr>
          <a:xfrm>
            <a:off x="685800" y="4213225"/>
            <a:ext cx="5486400" cy="4244975"/>
          </a:xfrm>
        </p:spPr>
        <p:txBody>
          <a:bodyPr anchor="t"/>
          <a:lstStyle/>
          <a:p>
            <a:pPr>
              <a:lnSpc>
                <a:spcPct val="90000"/>
              </a:lnSpc>
            </a:pPr>
            <a:endParaRPr lang="en-US" altLang="zh-CN" dirty="0"/>
          </a:p>
        </p:txBody>
      </p:sp>
    </p:spTree>
    <p:extLst>
      <p:ext uri="{BB962C8B-B14F-4D97-AF65-F5344CB8AC3E}">
        <p14:creationId xmlns:p14="http://schemas.microsoft.com/office/powerpoint/2010/main" val="3242406305"/>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A9F40E-739C-4EC1-A3D7-9E763CAC6E9C}" type="slidenum">
              <a:rPr lang="en-US" altLang="zh-CN" sz="1200"/>
              <a:pPr algn="r"/>
              <a:t>8</a:t>
            </a:fld>
            <a:endParaRPr lang="en-US" altLang="zh-CN" sz="1200"/>
          </a:p>
        </p:txBody>
      </p:sp>
      <p:sp>
        <p:nvSpPr>
          <p:cNvPr id="9219" name="Rectangle 2"/>
          <p:cNvSpPr>
            <a:spLocks noGrp="1" noRot="1" noChangeAspect="1" noChangeArrowheads="1" noTextEdit="1"/>
          </p:cNvSpPr>
          <p:nvPr>
            <p:ph type="sldImg"/>
          </p:nvPr>
        </p:nvSpPr>
        <p:spPr>
          <a:xfrm>
            <a:off x="1144588" y="552450"/>
            <a:ext cx="4572000" cy="3429000"/>
          </a:xfrm>
        </p:spPr>
      </p:sp>
      <p:sp>
        <p:nvSpPr>
          <p:cNvPr id="9220" name="Rectangle 3"/>
          <p:cNvSpPr>
            <a:spLocks noGrp="1" noChangeArrowheads="1"/>
          </p:cNvSpPr>
          <p:nvPr>
            <p:ph type="body" idx="1"/>
          </p:nvPr>
        </p:nvSpPr>
        <p:spPr>
          <a:xfrm>
            <a:off x="685800" y="4213225"/>
            <a:ext cx="5486400" cy="4244975"/>
          </a:xfrm>
        </p:spPr>
        <p:txBody>
          <a:bodyPr anchor="t"/>
          <a:lstStyle/>
          <a:p>
            <a:pPr>
              <a:lnSpc>
                <a:spcPct val="90000"/>
              </a:lnSpc>
            </a:pPr>
            <a:endParaRPr lang="en-US" altLang="zh-CN" dirty="0"/>
          </a:p>
        </p:txBody>
      </p:sp>
    </p:spTree>
    <p:extLst>
      <p:ext uri="{BB962C8B-B14F-4D97-AF65-F5344CB8AC3E}">
        <p14:creationId xmlns:p14="http://schemas.microsoft.com/office/powerpoint/2010/main" val="3242406305"/>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p:sp>
      <p:sp>
        <p:nvSpPr>
          <p:cNvPr id="23555" name="Rectangle 3"/>
          <p:cNvSpPr>
            <a:spLocks noGrp="1" noRot="1" noChangeArrowheads="1"/>
          </p:cNvSpPr>
          <p:nvPr>
            <p:ph type="body" idx="1"/>
          </p:nvPr>
        </p:nvSpPr>
        <p:spPr/>
        <p:txBody>
          <a:bodyPr/>
          <a:lstStyle/>
          <a:p>
            <a:pPr>
              <a:spcBef>
                <a:spcPct val="0"/>
              </a:spcBef>
              <a:spcAft>
                <a:spcPct val="40000"/>
              </a:spcAft>
            </a:pPr>
            <a:r>
              <a:rPr lang="en-US" altLang="zh-CN" sz="900"/>
              <a:t>Most of these PowerPoint chapters have two or three Active Learning activities.  They break up the lecture with a short in-class activity for immediate reinforcement, application, or assessment of the material in the preceding slides.  </a:t>
            </a:r>
          </a:p>
          <a:p>
            <a:pPr>
              <a:spcBef>
                <a:spcPct val="0"/>
              </a:spcBef>
              <a:spcAft>
                <a:spcPct val="40000"/>
              </a:spcAft>
            </a:pPr>
            <a:r>
              <a:rPr lang="en-US" altLang="zh-CN" sz="900"/>
              <a:t>A good idea is to give students time to formulate their answers before asking for volunteers to share their answers with the class. When the questions or exercises are more complex, consider having them work in pairs. </a:t>
            </a:r>
          </a:p>
          <a:p>
            <a:pPr>
              <a:spcBef>
                <a:spcPct val="0"/>
              </a:spcBef>
              <a:spcAft>
                <a:spcPct val="40000"/>
              </a:spcAft>
            </a:pPr>
            <a:r>
              <a:rPr lang="en-US" altLang="zh-CN" sz="900" b="1" i="1"/>
              <a:t>Digression on class participation: </a:t>
            </a:r>
          </a:p>
          <a:p>
            <a:pPr>
              <a:spcBef>
                <a:spcPct val="0"/>
              </a:spcBef>
              <a:spcAft>
                <a:spcPct val="40000"/>
              </a:spcAft>
            </a:pPr>
            <a:r>
              <a:rPr lang="en-US" altLang="zh-CN" sz="900"/>
              <a:t>In general, it’s </a:t>
            </a:r>
            <a:r>
              <a:rPr lang="en-US" altLang="zh-CN" sz="900" u="sng"/>
              <a:t>not</a:t>
            </a:r>
            <a:r>
              <a:rPr lang="en-US" altLang="zh-CN" sz="900"/>
              <a:t> a good idea to try to solicit participation by saying “Now who can tell me the answer to….”.  The invariable result is regular participation by very few students – the quick thinkers who have the confidence to answer spontaneously in front of the class – while most students remain silent.</a:t>
            </a:r>
          </a:p>
          <a:p>
            <a:pPr>
              <a:spcBef>
                <a:spcPct val="0"/>
              </a:spcBef>
              <a:spcAft>
                <a:spcPct val="40000"/>
              </a:spcAft>
            </a:pPr>
            <a:r>
              <a:rPr lang="en-US" altLang="zh-CN" sz="900"/>
              <a:t>When students have a bit of time to think through their answers, they are more likely to be comfortable sharing their answers with you and the class.  </a:t>
            </a:r>
          </a:p>
          <a:p>
            <a:pPr>
              <a:spcBef>
                <a:spcPct val="0"/>
              </a:spcBef>
              <a:spcAft>
                <a:spcPct val="40000"/>
              </a:spcAft>
            </a:pPr>
            <a:r>
              <a:rPr lang="en-US" altLang="zh-CN" sz="900"/>
              <a:t>Even better:  try a simple, time-tested activity called “THINK-PAIR-SHARE.”  Pair students up.  Pose a question or problem.  Have students work on the problem individually for a couple minutes.  Then, allow a couple minutes to work in pairs:  each student tries to explain to the other why his or her answer is correct, and the other offers feedback.  In many cases, they come up with better answers by working together.  Finally, ask for volunteers.  Students are much more likely to participate since they have had the opportunity to “test” their answers on a classmate.  And those who do not participate will at least have had the chance to share their answer with, and get feedback from, one other student.  </a:t>
            </a:r>
          </a:p>
          <a:p>
            <a:pPr>
              <a:spcBef>
                <a:spcPct val="0"/>
              </a:spcBef>
              <a:spcAft>
                <a:spcPct val="40000"/>
              </a:spcAft>
            </a:pPr>
            <a:r>
              <a:rPr lang="en-US" altLang="zh-CN" sz="900"/>
              <a:t>Activities like these are useful to break up a lecture every 20 minutes or so.  They help maintain students’ attention spans, and increase their comprehension of the material you cover.  These activities are also useful for quick, informal assessment – often, they will alert you to problems (such as students not getting what you think they’re getting) which you can then correct before moving on to cover additional material.  </a:t>
            </a:r>
          </a:p>
          <a:p>
            <a:pPr>
              <a:spcBef>
                <a:spcPct val="0"/>
              </a:spcBef>
              <a:spcAft>
                <a:spcPct val="40000"/>
              </a:spcAft>
            </a:pPr>
            <a:r>
              <a:rPr lang="en-US" altLang="zh-CN" sz="900" b="1" i="1"/>
              <a:t>End of digression. </a:t>
            </a:r>
          </a:p>
          <a:p>
            <a:endParaRPr lang="zh-CN" sz="1000"/>
          </a:p>
        </p:txBody>
      </p:sp>
    </p:spTree>
    <p:extLst>
      <p:ext uri="{BB962C8B-B14F-4D97-AF65-F5344CB8AC3E}">
        <p14:creationId xmlns:p14="http://schemas.microsoft.com/office/powerpoint/2010/main" val="2370374416"/>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9A9F40E-739C-4EC1-A3D7-9E763CAC6E9C}" type="slidenum">
              <a:rPr lang="en-US" altLang="zh-CN" sz="1200"/>
              <a:pPr algn="r"/>
              <a:t>10</a:t>
            </a:fld>
            <a:endParaRPr lang="en-US" altLang="zh-CN" sz="1200"/>
          </a:p>
        </p:txBody>
      </p:sp>
      <p:sp>
        <p:nvSpPr>
          <p:cNvPr id="9219" name="Rectangle 2"/>
          <p:cNvSpPr>
            <a:spLocks noGrp="1" noRot="1" noChangeAspect="1" noChangeArrowheads="1" noTextEdit="1"/>
          </p:cNvSpPr>
          <p:nvPr>
            <p:ph type="sldImg"/>
          </p:nvPr>
        </p:nvSpPr>
        <p:spPr>
          <a:xfrm>
            <a:off x="1144588" y="552450"/>
            <a:ext cx="4572000" cy="3429000"/>
          </a:xfrm>
        </p:spPr>
      </p:sp>
      <p:sp>
        <p:nvSpPr>
          <p:cNvPr id="9220" name="Rectangle 3"/>
          <p:cNvSpPr>
            <a:spLocks noGrp="1" noChangeArrowheads="1"/>
          </p:cNvSpPr>
          <p:nvPr>
            <p:ph type="body" idx="1"/>
          </p:nvPr>
        </p:nvSpPr>
        <p:spPr>
          <a:xfrm>
            <a:off x="685800" y="4213225"/>
            <a:ext cx="5486400" cy="4244975"/>
          </a:xfrm>
        </p:spPr>
        <p:txBody>
          <a:bodyPr anchor="t"/>
          <a:lstStyle/>
          <a:p>
            <a:pPr>
              <a:lnSpc>
                <a:spcPct val="90000"/>
              </a:lnSpc>
            </a:pPr>
            <a:endParaRPr lang="en-US" altLang="zh-CN" dirty="0"/>
          </a:p>
        </p:txBody>
      </p:sp>
    </p:spTree>
    <p:extLst>
      <p:ext uri="{BB962C8B-B14F-4D97-AF65-F5344CB8AC3E}">
        <p14:creationId xmlns:p14="http://schemas.microsoft.com/office/powerpoint/2010/main" val="324240630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endParaRPr lang="zh-CN" altLang="en-US"/>
          </a:p>
        </p:txBody>
      </p:sp>
      <p:sp>
        <p:nvSpPr>
          <p:cNvPr id="2051" name="Text Box 14"/>
          <p:cNvSpPr txBox="1">
            <a:spLocks noChangeArrowheads="1"/>
          </p:cNvSpPr>
          <p:nvPr userDrawn="1"/>
        </p:nvSpPr>
        <p:spPr bwMode="auto">
          <a:xfrm>
            <a:off x="0" y="6445250"/>
            <a:ext cx="9144000" cy="334963"/>
          </a:xfrm>
          <a:prstGeom prst="rect">
            <a:avLst/>
          </a:prstGeom>
          <a:noFill/>
          <a:ln w="9525">
            <a:noFill/>
            <a:miter lim="800000"/>
            <a:headEnd/>
            <a:tailEnd/>
          </a:ln>
        </p:spPr>
        <p:txBody>
          <a:bodyPr>
            <a:spAutoFit/>
          </a:bodyPr>
          <a:lstStyle/>
          <a:p>
            <a:pPr algn="ctr">
              <a:spcBef>
                <a:spcPct val="50000"/>
              </a:spcBef>
            </a:pPr>
            <a:r>
              <a:rPr lang="zh-CN" sz="1600" i="1">
                <a:solidFill>
                  <a:srgbClr val="969696"/>
                </a:solidFill>
                <a:latin typeface="Times New Roman" pitchFamily="18" charset="0"/>
                <a:ea typeface="宋体" pitchFamily="2" charset="-122"/>
              </a:rPr>
              <a:t>© 2009 </a:t>
            </a:r>
            <a:r>
              <a:rPr lang="en-US" altLang="zh-CN" sz="1600" i="1">
                <a:solidFill>
                  <a:srgbClr val="969696"/>
                </a:solidFill>
                <a:latin typeface="Times New Roman" pitchFamily="18" charset="0"/>
                <a:ea typeface="宋体" pitchFamily="2" charset="-122"/>
              </a:rPr>
              <a:t>South-Western, a part of Cengage Learning, all rights reserved</a:t>
            </a:r>
          </a:p>
        </p:txBody>
      </p:sp>
      <p:sp>
        <p:nvSpPr>
          <p:cNvPr id="2052" name="Rectangle 4"/>
          <p:cNvSpPr>
            <a:spLocks noGrp="1" noChangeArrowheads="1"/>
          </p:cNvSpPr>
          <p:nvPr>
            <p:ph type="subTitle" idx="1"/>
          </p:nvPr>
        </p:nvSpPr>
        <p:spPr>
          <a:xfrm>
            <a:off x="1987550" y="130175"/>
            <a:ext cx="1219200" cy="990600"/>
          </a:xfrm>
        </p:spPr>
        <p:txBody>
          <a:bodyPr/>
          <a:lstStyle>
            <a:lvl1pPr marL="0" indent="0" algn="ctr">
              <a:buFont typeface="Wingdings" pitchFamily="2" charset="2"/>
              <a:buNone/>
              <a:defRPr sz="5800" i="1">
                <a:solidFill>
                  <a:srgbClr val="008080"/>
                </a:solidFill>
              </a:defRPr>
            </a:lvl1pPr>
          </a:lstStyle>
          <a:p>
            <a:r>
              <a:rPr lang="en-US" altLang="zh-CN"/>
              <a:t>34</a:t>
            </a:r>
          </a:p>
        </p:txBody>
      </p:sp>
      <p:sp>
        <p:nvSpPr>
          <p:cNvPr id="2053" name="TextBox 6"/>
          <p:cNvSpPr txBox="1">
            <a:spLocks noChangeArrowheads="1"/>
          </p:cNvSpPr>
          <p:nvPr userDrawn="1"/>
        </p:nvSpPr>
        <p:spPr bwMode="auto">
          <a:xfrm>
            <a:off x="327025" y="301625"/>
            <a:ext cx="1958975" cy="427038"/>
          </a:xfrm>
          <a:prstGeom prst="rect">
            <a:avLst/>
          </a:prstGeom>
          <a:noFill/>
          <a:ln w="9525">
            <a:noFill/>
            <a:miter lim="800000"/>
            <a:headEnd/>
            <a:tailEnd/>
          </a:ln>
        </p:spPr>
        <p:txBody>
          <a:bodyPr>
            <a:spAutoFit/>
          </a:bodyPr>
          <a:lstStyle/>
          <a:p>
            <a:r>
              <a:rPr lang="en-US" altLang="zh-CN" sz="2200">
                <a:solidFill>
                  <a:srgbClr val="008080"/>
                </a:solidFill>
                <a:latin typeface="Tahoma" pitchFamily="34" charset="0"/>
                <a:ea typeface="宋体" pitchFamily="2" charset="-122"/>
              </a:rPr>
              <a:t>C H A P T E 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093952A8-8AA7-49F5-882B-34090486AC52}"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00B4A05B-0D74-4062-9FB6-3090B00B91F4}"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CA91A399-1EE1-47BB-A2FF-66C1B24D270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zh-CN"/>
              <a:t>经济学十大原理</a:t>
            </a:r>
          </a:p>
        </p:txBody>
      </p:sp>
      <p:sp>
        <p:nvSpPr>
          <p:cNvPr id="5" name="灯片编号占位符 4"/>
          <p:cNvSpPr>
            <a:spLocks noGrp="1"/>
          </p:cNvSpPr>
          <p:nvPr>
            <p:ph type="sldNum" sz="quarter" idx="11"/>
          </p:nvPr>
        </p:nvSpPr>
        <p:spPr/>
        <p:txBody>
          <a:bodyPr/>
          <a:lstStyle>
            <a:lvl1pPr>
              <a:defRPr/>
            </a:lvl1pPr>
          </a:lstStyle>
          <a:p>
            <a:fld id="{AADED711-7DDF-4C1C-A038-C675E20AF78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8304911E-ABB1-474D-8828-77F74674289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zh-CN"/>
              <a:t>经济学十大原理</a:t>
            </a:r>
          </a:p>
        </p:txBody>
      </p:sp>
      <p:sp>
        <p:nvSpPr>
          <p:cNvPr id="8" name="灯片编号占位符 7"/>
          <p:cNvSpPr>
            <a:spLocks noGrp="1"/>
          </p:cNvSpPr>
          <p:nvPr>
            <p:ph type="sldNum" sz="quarter" idx="11"/>
          </p:nvPr>
        </p:nvSpPr>
        <p:spPr/>
        <p:txBody>
          <a:bodyPr/>
          <a:lstStyle>
            <a:lvl1pPr>
              <a:defRPr/>
            </a:lvl1pPr>
          </a:lstStyle>
          <a:p>
            <a:fld id="{2507C5D4-E0C0-4423-806C-92915C5FA78E}"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zh-CN"/>
              <a:t>经济学十大原理</a:t>
            </a:r>
          </a:p>
        </p:txBody>
      </p:sp>
      <p:sp>
        <p:nvSpPr>
          <p:cNvPr id="4" name="灯片编号占位符 3"/>
          <p:cNvSpPr>
            <a:spLocks noGrp="1"/>
          </p:cNvSpPr>
          <p:nvPr>
            <p:ph type="sldNum" sz="quarter" idx="11"/>
          </p:nvPr>
        </p:nvSpPr>
        <p:spPr/>
        <p:txBody>
          <a:bodyPr/>
          <a:lstStyle>
            <a:lvl1pPr>
              <a:defRPr/>
            </a:lvl1pPr>
          </a:lstStyle>
          <a:p>
            <a:fld id="{B91C878C-3F74-4AD5-924A-9A72F106C3D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t>经济学十大原理</a:t>
            </a:r>
          </a:p>
        </p:txBody>
      </p:sp>
      <p:sp>
        <p:nvSpPr>
          <p:cNvPr id="3" name="灯片编号占位符 2"/>
          <p:cNvSpPr>
            <a:spLocks noGrp="1"/>
          </p:cNvSpPr>
          <p:nvPr>
            <p:ph type="sldNum" sz="quarter" idx="11"/>
          </p:nvPr>
        </p:nvSpPr>
        <p:spPr/>
        <p:txBody>
          <a:bodyPr/>
          <a:lstStyle>
            <a:lvl1pPr>
              <a:defRPr/>
            </a:lvl1pPr>
          </a:lstStyle>
          <a:p>
            <a:fld id="{816CC9F2-A366-4D63-B9AF-55BAAE26DB26}"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C99625E0-E5CF-4C1A-A06B-93CA5C90866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t>经济学十大原理</a:t>
            </a:r>
          </a:p>
        </p:txBody>
      </p:sp>
      <p:sp>
        <p:nvSpPr>
          <p:cNvPr id="6" name="灯片编号占位符 5"/>
          <p:cNvSpPr>
            <a:spLocks noGrp="1"/>
          </p:cNvSpPr>
          <p:nvPr>
            <p:ph type="sldNum" sz="quarter" idx="11"/>
          </p:nvPr>
        </p:nvSpPr>
        <p:spPr/>
        <p:txBody>
          <a:bodyPr/>
          <a:lstStyle>
            <a:lvl1pPr>
              <a:defRPr/>
            </a:lvl1pPr>
          </a:lstStyle>
          <a:p>
            <a:fld id="{F62719B2-2E1A-4995-9FFF-1095675A00F3}"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252413"/>
            <a:ext cx="8410575" cy="6810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1027" name="Rectangle 3"/>
          <p:cNvSpPr>
            <a:spLocks noGrp="1" noChangeArrowheads="1"/>
          </p:cNvSpPr>
          <p:nvPr>
            <p:ph type="body" idx="1"/>
          </p:nvPr>
        </p:nvSpPr>
        <p:spPr bwMode="auto">
          <a:xfrm>
            <a:off x="373063" y="1008063"/>
            <a:ext cx="8313737" cy="5118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ftr" sz="quarter" idx="3"/>
          </p:nvPr>
        </p:nvSpPr>
        <p:spPr bwMode="auto">
          <a:xfrm>
            <a:off x="285750" y="6392863"/>
            <a:ext cx="7335838" cy="3667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i="1">
                <a:solidFill>
                  <a:srgbClr val="777777"/>
                </a:solidFill>
                <a:ea typeface="宋体" pitchFamily="2" charset="-122"/>
              </a:defRPr>
            </a:lvl1pPr>
          </a:lstStyle>
          <a:p>
            <a:r>
              <a:rPr lang="zh-CN"/>
              <a:t>经济学十大原理</a:t>
            </a:r>
          </a:p>
        </p:txBody>
      </p:sp>
      <p:sp>
        <p:nvSpPr>
          <p:cNvPr id="1029" name="Rectangle 5"/>
          <p:cNvSpPr>
            <a:spLocks noGrp="1" noChangeArrowheads="1"/>
          </p:cNvSpPr>
          <p:nvPr>
            <p:ph type="sldNum" sz="quarter" idx="4"/>
          </p:nvPr>
        </p:nvSpPr>
        <p:spPr bwMode="auto">
          <a:xfrm>
            <a:off x="8302625" y="6375400"/>
            <a:ext cx="684213"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700">
                <a:solidFill>
                  <a:srgbClr val="777777"/>
                </a:solidFill>
                <a:latin typeface="Tahoma" pitchFamily="34" charset="0"/>
                <a:ea typeface="宋体" pitchFamily="2" charset="-122"/>
              </a:defRPr>
            </a:lvl1pPr>
          </a:lstStyle>
          <a:p>
            <a:fld id="{7B9C66A5-CF1D-4876-A31C-6C0DA4ADDA5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Effect transition="in" filter="wipe(left)">
                                      <p:cBhvr>
                                        <p:cTn id="25"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hf hdr="0" dt="0"/>
  <p:txStyles>
    <p:titleStyle>
      <a:lvl1pPr algn="ctr" rtl="0" fontAlgn="base">
        <a:spcBef>
          <a:spcPct val="0"/>
        </a:spcBef>
        <a:spcAft>
          <a:spcPct val="0"/>
        </a:spcAft>
        <a:defRPr sz="3800" b="1">
          <a:solidFill>
            <a:srgbClr val="333399"/>
          </a:solidFill>
          <a:latin typeface="+mj-lt"/>
          <a:ea typeface="+mj-ea"/>
          <a:cs typeface="+mj-cs"/>
        </a:defRPr>
      </a:lvl1pPr>
      <a:lvl2pPr algn="ctr" rtl="0" fontAlgn="base">
        <a:spcBef>
          <a:spcPct val="0"/>
        </a:spcBef>
        <a:spcAft>
          <a:spcPct val="0"/>
        </a:spcAft>
        <a:defRPr sz="3800" b="1">
          <a:solidFill>
            <a:srgbClr val="333399"/>
          </a:solidFill>
          <a:latin typeface="Book Antiqua" pitchFamily="18" charset="0"/>
        </a:defRPr>
      </a:lvl2pPr>
      <a:lvl3pPr algn="ctr" rtl="0" fontAlgn="base">
        <a:spcBef>
          <a:spcPct val="0"/>
        </a:spcBef>
        <a:spcAft>
          <a:spcPct val="0"/>
        </a:spcAft>
        <a:defRPr sz="3800" b="1">
          <a:solidFill>
            <a:srgbClr val="333399"/>
          </a:solidFill>
          <a:latin typeface="Book Antiqua" pitchFamily="18" charset="0"/>
        </a:defRPr>
      </a:lvl3pPr>
      <a:lvl4pPr algn="ctr" rtl="0" fontAlgn="base">
        <a:spcBef>
          <a:spcPct val="0"/>
        </a:spcBef>
        <a:spcAft>
          <a:spcPct val="0"/>
        </a:spcAft>
        <a:defRPr sz="3800" b="1">
          <a:solidFill>
            <a:srgbClr val="333399"/>
          </a:solidFill>
          <a:latin typeface="Book Antiqua" pitchFamily="18" charset="0"/>
        </a:defRPr>
      </a:lvl4pPr>
      <a:lvl5pPr algn="ctr" rtl="0" fontAlgn="base">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p:titleStyle>
    <p:bodyStyle>
      <a:lvl1pPr marL="342900" indent="-342900" algn="l" rtl="0" fontAlgn="base">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fontAlgn="base">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fontAlgn="base">
        <a:spcBef>
          <a:spcPct val="15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body" idx="1"/>
          </p:nvPr>
        </p:nvSpPr>
        <p:spPr>
          <a:xfrm>
            <a:off x="1273215" y="1747128"/>
            <a:ext cx="6736466" cy="2889956"/>
          </a:xfrm>
        </p:spPr>
        <p:txBody>
          <a:bodyPr/>
          <a:lstStyle/>
          <a:p>
            <a:pPr>
              <a:lnSpc>
                <a:spcPct val="150000"/>
              </a:lnSpc>
              <a:buClr>
                <a:srgbClr val="996633"/>
              </a:buClr>
              <a:buNone/>
            </a:pPr>
            <a:r>
              <a:rPr lang="zh-CN" altLang="en-US" sz="3200" b="1" dirty="0" smtClean="0">
                <a:solidFill>
                  <a:srgbClr val="333399"/>
                </a:solidFill>
                <a:ea typeface="宋体" pitchFamily="2" charset="-122"/>
              </a:rPr>
              <a:t>第一节 什么是经济学</a:t>
            </a:r>
            <a:endParaRPr lang="zh-CN" sz="3200" b="1" dirty="0">
              <a:solidFill>
                <a:srgbClr val="333399"/>
              </a:solidFill>
              <a:ea typeface="宋体" pitchFamily="2" charset="-122"/>
            </a:endParaRPr>
          </a:p>
          <a:p>
            <a:pPr>
              <a:lnSpc>
                <a:spcPct val="150000"/>
              </a:lnSpc>
              <a:buClr>
                <a:srgbClr val="996633"/>
              </a:buClr>
              <a:buNone/>
            </a:pPr>
            <a:r>
              <a:rPr lang="zh-CN" altLang="en-US" sz="3200" b="1" dirty="0" smtClean="0">
                <a:solidFill>
                  <a:srgbClr val="333399"/>
                </a:solidFill>
                <a:ea typeface="宋体" pitchFamily="2" charset="-122"/>
              </a:rPr>
              <a:t>第二节 </a:t>
            </a:r>
            <a:r>
              <a:rPr lang="zh-CN" sz="3200" b="1" dirty="0" smtClean="0">
                <a:solidFill>
                  <a:srgbClr val="333399"/>
                </a:solidFill>
                <a:latin typeface="+mn-lt"/>
                <a:ea typeface="+mn-ea"/>
                <a:cs typeface="+mn-cs"/>
              </a:rPr>
              <a:t>经济学</a:t>
            </a:r>
            <a:r>
              <a:rPr lang="zh-CN" sz="3200" b="1" dirty="0">
                <a:solidFill>
                  <a:srgbClr val="333399"/>
                </a:solidFill>
                <a:latin typeface="+mn-lt"/>
                <a:ea typeface="+mn-ea"/>
                <a:cs typeface="+mn-cs"/>
              </a:rPr>
              <a:t>的研究方法</a:t>
            </a:r>
            <a:endParaRPr lang="zh-CN" sz="3200" b="1" dirty="0">
              <a:solidFill>
                <a:srgbClr val="333399"/>
              </a:solidFill>
              <a:ea typeface="宋体" pitchFamily="2" charset="-122"/>
            </a:endParaRPr>
          </a:p>
          <a:p>
            <a:pPr>
              <a:lnSpc>
                <a:spcPct val="150000"/>
              </a:lnSpc>
              <a:buClr>
                <a:srgbClr val="996633"/>
              </a:buClr>
              <a:buNone/>
            </a:pPr>
            <a:r>
              <a:rPr lang="zh-CN" altLang="en-US" sz="3200" b="1" dirty="0">
                <a:solidFill>
                  <a:srgbClr val="333399"/>
                </a:solidFill>
                <a:ea typeface="宋体" pitchFamily="2" charset="-122"/>
              </a:rPr>
              <a:t>第三</a:t>
            </a:r>
            <a:r>
              <a:rPr lang="zh-CN" altLang="en-US" sz="3200" b="1" dirty="0" smtClean="0">
                <a:solidFill>
                  <a:srgbClr val="333399"/>
                </a:solidFill>
                <a:ea typeface="宋体" pitchFamily="2" charset="-122"/>
              </a:rPr>
              <a:t>节 比较优势原理和贸易的好处</a:t>
            </a:r>
            <a:endParaRPr lang="en-US" altLang="zh-CN" sz="3200" b="1" dirty="0" smtClean="0">
              <a:solidFill>
                <a:srgbClr val="333399"/>
              </a:solidFill>
              <a:latin typeface="+mn-lt"/>
              <a:ea typeface="+mn-ea"/>
              <a:cs typeface="+mn-cs"/>
            </a:endParaRPr>
          </a:p>
        </p:txBody>
      </p:sp>
      <p:sp>
        <p:nvSpPr>
          <p:cNvPr id="7173" name="Rectangle 5"/>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EBE4769D-B4C8-4B0D-B084-1BF1F93A2726}" type="slidenum">
              <a:rPr lang="en-US" altLang="zh-CN" sz="1700">
                <a:solidFill>
                  <a:srgbClr val="777777"/>
                </a:solidFill>
                <a:latin typeface="Tahoma" pitchFamily="34" charset="0"/>
                <a:ea typeface="宋体" pitchFamily="2" charset="-122"/>
              </a:rPr>
              <a:pPr algn="r"/>
              <a:t>0</a:t>
            </a:fld>
            <a:endParaRPr lang="en-US" altLang="zh-CN" sz="1700">
              <a:solidFill>
                <a:srgbClr val="777777"/>
              </a:solidFill>
              <a:latin typeface="Tahoma" pitchFamily="34" charset="0"/>
              <a:ea typeface="宋体" pitchFamily="2" charset="-122"/>
            </a:endParaRPr>
          </a:p>
        </p:txBody>
      </p:sp>
      <p:sp>
        <p:nvSpPr>
          <p:cNvPr id="6" name="标题 5"/>
          <p:cNvSpPr>
            <a:spLocks noGrp="1"/>
          </p:cNvSpPr>
          <p:nvPr>
            <p:ph type="title"/>
          </p:nvPr>
        </p:nvSpPr>
        <p:spPr>
          <a:xfrm>
            <a:off x="331611" y="613658"/>
            <a:ext cx="8410575" cy="681037"/>
          </a:xfrm>
        </p:spPr>
        <p:txBody>
          <a:bodyPr/>
          <a:lstStyle/>
          <a:p>
            <a:r>
              <a:rPr lang="zh-CN" altLang="en-US" sz="4800" dirty="0" smtClean="0">
                <a:solidFill>
                  <a:srgbClr val="FF0000"/>
                </a:solidFill>
                <a:effectLst>
                  <a:outerShdw blurRad="38100" dist="38100" dir="2700000" algn="tl">
                    <a:srgbClr val="000000">
                      <a:alpha val="43137"/>
                    </a:srgbClr>
                  </a:outerShdw>
                </a:effectLst>
              </a:rPr>
              <a:t>第一讲 内容</a:t>
            </a:r>
            <a:endParaRPr lang="zh-CN" altLang="en-US" sz="4800" dirty="0">
              <a:solidFill>
                <a:srgbClr val="FF0000"/>
              </a:solidFill>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cstate="print"/>
          <a:srcRect/>
          <a:stretch>
            <a:fillRect/>
          </a:stretch>
        </p:blipFill>
        <p:spPr bwMode="auto">
          <a:xfrm>
            <a:off x="3175" y="0"/>
            <a:ext cx="9137650" cy="6858000"/>
          </a:xfrm>
          <a:prstGeom prst="rect">
            <a:avLst/>
          </a:prstGeom>
          <a:noFill/>
          <a:ln w="9525">
            <a:noFill/>
            <a:miter lim="800000"/>
            <a:headEnd/>
            <a:tailEnd/>
          </a:ln>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21" y="4151367"/>
            <a:ext cx="4217779" cy="191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12"/>
          <p:cNvSpPr txBox="1">
            <a:spLocks noChangeArrowheads="1"/>
          </p:cNvSpPr>
          <p:nvPr/>
        </p:nvSpPr>
        <p:spPr bwMode="auto">
          <a:xfrm>
            <a:off x="-16589" y="6408343"/>
            <a:ext cx="9169240" cy="424988"/>
          </a:xfrm>
          <a:prstGeom prst="rect">
            <a:avLst/>
          </a:prstGeom>
          <a:solidFill>
            <a:srgbClr val="DE8400"/>
          </a:solidFill>
          <a:ln w="9525">
            <a:noFill/>
            <a:miter lim="800000"/>
            <a:headEnd/>
            <a:tailEnd/>
          </a:ln>
        </p:spPr>
        <p:txBody>
          <a:bodyPr wrap="square">
            <a:spAutoFit/>
          </a:bodyPr>
          <a:lstStyle/>
          <a:p>
            <a:pPr marL="0" lvl="1" algn="ctr">
              <a:lnSpc>
                <a:spcPct val="120000"/>
              </a:lnSpc>
              <a:spcBef>
                <a:spcPct val="20000"/>
              </a:spcBef>
            </a:pPr>
            <a:r>
              <a:rPr lang="zh-CN" altLang="en-US" sz="2000" b="1" dirty="0">
                <a:ea typeface="宋体" pitchFamily="2" charset="-122"/>
              </a:rPr>
              <a:t>内容对应</a:t>
            </a:r>
            <a:r>
              <a:rPr lang="zh-CN" altLang="en-US" sz="2000" b="1" dirty="0" smtClean="0">
                <a:ea typeface="宋体" pitchFamily="2" charset="-122"/>
              </a:rPr>
              <a:t>“马工程”教材第</a:t>
            </a:r>
            <a:r>
              <a:rPr lang="en-US" altLang="zh-CN" sz="2000" b="1" dirty="0" smtClean="0">
                <a:ea typeface="宋体" pitchFamily="2" charset="-122"/>
              </a:rPr>
              <a:t>1</a:t>
            </a:r>
            <a:r>
              <a:rPr lang="zh-CN" altLang="en-US" sz="2000" b="1" dirty="0" smtClean="0">
                <a:ea typeface="宋体" pitchFamily="2" charset="-122"/>
              </a:rPr>
              <a:t>章</a:t>
            </a:r>
            <a:r>
              <a:rPr lang="zh-CN" altLang="en-US" sz="2000" b="1" dirty="0">
                <a:ea typeface="宋体" pitchFamily="2" charset="-122"/>
              </a:rPr>
              <a:t>，补充阅读</a:t>
            </a:r>
            <a:r>
              <a:rPr lang="en-US" altLang="zh-CN" sz="2000" b="1" dirty="0">
                <a:ea typeface="宋体" pitchFamily="2" charset="-122"/>
              </a:rPr>
              <a:t>《</a:t>
            </a:r>
            <a:r>
              <a:rPr lang="zh-CN" altLang="en-US" sz="2000" b="1" dirty="0">
                <a:ea typeface="宋体" pitchFamily="2" charset="-122"/>
              </a:rPr>
              <a:t>经济学原理</a:t>
            </a:r>
            <a:r>
              <a:rPr lang="en-US" altLang="zh-CN" sz="2000" b="1" dirty="0">
                <a:ea typeface="宋体" pitchFamily="2" charset="-122"/>
              </a:rPr>
              <a:t>》</a:t>
            </a:r>
            <a:r>
              <a:rPr lang="zh-CN" altLang="en-US" sz="2000" b="1" dirty="0" smtClean="0">
                <a:ea typeface="宋体" pitchFamily="2" charset="-122"/>
              </a:rPr>
              <a:t>第</a:t>
            </a:r>
            <a:r>
              <a:rPr lang="en-US" altLang="zh-CN" sz="2000" b="1" dirty="0" smtClean="0">
                <a:ea typeface="宋体" pitchFamily="2" charset="-122"/>
              </a:rPr>
              <a:t>1</a:t>
            </a:r>
            <a:r>
              <a:rPr lang="zh-CN" altLang="en-US" sz="2000" b="1" dirty="0" smtClean="0">
                <a:ea typeface="宋体" pitchFamily="2" charset="-122"/>
              </a:rPr>
              <a:t>章</a:t>
            </a:r>
            <a:endParaRPr lang="en-US" altLang="zh-CN" sz="2000" b="1" dirty="0">
              <a:solidFill>
                <a:srgbClr val="008080"/>
              </a:solidFill>
              <a:ea typeface="宋体" pitchFamily="2" charset="-122"/>
            </a:endParaRPr>
          </a:p>
        </p:txBody>
      </p:sp>
      <p:pic>
        <p:nvPicPr>
          <p:cNvPr id="3133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2065" y="475012"/>
            <a:ext cx="4086648" cy="286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3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3940" y="3336965"/>
            <a:ext cx="4074773" cy="305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8816" y="4597069"/>
            <a:ext cx="486888" cy="49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94426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bwMode="auto">
      <p:bgPr>
        <a:blipFill dpi="0" rotWithShape="1">
          <a:blip r:embed="rId3" cstate="print">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574675" y="1441450"/>
            <a:ext cx="8218488" cy="5129213"/>
          </a:xfrm>
        </p:spPr>
        <p:txBody>
          <a:bodyPr/>
          <a:lstStyle/>
          <a:p>
            <a:pPr marL="0" indent="0">
              <a:spcBef>
                <a:spcPct val="40000"/>
              </a:spcBef>
              <a:buSzPct val="115000"/>
              <a:buNone/>
            </a:pPr>
            <a:r>
              <a:rPr lang="zh-CN" sz="2700" dirty="0">
                <a:ea typeface="宋体" pitchFamily="2" charset="-122"/>
              </a:rPr>
              <a:t>  </a:t>
            </a:r>
            <a:r>
              <a:rPr lang="zh-CN" altLang="en-US" sz="2700" dirty="0" smtClean="0">
                <a:ea typeface="宋体" pitchFamily="2" charset="-122"/>
              </a:rPr>
              <a:t>下列情形中</a:t>
            </a:r>
            <a:r>
              <a:rPr lang="zh-CN" sz="2700" dirty="0" smtClean="0">
                <a:ea typeface="宋体" pitchFamily="2" charset="-122"/>
              </a:rPr>
              <a:t>，</a:t>
            </a:r>
            <a:r>
              <a:rPr lang="zh-CN" altLang="en-US" sz="2700" dirty="0" smtClean="0">
                <a:ea typeface="宋体" pitchFamily="2" charset="-122"/>
              </a:rPr>
              <a:t>资源配置的哪个</a:t>
            </a:r>
            <a:r>
              <a:rPr lang="zh-CN" altLang="en-US" sz="2700" dirty="0">
                <a:ea typeface="宋体" pitchFamily="2" charset="-122"/>
              </a:rPr>
              <a:t>方面（</a:t>
            </a:r>
            <a:r>
              <a:rPr lang="en-US" altLang="zh-CN" sz="2700" dirty="0">
                <a:ea typeface="宋体" pitchFamily="2" charset="-122"/>
              </a:rPr>
              <a:t>What, How, for Whom</a:t>
            </a:r>
            <a:r>
              <a:rPr lang="zh-CN" altLang="en-US" sz="2700" dirty="0">
                <a:ea typeface="宋体" pitchFamily="2" charset="-122"/>
              </a:rPr>
              <a:t>）出了问题</a:t>
            </a:r>
            <a:r>
              <a:rPr lang="zh-CN" altLang="en-US" sz="2700" dirty="0" smtClean="0">
                <a:ea typeface="宋体" pitchFamily="2" charset="-122"/>
              </a:rPr>
              <a:t>？效率问题还是平等问题？</a:t>
            </a:r>
            <a:endParaRPr lang="zh-CN" sz="2700" dirty="0">
              <a:ea typeface="宋体" pitchFamily="2" charset="-122"/>
            </a:endParaRPr>
          </a:p>
          <a:p>
            <a:pPr marL="648000" lvl="1" indent="-360000">
              <a:lnSpc>
                <a:spcPct val="105000"/>
              </a:lnSpc>
              <a:spcBef>
                <a:spcPct val="30000"/>
              </a:spcBef>
              <a:buClr>
                <a:srgbClr val="669900"/>
              </a:buClr>
              <a:buNone/>
            </a:pPr>
            <a:r>
              <a:rPr lang="en-US" altLang="zh-CN" sz="2500" b="1" i="1" dirty="0" smtClean="0">
                <a:solidFill>
                  <a:srgbClr val="339966"/>
                </a:solidFill>
                <a:ea typeface="宋体" pitchFamily="2" charset="-122"/>
              </a:rPr>
              <a:t>A</a:t>
            </a:r>
            <a:r>
              <a:rPr lang="zh-CN" altLang="zh-CN" sz="2500" b="1" i="1" dirty="0" smtClean="0">
                <a:solidFill>
                  <a:srgbClr val="339966"/>
                </a:solidFill>
                <a:ea typeface="宋体" pitchFamily="2" charset="-122"/>
              </a:rPr>
              <a:t>.</a:t>
            </a:r>
            <a:r>
              <a:rPr lang="zh-CN" altLang="en-US" sz="2400" dirty="0">
                <a:latin typeface="宋体" pitchFamily="2" charset="-122"/>
                <a:ea typeface="宋体" pitchFamily="2" charset="-122"/>
              </a:rPr>
              <a:t>计划经济</a:t>
            </a:r>
            <a:r>
              <a:rPr lang="zh-CN" altLang="en-US" sz="2400" dirty="0" smtClean="0">
                <a:latin typeface="宋体" pitchFamily="2" charset="-122"/>
                <a:ea typeface="宋体" pitchFamily="2" charset="-122"/>
              </a:rPr>
              <a:t>时代的前苏联：儿童将面包当球踢</a:t>
            </a:r>
            <a:r>
              <a:rPr lang="zh-CN" altLang="zh-CN" sz="2400" dirty="0">
                <a:solidFill>
                  <a:srgbClr val="339966"/>
                </a:solidFill>
                <a:ea typeface="宋体" pitchFamily="2" charset="-122"/>
              </a:rPr>
              <a:t>	</a:t>
            </a:r>
            <a:endParaRPr lang="zh-CN" altLang="zh-CN" sz="2400" dirty="0">
              <a:ea typeface="宋体" pitchFamily="2" charset="-122"/>
            </a:endParaRPr>
          </a:p>
          <a:p>
            <a:pPr marL="648000" lvl="1" indent="-360000">
              <a:lnSpc>
                <a:spcPct val="105000"/>
              </a:lnSpc>
              <a:spcBef>
                <a:spcPct val="30000"/>
              </a:spcBef>
              <a:buClr>
                <a:srgbClr val="669900"/>
              </a:buClr>
              <a:buNone/>
            </a:pPr>
            <a:r>
              <a:rPr lang="en-US" altLang="zh-CN" sz="2400" b="1" i="1" dirty="0" smtClean="0">
                <a:solidFill>
                  <a:srgbClr val="339966"/>
                </a:solidFill>
                <a:ea typeface="宋体" pitchFamily="2" charset="-122"/>
              </a:rPr>
              <a:t>B</a:t>
            </a:r>
            <a:r>
              <a:rPr lang="zh-CN" altLang="zh-CN" sz="2400" b="1" i="1" dirty="0" smtClean="0">
                <a:solidFill>
                  <a:srgbClr val="339966"/>
                </a:solidFill>
                <a:ea typeface="宋体" pitchFamily="2" charset="-122"/>
              </a:rPr>
              <a:t>.</a:t>
            </a:r>
            <a:r>
              <a:rPr lang="zh-CN" altLang="en-US" sz="2400" dirty="0">
                <a:ea typeface="宋体" pitchFamily="2" charset="-122"/>
              </a:rPr>
              <a:t>计划经济</a:t>
            </a:r>
            <a:r>
              <a:rPr lang="zh-CN" altLang="en-US" sz="2400" dirty="0" smtClean="0">
                <a:ea typeface="宋体" pitchFamily="2" charset="-122"/>
              </a:rPr>
              <a:t>时代的中国：为全面实现农业机械化，中国政府向村庄和农民提供了大量机械，但面对昂贵的柴油农民将拖拉机</a:t>
            </a:r>
            <a:r>
              <a:rPr lang="zh-CN" altLang="en-US" sz="2400" dirty="0">
                <a:ea typeface="宋体" pitchFamily="2" charset="-122"/>
              </a:rPr>
              <a:t>闲在</a:t>
            </a:r>
            <a:r>
              <a:rPr lang="zh-CN" altLang="en-US" sz="2400" dirty="0" smtClean="0">
                <a:ea typeface="宋体" pitchFamily="2" charset="-122"/>
              </a:rPr>
              <a:t>田头，选择手工劳动与畜力作业</a:t>
            </a:r>
            <a:endParaRPr lang="zh-CN" altLang="zh-CN" sz="2400" dirty="0">
              <a:solidFill>
                <a:srgbClr val="339966"/>
              </a:solidFill>
              <a:ea typeface="宋体" pitchFamily="2" charset="-122"/>
            </a:endParaRPr>
          </a:p>
          <a:p>
            <a:pPr marL="648000" lvl="1" indent="-360000">
              <a:lnSpc>
                <a:spcPct val="105000"/>
              </a:lnSpc>
              <a:spcBef>
                <a:spcPct val="30000"/>
              </a:spcBef>
              <a:buClr>
                <a:srgbClr val="669900"/>
              </a:buClr>
              <a:buNone/>
            </a:pPr>
            <a:r>
              <a:rPr lang="en-US" altLang="zh-CN" sz="2400" b="1" i="1" dirty="0" smtClean="0">
                <a:solidFill>
                  <a:srgbClr val="339966"/>
                </a:solidFill>
                <a:ea typeface="宋体" pitchFamily="2" charset="-122"/>
              </a:rPr>
              <a:t>C</a:t>
            </a:r>
            <a:r>
              <a:rPr lang="zh-CN" altLang="zh-CN" sz="2400" b="1" i="1" dirty="0" smtClean="0">
                <a:solidFill>
                  <a:srgbClr val="339966"/>
                </a:solidFill>
                <a:ea typeface="宋体" pitchFamily="2" charset="-122"/>
              </a:rPr>
              <a:t>.</a:t>
            </a:r>
            <a:r>
              <a:rPr lang="zh-CN" altLang="zh-CN" sz="2400" dirty="0" smtClean="0">
                <a:ea typeface="宋体" pitchFamily="2" charset="-122"/>
              </a:rPr>
              <a:t> </a:t>
            </a:r>
            <a:r>
              <a:rPr lang="zh-CN" altLang="en-US" sz="2400" dirty="0" smtClean="0">
                <a:ea typeface="宋体" pitchFamily="2" charset="-122"/>
              </a:rPr>
              <a:t>全球气候变暖：人类经济活动的扩张一方面极大满足了社会的物质需要，另一方面却破坏了环境并使气候变暖，任其发展会在未来产生巨大的经济成本</a:t>
            </a:r>
            <a:endParaRPr lang="en-US" altLang="zh-CN" sz="2400" dirty="0" smtClean="0">
              <a:ea typeface="宋体" pitchFamily="2" charset="-122"/>
            </a:endParaRPr>
          </a:p>
          <a:p>
            <a:pPr marL="648000" lvl="1" indent="-360000">
              <a:lnSpc>
                <a:spcPct val="105000"/>
              </a:lnSpc>
              <a:spcBef>
                <a:spcPct val="30000"/>
              </a:spcBef>
              <a:buClr>
                <a:srgbClr val="669900"/>
              </a:buClr>
              <a:buNone/>
            </a:pPr>
            <a:r>
              <a:rPr lang="en-US" altLang="zh-CN" sz="2400" b="1" i="1" dirty="0" smtClean="0">
                <a:solidFill>
                  <a:srgbClr val="339966"/>
                </a:solidFill>
                <a:ea typeface="宋体" pitchFamily="2" charset="-122"/>
              </a:rPr>
              <a:t>D</a:t>
            </a:r>
            <a:r>
              <a:rPr lang="zh-CN" altLang="zh-CN" sz="2400" b="1" i="1" dirty="0" smtClean="0">
                <a:solidFill>
                  <a:srgbClr val="339966"/>
                </a:solidFill>
                <a:ea typeface="宋体" pitchFamily="2" charset="-122"/>
              </a:rPr>
              <a:t>.</a:t>
            </a:r>
            <a:r>
              <a:rPr lang="zh-CN" altLang="zh-CN" sz="2400" dirty="0" smtClean="0">
                <a:ea typeface="宋体" pitchFamily="2" charset="-122"/>
              </a:rPr>
              <a:t> </a:t>
            </a:r>
            <a:r>
              <a:rPr lang="zh-CN" altLang="en-US" sz="2400" dirty="0" smtClean="0">
                <a:ea typeface="宋体" pitchFamily="2" charset="-122"/>
              </a:rPr>
              <a:t>当代美国：近</a:t>
            </a:r>
            <a:r>
              <a:rPr lang="en-US" altLang="zh-CN" sz="2400" dirty="0" smtClean="0">
                <a:ea typeface="宋体" pitchFamily="2" charset="-122"/>
              </a:rPr>
              <a:t>30</a:t>
            </a:r>
            <a:r>
              <a:rPr lang="zh-CN" altLang="en-US" sz="2400" dirty="0" smtClean="0">
                <a:ea typeface="宋体" pitchFamily="2" charset="-122"/>
              </a:rPr>
              <a:t>年黑人的平均寿命停滞；未受大学教育白人劳动阶层死于阿片类药物中毒、酒精中毒肝病以及自杀人数激增；受过大学教育白人平均寿命继续提高</a:t>
            </a:r>
            <a:endParaRPr lang="zh-CN" altLang="zh-CN" sz="2400" dirty="0">
              <a:ea typeface="宋体" pitchFamily="2" charset="-122"/>
            </a:endParaRPr>
          </a:p>
        </p:txBody>
      </p:sp>
      <p:sp>
        <p:nvSpPr>
          <p:cNvPr id="22531"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2532" name="Rectangle 4"/>
          <p:cNvSpPr>
            <a:spLocks noGrp="1" noChangeArrowheads="1"/>
          </p:cNvSpPr>
          <p:nvPr>
            <p:ph type="title"/>
          </p:nvPr>
        </p:nvSpPr>
        <p:spPr>
          <a:xfrm>
            <a:off x="587375" y="352425"/>
            <a:ext cx="8208963" cy="954088"/>
          </a:xfrm>
          <a:ln/>
        </p:spPr>
        <p:txBody>
          <a:bodyPr/>
          <a:lstStyle/>
          <a:p>
            <a:pPr algn="l"/>
            <a:r>
              <a:rPr lang="zh-CN" altLang="en-US" sz="2400" b="0" dirty="0">
                <a:solidFill>
                  <a:srgbClr val="339966"/>
                </a:solidFill>
                <a:effectLst>
                  <a:outerShdw blurRad="38100" dist="38100" dir="2700000" algn="tl">
                    <a:srgbClr val="000000">
                      <a:alpha val="43137"/>
                    </a:srgbClr>
                  </a:outerShdw>
                </a:effectLst>
                <a:latin typeface="Tahoma" pitchFamily="34" charset="0"/>
                <a:ea typeface="宋体" pitchFamily="2" charset="-122"/>
              </a:rPr>
              <a:t>主动学习</a:t>
            </a:r>
            <a:r>
              <a:rPr lang="zh-CN" altLang="en-US" sz="2800" b="0" i="1" dirty="0">
                <a:solidFill>
                  <a:srgbClr val="339966"/>
                </a:solidFill>
                <a:effectLst>
                  <a:outerShdw blurRad="38100" dist="38100" dir="2700000" algn="tl">
                    <a:srgbClr val="000000">
                      <a:alpha val="43137"/>
                    </a:srgbClr>
                  </a:outerShdw>
                </a:effectLst>
                <a:latin typeface="Tahoma" pitchFamily="34" charset="0"/>
                <a:ea typeface="宋体" pitchFamily="2" charset="-122"/>
              </a:rPr>
              <a:t> </a:t>
            </a:r>
            <a:r>
              <a:rPr lang="en-US" altLang="zh-CN" sz="2800" i="1" dirty="0" smtClean="0">
                <a:solidFill>
                  <a:srgbClr val="339966"/>
                </a:solidFill>
                <a:latin typeface="Tahoma" pitchFamily="34" charset="0"/>
                <a:ea typeface="宋体" pitchFamily="2" charset="-122"/>
              </a:rPr>
              <a:t>1.1</a:t>
            </a:r>
            <a:r>
              <a:rPr lang="en-US" altLang="zh-CN" sz="2400" dirty="0">
                <a:solidFill>
                  <a:srgbClr val="339966"/>
                </a:solidFill>
                <a:latin typeface="Tahoma" pitchFamily="34" charset="0"/>
                <a:ea typeface="宋体" pitchFamily="2" charset="-122"/>
              </a:rPr>
              <a:t/>
            </a:r>
            <a:br>
              <a:rPr lang="en-US" altLang="zh-CN" sz="2400" dirty="0">
                <a:solidFill>
                  <a:srgbClr val="339966"/>
                </a:solidFill>
                <a:latin typeface="Tahoma" pitchFamily="34" charset="0"/>
                <a:ea typeface="宋体" pitchFamily="2" charset="-122"/>
              </a:rPr>
            </a:br>
            <a:r>
              <a:rPr lang="zh-CN" altLang="en-US" sz="3200" dirty="0">
                <a:solidFill>
                  <a:srgbClr val="339966"/>
                </a:solidFill>
                <a:effectLst>
                  <a:outerShdw blurRad="38100" dist="38100" dir="2700000" algn="tl">
                    <a:srgbClr val="000000">
                      <a:alpha val="43137"/>
                    </a:srgbClr>
                  </a:outerShdw>
                </a:effectLst>
                <a:ea typeface="宋体" pitchFamily="2" charset="-122"/>
              </a:rPr>
              <a:t>资源配置问题</a:t>
            </a:r>
            <a:r>
              <a:rPr lang="zh-CN" altLang="en-US" sz="3200" dirty="0" smtClean="0">
                <a:solidFill>
                  <a:srgbClr val="339966"/>
                </a:solidFill>
                <a:effectLst>
                  <a:outerShdw blurRad="38100" dist="38100" dir="2700000" algn="tl">
                    <a:srgbClr val="000000">
                      <a:alpha val="43137"/>
                    </a:srgbClr>
                  </a:outerShdw>
                </a:effectLst>
                <a:ea typeface="宋体" pitchFamily="2" charset="-122"/>
              </a:rPr>
              <a:t>讨论</a:t>
            </a:r>
            <a:endParaRPr lang="zh-CN" altLang="en-US" sz="3200" dirty="0">
              <a:solidFill>
                <a:srgbClr val="339966"/>
              </a:solidFill>
              <a:effectLst>
                <a:outerShdw blurRad="38100" dist="38100" dir="2700000" algn="tl">
                  <a:srgbClr val="000000">
                    <a:alpha val="43137"/>
                  </a:srgbClr>
                </a:outerShdw>
              </a:effectLst>
              <a:ea typeface="宋体" pitchFamily="2" charset="-122"/>
            </a:endParaRPr>
          </a:p>
        </p:txBody>
      </p:sp>
      <p:grpSp>
        <p:nvGrpSpPr>
          <p:cNvPr id="22533" name="Group 5"/>
          <p:cNvGrpSpPr>
            <a:grpSpLocks/>
          </p:cNvGrpSpPr>
          <p:nvPr/>
        </p:nvGrpSpPr>
        <p:grpSpPr bwMode="auto">
          <a:xfrm>
            <a:off x="593725" y="290513"/>
            <a:ext cx="8210550" cy="1049337"/>
            <a:chOff x="0" y="0"/>
            <a:chExt cx="5000" cy="661"/>
          </a:xfrm>
        </p:grpSpPr>
        <p:sp>
          <p:nvSpPr>
            <p:cNvPr id="22534"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2535"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2536"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0E514769-E0D6-4F1E-BEB2-4983250AE6AE}" type="slidenum">
              <a:rPr lang="en-US" altLang="zh-CN" sz="1700">
                <a:solidFill>
                  <a:srgbClr val="777777"/>
                </a:solidFill>
                <a:latin typeface="Tahoma" pitchFamily="34" charset="0"/>
                <a:ea typeface="宋体" pitchFamily="2" charset="-122"/>
              </a:rPr>
              <a:pPr algn="r"/>
              <a:t>9</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1358536738"/>
      </p:ext>
    </p:extLst>
  </p:cSld>
  <p:clrMapOvr>
    <a:masterClrMapping/>
  </p:clrMapOvr>
  <p:transition spd="med">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dirty="0" smtClean="0"/>
              <a:t>经济学的思维方式与十大原理</a:t>
            </a:r>
            <a:endParaRPr lang="zh-CN" dirty="0"/>
          </a:p>
        </p:txBody>
      </p:sp>
      <p:sp>
        <p:nvSpPr>
          <p:cNvPr id="6" name="灯片编号占位符 4"/>
          <p:cNvSpPr>
            <a:spLocks noGrp="1"/>
          </p:cNvSpPr>
          <p:nvPr>
            <p:ph type="sldNum" sz="quarter" idx="11"/>
          </p:nvPr>
        </p:nvSpPr>
        <p:spPr/>
        <p:txBody>
          <a:bodyPr/>
          <a:lstStyle/>
          <a:p>
            <a:fld id="{69C68AA8-F150-4280-9B3B-7EE54BECAE95}" type="slidenum">
              <a:rPr lang="en-US" altLang="zh-CN"/>
              <a:pPr/>
              <a:t>10</a:t>
            </a:fld>
            <a:endParaRPr lang="en-US" altLang="zh-CN"/>
          </a:p>
        </p:txBody>
      </p:sp>
      <p:sp>
        <p:nvSpPr>
          <p:cNvPr id="8194" name="Rectangle 2"/>
          <p:cNvSpPr>
            <a:spLocks noGrp="1" noChangeArrowheads="1"/>
          </p:cNvSpPr>
          <p:nvPr>
            <p:ph type="title"/>
          </p:nvPr>
        </p:nvSpPr>
        <p:spPr>
          <a:xfrm>
            <a:off x="342900" y="373063"/>
            <a:ext cx="8410575" cy="681037"/>
          </a:xfrm>
        </p:spPr>
        <p:txBody>
          <a:bodyPr/>
          <a:lstStyle/>
          <a:p>
            <a:r>
              <a:rPr lang="en-US" altLang="zh-CN" sz="3600" dirty="0" smtClean="0">
                <a:ea typeface="宋体" pitchFamily="2" charset="-122"/>
              </a:rPr>
              <a:t>3.</a:t>
            </a:r>
            <a:r>
              <a:rPr lang="zh-CN" altLang="en-US" sz="3600" dirty="0">
                <a:ea typeface="宋体" pitchFamily="2" charset="-122"/>
              </a:rPr>
              <a:t>经济学</a:t>
            </a:r>
            <a:r>
              <a:rPr lang="zh-CN" altLang="en-US" sz="3600" dirty="0" smtClean="0">
                <a:ea typeface="宋体" pitchFamily="2" charset="-122"/>
              </a:rPr>
              <a:t>的基本结论</a:t>
            </a:r>
            <a:r>
              <a:rPr lang="zh-CN" altLang="en-US" sz="3600" dirty="0" smtClean="0"/>
              <a:t>与</a:t>
            </a:r>
            <a:r>
              <a:rPr lang="zh-CN" altLang="en-US" sz="3600" dirty="0"/>
              <a:t>十大</a:t>
            </a:r>
            <a:r>
              <a:rPr lang="zh-CN" altLang="en-US" sz="3600" dirty="0" smtClean="0"/>
              <a:t>原理</a:t>
            </a:r>
            <a:endParaRPr lang="zh-CN" sz="3600" dirty="0">
              <a:ea typeface="宋体" pitchFamily="2" charset="-122"/>
            </a:endParaRPr>
          </a:p>
        </p:txBody>
      </p:sp>
      <p:sp>
        <p:nvSpPr>
          <p:cNvPr id="8195" name="Rectangle 3"/>
          <p:cNvSpPr>
            <a:spLocks noGrp="1" noChangeArrowheads="1"/>
          </p:cNvSpPr>
          <p:nvPr>
            <p:ph type="body" idx="1"/>
          </p:nvPr>
        </p:nvSpPr>
        <p:spPr>
          <a:xfrm>
            <a:off x="312738" y="1224793"/>
            <a:ext cx="8313737" cy="5108895"/>
          </a:xfrm>
        </p:spPr>
        <p:txBody>
          <a:bodyPr/>
          <a:lstStyle/>
          <a:p>
            <a:pPr marL="342900" lvl="1" indent="-342900">
              <a:lnSpc>
                <a:spcPct val="105000"/>
              </a:lnSpc>
              <a:spcBef>
                <a:spcPts val="2400"/>
              </a:spcBef>
              <a:buClr>
                <a:srgbClr val="339966"/>
              </a:buClr>
            </a:pPr>
            <a:r>
              <a:rPr lang="zh-CN" altLang="en-US" sz="2800" dirty="0" smtClean="0">
                <a:ea typeface="宋体" charset="-122"/>
              </a:rPr>
              <a:t>经济学</a:t>
            </a:r>
            <a:r>
              <a:rPr lang="zh-CN" altLang="en-US" dirty="0" smtClean="0">
                <a:ea typeface="宋体" charset="-122"/>
              </a:rPr>
              <a:t>讨论资源配置中个人与社会的关系。那么</a:t>
            </a:r>
            <a:r>
              <a:rPr lang="zh-CN" altLang="en-US" dirty="0">
                <a:ea typeface="宋体" charset="-122"/>
              </a:rPr>
              <a:t>，</a:t>
            </a:r>
            <a:endParaRPr lang="zh-CN" altLang="zh-CN" dirty="0" smtClean="0">
              <a:ea typeface="宋体" pitchFamily="2" charset="-122"/>
            </a:endParaRPr>
          </a:p>
          <a:p>
            <a:pPr lvl="1">
              <a:lnSpc>
                <a:spcPct val="105000"/>
              </a:lnSpc>
              <a:spcBef>
                <a:spcPts val="1200"/>
              </a:spcBef>
            </a:pPr>
            <a:r>
              <a:rPr lang="en-US" altLang="zh-CN" sz="2500" dirty="0" smtClean="0">
                <a:ea typeface="宋体" pitchFamily="2" charset="-122"/>
              </a:rPr>
              <a:t>3.1</a:t>
            </a:r>
            <a:r>
              <a:rPr lang="zh-CN" altLang="en-US" sz="2400" dirty="0">
                <a:ea typeface="宋体" charset="-122"/>
              </a:rPr>
              <a:t>经济学家是如何看待人们的资源配置</a:t>
            </a:r>
            <a:r>
              <a:rPr lang="zh-CN" altLang="en-US" sz="2400" dirty="0" smtClean="0">
                <a:ea typeface="宋体" charset="-122"/>
              </a:rPr>
              <a:t>决策的</a:t>
            </a:r>
            <a:r>
              <a:rPr lang="zh-CN" altLang="en-US" sz="2400" dirty="0">
                <a:ea typeface="宋体" charset="-122"/>
              </a:rPr>
              <a:t>呢？</a:t>
            </a:r>
            <a:endParaRPr lang="en-US" altLang="zh-CN" sz="2400" dirty="0">
              <a:ea typeface="宋体" charset="-122"/>
            </a:endParaRPr>
          </a:p>
          <a:p>
            <a:pPr lvl="1">
              <a:lnSpc>
                <a:spcPct val="105000"/>
              </a:lnSpc>
              <a:spcBef>
                <a:spcPts val="1200"/>
              </a:spcBef>
            </a:pPr>
            <a:r>
              <a:rPr lang="en-US" altLang="zh-CN" sz="2500" dirty="0" smtClean="0">
                <a:ea typeface="宋体" pitchFamily="2" charset="-122"/>
              </a:rPr>
              <a:t>3.2 </a:t>
            </a:r>
            <a:r>
              <a:rPr lang="zh-CN" altLang="en-US" sz="2500" dirty="0">
                <a:ea typeface="宋体" pitchFamily="2" charset="-122"/>
              </a:rPr>
              <a:t>利己决策如何影响社会利益？</a:t>
            </a:r>
            <a:endParaRPr lang="en-US" altLang="zh-CN" sz="2500" dirty="0">
              <a:ea typeface="宋体" pitchFamily="2" charset="-122"/>
            </a:endParaRPr>
          </a:p>
          <a:p>
            <a:pPr lvl="1">
              <a:lnSpc>
                <a:spcPct val="105000"/>
              </a:lnSpc>
              <a:spcBef>
                <a:spcPts val="1200"/>
              </a:spcBef>
            </a:pPr>
            <a:r>
              <a:rPr lang="en-US" altLang="zh-CN" sz="2500" dirty="0">
                <a:ea typeface="宋体" pitchFamily="2" charset="-122"/>
              </a:rPr>
              <a:t>3.3 </a:t>
            </a:r>
            <a:r>
              <a:rPr lang="zh-CN" altLang="en-US" sz="2500" dirty="0">
                <a:ea typeface="宋体" pitchFamily="2" charset="-122"/>
              </a:rPr>
              <a:t>整体经济如何运行？</a:t>
            </a:r>
            <a:endParaRPr lang="en-US" altLang="zh-CN" dirty="0">
              <a:ea typeface="宋体" pitchFamily="2" charset="-122"/>
            </a:endParaRPr>
          </a:p>
          <a:p>
            <a:pPr>
              <a:spcBef>
                <a:spcPts val="2400"/>
              </a:spcBef>
            </a:pPr>
            <a:endParaRPr lang="en-US" altLang="zh-CN" dirty="0" smtClean="0">
              <a:ea typeface="宋体" charset="-122"/>
            </a:endParaRPr>
          </a:p>
          <a:p>
            <a:pPr>
              <a:spcBef>
                <a:spcPts val="2400"/>
              </a:spcBef>
            </a:pPr>
            <a:endParaRPr lang="en-US" altLang="zh-CN" dirty="0">
              <a:ea typeface="宋体" charset="-122"/>
            </a:endParaRPr>
          </a:p>
        </p:txBody>
      </p:sp>
      <p:sp>
        <p:nvSpPr>
          <p:cNvPr id="81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Tree>
    <p:extLst>
      <p:ext uri="{BB962C8B-B14F-4D97-AF65-F5344CB8AC3E}">
        <p14:creationId xmlns:p14="http://schemas.microsoft.com/office/powerpoint/2010/main" val="3979537747"/>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bwMode="auto">
      <p:bgPr>
        <a:pattFill prst="pct60">
          <a:fgClr>
            <a:srgbClr val="00FFFF"/>
          </a:fgClr>
          <a:bgClr>
            <a:schemeClr val="bg1"/>
          </a:bgClr>
        </a:pattFill>
        <a:effectLst/>
      </p:bgPr>
    </p:bg>
    <p:spTree>
      <p:nvGrpSpPr>
        <p:cNvPr id="1" name=""/>
        <p:cNvGrpSpPr/>
        <p:nvPr/>
      </p:nvGrpSpPr>
      <p:grpSpPr>
        <a:xfrm>
          <a:off x="0" y="0"/>
          <a:ext cx="0" cy="0"/>
          <a:chOff x="0" y="0"/>
          <a:chExt cx="0" cy="0"/>
        </a:xfrm>
      </p:grpSpPr>
      <p:sp>
        <p:nvSpPr>
          <p:cNvPr id="102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pic>
        <p:nvPicPr>
          <p:cNvPr id="10243" name="Picture 6" descr="pix112052 young woman thinking"/>
          <p:cNvPicPr>
            <a:picLocks noChangeAspect="1" noChangeArrowheads="1"/>
          </p:cNvPicPr>
          <p:nvPr/>
        </p:nvPicPr>
        <p:blipFill>
          <a:blip r:embed="rId4" cstate="print"/>
          <a:srcRect/>
          <a:stretch>
            <a:fillRect/>
          </a:stretch>
        </p:blipFill>
        <p:spPr bwMode="auto">
          <a:xfrm>
            <a:off x="5502275" y="1738313"/>
            <a:ext cx="3027363" cy="4578350"/>
          </a:xfrm>
          <a:prstGeom prst="rect">
            <a:avLst/>
          </a:prstGeom>
          <a:noFill/>
          <a:ln w="9525">
            <a:noFill/>
            <a:miter lim="800000"/>
            <a:headEnd/>
            <a:tailEnd/>
          </a:ln>
          <a:effectLst>
            <a:outerShdw dist="89803" dir="2700000" algn="ctr" rotWithShape="0">
              <a:srgbClr val="808080">
                <a:alpha val="50000"/>
              </a:srgbClr>
            </a:outerShdw>
          </a:effectLst>
        </p:spPr>
      </p:pic>
      <p:sp>
        <p:nvSpPr>
          <p:cNvPr id="10244" name="Rectangle 2"/>
          <p:cNvSpPr>
            <a:spLocks noGrp="1" noChangeArrowheads="1"/>
          </p:cNvSpPr>
          <p:nvPr>
            <p:ph type="title" idx="4294967295"/>
          </p:nvPr>
        </p:nvSpPr>
        <p:spPr>
          <a:xfrm>
            <a:off x="586634" y="2578937"/>
            <a:ext cx="4927144" cy="1823325"/>
          </a:xfrm>
        </p:spPr>
        <p:txBody>
          <a:bodyPr/>
          <a:lstStyle/>
          <a:p>
            <a:pPr algn="l">
              <a:lnSpc>
                <a:spcPct val="110000"/>
              </a:lnSpc>
            </a:pPr>
            <a:r>
              <a:rPr lang="en-US" altLang="zh-CN" sz="4400" dirty="0" smtClean="0">
                <a:ea typeface="宋体" pitchFamily="2" charset="-122"/>
              </a:rPr>
              <a:t/>
            </a:r>
            <a:br>
              <a:rPr lang="en-US" altLang="zh-CN" sz="4400" dirty="0" smtClean="0">
                <a:ea typeface="宋体" pitchFamily="2" charset="-122"/>
              </a:rPr>
            </a:br>
            <a:r>
              <a:rPr lang="zh-CN" altLang="en-US" sz="3600" dirty="0" smtClean="0">
                <a:ea typeface="宋体" pitchFamily="2" charset="-122"/>
              </a:rPr>
              <a:t>经济学十大原理：</a:t>
            </a:r>
            <a:r>
              <a:rPr lang="en-US" altLang="zh-CN" sz="3600" dirty="0" smtClean="0">
                <a:ea typeface="宋体" pitchFamily="2" charset="-122"/>
              </a:rPr>
              <a:t>1~4</a:t>
            </a:r>
            <a:endParaRPr lang="zh-CN" altLang="en-US" sz="3600" b="0" dirty="0">
              <a:solidFill>
                <a:schemeClr val="accent2"/>
              </a:solidFill>
              <a:ea typeface="宋体" pitchFamily="2" charset="-122"/>
            </a:endParaRPr>
          </a:p>
        </p:txBody>
      </p:sp>
      <p:sp>
        <p:nvSpPr>
          <p:cNvPr id="6" name="Rectangle 2"/>
          <p:cNvSpPr txBox="1">
            <a:spLocks noChangeArrowheads="1"/>
          </p:cNvSpPr>
          <p:nvPr/>
        </p:nvSpPr>
        <p:spPr bwMode="auto">
          <a:xfrm>
            <a:off x="482600" y="392113"/>
            <a:ext cx="5105400" cy="19065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10000"/>
              </a:lnSpc>
              <a:spcBef>
                <a:spcPct val="0"/>
              </a:spcBef>
              <a:spcAft>
                <a:spcPct val="0"/>
              </a:spcAft>
              <a:buClrTx/>
              <a:buSzTx/>
              <a:buFontTx/>
              <a:buNone/>
              <a:tabLst/>
              <a:defRPr/>
            </a:pPr>
            <a:r>
              <a:rPr kumimoji="0" lang="zh-CN" altLang="en-US" sz="4400" b="1" i="0" u="none" strike="noStrike" kern="0" cap="none" spc="0" normalizeH="0" baseline="0" noProof="0" smtClean="0">
                <a:ln>
                  <a:noFill/>
                </a:ln>
                <a:solidFill>
                  <a:schemeClr val="accent2"/>
                </a:solidFill>
                <a:effectLst/>
                <a:uLnTx/>
                <a:uFillTx/>
                <a:latin typeface="+mj-lt"/>
                <a:ea typeface="宋体" pitchFamily="2" charset="-122"/>
                <a:cs typeface="+mj-cs"/>
              </a:rPr>
              <a:t>人们如何做出决策</a:t>
            </a:r>
            <a:endParaRPr kumimoji="0" lang="zh-CN" altLang="en-US" sz="4400" b="1" i="0" u="none" strike="noStrike" kern="0" cap="none" spc="0" normalizeH="0" baseline="0" noProof="0" dirty="0">
              <a:ln>
                <a:noFill/>
              </a:ln>
              <a:solidFill>
                <a:schemeClr val="accent2"/>
              </a:solidFill>
              <a:effectLst/>
              <a:uLnTx/>
              <a:uFillTx/>
              <a:latin typeface="+mj-lt"/>
              <a:ea typeface="宋体" pitchFamily="2" charset="-122"/>
              <a:cs typeface="+mj-cs"/>
            </a:endParaRPr>
          </a:p>
        </p:txBody>
      </p:sp>
    </p:spTree>
    <p:extLst>
      <p:ext uri="{BB962C8B-B14F-4D97-AF65-F5344CB8AC3E}">
        <p14:creationId xmlns:p14="http://schemas.microsoft.com/office/powerpoint/2010/main" val="4137689493"/>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D2B6360F-4213-4F3E-8CD7-FF5DE6435BC8}" type="slidenum">
              <a:rPr lang="en-US" altLang="zh-CN"/>
              <a:pPr/>
              <a:t>12</a:t>
            </a:fld>
            <a:endParaRPr lang="en-US" altLang="zh-CN"/>
          </a:p>
        </p:txBody>
      </p:sp>
      <p:sp>
        <p:nvSpPr>
          <p:cNvPr id="12290"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12291" name="Rectangle 3"/>
          <p:cNvSpPr>
            <a:spLocks noGrp="1" noChangeArrowheads="1"/>
          </p:cNvSpPr>
          <p:nvPr>
            <p:ph type="body" idx="4294967295"/>
          </p:nvPr>
        </p:nvSpPr>
        <p:spPr>
          <a:xfrm>
            <a:off x="457200" y="1757362"/>
            <a:ext cx="8310563" cy="4727327"/>
          </a:xfrm>
        </p:spPr>
        <p:txBody>
          <a:bodyPr/>
          <a:lstStyle/>
          <a:p>
            <a:pPr marL="342900" lvl="1" indent="-342900">
              <a:lnSpc>
                <a:spcPct val="105000"/>
              </a:lnSpc>
              <a:spcBef>
                <a:spcPts val="1800"/>
              </a:spcBef>
              <a:buClr>
                <a:srgbClr val="339966"/>
              </a:buClr>
            </a:pPr>
            <a:r>
              <a:rPr lang="zh-CN" altLang="zh-CN" sz="2800" dirty="0" smtClean="0">
                <a:ea typeface="宋体" pitchFamily="2" charset="-122"/>
              </a:rPr>
              <a:t>所有</a:t>
            </a:r>
            <a:r>
              <a:rPr lang="zh-CN" altLang="en-US" sz="2800" dirty="0" smtClean="0">
                <a:ea typeface="宋体" pitchFamily="2" charset="-122"/>
              </a:rPr>
              <a:t>资源配置</a:t>
            </a:r>
            <a:r>
              <a:rPr lang="zh-CN" altLang="zh-CN" sz="2800" dirty="0" smtClean="0">
                <a:ea typeface="宋体" pitchFamily="2" charset="-122"/>
              </a:rPr>
              <a:t>决策都面临着权衡取舍。比如:</a:t>
            </a:r>
          </a:p>
          <a:p>
            <a:pPr lvl="1">
              <a:lnSpc>
                <a:spcPct val="110000"/>
              </a:lnSpc>
              <a:spcBef>
                <a:spcPts val="1200"/>
              </a:spcBef>
            </a:pPr>
            <a:r>
              <a:rPr lang="zh-CN" altLang="en-US" dirty="0" smtClean="0">
                <a:ea typeface="宋体" pitchFamily="2" charset="-122"/>
                <a:cs typeface="+mn-cs"/>
              </a:rPr>
              <a:t>学生</a:t>
            </a:r>
            <a:r>
              <a:rPr lang="en-US" altLang="en-US" dirty="0" smtClean="0">
                <a:ea typeface="宋体" pitchFamily="2" charset="-122"/>
                <a:cs typeface="+mn-cs"/>
              </a:rPr>
              <a:t>: </a:t>
            </a:r>
            <a:r>
              <a:rPr lang="zh-CN" altLang="en-US" sz="2500" dirty="0" smtClean="0">
                <a:ea typeface="宋体" pitchFamily="2" charset="-122"/>
                <a:cs typeface="+mn-cs"/>
              </a:rPr>
              <a:t>如何配置时间</a:t>
            </a:r>
            <a:r>
              <a:rPr lang="en-US" altLang="zh-CN" sz="2500" dirty="0" smtClean="0">
                <a:ea typeface="宋体" pitchFamily="2" charset="-122"/>
                <a:cs typeface="+mn-cs"/>
              </a:rPr>
              <a:t>-</a:t>
            </a:r>
            <a:r>
              <a:rPr lang="zh-CN" altLang="en-US" sz="2500" dirty="0" smtClean="0">
                <a:ea typeface="宋体" pitchFamily="2" charset="-122"/>
                <a:cs typeface="+mn-cs"/>
              </a:rPr>
              <a:t>刷视频</a:t>
            </a:r>
            <a:r>
              <a:rPr lang="zh-CN" altLang="zh-CN" sz="2500" dirty="0" smtClean="0">
                <a:ea typeface="宋体" pitchFamily="2" charset="-122"/>
              </a:rPr>
              <a:t>意味着更少的学习</a:t>
            </a:r>
            <a:r>
              <a:rPr lang="zh-CN" altLang="en-US" sz="2500" dirty="0" smtClean="0">
                <a:ea typeface="宋体" pitchFamily="2" charset="-122"/>
              </a:rPr>
              <a:t>时间</a:t>
            </a:r>
            <a:endParaRPr lang="zh-CN" altLang="zh-CN" sz="2500" dirty="0" smtClean="0">
              <a:ea typeface="宋体" pitchFamily="2" charset="-122"/>
            </a:endParaRPr>
          </a:p>
          <a:p>
            <a:pPr lvl="1">
              <a:lnSpc>
                <a:spcPct val="110000"/>
              </a:lnSpc>
              <a:spcBef>
                <a:spcPts val="1200"/>
              </a:spcBef>
            </a:pPr>
            <a:r>
              <a:rPr lang="zh-CN" altLang="en-US" dirty="0" smtClean="0">
                <a:ea typeface="宋体" pitchFamily="2" charset="-122"/>
              </a:rPr>
              <a:t>父母</a:t>
            </a:r>
            <a:r>
              <a:rPr lang="en-US" altLang="en-US" dirty="0" smtClean="0">
                <a:ea typeface="宋体" pitchFamily="2" charset="-122"/>
              </a:rPr>
              <a:t>: </a:t>
            </a:r>
            <a:r>
              <a:rPr lang="zh-CN" altLang="en-US" sz="2500" dirty="0" smtClean="0">
                <a:ea typeface="宋体" pitchFamily="2" charset="-122"/>
              </a:rPr>
              <a:t>如何配置收入</a:t>
            </a:r>
            <a:r>
              <a:rPr lang="en-US" altLang="zh-CN" sz="2500" dirty="0" smtClean="0">
                <a:ea typeface="宋体" pitchFamily="2" charset="-122"/>
              </a:rPr>
              <a:t>-</a:t>
            </a:r>
            <a:r>
              <a:rPr lang="zh-CN" altLang="en-US" sz="2500" dirty="0" smtClean="0">
                <a:ea typeface="宋体" pitchFamily="2" charset="-122"/>
              </a:rPr>
              <a:t>增加子女教育支出</a:t>
            </a:r>
            <a:r>
              <a:rPr lang="zh-CN" altLang="zh-CN" sz="2500" dirty="0" smtClean="0">
                <a:ea typeface="宋体" pitchFamily="2" charset="-122"/>
              </a:rPr>
              <a:t>意味着</a:t>
            </a:r>
            <a:endParaRPr lang="en-US" altLang="zh-CN" sz="2500" dirty="0" smtClean="0">
              <a:ea typeface="宋体" pitchFamily="2" charset="-122"/>
            </a:endParaRPr>
          </a:p>
          <a:p>
            <a:pPr lvl="1">
              <a:lnSpc>
                <a:spcPct val="110000"/>
              </a:lnSpc>
              <a:spcBef>
                <a:spcPts val="1200"/>
              </a:spcBef>
            </a:pPr>
            <a:r>
              <a:rPr lang="zh-CN" altLang="en-US" dirty="0" smtClean="0">
                <a:ea typeface="宋体" pitchFamily="2" charset="-122"/>
              </a:rPr>
              <a:t>社会</a:t>
            </a:r>
            <a:r>
              <a:rPr lang="en-US" altLang="zh-CN" dirty="0" smtClean="0">
                <a:ea typeface="宋体" pitchFamily="2" charset="-122"/>
              </a:rPr>
              <a:t>:</a:t>
            </a:r>
            <a:r>
              <a:rPr lang="zh-CN" altLang="zh-CN" sz="2500" dirty="0" smtClean="0">
                <a:ea typeface="宋体" pitchFamily="2" charset="-122"/>
              </a:rPr>
              <a:t>保护环境意味着</a:t>
            </a:r>
            <a:r>
              <a:rPr lang="zh-CN" altLang="en-US" sz="2500" dirty="0" smtClean="0">
                <a:ea typeface="宋体" pitchFamily="2" charset="-122"/>
              </a:rPr>
              <a:t>更少的</a:t>
            </a:r>
            <a:r>
              <a:rPr lang="zh-CN" altLang="zh-CN" sz="2500" dirty="0" smtClean="0">
                <a:ea typeface="宋体" pitchFamily="2" charset="-122"/>
              </a:rPr>
              <a:t>消费物品</a:t>
            </a:r>
            <a:endParaRPr lang="en-US" altLang="zh-CN" sz="2500" dirty="0" smtClean="0">
              <a:ea typeface="宋体" pitchFamily="2" charset="-122"/>
            </a:endParaRPr>
          </a:p>
          <a:p>
            <a:pPr lvl="1">
              <a:lnSpc>
                <a:spcPct val="110000"/>
              </a:lnSpc>
              <a:spcBef>
                <a:spcPts val="1200"/>
              </a:spcBef>
            </a:pPr>
            <a:r>
              <a:rPr lang="zh-CN" altLang="en-US" b="1" dirty="0" smtClean="0">
                <a:effectLst>
                  <a:outerShdw blurRad="38100" dist="38100" dir="2700000" algn="tl">
                    <a:srgbClr val="000000">
                      <a:alpha val="43137"/>
                    </a:srgbClr>
                  </a:outerShdw>
                </a:effectLst>
                <a:ea typeface="宋体" pitchFamily="2" charset="-122"/>
              </a:rPr>
              <a:t>愚公</a:t>
            </a:r>
            <a:r>
              <a:rPr lang="en-US" altLang="zh-CN" b="1" dirty="0" smtClean="0">
                <a:effectLst>
                  <a:outerShdw blurRad="38100" dist="38100" dir="2700000" algn="tl">
                    <a:srgbClr val="000000">
                      <a:alpha val="43137"/>
                    </a:srgbClr>
                  </a:outerShdw>
                </a:effectLst>
                <a:ea typeface="宋体" pitchFamily="2" charset="-122"/>
              </a:rPr>
              <a:t>:</a:t>
            </a:r>
            <a:r>
              <a:rPr lang="zh-CN" altLang="en-US" sz="2500" dirty="0" smtClean="0">
                <a:effectLst>
                  <a:outerShdw blurRad="38100" dist="38100" dir="2700000" algn="tl">
                    <a:srgbClr val="000000">
                      <a:alpha val="43137"/>
                    </a:srgbClr>
                  </a:outerShdw>
                </a:effectLst>
                <a:ea typeface="宋体" pitchFamily="2" charset="-122"/>
              </a:rPr>
              <a:t>想要生产并享用更多的羊肉意味着更少的烤饼</a:t>
            </a:r>
            <a:endParaRPr lang="en-US" altLang="zh-CN" sz="2500" dirty="0" smtClean="0">
              <a:effectLst>
                <a:outerShdw blurRad="38100" dist="38100" dir="2700000" algn="tl">
                  <a:srgbClr val="000000">
                    <a:alpha val="43137"/>
                  </a:srgbClr>
                </a:outerShdw>
              </a:effectLst>
              <a:ea typeface="宋体" pitchFamily="2" charset="-122"/>
            </a:endParaRPr>
          </a:p>
          <a:p>
            <a:endParaRPr lang="zh-CN" altLang="zh-CN" sz="2700" b="1" dirty="0">
              <a:solidFill>
                <a:srgbClr val="0033CC"/>
              </a:solidFill>
              <a:ea typeface="宋体" pitchFamily="2" charset="-122"/>
            </a:endParaRPr>
          </a:p>
          <a:p>
            <a:endParaRPr lang="en-US" altLang="zh-CN" sz="2700" dirty="0" smtClean="0">
              <a:ea typeface="宋体" pitchFamily="2" charset="-122"/>
            </a:endParaRPr>
          </a:p>
        </p:txBody>
      </p:sp>
      <p:sp>
        <p:nvSpPr>
          <p:cNvPr id="12292" name="Text Box 4"/>
          <p:cNvSpPr txBox="1">
            <a:spLocks noChangeArrowheads="1"/>
          </p:cNvSpPr>
          <p:nvPr/>
        </p:nvSpPr>
        <p:spPr bwMode="auto">
          <a:xfrm>
            <a:off x="201613" y="850900"/>
            <a:ext cx="8621712"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原理一</a:t>
            </a:r>
            <a:r>
              <a:rPr lang="en-US" altLang="zh-CN" sz="3200" b="1">
                <a:solidFill>
                  <a:srgbClr val="008000"/>
                </a:solidFill>
                <a:ea typeface="宋体" pitchFamily="2" charset="-122"/>
              </a:rPr>
              <a:t>:  </a:t>
            </a:r>
            <a:r>
              <a:rPr lang="zh-CN" sz="3200" b="1">
                <a:solidFill>
                  <a:srgbClr val="008000"/>
                </a:solidFill>
                <a:ea typeface="宋体" pitchFamily="2" charset="-122"/>
              </a:rPr>
              <a:t>人们面临权衡取舍</a:t>
            </a:r>
          </a:p>
        </p:txBody>
      </p:sp>
      <p:sp>
        <p:nvSpPr>
          <p:cNvPr id="12293"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
        <p:nvSpPr>
          <p:cNvPr id="9" name="页脚占位符 3"/>
          <p:cNvSpPr>
            <a:spLocks noGrp="1"/>
          </p:cNvSpPr>
          <p:nvPr>
            <p:ph type="ftr" sz="quarter" idx="10"/>
          </p:nvPr>
        </p:nvSpPr>
        <p:spPr>
          <a:xfrm>
            <a:off x="285750" y="6392863"/>
            <a:ext cx="7335838" cy="366712"/>
          </a:xfrm>
        </p:spPr>
        <p:txBody>
          <a:bodyPr/>
          <a:lstStyle/>
          <a:p>
            <a:r>
              <a:rPr lang="zh-CN" altLang="en-US" dirty="0" smtClean="0"/>
              <a:t>经济学十大原理</a:t>
            </a:r>
            <a:endParaRPr lang="zh-CN" dirty="0"/>
          </a:p>
        </p:txBody>
      </p:sp>
    </p:spTree>
    <p:extLst>
      <p:ext uri="{BB962C8B-B14F-4D97-AF65-F5344CB8AC3E}">
        <p14:creationId xmlns:p14="http://schemas.microsoft.com/office/powerpoint/2010/main" val="92019561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D2B6360F-4213-4F3E-8CD7-FF5DE6435BC8}" type="slidenum">
              <a:rPr lang="en-US" altLang="zh-CN"/>
              <a:pPr/>
              <a:t>13</a:t>
            </a:fld>
            <a:endParaRPr lang="en-US" altLang="zh-CN"/>
          </a:p>
        </p:txBody>
      </p:sp>
      <p:sp>
        <p:nvSpPr>
          <p:cNvPr id="12290"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12292" name="Text Box 4"/>
          <p:cNvSpPr txBox="1">
            <a:spLocks noChangeArrowheads="1"/>
          </p:cNvSpPr>
          <p:nvPr/>
        </p:nvSpPr>
        <p:spPr bwMode="auto">
          <a:xfrm>
            <a:off x="201613" y="850900"/>
            <a:ext cx="8621712"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原理一</a:t>
            </a:r>
            <a:r>
              <a:rPr lang="en-US" altLang="zh-CN" sz="3200" b="1">
                <a:solidFill>
                  <a:srgbClr val="008000"/>
                </a:solidFill>
                <a:ea typeface="宋体" pitchFamily="2" charset="-122"/>
              </a:rPr>
              <a:t>:  </a:t>
            </a:r>
            <a:r>
              <a:rPr lang="zh-CN" sz="3200" b="1">
                <a:solidFill>
                  <a:srgbClr val="008000"/>
                </a:solidFill>
                <a:ea typeface="宋体" pitchFamily="2" charset="-122"/>
              </a:rPr>
              <a:t>人们面临权衡取舍</a:t>
            </a:r>
          </a:p>
        </p:txBody>
      </p:sp>
      <p:sp>
        <p:nvSpPr>
          <p:cNvPr id="12293"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
        <p:nvSpPr>
          <p:cNvPr id="8" name="Rectangle 3"/>
          <p:cNvSpPr txBox="1">
            <a:spLocks noChangeArrowheads="1"/>
          </p:cNvSpPr>
          <p:nvPr/>
        </p:nvSpPr>
        <p:spPr bwMode="auto">
          <a:xfrm>
            <a:off x="398463" y="1659060"/>
            <a:ext cx="8345487" cy="48496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fontAlgn="base">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fontAlgn="base">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fontAlgn="base">
              <a:spcBef>
                <a:spcPct val="15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ct val="30000"/>
              </a:spcBef>
            </a:pPr>
            <a:r>
              <a:rPr lang="zh-CN" altLang="zh-CN" sz="2700" dirty="0">
                <a:ea typeface="宋体" pitchFamily="2" charset="-122"/>
              </a:rPr>
              <a:t>社会面临一种重要的权衡取舍:  </a:t>
            </a:r>
            <a:r>
              <a:rPr lang="zh-CN" altLang="zh-CN" sz="2700" b="1" dirty="0">
                <a:solidFill>
                  <a:srgbClr val="0033CC"/>
                </a:solidFill>
                <a:ea typeface="宋体" pitchFamily="2" charset="-122"/>
              </a:rPr>
              <a:t>效率</a:t>
            </a:r>
            <a:r>
              <a:rPr lang="zh-CN" altLang="zh-CN" sz="2700" b="1" dirty="0">
                <a:ea typeface="宋体" pitchFamily="2" charset="-122"/>
              </a:rPr>
              <a:t> vs.</a:t>
            </a:r>
            <a:r>
              <a:rPr lang="zh-CN" altLang="zh-CN" sz="2700" b="1" dirty="0">
                <a:solidFill>
                  <a:srgbClr val="0033CC"/>
                </a:solidFill>
                <a:ea typeface="宋体" pitchFamily="2" charset="-122"/>
              </a:rPr>
              <a:t>平等 </a:t>
            </a:r>
            <a:endParaRPr lang="en-US" altLang="zh-CN" sz="2700" dirty="0" smtClean="0">
              <a:solidFill>
                <a:srgbClr val="0033CC"/>
              </a:solidFill>
              <a:ea typeface="宋体" pitchFamily="2" charset="-122"/>
            </a:endParaRPr>
          </a:p>
          <a:p>
            <a:pPr>
              <a:spcBef>
                <a:spcPts val="1200"/>
              </a:spcBef>
            </a:pPr>
            <a:r>
              <a:rPr lang="zh-CN" sz="2700" dirty="0" smtClean="0">
                <a:ea typeface="宋体" pitchFamily="2" charset="-122"/>
              </a:rPr>
              <a:t>权衡取舍：为使社会更加平等, 需要在富人与穷人之间重新分配收入。但这会减少工作与生产的激励，并缩小经济“蛋糕”的规模</a:t>
            </a:r>
            <a:endParaRPr lang="en-US" altLang="zh-CN" sz="2700" dirty="0" smtClean="0">
              <a:ea typeface="宋体" pitchFamily="2" charset="-122"/>
            </a:endParaRPr>
          </a:p>
          <a:p>
            <a:pPr marL="342900" lvl="1" indent="-342900">
              <a:lnSpc>
                <a:spcPct val="105000"/>
              </a:lnSpc>
              <a:spcBef>
                <a:spcPts val="1200"/>
              </a:spcBef>
              <a:buClr>
                <a:srgbClr val="339966"/>
              </a:buClr>
            </a:pPr>
            <a:r>
              <a:rPr lang="zh-CN" altLang="en-US" dirty="0">
                <a:ea typeface="宋体" pitchFamily="2" charset="-122"/>
              </a:rPr>
              <a:t>我们可以把每个决策理解成权衡（</a:t>
            </a:r>
            <a:r>
              <a:rPr lang="en-US" altLang="zh-CN" dirty="0">
                <a:ea typeface="宋体" pitchFamily="2" charset="-122"/>
              </a:rPr>
              <a:t>trade-offs</a:t>
            </a:r>
            <a:r>
              <a:rPr lang="zh-CN" altLang="en-US" dirty="0">
                <a:ea typeface="宋体" pitchFamily="2" charset="-122"/>
              </a:rPr>
              <a:t>）或者交换，为了在某方面多得一些必须在其他方面放弃</a:t>
            </a:r>
            <a:r>
              <a:rPr lang="zh-CN" altLang="en-US" dirty="0" smtClean="0">
                <a:ea typeface="宋体" pitchFamily="2" charset="-122"/>
              </a:rPr>
              <a:t>一些</a:t>
            </a:r>
            <a:endParaRPr lang="en-US" altLang="zh-CN" sz="2700" dirty="0">
              <a:ea typeface="宋体" pitchFamily="2" charset="-122"/>
            </a:endParaRPr>
          </a:p>
          <a:p>
            <a:pPr>
              <a:spcBef>
                <a:spcPts val="1200"/>
              </a:spcBef>
            </a:pPr>
            <a:r>
              <a:rPr lang="en-US" altLang="zh-CN" sz="2700" dirty="0">
                <a:solidFill>
                  <a:srgbClr val="00B050"/>
                </a:solidFill>
                <a:ea typeface="宋体" charset="-122"/>
              </a:rPr>
              <a:t>【</a:t>
            </a:r>
            <a:r>
              <a:rPr lang="zh-CN" altLang="en-US" sz="2700" b="1" dirty="0">
                <a:solidFill>
                  <a:srgbClr val="00B050"/>
                </a:solidFill>
                <a:ea typeface="宋体" charset="-122"/>
              </a:rPr>
              <a:t>鸡汤</a:t>
            </a:r>
            <a:r>
              <a:rPr lang="en-US" altLang="zh-CN" sz="2700" dirty="0">
                <a:solidFill>
                  <a:srgbClr val="00B050"/>
                </a:solidFill>
                <a:ea typeface="宋体" charset="-122"/>
              </a:rPr>
              <a:t>】</a:t>
            </a:r>
            <a:r>
              <a:rPr lang="zh-CN" altLang="en-US" sz="2700" b="1" dirty="0">
                <a:solidFill>
                  <a:srgbClr val="00B050"/>
                </a:solidFill>
                <a:ea typeface="宋体" charset="-122"/>
              </a:rPr>
              <a:t>“两利相权”下的舍与得：有得必有舍，有舍才有得</a:t>
            </a:r>
          </a:p>
          <a:p>
            <a:pPr>
              <a:spcBef>
                <a:spcPts val="1200"/>
              </a:spcBef>
            </a:pPr>
            <a:endParaRPr lang="en-US" altLang="zh-CN" sz="2700" dirty="0" smtClean="0">
              <a:ea typeface="宋体" pitchFamily="2" charset="-122"/>
            </a:endParaRPr>
          </a:p>
          <a:p>
            <a:pPr>
              <a:spcBef>
                <a:spcPts val="600"/>
              </a:spcBef>
            </a:pPr>
            <a:endParaRPr lang="en-US" altLang="zh-CN" sz="1100" dirty="0" smtClean="0">
              <a:ea typeface="宋体" pitchFamily="2" charset="-122"/>
            </a:endParaRPr>
          </a:p>
        </p:txBody>
      </p:sp>
      <p:sp>
        <p:nvSpPr>
          <p:cNvPr id="9" name="页脚占位符 3"/>
          <p:cNvSpPr>
            <a:spLocks noGrp="1"/>
          </p:cNvSpPr>
          <p:nvPr>
            <p:ph type="ftr" sz="quarter" idx="10"/>
          </p:nvPr>
        </p:nvSpPr>
        <p:spPr>
          <a:xfrm>
            <a:off x="285750" y="6392863"/>
            <a:ext cx="7335838" cy="366712"/>
          </a:xfrm>
        </p:spPr>
        <p:txBody>
          <a:bodyPr/>
          <a:lstStyle/>
          <a:p>
            <a:r>
              <a:rPr lang="zh-CN" altLang="en-US" dirty="0" smtClean="0"/>
              <a:t>经济学十大原理</a:t>
            </a:r>
            <a:endParaRPr lang="zh-CN" dirty="0"/>
          </a:p>
        </p:txBody>
      </p:sp>
    </p:spTree>
    <p:extLst>
      <p:ext uri="{BB962C8B-B14F-4D97-AF65-F5344CB8AC3E}">
        <p14:creationId xmlns:p14="http://schemas.microsoft.com/office/powerpoint/2010/main" val="394201557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EA4B74ED-D642-4939-A5E4-52CD137CDC1B}" type="slidenum">
              <a:rPr lang="en-US" altLang="zh-CN"/>
              <a:pPr/>
              <a:t>14</a:t>
            </a:fld>
            <a:endParaRPr lang="en-US" altLang="zh-CN"/>
          </a:p>
        </p:txBody>
      </p:sp>
      <p:sp>
        <p:nvSpPr>
          <p:cNvPr id="15362"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15363" name="Rectangle 3"/>
          <p:cNvSpPr>
            <a:spLocks noGrp="1" noChangeArrowheads="1"/>
          </p:cNvSpPr>
          <p:nvPr>
            <p:ph type="body" idx="4294967295"/>
          </p:nvPr>
        </p:nvSpPr>
        <p:spPr>
          <a:xfrm>
            <a:off x="373063" y="2128838"/>
            <a:ext cx="8313737" cy="3997325"/>
          </a:xfrm>
        </p:spPr>
        <p:txBody>
          <a:bodyPr/>
          <a:lstStyle/>
          <a:p>
            <a:r>
              <a:rPr lang="zh-CN" sz="2700" dirty="0" smtClean="0">
                <a:ea typeface="宋体" pitchFamily="2" charset="-122"/>
              </a:rPr>
              <a:t>人们做出决策时需要比较可供选择行动方案的</a:t>
            </a:r>
            <a:r>
              <a:rPr lang="zh-CN" sz="2700" b="1" dirty="0" smtClean="0">
                <a:solidFill>
                  <a:srgbClr val="C00000"/>
                </a:solidFill>
                <a:ea typeface="宋体" pitchFamily="2" charset="-122"/>
              </a:rPr>
              <a:t>成本</a:t>
            </a:r>
            <a:r>
              <a:rPr lang="en-US" altLang="zh-CN" sz="2700" b="1" dirty="0" smtClean="0">
                <a:solidFill>
                  <a:srgbClr val="C00000"/>
                </a:solidFill>
                <a:ea typeface="宋体" pitchFamily="2" charset="-122"/>
              </a:rPr>
              <a:t>(Cost)</a:t>
            </a:r>
            <a:r>
              <a:rPr lang="zh-CN" sz="2700" dirty="0" smtClean="0">
                <a:ea typeface="宋体" pitchFamily="2" charset="-122"/>
              </a:rPr>
              <a:t>与</a:t>
            </a:r>
            <a:r>
              <a:rPr lang="zh-CN" sz="2700" b="1" dirty="0" smtClean="0">
                <a:solidFill>
                  <a:srgbClr val="C00000"/>
                </a:solidFill>
                <a:ea typeface="宋体" pitchFamily="2" charset="-122"/>
              </a:rPr>
              <a:t>利益</a:t>
            </a:r>
            <a:r>
              <a:rPr lang="en-US" altLang="zh-CN" sz="2700" b="1" dirty="0" smtClean="0">
                <a:solidFill>
                  <a:srgbClr val="C00000"/>
                </a:solidFill>
                <a:ea typeface="宋体" pitchFamily="2" charset="-122"/>
              </a:rPr>
              <a:t>(</a:t>
            </a:r>
            <a:r>
              <a:rPr lang="en-US" altLang="zh-CN" sz="2700" dirty="0" err="1" smtClean="0">
                <a:solidFill>
                  <a:srgbClr val="C00000"/>
                </a:solidFill>
                <a:ea typeface="宋体" pitchFamily="2" charset="-122"/>
              </a:rPr>
              <a:t>Benifit</a:t>
            </a:r>
            <a:r>
              <a:rPr lang="en-US" altLang="zh-CN" sz="2700" dirty="0" smtClean="0">
                <a:solidFill>
                  <a:srgbClr val="C00000"/>
                </a:solidFill>
                <a:ea typeface="宋体" pitchFamily="2" charset="-122"/>
              </a:rPr>
              <a:t>)</a:t>
            </a:r>
            <a:endParaRPr lang="zh-CN" sz="2700" dirty="0" smtClean="0">
              <a:ea typeface="宋体" pitchFamily="2" charset="-122"/>
            </a:endParaRPr>
          </a:p>
          <a:p>
            <a:r>
              <a:rPr lang="zh-CN" altLang="en-US" sz="2700" dirty="0" smtClean="0">
                <a:ea typeface="宋体" pitchFamily="2" charset="-122"/>
              </a:rPr>
              <a:t>成本也可译为代价，</a:t>
            </a:r>
            <a:r>
              <a:rPr lang="zh-CN" sz="2700" dirty="0" smtClean="0">
                <a:ea typeface="宋体" pitchFamily="2" charset="-122"/>
              </a:rPr>
              <a:t>任何一种东西的</a:t>
            </a:r>
            <a:r>
              <a:rPr lang="zh-CN" sz="2700" b="1" dirty="0" smtClean="0">
                <a:solidFill>
                  <a:srgbClr val="CC0000"/>
                </a:solidFill>
                <a:ea typeface="宋体" pitchFamily="2" charset="-122"/>
              </a:rPr>
              <a:t>成本</a:t>
            </a:r>
            <a:r>
              <a:rPr lang="zh-CN" sz="2700" dirty="0" smtClean="0">
                <a:ea typeface="宋体" pitchFamily="2" charset="-122"/>
              </a:rPr>
              <a:t>是为了得到这种东西所放弃的东西</a:t>
            </a:r>
            <a:r>
              <a:rPr lang="zh-CN" altLang="en-US" sz="2700" dirty="0" smtClean="0">
                <a:ea typeface="宋体" pitchFamily="2" charset="-122"/>
              </a:rPr>
              <a:t>。</a:t>
            </a:r>
            <a:r>
              <a:rPr lang="zh-CN" altLang="en-US" sz="2700" dirty="0">
                <a:ea typeface="宋体" pitchFamily="2" charset="-122"/>
              </a:rPr>
              <a:t>如，</a:t>
            </a:r>
            <a:r>
              <a:rPr lang="zh-CN" altLang="en-US" sz="2200" b="1" dirty="0" smtClean="0">
                <a:effectLst>
                  <a:outerShdw blurRad="38100" dist="38100" dir="2700000" algn="tl">
                    <a:srgbClr val="000000">
                      <a:alpha val="43137"/>
                    </a:srgbClr>
                  </a:outerShdw>
                </a:effectLst>
                <a:ea typeface="宋体" pitchFamily="2" charset="-122"/>
              </a:rPr>
              <a:t>愚公</a:t>
            </a:r>
            <a:r>
              <a:rPr lang="zh-CN" altLang="en-US" sz="2200" dirty="0" smtClean="0">
                <a:effectLst>
                  <a:outerShdw blurRad="38100" dist="38100" dir="2700000" algn="tl">
                    <a:srgbClr val="000000">
                      <a:alpha val="43137"/>
                    </a:srgbClr>
                  </a:outerShdw>
                </a:effectLst>
                <a:ea typeface="宋体" pitchFamily="2" charset="-122"/>
              </a:rPr>
              <a:t>得到羊肉的成本是所需要放弃的饼的数量</a:t>
            </a:r>
            <a:endParaRPr lang="zh-CN" sz="2200" dirty="0" smtClean="0">
              <a:effectLst>
                <a:outerShdw blurRad="38100" dist="38100" dir="2700000" algn="tl">
                  <a:srgbClr val="000000">
                    <a:alpha val="43137"/>
                  </a:srgbClr>
                </a:outerShdw>
              </a:effectLst>
              <a:ea typeface="宋体" pitchFamily="2" charset="-122"/>
            </a:endParaRPr>
          </a:p>
          <a:p>
            <a:pPr>
              <a:lnSpc>
                <a:spcPct val="110000"/>
              </a:lnSpc>
              <a:spcBef>
                <a:spcPts val="600"/>
              </a:spcBef>
              <a:spcAft>
                <a:spcPts val="600"/>
              </a:spcAft>
            </a:pPr>
            <a:r>
              <a:rPr lang="zh-CN" altLang="en-US" sz="2700" dirty="0" smtClean="0">
                <a:ea typeface="宋体" charset="-122"/>
              </a:rPr>
              <a:t>市场经济下，成本和利益多折算成货币量</a:t>
            </a:r>
            <a:endParaRPr lang="en-US" altLang="zh-CN" sz="2700" dirty="0" smtClean="0">
              <a:ea typeface="宋体" charset="-122"/>
            </a:endParaRPr>
          </a:p>
          <a:p>
            <a:pPr marL="0" lvl="1">
              <a:lnSpc>
                <a:spcPct val="110000"/>
              </a:lnSpc>
              <a:spcBef>
                <a:spcPts val="600"/>
              </a:spcBef>
              <a:spcAft>
                <a:spcPts val="600"/>
              </a:spcAft>
              <a:buNone/>
            </a:pPr>
            <a:r>
              <a:rPr lang="zh-CN" altLang="en-US" sz="2500" b="1" i="1" dirty="0" smtClean="0">
                <a:solidFill>
                  <a:srgbClr val="008A3E"/>
                </a:solidFill>
                <a:ea typeface="宋体" charset="-122"/>
              </a:rPr>
              <a:t>课堂练习：</a:t>
            </a:r>
            <a:r>
              <a:rPr lang="zh-CN" altLang="en-US" sz="2500" dirty="0" smtClean="0">
                <a:ea typeface="宋体" charset="-122"/>
              </a:rPr>
              <a:t>小张周一请事假看牙医，一共花了</a:t>
            </a:r>
            <a:r>
              <a:rPr lang="en-US" altLang="zh-CN" sz="2500" dirty="0" smtClean="0">
                <a:ea typeface="宋体" charset="-122"/>
              </a:rPr>
              <a:t>100</a:t>
            </a:r>
            <a:r>
              <a:rPr lang="zh-CN" altLang="en-US" sz="2500" dirty="0" smtClean="0">
                <a:ea typeface="宋体" charset="-122"/>
              </a:rPr>
              <a:t>元医疗费，他还因此被扣了</a:t>
            </a:r>
            <a:r>
              <a:rPr lang="en-US" altLang="zh-CN" sz="2500" dirty="0" smtClean="0">
                <a:ea typeface="宋体" charset="-122"/>
              </a:rPr>
              <a:t>200</a:t>
            </a:r>
            <a:r>
              <a:rPr lang="zh-CN" altLang="en-US" sz="2500" dirty="0" smtClean="0">
                <a:ea typeface="宋体" charset="-122"/>
              </a:rPr>
              <a:t>元的工资。问：他治疗牙齿的成本是多少钱？</a:t>
            </a:r>
            <a:r>
              <a:rPr lang="en-US" altLang="zh-CN" sz="2500" dirty="0" smtClean="0">
                <a:ea typeface="宋体" charset="-122"/>
              </a:rPr>
              <a:t>(</a:t>
            </a:r>
            <a:r>
              <a:rPr lang="zh-CN" altLang="en-US" sz="2500" dirty="0" smtClean="0">
                <a:ea typeface="宋体" charset="-122"/>
              </a:rPr>
              <a:t>提示</a:t>
            </a:r>
            <a:r>
              <a:rPr lang="en-US" altLang="zh-CN" sz="2500" dirty="0" smtClean="0">
                <a:ea typeface="宋体" charset="-122"/>
              </a:rPr>
              <a:t>:</a:t>
            </a:r>
            <a:r>
              <a:rPr lang="zh-CN" altLang="en-US" sz="2500" dirty="0" smtClean="0">
                <a:ea typeface="宋体" charset="-122"/>
              </a:rPr>
              <a:t>放弃的东西未必是一种</a:t>
            </a:r>
            <a:r>
              <a:rPr lang="en-US" altLang="zh-CN" sz="2500" dirty="0" smtClean="0">
                <a:ea typeface="宋体" charset="-122"/>
              </a:rPr>
              <a:t>)</a:t>
            </a:r>
            <a:endParaRPr lang="zh-CN" altLang="en-US" sz="2500" dirty="0" smtClean="0">
              <a:ea typeface="宋体" charset="-122"/>
            </a:endParaRPr>
          </a:p>
          <a:p>
            <a:endParaRPr lang="zh-CN" dirty="0" smtClean="0">
              <a:ea typeface="宋体" pitchFamily="2" charset="-122"/>
            </a:endParaRPr>
          </a:p>
          <a:p>
            <a:pPr>
              <a:buFont typeface="Wingdings" pitchFamily="2" charset="2"/>
              <a:buNone/>
            </a:pPr>
            <a:endParaRPr lang="zh-CN" dirty="0">
              <a:ea typeface="宋体" pitchFamily="2" charset="-122"/>
            </a:endParaRPr>
          </a:p>
        </p:txBody>
      </p:sp>
      <p:sp>
        <p:nvSpPr>
          <p:cNvPr id="15364" name="Text Box 4"/>
          <p:cNvSpPr txBox="1">
            <a:spLocks noChangeArrowheads="1"/>
          </p:cNvSpPr>
          <p:nvPr/>
        </p:nvSpPr>
        <p:spPr bwMode="auto">
          <a:xfrm>
            <a:off x="260350" y="835025"/>
            <a:ext cx="8621713" cy="1175706"/>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sz="3200" b="1" dirty="0">
                <a:solidFill>
                  <a:srgbClr val="008000"/>
                </a:solidFill>
                <a:ea typeface="宋体" pitchFamily="2" charset="-122"/>
              </a:rPr>
              <a:t>原理二</a:t>
            </a:r>
            <a:r>
              <a:rPr lang="en-US" altLang="zh-CN" sz="3200" b="1" dirty="0">
                <a:solidFill>
                  <a:srgbClr val="008000"/>
                </a:solidFill>
                <a:ea typeface="宋体" pitchFamily="2" charset="-122"/>
              </a:rPr>
              <a:t>:  </a:t>
            </a:r>
            <a:r>
              <a:rPr lang="zh-CN" sz="3200" b="1" dirty="0">
                <a:solidFill>
                  <a:srgbClr val="008000"/>
                </a:solidFill>
                <a:ea typeface="宋体" pitchFamily="2" charset="-122"/>
              </a:rPr>
              <a:t>某种东西的</a:t>
            </a:r>
            <a:r>
              <a:rPr lang="zh-CN" sz="3200" b="1" dirty="0" smtClean="0">
                <a:solidFill>
                  <a:srgbClr val="008000"/>
                </a:solidFill>
                <a:ea typeface="宋体" pitchFamily="2" charset="-122"/>
              </a:rPr>
              <a:t>成本</a:t>
            </a:r>
            <a:r>
              <a:rPr lang="en-US" altLang="zh-CN" sz="3200" b="1" dirty="0" smtClean="0">
                <a:solidFill>
                  <a:srgbClr val="008000"/>
                </a:solidFill>
                <a:ea typeface="宋体" pitchFamily="2" charset="-122"/>
              </a:rPr>
              <a:t>(</a:t>
            </a:r>
            <a:r>
              <a:rPr lang="zh-CN" altLang="en-US" sz="3200" b="1" dirty="0" smtClean="0">
                <a:solidFill>
                  <a:srgbClr val="008000"/>
                </a:solidFill>
                <a:ea typeface="宋体" pitchFamily="2" charset="-122"/>
              </a:rPr>
              <a:t>机会成本</a:t>
            </a:r>
            <a:r>
              <a:rPr lang="en-US" altLang="zh-CN" sz="3200" b="1" dirty="0" smtClean="0">
                <a:solidFill>
                  <a:srgbClr val="008000"/>
                </a:solidFill>
                <a:ea typeface="宋体" pitchFamily="2" charset="-122"/>
              </a:rPr>
              <a:t>)</a:t>
            </a:r>
            <a:r>
              <a:rPr lang="zh-CN" sz="3200" b="1" dirty="0" smtClean="0">
                <a:solidFill>
                  <a:srgbClr val="008000"/>
                </a:solidFill>
                <a:ea typeface="宋体" pitchFamily="2" charset="-122"/>
              </a:rPr>
              <a:t>是</a:t>
            </a:r>
            <a:r>
              <a:rPr lang="zh-CN" sz="3200" b="1" dirty="0">
                <a:solidFill>
                  <a:srgbClr val="008000"/>
                </a:solidFill>
                <a:ea typeface="宋体" pitchFamily="2" charset="-122"/>
              </a:rPr>
              <a:t>为了得到它所放弃的东西</a:t>
            </a:r>
          </a:p>
        </p:txBody>
      </p:sp>
      <p:sp>
        <p:nvSpPr>
          <p:cNvPr id="7" name="页脚占位符 3"/>
          <p:cNvSpPr>
            <a:spLocks noGrp="1"/>
          </p:cNvSpPr>
          <p:nvPr>
            <p:ph type="ftr" sz="quarter" idx="10"/>
          </p:nvPr>
        </p:nvSpPr>
        <p:spPr>
          <a:xfrm>
            <a:off x="285750" y="6392863"/>
            <a:ext cx="7335838" cy="366712"/>
          </a:xfrm>
        </p:spPr>
        <p:txBody>
          <a:bodyPr/>
          <a:lstStyle/>
          <a:p>
            <a:r>
              <a:rPr lang="zh-CN" altLang="en-US" dirty="0" smtClean="0"/>
              <a:t>经济学十大原理</a:t>
            </a:r>
            <a:endParaRPr lang="zh-CN"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EA4B74ED-D642-4939-A5E4-52CD137CDC1B}" type="slidenum">
              <a:rPr lang="en-US" altLang="zh-CN"/>
              <a:pPr/>
              <a:t>15</a:t>
            </a:fld>
            <a:endParaRPr lang="en-US" altLang="zh-CN"/>
          </a:p>
        </p:txBody>
      </p:sp>
      <p:sp>
        <p:nvSpPr>
          <p:cNvPr id="15362"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15363" name="Rectangle 3"/>
          <p:cNvSpPr>
            <a:spLocks noGrp="1" noChangeArrowheads="1"/>
          </p:cNvSpPr>
          <p:nvPr>
            <p:ph type="body" idx="4294967295"/>
          </p:nvPr>
        </p:nvSpPr>
        <p:spPr>
          <a:xfrm>
            <a:off x="373063" y="2128838"/>
            <a:ext cx="8313737" cy="3997325"/>
          </a:xfrm>
        </p:spPr>
        <p:txBody>
          <a:bodyPr/>
          <a:lstStyle/>
          <a:p>
            <a:pPr>
              <a:buNone/>
            </a:pPr>
            <a:r>
              <a:rPr lang="zh-CN" altLang="zh-CN" dirty="0" smtClean="0">
                <a:ea typeface="宋体" pitchFamily="2" charset="-122"/>
              </a:rPr>
              <a:t>例如： </a:t>
            </a:r>
          </a:p>
          <a:p>
            <a:pPr marL="0" indent="0">
              <a:lnSpc>
                <a:spcPct val="120000"/>
              </a:lnSpc>
              <a:spcBef>
                <a:spcPct val="35000"/>
              </a:spcBef>
              <a:buNone/>
              <a:tabLst>
                <a:tab pos="3997325" algn="ctr"/>
              </a:tabLst>
            </a:pPr>
            <a:r>
              <a:rPr lang="zh-CN" altLang="zh-CN" sz="2500" dirty="0" smtClean="0">
                <a:ea typeface="宋体" pitchFamily="2" charset="-122"/>
              </a:rPr>
              <a:t>上一年大学的成本不仅仅是学费，书籍，</a:t>
            </a:r>
            <a:r>
              <a:rPr lang="zh-CN" altLang="zh-CN" sz="2500" dirty="0" smtClean="0">
                <a:solidFill>
                  <a:srgbClr val="0033CC"/>
                </a:solidFill>
                <a:ea typeface="宋体" pitchFamily="2" charset="-122"/>
              </a:rPr>
              <a:t>住房和伙食</a:t>
            </a:r>
            <a:r>
              <a:rPr lang="en-US" altLang="zh-CN" sz="2500" dirty="0" smtClean="0">
                <a:solidFill>
                  <a:srgbClr val="0033CC"/>
                </a:solidFill>
                <a:ea typeface="宋体" pitchFamily="2" charset="-122"/>
              </a:rPr>
              <a:t>(?)</a:t>
            </a:r>
            <a:r>
              <a:rPr lang="zh-CN" altLang="zh-CN" sz="2500" dirty="0" smtClean="0">
                <a:ea typeface="宋体" pitchFamily="2" charset="-122"/>
              </a:rPr>
              <a:t>的钱全部加起来，还包括由于</a:t>
            </a:r>
            <a:r>
              <a:rPr lang="zh-CN" altLang="zh-CN" sz="2500" dirty="0" smtClean="0">
                <a:solidFill>
                  <a:srgbClr val="0033CC"/>
                </a:solidFill>
                <a:ea typeface="宋体" pitchFamily="2" charset="-122"/>
              </a:rPr>
              <a:t>没有工作而损失的工资</a:t>
            </a:r>
            <a:endParaRPr lang="en-US" altLang="zh-CN" sz="2500" dirty="0" smtClean="0">
              <a:solidFill>
                <a:srgbClr val="0033CC"/>
              </a:solidFill>
              <a:ea typeface="宋体" pitchFamily="2" charset="-122"/>
            </a:endParaRPr>
          </a:p>
          <a:p>
            <a:pPr marL="0" indent="0">
              <a:lnSpc>
                <a:spcPct val="120000"/>
              </a:lnSpc>
              <a:spcBef>
                <a:spcPct val="35000"/>
              </a:spcBef>
              <a:buNone/>
              <a:tabLst>
                <a:tab pos="3997325" algn="ctr"/>
              </a:tabLst>
            </a:pPr>
            <a:r>
              <a:rPr lang="zh-CN" altLang="en-US" sz="2500" b="1" i="1" dirty="0" smtClean="0">
                <a:solidFill>
                  <a:srgbClr val="008A3E"/>
                </a:solidFill>
                <a:ea typeface="宋体" charset="-122"/>
              </a:rPr>
              <a:t>课堂练习：</a:t>
            </a:r>
            <a:r>
              <a:rPr lang="zh-CN" altLang="en-US" sz="2500" dirty="0" smtClean="0">
                <a:ea typeface="宋体" pitchFamily="2" charset="-122"/>
              </a:rPr>
              <a:t>美国篮球运动员勒布朗</a:t>
            </a:r>
            <a:r>
              <a:rPr lang="en-US" altLang="zh-CN" sz="2500" dirty="0" smtClean="0">
                <a:latin typeface="Calibri"/>
                <a:ea typeface="宋体" pitchFamily="2" charset="-122"/>
                <a:cs typeface="Calibri"/>
              </a:rPr>
              <a:t>·</a:t>
            </a:r>
            <a:r>
              <a:rPr lang="zh-CN" altLang="en-US" sz="2500" dirty="0" smtClean="0">
                <a:ea typeface="宋体" pitchFamily="2" charset="-122"/>
              </a:rPr>
              <a:t>詹姆斯会读大学吗？</a:t>
            </a:r>
            <a:endParaRPr lang="en-US" altLang="zh-CN" sz="2500" dirty="0" smtClean="0">
              <a:ea typeface="宋体" pitchFamily="2" charset="-122"/>
            </a:endParaRPr>
          </a:p>
          <a:p>
            <a:pPr marL="342900" lvl="1" indent="-342900">
              <a:lnSpc>
                <a:spcPct val="105000"/>
              </a:lnSpc>
              <a:spcBef>
                <a:spcPts val="1800"/>
              </a:spcBef>
              <a:buClr>
                <a:srgbClr val="339966"/>
              </a:buClr>
            </a:pPr>
            <a:r>
              <a:rPr lang="zh-CN" altLang="en-US" dirty="0" smtClean="0">
                <a:ea typeface="宋体" pitchFamily="2" charset="-122"/>
              </a:rPr>
              <a:t>为了和货币支出相区分，经济学家使用</a:t>
            </a:r>
            <a:r>
              <a:rPr lang="zh-CN" altLang="en-US" b="1" dirty="0" smtClean="0">
                <a:solidFill>
                  <a:srgbClr val="C00000"/>
                </a:solidFill>
                <a:ea typeface="宋体" pitchFamily="2" charset="-122"/>
              </a:rPr>
              <a:t>机会成本</a:t>
            </a:r>
            <a:r>
              <a:rPr lang="en-US" altLang="zh-CN" dirty="0" smtClean="0">
                <a:solidFill>
                  <a:srgbClr val="C00000"/>
                </a:solidFill>
                <a:latin typeface="Times New Roman" pitchFamily="18" charset="0"/>
                <a:ea typeface="宋体" pitchFamily="2" charset="-122"/>
                <a:cs typeface="Times New Roman" pitchFamily="18" charset="0"/>
              </a:rPr>
              <a:t>(opportunity cost)</a:t>
            </a:r>
            <a:r>
              <a:rPr lang="zh-CN" altLang="en-US" dirty="0" smtClean="0">
                <a:ea typeface="宋体" pitchFamily="2" charset="-122"/>
              </a:rPr>
              <a:t>的概念，提醒计算“为得到它所放弃的那些东西”</a:t>
            </a:r>
            <a:r>
              <a:rPr lang="en-US" altLang="zh-CN" dirty="0" smtClean="0"/>
              <a:t> </a:t>
            </a:r>
            <a:r>
              <a:rPr lang="en-US" altLang="zh-CN" dirty="0" smtClean="0">
                <a:latin typeface="Times New Roman" pitchFamily="18" charset="0"/>
                <a:cs typeface="Times New Roman" pitchFamily="18" charset="0"/>
              </a:rPr>
              <a:t>Whatever must be given up to get it.</a:t>
            </a:r>
            <a:endParaRPr lang="en-US" altLang="zh-CN" dirty="0" smtClean="0">
              <a:latin typeface="Times New Roman" pitchFamily="18" charset="0"/>
              <a:ea typeface="宋体" pitchFamily="2" charset="-122"/>
              <a:cs typeface="Times New Roman" pitchFamily="18" charset="0"/>
            </a:endParaRPr>
          </a:p>
          <a:p>
            <a:pPr>
              <a:spcBef>
                <a:spcPts val="1200"/>
              </a:spcBef>
            </a:pPr>
            <a:r>
              <a:rPr lang="zh-CN" altLang="en-US" sz="2700" dirty="0" smtClean="0">
                <a:ea typeface="宋体" pitchFamily="2" charset="-122"/>
              </a:rPr>
              <a:t>注意：在经济学中，成本</a:t>
            </a:r>
            <a:r>
              <a:rPr lang="en-US" altLang="zh-CN" sz="2700" dirty="0" smtClean="0">
                <a:ea typeface="宋体" pitchFamily="2" charset="-122"/>
              </a:rPr>
              <a:t>==</a:t>
            </a:r>
            <a:r>
              <a:rPr lang="zh-CN" altLang="en-US" sz="2700" dirty="0" smtClean="0">
                <a:ea typeface="宋体" pitchFamily="2" charset="-122"/>
              </a:rPr>
              <a:t>机会成本</a:t>
            </a:r>
            <a:endParaRPr lang="zh-CN" dirty="0" smtClean="0">
              <a:ea typeface="宋体" pitchFamily="2" charset="-122"/>
            </a:endParaRPr>
          </a:p>
          <a:p>
            <a:pPr>
              <a:buFont typeface="Wingdings" pitchFamily="2" charset="2"/>
              <a:buNone/>
            </a:pPr>
            <a:endParaRPr lang="zh-CN" dirty="0">
              <a:ea typeface="宋体" pitchFamily="2" charset="-122"/>
            </a:endParaRPr>
          </a:p>
        </p:txBody>
      </p:sp>
      <p:sp>
        <p:nvSpPr>
          <p:cNvPr id="15364" name="Text Box 4"/>
          <p:cNvSpPr txBox="1">
            <a:spLocks noChangeArrowheads="1"/>
          </p:cNvSpPr>
          <p:nvPr/>
        </p:nvSpPr>
        <p:spPr bwMode="auto">
          <a:xfrm>
            <a:off x="260350" y="835025"/>
            <a:ext cx="8621713" cy="1175706"/>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sz="3200" b="1" dirty="0">
                <a:solidFill>
                  <a:srgbClr val="008000"/>
                </a:solidFill>
                <a:ea typeface="宋体" pitchFamily="2" charset="-122"/>
              </a:rPr>
              <a:t>原理二</a:t>
            </a:r>
            <a:r>
              <a:rPr lang="en-US" altLang="zh-CN" sz="3200" b="1" dirty="0">
                <a:solidFill>
                  <a:srgbClr val="008000"/>
                </a:solidFill>
                <a:ea typeface="宋体" pitchFamily="2" charset="-122"/>
              </a:rPr>
              <a:t>:  </a:t>
            </a:r>
            <a:r>
              <a:rPr lang="zh-CN" sz="3200" b="1" dirty="0">
                <a:solidFill>
                  <a:srgbClr val="008000"/>
                </a:solidFill>
                <a:ea typeface="宋体" pitchFamily="2" charset="-122"/>
              </a:rPr>
              <a:t>某种东西的</a:t>
            </a:r>
            <a:r>
              <a:rPr lang="zh-CN" sz="3200" b="1" dirty="0" smtClean="0">
                <a:solidFill>
                  <a:srgbClr val="008000"/>
                </a:solidFill>
                <a:ea typeface="宋体" pitchFamily="2" charset="-122"/>
              </a:rPr>
              <a:t>成本</a:t>
            </a:r>
            <a:r>
              <a:rPr lang="en-US" altLang="zh-CN" sz="3200" b="1" dirty="0" smtClean="0">
                <a:solidFill>
                  <a:srgbClr val="008000"/>
                </a:solidFill>
                <a:ea typeface="宋体" pitchFamily="2" charset="-122"/>
              </a:rPr>
              <a:t>(</a:t>
            </a:r>
            <a:r>
              <a:rPr lang="zh-CN" altLang="en-US" sz="3200" b="1" dirty="0" smtClean="0">
                <a:solidFill>
                  <a:srgbClr val="008000"/>
                </a:solidFill>
                <a:ea typeface="宋体" pitchFamily="2" charset="-122"/>
              </a:rPr>
              <a:t>机会成本</a:t>
            </a:r>
            <a:r>
              <a:rPr lang="en-US" altLang="zh-CN" sz="3200" b="1" dirty="0" smtClean="0">
                <a:solidFill>
                  <a:srgbClr val="008000"/>
                </a:solidFill>
                <a:ea typeface="宋体" pitchFamily="2" charset="-122"/>
              </a:rPr>
              <a:t>)</a:t>
            </a:r>
            <a:r>
              <a:rPr lang="zh-CN" sz="3200" b="1" dirty="0" smtClean="0">
                <a:solidFill>
                  <a:srgbClr val="008000"/>
                </a:solidFill>
                <a:ea typeface="宋体" pitchFamily="2" charset="-122"/>
              </a:rPr>
              <a:t>是</a:t>
            </a:r>
            <a:r>
              <a:rPr lang="zh-CN" sz="3200" b="1" dirty="0">
                <a:solidFill>
                  <a:srgbClr val="008000"/>
                </a:solidFill>
                <a:ea typeface="宋体" pitchFamily="2" charset="-122"/>
              </a:rPr>
              <a:t>为了得到它所放弃的东西</a:t>
            </a:r>
          </a:p>
        </p:txBody>
      </p:sp>
      <p:sp>
        <p:nvSpPr>
          <p:cNvPr id="7" name="页脚占位符 3"/>
          <p:cNvSpPr>
            <a:spLocks noGrp="1"/>
          </p:cNvSpPr>
          <p:nvPr>
            <p:ph type="ftr" sz="quarter" idx="10"/>
          </p:nvPr>
        </p:nvSpPr>
        <p:spPr>
          <a:xfrm>
            <a:off x="285750" y="6392863"/>
            <a:ext cx="7335838" cy="366712"/>
          </a:xfrm>
        </p:spPr>
        <p:txBody>
          <a:bodyPr/>
          <a:lstStyle/>
          <a:p>
            <a:r>
              <a:rPr lang="zh-CN" altLang="en-US" dirty="0" smtClean="0"/>
              <a:t>经济学十大原理</a:t>
            </a:r>
            <a:endParaRPr lang="zh-CN"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t>经济学十大原理</a:t>
            </a:r>
          </a:p>
        </p:txBody>
      </p:sp>
      <p:sp>
        <p:nvSpPr>
          <p:cNvPr id="6" name="灯片编号占位符 2"/>
          <p:cNvSpPr>
            <a:spLocks noGrp="1"/>
          </p:cNvSpPr>
          <p:nvPr>
            <p:ph type="sldNum" sz="quarter" idx="11"/>
          </p:nvPr>
        </p:nvSpPr>
        <p:spPr/>
        <p:txBody>
          <a:bodyPr/>
          <a:lstStyle/>
          <a:p>
            <a:fld id="{8CFD6D70-87D2-435D-934F-686160A7DC0B}" type="slidenum">
              <a:rPr lang="en-US" altLang="zh-CN"/>
              <a:pPr/>
              <a:t>16</a:t>
            </a:fld>
            <a:endParaRPr lang="en-US" altLang="zh-CN"/>
          </a:p>
        </p:txBody>
      </p:sp>
      <p:sp>
        <p:nvSpPr>
          <p:cNvPr id="18434"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18435" name="Rectangle 3"/>
          <p:cNvSpPr>
            <a:spLocks noGrp="1" noChangeArrowheads="1"/>
          </p:cNvSpPr>
          <p:nvPr>
            <p:ph type="body" idx="4294967295"/>
          </p:nvPr>
        </p:nvSpPr>
        <p:spPr>
          <a:xfrm>
            <a:off x="432148" y="1786220"/>
            <a:ext cx="8229600" cy="4689736"/>
          </a:xfrm>
        </p:spPr>
        <p:txBody>
          <a:bodyPr/>
          <a:lstStyle/>
          <a:p>
            <a:pPr marL="0" lvl="1" indent="0">
              <a:lnSpc>
                <a:spcPct val="105000"/>
              </a:lnSpc>
              <a:spcBef>
                <a:spcPct val="30000"/>
              </a:spcBef>
              <a:buClr>
                <a:srgbClr val="339966"/>
              </a:buClr>
              <a:buNone/>
            </a:pPr>
            <a:r>
              <a:rPr lang="zh-CN" b="1" dirty="0">
                <a:solidFill>
                  <a:srgbClr val="CC0000"/>
                </a:solidFill>
                <a:ea typeface="宋体" pitchFamily="2" charset="-122"/>
              </a:rPr>
              <a:t>理性人</a:t>
            </a:r>
            <a:r>
              <a:rPr lang="zh-CN" dirty="0" smtClean="0">
                <a:solidFill>
                  <a:srgbClr val="CC0000"/>
                </a:solidFill>
                <a:ea typeface="宋体" pitchFamily="2" charset="-122"/>
              </a:rPr>
              <a:t>：</a:t>
            </a:r>
            <a:r>
              <a:rPr lang="zh-CN" altLang="en-US" dirty="0" smtClean="0">
                <a:ea typeface="宋体" pitchFamily="2" charset="-122"/>
              </a:rPr>
              <a:t>系统而有目的地尽最大努力实现其目标的人</a:t>
            </a:r>
            <a:endParaRPr lang="zh-CN" dirty="0">
              <a:solidFill>
                <a:srgbClr val="CC0000"/>
              </a:solidFill>
              <a:ea typeface="宋体" pitchFamily="2" charset="-122"/>
            </a:endParaRPr>
          </a:p>
          <a:p>
            <a:pPr marL="519113" lvl="1" indent="-347663">
              <a:lnSpc>
                <a:spcPct val="105000"/>
              </a:lnSpc>
              <a:spcBef>
                <a:spcPts val="1800"/>
              </a:spcBef>
              <a:buClr>
                <a:srgbClr val="339966"/>
              </a:buClr>
            </a:pPr>
            <a:r>
              <a:rPr lang="zh-CN" altLang="en-US" sz="2600" dirty="0" smtClean="0">
                <a:ea typeface="宋体" pitchFamily="2" charset="-122"/>
              </a:rPr>
              <a:t>是否理性需从决策者自身的喜恶来看：鱼还是熊掌</a:t>
            </a:r>
            <a:endParaRPr lang="en-US" altLang="zh-CN" sz="2600" dirty="0" smtClean="0">
              <a:ea typeface="宋体" pitchFamily="2" charset="-122"/>
            </a:endParaRPr>
          </a:p>
          <a:p>
            <a:pPr marL="324000" lvl="1" indent="0">
              <a:lnSpc>
                <a:spcPct val="105000"/>
              </a:lnSpc>
              <a:spcBef>
                <a:spcPts val="1800"/>
              </a:spcBef>
              <a:buClr>
                <a:srgbClr val="339966"/>
              </a:buClr>
              <a:buNone/>
            </a:pPr>
            <a:r>
              <a:rPr lang="en-US" altLang="zh-CN" sz="2400" dirty="0">
                <a:solidFill>
                  <a:srgbClr val="00B050"/>
                </a:solidFill>
                <a:ea typeface="宋体" charset="-122"/>
              </a:rPr>
              <a:t>【</a:t>
            </a:r>
            <a:r>
              <a:rPr lang="zh-CN" altLang="en-US" sz="2400" b="1" dirty="0">
                <a:solidFill>
                  <a:srgbClr val="00B050"/>
                </a:solidFill>
                <a:ea typeface="宋体" charset="-122"/>
              </a:rPr>
              <a:t>鸡汤</a:t>
            </a:r>
            <a:r>
              <a:rPr lang="en-US" altLang="zh-CN" sz="2400" dirty="0">
                <a:solidFill>
                  <a:srgbClr val="00B050"/>
                </a:solidFill>
                <a:ea typeface="宋体" charset="-122"/>
              </a:rPr>
              <a:t>】</a:t>
            </a:r>
            <a:r>
              <a:rPr lang="zh-CN" altLang="en-US" sz="2400" b="1" dirty="0" smtClean="0">
                <a:solidFill>
                  <a:srgbClr val="00B050"/>
                </a:solidFill>
                <a:ea typeface="宋体" pitchFamily="2" charset="-122"/>
              </a:rPr>
              <a:t>当试图体味他人苦难时，推己及人是褒义词；但当试图将自己的价值观刻板灌输给他人时，就令人讨厌了</a:t>
            </a:r>
            <a:endParaRPr lang="en-US" altLang="zh-CN" sz="2400" b="1" dirty="0" smtClean="0">
              <a:solidFill>
                <a:srgbClr val="00B050"/>
              </a:solidFill>
              <a:ea typeface="宋体" pitchFamily="2" charset="-122"/>
            </a:endParaRPr>
          </a:p>
          <a:p>
            <a:pPr marL="519113" lvl="1" indent="-347663">
              <a:lnSpc>
                <a:spcPct val="105000"/>
              </a:lnSpc>
              <a:spcBef>
                <a:spcPts val="1800"/>
              </a:spcBef>
              <a:buClr>
                <a:srgbClr val="339966"/>
              </a:buClr>
            </a:pPr>
            <a:r>
              <a:rPr lang="zh-CN" altLang="en-US" sz="2600" dirty="0" smtClean="0">
                <a:ea typeface="宋体" pitchFamily="2" charset="-122"/>
              </a:rPr>
              <a:t>一项理性决策可能事后来看并非最好：农民种什么或</a:t>
            </a:r>
            <a:r>
              <a:rPr lang="en-US" altLang="zh-CN" sz="2600" dirty="0" smtClean="0">
                <a:ea typeface="宋体" pitchFamily="2" charset="-122"/>
              </a:rPr>
              <a:t>2000</a:t>
            </a:r>
            <a:r>
              <a:rPr lang="zh-CN" altLang="en-US" sz="2600" dirty="0" smtClean="0">
                <a:ea typeface="宋体" pitchFamily="2" charset="-122"/>
              </a:rPr>
              <a:t>年时大学生关于住房还教育的投资选择</a:t>
            </a:r>
            <a:endParaRPr lang="en-US" altLang="zh-CN" sz="2600" dirty="0" smtClean="0">
              <a:ea typeface="宋体" pitchFamily="2" charset="-122"/>
            </a:endParaRPr>
          </a:p>
          <a:p>
            <a:pPr marL="519113" lvl="1" indent="-347663">
              <a:lnSpc>
                <a:spcPct val="105000"/>
              </a:lnSpc>
              <a:spcBef>
                <a:spcPts val="1800"/>
              </a:spcBef>
              <a:buClr>
                <a:srgbClr val="339966"/>
              </a:buClr>
            </a:pPr>
            <a:r>
              <a:rPr lang="zh-CN" altLang="en-US" sz="2600" dirty="0" smtClean="0">
                <a:ea typeface="宋体" pitchFamily="2" charset="-122"/>
              </a:rPr>
              <a:t>每个人都会做出</a:t>
            </a:r>
            <a:r>
              <a:rPr lang="zh-CN" altLang="en-US" dirty="0" smtClean="0">
                <a:ea typeface="宋体" charset="-122"/>
              </a:rPr>
              <a:t>他</a:t>
            </a:r>
            <a:r>
              <a:rPr lang="en-US" altLang="zh-CN" dirty="0" smtClean="0">
                <a:ea typeface="宋体" charset="-122"/>
              </a:rPr>
              <a:t>/</a:t>
            </a:r>
            <a:r>
              <a:rPr lang="zh-CN" altLang="en-US" dirty="0">
                <a:ea typeface="宋体" charset="-122"/>
              </a:rPr>
              <a:t>她</a:t>
            </a:r>
            <a:r>
              <a:rPr lang="zh-CN" altLang="en-US" dirty="0" smtClean="0">
                <a:ea typeface="宋体" charset="-122"/>
              </a:rPr>
              <a:t>认为</a:t>
            </a:r>
            <a:r>
              <a:rPr lang="zh-CN" altLang="en-US" dirty="0">
                <a:ea typeface="宋体" charset="-122"/>
              </a:rPr>
              <a:t>的最好的决策</a:t>
            </a:r>
            <a:endParaRPr lang="en-US" altLang="zh-CN" dirty="0">
              <a:ea typeface="宋体" charset="-122"/>
            </a:endParaRPr>
          </a:p>
          <a:p>
            <a:pPr marL="519113" lvl="1" indent="-347663">
              <a:lnSpc>
                <a:spcPct val="105000"/>
              </a:lnSpc>
              <a:spcBef>
                <a:spcPts val="1800"/>
              </a:spcBef>
              <a:buClr>
                <a:srgbClr val="339966"/>
              </a:buClr>
            </a:pPr>
            <a:endParaRPr lang="en-US" altLang="zh-CN" dirty="0" smtClean="0">
              <a:ea typeface="宋体" pitchFamily="2" charset="-122"/>
            </a:endParaRPr>
          </a:p>
          <a:p>
            <a:pPr marL="519113" lvl="1" indent="-347663">
              <a:lnSpc>
                <a:spcPct val="105000"/>
              </a:lnSpc>
              <a:spcBef>
                <a:spcPct val="30000"/>
              </a:spcBef>
              <a:buClr>
                <a:srgbClr val="339966"/>
              </a:buClr>
            </a:pPr>
            <a:endParaRPr lang="en-US" altLang="zh-CN" dirty="0" smtClean="0">
              <a:ea typeface="宋体" pitchFamily="2" charset="-122"/>
            </a:endParaRPr>
          </a:p>
        </p:txBody>
      </p:sp>
      <p:sp>
        <p:nvSpPr>
          <p:cNvPr id="18436"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原理三</a:t>
            </a:r>
            <a:r>
              <a:rPr lang="en-US" altLang="zh-CN" sz="3200" b="1">
                <a:solidFill>
                  <a:srgbClr val="008000"/>
                </a:solidFill>
                <a:ea typeface="宋体" pitchFamily="2" charset="-122"/>
              </a:rPr>
              <a:t>: </a:t>
            </a:r>
            <a:r>
              <a:rPr lang="zh-CN" sz="3200" b="1">
                <a:solidFill>
                  <a:srgbClr val="008000"/>
                </a:solidFill>
                <a:ea typeface="宋体" pitchFamily="2" charset="-122"/>
              </a:rPr>
              <a:t>理性人考虑边际量</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8CFD6D70-87D2-435D-934F-686160A7DC0B}" type="slidenum">
              <a:rPr lang="en-US" altLang="zh-CN"/>
              <a:pPr/>
              <a:t>17</a:t>
            </a:fld>
            <a:endParaRPr lang="en-US" altLang="zh-CN"/>
          </a:p>
        </p:txBody>
      </p:sp>
      <p:sp>
        <p:nvSpPr>
          <p:cNvPr id="18434"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18435" name="Rectangle 3"/>
          <p:cNvSpPr>
            <a:spLocks noGrp="1" noChangeArrowheads="1"/>
          </p:cNvSpPr>
          <p:nvPr>
            <p:ph type="body" idx="4294967295"/>
          </p:nvPr>
        </p:nvSpPr>
        <p:spPr>
          <a:xfrm>
            <a:off x="432148" y="1786220"/>
            <a:ext cx="8229600" cy="4689736"/>
          </a:xfrm>
        </p:spPr>
        <p:txBody>
          <a:bodyPr/>
          <a:lstStyle/>
          <a:p>
            <a:pPr>
              <a:spcBef>
                <a:spcPct val="40000"/>
              </a:spcBef>
              <a:spcAft>
                <a:spcPts val="0"/>
              </a:spcAft>
              <a:buNone/>
            </a:pPr>
            <a:r>
              <a:rPr lang="zh-CN" altLang="en-US" sz="2600" b="1" dirty="0" smtClean="0">
                <a:solidFill>
                  <a:srgbClr val="CC0000"/>
                </a:solidFill>
                <a:ea typeface="宋体" pitchFamily="2" charset="-122"/>
              </a:rPr>
              <a:t>边际</a:t>
            </a:r>
            <a:r>
              <a:rPr lang="en-US" altLang="zh-CN" sz="2400" b="1" dirty="0" smtClean="0">
                <a:solidFill>
                  <a:srgbClr val="CC0000"/>
                </a:solidFill>
                <a:ea typeface="宋体" pitchFamily="2" charset="-122"/>
              </a:rPr>
              <a:t>(Marginal)</a:t>
            </a:r>
            <a:r>
              <a:rPr lang="zh-CN" altLang="en-US" sz="2600" b="1" dirty="0" smtClean="0">
                <a:solidFill>
                  <a:srgbClr val="CC0000"/>
                </a:solidFill>
                <a:ea typeface="宋体" pitchFamily="2" charset="-122"/>
              </a:rPr>
              <a:t>变动：</a:t>
            </a:r>
            <a:r>
              <a:rPr lang="zh-CN" altLang="en-US" sz="2600" dirty="0" smtClean="0">
                <a:ea typeface="宋体" pitchFamily="2" charset="-122"/>
              </a:rPr>
              <a:t>对现有行动计划的微小增量调整</a:t>
            </a:r>
            <a:endParaRPr lang="en-US" altLang="zh-CN" sz="2600" dirty="0" smtClean="0">
              <a:ea typeface="宋体" pitchFamily="2" charset="-122"/>
            </a:endParaRPr>
          </a:p>
          <a:p>
            <a:pPr>
              <a:spcBef>
                <a:spcPct val="40000"/>
              </a:spcBef>
              <a:spcAft>
                <a:spcPts val="0"/>
              </a:spcAft>
              <a:buNone/>
            </a:pPr>
            <a:r>
              <a:rPr lang="zh-CN" altLang="en-US" sz="2500" dirty="0" smtClean="0">
                <a:ea typeface="宋体" pitchFamily="2" charset="-122"/>
              </a:rPr>
              <a:t>你会碰到 “是与否”的决策，但更常碰到“多少”决策</a:t>
            </a:r>
            <a:r>
              <a:rPr lang="zh-CN" altLang="zh-CN" sz="2500" dirty="0" smtClean="0">
                <a:ea typeface="宋体" pitchFamily="2" charset="-122"/>
              </a:rPr>
              <a:t>:</a:t>
            </a:r>
          </a:p>
          <a:p>
            <a:pPr marL="519113" lvl="1" indent="-347663">
              <a:lnSpc>
                <a:spcPct val="105000"/>
              </a:lnSpc>
              <a:spcBef>
                <a:spcPts val="600"/>
              </a:spcBef>
              <a:buClr>
                <a:srgbClr val="339966"/>
              </a:buClr>
            </a:pPr>
            <a:r>
              <a:rPr lang="zh-CN" altLang="zh-CN" sz="2400" dirty="0" smtClean="0">
                <a:ea typeface="宋体" pitchFamily="2" charset="-122"/>
              </a:rPr>
              <a:t>当一个经理在考虑是否要</a:t>
            </a:r>
            <a:r>
              <a:rPr lang="zh-CN" altLang="zh-CN" sz="2400" b="1" dirty="0" smtClean="0">
                <a:ea typeface="宋体" pitchFamily="2" charset="-122"/>
              </a:rPr>
              <a:t>增加</a:t>
            </a:r>
            <a:r>
              <a:rPr lang="en-US" altLang="zh-CN" sz="2400" b="1" dirty="0" smtClean="0">
                <a:ea typeface="宋体" pitchFamily="2" charset="-122"/>
              </a:rPr>
              <a:t>1</a:t>
            </a:r>
            <a:r>
              <a:rPr lang="zh-CN" altLang="en-US" sz="2400" b="1" dirty="0" smtClean="0">
                <a:ea typeface="宋体" pitchFamily="2" charset="-122"/>
              </a:rPr>
              <a:t>单位产量</a:t>
            </a:r>
            <a:r>
              <a:rPr lang="zh-CN" altLang="zh-CN" sz="2400" dirty="0" smtClean="0">
                <a:ea typeface="宋体" pitchFamily="2" charset="-122"/>
              </a:rPr>
              <a:t>时, 她</a:t>
            </a:r>
            <a:r>
              <a:rPr lang="zh-CN" altLang="en-US" sz="2400" dirty="0" smtClean="0">
                <a:ea typeface="宋体" pitchFamily="2" charset="-122"/>
              </a:rPr>
              <a:t>会比较需要</a:t>
            </a:r>
            <a:r>
              <a:rPr lang="zh-CN" altLang="zh-CN" sz="2400" dirty="0" smtClean="0">
                <a:ea typeface="宋体" pitchFamily="2" charset="-122"/>
              </a:rPr>
              <a:t>增加的劳动力与原材料</a:t>
            </a:r>
            <a:r>
              <a:rPr lang="zh-CN" altLang="en-US" sz="2400" dirty="0" smtClean="0">
                <a:ea typeface="宋体" pitchFamily="2" charset="-122"/>
              </a:rPr>
              <a:t>等</a:t>
            </a:r>
            <a:r>
              <a:rPr lang="zh-CN" altLang="zh-CN" sz="2400" dirty="0" smtClean="0">
                <a:ea typeface="宋体" pitchFamily="2" charset="-122"/>
              </a:rPr>
              <a:t>成本和</a:t>
            </a:r>
            <a:r>
              <a:rPr lang="zh-CN" altLang="en-US" sz="2400" dirty="0" smtClean="0">
                <a:ea typeface="宋体" pitchFamily="2" charset="-122"/>
              </a:rPr>
              <a:t>可以增加</a:t>
            </a:r>
            <a:r>
              <a:rPr lang="zh-CN" altLang="zh-CN" sz="2400" dirty="0" smtClean="0">
                <a:ea typeface="宋体" pitchFamily="2" charset="-122"/>
              </a:rPr>
              <a:t>的</a:t>
            </a:r>
            <a:r>
              <a:rPr lang="zh-CN" altLang="en-US" sz="2400" dirty="0" smtClean="0">
                <a:ea typeface="宋体" pitchFamily="2" charset="-122"/>
              </a:rPr>
              <a:t>销售</a:t>
            </a:r>
            <a:r>
              <a:rPr lang="zh-CN" altLang="zh-CN" sz="2400" dirty="0" smtClean="0">
                <a:ea typeface="宋体" pitchFamily="2" charset="-122"/>
              </a:rPr>
              <a:t>收</a:t>
            </a:r>
            <a:r>
              <a:rPr lang="zh-CN" altLang="en-US" sz="2400" dirty="0" smtClean="0">
                <a:ea typeface="宋体" pitchFamily="2" charset="-122"/>
              </a:rPr>
              <a:t>入。</a:t>
            </a:r>
            <a:endParaRPr lang="en-US" altLang="zh-CN" sz="2400" dirty="0" smtClean="0">
              <a:ea typeface="宋体" pitchFamily="2" charset="-122"/>
            </a:endParaRPr>
          </a:p>
          <a:p>
            <a:pPr marL="519113" lvl="1" indent="-347663">
              <a:lnSpc>
                <a:spcPct val="105000"/>
              </a:lnSpc>
              <a:spcBef>
                <a:spcPts val="600"/>
              </a:spcBef>
              <a:buClr>
                <a:srgbClr val="339966"/>
              </a:buClr>
            </a:pPr>
            <a:r>
              <a:rPr lang="zh-CN" altLang="en-US" sz="2400" dirty="0" smtClean="0">
                <a:effectLst>
                  <a:outerShdw blurRad="38100" dist="38100" dir="2700000" algn="tl">
                    <a:srgbClr val="000000">
                      <a:alpha val="43137"/>
                    </a:srgbClr>
                  </a:outerShdw>
                </a:effectLst>
                <a:ea typeface="宋体" pitchFamily="2" charset="-122"/>
              </a:rPr>
              <a:t>当</a:t>
            </a:r>
            <a:r>
              <a:rPr lang="zh-CN" altLang="en-US" sz="2400" b="1" dirty="0" smtClean="0">
                <a:effectLst>
                  <a:outerShdw blurRad="38100" dist="38100" dir="2700000" algn="tl">
                    <a:srgbClr val="000000">
                      <a:alpha val="43137"/>
                    </a:srgbClr>
                  </a:outerShdw>
                </a:effectLst>
                <a:ea typeface="宋体" pitchFamily="2" charset="-122"/>
              </a:rPr>
              <a:t>愚公</a:t>
            </a:r>
            <a:r>
              <a:rPr lang="zh-CN" altLang="en-US" sz="2400" dirty="0" smtClean="0">
                <a:effectLst>
                  <a:outerShdw blurRad="38100" dist="38100" dir="2700000" algn="tl">
                    <a:srgbClr val="000000">
                      <a:alpha val="43137"/>
                    </a:srgbClr>
                  </a:outerShdw>
                </a:effectLst>
                <a:ea typeface="宋体" pitchFamily="2" charset="-122"/>
              </a:rPr>
              <a:t>考虑是否增加</a:t>
            </a:r>
            <a:r>
              <a:rPr lang="en-US" altLang="zh-CN" sz="2400" dirty="0" smtClean="0">
                <a:effectLst>
                  <a:outerShdw blurRad="38100" dist="38100" dir="2700000" algn="tl">
                    <a:srgbClr val="000000">
                      <a:alpha val="43137"/>
                    </a:srgbClr>
                  </a:outerShdw>
                </a:effectLst>
                <a:ea typeface="宋体" pitchFamily="2" charset="-122"/>
              </a:rPr>
              <a:t>1</a:t>
            </a:r>
            <a:r>
              <a:rPr lang="zh-CN" altLang="en-US" sz="2400" dirty="0" smtClean="0">
                <a:effectLst>
                  <a:outerShdw blurRad="38100" dist="38100" dir="2700000" algn="tl">
                    <a:srgbClr val="000000">
                      <a:alpha val="43137"/>
                    </a:srgbClr>
                  </a:outerShdw>
                </a:effectLst>
                <a:ea typeface="宋体" pitchFamily="2" charset="-122"/>
              </a:rPr>
              <a:t>单位羊肉的产量时，会比较需要放弃的饼的价值（成本）和多</a:t>
            </a:r>
            <a:r>
              <a:rPr lang="en-US" altLang="zh-CN" sz="2400" dirty="0" smtClean="0">
                <a:effectLst>
                  <a:outerShdw blurRad="38100" dist="38100" dir="2700000" algn="tl">
                    <a:srgbClr val="000000">
                      <a:alpha val="43137"/>
                    </a:srgbClr>
                  </a:outerShdw>
                </a:effectLst>
                <a:ea typeface="宋体" pitchFamily="2" charset="-122"/>
              </a:rPr>
              <a:t>1</a:t>
            </a:r>
            <a:r>
              <a:rPr lang="zh-CN" altLang="en-US" sz="2400" dirty="0" smtClean="0">
                <a:effectLst>
                  <a:outerShdw blurRad="38100" dist="38100" dir="2700000" algn="tl">
                    <a:srgbClr val="000000">
                      <a:alpha val="43137"/>
                    </a:srgbClr>
                  </a:outerShdw>
                </a:effectLst>
                <a:ea typeface="宋体" pitchFamily="2" charset="-122"/>
              </a:rPr>
              <a:t>单位羊肉的价值（利益）</a:t>
            </a:r>
            <a:endParaRPr lang="en-US" altLang="zh-CN" sz="2400" dirty="0" smtClean="0">
              <a:effectLst>
                <a:outerShdw blurRad="38100" dist="38100" dir="2700000" algn="tl">
                  <a:srgbClr val="000000">
                    <a:alpha val="43137"/>
                  </a:srgbClr>
                </a:outerShdw>
              </a:effectLst>
              <a:ea typeface="宋体" pitchFamily="2" charset="-122"/>
            </a:endParaRPr>
          </a:p>
          <a:p>
            <a:pPr>
              <a:spcBef>
                <a:spcPct val="40000"/>
              </a:spcBef>
              <a:spcAft>
                <a:spcPts val="0"/>
              </a:spcAft>
              <a:buNone/>
            </a:pPr>
            <a:r>
              <a:rPr lang="zh-CN" altLang="en-US" sz="2600" b="1" dirty="0" smtClean="0">
                <a:solidFill>
                  <a:srgbClr val="C00000"/>
                </a:solidFill>
                <a:ea typeface="宋体" pitchFamily="2" charset="-122"/>
              </a:rPr>
              <a:t>配置“多少”资源</a:t>
            </a:r>
            <a:r>
              <a:rPr lang="zh-CN" altLang="en-US" sz="2600" dirty="0" smtClean="0">
                <a:ea typeface="宋体" pitchFamily="2" charset="-122"/>
              </a:rPr>
              <a:t>的决策，理性人考虑边际量：</a:t>
            </a:r>
            <a:endParaRPr lang="en-US" altLang="zh-CN" sz="2600" dirty="0" smtClean="0">
              <a:ea typeface="宋体" pitchFamily="2" charset="-122"/>
            </a:endParaRPr>
          </a:p>
          <a:p>
            <a:pPr marL="519113" lvl="1" indent="-347663">
              <a:lnSpc>
                <a:spcPct val="105000"/>
              </a:lnSpc>
              <a:spcBef>
                <a:spcPts val="600"/>
              </a:spcBef>
              <a:buClr>
                <a:srgbClr val="339966"/>
              </a:buClr>
            </a:pPr>
            <a:r>
              <a:rPr lang="zh-CN" altLang="en-US" sz="2400" dirty="0" smtClean="0">
                <a:ea typeface="宋体" pitchFamily="2" charset="-122"/>
              </a:rPr>
              <a:t>边际利益</a:t>
            </a:r>
            <a:r>
              <a:rPr lang="en-US" altLang="zh-CN" sz="2400" dirty="0" smtClean="0">
                <a:ea typeface="宋体" pitchFamily="2" charset="-122"/>
              </a:rPr>
              <a:t>(MB) &gt;</a:t>
            </a:r>
            <a:r>
              <a:rPr lang="zh-CN" altLang="en-US" sz="2400" dirty="0" smtClean="0">
                <a:ea typeface="宋体" pitchFamily="2" charset="-122"/>
              </a:rPr>
              <a:t>边际成本</a:t>
            </a:r>
            <a:r>
              <a:rPr lang="en-US" altLang="zh-CN" sz="2400" dirty="0" smtClean="0">
                <a:ea typeface="宋体" pitchFamily="2" charset="-122"/>
              </a:rPr>
              <a:t>(MC)</a:t>
            </a:r>
            <a:r>
              <a:rPr lang="zh-CN" altLang="en-US" sz="2400" dirty="0" smtClean="0">
                <a:ea typeface="宋体" pitchFamily="2" charset="-122"/>
              </a:rPr>
              <a:t>时，增加这项活动</a:t>
            </a:r>
            <a:endParaRPr lang="en-US" altLang="zh-CN" sz="2400" dirty="0" smtClean="0">
              <a:ea typeface="宋体" pitchFamily="2" charset="-122"/>
            </a:endParaRPr>
          </a:p>
          <a:p>
            <a:pPr marL="519113" lvl="1" indent="-347663">
              <a:lnSpc>
                <a:spcPct val="105000"/>
              </a:lnSpc>
              <a:spcBef>
                <a:spcPts val="600"/>
              </a:spcBef>
              <a:buClr>
                <a:srgbClr val="339966"/>
              </a:buClr>
            </a:pPr>
            <a:r>
              <a:rPr lang="zh-CN" altLang="en-US" sz="2400" dirty="0" smtClean="0">
                <a:ea typeface="宋体" pitchFamily="2" charset="-122"/>
              </a:rPr>
              <a:t>边际利益</a:t>
            </a:r>
            <a:r>
              <a:rPr lang="en-US" altLang="zh-CN" sz="2400" dirty="0" smtClean="0">
                <a:ea typeface="宋体" pitchFamily="2" charset="-122"/>
              </a:rPr>
              <a:t>(MB) &lt;</a:t>
            </a:r>
            <a:r>
              <a:rPr lang="zh-CN" altLang="en-US" sz="2400" dirty="0" smtClean="0">
                <a:ea typeface="宋体" pitchFamily="2" charset="-122"/>
              </a:rPr>
              <a:t>边际成本</a:t>
            </a:r>
            <a:r>
              <a:rPr lang="en-US" altLang="zh-CN" sz="2400" dirty="0" smtClean="0">
                <a:ea typeface="宋体" pitchFamily="2" charset="-122"/>
              </a:rPr>
              <a:t>(MC)</a:t>
            </a:r>
            <a:r>
              <a:rPr lang="zh-CN" altLang="en-US" sz="2400" dirty="0" smtClean="0">
                <a:ea typeface="宋体" pitchFamily="2" charset="-122"/>
              </a:rPr>
              <a:t>时，减少这项活动</a:t>
            </a:r>
            <a:endParaRPr lang="en-US" altLang="zh-CN" sz="2400" dirty="0" smtClean="0">
              <a:ea typeface="宋体" pitchFamily="2" charset="-122"/>
            </a:endParaRPr>
          </a:p>
          <a:p>
            <a:pPr marL="519113" lvl="1" indent="-347663">
              <a:lnSpc>
                <a:spcPct val="105000"/>
              </a:lnSpc>
              <a:spcBef>
                <a:spcPts val="600"/>
              </a:spcBef>
              <a:buClr>
                <a:srgbClr val="339966"/>
              </a:buClr>
            </a:pPr>
            <a:r>
              <a:rPr lang="en-US" altLang="zh-CN" sz="2600" dirty="0" smtClean="0">
                <a:ea typeface="宋体" pitchFamily="2" charset="-122"/>
              </a:rPr>
              <a:t>MB=MC</a:t>
            </a:r>
            <a:r>
              <a:rPr lang="zh-CN" altLang="en-US" sz="2600" dirty="0" smtClean="0">
                <a:ea typeface="宋体" pitchFamily="2" charset="-122"/>
              </a:rPr>
              <a:t>时，资源配置数量刚刚好</a:t>
            </a:r>
            <a:endParaRPr lang="en-US" altLang="zh-CN" sz="2600" dirty="0" smtClean="0">
              <a:ea typeface="宋体" pitchFamily="2" charset="-122"/>
            </a:endParaRPr>
          </a:p>
          <a:p>
            <a:pPr marL="519113" lvl="1" indent="-347663">
              <a:lnSpc>
                <a:spcPct val="105000"/>
              </a:lnSpc>
              <a:spcBef>
                <a:spcPct val="30000"/>
              </a:spcBef>
              <a:buClr>
                <a:srgbClr val="339966"/>
              </a:buClr>
            </a:pPr>
            <a:endParaRPr lang="en-US" altLang="zh-CN" dirty="0" smtClean="0">
              <a:ea typeface="宋体" pitchFamily="2" charset="-122"/>
            </a:endParaRPr>
          </a:p>
          <a:p>
            <a:pPr marL="519113" lvl="1" indent="-347663">
              <a:lnSpc>
                <a:spcPct val="105000"/>
              </a:lnSpc>
              <a:spcBef>
                <a:spcPct val="30000"/>
              </a:spcBef>
              <a:buClr>
                <a:srgbClr val="339966"/>
              </a:buClr>
            </a:pPr>
            <a:endParaRPr lang="en-US" altLang="zh-CN" dirty="0" smtClean="0">
              <a:ea typeface="宋体" pitchFamily="2" charset="-122"/>
            </a:endParaRPr>
          </a:p>
        </p:txBody>
      </p:sp>
      <p:sp>
        <p:nvSpPr>
          <p:cNvPr id="18436" name="Text Box 4"/>
          <p:cNvSpPr txBox="1">
            <a:spLocks noChangeArrowheads="1"/>
          </p:cNvSpPr>
          <p:nvPr/>
        </p:nvSpPr>
        <p:spPr bwMode="auto">
          <a:xfrm>
            <a:off x="260350" y="835025"/>
            <a:ext cx="8621713" cy="587661"/>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dirty="0">
                <a:solidFill>
                  <a:srgbClr val="008000"/>
                </a:solidFill>
                <a:ea typeface="宋体" pitchFamily="2" charset="-122"/>
              </a:rPr>
              <a:t>原理三</a:t>
            </a:r>
            <a:r>
              <a:rPr lang="en-US" altLang="zh-CN" sz="3200" b="1" dirty="0">
                <a:solidFill>
                  <a:srgbClr val="008000"/>
                </a:solidFill>
                <a:ea typeface="宋体" pitchFamily="2" charset="-122"/>
              </a:rPr>
              <a:t>: </a:t>
            </a:r>
            <a:r>
              <a:rPr lang="zh-CN" sz="3200" b="1" dirty="0">
                <a:solidFill>
                  <a:srgbClr val="008000"/>
                </a:solidFill>
                <a:ea typeface="宋体" pitchFamily="2" charset="-122"/>
              </a:rPr>
              <a:t>理性人考虑</a:t>
            </a:r>
            <a:r>
              <a:rPr lang="zh-CN" sz="3200" b="1" dirty="0">
                <a:solidFill>
                  <a:srgbClr val="FF0000"/>
                </a:solidFill>
                <a:ea typeface="宋体" pitchFamily="2" charset="-122"/>
              </a:rPr>
              <a:t>边际量</a:t>
            </a:r>
          </a:p>
        </p:txBody>
      </p:sp>
      <p:sp>
        <p:nvSpPr>
          <p:cNvPr id="7" name="页脚占位符 3"/>
          <p:cNvSpPr>
            <a:spLocks noGrp="1"/>
          </p:cNvSpPr>
          <p:nvPr>
            <p:ph type="ftr" sz="quarter" idx="10"/>
          </p:nvPr>
        </p:nvSpPr>
        <p:spPr>
          <a:xfrm>
            <a:off x="285750" y="6392863"/>
            <a:ext cx="7335838" cy="366712"/>
          </a:xfrm>
        </p:spPr>
        <p:txBody>
          <a:bodyPr/>
          <a:lstStyle/>
          <a:p>
            <a:r>
              <a:rPr lang="zh-CN" altLang="en-US" dirty="0" smtClean="0"/>
              <a:t>经济学十大原理</a:t>
            </a:r>
            <a:endParaRPr lang="zh-CN"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8CFD6D70-87D2-435D-934F-686160A7DC0B}" type="slidenum">
              <a:rPr lang="en-US" altLang="zh-CN"/>
              <a:pPr/>
              <a:t>18</a:t>
            </a:fld>
            <a:endParaRPr lang="en-US" altLang="zh-CN"/>
          </a:p>
        </p:txBody>
      </p:sp>
      <p:sp>
        <p:nvSpPr>
          <p:cNvPr id="18434"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18435" name="Rectangle 3"/>
          <p:cNvSpPr>
            <a:spLocks noGrp="1" noChangeArrowheads="1"/>
          </p:cNvSpPr>
          <p:nvPr>
            <p:ph type="body" idx="4294967295"/>
          </p:nvPr>
        </p:nvSpPr>
        <p:spPr>
          <a:xfrm>
            <a:off x="432148" y="1786220"/>
            <a:ext cx="8229600" cy="4689736"/>
          </a:xfrm>
        </p:spPr>
        <p:txBody>
          <a:bodyPr/>
          <a:lstStyle/>
          <a:p>
            <a:pPr marL="342900" lvl="1" indent="-342900">
              <a:lnSpc>
                <a:spcPct val="105000"/>
              </a:lnSpc>
              <a:spcBef>
                <a:spcPct val="40000"/>
              </a:spcBef>
              <a:spcAft>
                <a:spcPts val="0"/>
              </a:spcAft>
              <a:buClr>
                <a:srgbClr val="339966"/>
              </a:buClr>
              <a:buNone/>
            </a:pPr>
            <a:r>
              <a:rPr lang="zh-CN" altLang="en-US" sz="2800" b="1" i="1" dirty="0" smtClean="0">
                <a:solidFill>
                  <a:srgbClr val="008A3E"/>
                </a:solidFill>
                <a:ea typeface="宋体" charset="-122"/>
              </a:rPr>
              <a:t>课堂练习</a:t>
            </a:r>
            <a:r>
              <a:rPr lang="zh-CN" altLang="en-US" b="1" i="1" dirty="0" smtClean="0">
                <a:solidFill>
                  <a:srgbClr val="008A3E"/>
                </a:solidFill>
                <a:ea typeface="宋体" charset="-122"/>
              </a:rPr>
              <a:t>：</a:t>
            </a:r>
            <a:r>
              <a:rPr lang="zh-CN" altLang="en-US" sz="2500" dirty="0" smtClean="0">
                <a:ea typeface="宋体" charset="-122"/>
              </a:rPr>
              <a:t>考虑航空公司的定价：假设一架</a:t>
            </a:r>
            <a:r>
              <a:rPr lang="en-US" altLang="zh-CN" sz="2500" dirty="0" smtClean="0">
                <a:ea typeface="宋体" charset="-122"/>
              </a:rPr>
              <a:t>100</a:t>
            </a:r>
            <a:r>
              <a:rPr lang="zh-CN" altLang="en-US" sz="2500" dirty="0" smtClean="0">
                <a:ea typeface="宋体" charset="-122"/>
              </a:rPr>
              <a:t>座位的飞机从北京到南京飞行一次是</a:t>
            </a:r>
            <a:r>
              <a:rPr lang="en-US" altLang="zh-CN" sz="2500" dirty="0" smtClean="0">
                <a:ea typeface="宋体" charset="-122"/>
              </a:rPr>
              <a:t>8</a:t>
            </a:r>
            <a:r>
              <a:rPr lang="zh-CN" altLang="en-US" sz="2500" dirty="0" smtClean="0">
                <a:ea typeface="宋体" charset="-122"/>
              </a:rPr>
              <a:t>万元，每个座位平均成本是</a:t>
            </a:r>
            <a:r>
              <a:rPr lang="en-US" altLang="zh-CN" sz="2500" dirty="0" smtClean="0">
                <a:ea typeface="宋体" charset="-122"/>
              </a:rPr>
              <a:t>800</a:t>
            </a:r>
            <a:r>
              <a:rPr lang="zh-CN" altLang="en-US" sz="2500" dirty="0" smtClean="0">
                <a:ea typeface="宋体" charset="-122"/>
              </a:rPr>
              <a:t>元，该航班的票价有可能会低于</a:t>
            </a:r>
            <a:r>
              <a:rPr lang="en-US" altLang="zh-CN" sz="2500" dirty="0" smtClean="0">
                <a:ea typeface="宋体" charset="-122"/>
              </a:rPr>
              <a:t>800</a:t>
            </a:r>
            <a:r>
              <a:rPr lang="zh-CN" altLang="en-US" sz="2500" dirty="0" smtClean="0">
                <a:ea typeface="宋体" charset="-122"/>
              </a:rPr>
              <a:t>元吗？</a:t>
            </a:r>
            <a:endParaRPr lang="en-US" altLang="zh-CN" b="1" dirty="0" smtClean="0">
              <a:ea typeface="宋体" pitchFamily="2" charset="-122"/>
            </a:endParaRPr>
          </a:p>
          <a:p>
            <a:pPr>
              <a:spcBef>
                <a:spcPct val="40000"/>
              </a:spcBef>
              <a:spcAft>
                <a:spcPts val="0"/>
              </a:spcAft>
            </a:pPr>
            <a:r>
              <a:rPr lang="zh-CN" altLang="en-US" sz="2700" b="1" dirty="0" smtClean="0">
                <a:ea typeface="宋体" pitchFamily="2" charset="-122"/>
              </a:rPr>
              <a:t>“是与否”的决策</a:t>
            </a:r>
            <a:r>
              <a:rPr lang="zh-CN" altLang="en-US" sz="2400" b="1" dirty="0" smtClean="0">
                <a:ea typeface="宋体" pitchFamily="2" charset="-122"/>
              </a:rPr>
              <a:t>：</a:t>
            </a:r>
            <a:endParaRPr lang="en-US" altLang="zh-CN" sz="2400" b="1" dirty="0" smtClean="0">
              <a:ea typeface="宋体" pitchFamily="2" charset="-122"/>
            </a:endParaRPr>
          </a:p>
          <a:p>
            <a:pPr lvl="1">
              <a:lnSpc>
                <a:spcPct val="105000"/>
              </a:lnSpc>
            </a:pPr>
            <a:r>
              <a:rPr lang="zh-CN" altLang="en-US" sz="2500" dirty="0" smtClean="0">
                <a:ea typeface="宋体" pitchFamily="2" charset="-122"/>
              </a:rPr>
              <a:t>如，</a:t>
            </a:r>
            <a:r>
              <a:rPr lang="en-US" altLang="zh-CN" sz="2500" dirty="0" smtClean="0">
                <a:ea typeface="宋体" pitchFamily="2" charset="-122"/>
              </a:rPr>
              <a:t>2021</a:t>
            </a:r>
            <a:r>
              <a:rPr lang="zh-CN" altLang="en-US" sz="2500" dirty="0" smtClean="0">
                <a:ea typeface="宋体" pitchFamily="2" charset="-122"/>
              </a:rPr>
              <a:t>年开通还是关停北京到南京的某个航班</a:t>
            </a:r>
            <a:endParaRPr lang="en-US" altLang="zh-CN" sz="2500" dirty="0" smtClean="0">
              <a:ea typeface="宋体" pitchFamily="2" charset="-122"/>
            </a:endParaRPr>
          </a:p>
          <a:p>
            <a:pPr lvl="1">
              <a:lnSpc>
                <a:spcPct val="105000"/>
              </a:lnSpc>
            </a:pPr>
            <a:r>
              <a:rPr lang="zh-CN" altLang="en-US" sz="2500" dirty="0" smtClean="0">
                <a:ea typeface="宋体" pitchFamily="2" charset="-122"/>
              </a:rPr>
              <a:t>考察总收益与总成本，或平均每个座位的收益与成本</a:t>
            </a:r>
            <a:endParaRPr lang="en-US" altLang="zh-CN" sz="2500" dirty="0" smtClean="0">
              <a:ea typeface="宋体" pitchFamily="2" charset="-122"/>
            </a:endParaRPr>
          </a:p>
          <a:p>
            <a:pPr>
              <a:spcBef>
                <a:spcPct val="40000"/>
              </a:spcBef>
              <a:spcAft>
                <a:spcPts val="0"/>
              </a:spcAft>
            </a:pPr>
            <a:r>
              <a:rPr lang="zh-CN" altLang="en-US" sz="2700" b="1" dirty="0" smtClean="0">
                <a:ea typeface="宋体" pitchFamily="2" charset="-122"/>
              </a:rPr>
              <a:t>“多少”的决策：</a:t>
            </a:r>
            <a:endParaRPr lang="en-US" altLang="zh-CN" sz="2700" b="1" dirty="0" smtClean="0">
              <a:ea typeface="宋体" pitchFamily="2" charset="-122"/>
            </a:endParaRPr>
          </a:p>
          <a:p>
            <a:pPr lvl="1">
              <a:lnSpc>
                <a:spcPct val="105000"/>
              </a:lnSpc>
            </a:pPr>
            <a:r>
              <a:rPr lang="zh-CN" altLang="en-US" sz="2500" dirty="0" smtClean="0">
                <a:ea typeface="宋体" pitchFamily="2" charset="-122"/>
              </a:rPr>
              <a:t>如，是否多卖一张机票</a:t>
            </a:r>
            <a:endParaRPr lang="en-US" altLang="zh-CN" sz="2500" dirty="0" smtClean="0">
              <a:ea typeface="宋体" pitchFamily="2" charset="-122"/>
            </a:endParaRPr>
          </a:p>
          <a:p>
            <a:pPr lvl="1">
              <a:lnSpc>
                <a:spcPct val="105000"/>
              </a:lnSpc>
            </a:pPr>
            <a:r>
              <a:rPr lang="zh-CN" altLang="en-US" sz="2500" dirty="0" smtClean="0">
                <a:ea typeface="宋体" pitchFamily="2" charset="-122"/>
              </a:rPr>
              <a:t>考察多提供一位乘客服务的收益增量和成本增量</a:t>
            </a:r>
            <a:endParaRPr lang="en-US" altLang="zh-CN" dirty="0" smtClean="0">
              <a:ea typeface="宋体" pitchFamily="2" charset="-122"/>
            </a:endParaRPr>
          </a:p>
          <a:p>
            <a:pPr marL="519113" lvl="1" indent="-347663">
              <a:lnSpc>
                <a:spcPct val="105000"/>
              </a:lnSpc>
              <a:spcBef>
                <a:spcPct val="30000"/>
              </a:spcBef>
              <a:buClr>
                <a:srgbClr val="339966"/>
              </a:buClr>
            </a:pPr>
            <a:endParaRPr lang="en-US" altLang="zh-CN" dirty="0" smtClean="0">
              <a:ea typeface="宋体" pitchFamily="2" charset="-122"/>
            </a:endParaRPr>
          </a:p>
        </p:txBody>
      </p:sp>
      <p:sp>
        <p:nvSpPr>
          <p:cNvPr id="18436"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原理三</a:t>
            </a:r>
            <a:r>
              <a:rPr lang="en-US" altLang="zh-CN" sz="3200" b="1">
                <a:solidFill>
                  <a:srgbClr val="008000"/>
                </a:solidFill>
                <a:ea typeface="宋体" pitchFamily="2" charset="-122"/>
              </a:rPr>
              <a:t>: </a:t>
            </a:r>
            <a:r>
              <a:rPr lang="zh-CN" sz="3200" b="1">
                <a:solidFill>
                  <a:srgbClr val="008000"/>
                </a:solidFill>
                <a:ea typeface="宋体" pitchFamily="2" charset="-122"/>
              </a:rPr>
              <a:t>理性人考虑边际量</a:t>
            </a:r>
          </a:p>
        </p:txBody>
      </p:sp>
      <p:sp>
        <p:nvSpPr>
          <p:cNvPr id="7" name="页脚占位符 3"/>
          <p:cNvSpPr>
            <a:spLocks noGrp="1"/>
          </p:cNvSpPr>
          <p:nvPr>
            <p:ph type="ftr" sz="quarter" idx="10"/>
          </p:nvPr>
        </p:nvSpPr>
        <p:spPr>
          <a:xfrm>
            <a:off x="285750" y="6392863"/>
            <a:ext cx="7335838" cy="366712"/>
          </a:xfrm>
        </p:spPr>
        <p:txBody>
          <a:bodyPr/>
          <a:lstStyle/>
          <a:p>
            <a:r>
              <a:rPr lang="zh-CN" altLang="en-US" dirty="0" smtClean="0"/>
              <a:t>经济学十大原理</a:t>
            </a:r>
            <a:endParaRPr lang="zh-CN"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Rectangle 4"/>
          <p:cNvSpPr>
            <a:spLocks noGrp="1" noChangeArrowheads="1"/>
          </p:cNvSpPr>
          <p:nvPr>
            <p:ph type="body" idx="1"/>
          </p:nvPr>
        </p:nvSpPr>
        <p:spPr>
          <a:xfrm>
            <a:off x="287338" y="1745673"/>
            <a:ext cx="8601075" cy="4778952"/>
          </a:xfrm>
        </p:spPr>
        <p:txBody>
          <a:bodyPr/>
          <a:lstStyle/>
          <a:p>
            <a:pPr>
              <a:spcBef>
                <a:spcPct val="40000"/>
              </a:spcBef>
            </a:pPr>
            <a:r>
              <a:rPr lang="en-US" altLang="zh-CN" dirty="0" smtClean="0">
                <a:ea typeface="宋体" pitchFamily="2" charset="-122"/>
              </a:rPr>
              <a:t>1.</a:t>
            </a:r>
            <a:r>
              <a:rPr lang="zh-CN" altLang="zh-CN" dirty="0" smtClean="0">
                <a:ea typeface="宋体" pitchFamily="2" charset="-122"/>
              </a:rPr>
              <a:t>什么</a:t>
            </a:r>
            <a:r>
              <a:rPr lang="zh-CN" altLang="en-US" dirty="0" smtClean="0">
                <a:ea typeface="宋体" pitchFamily="2" charset="-122"/>
              </a:rPr>
              <a:t>是经济学</a:t>
            </a:r>
            <a:r>
              <a:rPr lang="zh-CN" altLang="zh-CN" dirty="0" smtClean="0">
                <a:ea typeface="宋体" pitchFamily="2" charset="-122"/>
              </a:rPr>
              <a:t>?</a:t>
            </a:r>
          </a:p>
          <a:p>
            <a:pPr>
              <a:spcBef>
                <a:spcPct val="40000"/>
              </a:spcBef>
            </a:pPr>
            <a:r>
              <a:rPr lang="en-US" altLang="zh-CN" dirty="0" smtClean="0">
                <a:ea typeface="宋体" pitchFamily="2" charset="-122"/>
              </a:rPr>
              <a:t>2.</a:t>
            </a:r>
            <a:r>
              <a:rPr lang="zh-CN" altLang="en-US" dirty="0">
                <a:ea typeface="宋体" pitchFamily="2" charset="-122"/>
              </a:rPr>
              <a:t>经济学的两大研究疑问是什么？</a:t>
            </a:r>
            <a:endParaRPr lang="zh-CN" altLang="zh-CN" dirty="0">
              <a:ea typeface="宋体" pitchFamily="2" charset="-122"/>
            </a:endParaRPr>
          </a:p>
          <a:p>
            <a:pPr>
              <a:spcBef>
                <a:spcPct val="40000"/>
              </a:spcBef>
            </a:pPr>
            <a:r>
              <a:rPr lang="en-US" altLang="zh-CN" dirty="0" smtClean="0">
                <a:ea typeface="宋体" pitchFamily="2" charset="-122"/>
              </a:rPr>
              <a:t>3.</a:t>
            </a:r>
            <a:r>
              <a:rPr lang="zh-CN" altLang="en-US" dirty="0" smtClean="0">
                <a:ea typeface="宋体" pitchFamily="2" charset="-122"/>
              </a:rPr>
              <a:t> 经济学家</a:t>
            </a:r>
            <a:r>
              <a:rPr lang="zh-CN" altLang="en-US" dirty="0">
                <a:ea typeface="宋体" pitchFamily="2" charset="-122"/>
              </a:rPr>
              <a:t>的基本</a:t>
            </a:r>
            <a:r>
              <a:rPr lang="zh-CN" altLang="en-US" dirty="0" smtClean="0">
                <a:ea typeface="宋体" pitchFamily="2" charset="-122"/>
              </a:rPr>
              <a:t>结论（十大原理）是</a:t>
            </a:r>
            <a:r>
              <a:rPr lang="zh-CN" altLang="en-US" dirty="0">
                <a:ea typeface="宋体" pitchFamily="2" charset="-122"/>
              </a:rPr>
              <a:t>什么？经济学家认为</a:t>
            </a:r>
            <a:endParaRPr lang="zh-CN" altLang="zh-CN" dirty="0">
              <a:ea typeface="宋体" pitchFamily="2" charset="-122"/>
            </a:endParaRPr>
          </a:p>
          <a:p>
            <a:pPr lvl="1">
              <a:lnSpc>
                <a:spcPct val="105000"/>
              </a:lnSpc>
              <a:spcBef>
                <a:spcPts val="1200"/>
              </a:spcBef>
            </a:pPr>
            <a:r>
              <a:rPr lang="en-US" altLang="zh-CN" sz="2500" dirty="0" smtClean="0">
                <a:ea typeface="宋体" pitchFamily="2" charset="-122"/>
              </a:rPr>
              <a:t>3.1 </a:t>
            </a:r>
            <a:r>
              <a:rPr lang="zh-CN" altLang="zh-CN" sz="2500" dirty="0">
                <a:ea typeface="宋体" pitchFamily="2" charset="-122"/>
              </a:rPr>
              <a:t>人们</a:t>
            </a:r>
            <a:r>
              <a:rPr lang="zh-CN" altLang="en-US" sz="2500" dirty="0">
                <a:ea typeface="宋体" pitchFamily="2" charset="-122"/>
              </a:rPr>
              <a:t>如何作出决策？</a:t>
            </a:r>
            <a:endParaRPr lang="en-US" altLang="zh-CN" sz="2500" dirty="0">
              <a:ea typeface="宋体" pitchFamily="2" charset="-122"/>
            </a:endParaRPr>
          </a:p>
          <a:p>
            <a:pPr lvl="1">
              <a:lnSpc>
                <a:spcPct val="105000"/>
              </a:lnSpc>
              <a:spcBef>
                <a:spcPts val="1200"/>
              </a:spcBef>
            </a:pPr>
            <a:r>
              <a:rPr lang="en-US" altLang="zh-CN" sz="2500" dirty="0" smtClean="0">
                <a:ea typeface="宋体" pitchFamily="2" charset="-122"/>
              </a:rPr>
              <a:t>3.2 </a:t>
            </a:r>
            <a:r>
              <a:rPr lang="zh-CN" altLang="en-US" sz="2500" dirty="0">
                <a:ea typeface="宋体" pitchFamily="2" charset="-122"/>
              </a:rPr>
              <a:t>利己决策如何影响社会利益？</a:t>
            </a:r>
            <a:endParaRPr lang="en-US" altLang="zh-CN" sz="2500" dirty="0">
              <a:ea typeface="宋体" pitchFamily="2" charset="-122"/>
            </a:endParaRPr>
          </a:p>
          <a:p>
            <a:pPr lvl="1">
              <a:lnSpc>
                <a:spcPct val="105000"/>
              </a:lnSpc>
              <a:spcBef>
                <a:spcPts val="1200"/>
              </a:spcBef>
            </a:pPr>
            <a:r>
              <a:rPr lang="en-US" altLang="zh-CN" sz="2500" dirty="0" smtClean="0">
                <a:ea typeface="宋体" pitchFamily="2" charset="-122"/>
              </a:rPr>
              <a:t>3.3 </a:t>
            </a:r>
            <a:r>
              <a:rPr lang="zh-CN" altLang="en-US" sz="2500" dirty="0">
                <a:ea typeface="宋体" pitchFamily="2" charset="-122"/>
              </a:rPr>
              <a:t>整体经济如何运行？</a:t>
            </a:r>
            <a:endParaRPr lang="en-US" altLang="zh-CN" dirty="0">
              <a:ea typeface="宋体" pitchFamily="2" charset="-122"/>
            </a:endParaRPr>
          </a:p>
          <a:p>
            <a:pPr>
              <a:spcBef>
                <a:spcPct val="40000"/>
              </a:spcBef>
            </a:pPr>
            <a:endParaRPr lang="en-US" altLang="zh-CN" dirty="0" smtClean="0">
              <a:ea typeface="宋体" pitchFamily="2" charset="-122"/>
            </a:endParaRPr>
          </a:p>
        </p:txBody>
      </p:sp>
      <p:sp>
        <p:nvSpPr>
          <p:cNvPr id="7173" name="Rectangle 5"/>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EBE4769D-B4C8-4B0D-B084-1BF1F93A2726}" type="slidenum">
              <a:rPr lang="en-US" altLang="zh-CN" sz="1700">
                <a:solidFill>
                  <a:srgbClr val="777777"/>
                </a:solidFill>
                <a:latin typeface="Tahoma" pitchFamily="34" charset="0"/>
                <a:ea typeface="宋体" pitchFamily="2" charset="-122"/>
              </a:rPr>
              <a:pPr algn="r"/>
              <a:t>1</a:t>
            </a:fld>
            <a:endParaRPr lang="en-US" altLang="zh-CN" sz="1700">
              <a:solidFill>
                <a:srgbClr val="777777"/>
              </a:solidFill>
              <a:latin typeface="Tahoma" pitchFamily="34" charset="0"/>
              <a:ea typeface="宋体" pitchFamily="2" charset="-122"/>
            </a:endParaRPr>
          </a:p>
        </p:txBody>
      </p:sp>
      <p:sp>
        <p:nvSpPr>
          <p:cNvPr id="8" name="Rectangle 3"/>
          <p:cNvSpPr>
            <a:spLocks noGrp="1" noChangeArrowheads="1"/>
          </p:cNvSpPr>
          <p:nvPr>
            <p:ph type="title"/>
          </p:nvPr>
        </p:nvSpPr>
        <p:spPr>
          <a:xfrm>
            <a:off x="0" y="0"/>
            <a:ext cx="9144000" cy="1435261"/>
          </a:xfrm>
          <a:solidFill>
            <a:schemeClr val="bg1">
              <a:alpha val="25000"/>
            </a:schemeClr>
          </a:solidFill>
        </p:spPr>
        <p:txBody>
          <a:bodyPr lIns="365760" tIns="182880" anchor="t"/>
          <a:lstStyle/>
          <a:p>
            <a:pPr algn="l">
              <a:lnSpc>
                <a:spcPct val="115000"/>
              </a:lnSpc>
            </a:pPr>
            <a:r>
              <a:rPr lang="en-US" altLang="zh-CN" sz="3600" dirty="0">
                <a:effectLst>
                  <a:outerShdw blurRad="38100" dist="38100" dir="2700000" algn="tl">
                    <a:srgbClr val="C0C0C0"/>
                  </a:outerShdw>
                </a:effectLst>
                <a:ea typeface="宋体" pitchFamily="2" charset="-122"/>
              </a:rPr>
              <a:t/>
            </a:r>
            <a:br>
              <a:rPr lang="en-US" altLang="zh-CN" sz="3600" dirty="0">
                <a:effectLst>
                  <a:outerShdw blurRad="38100" dist="38100" dir="2700000" algn="tl">
                    <a:srgbClr val="C0C0C0"/>
                  </a:outerShdw>
                </a:effectLst>
                <a:ea typeface="宋体" pitchFamily="2" charset="-122"/>
              </a:rPr>
            </a:br>
            <a:r>
              <a:rPr lang="zh-CN" altLang="en-US" sz="3600" smtClean="0">
                <a:solidFill>
                  <a:srgbClr val="002060"/>
                </a:solidFill>
                <a:effectLst>
                  <a:outerShdw blurRad="38100" dist="38100" dir="2700000" algn="tl">
                    <a:srgbClr val="C0C0C0"/>
                  </a:outerShdw>
                </a:effectLst>
                <a:ea typeface="宋体" pitchFamily="2" charset="-122"/>
              </a:rPr>
              <a:t>本章将</a:t>
            </a:r>
            <a:r>
              <a:rPr lang="zh-CN" altLang="en-US" sz="3600" dirty="0">
                <a:solidFill>
                  <a:srgbClr val="002060"/>
                </a:solidFill>
                <a:effectLst>
                  <a:outerShdw blurRad="38100" dist="38100" dir="2700000" algn="tl">
                    <a:srgbClr val="C0C0C0"/>
                  </a:outerShdw>
                </a:effectLst>
                <a:ea typeface="宋体" pitchFamily="2" charset="-122"/>
              </a:rPr>
              <a:t>探索这些问题的答案：</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8CFD6D70-87D2-435D-934F-686160A7DC0B}" type="slidenum">
              <a:rPr lang="en-US" altLang="zh-CN"/>
              <a:pPr/>
              <a:t>19</a:t>
            </a:fld>
            <a:endParaRPr lang="en-US" altLang="zh-CN"/>
          </a:p>
        </p:txBody>
      </p:sp>
      <p:sp>
        <p:nvSpPr>
          <p:cNvPr id="18434"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18435" name="Rectangle 3"/>
          <p:cNvSpPr>
            <a:spLocks noGrp="1" noChangeArrowheads="1"/>
          </p:cNvSpPr>
          <p:nvPr>
            <p:ph type="body" idx="4294967295"/>
          </p:nvPr>
        </p:nvSpPr>
        <p:spPr>
          <a:xfrm>
            <a:off x="432148" y="1786220"/>
            <a:ext cx="8229600" cy="4689736"/>
          </a:xfrm>
        </p:spPr>
        <p:txBody>
          <a:bodyPr/>
          <a:lstStyle/>
          <a:p>
            <a:pPr marL="342900" lvl="1" indent="-342900">
              <a:lnSpc>
                <a:spcPct val="105000"/>
              </a:lnSpc>
              <a:spcBef>
                <a:spcPts val="1200"/>
              </a:spcBef>
              <a:spcAft>
                <a:spcPts val="0"/>
              </a:spcAft>
              <a:buClr>
                <a:srgbClr val="339966"/>
              </a:buClr>
              <a:buNone/>
            </a:pPr>
            <a:r>
              <a:rPr lang="zh-CN" altLang="en-US" b="1" i="1" dirty="0" smtClean="0">
                <a:solidFill>
                  <a:srgbClr val="008A3E"/>
                </a:solidFill>
                <a:ea typeface="宋体" charset="-122"/>
              </a:rPr>
              <a:t>课堂练习：</a:t>
            </a:r>
            <a:r>
              <a:rPr lang="zh-CN" altLang="en-US" dirty="0" smtClean="0"/>
              <a:t>为什么水这么便宜，而钻石如此昂贵？       水</a:t>
            </a:r>
            <a:r>
              <a:rPr lang="en-US" altLang="zh-CN" dirty="0" smtClean="0"/>
              <a:t>–</a:t>
            </a:r>
            <a:r>
              <a:rPr lang="zh-CN" altLang="en-US" dirty="0" smtClean="0"/>
              <a:t>维持生存的物品</a:t>
            </a:r>
            <a:r>
              <a:rPr lang="en-US" altLang="zh-CN" dirty="0" smtClean="0"/>
              <a:t> V.S </a:t>
            </a:r>
            <a:r>
              <a:rPr lang="zh-CN" altLang="en-US" dirty="0" smtClean="0"/>
              <a:t>钻石</a:t>
            </a:r>
            <a:r>
              <a:rPr lang="en-US" altLang="zh-CN" dirty="0" smtClean="0"/>
              <a:t>–</a:t>
            </a:r>
            <a:r>
              <a:rPr lang="zh-CN" altLang="en-US" dirty="0" smtClean="0"/>
              <a:t>不是必需的</a:t>
            </a:r>
            <a:endParaRPr lang="en-US" altLang="zh-CN" dirty="0" smtClean="0"/>
          </a:p>
          <a:p>
            <a:pPr marL="342900" lvl="1" indent="-342900">
              <a:lnSpc>
                <a:spcPct val="105000"/>
              </a:lnSpc>
              <a:spcBef>
                <a:spcPts val="1200"/>
              </a:spcBef>
              <a:spcAft>
                <a:spcPts val="0"/>
              </a:spcAft>
              <a:buClr>
                <a:srgbClr val="339966"/>
              </a:buClr>
              <a:buNone/>
            </a:pPr>
            <a:r>
              <a:rPr lang="zh-CN" altLang="en-US" dirty="0" smtClean="0"/>
              <a:t>考虑一个国家是否利用海水脱盐生产淡水的决策</a:t>
            </a:r>
            <a:r>
              <a:rPr lang="en-US" altLang="zh-CN" dirty="0" smtClean="0"/>
              <a:t>:</a:t>
            </a:r>
            <a:endParaRPr lang="en-US" altLang="zh-CN" sz="2700" b="1" dirty="0" smtClean="0">
              <a:ea typeface="宋体" pitchFamily="2" charset="-122"/>
            </a:endParaRPr>
          </a:p>
          <a:p>
            <a:pPr eaLnBrk="1" hangingPunct="1">
              <a:spcBef>
                <a:spcPts val="1200"/>
              </a:spcBef>
              <a:defRPr/>
            </a:pPr>
            <a:r>
              <a:rPr lang="zh-CN" altLang="en-US" sz="2500" dirty="0" smtClean="0"/>
              <a:t>个人与社会对任何一种物品的</a:t>
            </a:r>
            <a:r>
              <a:rPr lang="zh-CN" altLang="en-US" sz="2500" dirty="0" smtClean="0">
                <a:solidFill>
                  <a:srgbClr val="C00000"/>
                </a:solidFill>
              </a:rPr>
              <a:t>支付意愿</a:t>
            </a:r>
            <a:r>
              <a:rPr lang="en-US" altLang="zh-CN" sz="2200" dirty="0" smtClean="0"/>
              <a:t>(</a:t>
            </a:r>
            <a:r>
              <a:rPr lang="zh-CN" altLang="en-US" sz="2200" dirty="0" smtClean="0"/>
              <a:t>愿意支付的价格</a:t>
            </a:r>
            <a:r>
              <a:rPr lang="en-US" altLang="zh-CN" sz="2200" dirty="0" smtClean="0"/>
              <a:t>)</a:t>
            </a:r>
            <a:r>
              <a:rPr lang="zh-CN" altLang="en-US" sz="2500" dirty="0" smtClean="0"/>
              <a:t>取决于增加一单位该物品所获得的边际利益</a:t>
            </a:r>
            <a:endParaRPr lang="en-US" altLang="zh-CN" sz="2500" dirty="0" smtClean="0"/>
          </a:p>
          <a:p>
            <a:pPr eaLnBrk="1" hangingPunct="1">
              <a:spcBef>
                <a:spcPts val="1200"/>
              </a:spcBef>
              <a:defRPr/>
            </a:pPr>
            <a:r>
              <a:rPr lang="zh-CN" altLang="en-US" sz="2500" dirty="0" smtClean="0"/>
              <a:t>边际利益取决于已经拥有多少这种物品，人们会把水率先用于满足最迫切的需求、利益最大的地方：</a:t>
            </a:r>
            <a:r>
              <a:rPr lang="zh-CN" altLang="en-US" sz="2200" dirty="0" smtClean="0"/>
              <a:t>如先用于饮用，更多的水则可以用于清洗、浇花、儿童玩水</a:t>
            </a:r>
            <a:r>
              <a:rPr lang="en-US" altLang="zh-CN" sz="2200" dirty="0" smtClean="0"/>
              <a:t>……</a:t>
            </a:r>
          </a:p>
          <a:p>
            <a:pPr eaLnBrk="1" hangingPunct="1">
              <a:spcBef>
                <a:spcPts val="1200"/>
              </a:spcBef>
              <a:defRPr/>
            </a:pPr>
            <a:r>
              <a:rPr lang="zh-CN" altLang="en-US" sz="2400" dirty="0" smtClean="0"/>
              <a:t>水对人们的总利益非常大，但大自然通过降雨已经赋予了很多淡水，在此基础上增加一瓶淡水的利益很小</a:t>
            </a:r>
            <a:r>
              <a:rPr lang="en-US" altLang="zh-CN" sz="2200" dirty="0" smtClean="0"/>
              <a:t>(</a:t>
            </a:r>
            <a:r>
              <a:rPr lang="zh-CN" altLang="en-US" sz="2200" dirty="0" smtClean="0"/>
              <a:t>非必需</a:t>
            </a:r>
            <a:r>
              <a:rPr lang="en-US" altLang="zh-CN" sz="2200" dirty="0" smtClean="0"/>
              <a:t>)</a:t>
            </a:r>
          </a:p>
          <a:p>
            <a:pPr marL="519113" lvl="1" indent="-347663">
              <a:lnSpc>
                <a:spcPct val="105000"/>
              </a:lnSpc>
              <a:spcBef>
                <a:spcPts val="1200"/>
              </a:spcBef>
              <a:buClr>
                <a:srgbClr val="339966"/>
              </a:buClr>
            </a:pPr>
            <a:endParaRPr lang="en-US" altLang="zh-CN" dirty="0" smtClean="0">
              <a:ea typeface="宋体" pitchFamily="2" charset="-122"/>
            </a:endParaRPr>
          </a:p>
        </p:txBody>
      </p:sp>
      <p:sp>
        <p:nvSpPr>
          <p:cNvPr id="18436"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原理三</a:t>
            </a:r>
            <a:r>
              <a:rPr lang="en-US" altLang="zh-CN" sz="3200" b="1">
                <a:solidFill>
                  <a:srgbClr val="008000"/>
                </a:solidFill>
                <a:ea typeface="宋体" pitchFamily="2" charset="-122"/>
              </a:rPr>
              <a:t>: </a:t>
            </a:r>
            <a:r>
              <a:rPr lang="zh-CN" sz="3200" b="1">
                <a:solidFill>
                  <a:srgbClr val="008000"/>
                </a:solidFill>
                <a:ea typeface="宋体" pitchFamily="2" charset="-122"/>
              </a:rPr>
              <a:t>理性人考虑边际量</a:t>
            </a:r>
          </a:p>
        </p:txBody>
      </p:sp>
      <p:sp>
        <p:nvSpPr>
          <p:cNvPr id="7" name="页脚占位符 3"/>
          <p:cNvSpPr>
            <a:spLocks noGrp="1"/>
          </p:cNvSpPr>
          <p:nvPr>
            <p:ph type="ftr" sz="quarter" idx="10"/>
          </p:nvPr>
        </p:nvSpPr>
        <p:spPr>
          <a:xfrm>
            <a:off x="285750" y="6392863"/>
            <a:ext cx="7335838" cy="366712"/>
          </a:xfrm>
        </p:spPr>
        <p:txBody>
          <a:bodyPr/>
          <a:lstStyle/>
          <a:p>
            <a:r>
              <a:rPr lang="zh-CN" altLang="en-US" dirty="0" smtClean="0"/>
              <a:t>经济学十大原理</a:t>
            </a:r>
            <a:endParaRPr lang="zh-CN" dirty="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59938" y="1441450"/>
            <a:ext cx="8415765" cy="5129213"/>
          </a:xfrm>
        </p:spPr>
        <p:txBody>
          <a:bodyPr/>
          <a:lstStyle/>
          <a:p>
            <a:pPr marL="0" indent="0">
              <a:spcBef>
                <a:spcPts val="900"/>
              </a:spcBef>
              <a:buSzPct val="115000"/>
              <a:buFont typeface="Wingdings" pitchFamily="2" charset="2"/>
              <a:buNone/>
            </a:pPr>
            <a:r>
              <a:rPr lang="zh-CN" sz="2700" dirty="0">
                <a:ea typeface="宋体" pitchFamily="2" charset="-122"/>
              </a:rPr>
              <a:t> </a:t>
            </a:r>
            <a:r>
              <a:rPr lang="zh-CN" sz="2700" dirty="0" smtClean="0">
                <a:ea typeface="宋体" pitchFamily="2" charset="-122"/>
              </a:rPr>
              <a:t> </a:t>
            </a:r>
            <a:r>
              <a:rPr lang="zh-CN" altLang="en-US" sz="2700" dirty="0" smtClean="0">
                <a:ea typeface="宋体" pitchFamily="2" charset="-122"/>
              </a:rPr>
              <a:t>判断下面说法是否存在逻辑问题</a:t>
            </a:r>
            <a:r>
              <a:rPr lang="zh-CN" sz="2700" dirty="0" smtClean="0">
                <a:ea typeface="宋体" pitchFamily="2" charset="-122"/>
              </a:rPr>
              <a:t>并</a:t>
            </a:r>
            <a:r>
              <a:rPr lang="zh-CN" altLang="en-US" sz="2700" dirty="0" smtClean="0">
                <a:ea typeface="宋体" pitchFamily="2" charset="-122"/>
              </a:rPr>
              <a:t>解释之</a:t>
            </a:r>
            <a:endParaRPr lang="zh-CN" sz="2700" dirty="0">
              <a:ea typeface="宋体" pitchFamily="2" charset="-122"/>
            </a:endParaRPr>
          </a:p>
          <a:p>
            <a:pPr marL="804863" lvl="1" indent="-554038">
              <a:spcBef>
                <a:spcPts val="900"/>
              </a:spcBef>
              <a:buSzPct val="115000"/>
              <a:buFont typeface="Wingdings" pitchFamily="2" charset="2"/>
              <a:buNone/>
            </a:pPr>
            <a:r>
              <a:rPr lang="zh-CN" sz="2500" b="1" dirty="0" smtClean="0">
                <a:solidFill>
                  <a:srgbClr val="339966"/>
                </a:solidFill>
                <a:ea typeface="宋体" pitchFamily="2" charset="-122"/>
              </a:rPr>
              <a:t>A.</a:t>
            </a:r>
            <a:r>
              <a:rPr lang="zh-CN" sz="2500" dirty="0" smtClean="0">
                <a:solidFill>
                  <a:srgbClr val="339966"/>
                </a:solidFill>
                <a:ea typeface="宋体" pitchFamily="2" charset="-122"/>
              </a:rPr>
              <a:t>	</a:t>
            </a:r>
            <a:r>
              <a:rPr lang="zh-CN" altLang="en-US" sz="2500" dirty="0" smtClean="0">
                <a:ea typeface="宋体" pitchFamily="2" charset="-122"/>
              </a:rPr>
              <a:t>猪粮安天下，没有粮食大家都饿死了，因此要增加粮食产量。</a:t>
            </a:r>
            <a:endParaRPr lang="en-US" altLang="zh-CN" sz="2500" dirty="0" smtClean="0">
              <a:ea typeface="宋体" pitchFamily="2" charset="-122"/>
            </a:endParaRPr>
          </a:p>
          <a:p>
            <a:pPr marL="648000" lvl="1" indent="-457200">
              <a:spcBef>
                <a:spcPts val="900"/>
              </a:spcBef>
              <a:buSzPct val="115000"/>
              <a:buFont typeface="Wingdings" pitchFamily="2" charset="2"/>
              <a:buNone/>
            </a:pPr>
            <a:r>
              <a:rPr lang="zh-CN" altLang="en-US" sz="2400" dirty="0" smtClean="0">
                <a:solidFill>
                  <a:srgbClr val="C00000"/>
                </a:solidFill>
                <a:ea typeface="宋体" pitchFamily="2" charset="-122"/>
              </a:rPr>
              <a:t>参考答案：混淆了“有无</a:t>
            </a:r>
            <a:r>
              <a:rPr lang="en-US" altLang="zh-CN" sz="2400" dirty="0" smtClean="0">
                <a:solidFill>
                  <a:srgbClr val="C00000"/>
                </a:solidFill>
                <a:ea typeface="宋体" pitchFamily="2" charset="-122"/>
              </a:rPr>
              <a:t>(</a:t>
            </a:r>
            <a:r>
              <a:rPr lang="zh-CN" altLang="en-US" sz="2400" dirty="0" smtClean="0">
                <a:solidFill>
                  <a:srgbClr val="C00000"/>
                </a:solidFill>
                <a:ea typeface="宋体" pitchFamily="2" charset="-122"/>
              </a:rPr>
              <a:t>是否</a:t>
            </a:r>
            <a:r>
              <a:rPr lang="en-US" altLang="zh-CN" sz="2400" dirty="0" smtClean="0">
                <a:solidFill>
                  <a:srgbClr val="C00000"/>
                </a:solidFill>
                <a:ea typeface="宋体" pitchFamily="2" charset="-122"/>
              </a:rPr>
              <a:t>)</a:t>
            </a:r>
            <a:r>
              <a:rPr lang="zh-CN" altLang="en-US" sz="2400" dirty="0" smtClean="0">
                <a:solidFill>
                  <a:srgbClr val="C00000"/>
                </a:solidFill>
                <a:ea typeface="宋体" pitchFamily="2" charset="-122"/>
              </a:rPr>
              <a:t>”和“多少”。只能得到“不能完全没有粮食”的结论。至于增加粮食还是减少粮食需要在边际上考量成本</a:t>
            </a:r>
            <a:r>
              <a:rPr lang="en-US" altLang="zh-CN" sz="2400" dirty="0" smtClean="0">
                <a:solidFill>
                  <a:srgbClr val="C00000"/>
                </a:solidFill>
                <a:ea typeface="宋体" pitchFamily="2" charset="-122"/>
              </a:rPr>
              <a:t>C-</a:t>
            </a:r>
            <a:r>
              <a:rPr lang="zh-CN" altLang="en-US" sz="2400" dirty="0" smtClean="0">
                <a:solidFill>
                  <a:srgbClr val="C00000"/>
                </a:solidFill>
                <a:ea typeface="宋体" pitchFamily="2" charset="-122"/>
              </a:rPr>
              <a:t>利益</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。边际利益</a:t>
            </a:r>
            <a:r>
              <a:rPr lang="en-US" altLang="zh-CN" sz="2400" dirty="0" smtClean="0">
                <a:solidFill>
                  <a:srgbClr val="C00000"/>
                </a:solidFill>
                <a:ea typeface="宋体" pitchFamily="2" charset="-122"/>
              </a:rPr>
              <a:t>MB&gt;</a:t>
            </a:r>
            <a:r>
              <a:rPr lang="zh-CN" altLang="en-US" sz="2400" dirty="0" smtClean="0">
                <a:solidFill>
                  <a:srgbClr val="C00000"/>
                </a:solidFill>
                <a:ea typeface="宋体" pitchFamily="2" charset="-122"/>
              </a:rPr>
              <a:t>边际成本</a:t>
            </a:r>
            <a:r>
              <a:rPr lang="en-US" altLang="zh-CN" sz="2400" dirty="0" smtClean="0">
                <a:solidFill>
                  <a:srgbClr val="C00000"/>
                </a:solidFill>
                <a:ea typeface="宋体" pitchFamily="2" charset="-122"/>
              </a:rPr>
              <a:t>MC</a:t>
            </a:r>
            <a:r>
              <a:rPr lang="zh-CN" altLang="en-US" sz="2400" dirty="0" smtClean="0">
                <a:solidFill>
                  <a:srgbClr val="C00000"/>
                </a:solidFill>
                <a:ea typeface="宋体" pitchFamily="2" charset="-122"/>
              </a:rPr>
              <a:t>，要增加粮食产量；</a:t>
            </a:r>
            <a:r>
              <a:rPr lang="en-US" altLang="zh-CN" sz="2400" dirty="0" smtClean="0">
                <a:solidFill>
                  <a:srgbClr val="C00000"/>
                </a:solidFill>
                <a:ea typeface="宋体" pitchFamily="2" charset="-122"/>
              </a:rPr>
              <a:t>MB&lt;MC</a:t>
            </a:r>
            <a:r>
              <a:rPr lang="zh-CN" altLang="en-US" sz="2400" dirty="0" smtClean="0">
                <a:solidFill>
                  <a:srgbClr val="C00000"/>
                </a:solidFill>
                <a:ea typeface="宋体" pitchFamily="2" charset="-122"/>
              </a:rPr>
              <a:t>，要减少；</a:t>
            </a:r>
            <a:r>
              <a:rPr lang="en-US" altLang="zh-CN" sz="2400" dirty="0" smtClean="0">
                <a:solidFill>
                  <a:srgbClr val="C00000"/>
                </a:solidFill>
                <a:ea typeface="宋体" pitchFamily="2" charset="-122"/>
              </a:rPr>
              <a:t>MB=MC</a:t>
            </a:r>
            <a:r>
              <a:rPr lang="zh-CN" altLang="en-US" sz="2400" dirty="0" smtClean="0">
                <a:solidFill>
                  <a:srgbClr val="C00000"/>
                </a:solidFill>
                <a:ea typeface="宋体" pitchFamily="2" charset="-122"/>
              </a:rPr>
              <a:t>时，粮食数量刚刚好。</a:t>
            </a:r>
            <a:endParaRPr lang="zh-CN" sz="2400" dirty="0">
              <a:solidFill>
                <a:srgbClr val="C00000"/>
              </a:solidFill>
              <a:ea typeface="宋体" pitchFamily="2" charset="-122"/>
            </a:endParaRPr>
          </a:p>
          <a:p>
            <a:pPr marL="804863" lvl="1" indent="-554038">
              <a:spcBef>
                <a:spcPts val="900"/>
              </a:spcBef>
              <a:buSzPct val="115000"/>
              <a:buFont typeface="Wingdings" pitchFamily="2" charset="2"/>
              <a:buNone/>
            </a:pPr>
            <a:r>
              <a:rPr lang="zh-CN" sz="2500" b="1" dirty="0" smtClean="0">
                <a:solidFill>
                  <a:srgbClr val="339966"/>
                </a:solidFill>
                <a:ea typeface="宋体" pitchFamily="2" charset="-122"/>
              </a:rPr>
              <a:t>B.</a:t>
            </a:r>
            <a:r>
              <a:rPr lang="zh-CN" sz="2500" dirty="0" smtClean="0">
                <a:solidFill>
                  <a:srgbClr val="339966"/>
                </a:solidFill>
                <a:ea typeface="宋体" pitchFamily="2" charset="-122"/>
              </a:rPr>
              <a:t>	</a:t>
            </a:r>
            <a:r>
              <a:rPr lang="en-US" altLang="zh-CN" sz="2500" dirty="0" smtClean="0">
                <a:solidFill>
                  <a:srgbClr val="339966"/>
                </a:solidFill>
                <a:ea typeface="宋体" pitchFamily="2" charset="-122"/>
              </a:rPr>
              <a:t> </a:t>
            </a:r>
            <a:r>
              <a:rPr lang="zh-CN" altLang="en-US" sz="2500" dirty="0" smtClean="0">
                <a:ea typeface="宋体" pitchFamily="2" charset="-122"/>
              </a:rPr>
              <a:t>教授是大学根基，没教授不能称大学；我是教授，不能少了我，向学校索要百万年薪也会给。</a:t>
            </a:r>
            <a:r>
              <a:rPr lang="zh-CN" altLang="en-US" sz="2400" dirty="0" smtClean="0">
                <a:solidFill>
                  <a:srgbClr val="C00000"/>
                </a:solidFill>
                <a:ea typeface="宋体" pitchFamily="2" charset="-122"/>
              </a:rPr>
              <a:t>答案</a:t>
            </a:r>
            <a:r>
              <a:rPr lang="zh-CN" altLang="en-US" sz="2400" dirty="0">
                <a:solidFill>
                  <a:srgbClr val="C00000"/>
                </a:solidFill>
                <a:ea typeface="宋体" pitchFamily="2" charset="-122"/>
              </a:rPr>
              <a:t>：同上。</a:t>
            </a:r>
            <a:r>
              <a:rPr lang="en-US" altLang="zh-CN" sz="2400" dirty="0">
                <a:solidFill>
                  <a:srgbClr val="C00000"/>
                </a:solidFill>
                <a:ea typeface="宋体" pitchFamily="2" charset="-122"/>
              </a:rPr>
              <a:t> </a:t>
            </a:r>
          </a:p>
          <a:p>
            <a:pPr marL="86400" lvl="1" indent="0">
              <a:spcBef>
                <a:spcPts val="900"/>
              </a:spcBef>
              <a:buSzPct val="115000"/>
              <a:buNone/>
            </a:pPr>
            <a:r>
              <a:rPr lang="en-US" altLang="zh-CN" sz="2600" b="1" dirty="0" smtClean="0">
                <a:solidFill>
                  <a:srgbClr val="00B050"/>
                </a:solidFill>
                <a:ea typeface="宋体" charset="-122"/>
              </a:rPr>
              <a:t>【</a:t>
            </a:r>
            <a:r>
              <a:rPr lang="zh-CN" altLang="en-US" sz="2600" b="1" dirty="0">
                <a:solidFill>
                  <a:srgbClr val="00B050"/>
                </a:solidFill>
                <a:ea typeface="宋体" charset="-122"/>
              </a:rPr>
              <a:t>鸡汤</a:t>
            </a:r>
            <a:r>
              <a:rPr lang="en-US" altLang="zh-CN" sz="2600" b="1" dirty="0">
                <a:solidFill>
                  <a:srgbClr val="00B050"/>
                </a:solidFill>
                <a:ea typeface="宋体" charset="-122"/>
              </a:rPr>
              <a:t>】</a:t>
            </a:r>
            <a:r>
              <a:rPr lang="zh-CN" altLang="en-US" sz="2600" b="1" dirty="0" smtClean="0">
                <a:solidFill>
                  <a:srgbClr val="00B050"/>
                </a:solidFill>
                <a:ea typeface="宋体" pitchFamily="2" charset="-122"/>
              </a:rPr>
              <a:t>如果一个人想变得重要，需要做到难以替代，“有你”“没你”大不同。学习与历练使你区别于他人</a:t>
            </a:r>
            <a:endParaRPr lang="en-US" altLang="zh-CN" sz="2600" b="1" dirty="0" smtClean="0">
              <a:solidFill>
                <a:srgbClr val="00B050"/>
              </a:solidFill>
              <a:ea typeface="宋体" pitchFamily="2" charset="-122"/>
            </a:endParaRPr>
          </a:p>
          <a:p>
            <a:pPr marL="804863" lvl="1" indent="-554038">
              <a:spcBef>
                <a:spcPct val="30000"/>
              </a:spcBef>
              <a:buSzPct val="115000"/>
              <a:buFont typeface="Wingdings" pitchFamily="2" charset="2"/>
              <a:buNone/>
            </a:pPr>
            <a:endParaRPr lang="zh-CN" altLang="en-US" sz="2800" dirty="0">
              <a:ea typeface="宋体" pitchFamily="2" charset="-122"/>
            </a:endParaRPr>
          </a:p>
        </p:txBody>
      </p:sp>
      <p:sp>
        <p:nvSpPr>
          <p:cNvPr id="22531"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2532" name="Rectangle 4"/>
          <p:cNvSpPr>
            <a:spLocks noGrp="1" noChangeArrowheads="1"/>
          </p:cNvSpPr>
          <p:nvPr>
            <p:ph type="title"/>
          </p:nvPr>
        </p:nvSpPr>
        <p:spPr>
          <a:xfrm>
            <a:off x="587375" y="352425"/>
            <a:ext cx="8208963" cy="954088"/>
          </a:xfrm>
          <a:ln/>
        </p:spPr>
        <p:txBody>
          <a:bodyPr/>
          <a:lstStyle/>
          <a:p>
            <a:pPr algn="l"/>
            <a:r>
              <a:rPr lang="zh-CN" altLang="en-US" sz="2400" b="0" dirty="0" smtClean="0">
                <a:solidFill>
                  <a:srgbClr val="339966"/>
                </a:solidFill>
                <a:effectLst>
                  <a:outerShdw blurRad="38100" dist="38100" dir="2700000" algn="tl">
                    <a:srgbClr val="C0C0C0"/>
                  </a:outerShdw>
                </a:effectLst>
                <a:latin typeface="Tahoma" pitchFamily="34" charset="0"/>
                <a:ea typeface="宋体" pitchFamily="2" charset="-122"/>
              </a:rPr>
              <a:t>主动学习</a:t>
            </a:r>
            <a:r>
              <a:rPr lang="zh-CN" altLang="en-US" sz="2800" i="1"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1.2</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b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br>
            <a:r>
              <a:rPr lang="zh-CN" altLang="en-US" sz="3200" dirty="0" smtClean="0">
                <a:solidFill>
                  <a:srgbClr val="339966"/>
                </a:solidFill>
                <a:effectLst>
                  <a:outerShdw blurRad="38100" dist="38100" dir="2700000" algn="tl">
                    <a:srgbClr val="C0C0C0"/>
                  </a:outerShdw>
                </a:effectLst>
                <a:ea typeface="宋体" pitchFamily="2" charset="-122"/>
              </a:rPr>
              <a:t>边际</a:t>
            </a:r>
            <a:r>
              <a:rPr lang="zh-CN" altLang="en-US" sz="3200" dirty="0" smtClean="0">
                <a:solidFill>
                  <a:srgbClr val="339966"/>
                </a:solidFill>
                <a:effectLst>
                  <a:outerShdw blurRad="38100" dist="38100" dir="2700000" algn="tl">
                    <a:srgbClr val="000000">
                      <a:alpha val="43137"/>
                    </a:srgbClr>
                  </a:outerShdw>
                </a:effectLst>
                <a:ea typeface="宋体" pitchFamily="2" charset="-122"/>
              </a:rPr>
              <a:t>分析原理</a:t>
            </a:r>
            <a:r>
              <a:rPr lang="zh-CN" altLang="en-US" sz="3200" dirty="0">
                <a:solidFill>
                  <a:srgbClr val="339966"/>
                </a:solidFill>
                <a:effectLst>
                  <a:outerShdw blurRad="38100" dist="38100" dir="2700000" algn="tl">
                    <a:srgbClr val="000000">
                      <a:alpha val="43137"/>
                    </a:srgbClr>
                  </a:outerShdw>
                </a:effectLst>
                <a:ea typeface="宋体" pitchFamily="2" charset="-122"/>
              </a:rPr>
              <a:t>的应用</a:t>
            </a:r>
          </a:p>
        </p:txBody>
      </p:sp>
      <p:grpSp>
        <p:nvGrpSpPr>
          <p:cNvPr id="2" name="Group 5"/>
          <p:cNvGrpSpPr>
            <a:grpSpLocks/>
          </p:cNvGrpSpPr>
          <p:nvPr/>
        </p:nvGrpSpPr>
        <p:grpSpPr bwMode="auto">
          <a:xfrm>
            <a:off x="593725" y="290513"/>
            <a:ext cx="8210550" cy="1049337"/>
            <a:chOff x="0" y="0"/>
            <a:chExt cx="5000" cy="661"/>
          </a:xfrm>
        </p:grpSpPr>
        <p:sp>
          <p:nvSpPr>
            <p:cNvPr id="22534"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2535"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2536"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0E514769-E0D6-4F1E-BEB2-4983250AE6AE}" type="slidenum">
              <a:rPr lang="en-US" altLang="zh-CN" sz="1700">
                <a:solidFill>
                  <a:srgbClr val="777777"/>
                </a:solidFill>
                <a:latin typeface="Tahoma" pitchFamily="34" charset="0"/>
                <a:ea typeface="宋体" pitchFamily="2" charset="-122"/>
              </a:rPr>
              <a:pPr algn="r"/>
              <a:t>20</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414033867"/>
      </p:ext>
    </p:extLst>
  </p:cSld>
  <p:clrMapOvr>
    <a:masterClrMapping/>
  </p:clrMapOvr>
  <p:transition spd="med">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dirty="0"/>
              <a:t>经济学十大原理</a:t>
            </a:r>
          </a:p>
        </p:txBody>
      </p:sp>
      <p:sp>
        <p:nvSpPr>
          <p:cNvPr id="6" name="灯片编号占位符 2"/>
          <p:cNvSpPr>
            <a:spLocks noGrp="1"/>
          </p:cNvSpPr>
          <p:nvPr>
            <p:ph type="sldNum" sz="quarter" idx="11"/>
          </p:nvPr>
        </p:nvSpPr>
        <p:spPr/>
        <p:txBody>
          <a:bodyPr/>
          <a:lstStyle/>
          <a:p>
            <a:fld id="{2E0F31BB-5CE4-4630-8CCA-440A0C209174}" type="slidenum">
              <a:rPr lang="en-US" altLang="zh-CN"/>
              <a:pPr/>
              <a:t>21</a:t>
            </a:fld>
            <a:endParaRPr lang="en-US" altLang="zh-CN"/>
          </a:p>
        </p:txBody>
      </p:sp>
      <p:sp>
        <p:nvSpPr>
          <p:cNvPr id="21506"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21507" name="Rectangle 3"/>
          <p:cNvSpPr>
            <a:spLocks noGrp="1" noChangeArrowheads="1"/>
          </p:cNvSpPr>
          <p:nvPr>
            <p:ph type="body" idx="4294967295"/>
          </p:nvPr>
        </p:nvSpPr>
        <p:spPr>
          <a:xfrm>
            <a:off x="457200" y="1584326"/>
            <a:ext cx="8229600" cy="4690640"/>
          </a:xfrm>
        </p:spPr>
        <p:txBody>
          <a:bodyPr/>
          <a:lstStyle/>
          <a:p>
            <a:r>
              <a:rPr lang="zh-CN" sz="2700" b="1" dirty="0">
                <a:solidFill>
                  <a:srgbClr val="CC0000"/>
                </a:solidFill>
                <a:ea typeface="宋体" pitchFamily="2" charset="-122"/>
              </a:rPr>
              <a:t>激励：</a:t>
            </a:r>
            <a:r>
              <a:rPr lang="zh-CN" sz="2700" dirty="0">
                <a:ea typeface="宋体" pitchFamily="2" charset="-122"/>
              </a:rPr>
              <a:t>引起一个人做出某种行为的某种东西，诸如惩罚或奖励的预期</a:t>
            </a:r>
          </a:p>
          <a:p>
            <a:pPr>
              <a:spcBef>
                <a:spcPts val="1300"/>
              </a:spcBef>
            </a:pPr>
            <a:r>
              <a:rPr lang="zh-CN" sz="2700" dirty="0">
                <a:ea typeface="宋体" pitchFamily="2" charset="-122"/>
              </a:rPr>
              <a:t>理性人会对激励做出</a:t>
            </a:r>
            <a:r>
              <a:rPr lang="zh-CN" sz="2700" dirty="0" smtClean="0">
                <a:ea typeface="宋体" pitchFamily="2" charset="-122"/>
              </a:rPr>
              <a:t>反应</a:t>
            </a:r>
            <a:r>
              <a:rPr lang="zh-CN" altLang="en-US" sz="2700" dirty="0" smtClean="0">
                <a:ea typeface="宋体" pitchFamily="2" charset="-122"/>
              </a:rPr>
              <a:t>：改变利益和成本的事件会改变人们的决策，</a:t>
            </a:r>
            <a:r>
              <a:rPr lang="zh-CN" sz="2700" dirty="0" smtClean="0">
                <a:ea typeface="宋体" pitchFamily="2" charset="-122"/>
              </a:rPr>
              <a:t>例如</a:t>
            </a:r>
            <a:r>
              <a:rPr lang="zh-CN" sz="2700" dirty="0">
                <a:ea typeface="宋体" pitchFamily="2" charset="-122"/>
              </a:rPr>
              <a:t>：</a:t>
            </a:r>
          </a:p>
          <a:p>
            <a:pPr lvl="1">
              <a:lnSpc>
                <a:spcPct val="105000"/>
              </a:lnSpc>
              <a:spcBef>
                <a:spcPts val="400"/>
              </a:spcBef>
            </a:pPr>
            <a:r>
              <a:rPr lang="zh-CN" altLang="en-US" sz="2500" dirty="0" smtClean="0">
                <a:ea typeface="宋体" pitchFamily="2" charset="-122"/>
              </a:rPr>
              <a:t>羊肉价格上升：买者减少消费；卖者增加生产销售</a:t>
            </a:r>
            <a:endParaRPr lang="en-US" altLang="zh-CN" sz="2500" dirty="0" smtClean="0">
              <a:ea typeface="宋体" pitchFamily="2" charset="-122"/>
            </a:endParaRPr>
          </a:p>
          <a:p>
            <a:pPr lvl="1">
              <a:lnSpc>
                <a:spcPct val="105000"/>
              </a:lnSpc>
              <a:spcBef>
                <a:spcPts val="400"/>
              </a:spcBef>
            </a:pPr>
            <a:r>
              <a:rPr lang="zh-CN" sz="2500" dirty="0" smtClean="0">
                <a:ea typeface="宋体" pitchFamily="2" charset="-122"/>
              </a:rPr>
              <a:t>当</a:t>
            </a:r>
            <a:r>
              <a:rPr lang="zh-CN" sz="2500" dirty="0">
                <a:ea typeface="宋体" pitchFamily="2" charset="-122"/>
              </a:rPr>
              <a:t>汽油价格上涨时, 消费者会更多的</a:t>
            </a:r>
            <a:r>
              <a:rPr lang="zh-CN" sz="2500" dirty="0" smtClean="0">
                <a:ea typeface="宋体" pitchFamily="2" charset="-122"/>
              </a:rPr>
              <a:t>购买</a:t>
            </a:r>
            <a:r>
              <a:rPr lang="zh-CN" altLang="en-US" sz="2500" dirty="0" smtClean="0">
                <a:ea typeface="宋体" pitchFamily="2" charset="-122"/>
              </a:rPr>
              <a:t>电动（新能源）</a:t>
            </a:r>
            <a:r>
              <a:rPr lang="zh-CN" sz="2500" dirty="0" smtClean="0">
                <a:ea typeface="宋体" pitchFamily="2" charset="-122"/>
              </a:rPr>
              <a:t>汽车</a:t>
            </a:r>
            <a:r>
              <a:rPr lang="zh-CN" altLang="zh-CN" sz="2500" dirty="0" smtClean="0">
                <a:ea typeface="宋体" pitchFamily="2" charset="-122"/>
              </a:rPr>
              <a:t>，</a:t>
            </a:r>
            <a:r>
              <a:rPr lang="zh-CN" sz="2500" dirty="0" smtClean="0">
                <a:ea typeface="宋体" pitchFamily="2" charset="-122"/>
              </a:rPr>
              <a:t>更</a:t>
            </a:r>
            <a:r>
              <a:rPr lang="zh-CN" sz="2500" dirty="0">
                <a:ea typeface="宋体" pitchFamily="2" charset="-122"/>
              </a:rPr>
              <a:t>少购买耗油的越野车</a:t>
            </a:r>
          </a:p>
          <a:p>
            <a:pPr lvl="1">
              <a:lnSpc>
                <a:spcPct val="105000"/>
              </a:lnSpc>
              <a:spcBef>
                <a:spcPts val="400"/>
              </a:spcBef>
            </a:pPr>
            <a:r>
              <a:rPr lang="zh-CN" sz="2500" dirty="0" smtClean="0">
                <a:ea typeface="宋体" pitchFamily="2" charset="-122"/>
              </a:rPr>
              <a:t>当烟草税上升时，青少年吸烟人数会下降</a:t>
            </a:r>
            <a:endParaRPr lang="en-US" altLang="zh-CN" sz="2500" dirty="0" smtClean="0">
              <a:ea typeface="宋体" pitchFamily="2" charset="-122"/>
            </a:endParaRPr>
          </a:p>
          <a:p>
            <a:endParaRPr lang="zh-CN" altLang="en-US" sz="2700" dirty="0" smtClean="0">
              <a:ea typeface="宋体" pitchFamily="2" charset="-122"/>
            </a:endParaRPr>
          </a:p>
          <a:p>
            <a:pPr>
              <a:spcBef>
                <a:spcPct val="25000"/>
              </a:spcBef>
              <a:buNone/>
            </a:pPr>
            <a:r>
              <a:rPr lang="zh-CN" altLang="en-US" sz="2700" dirty="0" smtClean="0">
                <a:ea typeface="宋体" pitchFamily="2" charset="-122"/>
              </a:rPr>
              <a:t>	</a:t>
            </a:r>
            <a:endParaRPr lang="en-US" altLang="zh-CN" sz="2700" dirty="0" smtClean="0">
              <a:ea typeface="宋体" pitchFamily="2" charset="-122"/>
            </a:endParaRPr>
          </a:p>
        </p:txBody>
      </p:sp>
      <p:sp>
        <p:nvSpPr>
          <p:cNvPr id="21508"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原理四</a:t>
            </a:r>
            <a:r>
              <a:rPr lang="en-US" altLang="zh-CN" sz="3200" b="1">
                <a:solidFill>
                  <a:srgbClr val="008000"/>
                </a:solidFill>
                <a:ea typeface="宋体" pitchFamily="2" charset="-122"/>
              </a:rPr>
              <a:t>:  </a:t>
            </a:r>
            <a:r>
              <a:rPr lang="zh-CN" sz="3200" b="1">
                <a:solidFill>
                  <a:srgbClr val="008000"/>
                </a:solidFill>
                <a:ea typeface="宋体" pitchFamily="2" charset="-122"/>
              </a:rPr>
              <a:t>人们会对激励做出反应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left)">
                                      <p:cBhvr>
                                        <p:cTn id="17" dur="500"/>
                                        <p:tgtEl>
                                          <p:spTgt spid="2150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wipe(left)">
                                      <p:cBhvr>
                                        <p:cTn id="20" dur="500"/>
                                        <p:tgtEl>
                                          <p:spTgt spid="2150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wipe(left)">
                                      <p:cBhvr>
                                        <p:cTn id="23" dur="500"/>
                                        <p:tgtEl>
                                          <p:spTgt spid="215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left)">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4"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t>经济学十大原理</a:t>
            </a:r>
          </a:p>
        </p:txBody>
      </p:sp>
      <p:sp>
        <p:nvSpPr>
          <p:cNvPr id="6" name="灯片编号占位符 2"/>
          <p:cNvSpPr>
            <a:spLocks noGrp="1"/>
          </p:cNvSpPr>
          <p:nvPr>
            <p:ph type="sldNum" sz="quarter" idx="11"/>
          </p:nvPr>
        </p:nvSpPr>
        <p:spPr/>
        <p:txBody>
          <a:bodyPr/>
          <a:lstStyle/>
          <a:p>
            <a:fld id="{2E0F31BB-5CE4-4630-8CCA-440A0C209174}" type="slidenum">
              <a:rPr lang="en-US" altLang="zh-CN"/>
              <a:pPr/>
              <a:t>22</a:t>
            </a:fld>
            <a:endParaRPr lang="en-US" altLang="zh-CN"/>
          </a:p>
        </p:txBody>
      </p:sp>
      <p:sp>
        <p:nvSpPr>
          <p:cNvPr id="21506"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3.1 </a:t>
            </a:r>
            <a:r>
              <a:rPr lang="zh-CN" altLang="en-US" sz="3600" dirty="0" smtClean="0">
                <a:ea typeface="宋体" pitchFamily="2" charset="-122"/>
              </a:rPr>
              <a:t>经济学如何看待决策</a:t>
            </a:r>
            <a:endParaRPr lang="zh-CN" altLang="en-US" sz="3600" dirty="0">
              <a:ea typeface="宋体" pitchFamily="2" charset="-122"/>
            </a:endParaRPr>
          </a:p>
        </p:txBody>
      </p:sp>
      <p:sp>
        <p:nvSpPr>
          <p:cNvPr id="21507" name="Rectangle 3"/>
          <p:cNvSpPr>
            <a:spLocks noGrp="1" noChangeArrowheads="1"/>
          </p:cNvSpPr>
          <p:nvPr>
            <p:ph type="body" idx="4294967295"/>
          </p:nvPr>
        </p:nvSpPr>
        <p:spPr>
          <a:xfrm>
            <a:off x="457200" y="1584326"/>
            <a:ext cx="8229600" cy="4690640"/>
          </a:xfrm>
        </p:spPr>
        <p:txBody>
          <a:bodyPr/>
          <a:lstStyle/>
          <a:p>
            <a:pPr marL="342900" lvl="1" indent="-342900">
              <a:lnSpc>
                <a:spcPct val="105000"/>
              </a:lnSpc>
              <a:spcBef>
                <a:spcPct val="45000"/>
              </a:spcBef>
              <a:buClr>
                <a:srgbClr val="339966"/>
              </a:buClr>
            </a:pPr>
            <a:r>
              <a:rPr lang="zh-CN" altLang="en-US" dirty="0" smtClean="0"/>
              <a:t>政策的直接影响与通过激励产生的间接的不太明显的影响</a:t>
            </a:r>
            <a:endParaRPr lang="en-US" altLang="zh-CN" dirty="0" smtClean="0"/>
          </a:p>
          <a:p>
            <a:pPr eaLnBrk="1" hangingPunct="1">
              <a:spcBef>
                <a:spcPts val="1200"/>
              </a:spcBef>
            </a:pPr>
            <a:r>
              <a:rPr lang="zh-CN" altLang="en-US" sz="2700" dirty="0" smtClean="0"/>
              <a:t>安全带的法律改变了一个司机的成本</a:t>
            </a:r>
            <a:r>
              <a:rPr lang="en-US" altLang="zh-CN" sz="2700" dirty="0" smtClean="0"/>
              <a:t>-</a:t>
            </a:r>
            <a:r>
              <a:rPr lang="zh-CN" altLang="en-US" sz="2700" dirty="0" smtClean="0"/>
              <a:t>收益计算</a:t>
            </a:r>
            <a:r>
              <a:rPr lang="en-US" altLang="en-US" sz="2700" dirty="0" smtClean="0"/>
              <a:t> (</a:t>
            </a:r>
            <a:r>
              <a:rPr lang="zh-CN" altLang="en-US" sz="2700" dirty="0" smtClean="0"/>
              <a:t>萨姆</a:t>
            </a:r>
            <a:r>
              <a:rPr lang="en-US" altLang="zh-CN" sz="2700" dirty="0" smtClean="0"/>
              <a:t>.</a:t>
            </a:r>
            <a:r>
              <a:rPr lang="zh-CN" altLang="en-US" sz="2700" dirty="0" smtClean="0"/>
              <a:t>佩兹曼</a:t>
            </a:r>
            <a:r>
              <a:rPr lang="en-US" altLang="en-US" sz="2700" dirty="0" smtClean="0"/>
              <a:t>, 1975)</a:t>
            </a:r>
          </a:p>
          <a:p>
            <a:pPr lvl="1" eaLnBrk="1" hangingPunct="1">
              <a:spcBef>
                <a:spcPts val="600"/>
              </a:spcBef>
            </a:pPr>
            <a:r>
              <a:rPr lang="zh-CN" altLang="en-US" sz="2600" dirty="0" smtClean="0"/>
              <a:t>安全带降低了车祸代价</a:t>
            </a:r>
            <a:r>
              <a:rPr lang="en-US" altLang="en-US" sz="2600" dirty="0" smtClean="0"/>
              <a:t>(</a:t>
            </a:r>
            <a:r>
              <a:rPr lang="zh-CN" altLang="en-US" sz="2600" dirty="0" smtClean="0"/>
              <a:t>减少了伤亡的概率</a:t>
            </a:r>
            <a:r>
              <a:rPr lang="en-US" altLang="en-US" sz="2600" dirty="0" smtClean="0"/>
              <a:t>)</a:t>
            </a:r>
          </a:p>
          <a:p>
            <a:pPr lvl="2" eaLnBrk="1" hangingPunct="1">
              <a:spcBef>
                <a:spcPts val="600"/>
              </a:spcBef>
            </a:pPr>
            <a:r>
              <a:rPr lang="zh-CN" altLang="en-US" dirty="0" smtClean="0"/>
              <a:t>减少了缓慢而谨慎地开车的收益</a:t>
            </a:r>
            <a:endParaRPr lang="en-US" altLang="en-US" dirty="0" smtClean="0"/>
          </a:p>
          <a:p>
            <a:pPr lvl="1" eaLnBrk="1" hangingPunct="1">
              <a:spcBef>
                <a:spcPts val="600"/>
              </a:spcBef>
            </a:pPr>
            <a:r>
              <a:rPr lang="zh-CN" altLang="en-US" sz="2600" dirty="0" smtClean="0"/>
              <a:t>人们更快速、更不谨慎地开车</a:t>
            </a:r>
            <a:r>
              <a:rPr lang="en-US" altLang="en-US" sz="2600" dirty="0" smtClean="0"/>
              <a:t>:</a:t>
            </a:r>
          </a:p>
          <a:p>
            <a:pPr lvl="2" eaLnBrk="1" hangingPunct="1">
              <a:spcBef>
                <a:spcPts val="600"/>
              </a:spcBef>
            </a:pPr>
            <a:r>
              <a:rPr lang="zh-CN" altLang="en-US" dirty="0" smtClean="0"/>
              <a:t>车祸的次数增加了</a:t>
            </a:r>
            <a:endParaRPr lang="en-US" altLang="en-US" dirty="0" smtClean="0"/>
          </a:p>
          <a:p>
            <a:pPr lvl="1" eaLnBrk="1" hangingPunct="1">
              <a:spcBef>
                <a:spcPts val="600"/>
              </a:spcBef>
            </a:pPr>
            <a:r>
              <a:rPr lang="zh-CN" altLang="en-US" sz="2600" dirty="0" smtClean="0"/>
              <a:t>净结果</a:t>
            </a:r>
            <a:r>
              <a:rPr lang="en-US" altLang="en-US" sz="2600" dirty="0" smtClean="0"/>
              <a:t>: </a:t>
            </a:r>
            <a:r>
              <a:rPr lang="zh-CN" altLang="en-US" sz="2600" dirty="0" smtClean="0"/>
              <a:t>司机死亡人数变动很小，而行人和骑自行车的死亡人数有所增加</a:t>
            </a:r>
            <a:endParaRPr lang="en-US" altLang="en-US" sz="2600" dirty="0" smtClean="0"/>
          </a:p>
          <a:p>
            <a:pPr marL="342900" lvl="1" indent="-342900">
              <a:lnSpc>
                <a:spcPct val="105000"/>
              </a:lnSpc>
              <a:spcBef>
                <a:spcPts val="1300"/>
              </a:spcBef>
              <a:buClr>
                <a:srgbClr val="339966"/>
              </a:buClr>
            </a:pPr>
            <a:endParaRPr lang="en-US" altLang="zh-CN" dirty="0" smtClean="0"/>
          </a:p>
          <a:p>
            <a:endParaRPr lang="zh-CN" altLang="en-US" sz="2700" dirty="0" smtClean="0">
              <a:ea typeface="宋体" pitchFamily="2" charset="-122"/>
            </a:endParaRPr>
          </a:p>
          <a:p>
            <a:pPr>
              <a:spcBef>
                <a:spcPct val="25000"/>
              </a:spcBef>
              <a:buNone/>
            </a:pPr>
            <a:r>
              <a:rPr lang="zh-CN" altLang="en-US" sz="2700" dirty="0" smtClean="0">
                <a:ea typeface="宋体" pitchFamily="2" charset="-122"/>
              </a:rPr>
              <a:t>	</a:t>
            </a:r>
            <a:endParaRPr lang="en-US" altLang="zh-CN" sz="2700" dirty="0" smtClean="0">
              <a:ea typeface="宋体" pitchFamily="2" charset="-122"/>
            </a:endParaRPr>
          </a:p>
        </p:txBody>
      </p:sp>
      <p:sp>
        <p:nvSpPr>
          <p:cNvPr id="21508"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原理四</a:t>
            </a:r>
            <a:r>
              <a:rPr lang="en-US" altLang="zh-CN" sz="3200" b="1">
                <a:solidFill>
                  <a:srgbClr val="008000"/>
                </a:solidFill>
                <a:ea typeface="宋体" pitchFamily="2" charset="-122"/>
              </a:rPr>
              <a:t>:  </a:t>
            </a:r>
            <a:r>
              <a:rPr lang="zh-CN" sz="3200" b="1">
                <a:solidFill>
                  <a:srgbClr val="008000"/>
                </a:solidFill>
                <a:ea typeface="宋体" pitchFamily="2" charset="-122"/>
              </a:rPr>
              <a:t>人们会对激励做出反应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left)">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wipe(left)">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wipe(left)">
                                      <p:cBhvr>
                                        <p:cTn id="27" dur="500"/>
                                        <p:tgtEl>
                                          <p:spTgt spid="21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wipe(left)">
                                      <p:cBhvr>
                                        <p:cTn id="32" dur="500"/>
                                        <p:tgtEl>
                                          <p:spTgt spid="215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Effect transition="in" filter="wipe(left)">
                                      <p:cBhvr>
                                        <p:cTn id="37" dur="500"/>
                                        <p:tgtEl>
                                          <p:spTgt spid="215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7">
                                            <p:txEl>
                                              <p:pRg st="9" end="9"/>
                                            </p:txEl>
                                          </p:spTgt>
                                        </p:tgtEl>
                                        <p:attrNameLst>
                                          <p:attrName>style.visibility</p:attrName>
                                        </p:attrNameLst>
                                      </p:cBhvr>
                                      <p:to>
                                        <p:strVal val="visible"/>
                                      </p:to>
                                    </p:set>
                                    <p:animEffect transition="in" filter="wipe(left)">
                                      <p:cBhvr>
                                        <p:cTn id="42"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4"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bwMode="auto">
      <p:bgPr>
        <a:blipFill dpi="0" rotWithShape="1">
          <a:blip r:embed="rId3" cstate="print">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574675" y="1441450"/>
            <a:ext cx="8218488" cy="5129213"/>
          </a:xfrm>
        </p:spPr>
        <p:txBody>
          <a:bodyPr/>
          <a:lstStyle/>
          <a:p>
            <a:pPr marL="0" indent="0">
              <a:spcBef>
                <a:spcPct val="40000"/>
              </a:spcBef>
              <a:buSzPct val="115000"/>
              <a:buNone/>
            </a:pPr>
            <a:r>
              <a:rPr lang="zh-CN" dirty="0">
                <a:ea typeface="宋体" pitchFamily="2" charset="-122"/>
              </a:rPr>
              <a:t>  </a:t>
            </a:r>
            <a:r>
              <a:rPr lang="zh-CN" dirty="0" smtClean="0">
                <a:ea typeface="宋体" pitchFamily="2" charset="-122"/>
              </a:rPr>
              <a:t>你</a:t>
            </a:r>
            <a:r>
              <a:rPr lang="zh-CN" altLang="en-US" dirty="0" smtClean="0">
                <a:ea typeface="宋体" pitchFamily="2" charset="-122"/>
              </a:rPr>
              <a:t>大四了</a:t>
            </a:r>
            <a:r>
              <a:rPr lang="zh-CN" dirty="0" smtClean="0">
                <a:ea typeface="宋体" pitchFamily="2" charset="-122"/>
              </a:rPr>
              <a:t>准备出售</a:t>
            </a:r>
            <a:r>
              <a:rPr lang="zh-CN" altLang="en-US" dirty="0">
                <a:ea typeface="宋体" pitchFamily="2" charset="-122"/>
              </a:rPr>
              <a:t>一</a:t>
            </a:r>
            <a:r>
              <a:rPr lang="zh-CN" altLang="en-US" dirty="0" smtClean="0">
                <a:ea typeface="宋体" pitchFamily="2" charset="-122"/>
              </a:rPr>
              <a:t>辆二手电动</a:t>
            </a:r>
            <a:r>
              <a:rPr lang="zh-CN" dirty="0" smtClean="0">
                <a:ea typeface="宋体" pitchFamily="2" charset="-122"/>
              </a:rPr>
              <a:t>，</a:t>
            </a:r>
            <a:r>
              <a:rPr lang="zh-CN" altLang="en-US" dirty="0" smtClean="0">
                <a:ea typeface="宋体" pitchFamily="2" charset="-122"/>
              </a:rPr>
              <a:t>你</a:t>
            </a:r>
            <a:r>
              <a:rPr lang="zh-CN" dirty="0" smtClean="0">
                <a:ea typeface="宋体" pitchFamily="2" charset="-122"/>
              </a:rPr>
              <a:t>已经</a:t>
            </a:r>
            <a:r>
              <a:rPr lang="zh-CN" dirty="0">
                <a:ea typeface="宋体" pitchFamily="2" charset="-122"/>
              </a:rPr>
              <a:t>在这辆车的维修上面花</a:t>
            </a:r>
            <a:r>
              <a:rPr lang="zh-CN" dirty="0" smtClean="0">
                <a:ea typeface="宋体" pitchFamily="2" charset="-122"/>
              </a:rPr>
              <a:t>了</a:t>
            </a:r>
            <a:r>
              <a:rPr lang="en-US" altLang="zh-CN" dirty="0" smtClean="0">
                <a:ea typeface="宋体" pitchFamily="2" charset="-122"/>
              </a:rPr>
              <a:t>¥5</a:t>
            </a:r>
            <a:r>
              <a:rPr lang="zh-CN" dirty="0" smtClean="0">
                <a:ea typeface="宋体" pitchFamily="2" charset="-122"/>
              </a:rPr>
              <a:t>00</a:t>
            </a:r>
            <a:r>
              <a:rPr lang="zh-CN" dirty="0">
                <a:ea typeface="宋体" pitchFamily="2" charset="-122"/>
              </a:rPr>
              <a:t>。然而，车</a:t>
            </a:r>
            <a:r>
              <a:rPr lang="zh-CN" dirty="0" smtClean="0">
                <a:ea typeface="宋体" pitchFamily="2" charset="-122"/>
              </a:rPr>
              <a:t>的</a:t>
            </a:r>
            <a:r>
              <a:rPr lang="zh-CN" altLang="en-US" dirty="0" smtClean="0">
                <a:ea typeface="宋体" pitchFamily="2" charset="-122"/>
              </a:rPr>
              <a:t>轮胎爆</a:t>
            </a:r>
            <a:r>
              <a:rPr lang="zh-CN" dirty="0" smtClean="0">
                <a:ea typeface="宋体" pitchFamily="2" charset="-122"/>
              </a:rPr>
              <a:t>了</a:t>
            </a:r>
            <a:r>
              <a:rPr lang="zh-CN" dirty="0">
                <a:ea typeface="宋体" pitchFamily="2" charset="-122"/>
              </a:rPr>
              <a:t>，你能够选择再</a:t>
            </a:r>
            <a:r>
              <a:rPr lang="zh-CN" dirty="0" smtClean="0">
                <a:ea typeface="宋体" pitchFamily="2" charset="-122"/>
              </a:rPr>
              <a:t>花</a:t>
            </a:r>
            <a:r>
              <a:rPr lang="en-US" altLang="zh-CN" dirty="0" smtClean="0">
                <a:ea typeface="宋体" pitchFamily="2" charset="-122"/>
              </a:rPr>
              <a:t>¥ 2</a:t>
            </a:r>
            <a:r>
              <a:rPr lang="zh-CN" dirty="0" smtClean="0">
                <a:ea typeface="宋体" pitchFamily="2" charset="-122"/>
              </a:rPr>
              <a:t>00</a:t>
            </a:r>
            <a:r>
              <a:rPr lang="zh-CN" dirty="0">
                <a:ea typeface="宋体" pitchFamily="2" charset="-122"/>
              </a:rPr>
              <a:t>将车修好，或者就此售出</a:t>
            </a:r>
          </a:p>
          <a:p>
            <a:pPr marL="0" indent="0">
              <a:spcBef>
                <a:spcPct val="40000"/>
              </a:spcBef>
              <a:buSzPct val="115000"/>
              <a:buNone/>
            </a:pPr>
            <a:r>
              <a:rPr lang="zh-CN" dirty="0">
                <a:ea typeface="宋体" pitchFamily="2" charset="-122"/>
              </a:rPr>
              <a:t>  在下面的情形中，你应该</a:t>
            </a:r>
            <a:r>
              <a:rPr lang="zh-CN" dirty="0" smtClean="0">
                <a:ea typeface="宋体" pitchFamily="2" charset="-122"/>
              </a:rPr>
              <a:t>把</a:t>
            </a:r>
            <a:r>
              <a:rPr lang="zh-CN" altLang="en-US" dirty="0" smtClean="0">
                <a:ea typeface="宋体" pitchFamily="2" charset="-122"/>
              </a:rPr>
              <a:t>轮胎</a:t>
            </a:r>
            <a:r>
              <a:rPr lang="zh-CN" dirty="0" smtClean="0">
                <a:ea typeface="宋体" pitchFamily="2" charset="-122"/>
              </a:rPr>
              <a:t>修好</a:t>
            </a:r>
            <a:r>
              <a:rPr lang="zh-CN" dirty="0">
                <a:ea typeface="宋体" pitchFamily="2" charset="-122"/>
              </a:rPr>
              <a:t>吗？并解释</a:t>
            </a:r>
          </a:p>
          <a:p>
            <a:pPr marL="804863" lvl="1" indent="-554038">
              <a:spcBef>
                <a:spcPct val="30000"/>
              </a:spcBef>
              <a:buSzPct val="115000"/>
              <a:buNone/>
            </a:pPr>
            <a:r>
              <a:rPr lang="zh-CN" sz="2800" b="1" dirty="0">
                <a:solidFill>
                  <a:srgbClr val="339966"/>
                </a:solidFill>
                <a:ea typeface="宋体" pitchFamily="2" charset="-122"/>
              </a:rPr>
              <a:t>A.</a:t>
            </a:r>
            <a:r>
              <a:rPr lang="zh-CN" sz="2800" dirty="0">
                <a:solidFill>
                  <a:srgbClr val="339966"/>
                </a:solidFill>
                <a:ea typeface="宋体" pitchFamily="2" charset="-122"/>
              </a:rPr>
              <a:t>	</a:t>
            </a:r>
            <a:r>
              <a:rPr lang="zh-CN" sz="2800" dirty="0" smtClean="0">
                <a:ea typeface="宋体" pitchFamily="2" charset="-122"/>
              </a:rPr>
              <a:t>如果</a:t>
            </a:r>
            <a:r>
              <a:rPr lang="zh-CN" altLang="en-US" sz="2800" dirty="0" smtClean="0">
                <a:ea typeface="宋体" pitchFamily="2" charset="-122"/>
              </a:rPr>
              <a:t>轮胎</a:t>
            </a:r>
            <a:r>
              <a:rPr lang="zh-CN" sz="2800" dirty="0" smtClean="0">
                <a:ea typeface="宋体" pitchFamily="2" charset="-122"/>
              </a:rPr>
              <a:t>正常，车</a:t>
            </a:r>
            <a:r>
              <a:rPr lang="zh-CN" sz="2800" dirty="0">
                <a:ea typeface="宋体" pitchFamily="2" charset="-122"/>
              </a:rPr>
              <a:t>价值</a:t>
            </a:r>
            <a:r>
              <a:rPr lang="zh-CN" sz="2800" dirty="0" smtClean="0">
                <a:ea typeface="宋体" pitchFamily="2" charset="-122"/>
              </a:rPr>
              <a:t>是</a:t>
            </a:r>
            <a:r>
              <a:rPr lang="en-US" altLang="zh-CN" sz="2800" dirty="0" smtClean="0">
                <a:ea typeface="宋体" pitchFamily="2" charset="-122"/>
              </a:rPr>
              <a:t>¥20</a:t>
            </a:r>
            <a:r>
              <a:rPr lang="zh-CN" sz="2800" dirty="0" smtClean="0">
                <a:ea typeface="宋体" pitchFamily="2" charset="-122"/>
              </a:rPr>
              <a:t>00 </a:t>
            </a:r>
            <a:r>
              <a:rPr lang="zh-CN" sz="2800" dirty="0">
                <a:ea typeface="宋体" pitchFamily="2" charset="-122"/>
              </a:rPr>
              <a:t>。如果不正常，则</a:t>
            </a:r>
            <a:r>
              <a:rPr lang="zh-CN" sz="2800" dirty="0" smtClean="0">
                <a:ea typeface="宋体" pitchFamily="2" charset="-122"/>
              </a:rPr>
              <a:t>是</a:t>
            </a:r>
            <a:r>
              <a:rPr lang="en-US" altLang="zh-CN" sz="2800" dirty="0" smtClean="0">
                <a:ea typeface="宋体" pitchFamily="2" charset="-122"/>
              </a:rPr>
              <a:t>¥1</a:t>
            </a:r>
            <a:r>
              <a:rPr lang="zh-CN" sz="2800" dirty="0" smtClean="0">
                <a:ea typeface="宋体" pitchFamily="2" charset="-122"/>
              </a:rPr>
              <a:t>700</a:t>
            </a:r>
            <a:endParaRPr lang="zh-CN" sz="2800" dirty="0">
              <a:ea typeface="宋体" pitchFamily="2" charset="-122"/>
            </a:endParaRPr>
          </a:p>
          <a:p>
            <a:pPr marL="804863" lvl="1" indent="-554038">
              <a:spcBef>
                <a:spcPct val="30000"/>
              </a:spcBef>
              <a:buSzPct val="115000"/>
              <a:buNone/>
            </a:pPr>
            <a:r>
              <a:rPr lang="zh-CN" sz="2800" b="1" dirty="0">
                <a:solidFill>
                  <a:srgbClr val="339966"/>
                </a:solidFill>
                <a:ea typeface="宋体" pitchFamily="2" charset="-122"/>
              </a:rPr>
              <a:t>B.</a:t>
            </a:r>
            <a:r>
              <a:rPr lang="zh-CN" sz="2800" dirty="0">
                <a:solidFill>
                  <a:srgbClr val="339966"/>
                </a:solidFill>
                <a:ea typeface="宋体" pitchFamily="2" charset="-122"/>
              </a:rPr>
              <a:t>	</a:t>
            </a:r>
            <a:r>
              <a:rPr lang="zh-CN" sz="2800" dirty="0" smtClean="0">
                <a:ea typeface="宋体" pitchFamily="2" charset="-122"/>
              </a:rPr>
              <a:t>如果</a:t>
            </a:r>
            <a:r>
              <a:rPr lang="zh-CN" altLang="en-US" sz="2800" dirty="0" smtClean="0">
                <a:ea typeface="宋体" pitchFamily="2" charset="-122"/>
              </a:rPr>
              <a:t>轮胎</a:t>
            </a:r>
            <a:r>
              <a:rPr lang="zh-CN" sz="2800" dirty="0" smtClean="0">
                <a:ea typeface="宋体" pitchFamily="2" charset="-122"/>
              </a:rPr>
              <a:t>正常，车</a:t>
            </a:r>
            <a:r>
              <a:rPr lang="zh-CN" sz="2800" dirty="0">
                <a:ea typeface="宋体" pitchFamily="2" charset="-122"/>
              </a:rPr>
              <a:t>价值</a:t>
            </a:r>
            <a:r>
              <a:rPr lang="zh-CN" sz="2800" dirty="0" smtClean="0">
                <a:ea typeface="宋体" pitchFamily="2" charset="-122"/>
              </a:rPr>
              <a:t>是</a:t>
            </a:r>
            <a:r>
              <a:rPr lang="en-US" altLang="zh-CN" sz="2800" dirty="0" smtClean="0">
                <a:ea typeface="宋体" pitchFamily="2" charset="-122"/>
              </a:rPr>
              <a:t>¥19</a:t>
            </a:r>
            <a:r>
              <a:rPr lang="zh-CN" sz="2800" dirty="0" smtClean="0">
                <a:ea typeface="宋体" pitchFamily="2" charset="-122"/>
              </a:rPr>
              <a:t>00 </a:t>
            </a:r>
            <a:r>
              <a:rPr lang="zh-CN" sz="2800" dirty="0">
                <a:ea typeface="宋体" pitchFamily="2" charset="-122"/>
              </a:rPr>
              <a:t>。如果不正常，则</a:t>
            </a:r>
            <a:r>
              <a:rPr lang="zh-CN" sz="2800" dirty="0" smtClean="0">
                <a:ea typeface="宋体" pitchFamily="2" charset="-122"/>
              </a:rPr>
              <a:t>是</a:t>
            </a:r>
            <a:r>
              <a:rPr lang="en-US" altLang="zh-CN" sz="2800" dirty="0" smtClean="0">
                <a:ea typeface="宋体" pitchFamily="2" charset="-122"/>
              </a:rPr>
              <a:t>¥18</a:t>
            </a:r>
            <a:r>
              <a:rPr lang="zh-CN" sz="2800" dirty="0" smtClean="0">
                <a:ea typeface="宋体" pitchFamily="2" charset="-122"/>
              </a:rPr>
              <a:t>00</a:t>
            </a:r>
            <a:endParaRPr lang="zh-CN" sz="2800" dirty="0">
              <a:ea typeface="宋体" pitchFamily="2" charset="-122"/>
            </a:endParaRPr>
          </a:p>
        </p:txBody>
      </p:sp>
      <p:sp>
        <p:nvSpPr>
          <p:cNvPr id="22531"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2532" name="Rectangle 4"/>
          <p:cNvSpPr>
            <a:spLocks noGrp="1" noChangeArrowheads="1"/>
          </p:cNvSpPr>
          <p:nvPr>
            <p:ph type="title"/>
          </p:nvPr>
        </p:nvSpPr>
        <p:spPr>
          <a:xfrm>
            <a:off x="587375" y="352425"/>
            <a:ext cx="8208963" cy="954088"/>
          </a:xfrm>
          <a:ln/>
        </p:spPr>
        <p:txBody>
          <a:bodyPr/>
          <a:lstStyle/>
          <a:p>
            <a:pPr algn="l"/>
            <a:r>
              <a:rPr lang="zh-CN" altLang="en-US" sz="2400" b="0" dirty="0" smtClean="0">
                <a:solidFill>
                  <a:srgbClr val="339966"/>
                </a:solidFill>
                <a:effectLst>
                  <a:outerShdw blurRad="38100" dist="38100" dir="2700000" algn="tl">
                    <a:srgbClr val="C0C0C0"/>
                  </a:outerShdw>
                </a:effectLst>
                <a:latin typeface="Tahoma" pitchFamily="34" charset="0"/>
                <a:ea typeface="宋体" pitchFamily="2" charset="-122"/>
              </a:rPr>
              <a:t>主动学习</a:t>
            </a:r>
            <a:r>
              <a:rPr lang="zh-CN" altLang="en-US" sz="2800" i="1"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800" i="1" dirty="0" smtClean="0">
                <a:solidFill>
                  <a:srgbClr val="339966"/>
                </a:solidFill>
                <a:latin typeface="Tahoma" pitchFamily="34" charset="0"/>
                <a:ea typeface="宋体" pitchFamily="2" charset="-122"/>
              </a:rPr>
              <a:t>1.3</a:t>
            </a:r>
            <a:r>
              <a:rPr lang="en-US" altLang="zh-CN" sz="2400" dirty="0" smtClean="0">
                <a:solidFill>
                  <a:srgbClr val="339966"/>
                </a:solidFill>
                <a:latin typeface="Tahoma" pitchFamily="34" charset="0"/>
                <a:ea typeface="宋体" pitchFamily="2" charset="-122"/>
              </a:rPr>
              <a:t>   </a:t>
            </a:r>
            <a:r>
              <a:rPr lang="en-US" altLang="zh-CN" sz="2400" dirty="0">
                <a:solidFill>
                  <a:srgbClr val="339966"/>
                </a:solidFill>
                <a:latin typeface="Tahoma" pitchFamily="34" charset="0"/>
                <a:ea typeface="宋体" pitchFamily="2" charset="-122"/>
              </a:rPr>
              <a:t/>
            </a:r>
            <a:br>
              <a:rPr lang="en-US" altLang="zh-CN" sz="2400" dirty="0">
                <a:solidFill>
                  <a:srgbClr val="339966"/>
                </a:solidFill>
                <a:latin typeface="Tahoma" pitchFamily="34" charset="0"/>
                <a:ea typeface="宋体" pitchFamily="2" charset="-122"/>
              </a:rPr>
            </a:br>
            <a:r>
              <a:rPr lang="zh-CN" altLang="en-US" sz="3200" dirty="0">
                <a:solidFill>
                  <a:srgbClr val="339966"/>
                </a:solidFill>
                <a:effectLst>
                  <a:outerShdw blurRad="38100" dist="38100" dir="2700000" algn="tl">
                    <a:srgbClr val="000000">
                      <a:alpha val="43137"/>
                    </a:srgbClr>
                  </a:outerShdw>
                </a:effectLst>
                <a:ea typeface="宋体" pitchFamily="2" charset="-122"/>
              </a:rPr>
              <a:t>原理的应用</a:t>
            </a:r>
          </a:p>
        </p:txBody>
      </p:sp>
      <p:grpSp>
        <p:nvGrpSpPr>
          <p:cNvPr id="22533" name="Group 5"/>
          <p:cNvGrpSpPr>
            <a:grpSpLocks/>
          </p:cNvGrpSpPr>
          <p:nvPr/>
        </p:nvGrpSpPr>
        <p:grpSpPr bwMode="auto">
          <a:xfrm>
            <a:off x="593725" y="290513"/>
            <a:ext cx="8210550" cy="1049337"/>
            <a:chOff x="0" y="0"/>
            <a:chExt cx="5000" cy="661"/>
          </a:xfrm>
        </p:grpSpPr>
        <p:sp>
          <p:nvSpPr>
            <p:cNvPr id="22534"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2535"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2536"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0E514769-E0D6-4F1E-BEB2-4983250AE6AE}" type="slidenum">
              <a:rPr lang="en-US" altLang="zh-CN" sz="1700">
                <a:solidFill>
                  <a:srgbClr val="777777"/>
                </a:solidFill>
                <a:latin typeface="Tahoma" pitchFamily="34" charset="0"/>
                <a:ea typeface="宋体" pitchFamily="2" charset="-122"/>
              </a:rPr>
              <a:pPr algn="r"/>
              <a:t>23</a:t>
            </a:fld>
            <a:endParaRPr lang="zh-CN" sz="1700">
              <a:solidFill>
                <a:srgbClr val="777777"/>
              </a:solidFill>
              <a:latin typeface="Tahoma" pitchFamily="34" charset="0"/>
              <a:ea typeface="宋体" pitchFamily="2" charset="-122"/>
            </a:endParaRPr>
          </a:p>
        </p:txBody>
      </p:sp>
    </p:spTree>
  </p:cSld>
  <p:clrMapOvr>
    <a:masterClrMapping/>
  </p:clrMapOvr>
  <p:transition spd="med">
    <p:diamon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bwMode="auto">
      <p:bgPr>
        <a:blipFill dpi="0" rotWithShape="1">
          <a:blip r:embed="rId2" cstate="print">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574675" y="1470025"/>
            <a:ext cx="8218488" cy="5211763"/>
          </a:xfrm>
        </p:spPr>
        <p:txBody>
          <a:bodyPr/>
          <a:lstStyle/>
          <a:p>
            <a:pPr marL="463550" indent="-463550">
              <a:spcBef>
                <a:spcPct val="25000"/>
              </a:spcBef>
              <a:buClr>
                <a:srgbClr val="669900"/>
              </a:buClr>
              <a:buFont typeface="Wingdings" pitchFamily="2" charset="2"/>
              <a:buNone/>
            </a:pPr>
            <a:r>
              <a:rPr lang="zh-CN" dirty="0" smtClean="0">
                <a:ea typeface="宋体" pitchFamily="2" charset="-122"/>
              </a:rPr>
              <a:t>修理</a:t>
            </a:r>
            <a:r>
              <a:rPr lang="zh-CN" altLang="en-US" dirty="0" smtClean="0">
                <a:ea typeface="宋体" pitchFamily="2" charset="-122"/>
              </a:rPr>
              <a:t>轮胎</a:t>
            </a:r>
            <a:r>
              <a:rPr lang="zh-CN" dirty="0" smtClean="0">
                <a:ea typeface="宋体" pitchFamily="2" charset="-122"/>
              </a:rPr>
              <a:t>的</a:t>
            </a:r>
            <a:r>
              <a:rPr lang="zh-CN" dirty="0">
                <a:ea typeface="宋体" pitchFamily="2" charset="-122"/>
              </a:rPr>
              <a:t>成本= </a:t>
            </a:r>
            <a:r>
              <a:rPr lang="en-US" altLang="zh-CN" dirty="0" smtClean="0">
                <a:ea typeface="宋体" pitchFamily="2" charset="-122"/>
              </a:rPr>
              <a:t>¥2</a:t>
            </a:r>
            <a:r>
              <a:rPr lang="zh-CN" dirty="0" smtClean="0">
                <a:ea typeface="宋体" pitchFamily="2" charset="-122"/>
              </a:rPr>
              <a:t>00</a:t>
            </a:r>
            <a:endParaRPr lang="zh-CN" dirty="0">
              <a:ea typeface="宋体" pitchFamily="2" charset="-122"/>
            </a:endParaRPr>
          </a:p>
          <a:p>
            <a:pPr marL="463550" indent="-463550">
              <a:spcBef>
                <a:spcPts val="600"/>
              </a:spcBef>
              <a:buClr>
                <a:srgbClr val="669900"/>
              </a:buClr>
              <a:buFont typeface="Wingdings" pitchFamily="2" charset="2"/>
              <a:buNone/>
            </a:pPr>
            <a:r>
              <a:rPr lang="zh-CN" b="1" dirty="0">
                <a:solidFill>
                  <a:srgbClr val="339966"/>
                </a:solidFill>
                <a:ea typeface="宋体" pitchFamily="2" charset="-122"/>
              </a:rPr>
              <a:t>A. </a:t>
            </a:r>
            <a:r>
              <a:rPr lang="zh-CN" dirty="0" smtClean="0">
                <a:ea typeface="宋体" pitchFamily="2" charset="-122"/>
              </a:rPr>
              <a:t>如果</a:t>
            </a:r>
            <a:r>
              <a:rPr lang="zh-CN" altLang="en-US" dirty="0" smtClean="0">
                <a:ea typeface="宋体" pitchFamily="2" charset="-122"/>
              </a:rPr>
              <a:t>轮胎</a:t>
            </a:r>
            <a:r>
              <a:rPr lang="zh-CN" dirty="0" smtClean="0">
                <a:ea typeface="宋体" pitchFamily="2" charset="-122"/>
              </a:rPr>
              <a:t>正常，</a:t>
            </a:r>
            <a:r>
              <a:rPr lang="zh-CN" altLang="en-US" dirty="0" smtClean="0">
                <a:ea typeface="宋体" pitchFamily="2" charset="-122"/>
              </a:rPr>
              <a:t>电动</a:t>
            </a:r>
            <a:r>
              <a:rPr lang="zh-CN" dirty="0" smtClean="0">
                <a:ea typeface="宋体" pitchFamily="2" charset="-122"/>
              </a:rPr>
              <a:t>车</a:t>
            </a:r>
            <a:r>
              <a:rPr lang="zh-CN" dirty="0">
                <a:ea typeface="宋体" pitchFamily="2" charset="-122"/>
              </a:rPr>
              <a:t>价值</a:t>
            </a:r>
            <a:r>
              <a:rPr lang="zh-CN" dirty="0" smtClean="0">
                <a:ea typeface="宋体" pitchFamily="2" charset="-122"/>
              </a:rPr>
              <a:t>是</a:t>
            </a:r>
            <a:r>
              <a:rPr lang="en-US" altLang="zh-CN" dirty="0" smtClean="0">
                <a:ea typeface="宋体" pitchFamily="2" charset="-122"/>
              </a:rPr>
              <a:t>¥20</a:t>
            </a:r>
            <a:r>
              <a:rPr lang="zh-CN" dirty="0" smtClean="0">
                <a:ea typeface="宋体" pitchFamily="2" charset="-122"/>
              </a:rPr>
              <a:t>00 </a:t>
            </a:r>
            <a:r>
              <a:rPr lang="zh-CN" dirty="0">
                <a:ea typeface="宋体" pitchFamily="2" charset="-122"/>
              </a:rPr>
              <a:t>。如果不正常，则</a:t>
            </a:r>
            <a:r>
              <a:rPr lang="zh-CN" dirty="0" smtClean="0">
                <a:ea typeface="宋体" pitchFamily="2" charset="-122"/>
              </a:rPr>
              <a:t>是</a:t>
            </a:r>
            <a:r>
              <a:rPr lang="en-US" altLang="zh-CN" dirty="0" smtClean="0">
                <a:ea typeface="宋体" pitchFamily="2" charset="-122"/>
              </a:rPr>
              <a:t>¥17</a:t>
            </a:r>
            <a:r>
              <a:rPr lang="zh-CN" dirty="0" smtClean="0">
                <a:ea typeface="宋体" pitchFamily="2" charset="-122"/>
              </a:rPr>
              <a:t>00</a:t>
            </a:r>
            <a:endParaRPr lang="zh-CN" dirty="0">
              <a:ea typeface="宋体" pitchFamily="2" charset="-122"/>
            </a:endParaRPr>
          </a:p>
          <a:p>
            <a:pPr marL="463550" indent="-463550">
              <a:spcBef>
                <a:spcPts val="600"/>
              </a:spcBef>
              <a:buClr>
                <a:srgbClr val="669900"/>
              </a:buClr>
              <a:buFont typeface="Wingdings" pitchFamily="2" charset="2"/>
              <a:buNone/>
            </a:pPr>
            <a:r>
              <a:rPr lang="zh-CN" dirty="0">
                <a:ea typeface="宋体" pitchFamily="2" charset="-122"/>
              </a:rPr>
              <a:t>	</a:t>
            </a:r>
            <a:r>
              <a:rPr lang="zh-CN" dirty="0" smtClean="0">
                <a:solidFill>
                  <a:srgbClr val="CC0000"/>
                </a:solidFill>
                <a:ea typeface="宋体" pitchFamily="2" charset="-122"/>
              </a:rPr>
              <a:t>修理</a:t>
            </a:r>
            <a:r>
              <a:rPr lang="zh-CN" altLang="en-US" dirty="0" smtClean="0">
                <a:solidFill>
                  <a:srgbClr val="CC0000"/>
                </a:solidFill>
                <a:ea typeface="宋体" pitchFamily="2" charset="-122"/>
              </a:rPr>
              <a:t>轮胎</a:t>
            </a:r>
            <a:r>
              <a:rPr lang="zh-CN" dirty="0" smtClean="0">
                <a:solidFill>
                  <a:srgbClr val="CC0000"/>
                </a:solidFill>
                <a:ea typeface="宋体" pitchFamily="2" charset="-122"/>
              </a:rPr>
              <a:t>的</a:t>
            </a:r>
            <a:r>
              <a:rPr lang="zh-CN" dirty="0">
                <a:solidFill>
                  <a:srgbClr val="CC0000"/>
                </a:solidFill>
                <a:ea typeface="宋体" pitchFamily="2" charset="-122"/>
              </a:rPr>
              <a:t>收益= </a:t>
            </a:r>
            <a:r>
              <a:rPr lang="en-US" altLang="zh-CN" dirty="0" smtClean="0">
                <a:solidFill>
                  <a:srgbClr val="CC0000"/>
                </a:solidFill>
                <a:ea typeface="宋体" pitchFamily="2" charset="-122"/>
              </a:rPr>
              <a:t>¥3</a:t>
            </a:r>
            <a:r>
              <a:rPr lang="zh-CN" dirty="0" smtClean="0">
                <a:solidFill>
                  <a:srgbClr val="CC0000"/>
                </a:solidFill>
                <a:ea typeface="宋体" pitchFamily="2" charset="-122"/>
              </a:rPr>
              <a:t>00</a:t>
            </a:r>
            <a:r>
              <a:rPr lang="zh-CN" dirty="0">
                <a:solidFill>
                  <a:srgbClr val="CC0000"/>
                </a:solidFill>
                <a:ea typeface="宋体" pitchFamily="2" charset="-122"/>
              </a:rPr>
              <a:t/>
            </a:r>
            <a:br>
              <a:rPr lang="zh-CN" dirty="0">
                <a:solidFill>
                  <a:srgbClr val="CC0000"/>
                </a:solidFill>
                <a:ea typeface="宋体" pitchFamily="2" charset="-122"/>
              </a:rPr>
            </a:br>
            <a:r>
              <a:rPr lang="zh-CN" dirty="0" smtClean="0">
                <a:solidFill>
                  <a:srgbClr val="CC0000"/>
                </a:solidFill>
                <a:ea typeface="宋体" pitchFamily="2" charset="-122"/>
              </a:rPr>
              <a:t>(</a:t>
            </a:r>
            <a:r>
              <a:rPr lang="en-US" altLang="zh-CN" dirty="0" smtClean="0">
                <a:solidFill>
                  <a:srgbClr val="CC0000"/>
                </a:solidFill>
                <a:ea typeface="宋体" pitchFamily="2" charset="-122"/>
              </a:rPr>
              <a:t>¥20</a:t>
            </a:r>
            <a:r>
              <a:rPr lang="zh-CN" dirty="0" smtClean="0">
                <a:solidFill>
                  <a:srgbClr val="CC0000"/>
                </a:solidFill>
                <a:ea typeface="宋体" pitchFamily="2" charset="-122"/>
              </a:rPr>
              <a:t>00 </a:t>
            </a:r>
            <a:r>
              <a:rPr lang="zh-CN" dirty="0">
                <a:solidFill>
                  <a:srgbClr val="CC0000"/>
                </a:solidFill>
                <a:ea typeface="宋体" pitchFamily="2" charset="-122"/>
              </a:rPr>
              <a:t>– </a:t>
            </a:r>
            <a:r>
              <a:rPr lang="en-US" altLang="zh-CN" dirty="0" smtClean="0">
                <a:solidFill>
                  <a:srgbClr val="CC0000"/>
                </a:solidFill>
                <a:ea typeface="宋体" pitchFamily="2" charset="-122"/>
              </a:rPr>
              <a:t>1</a:t>
            </a:r>
            <a:r>
              <a:rPr lang="zh-CN" dirty="0" smtClean="0">
                <a:solidFill>
                  <a:srgbClr val="CC0000"/>
                </a:solidFill>
                <a:ea typeface="宋体" pitchFamily="2" charset="-122"/>
              </a:rPr>
              <a:t>700</a:t>
            </a:r>
            <a:r>
              <a:rPr lang="zh-CN" dirty="0">
                <a:solidFill>
                  <a:srgbClr val="CC0000"/>
                </a:solidFill>
                <a:ea typeface="宋体" pitchFamily="2" charset="-122"/>
              </a:rPr>
              <a:t>)</a:t>
            </a:r>
          </a:p>
          <a:p>
            <a:pPr marL="463550" indent="-463550">
              <a:spcBef>
                <a:spcPts val="600"/>
              </a:spcBef>
              <a:buClr>
                <a:srgbClr val="669900"/>
              </a:buClr>
              <a:buFont typeface="Wingdings" pitchFamily="2" charset="2"/>
              <a:buNone/>
            </a:pPr>
            <a:r>
              <a:rPr lang="zh-CN" dirty="0">
                <a:solidFill>
                  <a:srgbClr val="CC0000"/>
                </a:solidFill>
                <a:ea typeface="宋体" pitchFamily="2" charset="-122"/>
              </a:rPr>
              <a:t>	因此，</a:t>
            </a:r>
            <a:r>
              <a:rPr lang="zh-CN" dirty="0" smtClean="0">
                <a:solidFill>
                  <a:srgbClr val="CC0000"/>
                </a:solidFill>
                <a:ea typeface="宋体" pitchFamily="2" charset="-122"/>
              </a:rPr>
              <a:t>修理</a:t>
            </a:r>
            <a:r>
              <a:rPr lang="zh-CN" altLang="en-US" dirty="0" smtClean="0">
                <a:solidFill>
                  <a:srgbClr val="CC0000"/>
                </a:solidFill>
                <a:ea typeface="宋体" pitchFamily="2" charset="-122"/>
              </a:rPr>
              <a:t>轮胎</a:t>
            </a:r>
            <a:r>
              <a:rPr lang="zh-CN" dirty="0" smtClean="0">
                <a:solidFill>
                  <a:srgbClr val="CC0000"/>
                </a:solidFill>
                <a:ea typeface="宋体" pitchFamily="2" charset="-122"/>
              </a:rPr>
              <a:t>是</a:t>
            </a:r>
            <a:r>
              <a:rPr lang="zh-CN" dirty="0">
                <a:solidFill>
                  <a:srgbClr val="CC0000"/>
                </a:solidFill>
                <a:ea typeface="宋体" pitchFamily="2" charset="-122"/>
              </a:rPr>
              <a:t>值得的</a:t>
            </a:r>
            <a:r>
              <a:rPr lang="zh-CN" dirty="0">
                <a:ea typeface="宋体" pitchFamily="2" charset="-122"/>
              </a:rPr>
              <a:t> </a:t>
            </a:r>
          </a:p>
          <a:p>
            <a:pPr marL="463550" indent="-463550">
              <a:spcBef>
                <a:spcPts val="600"/>
              </a:spcBef>
              <a:buClr>
                <a:srgbClr val="669900"/>
              </a:buClr>
              <a:buNone/>
            </a:pPr>
            <a:r>
              <a:rPr lang="zh-CN" b="1" dirty="0">
                <a:solidFill>
                  <a:srgbClr val="339966"/>
                </a:solidFill>
                <a:ea typeface="宋体" pitchFamily="2" charset="-122"/>
              </a:rPr>
              <a:t>B.</a:t>
            </a:r>
            <a:r>
              <a:rPr lang="zh-CN" dirty="0" smtClean="0">
                <a:ea typeface="宋体" pitchFamily="2" charset="-122"/>
              </a:rPr>
              <a:t>如果</a:t>
            </a:r>
            <a:r>
              <a:rPr lang="zh-CN" altLang="en-US" dirty="0" smtClean="0">
                <a:ea typeface="宋体" pitchFamily="2" charset="-122"/>
              </a:rPr>
              <a:t>轮胎</a:t>
            </a:r>
            <a:r>
              <a:rPr lang="zh-CN" dirty="0" smtClean="0">
                <a:ea typeface="宋体" pitchFamily="2" charset="-122"/>
              </a:rPr>
              <a:t>正常，</a:t>
            </a:r>
            <a:r>
              <a:rPr lang="zh-CN" altLang="en-US" dirty="0" smtClean="0">
                <a:ea typeface="宋体" pitchFamily="2" charset="-122"/>
              </a:rPr>
              <a:t>电动</a:t>
            </a:r>
            <a:r>
              <a:rPr lang="zh-CN" dirty="0" smtClean="0">
                <a:ea typeface="宋体" pitchFamily="2" charset="-122"/>
              </a:rPr>
              <a:t>车</a:t>
            </a:r>
            <a:r>
              <a:rPr lang="zh-CN" dirty="0">
                <a:ea typeface="宋体" pitchFamily="2" charset="-122"/>
              </a:rPr>
              <a:t>价值</a:t>
            </a:r>
            <a:r>
              <a:rPr lang="zh-CN" dirty="0" smtClean="0">
                <a:ea typeface="宋体" pitchFamily="2" charset="-122"/>
              </a:rPr>
              <a:t>是</a:t>
            </a:r>
            <a:r>
              <a:rPr lang="en-US" altLang="zh-CN" dirty="0" smtClean="0">
                <a:ea typeface="宋体" pitchFamily="2" charset="-122"/>
              </a:rPr>
              <a:t>¥19</a:t>
            </a:r>
            <a:r>
              <a:rPr lang="zh-CN" dirty="0" smtClean="0">
                <a:ea typeface="宋体" pitchFamily="2" charset="-122"/>
              </a:rPr>
              <a:t>00 </a:t>
            </a:r>
            <a:r>
              <a:rPr lang="zh-CN" dirty="0">
                <a:ea typeface="宋体" pitchFamily="2" charset="-122"/>
              </a:rPr>
              <a:t>。如果不正常，则</a:t>
            </a:r>
            <a:r>
              <a:rPr lang="zh-CN" dirty="0" smtClean="0">
                <a:ea typeface="宋体" pitchFamily="2" charset="-122"/>
              </a:rPr>
              <a:t>是</a:t>
            </a:r>
            <a:r>
              <a:rPr lang="en-US" altLang="zh-CN" dirty="0" smtClean="0">
                <a:ea typeface="宋体" pitchFamily="2" charset="-122"/>
              </a:rPr>
              <a:t>¥18</a:t>
            </a:r>
            <a:r>
              <a:rPr lang="zh-CN" dirty="0" smtClean="0">
                <a:ea typeface="宋体" pitchFamily="2" charset="-122"/>
              </a:rPr>
              <a:t>00 </a:t>
            </a:r>
            <a:r>
              <a:rPr lang="zh-CN" dirty="0">
                <a:ea typeface="宋体" pitchFamily="2" charset="-122"/>
              </a:rPr>
              <a:t>	</a:t>
            </a:r>
          </a:p>
          <a:p>
            <a:pPr marL="463550" indent="-463550">
              <a:spcBef>
                <a:spcPts val="600"/>
              </a:spcBef>
              <a:buClr>
                <a:srgbClr val="669900"/>
              </a:buClr>
              <a:buFont typeface="Wingdings" pitchFamily="2" charset="2"/>
              <a:buNone/>
            </a:pPr>
            <a:r>
              <a:rPr lang="zh-CN" dirty="0">
                <a:solidFill>
                  <a:srgbClr val="CC0000"/>
                </a:solidFill>
                <a:ea typeface="宋体" pitchFamily="2" charset="-122"/>
              </a:rPr>
              <a:t>    </a:t>
            </a:r>
            <a:r>
              <a:rPr lang="zh-CN" dirty="0" smtClean="0">
                <a:solidFill>
                  <a:srgbClr val="CC0000"/>
                </a:solidFill>
                <a:ea typeface="宋体" pitchFamily="2" charset="-122"/>
              </a:rPr>
              <a:t>修理</a:t>
            </a:r>
            <a:r>
              <a:rPr lang="zh-CN" altLang="en-US" dirty="0" smtClean="0">
                <a:solidFill>
                  <a:srgbClr val="CC0000"/>
                </a:solidFill>
                <a:ea typeface="宋体" pitchFamily="2" charset="-122"/>
              </a:rPr>
              <a:t>轮胎</a:t>
            </a:r>
            <a:r>
              <a:rPr lang="zh-CN" dirty="0" smtClean="0">
                <a:solidFill>
                  <a:srgbClr val="CC0000"/>
                </a:solidFill>
                <a:ea typeface="宋体" pitchFamily="2" charset="-122"/>
              </a:rPr>
              <a:t>的</a:t>
            </a:r>
            <a:r>
              <a:rPr lang="zh-CN" dirty="0">
                <a:solidFill>
                  <a:srgbClr val="CC0000"/>
                </a:solidFill>
                <a:ea typeface="宋体" pitchFamily="2" charset="-122"/>
              </a:rPr>
              <a:t>收益仅仅</a:t>
            </a:r>
            <a:r>
              <a:rPr lang="zh-CN" dirty="0" smtClean="0">
                <a:solidFill>
                  <a:srgbClr val="CC0000"/>
                </a:solidFill>
                <a:ea typeface="宋体" pitchFamily="2" charset="-122"/>
              </a:rPr>
              <a:t>为</a:t>
            </a:r>
            <a:r>
              <a:rPr lang="en-US" altLang="zh-CN" dirty="0" smtClean="0">
                <a:solidFill>
                  <a:srgbClr val="CC0000"/>
                </a:solidFill>
                <a:ea typeface="宋体" pitchFamily="2" charset="-122"/>
              </a:rPr>
              <a:t>¥1</a:t>
            </a:r>
            <a:r>
              <a:rPr lang="zh-CN" dirty="0" smtClean="0">
                <a:solidFill>
                  <a:srgbClr val="CC0000"/>
                </a:solidFill>
                <a:ea typeface="宋体" pitchFamily="2" charset="-122"/>
              </a:rPr>
              <a:t>00</a:t>
            </a:r>
            <a:endParaRPr lang="zh-CN" dirty="0">
              <a:solidFill>
                <a:srgbClr val="CC0000"/>
              </a:solidFill>
              <a:ea typeface="宋体" pitchFamily="2" charset="-122"/>
            </a:endParaRPr>
          </a:p>
          <a:p>
            <a:pPr marL="463550" indent="-463550">
              <a:spcBef>
                <a:spcPts val="600"/>
              </a:spcBef>
              <a:buClr>
                <a:srgbClr val="669900"/>
              </a:buClr>
              <a:buFont typeface="Wingdings" pitchFamily="2" charset="2"/>
              <a:buNone/>
            </a:pPr>
            <a:r>
              <a:rPr lang="zh-CN" dirty="0">
                <a:solidFill>
                  <a:srgbClr val="CC0000"/>
                </a:solidFill>
                <a:ea typeface="宋体" pitchFamily="2" charset="-122"/>
              </a:rPr>
              <a:t>	因此</a:t>
            </a:r>
            <a:r>
              <a:rPr lang="zh-CN" dirty="0" smtClean="0">
                <a:solidFill>
                  <a:srgbClr val="CC0000"/>
                </a:solidFill>
                <a:ea typeface="宋体" pitchFamily="2" charset="-122"/>
              </a:rPr>
              <a:t>花费</a:t>
            </a:r>
            <a:r>
              <a:rPr lang="en-US" altLang="zh-CN" dirty="0" smtClean="0">
                <a:solidFill>
                  <a:srgbClr val="CC0000"/>
                </a:solidFill>
                <a:ea typeface="宋体" pitchFamily="2" charset="-122"/>
              </a:rPr>
              <a:t>¥2</a:t>
            </a:r>
            <a:r>
              <a:rPr lang="zh-CN" dirty="0" smtClean="0">
                <a:solidFill>
                  <a:srgbClr val="CC0000"/>
                </a:solidFill>
                <a:ea typeface="宋体" pitchFamily="2" charset="-122"/>
              </a:rPr>
              <a:t>00修理</a:t>
            </a:r>
            <a:r>
              <a:rPr lang="zh-CN" altLang="en-US" dirty="0" smtClean="0">
                <a:solidFill>
                  <a:srgbClr val="CC0000"/>
                </a:solidFill>
                <a:ea typeface="宋体" pitchFamily="2" charset="-122"/>
              </a:rPr>
              <a:t>轮胎</a:t>
            </a:r>
            <a:r>
              <a:rPr lang="zh-CN" dirty="0" smtClean="0">
                <a:solidFill>
                  <a:srgbClr val="CC0000"/>
                </a:solidFill>
                <a:ea typeface="宋体" pitchFamily="2" charset="-122"/>
              </a:rPr>
              <a:t>是</a:t>
            </a:r>
            <a:r>
              <a:rPr lang="zh-CN" dirty="0">
                <a:solidFill>
                  <a:srgbClr val="CC0000"/>
                </a:solidFill>
                <a:ea typeface="宋体" pitchFamily="2" charset="-122"/>
              </a:rPr>
              <a:t>不值得的</a:t>
            </a:r>
          </a:p>
        </p:txBody>
      </p:sp>
      <p:sp>
        <p:nvSpPr>
          <p:cNvPr id="24579"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4580" name="Rectangle 4"/>
          <p:cNvSpPr>
            <a:spLocks noGrp="1" noChangeArrowheads="1"/>
          </p:cNvSpPr>
          <p:nvPr>
            <p:ph type="title"/>
          </p:nvPr>
        </p:nvSpPr>
        <p:spPr>
          <a:xfrm>
            <a:off x="587375" y="352425"/>
            <a:ext cx="8208963" cy="954088"/>
          </a:xfrm>
          <a:ln/>
        </p:spPr>
        <p:txBody>
          <a:bodyPr/>
          <a:lstStyle/>
          <a:p>
            <a:pPr algn="l"/>
            <a:r>
              <a:rPr lang="zh-CN" altLang="en-US" sz="2400" b="0" dirty="0" smtClean="0">
                <a:solidFill>
                  <a:srgbClr val="339966"/>
                </a:solidFill>
                <a:effectLst>
                  <a:outerShdw blurRad="38100" dist="38100" dir="2700000" algn="tl">
                    <a:srgbClr val="C0C0C0"/>
                  </a:outerShdw>
                </a:effectLst>
                <a:latin typeface="Tahoma" pitchFamily="34" charset="0"/>
                <a:ea typeface="宋体" pitchFamily="2" charset="-122"/>
              </a:rPr>
              <a:t>主动学习</a:t>
            </a:r>
            <a:r>
              <a:rPr lang="zh-CN" altLang="en-US" sz="2800" i="1"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800" i="1" dirty="0" smtClean="0">
                <a:solidFill>
                  <a:srgbClr val="339966"/>
                </a:solidFill>
                <a:effectLst>
                  <a:outerShdw blurRad="38100" dist="38100" dir="2700000" algn="tl">
                    <a:srgbClr val="C0C0C0"/>
                  </a:outerShdw>
                </a:effectLst>
                <a:latin typeface="Tahoma" pitchFamily="34" charset="0"/>
                <a:ea typeface="宋体" pitchFamily="2" charset="-122"/>
              </a:rPr>
              <a:t>1.3</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t/>
            </a:r>
            <a:br>
              <a:rPr lang="en-US" altLang="zh-CN" sz="2400" b="0" dirty="0">
                <a:solidFill>
                  <a:srgbClr val="339966"/>
                </a:solidFill>
                <a:effectLst>
                  <a:outerShdw blurRad="38100" dist="38100" dir="2700000" algn="tl">
                    <a:srgbClr val="C0C0C0"/>
                  </a:outerShdw>
                </a:effectLst>
                <a:latin typeface="Tahoma" pitchFamily="34" charset="0"/>
                <a:ea typeface="宋体" pitchFamily="2" charset="-122"/>
              </a:rPr>
            </a:br>
            <a:r>
              <a:rPr lang="zh-CN" altLang="en-US" sz="3200" dirty="0">
                <a:solidFill>
                  <a:srgbClr val="339966"/>
                </a:solidFill>
                <a:effectLst>
                  <a:outerShdw blurRad="38100" dist="38100" dir="2700000" algn="tl">
                    <a:srgbClr val="C0C0C0"/>
                  </a:outerShdw>
                </a:effectLst>
                <a:latin typeface="Tahoma" pitchFamily="34" charset="0"/>
                <a:ea typeface="宋体" pitchFamily="2" charset="-122"/>
              </a:rPr>
              <a:t>参考</a:t>
            </a:r>
            <a:r>
              <a:rPr lang="zh-CN" altLang="en-US" sz="3200" dirty="0">
                <a:solidFill>
                  <a:srgbClr val="339966"/>
                </a:solidFill>
                <a:effectLst>
                  <a:outerShdw blurRad="38100" dist="38100" dir="2700000" algn="tl">
                    <a:srgbClr val="C0C0C0"/>
                  </a:outerShdw>
                </a:effectLst>
                <a:ea typeface="宋体" pitchFamily="2" charset="-122"/>
              </a:rPr>
              <a:t>答案</a:t>
            </a:r>
          </a:p>
        </p:txBody>
      </p:sp>
      <p:grpSp>
        <p:nvGrpSpPr>
          <p:cNvPr id="24581" name="Group 5"/>
          <p:cNvGrpSpPr>
            <a:grpSpLocks/>
          </p:cNvGrpSpPr>
          <p:nvPr/>
        </p:nvGrpSpPr>
        <p:grpSpPr bwMode="auto">
          <a:xfrm>
            <a:off x="593725" y="290513"/>
            <a:ext cx="8210550" cy="1049337"/>
            <a:chOff x="0" y="0"/>
            <a:chExt cx="5000" cy="661"/>
          </a:xfrm>
        </p:grpSpPr>
        <p:sp>
          <p:nvSpPr>
            <p:cNvPr id="24582"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4583"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4584"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4270898D-6751-4076-9065-B1EB70D00D16}" type="slidenum">
              <a:rPr lang="en-US" altLang="zh-CN" sz="1700">
                <a:solidFill>
                  <a:srgbClr val="777777"/>
                </a:solidFill>
                <a:latin typeface="Tahoma" pitchFamily="34" charset="0"/>
                <a:ea typeface="宋体" pitchFamily="2" charset="-122"/>
              </a:rPr>
              <a:pPr algn="r"/>
              <a:t>24</a:t>
            </a:fld>
            <a:endParaRPr lang="zh-CN" sz="1700">
              <a:solidFill>
                <a:srgbClr val="777777"/>
              </a:solidFill>
              <a:latin typeface="Tahoma" pitchFamily="34" charset="0"/>
              <a:ea typeface="宋体" pitchFamily="2" charset="-122"/>
            </a:endParaRPr>
          </a:p>
        </p:txBody>
      </p:sp>
    </p:spTree>
  </p:cSld>
  <p:clrMapOvr>
    <a:masterClrMapping/>
  </p:clrMapOvr>
  <p:transition spd="med">
    <p:diamon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bg bwMode="auto">
      <p:bgPr>
        <a:blipFill dpi="0" rotWithShape="1">
          <a:blip r:embed="rId3" cstate="print">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574675" y="1470025"/>
            <a:ext cx="8218488" cy="4773613"/>
          </a:xfrm>
        </p:spPr>
        <p:txBody>
          <a:bodyPr/>
          <a:lstStyle/>
          <a:p>
            <a:pPr>
              <a:buSzPct val="115000"/>
              <a:buFont typeface="Wingdings" pitchFamily="2" charset="2"/>
              <a:buNone/>
            </a:pPr>
            <a:r>
              <a:rPr lang="zh-CN" dirty="0">
                <a:ea typeface="宋体" pitchFamily="2" charset="-122"/>
              </a:rPr>
              <a:t>思考:</a:t>
            </a:r>
          </a:p>
          <a:p>
            <a:pPr>
              <a:buSzPct val="115000"/>
            </a:pPr>
            <a:r>
              <a:rPr lang="zh-CN" dirty="0">
                <a:ea typeface="宋体" pitchFamily="2" charset="-122"/>
              </a:rPr>
              <a:t>你最初花在维修上的 </a:t>
            </a:r>
            <a:r>
              <a:rPr lang="en-US" altLang="zh-CN" dirty="0" smtClean="0">
                <a:ea typeface="宋体" pitchFamily="2" charset="-122"/>
              </a:rPr>
              <a:t>¥5</a:t>
            </a:r>
            <a:r>
              <a:rPr lang="zh-CN" dirty="0" smtClean="0">
                <a:ea typeface="宋体" pitchFamily="2" charset="-122"/>
              </a:rPr>
              <a:t>00</a:t>
            </a:r>
            <a:r>
              <a:rPr lang="zh-CN" dirty="0">
                <a:ea typeface="宋体" pitchFamily="2" charset="-122"/>
              </a:rPr>
              <a:t>没有任何影响，重要的是边际修理</a:t>
            </a:r>
            <a:r>
              <a:rPr lang="zh-CN" dirty="0" smtClean="0">
                <a:ea typeface="宋体" pitchFamily="2" charset="-122"/>
              </a:rPr>
              <a:t>（</a:t>
            </a:r>
            <a:r>
              <a:rPr lang="zh-CN" altLang="en-US" dirty="0" smtClean="0">
                <a:ea typeface="宋体" pitchFamily="2" charset="-122"/>
              </a:rPr>
              <a:t>轮胎</a:t>
            </a:r>
            <a:r>
              <a:rPr lang="zh-CN" dirty="0" smtClean="0">
                <a:ea typeface="宋体" pitchFamily="2" charset="-122"/>
              </a:rPr>
              <a:t>）</a:t>
            </a:r>
            <a:r>
              <a:rPr lang="zh-CN" dirty="0">
                <a:ea typeface="宋体" pitchFamily="2" charset="-122"/>
              </a:rPr>
              <a:t>的收益与成本  </a:t>
            </a:r>
          </a:p>
          <a:p>
            <a:pPr>
              <a:buSzPct val="115000"/>
            </a:pPr>
            <a:r>
              <a:rPr lang="zh-CN" dirty="0">
                <a:ea typeface="宋体" pitchFamily="2" charset="-122"/>
              </a:rPr>
              <a:t>由A情形到B情形激励的改变导致你决策的改变</a:t>
            </a:r>
          </a:p>
        </p:txBody>
      </p:sp>
      <p:sp>
        <p:nvSpPr>
          <p:cNvPr id="25603"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ea typeface="宋体" pitchFamily="2" charset="-122"/>
            </a:endParaRPr>
          </a:p>
        </p:txBody>
      </p:sp>
      <p:sp>
        <p:nvSpPr>
          <p:cNvPr id="25604" name="Rectangle 4"/>
          <p:cNvSpPr>
            <a:spLocks noGrp="1" noChangeArrowheads="1"/>
          </p:cNvSpPr>
          <p:nvPr>
            <p:ph type="title"/>
          </p:nvPr>
        </p:nvSpPr>
        <p:spPr>
          <a:xfrm>
            <a:off x="587375" y="352425"/>
            <a:ext cx="8208963" cy="954088"/>
          </a:xfrm>
          <a:ln/>
        </p:spPr>
        <p:txBody>
          <a:bodyPr/>
          <a:lstStyle/>
          <a:p>
            <a:pPr algn="l"/>
            <a:r>
              <a:rPr lang="zh-CN" altLang="en-US" sz="2400" b="0" dirty="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dirty="0" smtClean="0">
                <a:solidFill>
                  <a:srgbClr val="339966"/>
                </a:solidFill>
                <a:latin typeface="Tahoma" pitchFamily="34" charset="0"/>
                <a:ea typeface="宋体" pitchFamily="2" charset="-122"/>
              </a:rPr>
              <a:t>1.3</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3600" b="0" dirty="0">
                <a:solidFill>
                  <a:srgbClr val="339966"/>
                </a:solidFill>
                <a:effectLst>
                  <a:outerShdw blurRad="38100" dist="38100" dir="2700000" algn="tl">
                    <a:srgbClr val="C0C0C0"/>
                  </a:outerShdw>
                </a:effectLst>
                <a:latin typeface="Tahoma" pitchFamily="34" charset="0"/>
                <a:ea typeface="宋体" pitchFamily="2" charset="-122"/>
              </a:rPr>
              <a:t/>
            </a:r>
            <a:br>
              <a:rPr lang="en-US" altLang="zh-CN" sz="3600" b="0" dirty="0">
                <a:solidFill>
                  <a:srgbClr val="339966"/>
                </a:solidFill>
                <a:effectLst>
                  <a:outerShdw blurRad="38100" dist="38100" dir="2700000" algn="tl">
                    <a:srgbClr val="C0C0C0"/>
                  </a:outerShdw>
                </a:effectLst>
                <a:latin typeface="Tahoma" pitchFamily="34" charset="0"/>
                <a:ea typeface="宋体" pitchFamily="2" charset="-122"/>
              </a:rPr>
            </a:br>
            <a:r>
              <a:rPr lang="zh-CN" altLang="en-US" sz="3200" dirty="0">
                <a:solidFill>
                  <a:srgbClr val="339966"/>
                </a:solidFill>
                <a:effectLst>
                  <a:outerShdw blurRad="38100" dist="38100" dir="2700000" algn="tl">
                    <a:srgbClr val="C0C0C0"/>
                  </a:outerShdw>
                </a:effectLst>
                <a:latin typeface="Tahoma" pitchFamily="34" charset="0"/>
                <a:ea typeface="宋体" pitchFamily="2" charset="-122"/>
              </a:rPr>
              <a:t>参考答案</a:t>
            </a:r>
            <a:endParaRPr lang="zh-CN" altLang="en-US" sz="3200" dirty="0">
              <a:solidFill>
                <a:srgbClr val="339966"/>
              </a:solidFill>
              <a:effectLst>
                <a:outerShdw blurRad="38100" dist="38100" dir="2700000" algn="tl">
                  <a:srgbClr val="C0C0C0"/>
                </a:outerShdw>
              </a:effectLst>
              <a:ea typeface="宋体" pitchFamily="2" charset="-122"/>
            </a:endParaRPr>
          </a:p>
        </p:txBody>
      </p:sp>
      <p:grpSp>
        <p:nvGrpSpPr>
          <p:cNvPr id="25605" name="Group 5"/>
          <p:cNvGrpSpPr>
            <a:grpSpLocks/>
          </p:cNvGrpSpPr>
          <p:nvPr/>
        </p:nvGrpSpPr>
        <p:grpSpPr bwMode="auto">
          <a:xfrm>
            <a:off x="593725" y="290513"/>
            <a:ext cx="8210550" cy="1049337"/>
            <a:chOff x="0" y="0"/>
            <a:chExt cx="5000" cy="661"/>
          </a:xfrm>
        </p:grpSpPr>
        <p:sp>
          <p:nvSpPr>
            <p:cNvPr id="25606"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25607"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25608" name="Rectangle 8"/>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40923D69-1955-43ED-861E-2C6F74AFA528}" type="slidenum">
              <a:rPr lang="en-US" altLang="zh-CN" sz="1700">
                <a:solidFill>
                  <a:srgbClr val="777777"/>
                </a:solidFill>
                <a:latin typeface="Tahoma" pitchFamily="34" charset="0"/>
                <a:ea typeface="宋体" pitchFamily="2" charset="-122"/>
              </a:rPr>
              <a:pPr algn="r"/>
              <a:t>25</a:t>
            </a:fld>
            <a:endParaRPr lang="zh-CN" sz="1700">
              <a:solidFill>
                <a:srgbClr val="777777"/>
              </a:solidFill>
              <a:latin typeface="Tahoma" pitchFamily="34" charset="0"/>
              <a:ea typeface="宋体" pitchFamily="2" charset="-122"/>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wipe(left)">
                                      <p:cBhvr>
                                        <p:cTn id="7" dur="500"/>
                                        <p:tgtEl>
                                          <p:spTgt spid="25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wipe(left)">
                                      <p:cBhvr>
                                        <p:cTn id="12" dur="500"/>
                                        <p:tgtEl>
                                          <p:spTgt spid="25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uiExpand="1" build="p" bldLvl="4"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bg bwMode="auto">
      <p:bgPr>
        <a:pattFill prst="pct60">
          <a:fgClr>
            <a:srgbClr val="00FFFF"/>
          </a:fgClr>
          <a:bgClr>
            <a:schemeClr val="bg1"/>
          </a:bgClr>
        </a:pattFill>
        <a:effectLst/>
      </p:bgPr>
    </p:bg>
    <p:spTree>
      <p:nvGrpSpPr>
        <p:cNvPr id="1" name=""/>
        <p:cNvGrpSpPr/>
        <p:nvPr/>
      </p:nvGrpSpPr>
      <p:grpSpPr>
        <a:xfrm>
          <a:off x="0" y="0"/>
          <a:ext cx="0" cy="0"/>
          <a:chOff x="0" y="0"/>
          <a:chExt cx="0" cy="0"/>
        </a:xfrm>
      </p:grpSpPr>
      <p:sp>
        <p:nvSpPr>
          <p:cNvPr id="2765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
        <p:nvSpPr>
          <p:cNvPr id="27651" name="Rectangle 3"/>
          <p:cNvSpPr>
            <a:spLocks noGrp="1" noChangeArrowheads="1"/>
          </p:cNvSpPr>
          <p:nvPr>
            <p:ph type="title" idx="4294967295"/>
          </p:nvPr>
        </p:nvSpPr>
        <p:spPr>
          <a:xfrm>
            <a:off x="491687" y="635394"/>
            <a:ext cx="4986324" cy="1675773"/>
          </a:xfrm>
        </p:spPr>
        <p:txBody>
          <a:bodyPr/>
          <a:lstStyle/>
          <a:p>
            <a:pPr>
              <a:lnSpc>
                <a:spcPct val="110000"/>
              </a:lnSpc>
            </a:pPr>
            <a:r>
              <a:rPr lang="zh-CN" altLang="en-US" sz="4400" dirty="0" smtClean="0">
                <a:solidFill>
                  <a:schemeClr val="accent2"/>
                </a:solidFill>
                <a:effectLst>
                  <a:outerShdw blurRad="38100" dist="38100" dir="2700000" algn="tl">
                    <a:srgbClr val="000000"/>
                  </a:outerShdw>
                </a:effectLst>
                <a:ea typeface="宋体" pitchFamily="2" charset="-122"/>
              </a:rPr>
              <a:t>利己决策如何影响社会利益</a:t>
            </a:r>
            <a:endParaRPr lang="zh-CN" altLang="en-US" sz="4400" dirty="0">
              <a:solidFill>
                <a:schemeClr val="accent2"/>
              </a:solidFill>
              <a:effectLst>
                <a:outerShdw blurRad="38100" dist="38100" dir="2700000" algn="tl">
                  <a:srgbClr val="000000"/>
                </a:outerShdw>
              </a:effectLst>
              <a:ea typeface="宋体" pitchFamily="2" charset="-122"/>
            </a:endParaRPr>
          </a:p>
        </p:txBody>
      </p:sp>
      <p:pic>
        <p:nvPicPr>
          <p:cNvPr id="27652" name="Picture 4" descr="stk15994cbi stockbyte gold portrait of business associates shaking hands at a meeting"/>
          <p:cNvPicPr>
            <a:picLocks noChangeAspect="1" noChangeArrowheads="1"/>
          </p:cNvPicPr>
          <p:nvPr/>
        </p:nvPicPr>
        <p:blipFill>
          <a:blip r:embed="rId4" cstate="print"/>
          <a:srcRect b="10410"/>
          <a:stretch>
            <a:fillRect/>
          </a:stretch>
        </p:blipFill>
        <p:spPr bwMode="auto">
          <a:xfrm rot="19786315">
            <a:off x="4380277" y="2008433"/>
            <a:ext cx="4003675" cy="3614738"/>
          </a:xfrm>
          <a:prstGeom prst="rect">
            <a:avLst/>
          </a:prstGeom>
          <a:noFill/>
          <a:ln w="9525">
            <a:noFill/>
            <a:miter lim="800000"/>
            <a:headEnd/>
            <a:tailEnd/>
          </a:ln>
          <a:effectLst>
            <a:outerShdw dist="104727" dir="842175" algn="ctr" rotWithShape="0">
              <a:srgbClr val="003399">
                <a:alpha val="50000"/>
              </a:srgbClr>
            </a:outerShdw>
          </a:effectLst>
        </p:spPr>
      </p:pic>
    </p:spTree>
    <p:extLst>
      <p:ext uri="{BB962C8B-B14F-4D97-AF65-F5344CB8AC3E}">
        <p14:creationId xmlns:p14="http://schemas.microsoft.com/office/powerpoint/2010/main" val="3495206322"/>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9F2A4B79-A12B-4007-9D28-79D78FEE5713}" type="slidenum">
              <a:rPr lang="en-US" altLang="zh-CN"/>
              <a:pPr/>
              <a:t>27</a:t>
            </a:fld>
            <a:endParaRPr lang="en-US" altLang="zh-CN"/>
          </a:p>
        </p:txBody>
      </p:sp>
      <p:sp>
        <p:nvSpPr>
          <p:cNvPr id="31746"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3.2 </a:t>
            </a:r>
            <a:r>
              <a:rPr lang="zh-CN" altLang="en-US" sz="3600" dirty="0" smtClean="0">
                <a:ea typeface="宋体" pitchFamily="2" charset="-122"/>
              </a:rPr>
              <a:t>利己决策如何影响社会利益</a:t>
            </a:r>
            <a:endParaRPr lang="zh-CN" altLang="en-US" sz="3600" dirty="0">
              <a:ea typeface="宋体" pitchFamily="2" charset="-122"/>
            </a:endParaRPr>
          </a:p>
        </p:txBody>
      </p:sp>
      <p:sp>
        <p:nvSpPr>
          <p:cNvPr id="31747" name="Rectangle 3"/>
          <p:cNvSpPr>
            <a:spLocks noGrp="1" noChangeArrowheads="1"/>
          </p:cNvSpPr>
          <p:nvPr>
            <p:ph type="body" idx="4294967295"/>
          </p:nvPr>
        </p:nvSpPr>
        <p:spPr>
          <a:xfrm>
            <a:off x="528638" y="1812022"/>
            <a:ext cx="8181975" cy="4658628"/>
          </a:xfrm>
        </p:spPr>
        <p:txBody>
          <a:bodyPr/>
          <a:lstStyle/>
          <a:p>
            <a:r>
              <a:rPr lang="zh-CN" altLang="zh-CN" dirty="0" smtClean="0">
                <a:ea typeface="宋体" pitchFamily="2" charset="-122"/>
              </a:rPr>
              <a:t>人们</a:t>
            </a:r>
            <a:r>
              <a:rPr lang="zh-CN" altLang="en-US" dirty="0" smtClean="0">
                <a:ea typeface="宋体" pitchFamily="2" charset="-122"/>
              </a:rPr>
              <a:t>往往选择</a:t>
            </a:r>
            <a:r>
              <a:rPr lang="zh-CN" altLang="en-US" dirty="0" smtClean="0"/>
              <a:t>在他或她最好的活动中进行专业化，</a:t>
            </a:r>
            <a:r>
              <a:rPr lang="zh-CN" altLang="zh-CN" dirty="0" smtClean="0">
                <a:ea typeface="宋体" pitchFamily="2" charset="-122"/>
              </a:rPr>
              <a:t>专门</a:t>
            </a:r>
            <a:r>
              <a:rPr lang="zh-CN" altLang="zh-CN" dirty="0">
                <a:ea typeface="宋体" pitchFamily="2" charset="-122"/>
              </a:rPr>
              <a:t>生产一种物品或劳务并用来交换其他物品或劳务，而</a:t>
            </a:r>
            <a:r>
              <a:rPr lang="zh-CN" altLang="zh-CN" dirty="0" smtClean="0">
                <a:ea typeface="宋体" pitchFamily="2" charset="-122"/>
              </a:rPr>
              <a:t>不</a:t>
            </a:r>
            <a:r>
              <a:rPr lang="zh-CN" altLang="en-US" dirty="0" smtClean="0">
                <a:ea typeface="宋体" pitchFamily="2" charset="-122"/>
              </a:rPr>
              <a:t>是</a:t>
            </a:r>
            <a:r>
              <a:rPr lang="zh-CN" altLang="zh-CN" dirty="0" smtClean="0">
                <a:ea typeface="宋体" pitchFamily="2" charset="-122"/>
              </a:rPr>
              <a:t>自给自足</a:t>
            </a:r>
            <a:r>
              <a:rPr lang="zh-CN" altLang="en-US" dirty="0" smtClean="0">
                <a:ea typeface="宋体" pitchFamily="2" charset="-122"/>
              </a:rPr>
              <a:t>。</a:t>
            </a:r>
            <a:endParaRPr lang="zh-CN" altLang="zh-CN" dirty="0">
              <a:ea typeface="宋体" pitchFamily="2" charset="-122"/>
            </a:endParaRPr>
          </a:p>
          <a:p>
            <a:r>
              <a:rPr lang="zh-CN" altLang="zh-CN" dirty="0" smtClean="0">
                <a:ea typeface="宋体" pitchFamily="2" charset="-122"/>
              </a:rPr>
              <a:t>国家</a:t>
            </a:r>
            <a:r>
              <a:rPr lang="zh-CN" altLang="zh-CN" dirty="0">
                <a:ea typeface="宋体" pitchFamily="2" charset="-122"/>
              </a:rPr>
              <a:t>之间也能从贸易与专业化中受益</a:t>
            </a:r>
          </a:p>
          <a:p>
            <a:pPr lvl="1">
              <a:lnSpc>
                <a:spcPct val="105000"/>
              </a:lnSpc>
              <a:spcBef>
                <a:spcPct val="30000"/>
              </a:spcBef>
            </a:pPr>
            <a:r>
              <a:rPr lang="zh-CN" altLang="zh-CN" dirty="0">
                <a:ea typeface="宋体" pitchFamily="2" charset="-122"/>
              </a:rPr>
              <a:t>将他们生产的物品出口而得到一个更好的价格</a:t>
            </a:r>
          </a:p>
          <a:p>
            <a:pPr lvl="1">
              <a:lnSpc>
                <a:spcPct val="105000"/>
              </a:lnSpc>
              <a:spcBef>
                <a:spcPct val="30000"/>
              </a:spcBef>
            </a:pPr>
            <a:r>
              <a:rPr lang="zh-CN" altLang="zh-CN" dirty="0">
                <a:ea typeface="宋体" pitchFamily="2" charset="-122"/>
              </a:rPr>
              <a:t>从国外进口更便宜的物品而不用在国内自己</a:t>
            </a:r>
            <a:r>
              <a:rPr lang="zh-CN" altLang="zh-CN" dirty="0" smtClean="0">
                <a:ea typeface="宋体" pitchFamily="2" charset="-122"/>
              </a:rPr>
              <a:t>生产</a:t>
            </a:r>
            <a:endParaRPr lang="zh-CN" altLang="zh-CN" dirty="0">
              <a:ea typeface="宋体" pitchFamily="2" charset="-122"/>
            </a:endParaRPr>
          </a:p>
        </p:txBody>
      </p:sp>
      <p:sp>
        <p:nvSpPr>
          <p:cNvPr id="31748" name="Text Box 4"/>
          <p:cNvSpPr txBox="1">
            <a:spLocks noChangeArrowheads="1"/>
          </p:cNvSpPr>
          <p:nvPr/>
        </p:nvSpPr>
        <p:spPr bwMode="auto">
          <a:xfrm>
            <a:off x="260350" y="835025"/>
            <a:ext cx="8621713" cy="587661"/>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altLang="zh-CN" sz="3200" b="1" dirty="0">
                <a:solidFill>
                  <a:srgbClr val="008000"/>
                </a:solidFill>
                <a:ea typeface="宋体" pitchFamily="2" charset="-122"/>
              </a:rPr>
              <a:t>原理 5 :贸易可以使每个人的状况都变得更好</a:t>
            </a:r>
          </a:p>
        </p:txBody>
      </p:sp>
      <p:sp>
        <p:nvSpPr>
          <p:cNvPr id="7" name="页脚占位符 1"/>
          <p:cNvSpPr>
            <a:spLocks noGrp="1"/>
          </p:cNvSpPr>
          <p:nvPr>
            <p:ph type="ftr" sz="quarter" idx="10"/>
          </p:nvPr>
        </p:nvSpPr>
        <p:spPr>
          <a:xfrm>
            <a:off x="285750" y="6392863"/>
            <a:ext cx="7335838" cy="366712"/>
          </a:xfrm>
        </p:spPr>
        <p:txBody>
          <a:bodyPr/>
          <a:lstStyle/>
          <a:p>
            <a:r>
              <a:rPr lang="zh-CN" dirty="0"/>
              <a:t>经济学十大原理</a:t>
            </a:r>
          </a:p>
        </p:txBody>
      </p:sp>
    </p:spTree>
    <p:extLst>
      <p:ext uri="{BB962C8B-B14F-4D97-AF65-F5344CB8AC3E}">
        <p14:creationId xmlns:p14="http://schemas.microsoft.com/office/powerpoint/2010/main" val="19329955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500"/>
                                        <p:tgtEl>
                                          <p:spTgt spid="3174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wipe(left)">
                                      <p:cBhvr>
                                        <p:cTn id="15" dur="500"/>
                                        <p:tgtEl>
                                          <p:spTgt spid="3174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747">
                                            <p:txEl>
                                              <p:pRg st="3" end="3"/>
                                            </p:txEl>
                                          </p:spTgt>
                                        </p:tgtEl>
                                        <p:attrNameLst>
                                          <p:attrName>style.visibility</p:attrName>
                                        </p:attrNameLst>
                                      </p:cBhvr>
                                      <p:to>
                                        <p:strVal val="visible"/>
                                      </p:to>
                                    </p:set>
                                    <p:animEffect transition="in" filter="wipe(left)">
                                      <p:cBhvr>
                                        <p:cTn id="18"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9F2A4B79-A12B-4007-9D28-79D78FEE5713}" type="slidenum">
              <a:rPr lang="en-US" altLang="zh-CN"/>
              <a:pPr/>
              <a:t>28</a:t>
            </a:fld>
            <a:endParaRPr lang="en-US" altLang="zh-CN"/>
          </a:p>
        </p:txBody>
      </p:sp>
      <p:sp>
        <p:nvSpPr>
          <p:cNvPr id="31746"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3.2 </a:t>
            </a:r>
            <a:r>
              <a:rPr lang="zh-CN" altLang="en-US" sz="3600" dirty="0">
                <a:ea typeface="宋体" pitchFamily="2" charset="-122"/>
              </a:rPr>
              <a:t>利己决策如何影响社会利益</a:t>
            </a:r>
          </a:p>
        </p:txBody>
      </p:sp>
      <p:sp>
        <p:nvSpPr>
          <p:cNvPr id="31747" name="Rectangle 3"/>
          <p:cNvSpPr>
            <a:spLocks noGrp="1" noChangeArrowheads="1"/>
          </p:cNvSpPr>
          <p:nvPr>
            <p:ph type="body" idx="4294967295"/>
          </p:nvPr>
        </p:nvSpPr>
        <p:spPr>
          <a:xfrm>
            <a:off x="528638" y="1812022"/>
            <a:ext cx="8181975" cy="4658628"/>
          </a:xfrm>
        </p:spPr>
        <p:txBody>
          <a:bodyPr/>
          <a:lstStyle/>
          <a:p>
            <a:r>
              <a:rPr lang="zh-CN" altLang="zh-CN" sz="2700" b="1" dirty="0" smtClean="0">
                <a:solidFill>
                  <a:srgbClr val="CC0000"/>
                </a:solidFill>
                <a:ea typeface="宋体" pitchFamily="2" charset="-122"/>
              </a:rPr>
              <a:t>市场</a:t>
            </a:r>
            <a:r>
              <a:rPr lang="en-US" altLang="zh-CN" sz="2700" b="1" dirty="0" smtClean="0">
                <a:solidFill>
                  <a:srgbClr val="CC0000"/>
                </a:solidFill>
                <a:ea typeface="宋体" pitchFamily="2" charset="-122"/>
              </a:rPr>
              <a:t>(Market)</a:t>
            </a:r>
            <a:r>
              <a:rPr lang="zh-CN" altLang="zh-CN" sz="2700" b="1" dirty="0" smtClean="0">
                <a:solidFill>
                  <a:srgbClr val="CC0000"/>
                </a:solidFill>
                <a:ea typeface="宋体" pitchFamily="2" charset="-122"/>
              </a:rPr>
              <a:t>:  </a:t>
            </a:r>
            <a:r>
              <a:rPr lang="zh-CN" altLang="en-US" sz="2700" dirty="0">
                <a:ea typeface="宋体" pitchFamily="2" charset="-122"/>
              </a:rPr>
              <a:t>让</a:t>
            </a:r>
            <a:r>
              <a:rPr lang="zh-CN" altLang="zh-CN" sz="2700" dirty="0">
                <a:ea typeface="宋体" pitchFamily="2" charset="-122"/>
              </a:rPr>
              <a:t>买者与卖者</a:t>
            </a:r>
            <a:r>
              <a:rPr lang="zh-CN" altLang="en-US" sz="2700" dirty="0">
                <a:ea typeface="宋体" pitchFamily="2" charset="-122"/>
              </a:rPr>
              <a:t>在一起的任何</a:t>
            </a:r>
            <a:r>
              <a:rPr lang="zh-CN" altLang="en-US" sz="2700" dirty="0" smtClean="0">
                <a:ea typeface="宋体" pitchFamily="2" charset="-122"/>
              </a:rPr>
              <a:t>安排，淘宝商城</a:t>
            </a:r>
            <a:r>
              <a:rPr lang="en-US" altLang="zh-CN" sz="2700" b="1" dirty="0" smtClean="0">
                <a:ea typeface="宋体" pitchFamily="2" charset="-122"/>
              </a:rPr>
              <a:t>VS.</a:t>
            </a:r>
            <a:r>
              <a:rPr lang="zh-CN" altLang="en-US" sz="2700" dirty="0">
                <a:ea typeface="宋体" pitchFamily="2" charset="-122"/>
              </a:rPr>
              <a:t>新街口百货</a:t>
            </a:r>
            <a:endParaRPr lang="en-US" altLang="zh-CN" sz="2700" dirty="0">
              <a:ea typeface="宋体" pitchFamily="2" charset="-122"/>
            </a:endParaRPr>
          </a:p>
          <a:p>
            <a:r>
              <a:rPr lang="zh-CN" altLang="zh-CN" sz="2700" b="1" dirty="0" smtClean="0">
                <a:solidFill>
                  <a:srgbClr val="CC0000"/>
                </a:solidFill>
                <a:ea typeface="宋体" pitchFamily="2" charset="-122"/>
              </a:rPr>
              <a:t>市场经济</a:t>
            </a:r>
            <a:r>
              <a:rPr lang="en-US" altLang="zh-CN" sz="2700" b="1" dirty="0" smtClean="0">
                <a:solidFill>
                  <a:srgbClr val="CC0000"/>
                </a:solidFill>
                <a:ea typeface="宋体" pitchFamily="2" charset="-122"/>
              </a:rPr>
              <a:t>(market economy)</a:t>
            </a:r>
            <a:r>
              <a:rPr lang="zh-CN" altLang="zh-CN" sz="2700" b="1" dirty="0">
                <a:solidFill>
                  <a:srgbClr val="CC0000"/>
                </a:solidFill>
                <a:ea typeface="宋体" pitchFamily="2" charset="-122"/>
              </a:rPr>
              <a:t>：</a:t>
            </a:r>
            <a:r>
              <a:rPr lang="zh-CN" altLang="zh-CN" sz="2700" dirty="0">
                <a:ea typeface="宋体" pitchFamily="2" charset="-122"/>
              </a:rPr>
              <a:t>许多企业和家庭在物品和劳务市场上相互交易，通过</a:t>
            </a:r>
            <a:r>
              <a:rPr lang="zh-CN" altLang="zh-CN" sz="2700" dirty="0" smtClean="0">
                <a:ea typeface="宋体" pitchFamily="2" charset="-122"/>
              </a:rPr>
              <a:t>他们</a:t>
            </a:r>
            <a:r>
              <a:rPr lang="zh-CN" altLang="zh-CN" sz="2700" dirty="0">
                <a:ea typeface="宋体" pitchFamily="2" charset="-122"/>
              </a:rPr>
              <a:t>的</a:t>
            </a:r>
            <a:r>
              <a:rPr lang="zh-CN" altLang="zh-CN" sz="2700" dirty="0" smtClean="0">
                <a:ea typeface="宋体" pitchFamily="2" charset="-122"/>
              </a:rPr>
              <a:t>分散决策</a:t>
            </a:r>
            <a:r>
              <a:rPr lang="zh-CN" altLang="zh-CN" sz="2700" dirty="0">
                <a:ea typeface="宋体" pitchFamily="2" charset="-122"/>
              </a:rPr>
              <a:t>来配置资源的</a:t>
            </a:r>
            <a:r>
              <a:rPr lang="zh-CN" altLang="zh-CN" sz="2700" dirty="0" smtClean="0">
                <a:ea typeface="宋体" pitchFamily="2" charset="-122"/>
              </a:rPr>
              <a:t>经济</a:t>
            </a:r>
            <a:endParaRPr lang="en-US" altLang="zh-CN" sz="2700" dirty="0" smtClean="0">
              <a:ea typeface="宋体" pitchFamily="2" charset="-122"/>
            </a:endParaRPr>
          </a:p>
          <a:p>
            <a:r>
              <a:rPr lang="zh-CN" altLang="en-US" sz="2700" dirty="0">
                <a:ea typeface="宋体" pitchFamily="2" charset="-122"/>
              </a:rPr>
              <a:t>与</a:t>
            </a:r>
            <a:r>
              <a:rPr lang="zh-CN" altLang="en-US" sz="2700" dirty="0" smtClean="0">
                <a:ea typeface="宋体" pitchFamily="2" charset="-122"/>
              </a:rPr>
              <a:t>市场经济</a:t>
            </a:r>
            <a:r>
              <a:rPr lang="zh-CN" altLang="en-US" sz="2700" dirty="0">
                <a:ea typeface="宋体" pitchFamily="2" charset="-122"/>
              </a:rPr>
              <a:t>对应的</a:t>
            </a:r>
            <a:r>
              <a:rPr lang="zh-CN" altLang="en-US" sz="2700" dirty="0" smtClean="0">
                <a:ea typeface="宋体" pitchFamily="2" charset="-122"/>
              </a:rPr>
              <a:t>是中央计划经济</a:t>
            </a:r>
            <a:endParaRPr lang="en-US" altLang="zh-CN" sz="2700" dirty="0" smtClean="0">
              <a:ea typeface="宋体" pitchFamily="2" charset="-122"/>
            </a:endParaRPr>
          </a:p>
          <a:p>
            <a:r>
              <a:rPr lang="zh-CN" altLang="en-US" sz="2700" dirty="0" smtClean="0">
                <a:ea typeface="宋体" pitchFamily="2" charset="-122"/>
              </a:rPr>
              <a:t>市场经济中，价格和利己心引导着人们的决策</a:t>
            </a:r>
            <a:endParaRPr lang="zh-CN" altLang="zh-CN" sz="2700" dirty="0">
              <a:ea typeface="宋体" pitchFamily="2" charset="-122"/>
            </a:endParaRPr>
          </a:p>
        </p:txBody>
      </p:sp>
      <p:sp>
        <p:nvSpPr>
          <p:cNvPr id="31748"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sz="3200" b="1" dirty="0">
                <a:solidFill>
                  <a:srgbClr val="008000"/>
                </a:solidFill>
                <a:ea typeface="宋体" pitchFamily="2" charset="-122"/>
              </a:rPr>
              <a:t>原理 </a:t>
            </a:r>
            <a:r>
              <a:rPr lang="en-US" altLang="zh-CN" sz="3200" b="1" dirty="0">
                <a:solidFill>
                  <a:srgbClr val="008000"/>
                </a:solidFill>
                <a:ea typeface="宋体" pitchFamily="2" charset="-122"/>
              </a:rPr>
              <a:t>6 :</a:t>
            </a:r>
            <a:r>
              <a:rPr lang="zh-CN" sz="3200" b="1" dirty="0">
                <a:solidFill>
                  <a:srgbClr val="008000"/>
                </a:solidFill>
                <a:ea typeface="宋体" pitchFamily="2" charset="-122"/>
              </a:rPr>
              <a:t>市场通常是组织经济活动的一种好方法</a:t>
            </a:r>
          </a:p>
        </p:txBody>
      </p:sp>
      <p:sp>
        <p:nvSpPr>
          <p:cNvPr id="7" name="页脚占位符 1"/>
          <p:cNvSpPr>
            <a:spLocks noGrp="1"/>
          </p:cNvSpPr>
          <p:nvPr>
            <p:ph type="ftr" sz="quarter" idx="10"/>
          </p:nvPr>
        </p:nvSpPr>
        <p:spPr>
          <a:xfrm>
            <a:off x="285750" y="6392863"/>
            <a:ext cx="7335838" cy="366712"/>
          </a:xfrm>
        </p:spPr>
        <p:txBody>
          <a:bodyPr/>
          <a:lstStyle/>
          <a:p>
            <a:r>
              <a:rPr lang="zh-CN" dirty="0"/>
              <a:t>经济学十大原理</a:t>
            </a:r>
          </a:p>
        </p:txBody>
      </p:sp>
    </p:spTree>
    <p:extLst>
      <p:ext uri="{BB962C8B-B14F-4D97-AF65-F5344CB8AC3E}">
        <p14:creationId xmlns:p14="http://schemas.microsoft.com/office/powerpoint/2010/main" val="13693573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wipe(left)">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wipe(left)">
                                      <p:cBhvr>
                                        <p:cTn id="22"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9C68AA8-F150-4280-9B3B-7EE54BECAE95}" type="slidenum">
              <a:rPr lang="en-US" altLang="zh-CN"/>
              <a:pPr/>
              <a:t>2</a:t>
            </a:fld>
            <a:endParaRPr lang="en-US" altLang="zh-CN"/>
          </a:p>
        </p:txBody>
      </p:sp>
      <p:sp>
        <p:nvSpPr>
          <p:cNvPr id="8194" name="Rectangle 2"/>
          <p:cNvSpPr>
            <a:spLocks noGrp="1" noChangeArrowheads="1"/>
          </p:cNvSpPr>
          <p:nvPr>
            <p:ph type="title"/>
          </p:nvPr>
        </p:nvSpPr>
        <p:spPr>
          <a:xfrm>
            <a:off x="342900" y="373063"/>
            <a:ext cx="8410575" cy="681037"/>
          </a:xfrm>
        </p:spPr>
        <p:txBody>
          <a:bodyPr/>
          <a:lstStyle/>
          <a:p>
            <a:r>
              <a:rPr lang="en-US" altLang="zh-CN" sz="3600" dirty="0" smtClean="0">
                <a:ea typeface="宋体" pitchFamily="2" charset="-122"/>
              </a:rPr>
              <a:t>1.1 </a:t>
            </a:r>
            <a:r>
              <a:rPr lang="zh-CN" altLang="en-US" sz="3600" dirty="0" smtClean="0">
                <a:ea typeface="宋体" pitchFamily="2" charset="-122"/>
              </a:rPr>
              <a:t>什么是经济学</a:t>
            </a:r>
            <a:endParaRPr lang="zh-CN" sz="3600" dirty="0">
              <a:ea typeface="宋体" pitchFamily="2" charset="-122"/>
            </a:endParaRPr>
          </a:p>
        </p:txBody>
      </p:sp>
      <p:sp>
        <p:nvSpPr>
          <p:cNvPr id="8195" name="Rectangle 3"/>
          <p:cNvSpPr>
            <a:spLocks noGrp="1" noChangeArrowheads="1"/>
          </p:cNvSpPr>
          <p:nvPr>
            <p:ph type="body" idx="1"/>
          </p:nvPr>
        </p:nvSpPr>
        <p:spPr>
          <a:xfrm>
            <a:off x="312738" y="1224793"/>
            <a:ext cx="8313737" cy="5108895"/>
          </a:xfrm>
        </p:spPr>
        <p:txBody>
          <a:bodyPr/>
          <a:lstStyle/>
          <a:p>
            <a:pPr>
              <a:spcBef>
                <a:spcPts val="1200"/>
              </a:spcBef>
            </a:pPr>
            <a:r>
              <a:rPr lang="zh-CN" altLang="en-US" sz="2800" dirty="0" smtClean="0">
                <a:ea typeface="宋体" pitchFamily="2" charset="-122"/>
                <a:cs typeface="+mn-cs"/>
              </a:rPr>
              <a:t>经济</a:t>
            </a:r>
            <a:r>
              <a:rPr lang="en-US" altLang="zh-CN" sz="2800" dirty="0" smtClean="0">
                <a:ea typeface="宋体" pitchFamily="2" charset="-122"/>
                <a:cs typeface="+mn-cs"/>
              </a:rPr>
              <a:t>(economy)</a:t>
            </a:r>
            <a:r>
              <a:rPr lang="zh-CN" altLang="en-US" sz="2500" dirty="0" smtClean="0">
                <a:ea typeface="宋体" charset="-122"/>
              </a:rPr>
              <a:t>一词来自希腊语</a:t>
            </a:r>
            <a:r>
              <a:rPr lang="en-US" altLang="zh-CN" sz="2500" dirty="0" err="1" smtClean="0">
                <a:ea typeface="宋体" charset="-122"/>
              </a:rPr>
              <a:t>oikonomos</a:t>
            </a:r>
            <a:r>
              <a:rPr lang="zh-CN" altLang="en-US" sz="2500" dirty="0" smtClean="0">
                <a:ea typeface="宋体" charset="-122"/>
              </a:rPr>
              <a:t>，意思是“管理家庭的人”；汉译来自 “经世济民”</a:t>
            </a:r>
            <a:r>
              <a:rPr lang="en-US" altLang="zh-CN" sz="2000" dirty="0" smtClean="0">
                <a:ea typeface="宋体" charset="-122"/>
              </a:rPr>
              <a:t>(</a:t>
            </a:r>
            <a:r>
              <a:rPr lang="zh-CN" altLang="en-US" sz="2000" dirty="0" smtClean="0">
                <a:ea typeface="宋体" charset="-122"/>
              </a:rPr>
              <a:t>经济仕途</a:t>
            </a:r>
            <a:r>
              <a:rPr lang="en-US" altLang="zh-CN" sz="2000" dirty="0" smtClean="0">
                <a:ea typeface="宋体" charset="-122"/>
              </a:rPr>
              <a:t>)</a:t>
            </a:r>
          </a:p>
          <a:p>
            <a:pPr marL="342900" lvl="1" indent="-342900">
              <a:lnSpc>
                <a:spcPct val="105000"/>
              </a:lnSpc>
              <a:spcBef>
                <a:spcPts val="1200"/>
              </a:spcBef>
              <a:buClr>
                <a:srgbClr val="339966"/>
              </a:buClr>
            </a:pPr>
            <a:r>
              <a:rPr lang="zh-CN" altLang="en-US" sz="2500" dirty="0" smtClean="0">
                <a:ea typeface="宋体" charset="-122"/>
              </a:rPr>
              <a:t>无论家还是国，所有经济问题都起源于我们想要</a:t>
            </a:r>
            <a:r>
              <a:rPr lang="en-US" altLang="zh-CN" sz="2500" dirty="0" smtClean="0">
                <a:ea typeface="宋体" charset="-122"/>
              </a:rPr>
              <a:t>(want)</a:t>
            </a:r>
            <a:r>
              <a:rPr lang="zh-CN" altLang="en-US" sz="2500" dirty="0" smtClean="0">
                <a:ea typeface="宋体" charset="-122"/>
              </a:rPr>
              <a:t>的东西超过我们能获得的</a:t>
            </a:r>
            <a:endParaRPr lang="en-US" altLang="zh-CN" sz="2500" dirty="0" smtClean="0">
              <a:ea typeface="宋体" charset="-122"/>
            </a:endParaRPr>
          </a:p>
          <a:p>
            <a:pPr>
              <a:spcBef>
                <a:spcPts val="1200"/>
              </a:spcBef>
            </a:pPr>
            <a:r>
              <a:rPr lang="zh-CN" altLang="zh-CN" sz="2500" b="1" dirty="0" smtClean="0">
                <a:solidFill>
                  <a:srgbClr val="CC0000"/>
                </a:solidFill>
                <a:ea typeface="宋体" pitchFamily="2" charset="-122"/>
              </a:rPr>
              <a:t>稀缺性</a:t>
            </a:r>
            <a:r>
              <a:rPr lang="en-US" altLang="zh-CN" sz="2500" dirty="0" smtClean="0">
                <a:solidFill>
                  <a:srgbClr val="CC0000"/>
                </a:solidFill>
                <a:latin typeface="Times New Roman" pitchFamily="18" charset="0"/>
                <a:ea typeface="宋体" pitchFamily="2" charset="-122"/>
                <a:cs typeface="Times New Roman" pitchFamily="18" charset="0"/>
              </a:rPr>
              <a:t>(Scarcity)</a:t>
            </a:r>
            <a:r>
              <a:rPr lang="zh-CN" altLang="zh-CN" sz="2500" dirty="0" smtClean="0">
                <a:ea typeface="宋体" pitchFamily="2" charset="-122"/>
              </a:rPr>
              <a:t>:  社会资源的有限性</a:t>
            </a:r>
            <a:r>
              <a:rPr lang="zh-CN" altLang="en-US" sz="2500" dirty="0" smtClean="0">
                <a:ea typeface="宋体" pitchFamily="2" charset="-122"/>
              </a:rPr>
              <a:t>。无法生产出人们想要的所有</a:t>
            </a:r>
            <a:r>
              <a:rPr lang="zh-CN" altLang="en-US" sz="2500" b="1" dirty="0" smtClean="0">
                <a:ea typeface="宋体" pitchFamily="2" charset="-122"/>
              </a:rPr>
              <a:t>物品和服务</a:t>
            </a:r>
            <a:r>
              <a:rPr lang="zh-CN" altLang="en-US" sz="2200" dirty="0" smtClean="0">
                <a:ea typeface="宋体" pitchFamily="2" charset="-122"/>
              </a:rPr>
              <a:t>（世俗研究）</a:t>
            </a:r>
            <a:endParaRPr lang="en-US" altLang="zh-CN" sz="2200" dirty="0" smtClean="0">
              <a:ea typeface="宋体" pitchFamily="2" charset="-122"/>
            </a:endParaRPr>
          </a:p>
          <a:p>
            <a:pPr marL="342900" lvl="1" indent="-342900">
              <a:lnSpc>
                <a:spcPct val="105000"/>
              </a:lnSpc>
              <a:spcBef>
                <a:spcPts val="1200"/>
              </a:spcBef>
              <a:buClr>
                <a:srgbClr val="339966"/>
              </a:buClr>
            </a:pPr>
            <a:r>
              <a:rPr lang="zh-CN" altLang="en-US" sz="2500" dirty="0" smtClean="0">
                <a:effectLst>
                  <a:outerShdw blurRad="38100" dist="38100" dir="2700000" algn="tl">
                    <a:srgbClr val="000000">
                      <a:alpha val="43137"/>
                    </a:srgbClr>
                  </a:outerShdw>
                </a:effectLst>
                <a:ea typeface="宋体" charset="-122"/>
              </a:rPr>
              <a:t>例如，与世隔绝的“</a:t>
            </a:r>
            <a:r>
              <a:rPr lang="zh-CN" altLang="en-US" sz="2500" b="1" dirty="0" smtClean="0">
                <a:effectLst>
                  <a:outerShdw blurRad="38100" dist="38100" dir="2700000" algn="tl">
                    <a:srgbClr val="000000">
                      <a:alpha val="43137"/>
                    </a:srgbClr>
                  </a:outerShdw>
                </a:effectLst>
                <a:ea typeface="宋体" charset="-122"/>
              </a:rPr>
              <a:t>愚公</a:t>
            </a:r>
            <a:r>
              <a:rPr lang="zh-CN" altLang="en-US" sz="2500" dirty="0" smtClean="0">
                <a:effectLst>
                  <a:outerShdw blurRad="38100" dist="38100" dir="2700000" algn="tl">
                    <a:srgbClr val="000000">
                      <a:alpha val="43137"/>
                    </a:srgbClr>
                  </a:outerShdw>
                </a:effectLst>
                <a:ea typeface="宋体" charset="-122"/>
              </a:rPr>
              <a:t>”依赖有限而贫瘠的土地生产羊肉（草地）和烤饼（麦田）两种物品来养活</a:t>
            </a:r>
            <a:r>
              <a:rPr lang="en-US" altLang="zh-CN" sz="2500" dirty="0" smtClean="0">
                <a:effectLst>
                  <a:outerShdw blurRad="38100" dist="38100" dir="2700000" algn="tl">
                    <a:srgbClr val="000000">
                      <a:alpha val="43137"/>
                    </a:srgbClr>
                  </a:outerShdw>
                </a:effectLst>
                <a:ea typeface="宋体" charset="-122"/>
              </a:rPr>
              <a:t>3</a:t>
            </a:r>
            <a:r>
              <a:rPr lang="zh-CN" altLang="en-US" sz="2500" dirty="0" smtClean="0">
                <a:effectLst>
                  <a:outerShdw blurRad="38100" dist="38100" dir="2700000" algn="tl">
                    <a:srgbClr val="000000">
                      <a:alpha val="43137"/>
                    </a:srgbClr>
                  </a:outerShdw>
                </a:effectLst>
                <a:ea typeface="宋体" charset="-122"/>
              </a:rPr>
              <a:t>个子女。</a:t>
            </a:r>
            <a:endParaRPr lang="en-US" altLang="zh-CN" sz="2500" dirty="0" smtClean="0">
              <a:effectLst>
                <a:outerShdw blurRad="38100" dist="38100" dir="2700000" algn="tl">
                  <a:srgbClr val="000000">
                    <a:alpha val="43137"/>
                  </a:srgbClr>
                </a:outerShdw>
              </a:effectLst>
              <a:ea typeface="宋体" pitchFamily="2" charset="-122"/>
            </a:endParaRPr>
          </a:p>
          <a:p>
            <a:pPr marL="342900" lvl="1" indent="-342900">
              <a:lnSpc>
                <a:spcPct val="105000"/>
              </a:lnSpc>
              <a:spcBef>
                <a:spcPts val="1200"/>
              </a:spcBef>
              <a:buClr>
                <a:srgbClr val="339966"/>
              </a:buClr>
            </a:pPr>
            <a:r>
              <a:rPr lang="zh-CN" altLang="en-US" sz="2500" dirty="0" smtClean="0">
                <a:ea typeface="宋体" charset="-122"/>
              </a:rPr>
              <a:t>面对资源的稀缺性，人们必须在不同用途间做出</a:t>
            </a:r>
            <a:r>
              <a:rPr lang="zh-CN" altLang="en-US" sz="2500" b="1" dirty="0" smtClean="0">
                <a:solidFill>
                  <a:srgbClr val="C00000"/>
                </a:solidFill>
                <a:ea typeface="宋体" charset="-122"/>
              </a:rPr>
              <a:t>选择</a:t>
            </a:r>
            <a:r>
              <a:rPr lang="en-US" altLang="zh-CN" sz="2500" dirty="0" smtClean="0">
                <a:solidFill>
                  <a:srgbClr val="C00000"/>
                </a:solidFill>
                <a:ea typeface="宋体" charset="-122"/>
              </a:rPr>
              <a:t>(</a:t>
            </a:r>
            <a:r>
              <a:rPr lang="en-US" altLang="zh-CN" sz="2500" dirty="0" smtClean="0">
                <a:solidFill>
                  <a:srgbClr val="C00000"/>
                </a:solidFill>
                <a:latin typeface="Times New Roman" pitchFamily="18" charset="0"/>
                <a:ea typeface="宋体" charset="-122"/>
              </a:rPr>
              <a:t>choice</a:t>
            </a:r>
            <a:r>
              <a:rPr lang="en-US" altLang="zh-CN" sz="2500" dirty="0" smtClean="0">
                <a:solidFill>
                  <a:srgbClr val="C00000"/>
                </a:solidFill>
                <a:ea typeface="宋体" charset="-122"/>
              </a:rPr>
              <a:t>)</a:t>
            </a:r>
            <a:r>
              <a:rPr lang="zh-CN" altLang="en-US" sz="2500" dirty="0" smtClean="0">
                <a:ea typeface="宋体" charset="-122"/>
              </a:rPr>
              <a:t>也称</a:t>
            </a:r>
            <a:r>
              <a:rPr lang="zh-CN" altLang="en-US" sz="2500" b="1" dirty="0" smtClean="0">
                <a:solidFill>
                  <a:srgbClr val="C00000"/>
                </a:solidFill>
                <a:ea typeface="宋体" charset="-122"/>
              </a:rPr>
              <a:t>配置决策</a:t>
            </a:r>
            <a:r>
              <a:rPr lang="en-US" altLang="zh-CN" sz="2500" dirty="0" smtClean="0">
                <a:solidFill>
                  <a:srgbClr val="C00000"/>
                </a:solidFill>
                <a:ea typeface="宋体" charset="-122"/>
              </a:rPr>
              <a:t>(decision)</a:t>
            </a:r>
            <a:r>
              <a:rPr lang="zh-CN" altLang="en-US" sz="2500" dirty="0" smtClean="0">
                <a:ea typeface="宋体" charset="-122"/>
              </a:rPr>
              <a:t>，管理和配置稀缺资源，最大程度地满足我们的欲望</a:t>
            </a:r>
            <a:r>
              <a:rPr lang="en-US" altLang="zh-CN" sz="2500" dirty="0" smtClean="0">
                <a:ea typeface="宋体" charset="-122"/>
              </a:rPr>
              <a:t>(want)</a:t>
            </a:r>
            <a:endParaRPr lang="en-US" altLang="zh-CN" sz="2500" b="1" dirty="0" smtClean="0">
              <a:solidFill>
                <a:srgbClr val="C00000"/>
              </a:solidFill>
              <a:latin typeface="Times New Roman" pitchFamily="18" charset="0"/>
              <a:ea typeface="宋体" charset="-122"/>
            </a:endParaRPr>
          </a:p>
          <a:p>
            <a:pPr lvl="1">
              <a:lnSpc>
                <a:spcPct val="105000"/>
              </a:lnSpc>
              <a:spcBef>
                <a:spcPts val="1200"/>
              </a:spcBef>
              <a:buNone/>
            </a:pPr>
            <a:endParaRPr lang="zh-CN" dirty="0">
              <a:ea typeface="宋体" pitchFamily="2" charset="-122"/>
            </a:endParaRPr>
          </a:p>
        </p:txBody>
      </p:sp>
      <p:sp>
        <p:nvSpPr>
          <p:cNvPr id="81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
        <p:nvSpPr>
          <p:cNvPr id="7" name="页脚占位符 3"/>
          <p:cNvSpPr>
            <a:spLocks noGrp="1"/>
          </p:cNvSpPr>
          <p:nvPr>
            <p:ph type="ftr" sz="quarter" idx="10"/>
          </p:nvPr>
        </p:nvSpPr>
        <p:spPr/>
        <p:txBody>
          <a:bodyPr/>
          <a:lstStyle/>
          <a:p>
            <a:r>
              <a:rPr lang="zh-CN" altLang="en-US" dirty="0" smtClean="0"/>
              <a:t>经济学十大原理</a:t>
            </a:r>
            <a:endParaRPr lang="zh-CN" dirty="0"/>
          </a:p>
        </p:txBody>
      </p:sp>
    </p:spTree>
    <p:extLst>
      <p:ext uri="{BB962C8B-B14F-4D97-AF65-F5344CB8AC3E}">
        <p14:creationId xmlns:p14="http://schemas.microsoft.com/office/powerpoint/2010/main" val="254094791"/>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0BFEAEFA-006B-4135-AC1F-F2703FA37F11}" type="slidenum">
              <a:rPr lang="en-US" altLang="zh-CN"/>
              <a:pPr/>
              <a:t>29</a:t>
            </a:fld>
            <a:endParaRPr lang="en-US" altLang="zh-CN"/>
          </a:p>
        </p:txBody>
      </p:sp>
      <p:sp>
        <p:nvSpPr>
          <p:cNvPr id="35842"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3.2 </a:t>
            </a:r>
            <a:r>
              <a:rPr lang="zh-CN" altLang="en-US" sz="3600" dirty="0">
                <a:ea typeface="宋体" pitchFamily="2" charset="-122"/>
              </a:rPr>
              <a:t>利己决策如何影响社会利益</a:t>
            </a:r>
            <a:endParaRPr lang="zh-CN" sz="3100" dirty="0">
              <a:ea typeface="宋体" pitchFamily="2" charset="-122"/>
            </a:endParaRPr>
          </a:p>
        </p:txBody>
      </p:sp>
      <p:sp>
        <p:nvSpPr>
          <p:cNvPr id="35843" name="Rectangle 3"/>
          <p:cNvSpPr>
            <a:spLocks noGrp="1" noChangeArrowheads="1"/>
          </p:cNvSpPr>
          <p:nvPr>
            <p:ph type="body" idx="4294967295"/>
          </p:nvPr>
        </p:nvSpPr>
        <p:spPr>
          <a:xfrm>
            <a:off x="341313" y="1870745"/>
            <a:ext cx="8388350" cy="4490369"/>
          </a:xfrm>
        </p:spPr>
        <p:txBody>
          <a:bodyPr/>
          <a:lstStyle/>
          <a:p>
            <a:r>
              <a:rPr lang="zh-CN" altLang="zh-CN" sz="2700" dirty="0">
                <a:ea typeface="宋体" pitchFamily="2" charset="-122"/>
              </a:rPr>
              <a:t>亚当.斯密在《国富论》（1776）中的著名观察结果</a:t>
            </a:r>
            <a:r>
              <a:rPr lang="zh-CN" altLang="zh-CN" sz="2700" dirty="0" smtClean="0">
                <a:ea typeface="宋体" pitchFamily="2" charset="-122"/>
              </a:rPr>
              <a:t>：</a:t>
            </a:r>
            <a:r>
              <a:rPr lang="zh-CN" altLang="zh-CN" dirty="0" smtClean="0">
                <a:ea typeface="宋体" pitchFamily="2" charset="-122"/>
              </a:rPr>
              <a:t>家庭</a:t>
            </a:r>
            <a:r>
              <a:rPr lang="zh-CN" altLang="zh-CN" dirty="0">
                <a:ea typeface="宋体" pitchFamily="2" charset="-122"/>
              </a:rPr>
              <a:t>和企业仿佛被一只“</a:t>
            </a:r>
            <a:r>
              <a:rPr lang="zh-CN" altLang="zh-CN" b="1" dirty="0">
                <a:solidFill>
                  <a:srgbClr val="9900CC"/>
                </a:solidFill>
                <a:ea typeface="宋体" pitchFamily="2" charset="-122"/>
              </a:rPr>
              <a:t>看不见的手</a:t>
            </a:r>
            <a:r>
              <a:rPr lang="zh-CN" altLang="zh-CN" dirty="0">
                <a:ea typeface="宋体" pitchFamily="2" charset="-122"/>
              </a:rPr>
              <a:t>”所指引</a:t>
            </a:r>
            <a:r>
              <a:rPr lang="zh-CN" altLang="zh-CN" dirty="0" smtClean="0">
                <a:ea typeface="宋体" pitchFamily="2" charset="-122"/>
              </a:rPr>
              <a:t>，</a:t>
            </a:r>
            <a:r>
              <a:rPr lang="zh-CN" altLang="en-US" dirty="0" smtClean="0">
                <a:ea typeface="宋体" pitchFamily="2" charset="-122"/>
              </a:rPr>
              <a:t>在</a:t>
            </a:r>
            <a:r>
              <a:rPr lang="zh-CN" altLang="zh-CN" dirty="0" smtClean="0">
                <a:ea typeface="宋体" pitchFamily="2" charset="-122"/>
              </a:rPr>
              <a:t>市场</a:t>
            </a:r>
            <a:r>
              <a:rPr lang="zh-CN" altLang="zh-CN" dirty="0">
                <a:ea typeface="宋体" pitchFamily="2" charset="-122"/>
              </a:rPr>
              <a:t>上相互交易，并增进整体经济的福利</a:t>
            </a:r>
          </a:p>
          <a:p>
            <a:pPr>
              <a:spcBef>
                <a:spcPct val="35000"/>
              </a:spcBef>
            </a:pPr>
            <a:r>
              <a:rPr lang="zh-CN" sz="2700" dirty="0" smtClean="0">
                <a:ea typeface="宋体" pitchFamily="2" charset="-122"/>
              </a:rPr>
              <a:t>“看不见的手”</a:t>
            </a:r>
            <a:r>
              <a:rPr lang="zh-CN" altLang="en-US" sz="2700" dirty="0" smtClean="0">
                <a:ea typeface="宋体" pitchFamily="2" charset="-122"/>
              </a:rPr>
              <a:t>意指</a:t>
            </a:r>
            <a:r>
              <a:rPr lang="zh-CN" sz="2700" dirty="0" smtClean="0">
                <a:ea typeface="宋体" pitchFamily="2" charset="-122"/>
              </a:rPr>
              <a:t>价格体系</a:t>
            </a:r>
            <a:r>
              <a:rPr lang="zh-CN" altLang="en-US" sz="2700" dirty="0" smtClean="0">
                <a:ea typeface="宋体" pitchFamily="2" charset="-122"/>
              </a:rPr>
              <a:t>的</a:t>
            </a:r>
            <a:r>
              <a:rPr lang="zh-CN" sz="2700" dirty="0" smtClean="0">
                <a:ea typeface="宋体" pitchFamily="2" charset="-122"/>
              </a:rPr>
              <a:t>作用</a:t>
            </a:r>
            <a:r>
              <a:rPr lang="zh-CN" altLang="en-US" sz="2700" dirty="0" smtClean="0">
                <a:ea typeface="宋体" pitchFamily="2" charset="-122"/>
              </a:rPr>
              <a:t>，后面将学到</a:t>
            </a:r>
            <a:r>
              <a:rPr lang="zh-CN" sz="2700" dirty="0" smtClean="0">
                <a:ea typeface="宋体" pitchFamily="2" charset="-122"/>
              </a:rPr>
              <a:t>:</a:t>
            </a:r>
            <a:endParaRPr lang="zh-CN" sz="2700" dirty="0">
              <a:ea typeface="宋体" pitchFamily="2" charset="-122"/>
            </a:endParaRPr>
          </a:p>
          <a:p>
            <a:pPr lvl="1">
              <a:lnSpc>
                <a:spcPct val="105000"/>
              </a:lnSpc>
              <a:spcBef>
                <a:spcPct val="35000"/>
              </a:spcBef>
            </a:pPr>
            <a:r>
              <a:rPr lang="zh-CN" sz="2500" dirty="0">
                <a:ea typeface="宋体" pitchFamily="2" charset="-122"/>
              </a:rPr>
              <a:t>买者与卖者之间的相互作用决定市场价格</a:t>
            </a:r>
          </a:p>
          <a:p>
            <a:pPr lvl="1">
              <a:lnSpc>
                <a:spcPct val="105000"/>
              </a:lnSpc>
              <a:spcBef>
                <a:spcPct val="35000"/>
              </a:spcBef>
            </a:pPr>
            <a:r>
              <a:rPr lang="zh-CN" sz="2500" dirty="0">
                <a:ea typeface="宋体" pitchFamily="2" charset="-122"/>
              </a:rPr>
              <a:t>每个价格</a:t>
            </a:r>
            <a:r>
              <a:rPr lang="zh-CN" altLang="en-US" sz="2500" dirty="0">
                <a:ea typeface="宋体" pitchFamily="2" charset="-122"/>
              </a:rPr>
              <a:t>既</a:t>
            </a:r>
            <a:r>
              <a:rPr lang="zh-CN" sz="2500" dirty="0">
                <a:ea typeface="宋体" pitchFamily="2" charset="-122"/>
              </a:rPr>
              <a:t>反映了物品对于买者的价值，也反映了生产物品的成本</a:t>
            </a:r>
          </a:p>
          <a:p>
            <a:pPr lvl="1">
              <a:lnSpc>
                <a:spcPct val="105000"/>
              </a:lnSpc>
              <a:spcBef>
                <a:spcPct val="35000"/>
              </a:spcBef>
            </a:pPr>
            <a:r>
              <a:rPr lang="zh-CN" sz="2500" dirty="0">
                <a:ea typeface="宋体" pitchFamily="2" charset="-122"/>
              </a:rPr>
              <a:t>在许多情况下，价格引导自利的家庭与企业做出使</a:t>
            </a:r>
            <a:r>
              <a:rPr lang="zh-CN" sz="2500" dirty="0" smtClean="0">
                <a:ea typeface="宋体" pitchFamily="2" charset="-122"/>
              </a:rPr>
              <a:t>社会</a:t>
            </a:r>
            <a:r>
              <a:rPr lang="zh-CN" altLang="en-US" sz="2500" dirty="0" smtClean="0">
                <a:ea typeface="宋体" pitchFamily="2" charset="-122"/>
              </a:rPr>
              <a:t>境况</a:t>
            </a:r>
            <a:r>
              <a:rPr lang="en-US" altLang="zh-CN" sz="2500" dirty="0" smtClean="0">
                <a:latin typeface="Times New Roman" pitchFamily="18" charset="0"/>
                <a:ea typeface="宋体" pitchFamily="2" charset="-122"/>
                <a:cs typeface="Times New Roman" pitchFamily="18" charset="0"/>
              </a:rPr>
              <a:t>(well-being)</a:t>
            </a:r>
            <a:r>
              <a:rPr lang="zh-CN" altLang="en-US" sz="2500" dirty="0" smtClean="0">
                <a:ea typeface="宋体" pitchFamily="2" charset="-122"/>
              </a:rPr>
              <a:t>最好</a:t>
            </a:r>
            <a:r>
              <a:rPr lang="en-US" altLang="zh-CN" sz="2500" dirty="0" smtClean="0">
                <a:ea typeface="宋体" pitchFamily="2" charset="-122"/>
              </a:rPr>
              <a:t>/</a:t>
            </a:r>
            <a:r>
              <a:rPr lang="zh-CN" altLang="en-US" sz="2500" dirty="0" smtClean="0">
                <a:ea typeface="宋体" pitchFamily="2" charset="-122"/>
              </a:rPr>
              <a:t>福利最大（有效率</a:t>
            </a:r>
            <a:r>
              <a:rPr lang="zh-CN" altLang="en-US" sz="2500" dirty="0">
                <a:ea typeface="宋体" pitchFamily="2" charset="-122"/>
              </a:rPr>
              <a:t>）</a:t>
            </a:r>
            <a:r>
              <a:rPr lang="zh-CN" sz="2500" dirty="0">
                <a:ea typeface="宋体" pitchFamily="2" charset="-122"/>
              </a:rPr>
              <a:t>的决策</a:t>
            </a:r>
          </a:p>
        </p:txBody>
      </p:sp>
      <p:sp>
        <p:nvSpPr>
          <p:cNvPr id="35844"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sz="3200" b="1">
                <a:solidFill>
                  <a:srgbClr val="008000"/>
                </a:solidFill>
                <a:ea typeface="宋体" pitchFamily="2" charset="-122"/>
              </a:rPr>
              <a:t>原理 6 :市场通常是组织经济活动的一种好方法</a:t>
            </a:r>
          </a:p>
        </p:txBody>
      </p:sp>
      <p:sp>
        <p:nvSpPr>
          <p:cNvPr id="7" name="页脚占位符 1"/>
          <p:cNvSpPr>
            <a:spLocks noGrp="1"/>
          </p:cNvSpPr>
          <p:nvPr>
            <p:ph type="ftr" sz="quarter" idx="10"/>
          </p:nvPr>
        </p:nvSpPr>
        <p:spPr>
          <a:xfrm>
            <a:off x="285750" y="6392863"/>
            <a:ext cx="7335838" cy="366712"/>
          </a:xfrm>
        </p:spPr>
        <p:txBody>
          <a:bodyPr/>
          <a:lstStyle/>
          <a:p>
            <a:r>
              <a:rPr lang="zh-CN" dirty="0"/>
              <a:t>经济学十大原理</a:t>
            </a:r>
          </a:p>
        </p:txBody>
      </p:sp>
    </p:spTree>
    <p:extLst>
      <p:ext uri="{BB962C8B-B14F-4D97-AF65-F5344CB8AC3E}">
        <p14:creationId xmlns:p14="http://schemas.microsoft.com/office/powerpoint/2010/main" val="2555585366"/>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0BFEAEFA-006B-4135-AC1F-F2703FA37F11}" type="slidenum">
              <a:rPr lang="en-US" altLang="zh-CN"/>
              <a:pPr/>
              <a:t>30</a:t>
            </a:fld>
            <a:endParaRPr lang="en-US" altLang="zh-CN"/>
          </a:p>
        </p:txBody>
      </p:sp>
      <p:sp>
        <p:nvSpPr>
          <p:cNvPr id="35842"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3.2 </a:t>
            </a:r>
            <a:r>
              <a:rPr lang="zh-CN" altLang="en-US" sz="3600" dirty="0">
                <a:ea typeface="宋体" pitchFamily="2" charset="-122"/>
              </a:rPr>
              <a:t>利己决策如何影响社会利益</a:t>
            </a:r>
            <a:endParaRPr lang="zh-CN" sz="3100" dirty="0">
              <a:ea typeface="宋体" pitchFamily="2" charset="-122"/>
            </a:endParaRPr>
          </a:p>
        </p:txBody>
      </p:sp>
      <p:sp>
        <p:nvSpPr>
          <p:cNvPr id="35843" name="Rectangle 3"/>
          <p:cNvSpPr>
            <a:spLocks noGrp="1" noChangeArrowheads="1"/>
          </p:cNvSpPr>
          <p:nvPr>
            <p:ph type="body" idx="4294967295"/>
          </p:nvPr>
        </p:nvSpPr>
        <p:spPr>
          <a:xfrm>
            <a:off x="341313" y="1870745"/>
            <a:ext cx="8388350" cy="4490369"/>
          </a:xfrm>
        </p:spPr>
        <p:txBody>
          <a:bodyPr/>
          <a:lstStyle/>
          <a:p>
            <a:r>
              <a:rPr lang="zh-CN" altLang="en-US" sz="2700" dirty="0" smtClean="0">
                <a:ea typeface="宋体" pitchFamily="2" charset="-122"/>
              </a:rPr>
              <a:t>中央计划经济的难题：</a:t>
            </a:r>
            <a:r>
              <a:rPr lang="zh-CN" altLang="en-US" sz="2800" dirty="0" smtClean="0">
                <a:ea typeface="宋体" pitchFamily="2" charset="-122"/>
              </a:rPr>
              <a:t>计划者缺乏消费者偏好和生产者成本的信息</a:t>
            </a:r>
            <a:endParaRPr lang="en-US" altLang="zh-CN" sz="2800" dirty="0" smtClean="0">
              <a:ea typeface="宋体" pitchFamily="2" charset="-122"/>
            </a:endParaRPr>
          </a:p>
          <a:p>
            <a:r>
              <a:rPr lang="zh-CN" altLang="en-US" dirty="0" smtClean="0">
                <a:ea typeface="宋体" pitchFamily="2" charset="-122"/>
              </a:rPr>
              <a:t>现阶段，发展社会主义市场经济的必要性</a:t>
            </a:r>
            <a:endParaRPr lang="zh-CN" altLang="zh-CN" sz="2800" dirty="0">
              <a:ea typeface="宋体" pitchFamily="2" charset="-122"/>
            </a:endParaRPr>
          </a:p>
          <a:p>
            <a:pPr marL="0" indent="0">
              <a:buNone/>
            </a:pPr>
            <a:endParaRPr lang="en-US" altLang="zh-CN" sz="2700" dirty="0">
              <a:ea typeface="宋体" pitchFamily="2" charset="-122"/>
            </a:endParaRPr>
          </a:p>
          <a:p>
            <a:endParaRPr lang="zh-CN" sz="2500" dirty="0">
              <a:ea typeface="宋体" pitchFamily="2" charset="-122"/>
            </a:endParaRPr>
          </a:p>
        </p:txBody>
      </p:sp>
      <p:sp>
        <p:nvSpPr>
          <p:cNvPr id="35844"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sz="3200" b="1">
                <a:solidFill>
                  <a:srgbClr val="008000"/>
                </a:solidFill>
                <a:ea typeface="宋体" pitchFamily="2" charset="-122"/>
              </a:rPr>
              <a:t>原理 6 :市场通常是组织经济活动的一种好方法</a:t>
            </a:r>
          </a:p>
        </p:txBody>
      </p:sp>
      <p:sp>
        <p:nvSpPr>
          <p:cNvPr id="7" name="页脚占位符 1"/>
          <p:cNvSpPr>
            <a:spLocks noGrp="1"/>
          </p:cNvSpPr>
          <p:nvPr>
            <p:ph type="ftr" sz="quarter" idx="10"/>
          </p:nvPr>
        </p:nvSpPr>
        <p:spPr>
          <a:xfrm>
            <a:off x="285750" y="6392863"/>
            <a:ext cx="7335838" cy="366712"/>
          </a:xfrm>
        </p:spPr>
        <p:txBody>
          <a:bodyPr/>
          <a:lstStyle/>
          <a:p>
            <a:r>
              <a:rPr lang="zh-CN" dirty="0"/>
              <a:t>经济学十大原理</a:t>
            </a:r>
          </a:p>
        </p:txBody>
      </p:sp>
    </p:spTree>
    <p:extLst>
      <p:ext uri="{BB962C8B-B14F-4D97-AF65-F5344CB8AC3E}">
        <p14:creationId xmlns:p14="http://schemas.microsoft.com/office/powerpoint/2010/main" val="2976731148"/>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t>经济学十大原理</a:t>
            </a:r>
          </a:p>
        </p:txBody>
      </p:sp>
      <p:sp>
        <p:nvSpPr>
          <p:cNvPr id="6" name="灯片编号占位符 2"/>
          <p:cNvSpPr>
            <a:spLocks noGrp="1"/>
          </p:cNvSpPr>
          <p:nvPr>
            <p:ph type="sldNum" sz="quarter" idx="11"/>
          </p:nvPr>
        </p:nvSpPr>
        <p:spPr/>
        <p:txBody>
          <a:bodyPr/>
          <a:lstStyle/>
          <a:p>
            <a:fld id="{D5743AFD-D59D-4204-B6C3-4C6AB08C4190}" type="slidenum">
              <a:rPr lang="en-US" altLang="zh-CN"/>
              <a:pPr/>
              <a:t>31</a:t>
            </a:fld>
            <a:endParaRPr lang="en-US" altLang="zh-CN"/>
          </a:p>
        </p:txBody>
      </p:sp>
      <p:sp>
        <p:nvSpPr>
          <p:cNvPr id="36866"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3.2 </a:t>
            </a:r>
            <a:r>
              <a:rPr lang="zh-CN" altLang="en-US" sz="3600" dirty="0">
                <a:ea typeface="宋体" pitchFamily="2" charset="-122"/>
              </a:rPr>
              <a:t>利己决策如何影响社会利益</a:t>
            </a:r>
          </a:p>
        </p:txBody>
      </p:sp>
      <p:sp>
        <p:nvSpPr>
          <p:cNvPr id="36867" name="Rectangle 3"/>
          <p:cNvSpPr>
            <a:spLocks noGrp="1" noChangeArrowheads="1"/>
          </p:cNvSpPr>
          <p:nvPr>
            <p:ph type="body" idx="4294967295"/>
          </p:nvPr>
        </p:nvSpPr>
        <p:spPr>
          <a:xfrm>
            <a:off x="312738" y="2173288"/>
            <a:ext cx="8605837" cy="4132262"/>
          </a:xfrm>
        </p:spPr>
        <p:txBody>
          <a:bodyPr/>
          <a:lstStyle/>
          <a:p>
            <a:pPr marL="285750" indent="-285750"/>
            <a:r>
              <a:rPr lang="zh-CN" dirty="0">
                <a:ea typeface="宋体" pitchFamily="2" charset="-122"/>
              </a:rPr>
              <a:t>政府的重要作用:  </a:t>
            </a:r>
            <a:r>
              <a:rPr lang="zh-CN" u="sng" dirty="0">
                <a:solidFill>
                  <a:srgbClr val="0033CC"/>
                </a:solidFill>
                <a:ea typeface="宋体" pitchFamily="2" charset="-122"/>
              </a:rPr>
              <a:t>保护产权</a:t>
            </a:r>
            <a:r>
              <a:rPr lang="zh-CN" dirty="0">
                <a:ea typeface="宋体" pitchFamily="2" charset="-122"/>
              </a:rPr>
              <a:t>   (通过警察，法庭</a:t>
            </a:r>
            <a:r>
              <a:rPr lang="zh-CN" dirty="0" smtClean="0">
                <a:ea typeface="宋体" pitchFamily="2" charset="-122"/>
              </a:rPr>
              <a:t>)</a:t>
            </a:r>
            <a:r>
              <a:rPr lang="zh-CN" altLang="en-US" dirty="0" smtClean="0">
                <a:ea typeface="宋体" pitchFamily="2" charset="-122"/>
              </a:rPr>
              <a:t>和自愿交换，为市场运行提供制度支撑。</a:t>
            </a:r>
            <a:endParaRPr lang="en-US" altLang="zh-CN" dirty="0" smtClean="0">
              <a:ea typeface="宋体" pitchFamily="2" charset="-122"/>
            </a:endParaRPr>
          </a:p>
          <a:p>
            <a:pPr marL="285750" indent="-285750"/>
            <a:r>
              <a:rPr lang="zh-CN" altLang="en-US" dirty="0" smtClean="0">
                <a:ea typeface="宋体" pitchFamily="2" charset="-122"/>
              </a:rPr>
              <a:t>因为，</a:t>
            </a:r>
            <a:r>
              <a:rPr lang="zh-CN" dirty="0" smtClean="0">
                <a:ea typeface="宋体" pitchFamily="2" charset="-122"/>
              </a:rPr>
              <a:t>如果</a:t>
            </a:r>
            <a:r>
              <a:rPr lang="zh-CN" dirty="0">
                <a:ea typeface="宋体" pitchFamily="2" charset="-122"/>
              </a:rPr>
              <a:t>人们的财产存在很大的被侵犯的风险，那么他们便不愿意工作，生产，投资或者购买</a:t>
            </a:r>
            <a:r>
              <a:rPr lang="zh-CN" dirty="0" smtClean="0">
                <a:ea typeface="宋体" pitchFamily="2" charset="-122"/>
              </a:rPr>
              <a:t>物品</a:t>
            </a:r>
            <a:endParaRPr lang="en-US" altLang="zh-CN" dirty="0" smtClean="0">
              <a:ea typeface="宋体" pitchFamily="2" charset="-122"/>
            </a:endParaRPr>
          </a:p>
          <a:p>
            <a:pPr marL="285750" indent="-285750"/>
            <a:endParaRPr lang="en-US" altLang="zh-CN" dirty="0" smtClean="0">
              <a:ea typeface="宋体" pitchFamily="2" charset="-122"/>
            </a:endParaRPr>
          </a:p>
          <a:p>
            <a:pPr marL="285750" indent="-285750"/>
            <a:r>
              <a:rPr lang="zh-CN" altLang="en-US" dirty="0" smtClean="0">
                <a:solidFill>
                  <a:srgbClr val="00B050"/>
                </a:solidFill>
                <a:ea typeface="宋体" pitchFamily="2" charset="-122"/>
              </a:rPr>
              <a:t>新闻速递：</a:t>
            </a:r>
            <a:r>
              <a:rPr lang="zh-CN" altLang="en-US" dirty="0" smtClean="0">
                <a:ea typeface="宋体" pitchFamily="2" charset="-122"/>
              </a:rPr>
              <a:t>瑞典中国游客事件，保护私产的瑞典执法警察</a:t>
            </a:r>
            <a:endParaRPr lang="en-US" altLang="zh-CN" dirty="0" smtClean="0">
              <a:ea typeface="宋体" pitchFamily="2" charset="-122"/>
            </a:endParaRPr>
          </a:p>
          <a:p>
            <a:pPr marL="285750" indent="-285750">
              <a:buNone/>
            </a:pPr>
            <a:endParaRPr lang="zh-CN" dirty="0">
              <a:ea typeface="宋体" pitchFamily="2" charset="-122"/>
            </a:endParaRPr>
          </a:p>
        </p:txBody>
      </p:sp>
      <p:sp>
        <p:nvSpPr>
          <p:cNvPr id="36868"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 </a:t>
            </a:r>
            <a:r>
              <a:rPr lang="en-US" altLang="zh-CN" sz="3200" b="1">
                <a:solidFill>
                  <a:srgbClr val="008000"/>
                </a:solidFill>
                <a:ea typeface="宋体" pitchFamily="2" charset="-122"/>
              </a:rPr>
              <a:t>7 :</a:t>
            </a:r>
            <a:r>
              <a:rPr lang="zh-CN" sz="3200" b="1">
                <a:solidFill>
                  <a:srgbClr val="008000"/>
                </a:solidFill>
                <a:ea typeface="宋体" pitchFamily="2" charset="-122"/>
              </a:rPr>
              <a:t>政府有时可以改善市场结果</a:t>
            </a:r>
          </a:p>
        </p:txBody>
      </p:sp>
    </p:spTree>
    <p:extLst>
      <p:ext uri="{BB962C8B-B14F-4D97-AF65-F5344CB8AC3E}">
        <p14:creationId xmlns:p14="http://schemas.microsoft.com/office/powerpoint/2010/main" val="27782478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wipe(left)">
                                      <p:cBhvr>
                                        <p:cTn id="17"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5"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t>经济学十大原理</a:t>
            </a:r>
          </a:p>
        </p:txBody>
      </p:sp>
      <p:sp>
        <p:nvSpPr>
          <p:cNvPr id="6" name="灯片编号占位符 2"/>
          <p:cNvSpPr>
            <a:spLocks noGrp="1"/>
          </p:cNvSpPr>
          <p:nvPr>
            <p:ph type="sldNum" sz="quarter" idx="11"/>
          </p:nvPr>
        </p:nvSpPr>
        <p:spPr/>
        <p:txBody>
          <a:bodyPr/>
          <a:lstStyle/>
          <a:p>
            <a:fld id="{457A95D3-A99D-4B7D-A149-50E0EAB97E6C}" type="slidenum">
              <a:rPr lang="en-US" altLang="zh-CN"/>
              <a:pPr/>
              <a:t>32</a:t>
            </a:fld>
            <a:endParaRPr lang="en-US" altLang="zh-CN"/>
          </a:p>
        </p:txBody>
      </p:sp>
      <p:sp>
        <p:nvSpPr>
          <p:cNvPr id="38914"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3.2 </a:t>
            </a:r>
            <a:r>
              <a:rPr lang="zh-CN" altLang="en-US" sz="3600" dirty="0">
                <a:ea typeface="宋体" pitchFamily="2" charset="-122"/>
              </a:rPr>
              <a:t>利己决策如何影响社会利益</a:t>
            </a:r>
            <a:endParaRPr lang="zh-CN" sz="3600" dirty="0">
              <a:ea typeface="宋体" pitchFamily="2" charset="-122"/>
            </a:endParaRPr>
          </a:p>
        </p:txBody>
      </p:sp>
      <p:sp>
        <p:nvSpPr>
          <p:cNvPr id="38915" name="Rectangle 3"/>
          <p:cNvSpPr>
            <a:spLocks noGrp="1" noChangeArrowheads="1"/>
          </p:cNvSpPr>
          <p:nvPr>
            <p:ph type="body" idx="4294967295"/>
          </p:nvPr>
        </p:nvSpPr>
        <p:spPr>
          <a:xfrm>
            <a:off x="241300" y="2112963"/>
            <a:ext cx="8712200" cy="4267200"/>
          </a:xfrm>
        </p:spPr>
        <p:txBody>
          <a:bodyPr/>
          <a:lstStyle/>
          <a:p>
            <a:pPr marL="287338" indent="-287338">
              <a:spcBef>
                <a:spcPct val="35000"/>
              </a:spcBef>
            </a:pPr>
            <a:r>
              <a:rPr lang="zh-CN" b="1" dirty="0">
                <a:solidFill>
                  <a:srgbClr val="CC0000"/>
                </a:solidFill>
                <a:ea typeface="宋体" pitchFamily="2" charset="-122"/>
              </a:rPr>
              <a:t>市场失灵：</a:t>
            </a:r>
            <a:r>
              <a:rPr lang="zh-CN" dirty="0">
                <a:ea typeface="宋体" pitchFamily="2" charset="-122"/>
              </a:rPr>
              <a:t>市场本身不能</a:t>
            </a:r>
            <a:r>
              <a:rPr lang="zh-CN" dirty="0" smtClean="0">
                <a:ea typeface="宋体" pitchFamily="2" charset="-122"/>
              </a:rPr>
              <a:t>有效</a:t>
            </a:r>
            <a:r>
              <a:rPr lang="en-US" altLang="zh-CN" dirty="0" smtClean="0">
                <a:ea typeface="宋体" pitchFamily="2" charset="-122"/>
              </a:rPr>
              <a:t>(</a:t>
            </a:r>
            <a:r>
              <a:rPr lang="zh-CN" altLang="en-US" dirty="0" smtClean="0">
                <a:ea typeface="宋体" pitchFamily="2" charset="-122"/>
              </a:rPr>
              <a:t>率</a:t>
            </a:r>
            <a:r>
              <a:rPr lang="en-US" altLang="zh-CN" dirty="0" smtClean="0">
                <a:ea typeface="宋体" pitchFamily="2" charset="-122"/>
              </a:rPr>
              <a:t>)</a:t>
            </a:r>
            <a:r>
              <a:rPr lang="zh-CN" dirty="0" smtClean="0">
                <a:ea typeface="宋体" pitchFamily="2" charset="-122"/>
              </a:rPr>
              <a:t>配置</a:t>
            </a:r>
            <a:r>
              <a:rPr lang="zh-CN" dirty="0">
                <a:ea typeface="宋体" pitchFamily="2" charset="-122"/>
              </a:rPr>
              <a:t>资源的情况  </a:t>
            </a:r>
          </a:p>
          <a:p>
            <a:pPr marL="287338" indent="-287338">
              <a:spcBef>
                <a:spcPct val="35000"/>
              </a:spcBef>
            </a:pPr>
            <a:r>
              <a:rPr lang="zh-CN" dirty="0">
                <a:ea typeface="宋体" pitchFamily="2" charset="-122"/>
              </a:rPr>
              <a:t>原因：</a:t>
            </a:r>
          </a:p>
          <a:p>
            <a:pPr marL="674688" lvl="1" indent="-273050">
              <a:lnSpc>
                <a:spcPct val="105000"/>
              </a:lnSpc>
            </a:pPr>
            <a:r>
              <a:rPr lang="zh-CN" sz="2800" b="1" dirty="0">
                <a:solidFill>
                  <a:srgbClr val="CC0000"/>
                </a:solidFill>
                <a:ea typeface="宋体" pitchFamily="2" charset="-122"/>
              </a:rPr>
              <a:t>外部性：</a:t>
            </a:r>
            <a:r>
              <a:rPr lang="zh-CN" sz="2800" dirty="0">
                <a:ea typeface="宋体" pitchFamily="2" charset="-122"/>
              </a:rPr>
              <a:t>生产或消费一个物品影响到旁观者的福利（比如：污染）</a:t>
            </a:r>
          </a:p>
          <a:p>
            <a:pPr marL="674688" lvl="1" indent="-273050">
              <a:lnSpc>
                <a:spcPct val="105000"/>
              </a:lnSpc>
            </a:pPr>
            <a:r>
              <a:rPr lang="zh-CN" sz="2800" b="1" dirty="0">
                <a:solidFill>
                  <a:srgbClr val="CC0000"/>
                </a:solidFill>
                <a:ea typeface="宋体" pitchFamily="2" charset="-122"/>
              </a:rPr>
              <a:t>市场势力：</a:t>
            </a:r>
            <a:r>
              <a:rPr lang="zh-CN" sz="2800" dirty="0">
                <a:ea typeface="宋体" pitchFamily="2" charset="-122"/>
              </a:rPr>
              <a:t>单个买者或卖者有能显著影响市场价格的能力（比如，垄断）</a:t>
            </a:r>
          </a:p>
          <a:p>
            <a:pPr marL="287338" indent="-287338">
              <a:spcBef>
                <a:spcPct val="40000"/>
              </a:spcBef>
            </a:pPr>
            <a:r>
              <a:rPr lang="zh-CN" dirty="0">
                <a:ea typeface="宋体" pitchFamily="2" charset="-122"/>
              </a:rPr>
              <a:t>在这些情况下，公共政策能</a:t>
            </a:r>
            <a:r>
              <a:rPr lang="zh-CN" dirty="0">
                <a:solidFill>
                  <a:srgbClr val="0033CC"/>
                </a:solidFill>
                <a:ea typeface="宋体" pitchFamily="2" charset="-122"/>
              </a:rPr>
              <a:t>增进效率</a:t>
            </a:r>
          </a:p>
        </p:txBody>
      </p:sp>
      <p:sp>
        <p:nvSpPr>
          <p:cNvPr id="38916"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 7 :政府有时可以改善市场结果</a:t>
            </a:r>
          </a:p>
        </p:txBody>
      </p:sp>
    </p:spTree>
    <p:extLst>
      <p:ext uri="{BB962C8B-B14F-4D97-AF65-F5344CB8AC3E}">
        <p14:creationId xmlns:p14="http://schemas.microsoft.com/office/powerpoint/2010/main" val="13642436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left)">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ipe(left)">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wipe(left)">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wipe(left)">
                                      <p:cBhvr>
                                        <p:cTn id="27"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5"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dirty="0"/>
              <a:t>经济学十大原理</a:t>
            </a:r>
          </a:p>
        </p:txBody>
      </p:sp>
      <p:sp>
        <p:nvSpPr>
          <p:cNvPr id="6" name="灯片编号占位符 2"/>
          <p:cNvSpPr>
            <a:spLocks noGrp="1"/>
          </p:cNvSpPr>
          <p:nvPr>
            <p:ph type="sldNum" sz="quarter" idx="11"/>
          </p:nvPr>
        </p:nvSpPr>
        <p:spPr/>
        <p:txBody>
          <a:bodyPr/>
          <a:lstStyle/>
          <a:p>
            <a:fld id="{2C0C3C05-4998-4F26-A95E-0E7BD5324DD1}" type="slidenum">
              <a:rPr lang="en-US" altLang="zh-CN"/>
              <a:pPr/>
              <a:t>33</a:t>
            </a:fld>
            <a:endParaRPr lang="en-US" altLang="zh-CN"/>
          </a:p>
        </p:txBody>
      </p:sp>
      <p:sp>
        <p:nvSpPr>
          <p:cNvPr id="39938"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3.2 </a:t>
            </a:r>
            <a:r>
              <a:rPr lang="zh-CN" altLang="en-US" sz="3600" dirty="0">
                <a:ea typeface="宋体" pitchFamily="2" charset="-122"/>
              </a:rPr>
              <a:t>利己决策如何影响社会利益</a:t>
            </a:r>
            <a:endParaRPr lang="zh-CN" altLang="en-US" sz="3100" dirty="0">
              <a:ea typeface="宋体" pitchFamily="2" charset="-122"/>
            </a:endParaRPr>
          </a:p>
        </p:txBody>
      </p:sp>
      <p:sp>
        <p:nvSpPr>
          <p:cNvPr id="39939" name="Rectangle 3"/>
          <p:cNvSpPr>
            <a:spLocks noGrp="1" noChangeArrowheads="1"/>
          </p:cNvSpPr>
          <p:nvPr>
            <p:ph type="body" idx="4294967295"/>
          </p:nvPr>
        </p:nvSpPr>
        <p:spPr>
          <a:xfrm>
            <a:off x="317500" y="2185988"/>
            <a:ext cx="8540750" cy="4132262"/>
          </a:xfrm>
        </p:spPr>
        <p:txBody>
          <a:bodyPr/>
          <a:lstStyle/>
          <a:p>
            <a:pPr marL="344488" indent="-344488">
              <a:spcBef>
                <a:spcPct val="15000"/>
              </a:spcBef>
            </a:pPr>
            <a:r>
              <a:rPr lang="zh-CN" dirty="0" smtClean="0">
                <a:ea typeface="宋体" pitchFamily="2" charset="-122"/>
              </a:rPr>
              <a:t>政府</a:t>
            </a:r>
            <a:r>
              <a:rPr lang="zh-CN" altLang="en-US" dirty="0" smtClean="0">
                <a:ea typeface="宋体" pitchFamily="2" charset="-122"/>
              </a:rPr>
              <a:t>还</a:t>
            </a:r>
            <a:r>
              <a:rPr lang="zh-CN" dirty="0" smtClean="0">
                <a:ea typeface="宋体" pitchFamily="2" charset="-122"/>
              </a:rPr>
              <a:t>可以</a:t>
            </a:r>
            <a:r>
              <a:rPr lang="zh-CN" dirty="0">
                <a:ea typeface="宋体" pitchFamily="2" charset="-122"/>
              </a:rPr>
              <a:t>改变</a:t>
            </a:r>
            <a:r>
              <a:rPr lang="zh-CN" dirty="0" smtClean="0">
                <a:ea typeface="宋体" pitchFamily="2" charset="-122"/>
              </a:rPr>
              <a:t>市场结果</a:t>
            </a:r>
            <a:r>
              <a:rPr lang="zh-CN" dirty="0">
                <a:ea typeface="宋体" pitchFamily="2" charset="-122"/>
              </a:rPr>
              <a:t>以</a:t>
            </a:r>
            <a:r>
              <a:rPr lang="zh-CN" u="sng" dirty="0" smtClean="0">
                <a:solidFill>
                  <a:srgbClr val="0033CC"/>
                </a:solidFill>
                <a:ea typeface="宋体" pitchFamily="2" charset="-122"/>
              </a:rPr>
              <a:t>促进</a:t>
            </a:r>
            <a:r>
              <a:rPr lang="zh-CN" altLang="en-US" u="sng" dirty="0" smtClean="0">
                <a:solidFill>
                  <a:srgbClr val="0033CC"/>
                </a:solidFill>
                <a:ea typeface="宋体" pitchFamily="2" charset="-122"/>
              </a:rPr>
              <a:t>平等</a:t>
            </a:r>
            <a:endParaRPr lang="en-US" altLang="zh-CN" u="sng" dirty="0" smtClean="0">
              <a:solidFill>
                <a:srgbClr val="0033CC"/>
              </a:solidFill>
              <a:ea typeface="宋体" pitchFamily="2" charset="-122"/>
            </a:endParaRPr>
          </a:p>
          <a:p>
            <a:pPr marL="344488" indent="-344488">
              <a:spcBef>
                <a:spcPct val="15000"/>
              </a:spcBef>
            </a:pPr>
            <a:r>
              <a:rPr lang="zh-CN" dirty="0" smtClean="0">
                <a:ea typeface="宋体" pitchFamily="2" charset="-122"/>
              </a:rPr>
              <a:t>如果</a:t>
            </a:r>
            <a:r>
              <a:rPr lang="zh-CN" dirty="0">
                <a:ea typeface="宋体" pitchFamily="2" charset="-122"/>
              </a:rPr>
              <a:t>经济福利的市场分配结果不是合意的，税收或福利政策能改变经济“蛋糕”的分配</a:t>
            </a:r>
            <a:r>
              <a:rPr lang="zh-CN" dirty="0" smtClean="0">
                <a:ea typeface="宋体" pitchFamily="2" charset="-122"/>
              </a:rPr>
              <a:t>方式</a:t>
            </a:r>
            <a:endParaRPr lang="en-US" altLang="zh-CN" dirty="0" smtClean="0">
              <a:ea typeface="宋体" pitchFamily="2" charset="-122"/>
            </a:endParaRPr>
          </a:p>
          <a:p>
            <a:pPr marL="344488" indent="-344488">
              <a:spcBef>
                <a:spcPct val="15000"/>
              </a:spcBef>
            </a:pPr>
            <a:endParaRPr lang="en-US" altLang="zh-CN" dirty="0" smtClean="0">
              <a:ea typeface="宋体" pitchFamily="2" charset="-122"/>
            </a:endParaRPr>
          </a:p>
          <a:p>
            <a:pPr marL="344488" lvl="1" indent="-344488">
              <a:lnSpc>
                <a:spcPct val="105000"/>
              </a:lnSpc>
              <a:buClr>
                <a:srgbClr val="339966"/>
              </a:buClr>
            </a:pPr>
            <a:r>
              <a:rPr lang="zh-CN" altLang="en-US" sz="2400" dirty="0" smtClean="0">
                <a:solidFill>
                  <a:srgbClr val="00B050"/>
                </a:solidFill>
                <a:ea typeface="宋体" charset="-122"/>
              </a:rPr>
              <a:t>注意：经济学假定人们是理性而追求自身利益的，并非教唆我们成为坚定的“精致的利己主义者”。他的主旨是悲悯的，它关注社会利益：既然每个人都想要实现</a:t>
            </a:r>
            <a:r>
              <a:rPr lang="zh-CN" altLang="en-US" sz="2400" b="1" dirty="0" smtClean="0">
                <a:solidFill>
                  <a:srgbClr val="00B050"/>
                </a:solidFill>
                <a:ea typeface="宋体" charset="-122"/>
              </a:rPr>
              <a:t>自己的</a:t>
            </a:r>
            <a:r>
              <a:rPr lang="zh-CN" altLang="en-US" sz="2400" dirty="0" smtClean="0">
                <a:solidFill>
                  <a:srgbClr val="00B050"/>
                </a:solidFill>
                <a:ea typeface="宋体" charset="-122"/>
              </a:rPr>
              <a:t>目标，那就帮助</a:t>
            </a:r>
            <a:r>
              <a:rPr lang="zh-CN" altLang="en-US" sz="2400" b="1" dirty="0" smtClean="0">
                <a:solidFill>
                  <a:srgbClr val="00B050"/>
                </a:solidFill>
                <a:ea typeface="宋体" charset="-122"/>
              </a:rPr>
              <a:t>他们（社会）</a:t>
            </a:r>
            <a:r>
              <a:rPr lang="zh-CN" altLang="en-US" sz="2400" dirty="0" smtClean="0">
                <a:solidFill>
                  <a:srgbClr val="00B050"/>
                </a:solidFill>
                <a:ea typeface="宋体" charset="-122"/>
              </a:rPr>
              <a:t>最大限度的实现目标。</a:t>
            </a:r>
          </a:p>
          <a:p>
            <a:pPr marL="344488" indent="-344488">
              <a:spcBef>
                <a:spcPct val="15000"/>
              </a:spcBef>
            </a:pPr>
            <a:endParaRPr lang="en-US" altLang="zh-CN" dirty="0" smtClean="0">
              <a:ea typeface="宋体" pitchFamily="2" charset="-122"/>
            </a:endParaRPr>
          </a:p>
          <a:p>
            <a:pPr marL="0" indent="0">
              <a:spcBef>
                <a:spcPct val="15000"/>
              </a:spcBef>
              <a:buNone/>
            </a:pPr>
            <a:endParaRPr lang="zh-CN" dirty="0">
              <a:ea typeface="宋体" pitchFamily="2" charset="-122"/>
            </a:endParaRPr>
          </a:p>
        </p:txBody>
      </p:sp>
      <p:sp>
        <p:nvSpPr>
          <p:cNvPr id="39940"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 </a:t>
            </a:r>
            <a:r>
              <a:rPr lang="en-US" altLang="zh-CN" sz="3200" b="1">
                <a:solidFill>
                  <a:srgbClr val="008000"/>
                </a:solidFill>
                <a:ea typeface="宋体" pitchFamily="2" charset="-122"/>
              </a:rPr>
              <a:t>7 :</a:t>
            </a:r>
            <a:r>
              <a:rPr lang="zh-CN" sz="3200" b="1">
                <a:solidFill>
                  <a:srgbClr val="008000"/>
                </a:solidFill>
                <a:ea typeface="宋体" pitchFamily="2" charset="-122"/>
              </a:rPr>
              <a:t>政府有时可以改善市场结果</a:t>
            </a:r>
          </a:p>
        </p:txBody>
      </p:sp>
    </p:spTree>
    <p:extLst>
      <p:ext uri="{BB962C8B-B14F-4D97-AF65-F5344CB8AC3E}">
        <p14:creationId xmlns:p14="http://schemas.microsoft.com/office/powerpoint/2010/main" val="33375307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Effect transition="in" filter="wipe(left)">
                                      <p:cBhvr>
                                        <p:cTn id="17"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5"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bg bwMode="auto">
      <p:bgPr>
        <a:pattFill prst="pct60">
          <a:fgClr>
            <a:srgbClr val="00FFFF"/>
          </a:fgClr>
          <a:bgClr>
            <a:schemeClr val="bg1"/>
          </a:bgClr>
        </a:pattFill>
        <a:effectLst/>
      </p:bgPr>
    </p:bg>
    <p:spTree>
      <p:nvGrpSpPr>
        <p:cNvPr id="1" name=""/>
        <p:cNvGrpSpPr/>
        <p:nvPr/>
      </p:nvGrpSpPr>
      <p:grpSpPr>
        <a:xfrm>
          <a:off x="0" y="0"/>
          <a:ext cx="0" cy="0"/>
          <a:chOff x="0" y="0"/>
          <a:chExt cx="0" cy="0"/>
        </a:xfrm>
      </p:grpSpPr>
      <p:sp>
        <p:nvSpPr>
          <p:cNvPr id="4301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
        <p:nvSpPr>
          <p:cNvPr id="43011" name="Rectangle 3"/>
          <p:cNvSpPr>
            <a:spLocks noGrp="1" noChangeArrowheads="1"/>
          </p:cNvSpPr>
          <p:nvPr>
            <p:ph type="title" idx="4294967295"/>
          </p:nvPr>
        </p:nvSpPr>
        <p:spPr>
          <a:xfrm>
            <a:off x="304800" y="227013"/>
            <a:ext cx="4356100" cy="3417887"/>
          </a:xfrm>
        </p:spPr>
        <p:txBody>
          <a:bodyPr/>
          <a:lstStyle/>
          <a:p>
            <a:pPr>
              <a:lnSpc>
                <a:spcPct val="110000"/>
              </a:lnSpc>
            </a:pPr>
            <a:r>
              <a:rPr lang="zh-CN" altLang="en-US" sz="4800" dirty="0">
                <a:solidFill>
                  <a:schemeClr val="accent2"/>
                </a:solidFill>
                <a:effectLst>
                  <a:outerShdw blurRad="38100" dist="38100" dir="2700000" algn="tl">
                    <a:srgbClr val="000000"/>
                  </a:outerShdw>
                </a:effectLst>
                <a:ea typeface="宋体" pitchFamily="2" charset="-122"/>
              </a:rPr>
              <a:t>整体经济如何</a:t>
            </a:r>
            <a:r>
              <a:rPr lang="zh-CN" altLang="en-US" sz="4800" dirty="0" smtClean="0">
                <a:solidFill>
                  <a:schemeClr val="accent2"/>
                </a:solidFill>
                <a:effectLst>
                  <a:outerShdw blurRad="38100" dist="38100" dir="2700000" algn="tl">
                    <a:srgbClr val="000000"/>
                  </a:outerShdw>
                </a:effectLst>
                <a:ea typeface="宋体" pitchFamily="2" charset="-122"/>
              </a:rPr>
              <a:t>运行</a:t>
            </a:r>
            <a:endParaRPr lang="zh-CN" altLang="en-US" sz="4800" dirty="0">
              <a:solidFill>
                <a:schemeClr val="accent2"/>
              </a:solidFill>
              <a:effectLst>
                <a:outerShdw blurRad="38100" dist="38100" dir="2700000" algn="tl">
                  <a:srgbClr val="000000"/>
                </a:outerShdw>
              </a:effectLst>
              <a:ea typeface="宋体" pitchFamily="2" charset="-122"/>
            </a:endParaRPr>
          </a:p>
        </p:txBody>
      </p:sp>
      <p:pic>
        <p:nvPicPr>
          <p:cNvPr id="43012" name="Picture 4" descr="CC000893 globe with tickertape"/>
          <p:cNvPicPr>
            <a:picLocks noChangeAspect="1" noChangeArrowheads="1"/>
          </p:cNvPicPr>
          <p:nvPr/>
        </p:nvPicPr>
        <p:blipFill>
          <a:blip r:embed="rId3" cstate="print"/>
          <a:srcRect/>
          <a:stretch>
            <a:fillRect/>
          </a:stretch>
        </p:blipFill>
        <p:spPr bwMode="auto">
          <a:xfrm>
            <a:off x="4752975" y="1422400"/>
            <a:ext cx="3981450" cy="5080000"/>
          </a:xfrm>
          <a:prstGeom prst="rect">
            <a:avLst/>
          </a:prstGeom>
          <a:noFill/>
          <a:ln w="9525">
            <a:noFill/>
            <a:miter lim="800000"/>
            <a:headEnd/>
            <a:tailEnd/>
          </a:ln>
          <a:effectLst>
            <a:outerShdw dist="107763" dir="2700000" algn="ctr" rotWithShape="0">
              <a:srgbClr val="003366">
                <a:alpha val="50000"/>
              </a:srgbClr>
            </a:outerShdw>
          </a:effectLst>
        </p:spPr>
      </p:pic>
    </p:spTree>
    <p:extLst>
      <p:ext uri="{BB962C8B-B14F-4D97-AF65-F5344CB8AC3E}">
        <p14:creationId xmlns:p14="http://schemas.microsoft.com/office/powerpoint/2010/main" val="3191372826"/>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t>经济学十大原理</a:t>
            </a:r>
          </a:p>
        </p:txBody>
      </p:sp>
      <p:sp>
        <p:nvSpPr>
          <p:cNvPr id="6" name="灯片编号占位符 2"/>
          <p:cNvSpPr>
            <a:spLocks noGrp="1"/>
          </p:cNvSpPr>
          <p:nvPr>
            <p:ph type="sldNum" sz="quarter" idx="11"/>
          </p:nvPr>
        </p:nvSpPr>
        <p:spPr/>
        <p:txBody>
          <a:bodyPr/>
          <a:lstStyle/>
          <a:p>
            <a:fld id="{6EBE0735-231E-46FE-B6B0-A973AA25AF96}" type="slidenum">
              <a:rPr lang="en-US" altLang="zh-CN"/>
              <a:pPr/>
              <a:t>35</a:t>
            </a:fld>
            <a:endParaRPr lang="en-US" altLang="zh-CN"/>
          </a:p>
        </p:txBody>
      </p:sp>
      <p:sp>
        <p:nvSpPr>
          <p:cNvPr id="44034"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3.3</a:t>
            </a:r>
            <a:r>
              <a:rPr lang="zh-CN" sz="3600" dirty="0" smtClean="0">
                <a:ea typeface="宋体" pitchFamily="2" charset="-122"/>
              </a:rPr>
              <a:t>整体</a:t>
            </a:r>
            <a:r>
              <a:rPr lang="zh-CN" sz="3600" dirty="0">
                <a:ea typeface="宋体" pitchFamily="2" charset="-122"/>
              </a:rPr>
              <a:t>经济如何运行</a:t>
            </a:r>
          </a:p>
        </p:txBody>
      </p:sp>
      <p:sp>
        <p:nvSpPr>
          <p:cNvPr id="44035" name="Rectangle 3"/>
          <p:cNvSpPr>
            <a:spLocks noGrp="1" noChangeArrowheads="1"/>
          </p:cNvSpPr>
          <p:nvPr>
            <p:ph type="body" idx="4294967295"/>
          </p:nvPr>
        </p:nvSpPr>
        <p:spPr>
          <a:xfrm>
            <a:off x="442913" y="2398247"/>
            <a:ext cx="8229600" cy="4091454"/>
          </a:xfrm>
        </p:spPr>
        <p:txBody>
          <a:bodyPr/>
          <a:lstStyle/>
          <a:p>
            <a:r>
              <a:rPr lang="zh-CN" dirty="0">
                <a:ea typeface="宋体" pitchFamily="2" charset="-122"/>
              </a:rPr>
              <a:t>各国不同时期生活水平的巨大差异：</a:t>
            </a:r>
          </a:p>
          <a:p>
            <a:pPr marL="804863" lvl="1" indent="-347663">
              <a:lnSpc>
                <a:spcPct val="105000"/>
              </a:lnSpc>
              <a:spcBef>
                <a:spcPct val="25000"/>
              </a:spcBef>
            </a:pPr>
            <a:r>
              <a:rPr lang="zh-CN" sz="2800" dirty="0">
                <a:ea typeface="宋体" pitchFamily="2" charset="-122"/>
              </a:rPr>
              <a:t>发达国家的平均收入是发展中国家平均收入的十倍以上</a:t>
            </a:r>
            <a:endParaRPr lang="zh-CN" sz="2800" i="1" dirty="0">
              <a:solidFill>
                <a:srgbClr val="008080"/>
              </a:solidFill>
              <a:ea typeface="宋体" pitchFamily="2" charset="-122"/>
            </a:endParaRPr>
          </a:p>
          <a:p>
            <a:pPr marL="804863" lvl="1" indent="-347663">
              <a:lnSpc>
                <a:spcPct val="105000"/>
              </a:lnSpc>
              <a:spcBef>
                <a:spcPct val="25000"/>
              </a:spcBef>
            </a:pPr>
            <a:r>
              <a:rPr lang="zh-CN" altLang="en-US" sz="2800" dirty="0" smtClean="0">
                <a:ea typeface="宋体" pitchFamily="2" charset="-122"/>
              </a:rPr>
              <a:t>全球大部分人口得以脱离贫困与饥饿也只是发生在近三十年的事情</a:t>
            </a:r>
          </a:p>
          <a:p>
            <a:pPr marL="804863" lvl="1" indent="-347663">
              <a:lnSpc>
                <a:spcPct val="105000"/>
              </a:lnSpc>
              <a:spcBef>
                <a:spcPct val="25000"/>
              </a:spcBef>
            </a:pPr>
            <a:r>
              <a:rPr lang="zh-CN" sz="2800" dirty="0" smtClean="0">
                <a:ea typeface="宋体" pitchFamily="2" charset="-122"/>
              </a:rPr>
              <a:t>今天</a:t>
            </a:r>
            <a:r>
              <a:rPr lang="zh-CN" altLang="en-US" sz="2800" dirty="0" smtClean="0">
                <a:ea typeface="宋体" pitchFamily="2" charset="-122"/>
              </a:rPr>
              <a:t>中国</a:t>
            </a:r>
            <a:r>
              <a:rPr lang="zh-CN" sz="2800" dirty="0" smtClean="0">
                <a:ea typeface="宋体" pitchFamily="2" charset="-122"/>
              </a:rPr>
              <a:t>的</a:t>
            </a:r>
            <a:r>
              <a:rPr lang="zh-CN" sz="2800" dirty="0">
                <a:ea typeface="宋体" pitchFamily="2" charset="-122"/>
              </a:rPr>
              <a:t>生活水平</a:t>
            </a:r>
            <a:r>
              <a:rPr lang="zh-CN" sz="2800" dirty="0" smtClean="0">
                <a:ea typeface="宋体" pitchFamily="2" charset="-122"/>
              </a:rPr>
              <a:t>比</a:t>
            </a:r>
            <a:r>
              <a:rPr lang="zh-CN" altLang="en-US" sz="2800" dirty="0" smtClean="0">
                <a:ea typeface="宋体" pitchFamily="2" charset="-122"/>
              </a:rPr>
              <a:t>新中国成立之初发生了翻天覆地的变化</a:t>
            </a:r>
            <a:endParaRPr lang="en-US" altLang="zh-CN" sz="2800" dirty="0" smtClean="0">
              <a:ea typeface="宋体" pitchFamily="2" charset="-122"/>
            </a:endParaRPr>
          </a:p>
        </p:txBody>
      </p:sp>
      <p:sp>
        <p:nvSpPr>
          <p:cNvPr id="44036" name="Text Box 4"/>
          <p:cNvSpPr txBox="1">
            <a:spLocks noChangeArrowheads="1"/>
          </p:cNvSpPr>
          <p:nvPr/>
        </p:nvSpPr>
        <p:spPr bwMode="auto">
          <a:xfrm>
            <a:off x="260350" y="835025"/>
            <a:ext cx="8621713" cy="1174750"/>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sz="3200" b="1">
                <a:solidFill>
                  <a:srgbClr val="008000"/>
                </a:solidFill>
                <a:ea typeface="宋体" pitchFamily="2" charset="-122"/>
              </a:rPr>
              <a:t>原理 8 :一国的生活水平取决于它生产物品与劳务的能力</a:t>
            </a:r>
          </a:p>
        </p:txBody>
      </p:sp>
    </p:spTree>
    <p:extLst>
      <p:ext uri="{BB962C8B-B14F-4D97-AF65-F5344CB8AC3E}">
        <p14:creationId xmlns:p14="http://schemas.microsoft.com/office/powerpoint/2010/main" val="2082301701"/>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t>经济学十大原理</a:t>
            </a:r>
          </a:p>
        </p:txBody>
      </p:sp>
      <p:sp>
        <p:nvSpPr>
          <p:cNvPr id="6" name="灯片编号占位符 2"/>
          <p:cNvSpPr>
            <a:spLocks noGrp="1"/>
          </p:cNvSpPr>
          <p:nvPr>
            <p:ph type="sldNum" sz="quarter" idx="11"/>
          </p:nvPr>
        </p:nvSpPr>
        <p:spPr/>
        <p:txBody>
          <a:bodyPr/>
          <a:lstStyle/>
          <a:p>
            <a:fld id="{35A039C3-4630-4831-88BF-615FAEC50ADD}" type="slidenum">
              <a:rPr lang="en-US" altLang="zh-CN"/>
              <a:pPr/>
              <a:t>36</a:t>
            </a:fld>
            <a:endParaRPr lang="en-US" altLang="zh-CN"/>
          </a:p>
        </p:txBody>
      </p:sp>
      <p:sp>
        <p:nvSpPr>
          <p:cNvPr id="46082" name="Rectangle 2"/>
          <p:cNvSpPr>
            <a:spLocks noGrp="1" noChangeArrowheads="1"/>
          </p:cNvSpPr>
          <p:nvPr>
            <p:ph type="title" idx="4294967295"/>
          </p:nvPr>
        </p:nvSpPr>
        <p:spPr>
          <a:xfrm>
            <a:off x="0" y="0"/>
            <a:ext cx="9144000" cy="692150"/>
          </a:xfrm>
        </p:spPr>
        <p:txBody>
          <a:bodyPr/>
          <a:lstStyle/>
          <a:p>
            <a:r>
              <a:rPr lang="en-US" altLang="zh-CN" sz="3600" dirty="0" smtClean="0">
                <a:ea typeface="宋体" pitchFamily="2" charset="-122"/>
              </a:rPr>
              <a:t>3.3</a:t>
            </a:r>
            <a:r>
              <a:rPr lang="zh-CN" altLang="en-US" sz="3600" dirty="0" smtClean="0">
                <a:ea typeface="宋体" pitchFamily="2" charset="-122"/>
              </a:rPr>
              <a:t>整体</a:t>
            </a:r>
            <a:r>
              <a:rPr lang="zh-CN" altLang="en-US" sz="3600" dirty="0">
                <a:ea typeface="宋体" pitchFamily="2" charset="-122"/>
              </a:rPr>
              <a:t>经济如何运行</a:t>
            </a:r>
          </a:p>
        </p:txBody>
      </p:sp>
      <p:sp>
        <p:nvSpPr>
          <p:cNvPr id="46083" name="Rectangle 3"/>
          <p:cNvSpPr>
            <a:spLocks noGrp="1" noChangeArrowheads="1"/>
          </p:cNvSpPr>
          <p:nvPr>
            <p:ph type="body" idx="4294967295"/>
          </p:nvPr>
        </p:nvSpPr>
        <p:spPr>
          <a:xfrm>
            <a:off x="238125" y="2611438"/>
            <a:ext cx="8777288" cy="3862387"/>
          </a:xfrm>
        </p:spPr>
        <p:txBody>
          <a:bodyPr/>
          <a:lstStyle/>
          <a:p>
            <a:r>
              <a:rPr lang="zh-CN">
                <a:ea typeface="宋体" pitchFamily="2" charset="-122"/>
              </a:rPr>
              <a:t>决定生活水平的最重要因素：</a:t>
            </a:r>
            <a:r>
              <a:rPr lang="zh-CN" b="1">
                <a:solidFill>
                  <a:srgbClr val="CC0000"/>
                </a:solidFill>
                <a:ea typeface="宋体" pitchFamily="2" charset="-122"/>
              </a:rPr>
              <a:t>生产率</a:t>
            </a:r>
            <a:r>
              <a:rPr lang="zh-CN">
                <a:ea typeface="宋体" pitchFamily="2" charset="-122"/>
              </a:rPr>
              <a:t>，即每一单位劳动投入所生产的物品与劳务数量</a:t>
            </a:r>
          </a:p>
          <a:p>
            <a:r>
              <a:rPr lang="zh-CN">
                <a:ea typeface="宋体" pitchFamily="2" charset="-122"/>
              </a:rPr>
              <a:t>生产率取决于设备，劳动者的技能以及可用的技术</a:t>
            </a:r>
          </a:p>
          <a:p>
            <a:r>
              <a:rPr lang="zh-CN">
                <a:ea typeface="宋体" pitchFamily="2" charset="-122"/>
              </a:rPr>
              <a:t>其它因素（比如，工会组织，国外的竞争）对于生活水平的影响远远小于生产率</a:t>
            </a:r>
          </a:p>
        </p:txBody>
      </p:sp>
      <p:sp>
        <p:nvSpPr>
          <p:cNvPr id="46084" name="Text Box 4"/>
          <p:cNvSpPr txBox="1">
            <a:spLocks noChangeArrowheads="1"/>
          </p:cNvSpPr>
          <p:nvPr/>
        </p:nvSpPr>
        <p:spPr bwMode="auto">
          <a:xfrm>
            <a:off x="260350" y="835025"/>
            <a:ext cx="8621713" cy="1174750"/>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sz="3200" b="1">
                <a:solidFill>
                  <a:srgbClr val="008000"/>
                </a:solidFill>
                <a:ea typeface="宋体" pitchFamily="2" charset="-122"/>
              </a:rPr>
              <a:t>原理 </a:t>
            </a:r>
            <a:r>
              <a:rPr lang="en-US" altLang="zh-CN" sz="3200" b="1">
                <a:solidFill>
                  <a:srgbClr val="008000"/>
                </a:solidFill>
                <a:ea typeface="宋体" pitchFamily="2" charset="-122"/>
              </a:rPr>
              <a:t>8 </a:t>
            </a:r>
            <a:r>
              <a:rPr lang="zh-CN" sz="3200" b="1">
                <a:solidFill>
                  <a:srgbClr val="008000"/>
                </a:solidFill>
                <a:ea typeface="宋体" pitchFamily="2" charset="-122"/>
              </a:rPr>
              <a:t>：一国的生活水平取决于它生产物品与劳务的能力</a:t>
            </a:r>
          </a:p>
        </p:txBody>
      </p:sp>
    </p:spTree>
    <p:extLst>
      <p:ext uri="{BB962C8B-B14F-4D97-AF65-F5344CB8AC3E}">
        <p14:creationId xmlns:p14="http://schemas.microsoft.com/office/powerpoint/2010/main" val="865942475"/>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t>经济学十大原理</a:t>
            </a:r>
          </a:p>
        </p:txBody>
      </p:sp>
      <p:sp>
        <p:nvSpPr>
          <p:cNvPr id="6" name="灯片编号占位符 2"/>
          <p:cNvSpPr>
            <a:spLocks noGrp="1"/>
          </p:cNvSpPr>
          <p:nvPr>
            <p:ph type="sldNum" sz="quarter" idx="11"/>
          </p:nvPr>
        </p:nvSpPr>
        <p:spPr/>
        <p:txBody>
          <a:bodyPr/>
          <a:lstStyle/>
          <a:p>
            <a:fld id="{ADDBC210-DC55-431A-A370-0C27C2D0563B}" type="slidenum">
              <a:rPr lang="en-US" altLang="zh-CN"/>
              <a:pPr/>
              <a:t>37</a:t>
            </a:fld>
            <a:endParaRPr lang="en-US" altLang="zh-CN"/>
          </a:p>
        </p:txBody>
      </p:sp>
      <p:sp>
        <p:nvSpPr>
          <p:cNvPr id="47106"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3.3</a:t>
            </a:r>
            <a:r>
              <a:rPr lang="zh-CN" altLang="en-US" sz="3600" dirty="0" smtClean="0">
                <a:ea typeface="宋体" pitchFamily="2" charset="-122"/>
              </a:rPr>
              <a:t>整体</a:t>
            </a:r>
            <a:r>
              <a:rPr lang="zh-CN" altLang="en-US" sz="3600" dirty="0">
                <a:ea typeface="宋体" pitchFamily="2" charset="-122"/>
              </a:rPr>
              <a:t>经济如何运行</a:t>
            </a:r>
          </a:p>
        </p:txBody>
      </p:sp>
      <p:sp>
        <p:nvSpPr>
          <p:cNvPr id="47107" name="Rectangle 3"/>
          <p:cNvSpPr>
            <a:spLocks noGrp="1" noChangeArrowheads="1"/>
          </p:cNvSpPr>
          <p:nvPr>
            <p:ph type="body" idx="4294967295"/>
          </p:nvPr>
        </p:nvSpPr>
        <p:spPr>
          <a:xfrm>
            <a:off x="271463" y="2147888"/>
            <a:ext cx="8686800" cy="4116387"/>
          </a:xfrm>
        </p:spPr>
        <p:txBody>
          <a:bodyPr/>
          <a:lstStyle/>
          <a:p>
            <a:r>
              <a:rPr lang="zh-CN" b="1">
                <a:solidFill>
                  <a:srgbClr val="800080"/>
                </a:solidFill>
                <a:ea typeface="宋体" pitchFamily="2" charset="-122"/>
              </a:rPr>
              <a:t>通货膨胀：物价总水平的上升</a:t>
            </a:r>
            <a:endParaRPr lang="zh-CN" b="1">
              <a:ea typeface="宋体" pitchFamily="2" charset="-122"/>
            </a:endParaRPr>
          </a:p>
          <a:p>
            <a:r>
              <a:rPr lang="zh-CN">
                <a:ea typeface="宋体" pitchFamily="2" charset="-122"/>
              </a:rPr>
              <a:t>长期而言，通货膨胀总是由于货币数量的过度增长而导致货币价值的下降所引起</a:t>
            </a:r>
          </a:p>
          <a:p>
            <a:r>
              <a:rPr lang="zh-CN">
                <a:ea typeface="宋体" pitchFamily="2" charset="-122"/>
              </a:rPr>
              <a:t>政府创造货币的速度越快，通胀率越高</a:t>
            </a:r>
          </a:p>
        </p:txBody>
      </p:sp>
      <p:sp>
        <p:nvSpPr>
          <p:cNvPr id="47108" name="Text Box 4"/>
          <p:cNvSpPr txBox="1">
            <a:spLocks noChangeArrowheads="1"/>
          </p:cNvSpPr>
          <p:nvPr/>
        </p:nvSpPr>
        <p:spPr bwMode="auto">
          <a:xfrm>
            <a:off x="260350" y="835025"/>
            <a:ext cx="8621713" cy="6381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pPr>
            <a:r>
              <a:rPr lang="zh-CN" sz="3200" b="1">
                <a:solidFill>
                  <a:srgbClr val="008000"/>
                </a:solidFill>
                <a:ea typeface="宋体" pitchFamily="2" charset="-122"/>
              </a:rPr>
              <a:t>原理 </a:t>
            </a:r>
            <a:r>
              <a:rPr lang="en-US" altLang="zh-CN" sz="3200" b="1">
                <a:solidFill>
                  <a:srgbClr val="008000"/>
                </a:solidFill>
                <a:ea typeface="宋体" pitchFamily="2" charset="-122"/>
              </a:rPr>
              <a:t>9 :</a:t>
            </a:r>
            <a:r>
              <a:rPr lang="zh-CN" sz="3200" b="1">
                <a:solidFill>
                  <a:srgbClr val="008000"/>
                </a:solidFill>
                <a:ea typeface="宋体" pitchFamily="2" charset="-122"/>
              </a:rPr>
              <a:t>当政府发行了过多货币时，物价上升</a:t>
            </a:r>
            <a:endParaRPr lang="zh-CN" altLang="en-US" sz="3200" b="1">
              <a:solidFill>
                <a:srgbClr val="008000"/>
              </a:solidFill>
              <a:ea typeface="宋体" pitchFamily="2" charset="-122"/>
            </a:endParaRPr>
          </a:p>
        </p:txBody>
      </p:sp>
    </p:spTree>
    <p:extLst>
      <p:ext uri="{BB962C8B-B14F-4D97-AF65-F5344CB8AC3E}">
        <p14:creationId xmlns:p14="http://schemas.microsoft.com/office/powerpoint/2010/main" val="2925302178"/>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r>
              <a:rPr lang="zh-CN"/>
              <a:t>经济学十大原理</a:t>
            </a:r>
          </a:p>
        </p:txBody>
      </p:sp>
      <p:sp>
        <p:nvSpPr>
          <p:cNvPr id="6" name="灯片编号占位符 2"/>
          <p:cNvSpPr>
            <a:spLocks noGrp="1"/>
          </p:cNvSpPr>
          <p:nvPr>
            <p:ph type="sldNum" sz="quarter" idx="11"/>
          </p:nvPr>
        </p:nvSpPr>
        <p:spPr/>
        <p:txBody>
          <a:bodyPr/>
          <a:lstStyle/>
          <a:p>
            <a:fld id="{FC3A2202-1135-4083-B1E7-CCDEEC2306DD}" type="slidenum">
              <a:rPr lang="en-US" altLang="zh-CN"/>
              <a:pPr/>
              <a:t>38</a:t>
            </a:fld>
            <a:endParaRPr lang="en-US" altLang="zh-CN"/>
          </a:p>
        </p:txBody>
      </p:sp>
      <p:sp>
        <p:nvSpPr>
          <p:cNvPr id="48130" name="Rectangle 2"/>
          <p:cNvSpPr>
            <a:spLocks noGrp="1" noChangeArrowheads="1"/>
          </p:cNvSpPr>
          <p:nvPr>
            <p:ph type="title" idx="4294967295"/>
          </p:nvPr>
        </p:nvSpPr>
        <p:spPr>
          <a:xfrm>
            <a:off x="0" y="123825"/>
            <a:ext cx="9144000" cy="692150"/>
          </a:xfrm>
        </p:spPr>
        <p:txBody>
          <a:bodyPr/>
          <a:lstStyle/>
          <a:p>
            <a:r>
              <a:rPr lang="en-US" altLang="zh-CN" sz="3600" dirty="0" smtClean="0">
                <a:ea typeface="宋体" pitchFamily="2" charset="-122"/>
              </a:rPr>
              <a:t>3.3</a:t>
            </a:r>
            <a:r>
              <a:rPr lang="zh-CN" sz="3600" dirty="0" smtClean="0">
                <a:ea typeface="宋体" pitchFamily="2" charset="-122"/>
              </a:rPr>
              <a:t>整体</a:t>
            </a:r>
            <a:r>
              <a:rPr lang="zh-CN" sz="3600" dirty="0">
                <a:ea typeface="宋体" pitchFamily="2" charset="-122"/>
              </a:rPr>
              <a:t>经济如何运行</a:t>
            </a:r>
          </a:p>
        </p:txBody>
      </p:sp>
      <p:sp>
        <p:nvSpPr>
          <p:cNvPr id="48131" name="Rectangle 3"/>
          <p:cNvSpPr>
            <a:spLocks noGrp="1" noChangeArrowheads="1"/>
          </p:cNvSpPr>
          <p:nvPr>
            <p:ph type="body" idx="4294967295"/>
          </p:nvPr>
        </p:nvSpPr>
        <p:spPr>
          <a:xfrm>
            <a:off x="457200" y="2130425"/>
            <a:ext cx="8353425" cy="4359275"/>
          </a:xfrm>
        </p:spPr>
        <p:txBody>
          <a:bodyPr/>
          <a:lstStyle/>
          <a:p>
            <a:r>
              <a:rPr lang="zh-CN">
                <a:ea typeface="宋体" pitchFamily="2" charset="-122"/>
              </a:rPr>
              <a:t>短期内（1-2年），许多经济政策朝相反的方向推动通货膨胀与失业</a:t>
            </a:r>
          </a:p>
          <a:p>
            <a:endParaRPr lang="zh-CN">
              <a:ea typeface="宋体" pitchFamily="2" charset="-122"/>
            </a:endParaRPr>
          </a:p>
          <a:p>
            <a:r>
              <a:rPr lang="zh-CN">
                <a:ea typeface="宋体" pitchFamily="2" charset="-122"/>
              </a:rPr>
              <a:t>其它因素使这种权衡取舍不那么明显，但这种权衡取舍一直都存在</a:t>
            </a:r>
          </a:p>
        </p:txBody>
      </p:sp>
      <p:sp>
        <p:nvSpPr>
          <p:cNvPr id="48132" name="Text Box 4"/>
          <p:cNvSpPr txBox="1">
            <a:spLocks noChangeArrowheads="1"/>
          </p:cNvSpPr>
          <p:nvPr/>
        </p:nvSpPr>
        <p:spPr bwMode="auto">
          <a:xfrm>
            <a:off x="260350" y="835025"/>
            <a:ext cx="8621713" cy="1108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pPr>
            <a:r>
              <a:rPr lang="zh-CN" sz="3000" b="1">
                <a:solidFill>
                  <a:srgbClr val="008000"/>
                </a:solidFill>
                <a:ea typeface="宋体" pitchFamily="2" charset="-122"/>
              </a:rPr>
              <a:t>原理 10 :社会面临通货膨胀与失业之间的短期权衡取舍</a:t>
            </a:r>
          </a:p>
        </p:txBody>
      </p:sp>
    </p:spTree>
    <p:extLst>
      <p:ext uri="{BB962C8B-B14F-4D97-AF65-F5344CB8AC3E}">
        <p14:creationId xmlns:p14="http://schemas.microsoft.com/office/powerpoint/2010/main" val="1257855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dirty="0" smtClean="0"/>
              <a:t>经济学十大原理</a:t>
            </a:r>
            <a:endParaRPr lang="zh-CN" dirty="0"/>
          </a:p>
        </p:txBody>
      </p:sp>
      <p:sp>
        <p:nvSpPr>
          <p:cNvPr id="6" name="灯片编号占位符 4"/>
          <p:cNvSpPr>
            <a:spLocks noGrp="1"/>
          </p:cNvSpPr>
          <p:nvPr>
            <p:ph type="sldNum" sz="quarter" idx="11"/>
          </p:nvPr>
        </p:nvSpPr>
        <p:spPr/>
        <p:txBody>
          <a:bodyPr/>
          <a:lstStyle/>
          <a:p>
            <a:fld id="{69C68AA8-F150-4280-9B3B-7EE54BECAE95}" type="slidenum">
              <a:rPr lang="en-US" altLang="zh-CN"/>
              <a:pPr/>
              <a:t>3</a:t>
            </a:fld>
            <a:endParaRPr lang="en-US" altLang="zh-CN"/>
          </a:p>
        </p:txBody>
      </p:sp>
      <p:sp>
        <p:nvSpPr>
          <p:cNvPr id="8194" name="Rectangle 2"/>
          <p:cNvSpPr>
            <a:spLocks noGrp="1" noChangeArrowheads="1"/>
          </p:cNvSpPr>
          <p:nvPr>
            <p:ph type="title"/>
          </p:nvPr>
        </p:nvSpPr>
        <p:spPr>
          <a:xfrm>
            <a:off x="342900" y="373063"/>
            <a:ext cx="8410575" cy="681037"/>
          </a:xfrm>
        </p:spPr>
        <p:txBody>
          <a:bodyPr/>
          <a:lstStyle/>
          <a:p>
            <a:r>
              <a:rPr lang="en-US" altLang="zh-CN" sz="3600" dirty="0" smtClean="0">
                <a:ea typeface="宋体" pitchFamily="2" charset="-122"/>
              </a:rPr>
              <a:t>1.1 </a:t>
            </a:r>
            <a:r>
              <a:rPr lang="zh-CN" altLang="en-US" sz="3600" dirty="0" smtClean="0">
                <a:ea typeface="宋体" pitchFamily="2" charset="-122"/>
              </a:rPr>
              <a:t>什么是经济学</a:t>
            </a:r>
            <a:endParaRPr lang="zh-CN" sz="3600" dirty="0">
              <a:ea typeface="宋体" pitchFamily="2" charset="-122"/>
            </a:endParaRPr>
          </a:p>
        </p:txBody>
      </p:sp>
      <p:sp>
        <p:nvSpPr>
          <p:cNvPr id="8195" name="Rectangle 3"/>
          <p:cNvSpPr>
            <a:spLocks noGrp="1" noChangeArrowheads="1"/>
          </p:cNvSpPr>
          <p:nvPr>
            <p:ph type="body" idx="1"/>
          </p:nvPr>
        </p:nvSpPr>
        <p:spPr>
          <a:xfrm>
            <a:off x="312738" y="1224793"/>
            <a:ext cx="8313737" cy="5108895"/>
          </a:xfrm>
        </p:spPr>
        <p:txBody>
          <a:bodyPr/>
          <a:lstStyle/>
          <a:p>
            <a:pPr>
              <a:spcBef>
                <a:spcPct val="40000"/>
              </a:spcBef>
            </a:pPr>
            <a:r>
              <a:rPr lang="zh-CN" altLang="zh-CN" b="1" dirty="0" smtClean="0">
                <a:solidFill>
                  <a:srgbClr val="CC0000"/>
                </a:solidFill>
                <a:ea typeface="宋体" pitchFamily="2" charset="-122"/>
              </a:rPr>
              <a:t>经济学</a:t>
            </a:r>
            <a:r>
              <a:rPr lang="en-US" altLang="zh-CN" b="1" dirty="0" smtClean="0">
                <a:solidFill>
                  <a:srgbClr val="CC0000"/>
                </a:solidFill>
                <a:latin typeface="Times New Roman" pitchFamily="18" charset="0"/>
                <a:ea typeface="宋体" pitchFamily="2" charset="-122"/>
                <a:cs typeface="Times New Roman" pitchFamily="18" charset="0"/>
              </a:rPr>
              <a:t>(</a:t>
            </a:r>
            <a:r>
              <a:rPr lang="en-US" altLang="zh-CN" dirty="0" smtClean="0">
                <a:solidFill>
                  <a:srgbClr val="CC0000"/>
                </a:solidFill>
                <a:latin typeface="Times New Roman" pitchFamily="18" charset="0"/>
                <a:ea typeface="宋体" pitchFamily="2" charset="-122"/>
                <a:cs typeface="Times New Roman" pitchFamily="18" charset="0"/>
              </a:rPr>
              <a:t>Economics</a:t>
            </a:r>
            <a:r>
              <a:rPr lang="en-US" altLang="zh-CN" b="1" dirty="0" smtClean="0">
                <a:solidFill>
                  <a:srgbClr val="CC0000"/>
                </a:solidFill>
                <a:latin typeface="Times New Roman" pitchFamily="18" charset="0"/>
                <a:ea typeface="宋体" pitchFamily="2" charset="-122"/>
                <a:cs typeface="Times New Roman" pitchFamily="18" charset="0"/>
              </a:rPr>
              <a:t>)</a:t>
            </a:r>
            <a:r>
              <a:rPr lang="zh-CN" altLang="zh-CN" dirty="0" smtClean="0">
                <a:ea typeface="宋体" pitchFamily="2" charset="-122"/>
              </a:rPr>
              <a:t>:  研究社会如何管理稀缺</a:t>
            </a:r>
            <a:r>
              <a:rPr lang="zh-CN" altLang="zh-CN" b="1" dirty="0" smtClean="0">
                <a:solidFill>
                  <a:srgbClr val="0033CC"/>
                </a:solidFill>
                <a:ea typeface="宋体" pitchFamily="2" charset="-122"/>
              </a:rPr>
              <a:t>资源</a:t>
            </a:r>
            <a:r>
              <a:rPr lang="zh-CN" altLang="en-US" dirty="0" smtClean="0">
                <a:ea typeface="宋体" pitchFamily="2" charset="-122"/>
              </a:rPr>
              <a:t>的一门学科。</a:t>
            </a:r>
            <a:r>
              <a:rPr lang="zh-CN" altLang="zh-CN" dirty="0" smtClean="0">
                <a:ea typeface="宋体" pitchFamily="2" charset="-122"/>
              </a:rPr>
              <a:t>比如：</a:t>
            </a:r>
          </a:p>
          <a:p>
            <a:pPr lvl="1">
              <a:lnSpc>
                <a:spcPct val="105000"/>
              </a:lnSpc>
              <a:spcBef>
                <a:spcPts val="1200"/>
              </a:spcBef>
            </a:pPr>
            <a:r>
              <a:rPr lang="zh-CN" altLang="zh-CN" sz="2500" dirty="0" smtClean="0">
                <a:ea typeface="宋体" pitchFamily="2" charset="-122"/>
              </a:rPr>
              <a:t>人们</a:t>
            </a:r>
            <a:r>
              <a:rPr lang="zh-CN" altLang="en-US" sz="2500" dirty="0" smtClean="0">
                <a:ea typeface="宋体" pitchFamily="2" charset="-122"/>
              </a:rPr>
              <a:t>需要</a:t>
            </a:r>
            <a:r>
              <a:rPr lang="zh-CN" altLang="zh-CN" sz="2500" dirty="0" smtClean="0">
                <a:ea typeface="宋体" pitchFamily="2" charset="-122"/>
              </a:rPr>
              <a:t>决定</a:t>
            </a:r>
            <a:r>
              <a:rPr lang="zh-CN" altLang="en-US" sz="2500" dirty="0" smtClean="0">
                <a:ea typeface="宋体" pitchFamily="2" charset="-122"/>
              </a:rPr>
              <a:t>休息</a:t>
            </a:r>
            <a:r>
              <a:rPr lang="zh-CN" altLang="zh-CN" sz="2400" b="1" dirty="0" smtClean="0">
                <a:ea typeface="宋体" pitchFamily="2" charset="-122"/>
              </a:rPr>
              <a:t>v</a:t>
            </a:r>
            <a:r>
              <a:rPr lang="en-US" altLang="zh-CN" sz="2400" b="1" dirty="0" smtClean="0">
                <a:ea typeface="宋体" pitchFamily="2" charset="-122"/>
              </a:rPr>
              <a:t>.</a:t>
            </a:r>
            <a:r>
              <a:rPr lang="zh-CN" altLang="zh-CN" sz="2400" b="1" dirty="0" smtClean="0">
                <a:ea typeface="宋体" pitchFamily="2" charset="-122"/>
              </a:rPr>
              <a:t>s.</a:t>
            </a:r>
            <a:r>
              <a:rPr lang="zh-CN" altLang="zh-CN" sz="2500" dirty="0" smtClean="0">
                <a:ea typeface="宋体" pitchFamily="2" charset="-122"/>
              </a:rPr>
              <a:t>工作多长</a:t>
            </a:r>
            <a:r>
              <a:rPr lang="zh-CN" altLang="zh-CN" sz="2500" b="1" dirty="0" smtClean="0">
                <a:solidFill>
                  <a:srgbClr val="0033CC"/>
                </a:solidFill>
                <a:ea typeface="宋体" pitchFamily="2" charset="-122"/>
              </a:rPr>
              <a:t>时间</a:t>
            </a:r>
            <a:r>
              <a:rPr lang="zh-CN" altLang="zh-CN" sz="2500" dirty="0" smtClean="0">
                <a:ea typeface="宋体" pitchFamily="2" charset="-122"/>
              </a:rPr>
              <a:t>，</a:t>
            </a:r>
            <a:r>
              <a:rPr lang="zh-CN" altLang="en-US" sz="2500" dirty="0" smtClean="0">
                <a:ea typeface="宋体" pitchFamily="2" charset="-122"/>
              </a:rPr>
              <a:t>赚到的</a:t>
            </a:r>
            <a:r>
              <a:rPr lang="zh-CN" altLang="en-US" sz="2500" b="1" dirty="0" smtClean="0">
                <a:solidFill>
                  <a:srgbClr val="0033CC"/>
                </a:solidFill>
                <a:ea typeface="宋体" pitchFamily="2" charset="-122"/>
              </a:rPr>
              <a:t>收入</a:t>
            </a:r>
            <a:r>
              <a:rPr lang="zh-CN" altLang="zh-CN" sz="2500" dirty="0" smtClean="0">
                <a:ea typeface="宋体" pitchFamily="2" charset="-122"/>
              </a:rPr>
              <a:t>消费</a:t>
            </a:r>
            <a:r>
              <a:rPr lang="zh-CN" altLang="zh-CN" sz="2800" b="1" dirty="0" smtClean="0">
                <a:ea typeface="宋体" pitchFamily="2" charset="-122"/>
              </a:rPr>
              <a:t>v</a:t>
            </a:r>
            <a:r>
              <a:rPr lang="en-US" altLang="zh-CN" sz="2800" b="1" dirty="0" smtClean="0">
                <a:ea typeface="宋体" pitchFamily="2" charset="-122"/>
              </a:rPr>
              <a:t>.</a:t>
            </a:r>
            <a:r>
              <a:rPr lang="zh-CN" altLang="zh-CN" sz="2800" b="1" dirty="0" smtClean="0">
                <a:ea typeface="宋体" pitchFamily="2" charset="-122"/>
              </a:rPr>
              <a:t>s.</a:t>
            </a:r>
            <a:r>
              <a:rPr lang="zh-CN" altLang="zh-CN" sz="2500" dirty="0" smtClean="0">
                <a:ea typeface="宋体" pitchFamily="2" charset="-122"/>
              </a:rPr>
              <a:t>储蓄多少</a:t>
            </a:r>
            <a:r>
              <a:rPr lang="zh-CN" altLang="en-US" sz="2500" dirty="0" smtClean="0">
                <a:ea typeface="宋体" pitchFamily="2" charset="-122"/>
              </a:rPr>
              <a:t>，支出又如何在衣、食、住、行、娱、子女教育等之间分配</a:t>
            </a:r>
            <a:endParaRPr lang="zh-CN" altLang="zh-CN" sz="2500" dirty="0" smtClean="0">
              <a:ea typeface="宋体" pitchFamily="2" charset="-122"/>
            </a:endParaRPr>
          </a:p>
          <a:p>
            <a:pPr lvl="1">
              <a:lnSpc>
                <a:spcPct val="105000"/>
              </a:lnSpc>
              <a:spcBef>
                <a:spcPts val="1200"/>
              </a:spcBef>
            </a:pPr>
            <a:r>
              <a:rPr lang="zh-CN" altLang="zh-CN" sz="2500" dirty="0" smtClean="0">
                <a:ea typeface="宋体" pitchFamily="2" charset="-122"/>
              </a:rPr>
              <a:t>企业</a:t>
            </a:r>
            <a:r>
              <a:rPr lang="zh-CN" altLang="en-US" sz="2500" dirty="0" smtClean="0">
                <a:ea typeface="宋体" pitchFamily="2" charset="-122"/>
              </a:rPr>
              <a:t>需要</a:t>
            </a:r>
            <a:r>
              <a:rPr lang="zh-CN" altLang="zh-CN" sz="2500" dirty="0" smtClean="0">
                <a:ea typeface="宋体" pitchFamily="2" charset="-122"/>
              </a:rPr>
              <a:t>决定生产多少</a:t>
            </a:r>
            <a:r>
              <a:rPr lang="zh-CN" altLang="en-US" sz="2500" dirty="0" smtClean="0">
                <a:ea typeface="宋体" pitchFamily="2" charset="-122"/>
              </a:rPr>
              <a:t>产品</a:t>
            </a:r>
            <a:r>
              <a:rPr lang="zh-CN" altLang="zh-CN" sz="2500" dirty="0" smtClean="0">
                <a:ea typeface="宋体" pitchFamily="2" charset="-122"/>
              </a:rPr>
              <a:t>，雇佣多少</a:t>
            </a:r>
            <a:r>
              <a:rPr lang="zh-CN" altLang="zh-CN" sz="2500" b="1" dirty="0" smtClean="0">
                <a:solidFill>
                  <a:srgbClr val="0033CC"/>
                </a:solidFill>
                <a:ea typeface="宋体" pitchFamily="2" charset="-122"/>
              </a:rPr>
              <a:t>工人</a:t>
            </a:r>
          </a:p>
          <a:p>
            <a:pPr lvl="1">
              <a:lnSpc>
                <a:spcPct val="105000"/>
              </a:lnSpc>
              <a:spcBef>
                <a:spcPts val="1200"/>
              </a:spcBef>
            </a:pPr>
            <a:r>
              <a:rPr lang="zh-CN" altLang="zh-CN" sz="2500" dirty="0" smtClean="0">
                <a:ea typeface="宋体" pitchFamily="2" charset="-122"/>
              </a:rPr>
              <a:t>社会</a:t>
            </a:r>
            <a:r>
              <a:rPr lang="zh-CN" altLang="en-US" sz="2500" dirty="0" smtClean="0">
                <a:ea typeface="宋体" pitchFamily="2" charset="-122"/>
              </a:rPr>
              <a:t>需要</a:t>
            </a:r>
            <a:r>
              <a:rPr lang="zh-CN" altLang="zh-CN" sz="2500" dirty="0" smtClean="0">
                <a:ea typeface="宋体" pitchFamily="2" charset="-122"/>
              </a:rPr>
              <a:t>决定如何在国防，</a:t>
            </a:r>
            <a:r>
              <a:rPr lang="zh-CN" altLang="en-US" sz="2500" dirty="0" smtClean="0">
                <a:ea typeface="宋体" pitchFamily="2" charset="-122"/>
              </a:rPr>
              <a:t>教育，</a:t>
            </a:r>
            <a:r>
              <a:rPr lang="zh-CN" altLang="zh-CN" sz="2500" dirty="0" smtClean="0">
                <a:ea typeface="宋体" pitchFamily="2" charset="-122"/>
              </a:rPr>
              <a:t>消费</a:t>
            </a:r>
            <a:r>
              <a:rPr lang="zh-CN" altLang="en-US" sz="2500" dirty="0" smtClean="0">
                <a:ea typeface="宋体" pitchFamily="2" charset="-122"/>
              </a:rPr>
              <a:t>类</a:t>
            </a:r>
            <a:r>
              <a:rPr lang="zh-CN" altLang="zh-CN" sz="2500" dirty="0" smtClean="0">
                <a:ea typeface="宋体" pitchFamily="2" charset="-122"/>
              </a:rPr>
              <a:t>物品</a:t>
            </a:r>
            <a:r>
              <a:rPr lang="zh-CN" altLang="en-US" sz="2500" dirty="0" smtClean="0">
                <a:ea typeface="宋体" pitchFamily="2" charset="-122"/>
              </a:rPr>
              <a:t>和服务</a:t>
            </a:r>
            <a:r>
              <a:rPr lang="zh-CN" altLang="zh-CN" sz="2500" dirty="0" smtClean="0">
                <a:ea typeface="宋体" pitchFamily="2" charset="-122"/>
              </a:rPr>
              <a:t>，环境保护和其他需求之间分配资源</a:t>
            </a:r>
            <a:endParaRPr lang="en-US" altLang="zh-CN" sz="2500" dirty="0" smtClean="0">
              <a:ea typeface="宋体" pitchFamily="2" charset="-122"/>
            </a:endParaRPr>
          </a:p>
          <a:p>
            <a:pPr lvl="1">
              <a:lnSpc>
                <a:spcPct val="105000"/>
              </a:lnSpc>
              <a:spcBef>
                <a:spcPts val="1200"/>
              </a:spcBef>
            </a:pPr>
            <a:r>
              <a:rPr lang="zh-CN" altLang="en-US" sz="2500" b="1" dirty="0" smtClean="0">
                <a:effectLst>
                  <a:outerShdw blurRad="38100" dist="38100" dir="2700000" algn="tl">
                    <a:srgbClr val="000000">
                      <a:alpha val="43137"/>
                    </a:srgbClr>
                  </a:outerShdw>
                </a:effectLst>
                <a:ea typeface="宋体" pitchFamily="2" charset="-122"/>
              </a:rPr>
              <a:t>愚公</a:t>
            </a:r>
            <a:r>
              <a:rPr lang="zh-CN" altLang="en-US" sz="2500" dirty="0" smtClean="0">
                <a:effectLst>
                  <a:outerShdw blurRad="38100" dist="38100" dir="2700000" algn="tl">
                    <a:srgbClr val="000000">
                      <a:alpha val="43137"/>
                    </a:srgbClr>
                  </a:outerShdw>
                </a:effectLst>
                <a:ea typeface="宋体" pitchFamily="2" charset="-122"/>
              </a:rPr>
              <a:t>需要决定生产多少羊肉、生产多少烤饼，以及每个子女消费多少羊肉和饼</a:t>
            </a:r>
            <a:endParaRPr lang="zh-CN" altLang="zh-CN" sz="2500" dirty="0" smtClean="0">
              <a:effectLst>
                <a:outerShdw blurRad="38100" dist="38100" dir="2700000" algn="tl">
                  <a:srgbClr val="000000">
                    <a:alpha val="43137"/>
                  </a:srgbClr>
                </a:outerShdw>
              </a:effectLst>
              <a:ea typeface="宋体" pitchFamily="2" charset="-122"/>
            </a:endParaRPr>
          </a:p>
          <a:p>
            <a:pPr lvl="1">
              <a:lnSpc>
                <a:spcPct val="105000"/>
              </a:lnSpc>
              <a:buNone/>
            </a:pPr>
            <a:endParaRPr lang="zh-CN" dirty="0">
              <a:ea typeface="宋体" pitchFamily="2" charset="-122"/>
            </a:endParaRPr>
          </a:p>
        </p:txBody>
      </p:sp>
      <p:sp>
        <p:nvSpPr>
          <p:cNvPr id="81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Tree>
    <p:extLst>
      <p:ext uri="{BB962C8B-B14F-4D97-AF65-F5344CB8AC3E}">
        <p14:creationId xmlns:p14="http://schemas.microsoft.com/office/powerpoint/2010/main" val="254094791"/>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Content Placeholder 8" descr="Mankiw_PaintingArt.jpg"/>
          <p:cNvPicPr>
            <a:picLocks noChangeAspect="1" noChangeArrowheads="1"/>
          </p:cNvPicPr>
          <p:nvPr/>
        </p:nvPicPr>
        <p:blipFill>
          <a:blip r:embed="rId3" cstate="print"/>
          <a:srcRect b="16696"/>
          <a:stretch>
            <a:fillRect/>
          </a:stretch>
        </p:blipFill>
        <p:spPr bwMode="auto">
          <a:xfrm>
            <a:off x="0" y="0"/>
            <a:ext cx="9144000" cy="2052638"/>
          </a:xfrm>
          <a:prstGeom prst="rect">
            <a:avLst/>
          </a:prstGeom>
          <a:noFill/>
          <a:ln w="9525">
            <a:noFill/>
            <a:miter lim="800000"/>
            <a:headEnd/>
            <a:tailEnd/>
          </a:ln>
        </p:spPr>
      </p:pic>
      <p:sp>
        <p:nvSpPr>
          <p:cNvPr id="58371"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a:lnSpc>
                <a:spcPct val="115000"/>
              </a:lnSpc>
            </a:pPr>
            <a:r>
              <a:rPr lang="zh-CN" altLang="en-US" sz="3600" dirty="0" smtClean="0">
                <a:solidFill>
                  <a:schemeClr val="tx1"/>
                </a:solidFill>
                <a:effectLst>
                  <a:outerShdw blurRad="38100" dist="38100" dir="2700000" algn="tl">
                    <a:srgbClr val="C0C0C0"/>
                  </a:outerShdw>
                </a:effectLst>
                <a:ea typeface="宋体" pitchFamily="2" charset="-122"/>
              </a:rPr>
              <a:t>总结</a:t>
            </a:r>
            <a:endParaRPr lang="zh-CN" sz="3600" dirty="0">
              <a:solidFill>
                <a:schemeClr val="tx1"/>
              </a:solidFill>
              <a:effectLst>
                <a:outerShdw blurRad="38100" dist="38100" dir="2700000" algn="tl">
                  <a:srgbClr val="C0C0C0"/>
                </a:outerShdw>
              </a:effectLst>
              <a:ea typeface="宋体" pitchFamily="2" charset="-122"/>
            </a:endParaRPr>
          </a:p>
        </p:txBody>
      </p:sp>
      <p:sp>
        <p:nvSpPr>
          <p:cNvPr id="58372" name="Rectangle 4"/>
          <p:cNvSpPr>
            <a:spLocks noGrp="1" noChangeArrowheads="1"/>
          </p:cNvSpPr>
          <p:nvPr>
            <p:ph type="body" idx="1"/>
          </p:nvPr>
        </p:nvSpPr>
        <p:spPr>
          <a:xfrm>
            <a:off x="387350" y="1892300"/>
            <a:ext cx="8599488" cy="4262438"/>
          </a:xfrm>
        </p:spPr>
        <p:txBody>
          <a:bodyPr/>
          <a:lstStyle/>
          <a:p>
            <a:pPr>
              <a:buClr>
                <a:srgbClr val="996633"/>
              </a:buClr>
              <a:buFont typeface="Wingdings" pitchFamily="2" charset="2"/>
              <a:buNone/>
            </a:pPr>
            <a:r>
              <a:rPr lang="zh-CN" dirty="0">
                <a:ea typeface="宋体" pitchFamily="2" charset="-122"/>
              </a:rPr>
              <a:t>关于个人做出决策的基本结论是：</a:t>
            </a:r>
          </a:p>
          <a:p>
            <a:pPr>
              <a:buClr>
                <a:srgbClr val="996633"/>
              </a:buClr>
            </a:pPr>
            <a:r>
              <a:rPr lang="zh-CN" dirty="0">
                <a:ea typeface="宋体" pitchFamily="2" charset="-122"/>
              </a:rPr>
              <a:t>人们面临不同目标之间的权衡取舍</a:t>
            </a:r>
          </a:p>
          <a:p>
            <a:pPr>
              <a:buClr>
                <a:srgbClr val="996633"/>
              </a:buClr>
            </a:pPr>
            <a:r>
              <a:rPr lang="zh-CN" dirty="0">
                <a:ea typeface="宋体" pitchFamily="2" charset="-122"/>
              </a:rPr>
              <a:t>任何一</a:t>
            </a:r>
            <a:r>
              <a:rPr lang="zh-CN" dirty="0" smtClean="0">
                <a:ea typeface="宋体" pitchFamily="2" charset="-122"/>
              </a:rPr>
              <a:t>种</a:t>
            </a:r>
            <a:r>
              <a:rPr lang="zh-CN" altLang="en-US" dirty="0" smtClean="0">
                <a:ea typeface="宋体" pitchFamily="2" charset="-122"/>
              </a:rPr>
              <a:t>决策</a:t>
            </a:r>
            <a:r>
              <a:rPr lang="zh-CN" dirty="0" smtClean="0">
                <a:ea typeface="宋体" pitchFamily="2" charset="-122"/>
              </a:rPr>
              <a:t>的</a:t>
            </a:r>
            <a:r>
              <a:rPr lang="zh-CN" dirty="0">
                <a:ea typeface="宋体" pitchFamily="2" charset="-122"/>
              </a:rPr>
              <a:t>成本可以用其所放弃的机会来衡量</a:t>
            </a:r>
          </a:p>
          <a:p>
            <a:pPr>
              <a:buClr>
                <a:srgbClr val="996633"/>
              </a:buClr>
            </a:pPr>
            <a:r>
              <a:rPr lang="zh-CN" dirty="0">
                <a:ea typeface="宋体" pitchFamily="2" charset="-122"/>
              </a:rPr>
              <a:t>理性人通过</a:t>
            </a:r>
            <a:r>
              <a:rPr lang="zh-CN" dirty="0" smtClean="0">
                <a:ea typeface="宋体" pitchFamily="2" charset="-122"/>
              </a:rPr>
              <a:t>比较</a:t>
            </a:r>
            <a:r>
              <a:rPr lang="zh-CN" altLang="zh-CN" dirty="0" smtClean="0">
                <a:ea typeface="宋体" pitchFamily="2" charset="-122"/>
              </a:rPr>
              <a:t>边际利益与</a:t>
            </a:r>
            <a:r>
              <a:rPr lang="zh-CN" dirty="0" smtClean="0">
                <a:ea typeface="宋体" pitchFamily="2" charset="-122"/>
              </a:rPr>
              <a:t>边际成本做出</a:t>
            </a:r>
            <a:r>
              <a:rPr lang="zh-CN" altLang="en-US" dirty="0" smtClean="0">
                <a:ea typeface="宋体" pitchFamily="2" charset="-122"/>
              </a:rPr>
              <a:t>增加还是减少</a:t>
            </a:r>
            <a:r>
              <a:rPr lang="zh-CN" dirty="0" smtClean="0">
                <a:ea typeface="宋体" pitchFamily="2" charset="-122"/>
              </a:rPr>
              <a:t>决策</a:t>
            </a:r>
            <a:endParaRPr lang="zh-CN" dirty="0">
              <a:ea typeface="宋体" pitchFamily="2" charset="-122"/>
            </a:endParaRPr>
          </a:p>
          <a:p>
            <a:pPr>
              <a:buClr>
                <a:srgbClr val="996633"/>
              </a:buClr>
            </a:pPr>
            <a:r>
              <a:rPr lang="zh-CN" dirty="0">
                <a:ea typeface="宋体" pitchFamily="2" charset="-122"/>
              </a:rPr>
              <a:t>人们根据他们所面临的激励改变自己的行为</a:t>
            </a:r>
          </a:p>
        </p:txBody>
      </p:sp>
      <p:sp>
        <p:nvSpPr>
          <p:cNvPr id="58373" name="Rectangle 5"/>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DD69E601-67A7-4152-AE99-E95C57295E4D}" type="slidenum">
              <a:rPr lang="en-US" altLang="zh-CN" sz="1700">
                <a:solidFill>
                  <a:srgbClr val="777777"/>
                </a:solidFill>
                <a:latin typeface="Tahoma" pitchFamily="34" charset="0"/>
                <a:ea typeface="宋体" pitchFamily="2" charset="-122"/>
              </a:rPr>
              <a:pPr algn="r"/>
              <a:t>39</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403876775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Content Placeholder 8" descr="Mankiw_PaintingArt.jpg"/>
          <p:cNvPicPr>
            <a:picLocks noChangeAspect="1" noChangeArrowheads="1"/>
          </p:cNvPicPr>
          <p:nvPr/>
        </p:nvPicPr>
        <p:blipFill>
          <a:blip r:embed="rId2" cstate="print"/>
          <a:srcRect b="16696"/>
          <a:stretch>
            <a:fillRect/>
          </a:stretch>
        </p:blipFill>
        <p:spPr bwMode="auto">
          <a:xfrm>
            <a:off x="0" y="0"/>
            <a:ext cx="9144000" cy="2052638"/>
          </a:xfrm>
          <a:prstGeom prst="rect">
            <a:avLst/>
          </a:prstGeom>
          <a:noFill/>
          <a:ln w="9525">
            <a:noFill/>
            <a:miter lim="800000"/>
            <a:headEnd/>
            <a:tailEnd/>
          </a:ln>
        </p:spPr>
      </p:pic>
      <p:sp>
        <p:nvSpPr>
          <p:cNvPr id="60419"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a:lnSpc>
                <a:spcPct val="115000"/>
              </a:lnSpc>
            </a:pPr>
            <a:r>
              <a:rPr lang="zh-CN" altLang="en-US" sz="3600" dirty="0" smtClean="0">
                <a:solidFill>
                  <a:schemeClr val="tx1"/>
                </a:solidFill>
                <a:effectLst>
                  <a:outerShdw blurRad="38100" dist="38100" dir="2700000" algn="tl">
                    <a:srgbClr val="C0C0C0"/>
                  </a:outerShdw>
                </a:effectLst>
                <a:ea typeface="宋体" pitchFamily="2" charset="-122"/>
              </a:rPr>
              <a:t>总结</a:t>
            </a:r>
            <a:endParaRPr lang="zh-CN" sz="3600" dirty="0">
              <a:solidFill>
                <a:schemeClr val="tx1"/>
              </a:solidFill>
              <a:effectLst>
                <a:outerShdw blurRad="38100" dist="38100" dir="2700000" algn="tl">
                  <a:srgbClr val="C0C0C0"/>
                </a:outerShdw>
              </a:effectLst>
              <a:ea typeface="宋体" pitchFamily="2" charset="-122"/>
            </a:endParaRPr>
          </a:p>
        </p:txBody>
      </p:sp>
      <p:sp>
        <p:nvSpPr>
          <p:cNvPr id="60420" name="Rectangle 4"/>
          <p:cNvSpPr>
            <a:spLocks noGrp="1" noChangeArrowheads="1"/>
          </p:cNvSpPr>
          <p:nvPr>
            <p:ph type="body" idx="1"/>
          </p:nvPr>
        </p:nvSpPr>
        <p:spPr>
          <a:xfrm>
            <a:off x="401638" y="1935163"/>
            <a:ext cx="8313737" cy="4262437"/>
          </a:xfrm>
        </p:spPr>
        <p:txBody>
          <a:bodyPr/>
          <a:lstStyle/>
          <a:p>
            <a:pPr>
              <a:buClr>
                <a:srgbClr val="996633"/>
              </a:buClr>
              <a:buFont typeface="Wingdings" pitchFamily="2" charset="2"/>
              <a:buNone/>
            </a:pPr>
            <a:r>
              <a:rPr lang="zh-CN" dirty="0">
                <a:ea typeface="宋体" pitchFamily="2" charset="-122"/>
              </a:rPr>
              <a:t>关于人们之间相互交易的基本结论是：</a:t>
            </a:r>
          </a:p>
          <a:p>
            <a:pPr>
              <a:buClr>
                <a:srgbClr val="996633"/>
              </a:buClr>
            </a:pPr>
            <a:r>
              <a:rPr lang="zh-CN" dirty="0">
                <a:ea typeface="宋体" pitchFamily="2" charset="-122"/>
              </a:rPr>
              <a:t>贸易可以是互利的</a:t>
            </a:r>
          </a:p>
          <a:p>
            <a:pPr>
              <a:buClr>
                <a:srgbClr val="996633"/>
              </a:buClr>
            </a:pPr>
            <a:r>
              <a:rPr lang="zh-CN" dirty="0">
                <a:ea typeface="宋体" pitchFamily="2" charset="-122"/>
              </a:rPr>
              <a:t>市场通常是协调人们之间经济活动的一种好方法</a:t>
            </a:r>
          </a:p>
          <a:p>
            <a:pPr>
              <a:buClr>
                <a:srgbClr val="996633"/>
              </a:buClr>
            </a:pPr>
            <a:r>
              <a:rPr lang="zh-CN" dirty="0">
                <a:ea typeface="宋体" pitchFamily="2" charset="-122"/>
              </a:rPr>
              <a:t>通过纠正市场失灵或提高经济中的平等程度，政府可以潜在地改善市场结果</a:t>
            </a:r>
          </a:p>
        </p:txBody>
      </p:sp>
      <p:sp>
        <p:nvSpPr>
          <p:cNvPr id="60421" name="Rectangle 5"/>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556A0D6C-4349-4707-9D9A-5B89F71F8264}" type="slidenum">
              <a:rPr lang="en-US" altLang="zh-CN" sz="1700">
                <a:solidFill>
                  <a:srgbClr val="777777"/>
                </a:solidFill>
                <a:latin typeface="Tahoma" pitchFamily="34" charset="0"/>
                <a:ea typeface="宋体" pitchFamily="2" charset="-122"/>
              </a:rPr>
              <a:pPr algn="r"/>
              <a:t>40</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34126693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Content Placeholder 8" descr="Mankiw_PaintingArt.jpg"/>
          <p:cNvPicPr>
            <a:picLocks noChangeAspect="1" noChangeArrowheads="1"/>
          </p:cNvPicPr>
          <p:nvPr/>
        </p:nvPicPr>
        <p:blipFill>
          <a:blip r:embed="rId2" cstate="print"/>
          <a:srcRect b="16696"/>
          <a:stretch>
            <a:fillRect/>
          </a:stretch>
        </p:blipFill>
        <p:spPr bwMode="auto">
          <a:xfrm>
            <a:off x="0" y="0"/>
            <a:ext cx="9144000" cy="2052638"/>
          </a:xfrm>
          <a:prstGeom prst="rect">
            <a:avLst/>
          </a:prstGeom>
          <a:noFill/>
          <a:ln w="9525">
            <a:noFill/>
            <a:miter lim="800000"/>
            <a:headEnd/>
            <a:tailEnd/>
          </a:ln>
        </p:spPr>
      </p:pic>
      <p:sp>
        <p:nvSpPr>
          <p:cNvPr id="61443"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a:lnSpc>
                <a:spcPct val="115000"/>
              </a:lnSpc>
            </a:pPr>
            <a:r>
              <a:rPr lang="zh-CN" altLang="en-US" sz="3600" dirty="0" smtClean="0">
                <a:solidFill>
                  <a:schemeClr val="tx1"/>
                </a:solidFill>
                <a:effectLst>
                  <a:outerShdw blurRad="38100" dist="38100" dir="2700000" algn="tl">
                    <a:srgbClr val="C0C0C0"/>
                  </a:outerShdw>
                </a:effectLst>
                <a:ea typeface="宋体" pitchFamily="2" charset="-122"/>
              </a:rPr>
              <a:t>总结</a:t>
            </a:r>
            <a:endParaRPr lang="zh-CN" sz="3600" dirty="0">
              <a:solidFill>
                <a:schemeClr val="tx1"/>
              </a:solidFill>
              <a:effectLst>
                <a:outerShdw blurRad="38100" dist="38100" dir="2700000" algn="tl">
                  <a:srgbClr val="C0C0C0"/>
                </a:outerShdw>
              </a:effectLst>
              <a:ea typeface="宋体" pitchFamily="2" charset="-122"/>
            </a:endParaRPr>
          </a:p>
        </p:txBody>
      </p:sp>
      <p:sp>
        <p:nvSpPr>
          <p:cNvPr id="61444" name="Rectangle 4"/>
          <p:cNvSpPr>
            <a:spLocks noGrp="1" noChangeArrowheads="1"/>
          </p:cNvSpPr>
          <p:nvPr>
            <p:ph type="body" idx="1"/>
          </p:nvPr>
        </p:nvSpPr>
        <p:spPr>
          <a:xfrm>
            <a:off x="387350" y="1878013"/>
            <a:ext cx="8313738" cy="4262437"/>
          </a:xfrm>
        </p:spPr>
        <p:txBody>
          <a:bodyPr/>
          <a:lstStyle/>
          <a:p>
            <a:pPr>
              <a:buClr>
                <a:srgbClr val="996633"/>
              </a:buClr>
              <a:buFont typeface="Wingdings" pitchFamily="2" charset="2"/>
              <a:buNone/>
            </a:pPr>
            <a:r>
              <a:rPr lang="zh-CN">
                <a:ea typeface="宋体" pitchFamily="2" charset="-122"/>
              </a:rPr>
              <a:t>关于整体经济的基本结论：</a:t>
            </a:r>
          </a:p>
          <a:p>
            <a:pPr>
              <a:buClr>
                <a:srgbClr val="996633"/>
              </a:buClr>
            </a:pPr>
            <a:r>
              <a:rPr lang="zh-CN">
                <a:ea typeface="宋体" pitchFamily="2" charset="-122"/>
              </a:rPr>
              <a:t>生产率是生活水平的最终根源</a:t>
            </a:r>
          </a:p>
          <a:p>
            <a:pPr>
              <a:buClr>
                <a:srgbClr val="996633"/>
              </a:buClr>
            </a:pPr>
            <a:r>
              <a:rPr lang="zh-CN">
                <a:ea typeface="宋体" pitchFamily="2" charset="-122"/>
              </a:rPr>
              <a:t>货币量的增长是通货膨胀的最终根源</a:t>
            </a:r>
          </a:p>
          <a:p>
            <a:pPr>
              <a:buClr>
                <a:srgbClr val="996633"/>
              </a:buClr>
            </a:pPr>
            <a:r>
              <a:rPr lang="zh-CN">
                <a:ea typeface="宋体" pitchFamily="2" charset="-122"/>
              </a:rPr>
              <a:t>社会面临着通货膨胀与失业之间的短期权衡取舍</a:t>
            </a:r>
          </a:p>
        </p:txBody>
      </p:sp>
      <p:sp>
        <p:nvSpPr>
          <p:cNvPr id="61445" name="Rectangle 5"/>
          <p:cNvSpPr>
            <a:spLocks noChangeArrowheads="1"/>
          </p:cNvSpPr>
          <p:nvPr/>
        </p:nvSpPr>
        <p:spPr bwMode="auto">
          <a:xfrm>
            <a:off x="8302625" y="6375400"/>
            <a:ext cx="684213" cy="368300"/>
          </a:xfrm>
          <a:prstGeom prst="rect">
            <a:avLst/>
          </a:prstGeom>
          <a:noFill/>
          <a:ln w="9525">
            <a:noFill/>
            <a:miter lim="800000"/>
            <a:headEnd/>
            <a:tailEnd/>
          </a:ln>
          <a:effectLst/>
        </p:spPr>
        <p:txBody>
          <a:bodyPr/>
          <a:lstStyle/>
          <a:p>
            <a:pPr algn="r"/>
            <a:fld id="{B19FE410-4A9F-404F-9DB3-A4E707614A23}" type="slidenum">
              <a:rPr lang="en-US" altLang="zh-CN" sz="1700">
                <a:solidFill>
                  <a:srgbClr val="777777"/>
                </a:solidFill>
                <a:latin typeface="Tahoma" pitchFamily="34" charset="0"/>
                <a:ea typeface="宋体" pitchFamily="2" charset="-122"/>
              </a:rPr>
              <a:pPr algn="r"/>
              <a:t>41</a:t>
            </a:fld>
            <a:endParaRPr lang="zh-CN" sz="1700">
              <a:solidFill>
                <a:srgbClr val="777777"/>
              </a:solidFill>
              <a:latin typeface="Tahoma" pitchFamily="34" charset="0"/>
              <a:ea typeface="宋体" pitchFamily="2" charset="-122"/>
            </a:endParaRPr>
          </a:p>
        </p:txBody>
      </p:sp>
    </p:spTree>
    <p:extLst>
      <p:ext uri="{BB962C8B-B14F-4D97-AF65-F5344CB8AC3E}">
        <p14:creationId xmlns:p14="http://schemas.microsoft.com/office/powerpoint/2010/main" val="16966585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9C68AA8-F150-4280-9B3B-7EE54BECAE95}" type="slidenum">
              <a:rPr lang="en-US" altLang="zh-CN"/>
              <a:pPr/>
              <a:t>4</a:t>
            </a:fld>
            <a:endParaRPr lang="en-US" altLang="zh-CN"/>
          </a:p>
        </p:txBody>
      </p:sp>
      <p:sp>
        <p:nvSpPr>
          <p:cNvPr id="8194" name="Rectangle 2"/>
          <p:cNvSpPr>
            <a:spLocks noGrp="1" noChangeArrowheads="1"/>
          </p:cNvSpPr>
          <p:nvPr>
            <p:ph type="title"/>
          </p:nvPr>
        </p:nvSpPr>
        <p:spPr>
          <a:xfrm>
            <a:off x="342900" y="373063"/>
            <a:ext cx="8410575" cy="681037"/>
          </a:xfrm>
        </p:spPr>
        <p:txBody>
          <a:bodyPr/>
          <a:lstStyle/>
          <a:p>
            <a:r>
              <a:rPr lang="en-US" altLang="zh-CN" sz="3600" dirty="0" smtClean="0">
                <a:ea typeface="宋体" pitchFamily="2" charset="-122"/>
              </a:rPr>
              <a:t>1.1 </a:t>
            </a:r>
            <a:r>
              <a:rPr lang="zh-CN" altLang="en-US" sz="3600" dirty="0" smtClean="0">
                <a:ea typeface="宋体" pitchFamily="2" charset="-122"/>
              </a:rPr>
              <a:t>什么是经济学</a:t>
            </a:r>
            <a:endParaRPr lang="zh-CN" sz="3600" dirty="0">
              <a:ea typeface="宋体" pitchFamily="2" charset="-122"/>
            </a:endParaRPr>
          </a:p>
        </p:txBody>
      </p:sp>
      <p:sp>
        <p:nvSpPr>
          <p:cNvPr id="8195" name="Rectangle 3"/>
          <p:cNvSpPr>
            <a:spLocks noGrp="1" noChangeArrowheads="1"/>
          </p:cNvSpPr>
          <p:nvPr>
            <p:ph type="body" idx="1"/>
          </p:nvPr>
        </p:nvSpPr>
        <p:spPr>
          <a:xfrm>
            <a:off x="312738" y="1224793"/>
            <a:ext cx="8313737" cy="5108895"/>
          </a:xfrm>
        </p:spPr>
        <p:txBody>
          <a:bodyPr/>
          <a:lstStyle/>
          <a:p>
            <a:r>
              <a:rPr lang="zh-CN" altLang="zh-CN" b="1" dirty="0">
                <a:solidFill>
                  <a:srgbClr val="C00000"/>
                </a:solidFill>
                <a:ea typeface="宋体" pitchFamily="2" charset="-122"/>
              </a:rPr>
              <a:t>微观经济学：</a:t>
            </a:r>
            <a:r>
              <a:rPr lang="zh-CN" altLang="zh-CN" dirty="0">
                <a:ea typeface="宋体" pitchFamily="2" charset="-122"/>
              </a:rPr>
              <a:t>研究家庭和企业如何做出决策，以及它们如何在市场上相互交易</a:t>
            </a:r>
          </a:p>
          <a:p>
            <a:r>
              <a:rPr lang="zh-CN" altLang="zh-CN" b="1" dirty="0">
                <a:solidFill>
                  <a:srgbClr val="C00000"/>
                </a:solidFill>
                <a:ea typeface="宋体" pitchFamily="2" charset="-122"/>
              </a:rPr>
              <a:t>宏观经济学：</a:t>
            </a:r>
            <a:r>
              <a:rPr lang="zh-CN" altLang="zh-CN" dirty="0">
                <a:ea typeface="宋体" pitchFamily="2" charset="-122"/>
              </a:rPr>
              <a:t>研究整体经济现象，</a:t>
            </a:r>
            <a:r>
              <a:rPr lang="zh-CN" altLang="zh-CN" dirty="0" smtClean="0">
                <a:ea typeface="宋体" pitchFamily="2" charset="-122"/>
              </a:rPr>
              <a:t>包括</a:t>
            </a:r>
            <a:r>
              <a:rPr lang="zh-CN" altLang="en-US" dirty="0" smtClean="0">
                <a:ea typeface="宋体" pitchFamily="2" charset="-122"/>
              </a:rPr>
              <a:t>物价的整体上升或下降</a:t>
            </a:r>
            <a:r>
              <a:rPr lang="zh-CN" altLang="zh-CN" dirty="0" smtClean="0">
                <a:ea typeface="宋体" pitchFamily="2" charset="-122"/>
              </a:rPr>
              <a:t>，</a:t>
            </a:r>
            <a:r>
              <a:rPr lang="zh-CN" altLang="zh-CN" dirty="0">
                <a:ea typeface="宋体" pitchFamily="2" charset="-122"/>
              </a:rPr>
              <a:t>失业和经济增长</a:t>
            </a:r>
          </a:p>
          <a:p>
            <a:r>
              <a:rPr lang="zh-CN" altLang="zh-CN" dirty="0">
                <a:ea typeface="宋体" pitchFamily="2" charset="-122"/>
              </a:rPr>
              <a:t>这两个经济学的分支是密切相关的，也有所不同—它们研究不同的问题</a:t>
            </a:r>
          </a:p>
          <a:p>
            <a:pPr lvl="1">
              <a:lnSpc>
                <a:spcPct val="105000"/>
              </a:lnSpc>
              <a:buNone/>
            </a:pPr>
            <a:endParaRPr lang="zh-CN" dirty="0">
              <a:ea typeface="宋体" pitchFamily="2" charset="-122"/>
            </a:endParaRPr>
          </a:p>
        </p:txBody>
      </p:sp>
      <p:sp>
        <p:nvSpPr>
          <p:cNvPr id="81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
        <p:nvSpPr>
          <p:cNvPr id="7" name="页脚占位符 3"/>
          <p:cNvSpPr>
            <a:spLocks noGrp="1"/>
          </p:cNvSpPr>
          <p:nvPr>
            <p:ph type="ftr" sz="quarter" idx="10"/>
          </p:nvPr>
        </p:nvSpPr>
        <p:spPr/>
        <p:txBody>
          <a:bodyPr/>
          <a:lstStyle/>
          <a:p>
            <a:r>
              <a:rPr lang="zh-CN" altLang="en-US" dirty="0" smtClean="0"/>
              <a:t>经济学十大原理</a:t>
            </a:r>
            <a:endParaRPr lang="zh-CN" dirty="0"/>
          </a:p>
        </p:txBody>
      </p:sp>
    </p:spTree>
    <p:extLst>
      <p:ext uri="{BB962C8B-B14F-4D97-AF65-F5344CB8AC3E}">
        <p14:creationId xmlns:p14="http://schemas.microsoft.com/office/powerpoint/2010/main" val="254094791"/>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9C68AA8-F150-4280-9B3B-7EE54BECAE95}" type="slidenum">
              <a:rPr lang="en-US" altLang="zh-CN"/>
              <a:pPr/>
              <a:t>5</a:t>
            </a:fld>
            <a:endParaRPr lang="en-US" altLang="zh-CN"/>
          </a:p>
        </p:txBody>
      </p:sp>
      <p:sp>
        <p:nvSpPr>
          <p:cNvPr id="8194" name="Rectangle 2"/>
          <p:cNvSpPr>
            <a:spLocks noGrp="1" noChangeArrowheads="1"/>
          </p:cNvSpPr>
          <p:nvPr>
            <p:ph type="title"/>
          </p:nvPr>
        </p:nvSpPr>
        <p:spPr>
          <a:xfrm>
            <a:off x="342900" y="373063"/>
            <a:ext cx="8410575" cy="681037"/>
          </a:xfrm>
        </p:spPr>
        <p:txBody>
          <a:bodyPr/>
          <a:lstStyle/>
          <a:p>
            <a:r>
              <a:rPr lang="en-US" altLang="zh-CN" sz="3600" dirty="0" smtClean="0">
                <a:ea typeface="宋体" pitchFamily="2" charset="-122"/>
              </a:rPr>
              <a:t>1.2 </a:t>
            </a:r>
            <a:r>
              <a:rPr lang="zh-CN" altLang="en-US" sz="3600" dirty="0" smtClean="0">
                <a:ea typeface="宋体" pitchFamily="2" charset="-122"/>
              </a:rPr>
              <a:t>经济学</a:t>
            </a:r>
            <a:r>
              <a:rPr lang="zh-CN" altLang="en-US" sz="3600" dirty="0">
                <a:ea typeface="宋体" pitchFamily="2" charset="-122"/>
              </a:rPr>
              <a:t>的两大研究疑问</a:t>
            </a:r>
            <a:endParaRPr lang="zh-CN" sz="3600" dirty="0">
              <a:ea typeface="宋体" pitchFamily="2" charset="-122"/>
            </a:endParaRPr>
          </a:p>
        </p:txBody>
      </p:sp>
      <p:sp>
        <p:nvSpPr>
          <p:cNvPr id="8195" name="Rectangle 3"/>
          <p:cNvSpPr>
            <a:spLocks noGrp="1" noChangeArrowheads="1"/>
          </p:cNvSpPr>
          <p:nvPr>
            <p:ph type="body" idx="1"/>
          </p:nvPr>
        </p:nvSpPr>
        <p:spPr>
          <a:xfrm>
            <a:off x="312738" y="1224793"/>
            <a:ext cx="8365849" cy="5108895"/>
          </a:xfrm>
        </p:spPr>
        <p:txBody>
          <a:bodyPr/>
          <a:lstStyle/>
          <a:p>
            <a:pPr marL="0" indent="0">
              <a:spcBef>
                <a:spcPct val="50000"/>
              </a:spcBef>
              <a:buNone/>
            </a:pPr>
            <a:r>
              <a:rPr lang="zh-CN" altLang="en-US" dirty="0" smtClean="0">
                <a:ea typeface="宋体" pitchFamily="2" charset="-122"/>
              </a:rPr>
              <a:t>一个社会的资源</a:t>
            </a:r>
            <a:r>
              <a:rPr lang="zh-CN" altLang="en-US" dirty="0">
                <a:ea typeface="宋体" pitchFamily="2" charset="-122"/>
              </a:rPr>
              <a:t>配置决策</a:t>
            </a:r>
            <a:r>
              <a:rPr lang="en-US" altLang="zh-CN" dirty="0">
                <a:ea typeface="宋体" pitchFamily="2" charset="-122"/>
              </a:rPr>
              <a:t>(</a:t>
            </a:r>
            <a:r>
              <a:rPr lang="zh-CN" altLang="en-US" dirty="0">
                <a:ea typeface="宋体" pitchFamily="2" charset="-122"/>
              </a:rPr>
              <a:t>选择</a:t>
            </a:r>
            <a:r>
              <a:rPr lang="en-US" altLang="zh-CN" dirty="0">
                <a:ea typeface="宋体" pitchFamily="2" charset="-122"/>
              </a:rPr>
              <a:t>)</a:t>
            </a:r>
            <a:r>
              <a:rPr lang="zh-CN" altLang="en-US" dirty="0">
                <a:ea typeface="宋体" pitchFamily="2" charset="-122"/>
              </a:rPr>
              <a:t>涉及如下几个方面：</a:t>
            </a:r>
            <a:endParaRPr lang="zh-CN" altLang="zh-CN" dirty="0">
              <a:ea typeface="宋体" pitchFamily="2" charset="-122"/>
            </a:endParaRPr>
          </a:p>
          <a:p>
            <a:pPr>
              <a:spcBef>
                <a:spcPts val="1200"/>
              </a:spcBef>
            </a:pPr>
            <a:r>
              <a:rPr lang="zh-CN" altLang="zh-CN" sz="2700" dirty="0" smtClean="0">
                <a:ea typeface="宋体" pitchFamily="2" charset="-122"/>
              </a:rPr>
              <a:t>生产</a:t>
            </a:r>
            <a:r>
              <a:rPr lang="zh-CN" altLang="en-US" sz="2700" b="1" dirty="0">
                <a:solidFill>
                  <a:srgbClr val="0033CC"/>
                </a:solidFill>
                <a:ea typeface="宋体" pitchFamily="2" charset="-122"/>
              </a:rPr>
              <a:t>什么</a:t>
            </a:r>
            <a:r>
              <a:rPr lang="en-US" altLang="zh-CN" sz="2700" dirty="0">
                <a:ea typeface="宋体" pitchFamily="2" charset="-122"/>
              </a:rPr>
              <a:t>(what)</a:t>
            </a:r>
            <a:r>
              <a:rPr lang="en-US" altLang="zh-CN" sz="2400" dirty="0">
                <a:solidFill>
                  <a:srgbClr val="C00000"/>
                </a:solidFill>
                <a:latin typeface="Times New Roman" pitchFamily="18" charset="0"/>
                <a:ea typeface="宋体" pitchFamily="2" charset="-122"/>
                <a:cs typeface="Times New Roman" pitchFamily="18" charset="0"/>
              </a:rPr>
              <a:t> </a:t>
            </a:r>
            <a:endParaRPr lang="zh-CN" altLang="zh-CN" sz="2700" dirty="0">
              <a:ea typeface="宋体" pitchFamily="2" charset="-122"/>
            </a:endParaRPr>
          </a:p>
          <a:p>
            <a:pPr lvl="1">
              <a:lnSpc>
                <a:spcPct val="105000"/>
              </a:lnSpc>
              <a:spcBef>
                <a:spcPct val="20000"/>
              </a:spcBef>
            </a:pPr>
            <a:r>
              <a:rPr lang="zh-CN" altLang="en-US" sz="2500" dirty="0">
                <a:ea typeface="宋体" pitchFamily="2" charset="-122"/>
              </a:rPr>
              <a:t>哪些物品和服务，每种生产多少</a:t>
            </a:r>
            <a:r>
              <a:rPr lang="zh-CN" altLang="en-US" sz="2500" dirty="0" smtClean="0">
                <a:ea typeface="宋体" pitchFamily="2" charset="-122"/>
              </a:rPr>
              <a:t>？</a:t>
            </a:r>
            <a:r>
              <a:rPr lang="zh-CN" altLang="en-US" sz="2200" dirty="0" smtClean="0">
                <a:effectLst>
                  <a:outerShdw blurRad="38100" dist="38100" dir="2700000" algn="tl">
                    <a:srgbClr val="000000">
                      <a:alpha val="43137"/>
                    </a:srgbClr>
                  </a:outerShdw>
                </a:effectLst>
                <a:ea typeface="宋体" pitchFamily="2" charset="-122"/>
              </a:rPr>
              <a:t>如，多少饼和羊肉</a:t>
            </a:r>
            <a:endParaRPr lang="en-US" altLang="zh-CN" sz="2200" dirty="0">
              <a:effectLst>
                <a:outerShdw blurRad="38100" dist="38100" dir="2700000" algn="tl">
                  <a:srgbClr val="000000">
                    <a:alpha val="43137"/>
                  </a:srgbClr>
                </a:outerShdw>
              </a:effectLst>
              <a:ea typeface="宋体" pitchFamily="2" charset="-122"/>
            </a:endParaRPr>
          </a:p>
          <a:p>
            <a:pPr>
              <a:spcBef>
                <a:spcPts val="1200"/>
              </a:spcBef>
            </a:pPr>
            <a:r>
              <a:rPr lang="zh-CN" altLang="en-US" sz="2700" b="1" dirty="0" smtClean="0">
                <a:solidFill>
                  <a:srgbClr val="0033CC"/>
                </a:solidFill>
                <a:ea typeface="宋体" pitchFamily="2" charset="-122"/>
              </a:rPr>
              <a:t>如何</a:t>
            </a:r>
            <a:r>
              <a:rPr lang="zh-CN" altLang="en-US" sz="2700" dirty="0" smtClean="0">
                <a:ea typeface="宋体" pitchFamily="2" charset="-122"/>
              </a:rPr>
              <a:t>生产</a:t>
            </a:r>
            <a:r>
              <a:rPr lang="en-US" altLang="zh-CN" sz="2700" dirty="0" smtClean="0">
                <a:ea typeface="宋体" pitchFamily="2" charset="-122"/>
              </a:rPr>
              <a:t>(how)</a:t>
            </a:r>
            <a:r>
              <a:rPr lang="en-US" altLang="zh-CN" sz="2400" dirty="0" smtClean="0">
                <a:solidFill>
                  <a:srgbClr val="C00000"/>
                </a:solidFill>
                <a:latin typeface="Times New Roman" pitchFamily="18" charset="0"/>
                <a:ea typeface="宋体" pitchFamily="2" charset="-122"/>
                <a:cs typeface="Times New Roman" pitchFamily="18" charset="0"/>
              </a:rPr>
              <a:t> </a:t>
            </a:r>
            <a:endParaRPr lang="zh-CN" altLang="zh-CN" sz="2700" dirty="0">
              <a:ea typeface="宋体" pitchFamily="2" charset="-122"/>
            </a:endParaRPr>
          </a:p>
          <a:p>
            <a:pPr lvl="1">
              <a:lnSpc>
                <a:spcPct val="105000"/>
              </a:lnSpc>
              <a:spcBef>
                <a:spcPct val="20000"/>
              </a:spcBef>
            </a:pPr>
            <a:r>
              <a:rPr lang="zh-CN" altLang="zh-CN" sz="2500" b="1" dirty="0" smtClean="0">
                <a:solidFill>
                  <a:srgbClr val="CC3300"/>
                </a:solidFill>
                <a:ea typeface="宋体" pitchFamily="2" charset="-122"/>
              </a:rPr>
              <a:t>生产</a:t>
            </a:r>
            <a:r>
              <a:rPr lang="zh-CN" altLang="zh-CN" sz="2500" b="1" dirty="0">
                <a:solidFill>
                  <a:srgbClr val="CC3300"/>
                </a:solidFill>
                <a:ea typeface="宋体" pitchFamily="2" charset="-122"/>
              </a:rPr>
              <a:t>要素</a:t>
            </a:r>
            <a:r>
              <a:rPr lang="zh-CN" altLang="zh-CN" sz="2500" b="1" dirty="0" smtClean="0">
                <a:solidFill>
                  <a:srgbClr val="CC3300"/>
                </a:solidFill>
                <a:ea typeface="宋体" pitchFamily="2" charset="-122"/>
              </a:rPr>
              <a:t>：</a:t>
            </a:r>
            <a:r>
              <a:rPr lang="zh-CN" altLang="zh-CN" sz="2500" dirty="0" smtClean="0">
                <a:ea typeface="宋体" pitchFamily="2" charset="-122"/>
              </a:rPr>
              <a:t>用来</a:t>
            </a:r>
            <a:r>
              <a:rPr lang="zh-CN" altLang="zh-CN" sz="2500" dirty="0">
                <a:ea typeface="宋体" pitchFamily="2" charset="-122"/>
              </a:rPr>
              <a:t>生产物品</a:t>
            </a:r>
            <a:r>
              <a:rPr lang="zh-CN" altLang="zh-CN" sz="2500" dirty="0" smtClean="0">
                <a:ea typeface="宋体" pitchFamily="2" charset="-122"/>
              </a:rPr>
              <a:t>与</a:t>
            </a:r>
            <a:r>
              <a:rPr lang="zh-CN" altLang="en-US" sz="2500" dirty="0" smtClean="0">
                <a:ea typeface="宋体" pitchFamily="2" charset="-122"/>
              </a:rPr>
              <a:t>服</a:t>
            </a:r>
            <a:r>
              <a:rPr lang="zh-CN" altLang="zh-CN" sz="2500" dirty="0" smtClean="0">
                <a:ea typeface="宋体" pitchFamily="2" charset="-122"/>
              </a:rPr>
              <a:t>务</a:t>
            </a:r>
            <a:r>
              <a:rPr lang="zh-CN" altLang="zh-CN" sz="2500" dirty="0">
                <a:ea typeface="宋体" pitchFamily="2" charset="-122"/>
              </a:rPr>
              <a:t>的</a:t>
            </a:r>
            <a:r>
              <a:rPr lang="zh-CN" altLang="zh-CN" sz="2500" dirty="0" smtClean="0">
                <a:ea typeface="宋体" pitchFamily="2" charset="-122"/>
              </a:rPr>
              <a:t>资源</a:t>
            </a:r>
            <a:r>
              <a:rPr lang="zh-CN" altLang="en-US" sz="2500" dirty="0" smtClean="0">
                <a:ea typeface="宋体" pitchFamily="2" charset="-122"/>
              </a:rPr>
              <a:t>。分为</a:t>
            </a:r>
            <a:r>
              <a:rPr lang="zh-CN" altLang="zh-CN" sz="2500" dirty="0" smtClean="0">
                <a:ea typeface="宋体" pitchFamily="2" charset="-122"/>
              </a:rPr>
              <a:t>：</a:t>
            </a:r>
            <a:endParaRPr lang="en-US" altLang="zh-CN" sz="2500" dirty="0" smtClean="0">
              <a:ea typeface="宋体" pitchFamily="2" charset="-122"/>
            </a:endParaRPr>
          </a:p>
          <a:p>
            <a:pPr lvl="1">
              <a:lnSpc>
                <a:spcPct val="105000"/>
              </a:lnSpc>
              <a:spcBef>
                <a:spcPct val="20000"/>
              </a:spcBef>
              <a:buNone/>
            </a:pPr>
            <a:r>
              <a:rPr lang="en-US" altLang="zh-CN" sz="2500" dirty="0" smtClean="0">
                <a:ea typeface="宋体" pitchFamily="2" charset="-122"/>
              </a:rPr>
              <a:t>  </a:t>
            </a:r>
            <a:r>
              <a:rPr lang="zh-CN" altLang="zh-CN" sz="2500" b="1" dirty="0" smtClean="0">
                <a:solidFill>
                  <a:srgbClr val="C00000"/>
                </a:solidFill>
                <a:ea typeface="宋体" pitchFamily="2" charset="-122"/>
              </a:rPr>
              <a:t>劳动</a:t>
            </a:r>
            <a:r>
              <a:rPr lang="zh-CN" altLang="en-US" sz="2500" dirty="0" smtClean="0">
                <a:ea typeface="宋体" pitchFamily="2" charset="-122"/>
              </a:rPr>
              <a:t>、</a:t>
            </a:r>
            <a:r>
              <a:rPr lang="zh-CN" altLang="zh-CN" sz="2500" b="1" dirty="0" smtClean="0">
                <a:solidFill>
                  <a:srgbClr val="C00000"/>
                </a:solidFill>
                <a:ea typeface="宋体" pitchFamily="2" charset="-122"/>
              </a:rPr>
              <a:t>土地</a:t>
            </a:r>
            <a:r>
              <a:rPr lang="en-US" altLang="zh-CN" sz="2200" dirty="0" smtClean="0">
                <a:ea typeface="宋体" pitchFamily="2" charset="-122"/>
              </a:rPr>
              <a:t>(</a:t>
            </a:r>
            <a:r>
              <a:rPr lang="zh-CN" altLang="en-US" sz="2200" dirty="0" smtClean="0">
                <a:ea typeface="宋体" pitchFamily="2" charset="-122"/>
              </a:rPr>
              <a:t>自然资源</a:t>
            </a:r>
            <a:r>
              <a:rPr lang="en-US" altLang="zh-CN" sz="2200" dirty="0" smtClean="0">
                <a:ea typeface="宋体" pitchFamily="2" charset="-122"/>
              </a:rPr>
              <a:t>)</a:t>
            </a:r>
            <a:r>
              <a:rPr lang="zh-CN" altLang="en-US" sz="2500" dirty="0" smtClean="0">
                <a:ea typeface="宋体" pitchFamily="2" charset="-122"/>
              </a:rPr>
              <a:t>、</a:t>
            </a:r>
            <a:r>
              <a:rPr lang="zh-CN" altLang="zh-CN" sz="2500" b="1" dirty="0" smtClean="0">
                <a:solidFill>
                  <a:srgbClr val="C00000"/>
                </a:solidFill>
                <a:ea typeface="宋体" pitchFamily="2" charset="-122"/>
              </a:rPr>
              <a:t>资本</a:t>
            </a:r>
            <a:r>
              <a:rPr lang="en-US" altLang="zh-CN" sz="2200" dirty="0" smtClean="0">
                <a:ea typeface="宋体" pitchFamily="2" charset="-122"/>
              </a:rPr>
              <a:t>(</a:t>
            </a:r>
            <a:r>
              <a:rPr lang="zh-CN" altLang="zh-CN" sz="2200" dirty="0" smtClean="0">
                <a:ea typeface="宋体" pitchFamily="2" charset="-122"/>
              </a:rPr>
              <a:t>建筑物和用于生产的机器</a:t>
            </a:r>
            <a:r>
              <a:rPr lang="en-US" altLang="zh-CN" sz="2200" dirty="0" smtClean="0">
                <a:ea typeface="宋体" pitchFamily="2" charset="-122"/>
              </a:rPr>
              <a:t>)</a:t>
            </a:r>
            <a:endParaRPr lang="zh-CN" altLang="zh-CN" sz="2200" dirty="0" smtClean="0">
              <a:ea typeface="宋体" pitchFamily="2" charset="-122"/>
            </a:endParaRPr>
          </a:p>
          <a:p>
            <a:pPr lvl="1">
              <a:lnSpc>
                <a:spcPct val="105000"/>
              </a:lnSpc>
              <a:spcBef>
                <a:spcPct val="20000"/>
              </a:spcBef>
            </a:pPr>
            <a:r>
              <a:rPr lang="zh-CN" altLang="en-US" sz="2500" dirty="0" smtClean="0">
                <a:ea typeface="宋体" pitchFamily="2" charset="-122"/>
              </a:rPr>
              <a:t>用哪些生产</a:t>
            </a:r>
            <a:r>
              <a:rPr lang="zh-CN" altLang="en-US" sz="2500" dirty="0">
                <a:ea typeface="宋体" pitchFamily="2" charset="-122"/>
              </a:rPr>
              <a:t>要素</a:t>
            </a:r>
            <a:r>
              <a:rPr lang="zh-CN" altLang="en-US" sz="2500" dirty="0" smtClean="0">
                <a:ea typeface="宋体" pitchFamily="2" charset="-122"/>
              </a:rPr>
              <a:t>，</a:t>
            </a:r>
            <a:r>
              <a:rPr lang="zh-CN" altLang="en-US" sz="2500" dirty="0">
                <a:ea typeface="宋体" pitchFamily="2" charset="-122"/>
              </a:rPr>
              <a:t>每</a:t>
            </a:r>
            <a:r>
              <a:rPr lang="zh-CN" altLang="en-US" sz="2500" dirty="0" smtClean="0">
                <a:ea typeface="宋体" pitchFamily="2" charset="-122"/>
              </a:rPr>
              <a:t>种要素用</a:t>
            </a:r>
            <a:r>
              <a:rPr lang="zh-CN" altLang="en-US" sz="2500" dirty="0">
                <a:ea typeface="宋体" pitchFamily="2" charset="-122"/>
              </a:rPr>
              <a:t>多少</a:t>
            </a:r>
            <a:r>
              <a:rPr lang="zh-CN" altLang="en-US" sz="2500" dirty="0" smtClean="0">
                <a:ea typeface="宋体" pitchFamily="2" charset="-122"/>
              </a:rPr>
              <a:t>？</a:t>
            </a:r>
            <a:r>
              <a:rPr lang="zh-CN" altLang="en-US" sz="2200" dirty="0" smtClean="0">
                <a:effectLst>
                  <a:outerShdw blurRad="38100" dist="38100" dir="2700000" algn="tl">
                    <a:srgbClr val="000000">
                      <a:alpha val="43137"/>
                    </a:srgbClr>
                  </a:outerShdw>
                </a:effectLst>
                <a:ea typeface="宋体" pitchFamily="2" charset="-122"/>
              </a:rPr>
              <a:t>如</a:t>
            </a:r>
            <a:r>
              <a:rPr lang="en-US" altLang="zh-CN" sz="2200" dirty="0" smtClean="0">
                <a:effectLst>
                  <a:outerShdw blurRad="38100" dist="38100" dir="2700000" algn="tl">
                    <a:srgbClr val="000000">
                      <a:alpha val="43137"/>
                    </a:srgbClr>
                  </a:outerShdw>
                </a:effectLst>
                <a:ea typeface="宋体" pitchFamily="2" charset="-122"/>
              </a:rPr>
              <a:t>:</a:t>
            </a:r>
            <a:r>
              <a:rPr lang="zh-CN" altLang="en-US" sz="2200" dirty="0" smtClean="0">
                <a:effectLst>
                  <a:outerShdw blurRad="38100" dist="38100" dir="2700000" algn="tl">
                    <a:srgbClr val="000000">
                      <a:alpha val="43137"/>
                    </a:srgbClr>
                  </a:outerShdw>
                </a:effectLst>
                <a:ea typeface="宋体" pitchFamily="2" charset="-122"/>
              </a:rPr>
              <a:t>谁产肉，谁</a:t>
            </a:r>
            <a:r>
              <a:rPr lang="zh-CN" altLang="en-US" sz="2200" dirty="0">
                <a:effectLst>
                  <a:outerShdw blurRad="38100" dist="38100" dir="2700000" algn="tl">
                    <a:srgbClr val="000000">
                      <a:alpha val="43137"/>
                    </a:srgbClr>
                  </a:outerShdw>
                </a:effectLst>
                <a:ea typeface="宋体" pitchFamily="2" charset="-122"/>
              </a:rPr>
              <a:t>产</a:t>
            </a:r>
            <a:r>
              <a:rPr lang="zh-CN" altLang="en-US" sz="2200" dirty="0" smtClean="0">
                <a:effectLst>
                  <a:outerShdw blurRad="38100" dist="38100" dir="2700000" algn="tl">
                    <a:srgbClr val="000000">
                      <a:alpha val="43137"/>
                    </a:srgbClr>
                  </a:outerShdw>
                </a:effectLst>
                <a:ea typeface="宋体" pitchFamily="2" charset="-122"/>
              </a:rPr>
              <a:t>饼？</a:t>
            </a:r>
            <a:endParaRPr lang="en-US" altLang="zh-CN" sz="2400" dirty="0">
              <a:ea typeface="宋体" pitchFamily="2" charset="-122"/>
            </a:endParaRPr>
          </a:p>
          <a:p>
            <a:pPr marL="342900" lvl="1" indent="-342900">
              <a:lnSpc>
                <a:spcPct val="105000"/>
              </a:lnSpc>
              <a:spcBef>
                <a:spcPts val="1200"/>
              </a:spcBef>
              <a:buClr>
                <a:srgbClr val="339966"/>
              </a:buClr>
            </a:pPr>
            <a:r>
              <a:rPr lang="zh-CN" altLang="en-US" b="1" dirty="0" smtClean="0">
                <a:solidFill>
                  <a:srgbClr val="0033CC"/>
                </a:solidFill>
                <a:ea typeface="宋体" pitchFamily="2" charset="-122"/>
              </a:rPr>
              <a:t>为</a:t>
            </a:r>
            <a:r>
              <a:rPr lang="zh-CN" altLang="en-US" b="1" dirty="0">
                <a:solidFill>
                  <a:srgbClr val="0033CC"/>
                </a:solidFill>
                <a:ea typeface="宋体" pitchFamily="2" charset="-122"/>
              </a:rPr>
              <a:t>谁</a:t>
            </a:r>
            <a:r>
              <a:rPr lang="zh-CN" altLang="en-US" dirty="0">
                <a:ea typeface="宋体" pitchFamily="2" charset="-122"/>
              </a:rPr>
              <a:t>生产</a:t>
            </a:r>
            <a:r>
              <a:rPr lang="en-US" altLang="zh-CN" dirty="0">
                <a:latin typeface="Times New Roman" pitchFamily="18" charset="0"/>
                <a:ea typeface="宋体" pitchFamily="2" charset="-122"/>
                <a:cs typeface="Times New Roman" pitchFamily="18" charset="0"/>
              </a:rPr>
              <a:t>(for whom) </a:t>
            </a:r>
            <a:endParaRPr lang="zh-CN" altLang="zh-CN" sz="2400" dirty="0" smtClean="0">
              <a:ea typeface="宋体" pitchFamily="2" charset="-122"/>
            </a:endParaRPr>
          </a:p>
          <a:p>
            <a:pPr lvl="1">
              <a:lnSpc>
                <a:spcPct val="105000"/>
              </a:lnSpc>
              <a:spcBef>
                <a:spcPct val="20000"/>
              </a:spcBef>
            </a:pPr>
            <a:r>
              <a:rPr lang="zh-CN" altLang="en-US" sz="2400" dirty="0" smtClean="0">
                <a:ea typeface="宋体" pitchFamily="2" charset="-122"/>
              </a:rPr>
              <a:t>如何分配，</a:t>
            </a:r>
            <a:r>
              <a:rPr lang="zh-CN" altLang="zh-CN" sz="2400" dirty="0" smtClean="0">
                <a:ea typeface="宋体" pitchFamily="2" charset="-122"/>
              </a:rPr>
              <a:t>谁将得到它们</a:t>
            </a:r>
            <a:r>
              <a:rPr lang="zh-CN" altLang="en-US" sz="2400" dirty="0" smtClean="0">
                <a:ea typeface="宋体" pitchFamily="2" charset="-122"/>
              </a:rPr>
              <a:t>？</a:t>
            </a:r>
            <a:r>
              <a:rPr lang="zh-CN" altLang="en-US" sz="2200" dirty="0" smtClean="0">
                <a:effectLst>
                  <a:outerShdw blurRad="38100" dist="38100" dir="2700000" algn="tl">
                    <a:srgbClr val="000000">
                      <a:alpha val="43137"/>
                    </a:srgbClr>
                  </a:outerShdw>
                </a:effectLst>
                <a:ea typeface="宋体" pitchFamily="2" charset="-122"/>
              </a:rPr>
              <a:t>如</a:t>
            </a:r>
            <a:r>
              <a:rPr lang="zh-CN" altLang="en-US" sz="2200" dirty="0">
                <a:effectLst>
                  <a:outerShdw blurRad="38100" dist="38100" dir="2700000" algn="tl">
                    <a:srgbClr val="000000">
                      <a:alpha val="43137"/>
                    </a:srgbClr>
                  </a:outerShdw>
                </a:effectLst>
                <a:ea typeface="宋体" pitchFamily="2" charset="-122"/>
              </a:rPr>
              <a:t>，</a:t>
            </a:r>
            <a:r>
              <a:rPr lang="zh-CN" altLang="en-US" sz="2200" dirty="0" smtClean="0">
                <a:effectLst>
                  <a:outerShdw blurRad="38100" dist="38100" dir="2700000" algn="tl">
                    <a:srgbClr val="000000">
                      <a:alpha val="43137"/>
                    </a:srgbClr>
                  </a:outerShdw>
                </a:effectLst>
                <a:ea typeface="宋体" pitchFamily="2" charset="-122"/>
              </a:rPr>
              <a:t>每个人分别多少饼和肉 </a:t>
            </a:r>
            <a:endParaRPr lang="en-US" altLang="zh-CN" sz="2200" dirty="0" smtClean="0">
              <a:effectLst>
                <a:outerShdw blurRad="38100" dist="38100" dir="2700000" algn="tl">
                  <a:srgbClr val="000000">
                    <a:alpha val="43137"/>
                  </a:srgbClr>
                </a:outerShdw>
              </a:effectLst>
              <a:ea typeface="宋体" pitchFamily="2" charset="-122"/>
            </a:endParaRPr>
          </a:p>
          <a:p>
            <a:pPr lvl="1">
              <a:lnSpc>
                <a:spcPct val="105000"/>
              </a:lnSpc>
              <a:spcBef>
                <a:spcPct val="20000"/>
              </a:spcBef>
            </a:pPr>
            <a:r>
              <a:rPr lang="zh-CN" altLang="en-US" sz="2400" dirty="0" smtClean="0">
                <a:ea typeface="宋体" pitchFamily="2" charset="-122"/>
              </a:rPr>
              <a:t>收入的分配</a:t>
            </a:r>
            <a:endParaRPr lang="zh-CN" altLang="zh-CN" sz="2400" dirty="0">
              <a:ea typeface="宋体" pitchFamily="2" charset="-122"/>
            </a:endParaRPr>
          </a:p>
        </p:txBody>
      </p:sp>
      <p:sp>
        <p:nvSpPr>
          <p:cNvPr id="81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
        <p:nvSpPr>
          <p:cNvPr id="8" name="页脚占位符 3"/>
          <p:cNvSpPr>
            <a:spLocks noGrp="1"/>
          </p:cNvSpPr>
          <p:nvPr>
            <p:ph type="ftr" sz="quarter" idx="10"/>
          </p:nvPr>
        </p:nvSpPr>
        <p:spPr>
          <a:xfrm>
            <a:off x="285750" y="6392863"/>
            <a:ext cx="7335838" cy="366712"/>
          </a:xfrm>
        </p:spPr>
        <p:txBody>
          <a:bodyPr/>
          <a:lstStyle/>
          <a:p>
            <a:r>
              <a:rPr lang="zh-CN" altLang="en-US" dirty="0" smtClean="0"/>
              <a:t>经济学十大原理</a:t>
            </a:r>
            <a:endParaRPr lang="zh-CN" dirty="0"/>
          </a:p>
        </p:txBody>
      </p:sp>
    </p:spTree>
    <p:extLst>
      <p:ext uri="{BB962C8B-B14F-4D97-AF65-F5344CB8AC3E}">
        <p14:creationId xmlns:p14="http://schemas.microsoft.com/office/powerpoint/2010/main" val="359820689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dirty="0" smtClean="0"/>
              <a:t>经济学十大原理</a:t>
            </a:r>
            <a:endParaRPr lang="zh-CN" dirty="0"/>
          </a:p>
        </p:txBody>
      </p:sp>
      <p:sp>
        <p:nvSpPr>
          <p:cNvPr id="6" name="灯片编号占位符 4"/>
          <p:cNvSpPr>
            <a:spLocks noGrp="1"/>
          </p:cNvSpPr>
          <p:nvPr>
            <p:ph type="sldNum" sz="quarter" idx="11"/>
          </p:nvPr>
        </p:nvSpPr>
        <p:spPr/>
        <p:txBody>
          <a:bodyPr/>
          <a:lstStyle/>
          <a:p>
            <a:fld id="{69C68AA8-F150-4280-9B3B-7EE54BECAE95}" type="slidenum">
              <a:rPr lang="en-US" altLang="zh-CN"/>
              <a:pPr/>
              <a:t>6</a:t>
            </a:fld>
            <a:endParaRPr lang="en-US" altLang="zh-CN"/>
          </a:p>
        </p:txBody>
      </p:sp>
      <p:sp>
        <p:nvSpPr>
          <p:cNvPr id="8194" name="Rectangle 2"/>
          <p:cNvSpPr>
            <a:spLocks noGrp="1" noChangeArrowheads="1"/>
          </p:cNvSpPr>
          <p:nvPr>
            <p:ph type="title"/>
          </p:nvPr>
        </p:nvSpPr>
        <p:spPr>
          <a:xfrm>
            <a:off x="342900" y="373063"/>
            <a:ext cx="8410575" cy="681037"/>
          </a:xfrm>
        </p:spPr>
        <p:txBody>
          <a:bodyPr/>
          <a:lstStyle/>
          <a:p>
            <a:r>
              <a:rPr lang="en-US" altLang="zh-CN" sz="3600" dirty="0" smtClean="0">
                <a:ea typeface="宋体" pitchFamily="2" charset="-122"/>
              </a:rPr>
              <a:t>1.2 </a:t>
            </a:r>
            <a:r>
              <a:rPr lang="zh-CN" altLang="en-US" sz="3600" dirty="0" smtClean="0">
                <a:ea typeface="宋体" pitchFamily="2" charset="-122"/>
              </a:rPr>
              <a:t>经济学的两大研究疑问</a:t>
            </a:r>
            <a:endParaRPr lang="zh-CN" sz="3600" dirty="0">
              <a:ea typeface="宋体" pitchFamily="2" charset="-122"/>
            </a:endParaRPr>
          </a:p>
        </p:txBody>
      </p:sp>
      <p:sp>
        <p:nvSpPr>
          <p:cNvPr id="8195" name="Rectangle 3"/>
          <p:cNvSpPr>
            <a:spLocks noGrp="1" noChangeArrowheads="1"/>
          </p:cNvSpPr>
          <p:nvPr>
            <p:ph type="body" idx="1"/>
          </p:nvPr>
        </p:nvSpPr>
        <p:spPr>
          <a:xfrm>
            <a:off x="312738" y="1224793"/>
            <a:ext cx="8313737" cy="5108895"/>
          </a:xfrm>
        </p:spPr>
        <p:txBody>
          <a:bodyPr/>
          <a:lstStyle/>
          <a:p>
            <a:r>
              <a:rPr lang="zh-CN" altLang="en-US" sz="2700" dirty="0" smtClean="0">
                <a:ea typeface="宋体" charset="-122"/>
              </a:rPr>
              <a:t>在众多社会中，大部分资源都分配给了个人</a:t>
            </a:r>
            <a:r>
              <a:rPr lang="en-US" altLang="zh-CN" sz="2700" dirty="0" smtClean="0">
                <a:ea typeface="宋体" charset="-122"/>
              </a:rPr>
              <a:t>/</a:t>
            </a:r>
            <a:r>
              <a:rPr lang="zh-CN" altLang="en-US" sz="2700" dirty="0" smtClean="0">
                <a:ea typeface="宋体" charset="-122"/>
              </a:rPr>
              <a:t>家庭，由个人来做出配置决策，而不是统一配置</a:t>
            </a:r>
            <a:endParaRPr lang="en-US" altLang="zh-CN" sz="2700" dirty="0" smtClean="0">
              <a:ea typeface="宋体" charset="-122"/>
            </a:endParaRPr>
          </a:p>
          <a:p>
            <a:r>
              <a:rPr lang="zh-CN" altLang="en-US" sz="2700" dirty="0" smtClean="0">
                <a:ea typeface="宋体" charset="-122"/>
              </a:rPr>
              <a:t>每天，全球大约有</a:t>
            </a:r>
            <a:r>
              <a:rPr lang="en-US" altLang="zh-CN" sz="2700" dirty="0" smtClean="0">
                <a:ea typeface="宋体" charset="-122"/>
              </a:rPr>
              <a:t>70</a:t>
            </a:r>
            <a:r>
              <a:rPr lang="zh-CN" altLang="en-US" sz="2700" dirty="0" smtClean="0">
                <a:ea typeface="宋体" charset="-122"/>
              </a:rPr>
              <a:t>亿人都在做出涉及生产、交换或消费方面的决策</a:t>
            </a:r>
            <a:endParaRPr lang="en-US" altLang="zh-CN" sz="2700" dirty="0" smtClean="0">
              <a:ea typeface="宋体" charset="-122"/>
            </a:endParaRPr>
          </a:p>
          <a:p>
            <a:pPr marL="342900" lvl="1" indent="-342900">
              <a:lnSpc>
                <a:spcPct val="105000"/>
              </a:lnSpc>
              <a:spcBef>
                <a:spcPct val="45000"/>
              </a:spcBef>
              <a:buClr>
                <a:srgbClr val="339966"/>
              </a:buClr>
            </a:pPr>
            <a:r>
              <a:rPr lang="zh-CN" altLang="en-US" b="1" dirty="0" smtClean="0">
                <a:solidFill>
                  <a:srgbClr val="C00000"/>
                </a:solidFill>
                <a:ea typeface="宋体" charset="-122"/>
              </a:rPr>
              <a:t>利己决策</a:t>
            </a:r>
            <a:r>
              <a:rPr lang="en-US" altLang="zh-CN" dirty="0" smtClean="0">
                <a:solidFill>
                  <a:srgbClr val="C00000"/>
                </a:solidFill>
                <a:ea typeface="宋体" charset="-122"/>
              </a:rPr>
              <a:t>(self-interest decision)</a:t>
            </a:r>
            <a:r>
              <a:rPr lang="zh-CN" altLang="en-US" b="1" dirty="0" smtClean="0">
                <a:solidFill>
                  <a:srgbClr val="C00000"/>
                </a:solidFill>
                <a:ea typeface="宋体" charset="-122"/>
              </a:rPr>
              <a:t>：</a:t>
            </a:r>
            <a:r>
              <a:rPr lang="zh-CN" altLang="zh-CN" dirty="0" smtClean="0">
                <a:ea typeface="宋体" pitchFamily="2" charset="-122"/>
              </a:rPr>
              <a:t>人们</a:t>
            </a:r>
            <a:r>
              <a:rPr lang="zh-CN" altLang="en-US" dirty="0" smtClean="0">
                <a:ea typeface="宋体" pitchFamily="2" charset="-122"/>
              </a:rPr>
              <a:t>基于</a:t>
            </a:r>
            <a:r>
              <a:rPr lang="zh-CN" altLang="en-US" dirty="0" smtClean="0">
                <a:ea typeface="宋体" charset="-122"/>
              </a:rPr>
              <a:t>个人利益做出决策</a:t>
            </a:r>
            <a:r>
              <a:rPr lang="en-US" altLang="zh-CN" dirty="0" smtClean="0">
                <a:ea typeface="宋体" charset="-122"/>
              </a:rPr>
              <a:t>——</a:t>
            </a:r>
            <a:r>
              <a:rPr lang="zh-CN" altLang="en-US" dirty="0" smtClean="0">
                <a:ea typeface="宋体" charset="-122"/>
              </a:rPr>
              <a:t>做出她</a:t>
            </a:r>
            <a:r>
              <a:rPr lang="en-US" altLang="zh-CN" dirty="0" smtClean="0">
                <a:ea typeface="宋体" charset="-122"/>
              </a:rPr>
              <a:t>/</a:t>
            </a:r>
            <a:r>
              <a:rPr lang="zh-CN" altLang="en-US" dirty="0" smtClean="0">
                <a:ea typeface="宋体" charset="-122"/>
              </a:rPr>
              <a:t>他认为的最好的决策</a:t>
            </a:r>
            <a:endParaRPr lang="en-US" altLang="zh-CN" dirty="0" smtClean="0">
              <a:ea typeface="宋体" charset="-122"/>
            </a:endParaRPr>
          </a:p>
          <a:p>
            <a:pPr marL="342900" lvl="1" indent="-342900">
              <a:lnSpc>
                <a:spcPct val="105000"/>
              </a:lnSpc>
              <a:spcBef>
                <a:spcPct val="45000"/>
              </a:spcBef>
              <a:buClr>
                <a:srgbClr val="339966"/>
              </a:buClr>
            </a:pPr>
            <a:r>
              <a:rPr lang="zh-CN" altLang="en-US" dirty="0" smtClean="0">
                <a:ea typeface="宋体" charset="-122"/>
              </a:rPr>
              <a:t>经济学要回答的</a:t>
            </a:r>
            <a:r>
              <a:rPr lang="zh-CN" altLang="en-US" b="1" dirty="0" smtClean="0">
                <a:solidFill>
                  <a:srgbClr val="0033CC"/>
                </a:solidFill>
                <a:ea typeface="宋体" charset="-122"/>
              </a:rPr>
              <a:t>第一个研究疑问是：</a:t>
            </a:r>
            <a:r>
              <a:rPr lang="zh-CN" altLang="en-US" sz="2800" b="1" dirty="0" smtClean="0">
                <a:solidFill>
                  <a:srgbClr val="0033CC"/>
                </a:solidFill>
                <a:latin typeface="宋体" charset="-122"/>
              </a:rPr>
              <a:t>人们的配置决策如何决定了</a:t>
            </a:r>
            <a:r>
              <a:rPr lang="zh-CN" altLang="en-US" sz="2800" b="1" dirty="0" smtClean="0">
                <a:solidFill>
                  <a:srgbClr val="0033CC"/>
                </a:solidFill>
              </a:rPr>
              <a:t>生产什么、如何生产、为谁生产？</a:t>
            </a:r>
            <a:r>
              <a:rPr lang="en-US" altLang="zh-CN" sz="2800" b="1" dirty="0" smtClean="0">
                <a:solidFill>
                  <a:srgbClr val="0033CC"/>
                </a:solidFill>
              </a:rPr>
              <a:t>  </a:t>
            </a:r>
            <a:endParaRPr lang="en-US" altLang="zh-CN" b="1" dirty="0" smtClean="0">
              <a:solidFill>
                <a:srgbClr val="0033CC"/>
              </a:solidFill>
              <a:ea typeface="宋体" charset="-122"/>
            </a:endParaRPr>
          </a:p>
          <a:p>
            <a:pPr lvl="1">
              <a:lnSpc>
                <a:spcPct val="110000"/>
              </a:lnSpc>
              <a:spcBef>
                <a:spcPct val="20000"/>
              </a:spcBef>
            </a:pPr>
            <a:r>
              <a:rPr lang="zh-CN" altLang="en-US" sz="2500" dirty="0" smtClean="0"/>
              <a:t>以决策为核心解释经济运行</a:t>
            </a:r>
            <a:r>
              <a:rPr lang="en-US" altLang="zh-CN" sz="2500" dirty="0" smtClean="0"/>
              <a:t>(</a:t>
            </a:r>
            <a:r>
              <a:rPr lang="zh-CN" altLang="en-US" sz="2500" dirty="0" smtClean="0"/>
              <a:t>物品和服务的生产与分配</a:t>
            </a:r>
            <a:r>
              <a:rPr lang="en-US" altLang="zh-CN" sz="2500" dirty="0" smtClean="0"/>
              <a:t>)</a:t>
            </a:r>
            <a:r>
              <a:rPr lang="zh-CN" altLang="en-US" sz="2500" dirty="0" smtClean="0"/>
              <a:t>的规律。这是它科学的一面</a:t>
            </a:r>
            <a:endParaRPr lang="en-US" altLang="zh-CN" sz="2500" dirty="0" smtClean="0"/>
          </a:p>
        </p:txBody>
      </p:sp>
      <p:sp>
        <p:nvSpPr>
          <p:cNvPr id="81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Tree>
    <p:extLst>
      <p:ext uri="{BB962C8B-B14F-4D97-AF65-F5344CB8AC3E}">
        <p14:creationId xmlns:p14="http://schemas.microsoft.com/office/powerpoint/2010/main" val="251592757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zh-CN" altLang="en-US" dirty="0" smtClean="0"/>
              <a:t>经济学十大原理</a:t>
            </a:r>
            <a:endParaRPr lang="zh-CN" altLang="zh-CN" dirty="0" smtClean="0"/>
          </a:p>
        </p:txBody>
      </p:sp>
      <p:sp>
        <p:nvSpPr>
          <p:cNvPr id="6" name="灯片编号占位符 4"/>
          <p:cNvSpPr>
            <a:spLocks noGrp="1"/>
          </p:cNvSpPr>
          <p:nvPr>
            <p:ph type="sldNum" sz="quarter" idx="11"/>
          </p:nvPr>
        </p:nvSpPr>
        <p:spPr/>
        <p:txBody>
          <a:bodyPr/>
          <a:lstStyle/>
          <a:p>
            <a:fld id="{69C68AA8-F150-4280-9B3B-7EE54BECAE95}" type="slidenum">
              <a:rPr lang="en-US" altLang="zh-CN"/>
              <a:pPr/>
              <a:t>7</a:t>
            </a:fld>
            <a:endParaRPr lang="en-US" altLang="zh-CN"/>
          </a:p>
        </p:txBody>
      </p:sp>
      <p:sp>
        <p:nvSpPr>
          <p:cNvPr id="8194" name="Rectangle 2"/>
          <p:cNvSpPr>
            <a:spLocks noGrp="1" noChangeArrowheads="1"/>
          </p:cNvSpPr>
          <p:nvPr>
            <p:ph type="title"/>
          </p:nvPr>
        </p:nvSpPr>
        <p:spPr>
          <a:xfrm>
            <a:off x="342900" y="373063"/>
            <a:ext cx="8410575" cy="681037"/>
          </a:xfrm>
        </p:spPr>
        <p:txBody>
          <a:bodyPr/>
          <a:lstStyle/>
          <a:p>
            <a:r>
              <a:rPr lang="en-US" altLang="zh-CN" sz="3600" dirty="0" smtClean="0">
                <a:ea typeface="宋体" pitchFamily="2" charset="-122"/>
              </a:rPr>
              <a:t>1.2 </a:t>
            </a:r>
            <a:r>
              <a:rPr lang="zh-CN" altLang="en-US" sz="3600" dirty="0" smtClean="0">
                <a:ea typeface="宋体" pitchFamily="2" charset="-122"/>
              </a:rPr>
              <a:t>经济学的两大研究疑问</a:t>
            </a:r>
            <a:endParaRPr lang="zh-CN" sz="3600" dirty="0">
              <a:ea typeface="宋体" pitchFamily="2" charset="-122"/>
            </a:endParaRPr>
          </a:p>
        </p:txBody>
      </p:sp>
      <p:sp>
        <p:nvSpPr>
          <p:cNvPr id="8195" name="Rectangle 3"/>
          <p:cNvSpPr>
            <a:spLocks noGrp="1" noChangeArrowheads="1"/>
          </p:cNvSpPr>
          <p:nvPr>
            <p:ph type="body" idx="1"/>
          </p:nvPr>
        </p:nvSpPr>
        <p:spPr>
          <a:xfrm>
            <a:off x="312738" y="1224793"/>
            <a:ext cx="8313737" cy="5108895"/>
          </a:xfrm>
        </p:spPr>
        <p:txBody>
          <a:bodyPr/>
          <a:lstStyle/>
          <a:p>
            <a:pPr marL="342900" lvl="1" indent="-342900">
              <a:lnSpc>
                <a:spcPct val="105000"/>
              </a:lnSpc>
              <a:spcBef>
                <a:spcPct val="45000"/>
              </a:spcBef>
              <a:buClr>
                <a:srgbClr val="339966"/>
              </a:buClr>
            </a:pPr>
            <a:r>
              <a:rPr lang="zh-CN" altLang="en-US" sz="2700" dirty="0" smtClean="0">
                <a:ea typeface="宋体" charset="-122"/>
              </a:rPr>
              <a:t>经济学要回答的</a:t>
            </a:r>
            <a:r>
              <a:rPr lang="zh-CN" altLang="en-US" sz="2700" b="1" dirty="0" smtClean="0">
                <a:solidFill>
                  <a:srgbClr val="0033CC"/>
                </a:solidFill>
                <a:ea typeface="宋体" charset="-122"/>
              </a:rPr>
              <a:t>第二个研究疑问是：</a:t>
            </a:r>
            <a:r>
              <a:rPr lang="zh-CN" altLang="en-US" sz="2700" b="1" dirty="0" smtClean="0">
                <a:solidFill>
                  <a:srgbClr val="0033CC"/>
                </a:solidFill>
                <a:ea typeface="宋体" pitchFamily="2" charset="-122"/>
              </a:rPr>
              <a:t>利己决策形成的资源配置结果</a:t>
            </a:r>
            <a:r>
              <a:rPr lang="en-US" altLang="zh-CN" sz="2700" b="1" dirty="0" smtClean="0">
                <a:solidFill>
                  <a:srgbClr val="0033CC"/>
                </a:solidFill>
                <a:ea typeface="宋体" pitchFamily="2" charset="-122"/>
              </a:rPr>
              <a:t>(</a:t>
            </a:r>
            <a:r>
              <a:rPr lang="zh-CN" altLang="en-US" sz="2700" b="1" dirty="0" smtClean="0">
                <a:solidFill>
                  <a:srgbClr val="0033CC"/>
                </a:solidFill>
                <a:ea typeface="宋体" pitchFamily="2" charset="-122"/>
              </a:rPr>
              <a:t>什么</a:t>
            </a:r>
            <a:r>
              <a:rPr lang="en-US" altLang="zh-CN" sz="2700" b="1" dirty="0" smtClean="0">
                <a:solidFill>
                  <a:srgbClr val="0033CC"/>
                </a:solidFill>
                <a:ea typeface="宋体" pitchFamily="2" charset="-122"/>
              </a:rPr>
              <a:t>, </a:t>
            </a:r>
            <a:r>
              <a:rPr lang="zh-CN" altLang="en-US" sz="2700" b="1" dirty="0" smtClean="0">
                <a:solidFill>
                  <a:srgbClr val="0033CC"/>
                </a:solidFill>
                <a:ea typeface="宋体" pitchFamily="2" charset="-122"/>
              </a:rPr>
              <a:t>如何</a:t>
            </a:r>
            <a:r>
              <a:rPr lang="en-US" altLang="zh-CN" sz="2700" b="1" dirty="0" smtClean="0">
                <a:solidFill>
                  <a:srgbClr val="0033CC"/>
                </a:solidFill>
                <a:ea typeface="宋体" pitchFamily="2" charset="-122"/>
              </a:rPr>
              <a:t>, </a:t>
            </a:r>
            <a:r>
              <a:rPr lang="zh-CN" altLang="en-US" b="1" dirty="0">
                <a:solidFill>
                  <a:srgbClr val="0033CC"/>
                </a:solidFill>
                <a:ea typeface="宋体" pitchFamily="2" charset="-122"/>
              </a:rPr>
              <a:t>为谁</a:t>
            </a:r>
            <a:r>
              <a:rPr lang="en-US" altLang="zh-CN" sz="2700" b="1" dirty="0" smtClean="0">
                <a:solidFill>
                  <a:srgbClr val="0033CC"/>
                </a:solidFill>
                <a:ea typeface="宋体" pitchFamily="2" charset="-122"/>
              </a:rPr>
              <a:t>)</a:t>
            </a:r>
            <a:r>
              <a:rPr lang="zh-CN" altLang="en-US" sz="2700" b="1" dirty="0" smtClean="0">
                <a:solidFill>
                  <a:srgbClr val="0033CC"/>
                </a:solidFill>
                <a:ea typeface="宋体" pitchFamily="2" charset="-122"/>
              </a:rPr>
              <a:t>从社会角度来说也是合意的吗？</a:t>
            </a:r>
            <a:endParaRPr lang="en-US" altLang="zh-CN" sz="2700" b="1" dirty="0" smtClean="0">
              <a:solidFill>
                <a:srgbClr val="0033CC"/>
              </a:solidFill>
              <a:ea typeface="宋体" charset="-122"/>
            </a:endParaRPr>
          </a:p>
          <a:p>
            <a:pPr lvl="1">
              <a:lnSpc>
                <a:spcPct val="105000"/>
              </a:lnSpc>
              <a:spcBef>
                <a:spcPts val="1200"/>
              </a:spcBef>
            </a:pPr>
            <a:r>
              <a:rPr lang="zh-CN" altLang="en-US" sz="2500" dirty="0" smtClean="0">
                <a:ea typeface="宋体" pitchFamily="2" charset="-122"/>
              </a:rPr>
              <a:t>什么条件下是合意的？如果不合意，</a:t>
            </a:r>
            <a:r>
              <a:rPr lang="zh-CN" altLang="en-US" sz="2400" dirty="0" smtClean="0"/>
              <a:t>怎样利用规律来改善资源配置结果？这是它应用的一面</a:t>
            </a:r>
            <a:endParaRPr lang="en-US" altLang="zh-CN" sz="2400" dirty="0" smtClean="0"/>
          </a:p>
          <a:p>
            <a:r>
              <a:rPr lang="zh-CN" altLang="en-US" sz="2800" dirty="0" smtClean="0">
                <a:solidFill>
                  <a:srgbClr val="00B050"/>
                </a:solidFill>
                <a:ea typeface="宋体" charset="-122"/>
              </a:rPr>
              <a:t>注意：经济学假定人们追求自身利益，并非教唆我们成为坚定的“精致的利己主义者”。他的主旨是悲悯的，它关注社会总体利益：既然每个人都想要实现</a:t>
            </a:r>
            <a:r>
              <a:rPr lang="zh-CN" altLang="en-US" sz="2800" b="1" dirty="0" smtClean="0">
                <a:solidFill>
                  <a:srgbClr val="00B050"/>
                </a:solidFill>
                <a:ea typeface="宋体" charset="-122"/>
              </a:rPr>
              <a:t>自己的</a:t>
            </a:r>
            <a:r>
              <a:rPr lang="zh-CN" altLang="en-US" sz="2800" dirty="0" smtClean="0">
                <a:solidFill>
                  <a:srgbClr val="00B050"/>
                </a:solidFill>
                <a:ea typeface="宋体" charset="-122"/>
              </a:rPr>
              <a:t>目标，那就帮助</a:t>
            </a:r>
            <a:r>
              <a:rPr lang="zh-CN" altLang="en-US" sz="2800" b="1" dirty="0" smtClean="0">
                <a:solidFill>
                  <a:srgbClr val="00B050"/>
                </a:solidFill>
                <a:ea typeface="宋体" charset="-122"/>
              </a:rPr>
              <a:t>他们（社会）</a:t>
            </a:r>
            <a:r>
              <a:rPr lang="zh-CN" altLang="en-US" sz="2800" dirty="0" smtClean="0">
                <a:solidFill>
                  <a:srgbClr val="00B050"/>
                </a:solidFill>
                <a:ea typeface="宋体" charset="-122"/>
              </a:rPr>
              <a:t>最大限度的实现各自的目标。</a:t>
            </a:r>
          </a:p>
          <a:p>
            <a:pPr lvl="1">
              <a:lnSpc>
                <a:spcPct val="105000"/>
              </a:lnSpc>
              <a:spcBef>
                <a:spcPts val="1200"/>
              </a:spcBef>
              <a:buNone/>
            </a:pPr>
            <a:endParaRPr lang="zh-CN" altLang="zh-CN" sz="2500" dirty="0">
              <a:ea typeface="宋体" pitchFamily="2" charset="-122"/>
            </a:endParaRPr>
          </a:p>
        </p:txBody>
      </p:sp>
      <p:sp>
        <p:nvSpPr>
          <p:cNvPr id="81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Tree>
    <p:extLst>
      <p:ext uri="{BB962C8B-B14F-4D97-AF65-F5344CB8AC3E}">
        <p14:creationId xmlns:p14="http://schemas.microsoft.com/office/powerpoint/2010/main" val="204978356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9C68AA8-F150-4280-9B3B-7EE54BECAE95}" type="slidenum">
              <a:rPr lang="en-US" altLang="zh-CN"/>
              <a:pPr/>
              <a:t>8</a:t>
            </a:fld>
            <a:endParaRPr lang="en-US" altLang="zh-CN"/>
          </a:p>
        </p:txBody>
      </p:sp>
      <p:sp>
        <p:nvSpPr>
          <p:cNvPr id="8194" name="Rectangle 2"/>
          <p:cNvSpPr>
            <a:spLocks noGrp="1" noChangeArrowheads="1"/>
          </p:cNvSpPr>
          <p:nvPr>
            <p:ph type="title"/>
          </p:nvPr>
        </p:nvSpPr>
        <p:spPr>
          <a:xfrm>
            <a:off x="342900" y="373063"/>
            <a:ext cx="8410575" cy="681037"/>
          </a:xfrm>
        </p:spPr>
        <p:txBody>
          <a:bodyPr/>
          <a:lstStyle/>
          <a:p>
            <a:r>
              <a:rPr lang="en-US" altLang="zh-CN" sz="3600" dirty="0" smtClean="0">
                <a:ea typeface="宋体" pitchFamily="2" charset="-122"/>
              </a:rPr>
              <a:t>1.2 </a:t>
            </a:r>
            <a:r>
              <a:rPr lang="zh-CN" altLang="en-US" sz="3600" dirty="0" smtClean="0">
                <a:ea typeface="宋体" pitchFamily="2" charset="-122"/>
              </a:rPr>
              <a:t>经济学</a:t>
            </a:r>
            <a:r>
              <a:rPr lang="zh-CN" altLang="en-US" sz="3600" dirty="0">
                <a:ea typeface="宋体" pitchFamily="2" charset="-122"/>
              </a:rPr>
              <a:t>的两大研究</a:t>
            </a:r>
            <a:r>
              <a:rPr lang="zh-CN" altLang="en-US" sz="3600" dirty="0" smtClean="0">
                <a:ea typeface="宋体" pitchFamily="2" charset="-122"/>
              </a:rPr>
              <a:t>疑问 </a:t>
            </a:r>
            <a:endParaRPr lang="zh-CN" sz="3600" dirty="0">
              <a:ea typeface="宋体" pitchFamily="2" charset="-122"/>
            </a:endParaRPr>
          </a:p>
        </p:txBody>
      </p:sp>
      <p:sp>
        <p:nvSpPr>
          <p:cNvPr id="8195" name="Rectangle 3"/>
          <p:cNvSpPr>
            <a:spLocks noGrp="1" noChangeArrowheads="1"/>
          </p:cNvSpPr>
          <p:nvPr>
            <p:ph type="body" idx="1"/>
          </p:nvPr>
        </p:nvSpPr>
        <p:spPr>
          <a:xfrm>
            <a:off x="312738" y="1224793"/>
            <a:ext cx="8365849" cy="5108895"/>
          </a:xfrm>
        </p:spPr>
        <p:txBody>
          <a:bodyPr/>
          <a:lstStyle/>
          <a:p>
            <a:pPr marL="342900" lvl="1" indent="-342900">
              <a:lnSpc>
                <a:spcPct val="105000"/>
              </a:lnSpc>
              <a:spcBef>
                <a:spcPts val="1800"/>
              </a:spcBef>
              <a:buClr>
                <a:srgbClr val="339966"/>
              </a:buClr>
            </a:pPr>
            <a:r>
              <a:rPr lang="zh-CN" altLang="en-US" sz="2800" dirty="0" smtClean="0">
                <a:ea typeface="宋体" pitchFamily="2" charset="-122"/>
              </a:rPr>
              <a:t>合意的资源配置结果包含效率和平等两个维度</a:t>
            </a:r>
            <a:endParaRPr lang="en-US" altLang="zh-CN" sz="2800" dirty="0" smtClean="0">
              <a:ea typeface="宋体" pitchFamily="2" charset="-122"/>
            </a:endParaRPr>
          </a:p>
          <a:p>
            <a:pPr lvl="1">
              <a:lnSpc>
                <a:spcPct val="110000"/>
              </a:lnSpc>
              <a:spcBef>
                <a:spcPts val="1200"/>
              </a:spcBef>
            </a:pPr>
            <a:r>
              <a:rPr lang="zh-CN" altLang="zh-CN" b="1" dirty="0" smtClean="0">
                <a:solidFill>
                  <a:srgbClr val="CC0000"/>
                </a:solidFill>
                <a:ea typeface="宋体" pitchFamily="2" charset="-122"/>
              </a:rPr>
              <a:t>效率</a:t>
            </a:r>
            <a:r>
              <a:rPr lang="en-US" altLang="zh-CN" dirty="0" smtClean="0">
                <a:solidFill>
                  <a:srgbClr val="C00000"/>
                </a:solidFill>
                <a:latin typeface="Times New Roman" pitchFamily="18" charset="0"/>
                <a:ea typeface="宋体" pitchFamily="2" charset="-122"/>
                <a:cs typeface="Times New Roman" pitchFamily="18" charset="0"/>
              </a:rPr>
              <a:t>(efficiency)</a:t>
            </a:r>
            <a:r>
              <a:rPr lang="zh-CN" altLang="en-US" dirty="0">
                <a:ea typeface="宋体" pitchFamily="2" charset="-122"/>
                <a:cs typeface="Times New Roman" pitchFamily="18" charset="0"/>
              </a:rPr>
              <a:t>：</a:t>
            </a:r>
            <a:r>
              <a:rPr lang="zh-CN" altLang="zh-CN" dirty="0" smtClean="0">
                <a:ea typeface="宋体" pitchFamily="2" charset="-122"/>
              </a:rPr>
              <a:t>社会</a:t>
            </a:r>
            <a:r>
              <a:rPr lang="zh-CN" altLang="zh-CN" dirty="0">
                <a:ea typeface="宋体" pitchFamily="2" charset="-122"/>
              </a:rPr>
              <a:t>能从其稀缺资源中得到</a:t>
            </a:r>
            <a:r>
              <a:rPr lang="zh-CN" altLang="en-US" dirty="0">
                <a:ea typeface="宋体" pitchFamily="2" charset="-122"/>
              </a:rPr>
              <a:t>最大的</a:t>
            </a:r>
            <a:r>
              <a:rPr lang="zh-CN" altLang="en-US" dirty="0" smtClean="0">
                <a:ea typeface="宋体" pitchFamily="2" charset="-122"/>
              </a:rPr>
              <a:t>利益</a:t>
            </a:r>
            <a:endParaRPr lang="zh-CN" altLang="zh-CN" dirty="0">
              <a:ea typeface="宋体" pitchFamily="2" charset="-122"/>
            </a:endParaRPr>
          </a:p>
          <a:p>
            <a:pPr lvl="1">
              <a:lnSpc>
                <a:spcPct val="110000"/>
              </a:lnSpc>
              <a:spcBef>
                <a:spcPts val="1200"/>
              </a:spcBef>
            </a:pPr>
            <a:r>
              <a:rPr lang="zh-CN" altLang="zh-CN" b="1" dirty="0" smtClean="0">
                <a:solidFill>
                  <a:srgbClr val="CC0000"/>
                </a:solidFill>
                <a:ea typeface="宋体" pitchFamily="2" charset="-122"/>
              </a:rPr>
              <a:t>平等</a:t>
            </a:r>
            <a:r>
              <a:rPr lang="en-US" altLang="zh-CN" b="1" dirty="0" smtClean="0">
                <a:solidFill>
                  <a:srgbClr val="CC0000"/>
                </a:solidFill>
                <a:ea typeface="宋体" pitchFamily="2" charset="-122"/>
              </a:rPr>
              <a:t> </a:t>
            </a:r>
            <a:r>
              <a:rPr lang="en-US" altLang="zh-CN" dirty="0" smtClean="0">
                <a:solidFill>
                  <a:srgbClr val="C00000"/>
                </a:solidFill>
                <a:latin typeface="Times New Roman" pitchFamily="18" charset="0"/>
                <a:ea typeface="宋体" pitchFamily="2" charset="-122"/>
                <a:cs typeface="Times New Roman" pitchFamily="18" charset="0"/>
              </a:rPr>
              <a:t>(equity)</a:t>
            </a:r>
            <a:r>
              <a:rPr lang="zh-CN" altLang="en-US" dirty="0" smtClean="0">
                <a:latin typeface="Times New Roman" pitchFamily="18" charset="0"/>
                <a:ea typeface="宋体" pitchFamily="2" charset="-122"/>
                <a:cs typeface="Times New Roman" pitchFamily="18" charset="0"/>
              </a:rPr>
              <a:t>：</a:t>
            </a:r>
            <a:r>
              <a:rPr lang="zh-CN" altLang="zh-CN" dirty="0" smtClean="0">
                <a:ea typeface="宋体" pitchFamily="2" charset="-122"/>
              </a:rPr>
              <a:t>经济成果在社会成员中平均分配</a:t>
            </a:r>
          </a:p>
          <a:p>
            <a:pPr marL="342900" lvl="1" indent="-342900">
              <a:lnSpc>
                <a:spcPct val="105000"/>
              </a:lnSpc>
              <a:spcBef>
                <a:spcPts val="2400"/>
              </a:spcBef>
              <a:buClr>
                <a:srgbClr val="339966"/>
              </a:buClr>
            </a:pPr>
            <a:r>
              <a:rPr lang="zh-CN" altLang="en-US" dirty="0" smtClean="0">
                <a:ea typeface="宋体" pitchFamily="2" charset="-122"/>
              </a:rPr>
              <a:t>直观理解是：做出最大的经济蛋糕且每个人分得的数量不要差别非常大</a:t>
            </a:r>
            <a:r>
              <a:rPr lang="zh-CN" altLang="en-US" dirty="0" smtClean="0">
                <a:solidFill>
                  <a:srgbClr val="0033CC"/>
                </a:solidFill>
                <a:ea typeface="宋体" pitchFamily="2" charset="-122"/>
              </a:rPr>
              <a:t>（关于平等可能有争议）</a:t>
            </a:r>
            <a:r>
              <a:rPr lang="zh-CN" altLang="en-US" dirty="0" smtClean="0">
                <a:ea typeface="宋体" pitchFamily="2" charset="-122"/>
              </a:rPr>
              <a:t>。</a:t>
            </a:r>
            <a:endParaRPr lang="en-US" altLang="zh-CN" dirty="0">
              <a:ea typeface="宋体" pitchFamily="2" charset="-122"/>
            </a:endParaRPr>
          </a:p>
        </p:txBody>
      </p:sp>
      <p:sp>
        <p:nvSpPr>
          <p:cNvPr id="81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p>
            <a:pPr algn="ctr"/>
            <a:r>
              <a:rPr lang="zh-CN" sz="1400" b="1">
                <a:latin typeface="Tahoma" pitchFamily="34" charset="0"/>
                <a:ea typeface="宋体" pitchFamily="2" charset="-122"/>
              </a:rPr>
              <a:t>0</a:t>
            </a:r>
          </a:p>
        </p:txBody>
      </p:sp>
      <p:sp>
        <p:nvSpPr>
          <p:cNvPr id="7" name="页脚占位符 3"/>
          <p:cNvSpPr>
            <a:spLocks noGrp="1"/>
          </p:cNvSpPr>
          <p:nvPr>
            <p:ph type="ftr" sz="quarter" idx="10"/>
          </p:nvPr>
        </p:nvSpPr>
        <p:spPr/>
        <p:txBody>
          <a:bodyPr/>
          <a:lstStyle/>
          <a:p>
            <a:r>
              <a:rPr lang="zh-CN" altLang="en-US" dirty="0" smtClean="0"/>
              <a:t>经济学十大原理</a:t>
            </a:r>
            <a:endParaRPr lang="zh-CN" dirty="0"/>
          </a:p>
        </p:txBody>
      </p:sp>
    </p:spTree>
    <p:extLst>
      <p:ext uri="{BB962C8B-B14F-4D97-AF65-F5344CB8AC3E}">
        <p14:creationId xmlns:p14="http://schemas.microsoft.com/office/powerpoint/2010/main" val="117416272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6089</TotalTime>
  <Pages>0</Pages>
  <Words>5115</Words>
  <Characters>0</Characters>
  <Application>Microsoft Office PowerPoint</Application>
  <DocSecurity>0</DocSecurity>
  <PresentationFormat>全屏显示(4:3)</PresentationFormat>
  <Lines>0</Lines>
  <Paragraphs>397</Paragraphs>
  <Slides>42</Slides>
  <Notes>24</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Custom Design</vt:lpstr>
      <vt:lpstr>第一讲 内容</vt:lpstr>
      <vt:lpstr> 本章将探索这些问题的答案：</vt:lpstr>
      <vt:lpstr>1.1 什么是经济学</vt:lpstr>
      <vt:lpstr>1.1 什么是经济学</vt:lpstr>
      <vt:lpstr>1.1 什么是经济学</vt:lpstr>
      <vt:lpstr>1.2 经济学的两大研究疑问</vt:lpstr>
      <vt:lpstr>1.2 经济学的两大研究疑问</vt:lpstr>
      <vt:lpstr>1.2 经济学的两大研究疑问</vt:lpstr>
      <vt:lpstr>1.2 经济学的两大研究疑问 </vt:lpstr>
      <vt:lpstr>主动学习 1.1 资源配置问题讨论</vt:lpstr>
      <vt:lpstr>3.经济学的基本结论与十大原理</vt:lpstr>
      <vt:lpstr> 经济学十大原理：1~4</vt:lpstr>
      <vt:lpstr>3.1 经济学如何看待决策</vt:lpstr>
      <vt:lpstr>3.1 经济学如何看待决策</vt:lpstr>
      <vt:lpstr>3.1 经济学如何看待决策</vt:lpstr>
      <vt:lpstr>3.1 经济学如何看待决策</vt:lpstr>
      <vt:lpstr>3.1 经济学如何看待决策</vt:lpstr>
      <vt:lpstr>3.1 经济学如何看待决策</vt:lpstr>
      <vt:lpstr>3.1经济学如何看待决策</vt:lpstr>
      <vt:lpstr>3.1 经济学如何看待决策</vt:lpstr>
      <vt:lpstr>主动学习 1.2    边际分析原理的应用</vt:lpstr>
      <vt:lpstr>3.1 经济学如何看待决策</vt:lpstr>
      <vt:lpstr>3.1 经济学如何看待决策</vt:lpstr>
      <vt:lpstr>主动学习 1.3    原理的应用</vt:lpstr>
      <vt:lpstr>主动学习 1.3    参考答案</vt:lpstr>
      <vt:lpstr>主动学习 1.3    参考答案</vt:lpstr>
      <vt:lpstr>利己决策如何影响社会利益</vt:lpstr>
      <vt:lpstr>3.2 利己决策如何影响社会利益</vt:lpstr>
      <vt:lpstr>3.2 利己决策如何影响社会利益</vt:lpstr>
      <vt:lpstr>3.2 利己决策如何影响社会利益</vt:lpstr>
      <vt:lpstr>3.2 利己决策如何影响社会利益</vt:lpstr>
      <vt:lpstr>3.2 利己决策如何影响社会利益</vt:lpstr>
      <vt:lpstr>3.2 利己决策如何影响社会利益</vt:lpstr>
      <vt:lpstr>3.2 利己决策如何影响社会利益</vt:lpstr>
      <vt:lpstr>整体经济如何运行</vt:lpstr>
      <vt:lpstr>3.3整体经济如何运行</vt:lpstr>
      <vt:lpstr>3.3整体经济如何运行</vt:lpstr>
      <vt:lpstr>3.3整体经济如何运行</vt:lpstr>
      <vt:lpstr>3.3整体经济如何运行</vt:lpstr>
      <vt:lpstr>总结</vt:lpstr>
      <vt:lpstr>总结</vt:lpstr>
      <vt:lpstr>总结</vt:lpstr>
    </vt:vector>
  </TitlesOfParts>
  <Company>UNLV</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lenovo</cp:lastModifiedBy>
  <cp:revision>511</cp:revision>
  <cp:lastPrinted>1899-12-30T00:00:00Z</cp:lastPrinted>
  <dcterms:created xsi:type="dcterms:W3CDTF">2008-06-02T21:33:56Z</dcterms:created>
  <dcterms:modified xsi:type="dcterms:W3CDTF">2022-03-02T03:16:16Z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2052-6.4.0.1931</vt:lpwstr>
  </property>
</Properties>
</file>