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5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79550"/>
            <a:ext cx="9144000" cy="1470025"/>
          </a:xfrm>
        </p:spPr>
        <p:txBody>
          <a:bodyPr/>
          <a:lstStyle>
            <a:lvl1pPr>
              <a:lnSpc>
                <a:spcPct val="105000"/>
              </a:lnSpc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2593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63287-230F-46E0-B706-09C74D96E255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1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1625" y="252413"/>
            <a:ext cx="2101850" cy="587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52413"/>
            <a:ext cx="6156325" cy="587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F72AD-A27A-4B23-8FF3-E832416C5C5E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524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5B2E8E-10DE-4943-BFE5-2D24A80CE432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35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AD2C81-0C76-47A5-9BE4-5E764B079091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99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3063" y="1008063"/>
            <a:ext cx="4079875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5338" y="1008063"/>
            <a:ext cx="4081462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42992F-E751-4978-BFE1-E01E0ADBDF54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8BBFEC-0D8D-41C0-B1ED-5863B71BC912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238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EC5D54-5346-4D64-9259-0552CBE3319E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8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86720-6A13-4312-8E30-270677451BDC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230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98755A-E988-4547-8F05-E188CA8CEE40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29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28CBE7-381F-428E-918C-D5B251BCE98D}" type="slidenum">
              <a:rPr lang="zh-CN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95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52413"/>
            <a:ext cx="8410575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008063"/>
            <a:ext cx="8313737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5750" y="6392863"/>
            <a:ext cx="7335838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i="1">
                <a:solidFill>
                  <a:srgbClr val="777777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/>
              <a:t>外部性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2625" y="6375400"/>
            <a:ext cx="684213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700">
                <a:solidFill>
                  <a:srgbClr val="777777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0238C7-D3AE-4F08-99B8-EEF866C57518}" type="slidenum">
              <a:rPr lang="zh-CN" altLang="zh-CN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083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4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45000"/>
        </a:spcBef>
        <a:spcAft>
          <a:spcPct val="0"/>
        </a:spcAft>
        <a:buClr>
          <a:srgbClr val="339966"/>
        </a:buClr>
        <a:buSzPct val="12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0"/>
        </a:spcAft>
        <a:buClr>
          <a:srgbClr val="996633"/>
        </a:buClr>
        <a:buSzPct val="120000"/>
        <a:buFont typeface="Wingdings" pitchFamily="2" charset="2"/>
        <a:buChar char="§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0"/>
        </a:spcAft>
        <a:buClr>
          <a:srgbClr val="339966"/>
        </a:buClr>
        <a:buSzPct val="120000"/>
        <a:buFont typeface="Wingdings" pitchFamily="2" charset="2"/>
        <a:buChar char="§"/>
        <a:defRPr sz="25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习题</a:t>
            </a:r>
          </a:p>
        </p:txBody>
      </p:sp>
      <p:sp>
        <p:nvSpPr>
          <p:cNvPr id="129027" name="内容占位符 5"/>
          <p:cNvSpPr>
            <a:spLocks noGrp="1"/>
          </p:cNvSpPr>
          <p:nvPr>
            <p:ph idx="1"/>
          </p:nvPr>
        </p:nvSpPr>
        <p:spPr>
          <a:xfrm>
            <a:off x="373063" y="1008063"/>
            <a:ext cx="8597900" cy="5118100"/>
          </a:xfrm>
        </p:spPr>
        <p:txBody>
          <a:bodyPr/>
          <a:lstStyle/>
          <a:p>
            <a:r>
              <a:rPr lang="en-US" altLang="zh-CN" b="1">
                <a:ea typeface="宋体" pitchFamily="2" charset="-122"/>
              </a:rPr>
              <a:t>1</a:t>
            </a:r>
            <a:r>
              <a:rPr lang="zh-CN" altLang="en-US" b="1">
                <a:ea typeface="宋体" pitchFamily="2" charset="-122"/>
              </a:rPr>
              <a:t>、酒的消费越多，引发的汽车事故就越多，因此，就给那些不喝酒但开车的人带来了成本。</a:t>
            </a:r>
            <a:endParaRPr lang="en-US" altLang="zh-CN" b="1">
              <a:ea typeface="宋体" pitchFamily="2" charset="-122"/>
            </a:endParaRPr>
          </a:p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1</a:t>
            </a:r>
            <a:r>
              <a:rPr lang="zh-CN" altLang="en-US" b="1">
                <a:ea typeface="宋体" pitchFamily="2" charset="-122"/>
              </a:rPr>
              <a:t>）画出酒的市场的图形，标出需求曲线、社会价值曲线、供给曲线、社会成本曲线、市场均衡的产量水平和有效率的产量水平。</a:t>
            </a:r>
            <a:endParaRPr lang="en-US" altLang="zh-CN" b="1">
              <a:ea typeface="宋体" pitchFamily="2" charset="-122"/>
            </a:endParaRPr>
          </a:p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2</a:t>
            </a:r>
            <a:r>
              <a:rPr lang="zh-CN" altLang="en-US" b="1">
                <a:ea typeface="宋体" pitchFamily="2" charset="-122"/>
              </a:rPr>
              <a:t>）标出无谓损失，并解释原因（提示：由于消费某种数量的酒的社会成本大于社会价值，从而产生了无谓损失）</a:t>
            </a:r>
          </a:p>
        </p:txBody>
      </p:sp>
    </p:spTree>
    <p:extLst>
      <p:ext uri="{BB962C8B-B14F-4D97-AF65-F5344CB8AC3E}">
        <p14:creationId xmlns:p14="http://schemas.microsoft.com/office/powerpoint/2010/main" val="42386003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332DB1C-B0B9-4AFC-81FE-3C91DDA3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F50D8-6B9E-46FA-B2B5-3EDE52316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外部性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217832-27C3-4DAE-A2B6-19DEDC3300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5B2E8E-10DE-4943-BFE5-2D24A80CE432}" type="slidenum">
              <a:rPr lang="zh-CN" altLang="zh-CN" smtClean="0"/>
              <a:pPr/>
              <a:t>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8F5845-EBA2-4259-99B2-376ED6CC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2024"/>
            <a:ext cx="5622112" cy="438524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271778-AE18-49A2-8699-565CCC6D5ECE}"/>
              </a:ext>
            </a:extLst>
          </p:cNvPr>
          <p:cNvSpPr txBox="1"/>
          <p:nvPr/>
        </p:nvSpPr>
        <p:spPr>
          <a:xfrm>
            <a:off x="6804248" y="3933056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ABC</a:t>
            </a:r>
            <a:r>
              <a:rPr lang="zh-CN" altLang="en-US" dirty="0"/>
              <a:t>面积为无谓损失</a:t>
            </a:r>
          </a:p>
        </p:txBody>
      </p:sp>
    </p:spTree>
    <p:extLst>
      <p:ext uri="{BB962C8B-B14F-4D97-AF65-F5344CB8AC3E}">
        <p14:creationId xmlns:p14="http://schemas.microsoft.com/office/powerpoint/2010/main" val="34000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习题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382588" y="835025"/>
            <a:ext cx="8313737" cy="5118100"/>
          </a:xfrm>
        </p:spPr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2</a:t>
            </a:r>
            <a:r>
              <a:rPr lang="zh-CN" altLang="en-US" b="1" dirty="0">
                <a:ea typeface="宋体" pitchFamily="2" charset="-122"/>
              </a:rPr>
              <a:t>、在快乐山谷有三家工业企业，政府想把污染减少为</a:t>
            </a:r>
            <a:r>
              <a:rPr lang="en-US" altLang="zh-CN" b="1" dirty="0">
                <a:ea typeface="宋体" pitchFamily="2" charset="-122"/>
              </a:rPr>
              <a:t>120</a:t>
            </a:r>
            <a:r>
              <a:rPr lang="zh-CN" altLang="en-US" b="1" dirty="0">
                <a:ea typeface="宋体" pitchFamily="2" charset="-122"/>
              </a:rPr>
              <a:t>单位，所以它给每个企业颁发</a:t>
            </a:r>
            <a:r>
              <a:rPr lang="en-US" altLang="zh-CN" b="1" dirty="0">
                <a:ea typeface="宋体" pitchFamily="2" charset="-122"/>
              </a:rPr>
              <a:t>40</a:t>
            </a:r>
            <a:r>
              <a:rPr lang="zh-CN" altLang="en-US" b="1" dirty="0">
                <a:ea typeface="宋体" pitchFamily="2" charset="-122"/>
              </a:rPr>
              <a:t>单位的可交易污染许可证。</a:t>
            </a:r>
            <a:endParaRPr lang="en-US" altLang="zh-CN" b="1" dirty="0">
              <a:ea typeface="宋体" pitchFamily="2" charset="-122"/>
            </a:endParaRPr>
          </a:p>
          <a:p>
            <a:r>
              <a:rPr lang="zh-CN" altLang="en-US" b="1" dirty="0">
                <a:ea typeface="宋体" pitchFamily="2" charset="-122"/>
              </a:rPr>
              <a:t>（</a:t>
            </a:r>
            <a:r>
              <a:rPr lang="en-US" altLang="zh-CN" b="1" dirty="0">
                <a:ea typeface="宋体" pitchFamily="2" charset="-122"/>
              </a:rPr>
              <a:t>1</a:t>
            </a:r>
            <a:r>
              <a:rPr lang="zh-CN" altLang="en-US" b="1" dirty="0">
                <a:ea typeface="宋体" pitchFamily="2" charset="-122"/>
              </a:rPr>
              <a:t>）谁出售许可证？出售多少？谁购买许可证？购买多少？解释买者和卖者为什么愿意这样做。在这种情况下减少污染的总成本是多少？</a:t>
            </a:r>
            <a:endParaRPr lang="en-US" altLang="zh-CN" b="1" dirty="0">
              <a:ea typeface="宋体" pitchFamily="2" charset="-122"/>
            </a:endParaRPr>
          </a:p>
          <a:p>
            <a:r>
              <a:rPr lang="zh-CN" altLang="en-US" b="1" dirty="0">
                <a:ea typeface="宋体" pitchFamily="2" charset="-122"/>
              </a:rPr>
              <a:t>（</a:t>
            </a:r>
            <a:r>
              <a:rPr lang="en-US" altLang="zh-CN" b="1" dirty="0">
                <a:ea typeface="宋体" pitchFamily="2" charset="-122"/>
              </a:rPr>
              <a:t>2</a:t>
            </a:r>
            <a:r>
              <a:rPr lang="zh-CN" altLang="en-US" b="1" dirty="0">
                <a:ea typeface="宋体" pitchFamily="2" charset="-122"/>
              </a:rPr>
              <a:t>）如果许可证不能交易，减少污染的成本会高多少？</a:t>
            </a:r>
            <a:endParaRPr lang="en-US" altLang="zh-CN" b="1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85491"/>
              </p:ext>
            </p:extLst>
          </p:nvPr>
        </p:nvGraphicFramePr>
        <p:xfrm>
          <a:off x="683568" y="4851397"/>
          <a:ext cx="6096000" cy="175419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企业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最初的污染水平（单位）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减少一单位污染的成本（元）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37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 b="1">
                          <a:solidFill>
                            <a:srgbClr val="8B037E"/>
                          </a:solidFill>
                          <a:latin typeface="Arial" pitchFamily="34" charset="0"/>
                        </a:defRPr>
                      </a:lvl1pPr>
                      <a:lvl2pPr marL="742950" indent="-285750" eaLnBrk="0" hangingPunct="0">
                        <a:spcBef>
                          <a:spcPct val="25000"/>
                        </a:spcBef>
                        <a:spcAft>
                          <a:spcPct val="25000"/>
                        </a:spcAft>
                        <a:buClr>
                          <a:srgbClr val="FF0000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ill Sans MT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72ADA7C-502E-4999-932E-F1C96ADE8E06}"/>
              </a:ext>
            </a:extLst>
          </p:cNvPr>
          <p:cNvSpPr txBox="1"/>
          <p:nvPr/>
        </p:nvSpPr>
        <p:spPr>
          <a:xfrm>
            <a:off x="7102215" y="4677996"/>
            <a:ext cx="1512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出售</a:t>
            </a:r>
            <a:r>
              <a:rPr lang="en-US" altLang="zh-CN" dirty="0"/>
              <a:t>40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购买</a:t>
            </a:r>
            <a:r>
              <a:rPr lang="en-US" altLang="zh-CN" dirty="0"/>
              <a:t>40</a:t>
            </a:r>
            <a:r>
              <a:rPr lang="zh-CN" altLang="en-US" dirty="0"/>
              <a:t>，总成本</a:t>
            </a:r>
            <a:r>
              <a:rPr lang="en-US" altLang="zh-CN" dirty="0"/>
              <a:t>1100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许可证不能交易时总成本为</a:t>
            </a:r>
            <a:r>
              <a:rPr lang="en-US" altLang="zh-CN" dirty="0"/>
              <a:t>1700</a:t>
            </a:r>
            <a:r>
              <a:rPr lang="zh-CN" altLang="en-US" dirty="0"/>
              <a:t>，高</a:t>
            </a:r>
            <a:r>
              <a:rPr lang="en-US" altLang="zh-CN" dirty="0"/>
              <a:t>600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239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习题</a:t>
            </a:r>
          </a:p>
        </p:txBody>
      </p:sp>
      <p:sp>
        <p:nvSpPr>
          <p:cNvPr id="1310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3</a:t>
            </a:r>
            <a:r>
              <a:rPr lang="zh-CN" altLang="en-US" b="1" dirty="0">
                <a:ea typeface="宋体" pitchFamily="2" charset="-122"/>
              </a:rPr>
              <a:t>、设想你是一个与吸烟者同住一间房的不吸烟者。根据科斯定理，什么因素决定了你的室友是否在房间里吸烟？这个结果有效率吗？你和你的室友是如何达成这种解决方法的？</a:t>
            </a:r>
            <a:endParaRPr lang="en-US" altLang="zh-CN" b="1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4</a:t>
            </a:r>
            <a:r>
              <a:rPr lang="zh-CN" altLang="en-US" b="1" dirty="0">
                <a:ea typeface="宋体" pitchFamily="2" charset="-122"/>
              </a:rPr>
              <a:t>、高速公路边经常有垃圾，而人们的院子里却很少有垃圾。对这一事实给出一个经济学的解释。</a:t>
            </a:r>
          </a:p>
        </p:txBody>
      </p:sp>
    </p:spTree>
    <p:extLst>
      <p:ext uri="{BB962C8B-B14F-4D97-AF65-F5344CB8AC3E}">
        <p14:creationId xmlns:p14="http://schemas.microsoft.com/office/powerpoint/2010/main" val="5415024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习题</a:t>
            </a:r>
          </a:p>
        </p:txBody>
      </p:sp>
      <p:sp>
        <p:nvSpPr>
          <p:cNvPr id="132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ea typeface="宋体" pitchFamily="2" charset="-122"/>
              </a:rPr>
              <a:t>5</a:t>
            </a:r>
            <a:r>
              <a:rPr lang="zh-CN" altLang="en-US" b="1" dirty="0">
                <a:ea typeface="宋体" pitchFamily="2" charset="-122"/>
              </a:rPr>
              <a:t>、公共物品和公共资源都涉及外部性。</a:t>
            </a:r>
            <a:endParaRPr lang="en-US" altLang="zh-CN" b="1" dirty="0">
              <a:ea typeface="宋体" pitchFamily="2" charset="-122"/>
            </a:endParaRPr>
          </a:p>
          <a:p>
            <a:r>
              <a:rPr lang="zh-CN" altLang="en-US" b="1" dirty="0">
                <a:ea typeface="宋体" pitchFamily="2" charset="-122"/>
              </a:rPr>
              <a:t>（</a:t>
            </a:r>
            <a:r>
              <a:rPr lang="en-US" altLang="zh-CN" b="1" dirty="0">
                <a:ea typeface="宋体" pitchFamily="2" charset="-122"/>
              </a:rPr>
              <a:t>1</a:t>
            </a:r>
            <a:r>
              <a:rPr lang="zh-CN" altLang="en-US" b="1" dirty="0">
                <a:ea typeface="宋体" pitchFamily="2" charset="-122"/>
              </a:rPr>
              <a:t>）与公共物品相关的外部性通常是正的还是负的？举例回答。自由市场上的公共物品数量通常大于还是小于有效率的数量？</a:t>
            </a:r>
            <a:endParaRPr lang="en-US" altLang="zh-CN" b="1" dirty="0">
              <a:ea typeface="宋体" pitchFamily="2" charset="-122"/>
            </a:endParaRPr>
          </a:p>
          <a:p>
            <a:r>
              <a:rPr lang="zh-CN" altLang="en-US" b="1" dirty="0">
                <a:ea typeface="宋体" pitchFamily="2" charset="-122"/>
              </a:rPr>
              <a:t>（</a:t>
            </a:r>
            <a:r>
              <a:rPr lang="en-US" altLang="zh-CN" b="1" dirty="0">
                <a:ea typeface="宋体" pitchFamily="2" charset="-122"/>
              </a:rPr>
              <a:t>2</a:t>
            </a:r>
            <a:r>
              <a:rPr lang="zh-CN" altLang="en-US" b="1" dirty="0">
                <a:ea typeface="宋体" pitchFamily="2" charset="-122"/>
              </a:rPr>
              <a:t>）与公共资源相关的外部性通常是正的还是负的？举例回答。自由市场上公共资源的使用量通常大于还是小于有效率的使用量？</a:t>
            </a:r>
            <a:endParaRPr lang="en-US" altLang="zh-CN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67390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习题</a:t>
            </a:r>
          </a:p>
        </p:txBody>
      </p:sp>
      <p:sp>
        <p:nvSpPr>
          <p:cNvPr id="133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ea typeface="宋体" pitchFamily="2" charset="-122"/>
              </a:rPr>
              <a:t>6</a:t>
            </a:r>
            <a:r>
              <a:rPr lang="zh-CN" altLang="en-US" b="1">
                <a:ea typeface="宋体" pitchFamily="2" charset="-122"/>
              </a:rPr>
              <a:t>、</a:t>
            </a:r>
            <a:r>
              <a:rPr lang="en-US" altLang="zh-CN" b="1">
                <a:ea typeface="宋体" pitchFamily="2" charset="-122"/>
              </a:rPr>
              <a:t>Communityville</a:t>
            </a:r>
            <a:r>
              <a:rPr lang="zh-CN" altLang="en-US" b="1">
                <a:ea typeface="宋体" pitchFamily="2" charset="-122"/>
              </a:rPr>
              <a:t>市的机场免费提供无线高速互联网服务。</a:t>
            </a:r>
            <a:endParaRPr lang="en-US" altLang="zh-CN" b="1">
              <a:ea typeface="宋体" pitchFamily="2" charset="-122"/>
            </a:endParaRPr>
          </a:p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1</a:t>
            </a:r>
            <a:r>
              <a:rPr lang="zh-CN" altLang="en-US" b="1">
                <a:ea typeface="宋体" pitchFamily="2" charset="-122"/>
              </a:rPr>
              <a:t>）起初，只有几个人使用这种服务。这种服务属于哪一种类型的物品？为什么？</a:t>
            </a:r>
            <a:endParaRPr lang="en-US" altLang="zh-CN" b="1">
              <a:ea typeface="宋体" pitchFamily="2" charset="-122"/>
            </a:endParaRPr>
          </a:p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2</a:t>
            </a:r>
            <a:r>
              <a:rPr lang="zh-CN" altLang="en-US" b="1">
                <a:ea typeface="宋体" pitchFamily="2" charset="-122"/>
              </a:rPr>
              <a:t>）随着越来越多的人开始使用，连接的速度开始下降了。现在无线互联网服务属于哪一种类型的物品？</a:t>
            </a:r>
            <a:endParaRPr lang="en-US" altLang="zh-CN" b="1">
              <a:ea typeface="宋体" pitchFamily="2" charset="-122"/>
            </a:endParaRPr>
          </a:p>
          <a:p>
            <a:r>
              <a:rPr lang="zh-CN" altLang="en-US" b="1">
                <a:ea typeface="宋体" pitchFamily="2" charset="-122"/>
              </a:rPr>
              <a:t>（</a:t>
            </a:r>
            <a:r>
              <a:rPr lang="en-US" altLang="zh-CN" b="1">
                <a:ea typeface="宋体" pitchFamily="2" charset="-122"/>
              </a:rPr>
              <a:t>3</a:t>
            </a:r>
            <a:r>
              <a:rPr lang="zh-CN" altLang="en-US" b="1">
                <a:ea typeface="宋体" pitchFamily="2" charset="-122"/>
              </a:rPr>
              <a:t>）这可能会引起什么问题？为什么？解决这个问题的一种可能的方法是什么？</a:t>
            </a:r>
          </a:p>
          <a:p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9163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509</Words>
  <Application>Microsoft Office PowerPoint</Application>
  <PresentationFormat>全屏显示(4:3)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Wingdings</vt:lpstr>
      <vt:lpstr>Custom Design</vt:lpstr>
      <vt:lpstr>习题</vt:lpstr>
      <vt:lpstr>PowerPoint 演示文稿</vt:lpstr>
      <vt:lpstr>习题</vt:lpstr>
      <vt:lpstr>习题</vt:lpstr>
      <vt:lpstr>习题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第四讲 公共部门经济学</dc:title>
  <dc:creator>wyan</dc:creator>
  <cp:lastModifiedBy>WYAN</cp:lastModifiedBy>
  <cp:revision>9</cp:revision>
  <dcterms:created xsi:type="dcterms:W3CDTF">2018-10-23T08:10:34Z</dcterms:created>
  <dcterms:modified xsi:type="dcterms:W3CDTF">2022-04-06T14:00:43Z</dcterms:modified>
</cp:coreProperties>
</file>