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4" r:id="rId1"/>
    <p:sldMasterId id="2147483650" r:id="rId2"/>
    <p:sldMasterId id="2147483652" r:id="rId3"/>
    <p:sldMasterId id="2147484198" r:id="rId4"/>
    <p:sldMasterId id="2147483655" r:id="rId5"/>
    <p:sldMasterId id="2147483654" r:id="rId6"/>
    <p:sldMasterId id="2147485090" r:id="rId7"/>
    <p:sldMasterId id="2147485091" r:id="rId8"/>
  </p:sldMasterIdLst>
  <p:notesMasterIdLst>
    <p:notesMasterId r:id="rId28"/>
  </p:notesMasterIdLst>
  <p:sldIdLst>
    <p:sldId id="377" r:id="rId9"/>
    <p:sldId id="379" r:id="rId10"/>
    <p:sldId id="361" r:id="rId11"/>
    <p:sldId id="362" r:id="rId12"/>
    <p:sldId id="363" r:id="rId13"/>
    <p:sldId id="364" r:id="rId14"/>
    <p:sldId id="365" r:id="rId15"/>
    <p:sldId id="380" r:id="rId16"/>
    <p:sldId id="367" r:id="rId17"/>
    <p:sldId id="376" r:id="rId18"/>
    <p:sldId id="382" r:id="rId19"/>
    <p:sldId id="368" r:id="rId20"/>
    <p:sldId id="383" r:id="rId21"/>
    <p:sldId id="371" r:id="rId22"/>
    <p:sldId id="372" r:id="rId23"/>
    <p:sldId id="373" r:id="rId24"/>
    <p:sldId id="375" r:id="rId25"/>
    <p:sldId id="434" r:id="rId26"/>
    <p:sldId id="432" r:id="rId2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Font typeface="Arial" panose="020B0604020202020204" pitchFamily="34" charset="0"/>
      <a:buChar char="•"/>
      <a:defRPr sz="3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Font typeface="Arial" panose="020B0604020202020204" pitchFamily="34" charset="0"/>
      <a:buChar char="•"/>
      <a:defRPr sz="3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Font typeface="Arial" panose="020B0604020202020204" pitchFamily="34" charset="0"/>
      <a:buChar char="•"/>
      <a:defRPr sz="3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Font typeface="Arial" panose="020B0604020202020204" pitchFamily="34" charset="0"/>
      <a:buChar char="•"/>
      <a:defRPr sz="3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Font typeface="Arial" panose="020B0604020202020204" pitchFamily="34" charset="0"/>
      <a:buChar char="•"/>
      <a:defRPr sz="3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juan cao_81" initials="lc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EA4"/>
    <a:srgbClr val="F2D698"/>
    <a:srgbClr val="FF66FF"/>
    <a:srgbClr val="008000"/>
    <a:srgbClr val="FF3300"/>
    <a:srgbClr val="A86ED4"/>
    <a:srgbClr val="CC0000"/>
    <a:srgbClr val="F5E0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548" y="40"/>
      </p:cViewPr>
      <p:guideLst>
        <p:guide orient="horz" pos="2160"/>
        <p:guide pos="28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 typeface="Arial" charset="0"/>
              <a:buNone/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 typeface="Arial" charset="0"/>
              <a:buNone/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560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 typeface="Arial" charset="0"/>
              <a:buNone/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 typeface="Arial" panose="020B0604020202020204" pitchFamily="34" charset="0"/>
              <a:buNone/>
              <a:defRPr sz="1200"/>
            </a:lvl1pPr>
          </a:lstStyle>
          <a:p>
            <a:fld id="{80CF97D4-327B-4A40-85E4-501C2B0CD61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614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97D4-327B-4A40-85E4-501C2B0CD61B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6063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F97D4-327B-4A40-85E4-501C2B0CD61B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839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537F2-F3D2-49B1-A1BF-2C1B690477F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04781505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F84B39-4ADA-41A5-8940-3BE2157DB4E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95755293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152400"/>
            <a:ext cx="2171700" cy="6296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62700" cy="6296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C53E3F-8CDB-45B7-AA3C-917909CDA43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22024343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AD609C-88FC-4236-9846-D85F29C83F1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63924813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564089-907D-4567-A8B1-8A7FEB0338D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6537474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F3732C-C2FB-497B-B878-650BAEC86636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18623789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7813" y="1025525"/>
            <a:ext cx="4217987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25525"/>
            <a:ext cx="4217988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D5CF16-8234-4333-909D-A755F2F908F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27253786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ECBBFC-6AC8-4860-A50F-653E1EB44A7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71115120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D78040-FB44-4406-9DE5-6CD52A425A4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02530935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234685F-64FC-4E66-BF1B-F1C806AEC9A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17639450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6594F2-9BCF-420F-88BC-376B4DE7F1D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87565654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BB2B4E-E0DB-46DC-B21C-9FD052FC091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4393768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180ADD-1DFF-45B5-96F5-1ED322309B06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00838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00ADE5A-9E7D-462E-A7B2-F5162CB452F6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97339749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27850" y="77788"/>
            <a:ext cx="2216150" cy="63706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77813" y="77788"/>
            <a:ext cx="6497637" cy="63706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29D77B-DC36-41AB-95D9-0038637741E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14033645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F2DE6C-AE7B-40FB-9606-B183EB6A274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1217972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E853DF-2E61-439B-8ED3-07872CF0347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5615772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036BBC-255B-40F7-AA46-CA5B47D27E86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2694430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4338" y="1600200"/>
            <a:ext cx="1752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319338" y="1600200"/>
            <a:ext cx="1752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AC0AD9-3E94-475E-A67E-ECD5A118C4C6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8576873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6AE603-2ABE-4F25-BAF0-95B3CE80E2E6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3479785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190C15-C3E5-4B07-B0E9-1E7B657862A6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788448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D78657-ADDE-4BAD-AB8C-CEEEE743126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3302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3C6204-A838-499C-BF7C-6F34CA0AED8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20345730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5474CD-8496-4809-BFC0-4C04A303AD2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0965232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3B1588-D3ED-463A-B3AC-CE96864199E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9183732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DFBBFC-2F94-4405-A3E7-6CF5DE2A124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8819126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6725" y="0"/>
            <a:ext cx="2163763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0"/>
            <a:ext cx="6340475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8F9475-571D-4B36-8F3C-CC315BC7972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1357333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9B9F9C-CA5D-4E5F-9094-7919B60881E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6266237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FE7F12-C860-4F31-B823-1D0A49AD26A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787805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EC23F-6DDF-4FEB-8632-29712DA6BD1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7767532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1752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362200" y="1600200"/>
            <a:ext cx="1752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7B800E-8616-496C-BE38-5F51E2ECA05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8424516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DC106E-37E6-42EA-A6D2-4F269BB4CB5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9242451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790661-70B3-4E94-B005-021F0014B2C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80667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5305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5305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0CD223-3598-476E-9DB1-35E93653C10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574733457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C9F4D1-9BF7-4BBF-92EE-27F74B0C85F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338923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2A6A93-237E-40BA-9ED7-3A1E94FB515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9101141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C8057-5086-40CE-BEE1-9072043D570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606448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FAA2D-D51E-410C-BD3D-E26687994D9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8879679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89750" y="0"/>
            <a:ext cx="2143125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2801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EED0DD-A34E-4A62-A8AE-A18AA2A67FA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1519952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31F948-CB2D-41E5-BAC9-D3991FBB12F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9647974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5A1E6C-FF1E-4A1C-BF73-20DF70D18A9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4692535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422791-FCB7-4FF4-A4F3-7E856153190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6046660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00088"/>
            <a:ext cx="4152900" cy="5776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700088"/>
            <a:ext cx="4152900" cy="5776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1C5D79-6C8F-4800-9C80-96E95B2AA44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8719284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818676-5B66-4768-B970-DC1B04ED2A2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50892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259CE8-6247-41BD-B759-94268679F7E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960059993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1EE961-641B-4480-AC54-F3F524DC5C7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0571419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BA6E9E-C870-4D58-AC39-3B065430679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1817490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5E75A-702D-4F0D-9DF7-CA31E02942E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4129301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44B853-F4EE-4E50-97F9-5AE10C19B57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19628917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9321EA-789B-4DE2-9C8F-C70AE29B384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2784163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2600" y="0"/>
            <a:ext cx="2124075" cy="6477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223000" cy="6477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F43AD8-16D7-4FA6-8C60-E0DA7DB4A88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9387041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43B031-331F-49DD-9F90-2B10F4DF032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27418855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B7ECB4-B3BC-4A96-A6BC-7E7F03C7D97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5798523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308BE1-B415-494B-B24D-27E3588162A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1005998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592138"/>
            <a:ext cx="4164013" cy="5808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73613" y="592138"/>
            <a:ext cx="4165600" cy="5808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9ED43C-F6DD-40CA-8990-21EE98804AE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50173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B0F22D-8211-4C4A-B8A4-C893EB4EC18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559028166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E2C0E-E2FD-437B-90AB-59CD36D18C9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2408797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78076C-2BB2-4666-B787-91009FED8DF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15478046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1DA552-1B27-49E5-A593-11DD8F872AA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9103840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46C9DD-A7F1-4420-8450-2A3444991EE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332804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65BF98-CDF6-4446-ACDC-CCB7F1C96FB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28920392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DF6FF-75D5-4A74-9400-F0868884967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76863569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1700" cy="6400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400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4DFA13-606B-4115-8596-905A21C571C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6785494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E6D71D5-0468-45B7-B613-B1AC5F6BF68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592423184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9B7A19-E9A4-4C80-8DB8-1511E14795C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600962774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E96D97-7418-4279-8860-C807DCDA7A1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8224608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BD108-3D6B-40C6-A7E8-C276FB1A85D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147486549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5305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5305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09F2E4-61C7-4025-8A20-180B7B9E717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760385269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883691-C804-4C38-B5C8-ECA23BA5B88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17452699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2B45C2-A750-4C21-AF3D-F39A27606E6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038890018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3B41A7-8DD6-4C67-A888-C0568142790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898888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5EB863-1AE9-4CE6-9EB5-3713E7C4C02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061270332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747309-0D58-4A8E-9A00-26A74C29592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23949796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7A124C-0B69-41A0-A42D-29D9353C285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363415027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152400"/>
            <a:ext cx="2171700" cy="6296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62700" cy="6296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DDA40B-D975-4BB8-9469-8A17F07EF45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922513205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7B9BDA-1822-4980-A76A-131CE6EFF90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234388514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947279-E872-4788-A967-62F7B1B7D6F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44379730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D97E8C-07A0-4CB7-94F6-03DED799044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91256821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ECE271-78E6-4FFC-95C2-11D4710265B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016717976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7813" y="1025525"/>
            <a:ext cx="4217987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25525"/>
            <a:ext cx="4217988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3285BF-F935-4256-9D69-037D8F1DD44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784767583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AD4A68-2F87-422C-A293-8374510A2CA6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647100064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2253BA5-C653-47D4-9E95-6AC79210F60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20120806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272FA4-3B18-4E1A-AC52-4B4FC3D5A6E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819940955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E047C6-699E-481C-AA93-6EBB3C08D86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248082368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31CE33-E590-4B34-B671-6C9574530CE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034324392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19C5A6-7F41-4FA9-85AC-7FDFF4FF53F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974296285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27850" y="77788"/>
            <a:ext cx="2216150" cy="63706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77813" y="77788"/>
            <a:ext cx="6497637" cy="63706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EDDA70B-ED85-4006-9FED-7F319209D0C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03250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FF0926-7403-453A-8E31-DDB07C19A4F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17213225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7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11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10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13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28600" y="152400"/>
            <a:ext cx="8686800" cy="10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fghfgj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4888" y="6469063"/>
            <a:ext cx="50482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 typeface="Arial" panose="020B0604020202020204" pitchFamily="34" charset="0"/>
              <a:buNone/>
              <a:defRPr sz="1200">
                <a:solidFill>
                  <a:srgbClr val="002060"/>
                </a:solidFill>
                <a:ea typeface="宋体" panose="02010600030101010101" pitchFamily="2" charset="-122"/>
              </a:defRPr>
            </a:lvl1pPr>
          </a:lstStyle>
          <a:p>
            <a:fld id="{369E19AE-7CF8-40E5-A065-B5B1B159D07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83350"/>
            <a:ext cx="85407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1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92" r:id="rId1"/>
    <p:sldLayoutId id="2147485093" r:id="rId2"/>
    <p:sldLayoutId id="2147485094" r:id="rId3"/>
    <p:sldLayoutId id="2147485095" r:id="rId4"/>
    <p:sldLayoutId id="2147485096" r:id="rId5"/>
    <p:sldLayoutId id="2147485097" r:id="rId6"/>
    <p:sldLayoutId id="2147485098" r:id="rId7"/>
    <p:sldLayoutId id="2147485099" r:id="rId8"/>
    <p:sldLayoutId id="2147485100" r:id="rId9"/>
    <p:sldLayoutId id="2147485101" r:id="rId10"/>
    <p:sldLayoutId id="214748510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rgbClr val="005EA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1282700" y="77788"/>
            <a:ext cx="78613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Name fgchmvb </a:t>
            </a: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7813" y="1025525"/>
            <a:ext cx="8588375" cy="54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8538" y="6470650"/>
            <a:ext cx="520700" cy="379413"/>
          </a:xfrm>
          <a:prstGeom prst="rect">
            <a:avLst/>
          </a:prstGeom>
          <a:noFill/>
          <a:ln w="19050" cmpd="sng">
            <a:solidFill>
              <a:srgbClr val="005EA4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 typeface="Arial" panose="020B0604020202020204" pitchFamily="34" charset="0"/>
              <a:buNone/>
              <a:defRPr sz="1200">
                <a:solidFill>
                  <a:srgbClr val="002060"/>
                </a:solidFill>
                <a:ea typeface="宋体" panose="02010600030101010101" pitchFamily="2" charset="-122"/>
              </a:defRPr>
            </a:lvl1pPr>
          </a:lstStyle>
          <a:p>
            <a:fld id="{C4DC5E0D-0D54-4705-8688-974F898672A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205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92875"/>
            <a:ext cx="86058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1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cxnSp>
        <p:nvCxnSpPr>
          <p:cNvPr id="2054" name="Straight Connector 2"/>
          <p:cNvCxnSpPr>
            <a:cxnSpLocks noChangeShapeType="1"/>
          </p:cNvCxnSpPr>
          <p:nvPr userDrawn="1"/>
        </p:nvCxnSpPr>
        <p:spPr bwMode="auto">
          <a:xfrm>
            <a:off x="0" y="931863"/>
            <a:ext cx="9144000" cy="0"/>
          </a:xfrm>
          <a:prstGeom prst="line">
            <a:avLst/>
          </a:prstGeom>
          <a:noFill/>
          <a:ln w="76200">
            <a:solidFill>
              <a:srgbClr val="005EA4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055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54138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03" r:id="rId1"/>
    <p:sldLayoutId id="2147485104" r:id="rId2"/>
    <p:sldLayoutId id="2147485105" r:id="rId3"/>
    <p:sldLayoutId id="2147485106" r:id="rId4"/>
    <p:sldLayoutId id="2147485107" r:id="rId5"/>
    <p:sldLayoutId id="2147485108" r:id="rId6"/>
    <p:sldLayoutId id="2147485109" r:id="rId7"/>
    <p:sldLayoutId id="2147485110" r:id="rId8"/>
    <p:sldLayoutId id="2147485111" r:id="rId9"/>
    <p:sldLayoutId id="2147485112" r:id="rId10"/>
    <p:sldLayoutId id="2147485113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rgbClr val="005EA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C:\Users\Andreea\Desktop\Mankiw 7e\pics plus\fig right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00" y="0"/>
            <a:ext cx="2794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7" descr="C:\Users\Andreea\Desktop\Mankiw 7e\pics plus\fig left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0513" cy="648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1"/>
          <p:cNvSpPr>
            <a:spLocks noChangeArrowheads="1"/>
          </p:cNvSpPr>
          <p:nvPr userDrawn="1"/>
        </p:nvSpPr>
        <p:spPr bwMode="auto">
          <a:xfrm>
            <a:off x="150813" y="835025"/>
            <a:ext cx="8839200" cy="5653088"/>
          </a:xfrm>
          <a:prstGeom prst="rect">
            <a:avLst/>
          </a:prstGeom>
          <a:solidFill>
            <a:srgbClr val="FEF0C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077" name="Rectangle 2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323850" y="0"/>
            <a:ext cx="865663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Figure 1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4338" y="1600200"/>
            <a:ext cx="3657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Text</a:t>
            </a:r>
          </a:p>
        </p:txBody>
      </p:sp>
      <p:sp>
        <p:nvSpPr>
          <p:cNvPr id="307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8538" y="6473825"/>
            <a:ext cx="52070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 typeface="Arial" panose="020B0604020202020204" pitchFamily="34" charset="0"/>
              <a:buNone/>
              <a:defRPr sz="1200">
                <a:solidFill>
                  <a:srgbClr val="002060"/>
                </a:solidFill>
                <a:ea typeface="宋体" panose="02010600030101010101" pitchFamily="2" charset="-122"/>
              </a:defRPr>
            </a:lvl1pPr>
          </a:lstStyle>
          <a:p>
            <a:fld id="{67495C49-CA04-4597-A74A-234171D6183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080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92875"/>
            <a:ext cx="86153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1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14" r:id="rId1"/>
    <p:sldLayoutId id="2147485115" r:id="rId2"/>
    <p:sldLayoutId id="2147485116" r:id="rId3"/>
    <p:sldLayoutId id="2147485117" r:id="rId4"/>
    <p:sldLayoutId id="2147485118" r:id="rId5"/>
    <p:sldLayoutId id="2147485119" r:id="rId6"/>
    <p:sldLayoutId id="2147485120" r:id="rId7"/>
    <p:sldLayoutId id="2147485121" r:id="rId8"/>
    <p:sldLayoutId id="2147485122" r:id="rId9"/>
    <p:sldLayoutId id="2147485123" r:id="rId10"/>
    <p:sldLayoutId id="214748512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0D0D0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 descr="C:\Users\Andreea\Desktop\Mankiw 7e\pics plus\table right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725" y="0"/>
            <a:ext cx="2952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7" descr="C:\Users\Andreea\Desktop\Mankiw 7e\pics plus\table left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3688" cy="648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1"/>
          <p:cNvSpPr>
            <a:spLocks noChangeArrowheads="1"/>
          </p:cNvSpPr>
          <p:nvPr userDrawn="1"/>
        </p:nvSpPr>
        <p:spPr bwMode="auto">
          <a:xfrm>
            <a:off x="152400" y="839788"/>
            <a:ext cx="8831263" cy="5648325"/>
          </a:xfrm>
          <a:prstGeom prst="rect">
            <a:avLst/>
          </a:prstGeom>
          <a:solidFill>
            <a:srgbClr val="D7E1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101" name="Rectangle 2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647700" y="0"/>
            <a:ext cx="8385175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Table 1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3657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text</a:t>
            </a:r>
          </a:p>
        </p:txBody>
      </p:sp>
      <p:sp>
        <p:nvSpPr>
          <p:cNvPr id="410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34413" y="6483350"/>
            <a:ext cx="5095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 typeface="Arial" panose="020B0604020202020204" pitchFamily="34" charset="0"/>
              <a:buNone/>
              <a:defRPr sz="1200">
                <a:solidFill>
                  <a:srgbClr val="002060"/>
                </a:solidFill>
                <a:ea typeface="宋体" panose="02010600030101010101" pitchFamily="2" charset="-122"/>
              </a:defRPr>
            </a:lvl1pPr>
          </a:lstStyle>
          <a:p>
            <a:fld id="{4E4A5107-014D-421F-9FE9-D086320FA94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104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92875"/>
            <a:ext cx="86582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1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5" r:id="rId1"/>
    <p:sldLayoutId id="2147485126" r:id="rId2"/>
    <p:sldLayoutId id="2147485127" r:id="rId3"/>
    <p:sldLayoutId id="2147485128" r:id="rId4"/>
    <p:sldLayoutId id="2147485129" r:id="rId5"/>
    <p:sldLayoutId id="2147485130" r:id="rId6"/>
    <p:sldLayoutId id="2147485131" r:id="rId7"/>
    <p:sldLayoutId id="2147485132" r:id="rId8"/>
    <p:sldLayoutId id="2147485133" r:id="rId9"/>
    <p:sldLayoutId id="2147485134" r:id="rId10"/>
    <p:sldLayoutId id="214748513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400">
          <a:solidFill>
            <a:srgbClr val="0D0D0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400">
          <a:solidFill>
            <a:srgbClr val="0D0D0D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400">
          <a:solidFill>
            <a:srgbClr val="0D0D0D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400">
          <a:solidFill>
            <a:srgbClr val="0D0D0D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400">
          <a:solidFill>
            <a:srgbClr val="0D0D0D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400">
          <a:solidFill>
            <a:srgbClr val="0D0D0D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400">
          <a:solidFill>
            <a:srgbClr val="0D0D0D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400">
          <a:solidFill>
            <a:srgbClr val="0D0D0D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400">
          <a:solidFill>
            <a:srgbClr val="0D0D0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"/>
          <p:cNvGrpSpPr>
            <a:grpSpLocks noChangeAspect="1"/>
          </p:cNvGrpSpPr>
          <p:nvPr userDrawn="1"/>
        </p:nvGrpSpPr>
        <p:grpSpPr bwMode="auto">
          <a:xfrm>
            <a:off x="8605838" y="0"/>
            <a:ext cx="569912" cy="1123950"/>
            <a:chOff x="0" y="0"/>
            <a:chExt cx="627467" cy="1293023"/>
          </a:xfrm>
        </p:grpSpPr>
        <p:pic>
          <p:nvPicPr>
            <p:cNvPr id="5132" name="Picture 13" descr="C:\Users\Andreea\Desktop\Mankiw 7e\pics plus\case study2.png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0" y="0"/>
              <a:ext cx="619771" cy="670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3" name="Picture 13" descr="C:\Users\Andreea\Desktop\Mankiw 7e\pics plus\case study2.png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8002" y="657554"/>
              <a:ext cx="651163" cy="619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3" name="Rectangle 2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506413" y="0"/>
            <a:ext cx="8450262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Master case-study #2</a:t>
            </a:r>
          </a:p>
        </p:txBody>
      </p:sp>
      <p:sp>
        <p:nvSpPr>
          <p:cNvPr id="5126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457200" y="700088"/>
            <a:ext cx="8458200" cy="577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  - colorat diferit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8063" y="6467475"/>
            <a:ext cx="51593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 typeface="Arial" panose="020B0604020202020204" pitchFamily="34" charset="0"/>
              <a:buNone/>
              <a:defRPr sz="1200">
                <a:solidFill>
                  <a:srgbClr val="002060"/>
                </a:solidFill>
                <a:ea typeface="宋体" panose="02010600030101010101" pitchFamily="2" charset="-122"/>
              </a:defRPr>
            </a:lvl1pPr>
          </a:lstStyle>
          <a:p>
            <a:fld id="{A3B60433-94DE-406B-950D-E4419428F5D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128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92875"/>
            <a:ext cx="8643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1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grpSp>
        <p:nvGrpSpPr>
          <p:cNvPr id="2" name="Group 3"/>
          <p:cNvGrpSpPr>
            <a:grpSpLocks noChangeAspect="1"/>
          </p:cNvGrpSpPr>
          <p:nvPr userDrawn="1"/>
        </p:nvGrpSpPr>
        <p:grpSpPr bwMode="auto">
          <a:xfrm>
            <a:off x="-3175" y="0"/>
            <a:ext cx="654050" cy="6483350"/>
            <a:chOff x="0" y="0"/>
            <a:chExt cx="654429" cy="6483350"/>
          </a:xfrm>
        </p:grpSpPr>
        <p:pic>
          <p:nvPicPr>
            <p:cNvPr id="3" name="Picture 12" descr="C:\Users\Andreea\Desktop\Mankiw 7e\pics plus\case study.png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5" y="0"/>
              <a:ext cx="651164" cy="670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29" name="Group 2"/>
            <p:cNvGrpSpPr>
              <a:grpSpLocks noChangeAspect="1"/>
            </p:cNvGrpSpPr>
            <p:nvPr userDrawn="1"/>
          </p:nvGrpSpPr>
          <p:grpSpPr bwMode="auto">
            <a:xfrm>
              <a:off x="0" y="642457"/>
              <a:ext cx="335350" cy="5840893"/>
              <a:chOff x="0" y="0"/>
              <a:chExt cx="335350" cy="5840893"/>
            </a:xfrm>
          </p:grpSpPr>
          <p:pic>
            <p:nvPicPr>
              <p:cNvPr id="5130" name="Picture 11" descr="C:\Users\Andreea\Desktop\Mankiw 7e\pics plus\purple.png"/>
              <p:cNvPicPr>
                <a:picLocks noChangeAspect="1" noChangeArrowheads="1"/>
              </p:cNvPicPr>
              <p:nvPr userDrawn="1"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5" y="0"/>
                <a:ext cx="319088" cy="58408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31" name="Picture 13" descr="C:\Users\Andreea\Desktop\Mankiw 7e\pics plus\case study2.png"/>
              <p:cNvPicPr>
                <a:picLocks noChangeAspect="1" noChangeArrowheads="1"/>
              </p:cNvPicPr>
              <p:nvPr userDrawn="1"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5400000">
                <a:off x="4884" y="-4883"/>
                <a:ext cx="325582" cy="335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6" r:id="rId1"/>
    <p:sldLayoutId id="2147485137" r:id="rId2"/>
    <p:sldLayoutId id="2147485138" r:id="rId3"/>
    <p:sldLayoutId id="2147485139" r:id="rId4"/>
    <p:sldLayoutId id="2147485140" r:id="rId5"/>
    <p:sldLayoutId id="2147485141" r:id="rId6"/>
    <p:sldLayoutId id="2147485142" r:id="rId7"/>
    <p:sldLayoutId id="2147485143" r:id="rId8"/>
    <p:sldLayoutId id="2147485144" r:id="rId9"/>
    <p:sldLayoutId id="2147485145" r:id="rId10"/>
    <p:sldLayoutId id="214748514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build="p" autoUpdateAnimBg="0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2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2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2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2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0D0D0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rgbClr val="7030A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236788" y="0"/>
            <a:ext cx="69072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Appendix master title</a:t>
            </a: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58225" y="6488113"/>
            <a:ext cx="485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 typeface="Arial" panose="020B0604020202020204" pitchFamily="34" charset="0"/>
              <a:buNone/>
              <a:defRPr sz="1200">
                <a:solidFill>
                  <a:srgbClr val="002060"/>
                </a:solidFill>
                <a:ea typeface="宋体" panose="02010600030101010101" pitchFamily="2" charset="-122"/>
              </a:defRPr>
            </a:lvl1pPr>
          </a:lstStyle>
          <a:p>
            <a:fld id="{9CC443C2-03A3-4CF9-972E-EE421B31309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148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92875"/>
            <a:ext cx="8637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1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6149" name="Text Placeholder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592138"/>
            <a:ext cx="8482013" cy="580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pic>
        <p:nvPicPr>
          <p:cNvPr id="6150" name="Picture 11" descr="C:\Users\Andreea\Desktop\Mankiw 7e\pics plus\appendix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68263"/>
            <a:ext cx="2208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12" descr="C:\Users\Andreea\Desktop\Mankiw 7e\pics plus\app blu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552450"/>
            <a:ext cx="419100" cy="590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52" name="Group 1"/>
          <p:cNvGrpSpPr>
            <a:grpSpLocks noChangeAspect="1"/>
          </p:cNvGrpSpPr>
          <p:nvPr userDrawn="1"/>
        </p:nvGrpSpPr>
        <p:grpSpPr bwMode="auto">
          <a:xfrm>
            <a:off x="8232775" y="750888"/>
            <a:ext cx="898525" cy="5734050"/>
            <a:chOff x="0" y="0"/>
            <a:chExt cx="898650" cy="5733800"/>
          </a:xfrm>
        </p:grpSpPr>
        <p:pic>
          <p:nvPicPr>
            <p:cNvPr id="6153" name="Picture 12" descr="C:\Users\Andreea\Desktop\Mankiw 7e\pics plus\app blue.png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2006125" y="2799996"/>
              <a:ext cx="5704767" cy="10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4" name="Picture 12" descr="C:\Users\Andreea\Desktop\Mankiw 7e\pics plus\app blue.png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642672"/>
              <a:ext cx="898650" cy="91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47" r:id="rId1"/>
    <p:sldLayoutId id="2147485148" r:id="rId2"/>
    <p:sldLayoutId id="2147485149" r:id="rId3"/>
    <p:sldLayoutId id="2147485150" r:id="rId4"/>
    <p:sldLayoutId id="2147485151" r:id="rId5"/>
    <p:sldLayoutId id="2147485152" r:id="rId6"/>
    <p:sldLayoutId id="2147485153" r:id="rId7"/>
    <p:sldLayoutId id="2147485154" r:id="rId8"/>
    <p:sldLayoutId id="2147485155" r:id="rId9"/>
    <p:sldLayoutId id="2147485156" r:id="rId10"/>
    <p:sldLayoutId id="214748515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p" autoUpdateAnimBg="0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4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4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4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4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4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rgbClr val="005EA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1"/>
          <p:cNvSpPr>
            <a:spLocks noChangeArrowheads="1"/>
          </p:cNvSpPr>
          <p:nvPr userDrawn="1"/>
        </p:nvSpPr>
        <p:spPr bwMode="auto">
          <a:xfrm>
            <a:off x="311150" y="5310188"/>
            <a:ext cx="3581400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altLang="zh-CN" sz="1600">
                <a:ea typeface="宋体" pitchFamily="2" charset="-122"/>
              </a:rPr>
              <a:t>PowerPoint Slides prepared by: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altLang="zh-CN" sz="1600">
                <a:ea typeface="宋体" pitchFamily="2" charset="-122"/>
              </a:rPr>
              <a:t>Andreea CHIRITESCU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n-US" altLang="zh-CN" sz="1600">
                <a:ea typeface="宋体" pitchFamily="2" charset="-122"/>
              </a:rPr>
              <a:t>Eastern Illinois University</a:t>
            </a:r>
          </a:p>
        </p:txBody>
      </p:sp>
      <p:sp>
        <p:nvSpPr>
          <p:cNvPr id="7171" name="TextBox 6"/>
          <p:cNvSpPr txBox="1">
            <a:spLocks noChangeArrowheads="1"/>
          </p:cNvSpPr>
          <p:nvPr userDrawn="1"/>
        </p:nvSpPr>
        <p:spPr bwMode="auto">
          <a:xfrm>
            <a:off x="311150" y="369888"/>
            <a:ext cx="2176463" cy="1368425"/>
          </a:xfrm>
          <a:prstGeom prst="rect">
            <a:avLst/>
          </a:prstGeom>
          <a:noFill/>
          <a:ln w="57150" cmpd="sng">
            <a:solidFill>
              <a:srgbClr val="005EA4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r>
              <a:rPr lang="en-US" altLang="zh-CN" sz="8000" b="1">
                <a:latin typeface="Arial Black" pitchFamily="34" charset="0"/>
                <a:ea typeface="Gungsuh" pitchFamily="18" charset="-127"/>
              </a:rPr>
              <a:t>24</a:t>
            </a:r>
          </a:p>
        </p:txBody>
      </p:sp>
      <p:pic>
        <p:nvPicPr>
          <p:cNvPr id="7172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525" y="3536950"/>
            <a:ext cx="4554538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3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28600" y="152400"/>
            <a:ext cx="8686800" cy="10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fghfgj</a:t>
            </a:r>
          </a:p>
        </p:txBody>
      </p:sp>
      <p:sp>
        <p:nvSpPr>
          <p:cNvPr id="717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7175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8624888" y="6469063"/>
            <a:ext cx="504825" cy="379412"/>
          </a:xfrm>
          <a:prstGeom prst="rect">
            <a:avLst/>
          </a:prstGeom>
          <a:noFill/>
          <a:ln w="19050" cmpd="sng">
            <a:solidFill>
              <a:srgbClr val="005EA4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 typeface="Arial" panose="020B0604020202020204" pitchFamily="34" charset="0"/>
              <a:buNone/>
              <a:defRPr sz="1200">
                <a:solidFill>
                  <a:srgbClr val="002060"/>
                </a:solidFill>
                <a:ea typeface="宋体" panose="02010600030101010101" pitchFamily="2" charset="-122"/>
              </a:defRPr>
            </a:lvl1pPr>
          </a:lstStyle>
          <a:p>
            <a:fld id="{0060A498-6FED-4C51-8518-62BF93DE283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176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83350"/>
            <a:ext cx="8612188" cy="365125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1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58" r:id="rId1"/>
    <p:sldLayoutId id="2147485159" r:id="rId2"/>
    <p:sldLayoutId id="2147485160" r:id="rId3"/>
    <p:sldLayoutId id="2147485161" r:id="rId4"/>
    <p:sldLayoutId id="2147485162" r:id="rId5"/>
    <p:sldLayoutId id="2147485163" r:id="rId6"/>
    <p:sldLayoutId id="2147485164" r:id="rId7"/>
    <p:sldLayoutId id="2147485165" r:id="rId8"/>
    <p:sldLayoutId id="2147485166" r:id="rId9"/>
    <p:sldLayoutId id="2147485167" r:id="rId10"/>
    <p:sldLayoutId id="214748516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rgbClr val="005EA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4" name="Straight Connector 2"/>
          <p:cNvCxnSpPr>
            <a:cxnSpLocks noChangeShapeType="1"/>
          </p:cNvCxnSpPr>
          <p:nvPr userDrawn="1"/>
        </p:nvCxnSpPr>
        <p:spPr bwMode="auto">
          <a:xfrm>
            <a:off x="0" y="931863"/>
            <a:ext cx="9144000" cy="0"/>
          </a:xfrm>
          <a:prstGeom prst="line">
            <a:avLst/>
          </a:prstGeom>
          <a:noFill/>
          <a:ln w="76200">
            <a:solidFill>
              <a:srgbClr val="005EA4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195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54138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3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1282700" y="77788"/>
            <a:ext cx="78613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Name fgchmvb </a:t>
            </a:r>
          </a:p>
        </p:txBody>
      </p:sp>
      <p:sp>
        <p:nvSpPr>
          <p:cNvPr id="819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7813" y="1025525"/>
            <a:ext cx="8588375" cy="54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8198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8538" y="6470650"/>
            <a:ext cx="520700" cy="379413"/>
          </a:xfrm>
          <a:prstGeom prst="rect">
            <a:avLst/>
          </a:prstGeom>
          <a:noFill/>
          <a:ln w="19050" cmpd="sng">
            <a:solidFill>
              <a:srgbClr val="005EA4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 typeface="Arial" panose="020B0604020202020204" pitchFamily="34" charset="0"/>
              <a:buNone/>
              <a:defRPr sz="1200">
                <a:solidFill>
                  <a:srgbClr val="002060"/>
                </a:solidFill>
                <a:ea typeface="宋体" panose="02010600030101010101" pitchFamily="2" charset="-122"/>
              </a:defRPr>
            </a:lvl1pPr>
          </a:lstStyle>
          <a:p>
            <a:fld id="{30B3E2B0-6C77-4A83-9EC0-4F25570497C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19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92875"/>
            <a:ext cx="86058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10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© 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69" r:id="rId1"/>
    <p:sldLayoutId id="2147485170" r:id="rId2"/>
    <p:sldLayoutId id="2147485171" r:id="rId3"/>
    <p:sldLayoutId id="2147485172" r:id="rId4"/>
    <p:sldLayoutId id="2147485173" r:id="rId5"/>
    <p:sldLayoutId id="2147485174" r:id="rId6"/>
    <p:sldLayoutId id="2147485175" r:id="rId7"/>
    <p:sldLayoutId id="2147485176" r:id="rId8"/>
    <p:sldLayoutId id="2147485177" r:id="rId9"/>
    <p:sldLayoutId id="2147485178" r:id="rId10"/>
    <p:sldLayoutId id="2147485179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 autoUpdateAnimBg="0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19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19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19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19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19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rgbClr val="005EA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90000"/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if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8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if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 dirty="0">
                <a:latin typeface="黑体" pitchFamily="49" charset="-122"/>
                <a:ea typeface="黑体" pitchFamily="49" charset="-122"/>
              </a:rPr>
              <a:t>2 </a:t>
            </a:r>
            <a:r>
              <a:rPr lang="zh-CN" altLang="en-US" sz="6000" dirty="0">
                <a:latin typeface="黑体" pitchFamily="49" charset="-122"/>
                <a:ea typeface="黑体" pitchFamily="49" charset="-122"/>
              </a:rPr>
              <a:t>物价水平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77626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942" y="1453896"/>
            <a:ext cx="6441908" cy="445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1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"/>
          <p:cNvSpPr>
            <a:spLocks noGrp="1"/>
          </p:cNvSpPr>
          <p:nvPr>
            <p:ph type="title"/>
          </p:nvPr>
        </p:nvSpPr>
        <p:spPr>
          <a:xfrm>
            <a:off x="233729" y="228600"/>
            <a:ext cx="8656638" cy="444500"/>
          </a:xfrm>
        </p:spPr>
        <p:txBody>
          <a:bodyPr/>
          <a:lstStyle/>
          <a:p>
            <a:r>
              <a:rPr lang="en-US" altLang="zh-CN" sz="2800" dirty="0">
                <a:solidFill>
                  <a:srgbClr val="005EA4"/>
                </a:solidFill>
                <a:latin typeface="黑体" pitchFamily="49" charset="-122"/>
                <a:ea typeface="黑体" pitchFamily="49" charset="-122"/>
              </a:rPr>
              <a:t>CPI</a:t>
            </a:r>
            <a:r>
              <a:rPr lang="zh-CN" altLang="en-US" sz="2800" dirty="0">
                <a:solidFill>
                  <a:srgbClr val="005EA4"/>
                </a:solidFill>
                <a:latin typeface="黑体" pitchFamily="49" charset="-122"/>
                <a:ea typeface="黑体" pitchFamily="49" charset="-122"/>
              </a:rPr>
              <a:t>解读</a:t>
            </a:r>
          </a:p>
        </p:txBody>
      </p:sp>
      <p:pic>
        <p:nvPicPr>
          <p:cNvPr id="147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29" y="837101"/>
            <a:ext cx="8072438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46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3729" y="2598249"/>
            <a:ext cx="8072438" cy="2105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10" y="4870328"/>
            <a:ext cx="7981157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245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1049338" y="101600"/>
            <a:ext cx="8094662" cy="860425"/>
          </a:xfrm>
        </p:spPr>
        <p:txBody>
          <a:bodyPr wrap="square" anchor="t"/>
          <a:lstStyle/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消费者价格指数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4294967295"/>
          </p:nvPr>
        </p:nvSpPr>
        <p:spPr>
          <a:xfrm>
            <a:off x="381000" y="990600"/>
            <a:ext cx="8572500" cy="5410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latin typeface="华文中宋" pitchFamily="2" charset="-122"/>
                <a:ea typeface="华文中宋" pitchFamily="2" charset="-122"/>
              </a:rPr>
              <a:t>衡量生活成本的问题</a:t>
            </a:r>
          </a:p>
          <a:p>
            <a:pPr lvl="1">
              <a:lnSpc>
                <a:spcPct val="120000"/>
              </a:lnSpc>
            </a:pP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替代偏向</a:t>
            </a:r>
          </a:p>
          <a:p>
            <a:pPr lvl="2">
              <a:lnSpc>
                <a:spcPct val="120000"/>
              </a:lnSpc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价格不是同比例变动</a:t>
            </a:r>
          </a:p>
          <a:p>
            <a:pPr lvl="2">
              <a:lnSpc>
                <a:spcPct val="120000"/>
              </a:lnSpc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消费者倾向于那些变得不太昂贵的物品来替代</a:t>
            </a:r>
          </a:p>
          <a:p>
            <a:pPr lvl="1">
              <a:lnSpc>
                <a:spcPct val="120000"/>
              </a:lnSpc>
            </a:pP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新物品的引入</a:t>
            </a:r>
          </a:p>
          <a:p>
            <a:pPr lvl="2">
              <a:lnSpc>
                <a:spcPct val="120000"/>
              </a:lnSpc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更多种类的物品</a:t>
            </a:r>
          </a:p>
          <a:p>
            <a:pPr lvl="1">
              <a:lnSpc>
                <a:spcPct val="120000"/>
              </a:lnSpc>
            </a:pP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无法衡量质量变动</a:t>
            </a:r>
          </a:p>
          <a:p>
            <a:pPr lvl="2">
              <a:lnSpc>
                <a:spcPct val="120000"/>
              </a:lnSpc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质量的改变</a:t>
            </a:r>
          </a:p>
        </p:txBody>
      </p:sp>
      <p:sp>
        <p:nvSpPr>
          <p:cNvPr id="17413" name="Slide Number Placeholder 1"/>
          <p:cNvSpPr txBox="1">
            <a:spLocks noGrp="1"/>
          </p:cNvSpPr>
          <p:nvPr/>
        </p:nvSpPr>
        <p:spPr bwMode="auto">
          <a:xfrm>
            <a:off x="8618538" y="6470650"/>
            <a:ext cx="520700" cy="379413"/>
          </a:xfrm>
          <a:prstGeom prst="rect">
            <a:avLst/>
          </a:prstGeom>
          <a:noFill/>
          <a:ln w="19050">
            <a:solidFill>
              <a:srgbClr val="005EA4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3400">
                <a:solidFill>
                  <a:srgbClr val="005EA4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2C830111-1B54-499C-851D-7EB884BDE823}" type="slidenum">
              <a:rPr lang="zh-CN" altLang="en-US" sz="1200">
                <a:solidFill>
                  <a:srgbClr val="002060"/>
                </a:solidFill>
                <a:ea typeface="宋体" panose="02010600030101010101" pitchFamily="2" charset="-122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20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比较</a:t>
            </a:r>
            <a:r>
              <a:rPr lang="en-US" altLang="zh-CN" sz="3600" dirty="0">
                <a:latin typeface="黑体" pitchFamily="49" charset="-122"/>
                <a:ea typeface="黑体" pitchFamily="49" charset="-122"/>
              </a:rPr>
              <a:t>GDP</a:t>
            </a: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平减指数和</a:t>
            </a:r>
            <a:r>
              <a:rPr lang="en-US" altLang="zh-CN" sz="3600" dirty="0">
                <a:latin typeface="黑体" pitchFamily="49" charset="-122"/>
                <a:ea typeface="黑体" pitchFamily="49" charset="-122"/>
              </a:rPr>
              <a:t>CPI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38931" y="1376362"/>
            <a:ext cx="8466138" cy="4708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None/>
              <a:tabLst>
                <a:tab pos="400050" algn="l"/>
              </a:tabLst>
              <a:defRPr/>
            </a:pPr>
            <a:r>
              <a:rPr lang="en-US" altLang="zh-CN" sz="2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sz="2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、固定一篮子、可变一篮子（</a:t>
            </a:r>
            <a:r>
              <a:rPr lang="zh-CN" altLang="en-US" sz="2400" b="1" kern="0" dirty="0">
                <a:solidFill>
                  <a:srgbClr val="0081BC"/>
                </a:solidFill>
                <a:latin typeface="华文中宋" pitchFamily="2" charset="-122"/>
                <a:ea typeface="华文中宋" pitchFamily="2" charset="-122"/>
              </a:rPr>
              <a:t>注意公式下标</a:t>
            </a:r>
            <a:r>
              <a:rPr lang="zh-CN" altLang="en-US" sz="2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）</a:t>
            </a:r>
            <a:endParaRPr lang="en-US" altLang="zh-CN" sz="2400" b="1" kern="0" dirty="0">
              <a:solidFill>
                <a:schemeClr val="tx2">
                  <a:lumMod val="75000"/>
                  <a:lumOff val="25000"/>
                </a:schemeClr>
              </a:solidFill>
              <a:latin typeface="华文中宋" pitchFamily="2" charset="-122"/>
              <a:ea typeface="华文中宋" pitchFamily="2" charset="-122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None/>
              <a:tabLst>
                <a:tab pos="400050" algn="l"/>
              </a:tabLst>
              <a:defRPr/>
            </a:pPr>
            <a:r>
              <a:rPr lang="en-US" altLang="zh-CN" sz="2400" b="1" kern="0" dirty="0">
                <a:solidFill>
                  <a:srgbClr val="FF33CC"/>
                </a:solidFill>
                <a:latin typeface="华文中宋" pitchFamily="2" charset="-122"/>
                <a:ea typeface="华文中宋" pitchFamily="2" charset="-122"/>
              </a:rPr>
              <a:t>   —</a:t>
            </a:r>
            <a:r>
              <a:rPr lang="zh-CN" altLang="en-US" sz="2400" b="1" dirty="0">
                <a:solidFill>
                  <a:srgbClr val="FF33CC"/>
                </a:solidFill>
                <a:latin typeface="华文中宋" pitchFamily="2" charset="-122"/>
                <a:ea typeface="华文中宋" pitchFamily="2" charset="-122"/>
              </a:rPr>
              <a:t>如果涨价商品不在考察之列，那么</a:t>
            </a:r>
            <a:r>
              <a:rPr lang="en-US" altLang="zh-CN" sz="2400" b="1" dirty="0">
                <a:solidFill>
                  <a:srgbClr val="FF33CC"/>
                </a:solidFill>
                <a:latin typeface="华文中宋" pitchFamily="2" charset="-122"/>
                <a:ea typeface="华文中宋" pitchFamily="2" charset="-122"/>
              </a:rPr>
              <a:t>CPI</a:t>
            </a:r>
            <a:r>
              <a:rPr lang="zh-CN" altLang="en-US" sz="2400" b="1" dirty="0">
                <a:solidFill>
                  <a:srgbClr val="FF33CC"/>
                </a:solidFill>
                <a:latin typeface="华文中宋" pitchFamily="2" charset="-122"/>
                <a:ea typeface="华文中宋" pitchFamily="2" charset="-122"/>
              </a:rPr>
              <a:t>是不受影响的</a:t>
            </a:r>
            <a:endParaRPr lang="en-US" altLang="zh-CN" sz="2400" b="1" kern="0" dirty="0">
              <a:solidFill>
                <a:srgbClr val="FF33CC"/>
              </a:solidFill>
              <a:latin typeface="华文中宋" pitchFamily="2" charset="-122"/>
              <a:ea typeface="华文中宋" pitchFamily="2" charset="-122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None/>
              <a:tabLst>
                <a:tab pos="400050" algn="l"/>
              </a:tabLst>
              <a:defRPr/>
            </a:pPr>
            <a:r>
              <a:rPr lang="en-US" altLang="zh-CN" sz="2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altLang="en-US" sz="2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消费者购买的所有物品和服务、经济中所生产的全部产品</a:t>
            </a:r>
            <a:endParaRPr lang="en-US" altLang="zh-CN" sz="2400" b="1" dirty="0">
              <a:latin typeface="华文中宋" pitchFamily="2" charset="-122"/>
              <a:ea typeface="华文中宋" pitchFamily="2" charset="-122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None/>
              <a:tabLst>
                <a:tab pos="400050" algn="l"/>
              </a:tabLst>
              <a:defRPr/>
            </a:pPr>
            <a:r>
              <a:rPr lang="en-US" altLang="zh-CN" sz="2200" b="1" dirty="0">
                <a:solidFill>
                  <a:srgbClr val="FF33CC"/>
                </a:solidFill>
                <a:latin typeface="华文中宋" pitchFamily="2" charset="-122"/>
                <a:ea typeface="华文中宋" pitchFamily="2" charset="-122"/>
              </a:rPr>
              <a:t>  —</a:t>
            </a:r>
            <a:r>
              <a:rPr lang="zh-CN" altLang="en-US" sz="2200" b="1" dirty="0">
                <a:solidFill>
                  <a:srgbClr val="FF33CC"/>
                </a:solidFill>
                <a:latin typeface="华文中宋" pitchFamily="2" charset="-122"/>
                <a:ea typeface="华文中宋" pitchFamily="2" charset="-122"/>
              </a:rPr>
              <a:t>企业或政府购买的产品价格的上升将反映在哪一指数？</a:t>
            </a:r>
            <a:endParaRPr lang="en-US" altLang="zh-CN" sz="2200" b="1" dirty="0">
              <a:solidFill>
                <a:srgbClr val="FF33CC"/>
              </a:solidFill>
              <a:latin typeface="华文中宋" pitchFamily="2" charset="-122"/>
              <a:ea typeface="华文中宋" pitchFamily="2" charset="-122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None/>
              <a:tabLst>
                <a:tab pos="400050" algn="l"/>
              </a:tabLst>
              <a:defRPr/>
            </a:pP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、包括进口品的价格、仅包括在本国生产的商品的价格</a:t>
            </a:r>
            <a:endParaRPr lang="en-US" altLang="zh-CN" sz="2400" b="1" dirty="0">
              <a:latin typeface="华文中宋" pitchFamily="2" charset="-122"/>
              <a:ea typeface="华文中宋" pitchFamily="2" charset="-122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None/>
              <a:tabLst>
                <a:tab pos="400050" algn="l"/>
              </a:tabLst>
              <a:defRPr/>
            </a:pP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4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、倾向于夸大生活成本的上升、倾向于低估生活成本的增加</a:t>
            </a:r>
            <a:endParaRPr lang="en-US" altLang="zh-CN" sz="2400" b="1" dirty="0">
              <a:latin typeface="华文中宋" pitchFamily="2" charset="-122"/>
              <a:ea typeface="华文中宋" pitchFamily="2" charset="-122"/>
            </a:endParaRPr>
          </a:p>
          <a:p>
            <a:pPr algn="just">
              <a:spcBef>
                <a:spcPct val="20000"/>
              </a:spcBef>
              <a:spcAft>
                <a:spcPts val="600"/>
              </a:spcAft>
              <a:tabLst>
                <a:tab pos="400050" algn="l"/>
              </a:tabLst>
              <a:defRPr/>
            </a:pPr>
            <a:endParaRPr lang="en-US" altLang="zh-CN" sz="2200" kern="0" dirty="0">
              <a:solidFill>
                <a:srgbClr val="FF33CC"/>
              </a:solidFill>
              <a:latin typeface="+mn-lt"/>
              <a:ea typeface="宋体" pitchFamily="2" charset="-122"/>
            </a:endParaRPr>
          </a:p>
          <a:p>
            <a:pPr algn="just">
              <a:spcBef>
                <a:spcPct val="20000"/>
              </a:spcBef>
              <a:spcAft>
                <a:spcPct val="50000"/>
              </a:spcAft>
              <a:tabLst>
                <a:tab pos="400050" algn="l"/>
              </a:tabLst>
              <a:defRPr/>
            </a:pPr>
            <a:endParaRPr lang="en-US" altLang="zh-CN" sz="2400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02283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492919" y="236013"/>
            <a:ext cx="79218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800" dirty="0">
                <a:solidFill>
                  <a:srgbClr val="005EA4"/>
                </a:solidFill>
                <a:latin typeface="黑体" pitchFamily="49" charset="-122"/>
                <a:ea typeface="黑体" pitchFamily="49" charset="-122"/>
                <a:cs typeface="+mj-cs"/>
              </a:rPr>
              <a:t>图</a:t>
            </a:r>
            <a:r>
              <a:rPr lang="en-US" altLang="zh-CN" sz="2800" dirty="0">
                <a:solidFill>
                  <a:srgbClr val="005EA4"/>
                </a:solidFill>
                <a:latin typeface="黑体" pitchFamily="49" charset="-122"/>
                <a:ea typeface="黑体" pitchFamily="49" charset="-122"/>
                <a:cs typeface="+mj-cs"/>
              </a:rPr>
              <a:t>2 </a:t>
            </a:r>
            <a:r>
              <a:rPr lang="zh-CN" altLang="en-US" sz="2800" dirty="0">
                <a:solidFill>
                  <a:srgbClr val="005EA4"/>
                </a:solidFill>
                <a:latin typeface="黑体" pitchFamily="49" charset="-122"/>
                <a:ea typeface="黑体" pitchFamily="49" charset="-122"/>
                <a:cs typeface="+mj-cs"/>
              </a:rPr>
              <a:t>通货膨胀的两个衡量指标</a:t>
            </a:r>
          </a:p>
        </p:txBody>
      </p:sp>
      <p:sp>
        <p:nvSpPr>
          <p:cNvPr id="22533" name="TextBox 6"/>
          <p:cNvSpPr txBox="1">
            <a:spLocks noChangeArrowheads="1"/>
          </p:cNvSpPr>
          <p:nvPr/>
        </p:nvSpPr>
        <p:spPr bwMode="auto">
          <a:xfrm>
            <a:off x="163513" y="5637213"/>
            <a:ext cx="89804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000" b="1" dirty="0">
                <a:latin typeface="华文中宋" pitchFamily="2" charset="-122"/>
                <a:ea typeface="华文中宋" pitchFamily="2" charset="-122"/>
              </a:rPr>
              <a:t>该图显示了1965年以来用年度数据按GDP平减指数和消费者价格指数衡量的通货膨胀—物价水平变动百分比。要注意的是，这两个通货膨胀指标一般是同向变动的。</a:t>
            </a:r>
          </a:p>
        </p:txBody>
      </p:sp>
      <p:sp>
        <p:nvSpPr>
          <p:cNvPr id="20486" name="Slide Number Placeholder 1"/>
          <p:cNvSpPr txBox="1">
            <a:spLocks noGrp="1" noChangeArrowheads="1"/>
          </p:cNvSpPr>
          <p:nvPr/>
        </p:nvSpPr>
        <p:spPr bwMode="auto">
          <a:xfrm>
            <a:off x="8618538" y="6473825"/>
            <a:ext cx="52070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EE662917-AD69-43A5-98C0-35F52A176400}" type="slidenum">
              <a:rPr lang="zh-CN" altLang="en-US" sz="1200">
                <a:solidFill>
                  <a:srgbClr val="002060"/>
                </a:solidFill>
                <a:ea typeface="宋体" panose="02010600030101010101" pitchFamily="2" charset="-122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20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pic>
        <p:nvPicPr>
          <p:cNvPr id="225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838200"/>
            <a:ext cx="7119938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8" descr="24J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9" y="838994"/>
            <a:ext cx="7213600" cy="467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 idx="4294967295"/>
          </p:nvPr>
        </p:nvSpPr>
        <p:spPr>
          <a:xfrm>
            <a:off x="1049338" y="101600"/>
            <a:ext cx="8094662" cy="860425"/>
          </a:xfrm>
        </p:spPr>
        <p:txBody>
          <a:bodyPr/>
          <a:lstStyle/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校正经济变量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b="1" dirty="0">
                <a:latin typeface="华文中宋" pitchFamily="2" charset="-122"/>
                <a:ea typeface="华文中宋" pitchFamily="2" charset="-122"/>
              </a:rPr>
              <a:t>不同时期的美元数字</a:t>
            </a:r>
          </a:p>
          <a:p>
            <a:pPr lvl="3">
              <a:buFontTx/>
              <a:buNone/>
              <a:defRPr/>
            </a:pPr>
            <a:endParaRPr lang="zh-CN" altLang="en-US" dirty="0">
              <a:ea typeface="宋体" pitchFamily="2" charset="-122"/>
            </a:endParaRPr>
          </a:p>
          <a:p>
            <a:pPr lvl="3">
              <a:defRPr/>
            </a:pPr>
            <a:endParaRPr lang="zh-CN" altLang="en-US" dirty="0">
              <a:ea typeface="宋体" pitchFamily="2" charset="-122"/>
            </a:endParaRPr>
          </a:p>
          <a:p>
            <a:pPr lvl="3">
              <a:defRPr/>
            </a:pPr>
            <a:endParaRPr lang="zh-CN" altLang="en-US" dirty="0">
              <a:ea typeface="宋体" pitchFamily="2" charset="-122"/>
            </a:endParaRPr>
          </a:p>
          <a:p>
            <a:pPr>
              <a:defRPr/>
            </a:pPr>
            <a:r>
              <a:rPr lang="zh-CN" altLang="en-US" sz="3200" b="1" dirty="0">
                <a:latin typeface="华文中宋" pitchFamily="2" charset="-122"/>
                <a:ea typeface="华文中宋" pitchFamily="2" charset="-122"/>
              </a:rPr>
              <a:t>指数化</a:t>
            </a:r>
          </a:p>
          <a:p>
            <a:pPr lvl="1">
              <a:defRPr/>
            </a:pPr>
            <a:r>
              <a:rPr lang="zh-CN" altLang="en-US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  <a:cs typeface="+mn-cs"/>
              </a:rPr>
              <a:t>根据法律或合同自动地调整</a:t>
            </a:r>
          </a:p>
          <a:p>
            <a:pPr lvl="1">
              <a:defRPr/>
            </a:pPr>
            <a:r>
              <a:rPr lang="zh-CN" altLang="en-US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  <a:cs typeface="+mn-cs"/>
              </a:rPr>
              <a:t>一个美元数量</a:t>
            </a:r>
          </a:p>
          <a:p>
            <a:pPr lvl="1">
              <a:defRPr/>
            </a:pPr>
            <a:r>
              <a:rPr lang="zh-CN" altLang="en-US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  <a:cs typeface="+mn-cs"/>
              </a:rPr>
              <a:t>根据通货膨胀的影响</a:t>
            </a:r>
          </a:p>
          <a:p>
            <a:pPr lvl="1">
              <a:defRPr/>
            </a:pPr>
            <a:r>
              <a:rPr lang="en-US" altLang="zh-CN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  <a:cs typeface="+mn-cs"/>
              </a:rPr>
              <a:t>COLA: </a:t>
            </a:r>
            <a:r>
              <a:rPr lang="zh-CN" altLang="en-US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  <a:cs typeface="+mn-cs"/>
              </a:rPr>
              <a:t>生活费用津贴</a:t>
            </a:r>
          </a:p>
          <a:p>
            <a:pPr>
              <a:defRPr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21510" name="Slide Number Placeholder 1"/>
          <p:cNvSpPr txBox="1">
            <a:spLocks noGrp="1"/>
          </p:cNvSpPr>
          <p:nvPr/>
        </p:nvSpPr>
        <p:spPr bwMode="auto">
          <a:xfrm>
            <a:off x="8618538" y="6470650"/>
            <a:ext cx="520700" cy="379413"/>
          </a:xfrm>
          <a:prstGeom prst="rect">
            <a:avLst/>
          </a:prstGeom>
          <a:noFill/>
          <a:ln w="19050">
            <a:solidFill>
              <a:srgbClr val="005EA4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3400">
                <a:solidFill>
                  <a:srgbClr val="005EA4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871DB564-BB61-4652-94C1-CF6557DDF638}" type="slidenum">
              <a:rPr lang="zh-CN" altLang="en-US" sz="1200">
                <a:solidFill>
                  <a:srgbClr val="002060"/>
                </a:solidFill>
                <a:ea typeface="宋体" panose="02010600030101010101" pitchFamily="2" charset="-122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20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673225"/>
            <a:ext cx="5083785" cy="1157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450" y="1227138"/>
            <a:ext cx="2660650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6305550" y="4152900"/>
            <a:ext cx="28384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sz="3400">
                <a:solidFill>
                  <a:srgbClr val="005EA4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i="1" dirty="0">
                <a:solidFill>
                  <a:srgbClr val="002060"/>
                </a:solidFill>
                <a:ea typeface="宋体" panose="02010600030101010101" pitchFamily="2" charset="-122"/>
              </a:rPr>
              <a:t>“</a:t>
            </a:r>
            <a:r>
              <a:rPr lang="zh-CN" altLang="en-US" sz="2000" b="1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价格看起来有点高</a:t>
            </a:r>
            <a:r>
              <a:rPr lang="en-US" altLang="zh-CN" sz="2000" b="1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, </a:t>
            </a:r>
            <a:r>
              <a:rPr lang="zh-CN" altLang="en-US" sz="2000" b="1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但是你必须记住这是以今天的美元</a:t>
            </a:r>
            <a:r>
              <a:rPr lang="en-US" altLang="zh-CN" sz="2000" b="1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.”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>
          <a:xfrm>
            <a:off x="1049338" y="101600"/>
            <a:ext cx="8094662" cy="860425"/>
          </a:xfrm>
        </p:spPr>
        <p:txBody>
          <a:bodyPr wrap="square" anchor="t"/>
          <a:lstStyle/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真实和名义利率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4294967295"/>
          </p:nvPr>
        </p:nvSpPr>
        <p:spPr>
          <a:xfrm>
            <a:off x="381000" y="990600"/>
            <a:ext cx="8572500" cy="5410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latin typeface="华文中宋" pitchFamily="2" charset="-122"/>
                <a:ea typeface="华文中宋" pitchFamily="2" charset="-122"/>
              </a:rPr>
              <a:t>名义利率</a:t>
            </a:r>
          </a:p>
          <a:p>
            <a:pPr lvl="1">
              <a:lnSpc>
                <a:spcPct val="120000"/>
              </a:lnSpc>
            </a:pPr>
            <a:r>
              <a:rPr lang="zh-CN" altLang="en-US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  <a:cs typeface="+mn-cs"/>
              </a:rPr>
              <a:t>经常报道的利率</a:t>
            </a:r>
          </a:p>
          <a:p>
            <a:pPr lvl="1">
              <a:lnSpc>
                <a:spcPct val="120000"/>
              </a:lnSpc>
            </a:pPr>
            <a:r>
              <a:rPr lang="zh-CN" altLang="en-US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  <a:cs typeface="+mn-cs"/>
              </a:rPr>
              <a:t>没有校正通货膨胀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latin typeface="华文中宋" pitchFamily="2" charset="-122"/>
                <a:ea typeface="华文中宋" pitchFamily="2" charset="-122"/>
              </a:rPr>
              <a:t>真实利率</a:t>
            </a:r>
          </a:p>
          <a:p>
            <a:pPr lvl="1">
              <a:lnSpc>
                <a:spcPct val="120000"/>
              </a:lnSpc>
            </a:pPr>
            <a:r>
              <a:rPr lang="zh-CN" altLang="en-US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  <a:cs typeface="+mn-cs"/>
              </a:rPr>
              <a:t>矫正了通货膨胀</a:t>
            </a:r>
            <a:r>
              <a:rPr lang="zh-CN" altLang="en-US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 = 名义利率</a:t>
            </a:r>
            <a:r>
              <a:rPr lang="en-US" altLang="zh-CN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-</a:t>
            </a:r>
            <a:r>
              <a:rPr lang="zh-CN" altLang="en-US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通货膨胀率</a:t>
            </a:r>
          </a:p>
        </p:txBody>
      </p:sp>
      <p:sp>
        <p:nvSpPr>
          <p:cNvPr id="22533" name="Slide Number Placeholder 1"/>
          <p:cNvSpPr txBox="1">
            <a:spLocks noGrp="1"/>
          </p:cNvSpPr>
          <p:nvPr/>
        </p:nvSpPr>
        <p:spPr bwMode="auto">
          <a:xfrm>
            <a:off x="8618538" y="6470650"/>
            <a:ext cx="520700" cy="379413"/>
          </a:xfrm>
          <a:prstGeom prst="rect">
            <a:avLst/>
          </a:prstGeom>
          <a:noFill/>
          <a:ln w="19050">
            <a:solidFill>
              <a:srgbClr val="005EA4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3400">
                <a:solidFill>
                  <a:srgbClr val="005EA4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8546A34C-2A73-42E1-BE1A-3ACCD54B9F37}" type="slidenum">
              <a:rPr lang="zh-CN" altLang="en-US" sz="1200">
                <a:solidFill>
                  <a:srgbClr val="002060"/>
                </a:solidFill>
                <a:ea typeface="宋体" panose="02010600030101010101" pitchFamily="2" charset="-122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20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465718" y="183932"/>
            <a:ext cx="83221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6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  <a:cs typeface="+mj-cs"/>
              </a:rPr>
              <a:t>图</a:t>
            </a:r>
            <a:r>
              <a:rPr lang="en-US" altLang="zh-CN" sz="36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  <a:cs typeface="+mj-cs"/>
              </a:rPr>
              <a:t>3 </a:t>
            </a:r>
            <a:r>
              <a:rPr lang="zh-CN" altLang="en-US" sz="36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  <a:cs typeface="+mj-cs"/>
              </a:rPr>
              <a:t>名义利率和真实利率</a:t>
            </a:r>
          </a:p>
        </p:txBody>
      </p: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150813" y="5445125"/>
            <a:ext cx="89519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000" b="1" dirty="0">
                <a:latin typeface="华文中宋" pitchFamily="2" charset="-122"/>
                <a:ea typeface="华文中宋" pitchFamily="2" charset="-122"/>
              </a:rPr>
              <a:t>该图显示了自1965年以来的年度名义利率与真实利率。名义利率是3个月期国库券利率。真实利率是名义利率减去按消费者价格指数衡量的通货膨胀率。要注意的是，名义利率和真实利率往往不是同时变动。</a:t>
            </a:r>
          </a:p>
        </p:txBody>
      </p:sp>
      <p:sp>
        <p:nvSpPr>
          <p:cNvPr id="24582" name="Slide Number Placeholder 1"/>
          <p:cNvSpPr txBox="1">
            <a:spLocks noGrp="1" noChangeArrowheads="1"/>
          </p:cNvSpPr>
          <p:nvPr/>
        </p:nvSpPr>
        <p:spPr bwMode="auto">
          <a:xfrm>
            <a:off x="8618538" y="6473825"/>
            <a:ext cx="52070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96E506BA-94B7-4A51-9461-8E308D7E36CD}" type="slidenum">
              <a:rPr lang="zh-CN" altLang="en-US" sz="1200">
                <a:solidFill>
                  <a:srgbClr val="002060"/>
                </a:solidFill>
                <a:ea typeface="宋体" panose="02010600030101010101" pitchFamily="2" charset="-122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20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pic>
        <p:nvPicPr>
          <p:cNvPr id="266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8" y="928688"/>
            <a:ext cx="731202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8" descr="24J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927100"/>
            <a:ext cx="7215188" cy="442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90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533F5E4-5978-418C-97AD-0DCB270B4D93}"/>
              </a:ext>
            </a:extLst>
          </p:cNvPr>
          <p:cNvSpPr txBox="1"/>
          <p:nvPr/>
        </p:nvSpPr>
        <p:spPr>
          <a:xfrm>
            <a:off x="225053" y="1374441"/>
            <a:ext cx="8447315" cy="3933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宏观经济运行的基本问题（面临的基本挑战）是什么？宏观经济政策的主要目标是什么？主要的宏观经济政策有哪些？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、已知某国在某年度的有关国民收入的统计数据如下：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工资：100亿元；        间接税减补贴：10亿元；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利息：10亿元；         消费支出：90亿元；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租金：30亿元；         投资支出：60亿元；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利润：20亿元；         政府用于商品的支出：30亿元；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出口额：60亿元；       进口额：70亿元。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求：（1）按收入法计算GDP。（2）按支出法计算GDP。</a:t>
            </a:r>
            <a:endParaRPr lang="zh-CN" altLang="zh-CN" sz="44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728E870-A743-4E66-B75F-8A31CB85DD9A}"/>
              </a:ext>
            </a:extLst>
          </p:cNvPr>
          <p:cNvSpPr txBox="1">
            <a:spLocks/>
          </p:cNvSpPr>
          <p:nvPr/>
        </p:nvSpPr>
        <p:spPr>
          <a:xfrm>
            <a:off x="473755" y="107950"/>
            <a:ext cx="8450262" cy="5873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zh-CN" altLang="en-US" kern="0" dirty="0">
                <a:ea typeface="宋体" panose="02010600030101010101" pitchFamily="2" charset="-122"/>
              </a:rPr>
              <a:t>宏观前</a:t>
            </a:r>
            <a:r>
              <a:rPr lang="en-US" altLang="zh-CN" kern="0" dirty="0">
                <a:ea typeface="宋体" panose="02010600030101010101" pitchFamily="2" charset="-122"/>
              </a:rPr>
              <a:t>3</a:t>
            </a:r>
            <a:r>
              <a:rPr lang="zh-CN" altLang="en-US" kern="0">
                <a:ea typeface="宋体" panose="02010600030101010101" pitchFamily="2" charset="-122"/>
              </a:rPr>
              <a:t>次课总练习</a:t>
            </a:r>
            <a:endParaRPr lang="zh-CN" altLang="en-US" kern="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375579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8B33D3BC-3FA5-40A0-9EE1-3EB74A58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413" y="336550"/>
            <a:ext cx="8450262" cy="587375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64E97-5AAE-4409-BB99-3E7C0BD2C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838" y="4099388"/>
            <a:ext cx="8458200" cy="258908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什么是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GDP</a:t>
            </a:r>
            <a:r>
              <a:rPr lang="zh-CN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？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GDP</a:t>
            </a:r>
            <a:r>
              <a:rPr lang="zh-CN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增速快好么？</a:t>
            </a:r>
            <a:endParaRPr lang="en-US" altLang="zh-CN" sz="22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能够用实际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GDP</a:t>
            </a:r>
            <a:r>
              <a:rPr lang="zh-CN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测量经济福利吗？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GDP</a:t>
            </a:r>
            <a:r>
              <a:rPr lang="zh-CN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在衡量福利时的缺陷？</a:t>
            </a:r>
            <a:endParaRPr lang="en-US" altLang="zh-CN" sz="22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思考：新冠疫情下若要提升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GDP</a:t>
            </a:r>
            <a:r>
              <a:rPr lang="zh-CN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增速，可以怎么做？</a:t>
            </a:r>
            <a:endParaRPr lang="en-US" altLang="zh-CN" sz="22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什么是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CPI</a:t>
            </a:r>
            <a:r>
              <a:rPr lang="zh-CN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？ </a:t>
            </a:r>
            <a:r>
              <a:rPr lang="zh-CN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CPI测量价格水平时出现高估原因？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CPI</a:t>
            </a:r>
            <a:r>
              <a:rPr lang="zh-CN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与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GDP</a:t>
            </a:r>
            <a:r>
              <a:rPr lang="zh-CN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平减指数的区别？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/</a:t>
            </a:r>
            <a:r>
              <a:rPr lang="zh-CN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如果进口法国红酒价格上升了，对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CPI</a:t>
            </a:r>
            <a:r>
              <a:rPr lang="zh-CN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影响大还是</a:t>
            </a:r>
            <a:r>
              <a:rPr lang="en-US" altLang="zh-CN" sz="22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GDP</a:t>
            </a:r>
            <a:r>
              <a:rPr lang="zh-CN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平减指数影响大？</a:t>
            </a:r>
            <a:endParaRPr lang="en-US" altLang="zh-CN" sz="22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47DFAB6-20AE-4DF4-86FD-22491EC57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718" y="2844903"/>
            <a:ext cx="3633531" cy="12544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5039FE-4E87-409B-93BB-05EF41009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28" y="1070088"/>
            <a:ext cx="8183072" cy="182875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549" y="5676535"/>
            <a:ext cx="8382000" cy="46929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中国</a:t>
            </a:r>
            <a:r>
              <a:rPr lang="en-US" altLang="zh-CN" sz="2800" b="1" dirty="0">
                <a:latin typeface="华文中宋" pitchFamily="2" charset="-122"/>
                <a:ea typeface="华文中宋" pitchFamily="2" charset="-122"/>
              </a:rPr>
              <a:t>CPI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指数</a:t>
            </a:r>
            <a:r>
              <a:rPr lang="zh-CN" altLang="en-US" sz="2000" b="1" dirty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sz="2000" b="1" dirty="0">
                <a:latin typeface="华文中宋" pitchFamily="2" charset="-122"/>
                <a:ea typeface="华文中宋" pitchFamily="2" charset="-122"/>
              </a:rPr>
              <a:t>1978=100</a:t>
            </a:r>
            <a:r>
              <a:rPr lang="zh-CN" altLang="en-US" sz="2000" b="1" dirty="0">
                <a:latin typeface="华文中宋" pitchFamily="2" charset="-122"/>
                <a:ea typeface="华文中宋" pitchFamily="2" charset="-122"/>
              </a:rPr>
              <a:t>）</a:t>
            </a: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4555CCCC-0160-4A37-8020-1ED868C07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9775"/>
            <a:ext cx="9144000" cy="537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57D8F4E-9893-4BC8-A1AF-77A113F67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95032"/>
            <a:ext cx="8509707" cy="42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06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>
          <a:xfrm>
            <a:off x="1049338" y="167054"/>
            <a:ext cx="8094662" cy="794971"/>
          </a:xfrm>
        </p:spPr>
        <p:txBody>
          <a:bodyPr wrap="square" anchor="t"/>
          <a:lstStyle/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消费者价格指数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116622"/>
            <a:ext cx="8572500" cy="5284177"/>
          </a:xfrm>
        </p:spPr>
        <p:txBody>
          <a:bodyPr/>
          <a:lstStyle/>
          <a:p>
            <a:pPr marL="57150" indent="0">
              <a:lnSpc>
                <a:spcPct val="120000"/>
              </a:lnSpc>
              <a:buNone/>
            </a:pPr>
            <a:r>
              <a:rPr lang="zh-CN" altLang="en-US" sz="3200" b="1" dirty="0">
                <a:latin typeface="华文中宋" pitchFamily="2" charset="-122"/>
                <a:ea typeface="华文中宋" pitchFamily="2" charset="-122"/>
              </a:rPr>
              <a:t>消费者价格指数(CPI)</a:t>
            </a:r>
            <a:endParaRPr lang="en-US" altLang="zh-CN" sz="3200" b="1" dirty="0">
              <a:latin typeface="华文中宋" pitchFamily="2" charset="-122"/>
              <a:ea typeface="华文中宋" pitchFamily="2" charset="-122"/>
            </a:endParaRPr>
          </a:p>
          <a:p>
            <a:pPr marL="400050" lvl="2" indent="0">
              <a:lnSpc>
                <a:spcPct val="120000"/>
              </a:lnSpc>
              <a:buNone/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衡量消费者为消费</a:t>
            </a:r>
            <a:r>
              <a:rPr lang="zh-CN" altLang="en-US" sz="24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固定“一篮子”产品与服务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而支付的平均价格。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>
                <a:latin typeface="华文中宋" pitchFamily="2" charset="-122"/>
                <a:ea typeface="华文中宋" pitchFamily="2" charset="-122"/>
              </a:rPr>
              <a:t>衡量整体价格水平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>
                <a:latin typeface="华文中宋" pitchFamily="2" charset="-122"/>
                <a:ea typeface="华文中宋" pitchFamily="2" charset="-122"/>
              </a:rPr>
              <a:t>衡量物品和劳务的生产成本</a:t>
            </a:r>
          </a:p>
          <a:p>
            <a:pPr lvl="2">
              <a:lnSpc>
                <a:spcPct val="120000"/>
              </a:lnSpc>
              <a:buFont typeface="Arial" panose="020B0604020202020204" pitchFamily="34" charset="0"/>
              <a:buChar char="–"/>
            </a:pPr>
            <a:r>
              <a:rPr lang="zh-CN" altLang="en-US" b="1" dirty="0">
                <a:latin typeface="华文中宋" pitchFamily="2" charset="-122"/>
                <a:ea typeface="华文中宋" pitchFamily="2" charset="-122"/>
              </a:rPr>
              <a:t>被一个典型的消费者购买</a:t>
            </a:r>
          </a:p>
          <a:p>
            <a:pPr lvl="1">
              <a:lnSpc>
                <a:spcPct val="120000"/>
              </a:lnSpc>
            </a:pPr>
            <a:r>
              <a:rPr lang="zh-CN" altLang="en-US" b="1" dirty="0">
                <a:latin typeface="华文中宋" pitchFamily="2" charset="-122"/>
                <a:ea typeface="华文中宋" pitchFamily="2" charset="-122"/>
              </a:rPr>
              <a:t>劳工统计局</a:t>
            </a:r>
          </a:p>
        </p:txBody>
      </p:sp>
      <p:sp>
        <p:nvSpPr>
          <p:cNvPr id="10245" name="Slide Number Placeholder 1"/>
          <p:cNvSpPr txBox="1">
            <a:spLocks noGrp="1"/>
          </p:cNvSpPr>
          <p:nvPr/>
        </p:nvSpPr>
        <p:spPr bwMode="auto">
          <a:xfrm>
            <a:off x="8618538" y="6470650"/>
            <a:ext cx="520700" cy="379413"/>
          </a:xfrm>
          <a:prstGeom prst="rect">
            <a:avLst/>
          </a:prstGeom>
          <a:noFill/>
          <a:ln w="19050">
            <a:solidFill>
              <a:srgbClr val="005EA4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3400">
                <a:solidFill>
                  <a:srgbClr val="005EA4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75A531EE-B1D3-495C-9D8D-D4D9AA372F42}" type="slidenum">
              <a:rPr lang="zh-CN" altLang="en-US" sz="1200">
                <a:solidFill>
                  <a:srgbClr val="002060"/>
                </a:solidFill>
                <a:ea typeface="宋体" panose="02010600030101010101" pitchFamily="2" charset="-122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20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1049338" y="101600"/>
            <a:ext cx="8094662" cy="860425"/>
          </a:xfrm>
        </p:spPr>
        <p:txBody>
          <a:bodyPr wrap="square" anchor="t"/>
          <a:lstStyle/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计算CPI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4294967295"/>
          </p:nvPr>
        </p:nvSpPr>
        <p:spPr>
          <a:xfrm>
            <a:off x="381000" y="1107830"/>
            <a:ext cx="8572500" cy="5292969"/>
          </a:xfrm>
        </p:spPr>
        <p:txBody>
          <a:bodyPr/>
          <a:lstStyle/>
          <a:p>
            <a:pPr marL="571500" indent="-514350">
              <a:lnSpc>
                <a:spcPct val="120000"/>
              </a:lnSpc>
              <a:buFontTx/>
              <a:buAutoNum type="arabicPeriod"/>
            </a:pPr>
            <a:r>
              <a:rPr lang="zh-CN" altLang="en-US" sz="3200" b="1" dirty="0">
                <a:latin typeface="华文中宋" pitchFamily="2" charset="-122"/>
                <a:ea typeface="华文中宋" pitchFamily="2" charset="-122"/>
              </a:rPr>
              <a:t>固定篮子</a:t>
            </a:r>
          </a:p>
          <a:p>
            <a:pPr marL="971550" lvl="1" indent="-514350">
              <a:lnSpc>
                <a:spcPct val="120000"/>
              </a:lnSpc>
            </a:pP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哪一种价格对典型的消费者重要</a:t>
            </a:r>
          </a:p>
          <a:p>
            <a:pPr marL="971550" lvl="1" indent="-514350">
              <a:lnSpc>
                <a:spcPct val="120000"/>
              </a:lnSpc>
            </a:pP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不同的权重</a:t>
            </a:r>
          </a:p>
          <a:p>
            <a:pPr marL="571500" indent="-514350">
              <a:lnSpc>
                <a:spcPct val="120000"/>
              </a:lnSpc>
              <a:buFontTx/>
              <a:buAutoNum type="arabicPeriod"/>
            </a:pPr>
            <a:r>
              <a:rPr lang="zh-CN" altLang="en-US" sz="3200" b="1" dirty="0">
                <a:latin typeface="华文中宋" pitchFamily="2" charset="-122"/>
                <a:ea typeface="华文中宋" pitchFamily="2" charset="-122"/>
              </a:rPr>
              <a:t>找出价格</a:t>
            </a:r>
          </a:p>
          <a:p>
            <a:pPr marL="971550" lvl="1" indent="-514350">
              <a:lnSpc>
                <a:spcPct val="120000"/>
              </a:lnSpc>
            </a:pP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在每一个时点</a:t>
            </a:r>
          </a:p>
          <a:p>
            <a:pPr marL="571500" indent="-514350">
              <a:lnSpc>
                <a:spcPct val="120000"/>
              </a:lnSpc>
              <a:buFontTx/>
              <a:buAutoNum type="arabicPeriod"/>
            </a:pPr>
            <a:r>
              <a:rPr lang="zh-CN" altLang="en-US" sz="3200" b="1" dirty="0">
                <a:latin typeface="华文中宋" pitchFamily="2" charset="-122"/>
                <a:ea typeface="华文中宋" pitchFamily="2" charset="-122"/>
              </a:rPr>
              <a:t>计算这一篮子费用</a:t>
            </a:r>
          </a:p>
          <a:p>
            <a:pPr marL="971550" lvl="1" indent="-514350">
              <a:lnSpc>
                <a:spcPct val="120000"/>
              </a:lnSpc>
            </a:pP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篮子的物品相同</a:t>
            </a:r>
          </a:p>
          <a:p>
            <a:pPr marL="971550" lvl="1" indent="-514350">
              <a:lnSpc>
                <a:spcPct val="120000"/>
              </a:lnSpc>
            </a:pP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区分价格变动的影响</a:t>
            </a:r>
          </a:p>
        </p:txBody>
      </p:sp>
      <p:sp>
        <p:nvSpPr>
          <p:cNvPr id="11269" name="Slide Number Placeholder 1"/>
          <p:cNvSpPr txBox="1">
            <a:spLocks noGrp="1"/>
          </p:cNvSpPr>
          <p:nvPr/>
        </p:nvSpPr>
        <p:spPr bwMode="auto">
          <a:xfrm>
            <a:off x="8618538" y="6470650"/>
            <a:ext cx="520700" cy="379413"/>
          </a:xfrm>
          <a:prstGeom prst="rect">
            <a:avLst/>
          </a:prstGeom>
          <a:noFill/>
          <a:ln w="19050">
            <a:solidFill>
              <a:srgbClr val="005EA4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3400">
                <a:solidFill>
                  <a:srgbClr val="005EA4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56F03C89-DAF9-4C1D-B1B2-6CB9397BBFEE}" type="slidenum">
              <a:rPr lang="zh-CN" altLang="en-US" sz="1200">
                <a:solidFill>
                  <a:srgbClr val="002060"/>
                </a:solidFill>
                <a:ea typeface="宋体" panose="02010600030101010101" pitchFamily="2" charset="-122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20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>
          <a:xfrm>
            <a:off x="1049338" y="101600"/>
            <a:ext cx="8094662" cy="860425"/>
          </a:xfrm>
        </p:spPr>
        <p:txBody>
          <a:bodyPr wrap="square" anchor="t"/>
          <a:lstStyle/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计算CPI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4294967295"/>
          </p:nvPr>
        </p:nvSpPr>
        <p:spPr>
          <a:xfrm>
            <a:off x="381000" y="990600"/>
            <a:ext cx="8572500" cy="5410200"/>
          </a:xfrm>
        </p:spPr>
        <p:txBody>
          <a:bodyPr/>
          <a:lstStyle/>
          <a:p>
            <a:pPr marL="571500" indent="-514350">
              <a:lnSpc>
                <a:spcPct val="120000"/>
              </a:lnSpc>
              <a:buFontTx/>
              <a:buAutoNum type="arabicPeriod" startAt="4"/>
            </a:pPr>
            <a:r>
              <a:rPr lang="zh-CN" altLang="en-US" sz="3200" b="1" dirty="0">
                <a:latin typeface="华文中宋" pitchFamily="2" charset="-122"/>
                <a:ea typeface="华文中宋" pitchFamily="2" charset="-122"/>
              </a:rPr>
              <a:t>选择一个基年和计算CPI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基年 = 基准</a:t>
            </a:r>
          </a:p>
          <a:p>
            <a:pPr lvl="1" eaLnBrk="1" hangingPunct="1">
              <a:lnSpc>
                <a:spcPct val="120000"/>
              </a:lnSpc>
              <a:buClr>
                <a:srgbClr val="C50075"/>
              </a:buClr>
              <a:buSzPct val="120000"/>
              <a:buFont typeface="Wingdings" pitchFamily="2" charset="2"/>
              <a:buNone/>
            </a:pP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CPI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等于篮子的现期成本除以其基年成本，再乘以</a:t>
            </a: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100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，即：</a:t>
            </a:r>
          </a:p>
          <a:p>
            <a:pPr lvl="1" eaLnBrk="1" hangingPunct="1">
              <a:lnSpc>
                <a:spcPct val="120000"/>
              </a:lnSpc>
              <a:buClr>
                <a:srgbClr val="C50075"/>
              </a:buClr>
              <a:buSzPct val="120000"/>
              <a:buFont typeface="Wingdings" pitchFamily="2" charset="2"/>
              <a:buNone/>
            </a:pP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CPI=(CPI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篮子中的产品在现期的成本</a:t>
            </a: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÷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CPI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篮子中的产品在基期的成本</a:t>
            </a: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) </a:t>
            </a:r>
            <a:r>
              <a:rPr lang="en-US" altLang="zh-CN" sz="2400" b="1" dirty="0">
                <a:latin typeface="华文中宋" pitchFamily="2" charset="-122"/>
                <a:ea typeface="华文中宋" pitchFamily="2" charset="-122"/>
                <a:sym typeface="Symbol" pitchFamily="18" charset="2"/>
              </a:rPr>
              <a:t></a:t>
            </a: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 100</a:t>
            </a:r>
            <a:endParaRPr lang="zh-CN" altLang="en-US" sz="2400" b="1" dirty="0">
              <a:latin typeface="华文中宋" pitchFamily="2" charset="-122"/>
              <a:ea typeface="华文中宋" pitchFamily="2" charset="-122"/>
            </a:endParaRPr>
          </a:p>
          <a:p>
            <a:pPr marL="57150" lvl="1" indent="0">
              <a:lnSpc>
                <a:spcPct val="120000"/>
              </a:lnSpc>
              <a:buNone/>
            </a:pPr>
            <a:r>
              <a:rPr lang="en-US" altLang="zh-CN" b="1" dirty="0">
                <a:solidFill>
                  <a:srgbClr val="005EA4"/>
                </a:solidFill>
                <a:latin typeface="华文中宋" pitchFamily="2" charset="-122"/>
                <a:ea typeface="华文中宋" pitchFamily="2" charset="-122"/>
                <a:cs typeface="+mn-cs"/>
              </a:rPr>
              <a:t>5. </a:t>
            </a:r>
            <a:r>
              <a:rPr lang="zh-CN" altLang="en-US" b="1" dirty="0">
                <a:solidFill>
                  <a:srgbClr val="005EA4"/>
                </a:solidFill>
                <a:latin typeface="华文中宋" pitchFamily="2" charset="-122"/>
                <a:ea typeface="华文中宋" pitchFamily="2" charset="-122"/>
                <a:cs typeface="+mn-cs"/>
              </a:rPr>
              <a:t>计算</a:t>
            </a:r>
            <a:r>
              <a:rPr lang="zh-CN" altLang="en-US" b="1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  <a:cs typeface="+mn-cs"/>
              </a:rPr>
              <a:t>通货膨胀率</a:t>
            </a:r>
            <a:endParaRPr lang="en-US" altLang="zh-CN" b="1" dirty="0">
              <a:solidFill>
                <a:srgbClr val="C00000"/>
              </a:solidFill>
              <a:latin typeface="华文中宋" pitchFamily="2" charset="-122"/>
              <a:ea typeface="华文中宋" pitchFamily="2" charset="-122"/>
              <a:cs typeface="+mn-cs"/>
            </a:endParaRPr>
          </a:p>
          <a:p>
            <a:pPr marL="971550" lvl="1" indent="-514350">
              <a:lnSpc>
                <a:spcPct val="120000"/>
              </a:lnSpc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价格指数的变化比率</a:t>
            </a:r>
          </a:p>
          <a:p>
            <a:pPr marL="971550" lvl="1" indent="-514350">
              <a:lnSpc>
                <a:spcPct val="120000"/>
              </a:lnSpc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相对于以前时期</a:t>
            </a:r>
          </a:p>
          <a:p>
            <a:pPr marL="57150" lvl="1" indent="0">
              <a:lnSpc>
                <a:spcPct val="120000"/>
              </a:lnSpc>
              <a:buNone/>
            </a:pPr>
            <a:endParaRPr lang="zh-CN" altLang="en-US" b="1" dirty="0">
              <a:solidFill>
                <a:srgbClr val="005EA4"/>
              </a:solidFill>
              <a:latin typeface="华文中宋" pitchFamily="2" charset="-122"/>
              <a:ea typeface="华文中宋" pitchFamily="2" charset="-122"/>
              <a:cs typeface="+mn-cs"/>
            </a:endParaRP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581740"/>
              </p:ext>
            </p:extLst>
          </p:nvPr>
        </p:nvGraphicFramePr>
        <p:xfrm>
          <a:off x="1437055" y="5491529"/>
          <a:ext cx="529113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r:id="rId3" imgW="3200400" imgH="419040" progId="">
                  <p:embed/>
                </p:oleObj>
              </mc:Choice>
              <mc:Fallback>
                <p:oleObj r:id="rId3" imgW="3200400" imgH="41904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7055" y="5491529"/>
                        <a:ext cx="5291137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Slide Number Placeholder 2"/>
          <p:cNvSpPr txBox="1">
            <a:spLocks noGrp="1"/>
          </p:cNvSpPr>
          <p:nvPr/>
        </p:nvSpPr>
        <p:spPr bwMode="auto">
          <a:xfrm>
            <a:off x="8618538" y="6470650"/>
            <a:ext cx="520700" cy="379413"/>
          </a:xfrm>
          <a:prstGeom prst="rect">
            <a:avLst/>
          </a:prstGeom>
          <a:noFill/>
          <a:ln w="19050">
            <a:solidFill>
              <a:srgbClr val="005EA4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defRPr sz="3400">
                <a:solidFill>
                  <a:srgbClr val="005EA4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buSzPct val="90000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A1681F40-4455-424B-98E7-83E4010F133B}" type="slidenum">
              <a:rPr lang="zh-CN" altLang="en-US" sz="1200">
                <a:solidFill>
                  <a:srgbClr val="002060"/>
                </a:solidFill>
                <a:ea typeface="宋体" panose="02010600030101010101" pitchFamily="2" charset="-122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20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231775" y="218831"/>
            <a:ext cx="84989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None/>
            </a:pPr>
            <a:r>
              <a:rPr lang="zh-CN" altLang="en-US" sz="2800" dirty="0">
                <a:solidFill>
                  <a:srgbClr val="005EA4"/>
                </a:solidFill>
                <a:latin typeface="黑体" pitchFamily="49" charset="-122"/>
                <a:ea typeface="黑体" pitchFamily="49" charset="-122"/>
                <a:cs typeface="+mj-cs"/>
              </a:rPr>
              <a:t>表</a:t>
            </a:r>
            <a:r>
              <a:rPr lang="en-US" altLang="zh-CN" sz="2800" dirty="0">
                <a:solidFill>
                  <a:srgbClr val="005EA4"/>
                </a:solidFill>
                <a:latin typeface="黑体" pitchFamily="49" charset="-122"/>
                <a:ea typeface="黑体" pitchFamily="49" charset="-122"/>
                <a:cs typeface="+mj-cs"/>
              </a:rPr>
              <a:t>1 </a:t>
            </a:r>
            <a:r>
              <a:rPr lang="zh-CN" altLang="en-US" sz="2800" dirty="0">
                <a:solidFill>
                  <a:srgbClr val="005EA4"/>
                </a:solidFill>
                <a:latin typeface="黑体" pitchFamily="49" charset="-122"/>
                <a:ea typeface="黑体" pitchFamily="49" charset="-122"/>
                <a:cs typeface="+mj-cs"/>
              </a:rPr>
              <a:t>计算消费者价格指数和通货膨胀率</a:t>
            </a:r>
            <a:r>
              <a:rPr lang="en-US" altLang="zh-CN" sz="2800" dirty="0">
                <a:solidFill>
                  <a:srgbClr val="005EA4"/>
                </a:solidFill>
                <a:latin typeface="黑体" pitchFamily="49" charset="-122"/>
                <a:ea typeface="黑体" pitchFamily="49" charset="-122"/>
                <a:cs typeface="+mj-cs"/>
              </a:rPr>
              <a:t>: </a:t>
            </a:r>
            <a:r>
              <a:rPr lang="zh-CN" altLang="en-US" sz="2800" dirty="0">
                <a:solidFill>
                  <a:srgbClr val="005EA4"/>
                </a:solidFill>
                <a:latin typeface="黑体" pitchFamily="49" charset="-122"/>
                <a:ea typeface="黑体" pitchFamily="49" charset="-122"/>
                <a:cs typeface="+mj-cs"/>
              </a:rPr>
              <a:t>一个例子</a:t>
            </a:r>
          </a:p>
        </p:txBody>
      </p:sp>
      <p:sp>
        <p:nvSpPr>
          <p:cNvPr id="13318" name="Slide Number Placeholder 1"/>
          <p:cNvSpPr txBox="1">
            <a:spLocks noGrp="1" noChangeArrowheads="1"/>
          </p:cNvSpPr>
          <p:nvPr/>
        </p:nvSpPr>
        <p:spPr bwMode="auto">
          <a:xfrm>
            <a:off x="8634413" y="6483350"/>
            <a:ext cx="5095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440D363C-1651-4A97-8FAE-CE32FC378D90}" type="slidenum">
              <a:rPr lang="zh-CN" altLang="en-US" sz="1200">
                <a:solidFill>
                  <a:srgbClr val="002060"/>
                </a:solidFill>
                <a:ea typeface="宋体" panose="02010600030101010101" pitchFamily="2" charset="-122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20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pic>
        <p:nvPicPr>
          <p:cNvPr id="153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1479550"/>
            <a:ext cx="8680450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930117"/>
            <a:ext cx="8799512" cy="53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122237" y="237027"/>
            <a:ext cx="89804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None/>
            </a:pPr>
            <a:r>
              <a:rPr lang="zh-CN" altLang="en-US" sz="2800" dirty="0">
                <a:solidFill>
                  <a:srgbClr val="005EA4"/>
                </a:solidFill>
                <a:latin typeface="黑体" pitchFamily="49" charset="-122"/>
                <a:ea typeface="黑体" pitchFamily="49" charset="-122"/>
              </a:rPr>
              <a:t>表</a:t>
            </a:r>
            <a:r>
              <a:rPr lang="en-US" altLang="zh-CN" sz="2800" dirty="0">
                <a:solidFill>
                  <a:srgbClr val="005EA4"/>
                </a:solidFill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sz="2800" dirty="0">
                <a:solidFill>
                  <a:srgbClr val="005EA4"/>
                </a:solidFill>
                <a:latin typeface="黑体" pitchFamily="49" charset="-122"/>
                <a:ea typeface="黑体" pitchFamily="49" charset="-122"/>
              </a:rPr>
              <a:t>计算消费者价格指数和通货膨胀率</a:t>
            </a:r>
            <a:r>
              <a:rPr lang="en-US" altLang="zh-CN" sz="2800" dirty="0">
                <a:solidFill>
                  <a:srgbClr val="005EA4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sz="2800" dirty="0">
                <a:solidFill>
                  <a:srgbClr val="005EA4"/>
                </a:solidFill>
                <a:latin typeface="黑体" pitchFamily="49" charset="-122"/>
                <a:ea typeface="黑体" pitchFamily="49" charset="-122"/>
              </a:rPr>
              <a:t>一个例子</a:t>
            </a:r>
          </a:p>
        </p:txBody>
      </p:sp>
      <p:sp>
        <p:nvSpPr>
          <p:cNvPr id="16389" name="TextBox 8"/>
          <p:cNvSpPr txBox="1">
            <a:spLocks noChangeArrowheads="1"/>
          </p:cNvSpPr>
          <p:nvPr/>
        </p:nvSpPr>
        <p:spPr bwMode="auto">
          <a:xfrm>
            <a:off x="325315" y="4897194"/>
            <a:ext cx="87774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None/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这个图表显示了怎样计算消费者价格指数和通货膨胀率 对于一个国家中的消费者只购买汉堡和热狗。</a:t>
            </a:r>
          </a:p>
        </p:txBody>
      </p:sp>
      <p:sp>
        <p:nvSpPr>
          <p:cNvPr id="14342" name="Slide Number Placeholder 1"/>
          <p:cNvSpPr txBox="1">
            <a:spLocks noGrp="1" noChangeArrowheads="1"/>
          </p:cNvSpPr>
          <p:nvPr/>
        </p:nvSpPr>
        <p:spPr bwMode="auto">
          <a:xfrm>
            <a:off x="8634413" y="6483350"/>
            <a:ext cx="5095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A4D3FADF-6BFB-4401-B430-85E1D2CA6168}" type="slidenum">
              <a:rPr lang="zh-CN" altLang="en-US" sz="1200">
                <a:solidFill>
                  <a:srgbClr val="002060"/>
                </a:solidFill>
                <a:ea typeface="宋体" panose="02010600030101010101" pitchFamily="2" charset="-122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20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pic>
        <p:nvPicPr>
          <p:cNvPr id="163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1844675"/>
            <a:ext cx="8680450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" y="1102945"/>
            <a:ext cx="8764588" cy="371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16504" y="226158"/>
            <a:ext cx="5242658" cy="600319"/>
          </a:xfrm>
          <a:noFill/>
        </p:spPr>
        <p:txBody>
          <a:bodyPr/>
          <a:lstStyle/>
          <a:p>
            <a:r>
              <a:rPr lang="zh-CN" altLang="en-US" sz="2800" dirty="0">
                <a:solidFill>
                  <a:srgbClr val="005EA4"/>
                </a:solidFill>
                <a:latin typeface="黑体" pitchFamily="49" charset="-122"/>
                <a:ea typeface="黑体" pitchFamily="49" charset="-122"/>
              </a:rPr>
              <a:t>补充阅读：我国的</a:t>
            </a:r>
            <a:r>
              <a:rPr lang="en-US" altLang="zh-CN" sz="2800" dirty="0">
                <a:solidFill>
                  <a:srgbClr val="005EA4"/>
                </a:solidFill>
                <a:latin typeface="黑体" pitchFamily="49" charset="-122"/>
                <a:ea typeface="黑体" pitchFamily="49" charset="-122"/>
              </a:rPr>
              <a:t>CPI</a:t>
            </a:r>
            <a:endParaRPr lang="zh-CN" altLang="en-US" sz="2800" dirty="0">
              <a:solidFill>
                <a:srgbClr val="005EA4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454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77" y="887291"/>
            <a:ext cx="800735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4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77" y="4062534"/>
            <a:ext cx="8007350" cy="218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0541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265112" y="218388"/>
            <a:ext cx="8613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800" dirty="0">
                <a:solidFill>
                  <a:srgbClr val="005EA4"/>
                </a:solidFill>
                <a:latin typeface="黑体" pitchFamily="49" charset="-122"/>
                <a:ea typeface="黑体" pitchFamily="49" charset="-122"/>
                <a:cs typeface="+mj-cs"/>
              </a:rPr>
              <a:t>图</a:t>
            </a:r>
            <a:r>
              <a:rPr lang="en-US" altLang="zh-CN" sz="2800" dirty="0">
                <a:solidFill>
                  <a:srgbClr val="005EA4"/>
                </a:solidFill>
                <a:latin typeface="黑体" pitchFamily="49" charset="-122"/>
                <a:ea typeface="黑体" pitchFamily="49" charset="-122"/>
                <a:cs typeface="+mj-cs"/>
              </a:rPr>
              <a:t>1 </a:t>
            </a:r>
            <a:r>
              <a:rPr lang="zh-CN" altLang="en-US" sz="2800" dirty="0">
                <a:solidFill>
                  <a:srgbClr val="005EA4"/>
                </a:solidFill>
                <a:latin typeface="黑体" pitchFamily="49" charset="-122"/>
                <a:ea typeface="黑体" pitchFamily="49" charset="-122"/>
                <a:cs typeface="+mj-cs"/>
              </a:rPr>
              <a:t>典型的物品和劳务篮子</a:t>
            </a:r>
          </a:p>
        </p:txBody>
      </p:sp>
      <p:sp>
        <p:nvSpPr>
          <p:cNvPr id="18437" name="TextBox 6"/>
          <p:cNvSpPr txBox="1">
            <a:spLocks noChangeArrowheads="1"/>
          </p:cNvSpPr>
          <p:nvPr/>
        </p:nvSpPr>
        <p:spPr bwMode="auto">
          <a:xfrm>
            <a:off x="6496051" y="2101850"/>
            <a:ext cx="2382838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该图显示了典型的消费者花费在不同种类物品和劳务上的比例。劳工统计局称这些为不同种类的重要性程度。</a:t>
            </a:r>
          </a:p>
        </p:txBody>
      </p:sp>
      <p:sp>
        <p:nvSpPr>
          <p:cNvPr id="16390" name="Slide Number Placeholder 1"/>
          <p:cNvSpPr txBox="1">
            <a:spLocks noGrp="1" noChangeArrowheads="1"/>
          </p:cNvSpPr>
          <p:nvPr/>
        </p:nvSpPr>
        <p:spPr bwMode="auto">
          <a:xfrm>
            <a:off x="8618538" y="6473825"/>
            <a:ext cx="52070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59296862-AAC4-4A71-AA6A-5AADE429F91F}" type="slidenum">
              <a:rPr lang="zh-CN" altLang="en-US" sz="1200">
                <a:solidFill>
                  <a:srgbClr val="002060"/>
                </a:solidFill>
                <a:ea typeface="宋体" panose="02010600030101010101" pitchFamily="2" charset="-122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20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pic>
        <p:nvPicPr>
          <p:cNvPr id="163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941388"/>
            <a:ext cx="6003925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8" descr="24J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895350"/>
            <a:ext cx="6024563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utoUpdateAnimBg="0"/>
    </p:bldLst>
  </p:timing>
</p:sld>
</file>

<file path=ppt/theme/theme1.xml><?xml version="1.0" encoding="utf-8"?>
<a:theme xmlns:a="http://schemas.openxmlformats.org/drawingml/2006/main" name="Chapter title">
  <a:themeElements>
    <a:clrScheme name="Chapter 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apter tit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altLang="zh-CN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altLang="zh-CN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hapter 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 tit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 tit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 tit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 tit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 tit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 tit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 tit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 tit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 tit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 tit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 tit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hapter content">
  <a:themeElements>
    <a:clrScheme name="Chapter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apter cont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altLang="zh-CN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altLang="zh-CN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hapter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 conte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 conte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 conte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 conte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 conte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 conte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 conte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 conte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 conte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 conte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 conte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igure">
  <a:themeElements>
    <a:clrScheme name="Fig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g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altLang="zh-CN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altLang="zh-CN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ig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able">
  <a:themeElements>
    <a:clrScheme name="Tab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ab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altLang="zh-CN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altLang="zh-CN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ab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b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b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b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b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b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b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b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b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b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b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b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Case study">
  <a:themeElements>
    <a:clrScheme name="Case stud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se stud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altLang="zh-CN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altLang="zh-CN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se stud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e stud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e stud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e stud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e stud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e stud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e stud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e stud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e stud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e stud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e stud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e stud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Appendix">
  <a:themeElements>
    <a:clrScheme name="Appendix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pendi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altLang="zh-CN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altLang="zh-CN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ppendix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pendix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pendix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pendix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pendix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pendix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pendix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pendix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pendix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pendix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pendix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pendix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Chapter title">
  <a:themeElements>
    <a:clrScheme name="1_Chapter 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hapter tit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altLang="zh-CN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altLang="zh-CN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hapter 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 tit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 tit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 tit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 tit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 tit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apter tit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apter tit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apter tit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apter tit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apter tit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apter tit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Chapter content">
  <a:themeElements>
    <a:clrScheme name="1_Chapter conte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hapter cont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altLang="zh-CN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Arial" charset="0"/>
          <a:buChar char="•"/>
          <a:tabLst/>
          <a:defRPr kumimoji="0" lang="en-US" altLang="zh-CN" sz="3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hapter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 conte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 conte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 conte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 conte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apter conte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apter conte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apter conte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apter conte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apter conte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apter conte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apter conte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Pages>0</Pages>
  <Words>816</Words>
  <Characters>0</Characters>
  <Application>Microsoft Office PowerPoint</Application>
  <DocSecurity>0</DocSecurity>
  <PresentationFormat>全屏显示(4:3)</PresentationFormat>
  <Lines>0</Lines>
  <Paragraphs>98</Paragraphs>
  <Slides>19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8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黑体</vt:lpstr>
      <vt:lpstr>华文中宋</vt:lpstr>
      <vt:lpstr>Arial</vt:lpstr>
      <vt:lpstr>Arial Black</vt:lpstr>
      <vt:lpstr>Times New Roman</vt:lpstr>
      <vt:lpstr>Wingdings</vt:lpstr>
      <vt:lpstr>Chapter title</vt:lpstr>
      <vt:lpstr>Chapter content</vt:lpstr>
      <vt:lpstr>Figure</vt:lpstr>
      <vt:lpstr>Table</vt:lpstr>
      <vt:lpstr>Case study</vt:lpstr>
      <vt:lpstr>Appendix</vt:lpstr>
      <vt:lpstr>1_Chapter title</vt:lpstr>
      <vt:lpstr>1_Chapter content</vt:lpstr>
      <vt:lpstr>2 物价水平</vt:lpstr>
      <vt:lpstr>PowerPoint 演示文稿</vt:lpstr>
      <vt:lpstr>消费者价格指数</vt:lpstr>
      <vt:lpstr>计算CPI</vt:lpstr>
      <vt:lpstr>计算CPI</vt:lpstr>
      <vt:lpstr>PowerPoint 演示文稿</vt:lpstr>
      <vt:lpstr>PowerPoint 演示文稿</vt:lpstr>
      <vt:lpstr>补充阅读：我国的CPI</vt:lpstr>
      <vt:lpstr>PowerPoint 演示文稿</vt:lpstr>
      <vt:lpstr>PowerPoint 演示文稿</vt:lpstr>
      <vt:lpstr>CPI解读</vt:lpstr>
      <vt:lpstr>消费者价格指数</vt:lpstr>
      <vt:lpstr>比较GDP平减指数和CPI</vt:lpstr>
      <vt:lpstr>PowerPoint 演示文稿</vt:lpstr>
      <vt:lpstr>校正经济变量</vt:lpstr>
      <vt:lpstr>真实和名义利率</vt:lpstr>
      <vt:lpstr>PowerPoint 演示文稿</vt:lpstr>
      <vt:lpstr>PowerPoint 演示文稿</vt:lpstr>
      <vt:lpstr>练习</vt:lpstr>
    </vt:vector>
  </TitlesOfParts>
  <Company>Eastern Illinois University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</dc:title>
  <dc:creator>Andreea Chiritescu</dc:creator>
  <cp:lastModifiedBy>cao lijuan</cp:lastModifiedBy>
  <cp:revision>1066</cp:revision>
  <dcterms:created xsi:type="dcterms:W3CDTF">2006-11-30T14:59:54Z</dcterms:created>
  <dcterms:modified xsi:type="dcterms:W3CDTF">2021-12-09T02:03:51Z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2052-9.1.0.5132</vt:lpwstr>
  </property>
</Properties>
</file>