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comments/comment1.xml" ContentType="application/vnd.openxmlformats-officedocument.presentationml.comments+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62"/>
  </p:notesMasterIdLst>
  <p:sldIdLst>
    <p:sldId id="481" r:id="rId2"/>
    <p:sldId id="491" r:id="rId3"/>
    <p:sldId id="457" r:id="rId4"/>
    <p:sldId id="458" r:id="rId5"/>
    <p:sldId id="459" r:id="rId6"/>
    <p:sldId id="460" r:id="rId7"/>
    <p:sldId id="461" r:id="rId8"/>
    <p:sldId id="462" r:id="rId9"/>
    <p:sldId id="463" r:id="rId10"/>
    <p:sldId id="464" r:id="rId11"/>
    <p:sldId id="465" r:id="rId12"/>
    <p:sldId id="466" r:id="rId13"/>
    <p:sldId id="467" r:id="rId14"/>
    <p:sldId id="469" r:id="rId15"/>
    <p:sldId id="470" r:id="rId16"/>
    <p:sldId id="471" r:id="rId17"/>
    <p:sldId id="472" r:id="rId18"/>
    <p:sldId id="473" r:id="rId19"/>
    <p:sldId id="492" r:id="rId20"/>
    <p:sldId id="474"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3610">
          <p15:clr>
            <a:srgbClr val="A4A3A4"/>
          </p15:clr>
        </p15:guide>
        <p15:guide id="2" pos="14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900CC"/>
    <a:srgbClr val="CC0000"/>
    <a:srgbClr val="339966"/>
    <a:srgbClr val="FFFFCC"/>
    <a:srgbClr val="33CCCC"/>
    <a:srgbClr val="FFFFFF"/>
    <a:srgbClr val="996633"/>
    <a:srgbClr val="777777"/>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4" autoAdjust="0"/>
    <p:restoredTop sz="86438" autoAdjust="0"/>
  </p:normalViewPr>
  <p:slideViewPr>
    <p:cSldViewPr snapToGrid="0">
      <p:cViewPr varScale="1">
        <p:scale>
          <a:sx n="114" d="100"/>
          <a:sy n="114" d="100"/>
        </p:scale>
        <p:origin x="-1704" y="-108"/>
      </p:cViewPr>
      <p:guideLst>
        <p:guide orient="horz" pos="3610"/>
        <p:guide pos="1422"/>
      </p:guideLst>
    </p:cSldViewPr>
  </p:slideViewPr>
  <p:outlineViewPr>
    <p:cViewPr>
      <p:scale>
        <a:sx n="33" d="100"/>
        <a:sy n="33" d="100"/>
      </p:scale>
      <p:origin x="120" y="257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9-29T18:33:43.067" idx="3">
    <p:pos x="5200" y="2888"/>
    <p:text>这里想说，生产可能性边界是两种物品的组合。一种物品的机会成本是用放弃的另一物品数量来衡量。而非用货币量或放弃的某些替代选择来衡量</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4EE9BA-A68C-4CC5-958A-ED9A9DCA028B}" type="slidenum">
              <a:rPr lang="en-US" altLang="zh-CN"/>
              <a:pPr/>
              <a:t>‹#›</a:t>
            </a:fld>
            <a:endParaRPr lang="en-US" altLang="zh-CN"/>
          </a:p>
        </p:txBody>
      </p:sp>
    </p:spTree>
    <p:extLst>
      <p:ext uri="{BB962C8B-B14F-4D97-AF65-F5344CB8AC3E}">
        <p14:creationId xmlns:p14="http://schemas.microsoft.com/office/powerpoint/2010/main" val="17129642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9FE89DA-F7DD-4484-AB01-A7F36A03CA83}" type="slidenum">
              <a:rPr lang="en-US" altLang="zh-CN" sz="1200"/>
              <a:pPr algn="r"/>
              <a:t>3</a:t>
            </a:fld>
            <a:endParaRPr lang="en-US" altLang="zh-CN" sz="1200"/>
          </a:p>
        </p:txBody>
      </p:sp>
      <p:sp>
        <p:nvSpPr>
          <p:cNvPr id="25603" name="Rectangle 2"/>
          <p:cNvSpPr>
            <a:spLocks noGrp="1" noRot="1" noChangeAspect="1" noChangeArrowheads="1" noTextEdit="1"/>
          </p:cNvSpPr>
          <p:nvPr>
            <p:ph type="sldImg"/>
          </p:nvPr>
        </p:nvSpPr>
        <p:spPr>
          <a:xfrm>
            <a:off x="1144588" y="685800"/>
            <a:ext cx="4572000" cy="3429000"/>
          </a:xfrm>
        </p:spPr>
      </p:sp>
      <p:sp>
        <p:nvSpPr>
          <p:cNvPr id="25604" name="Rectangle 3"/>
          <p:cNvSpPr>
            <a:spLocks noGrp="1" noChangeArrowheads="1"/>
          </p:cNvSpPr>
          <p:nvPr>
            <p:ph type="body" idx="1"/>
          </p:nvPr>
        </p:nvSpPr>
        <p:spPr/>
        <p:txBody>
          <a:bodyPr anchor="t"/>
          <a:lstStyle/>
          <a:p>
            <a:r>
              <a:rPr lang="en-US" altLang="zh-CN"/>
              <a:t>Suggestion:</a:t>
            </a:r>
          </a:p>
          <a:p>
            <a:r>
              <a:rPr lang="en-US" altLang="zh-CN"/>
              <a:t>Show first row.  Explain how we get the production numbers from the employment numbers.  Then, show the rest of the employment numbers, and give students 3 minutes to compute the production numbers for each employment allocation.  </a:t>
            </a:r>
          </a:p>
          <a:p>
            <a:endParaRPr lang="zh-CN"/>
          </a:p>
        </p:txBody>
      </p:sp>
    </p:spTree>
    <p:extLst>
      <p:ext uri="{BB962C8B-B14F-4D97-AF65-F5344CB8AC3E}">
        <p14:creationId xmlns:p14="http://schemas.microsoft.com/office/powerpoint/2010/main" val="167731740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25</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26</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27</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28</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29</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30</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31</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331C630-34D8-4849-9060-3585B5A498D3}" type="slidenum">
              <a:rPr lang="en-US" altLang="zh-CN" sz="1200"/>
              <a:pPr algn="r"/>
              <a:t>36</a:t>
            </a:fld>
            <a:endParaRPr lang="en-US" altLang="zh-CN" sz="1200"/>
          </a:p>
        </p:txBody>
      </p:sp>
      <p:sp>
        <p:nvSpPr>
          <p:cNvPr id="13315" name="Rectangle 2"/>
          <p:cNvSpPr>
            <a:spLocks noGrp="1" noRot="1" noChangeAspect="1" noChangeArrowheads="1" noTextEdit="1"/>
          </p:cNvSpPr>
          <p:nvPr>
            <p:ph type="sldImg"/>
          </p:nvPr>
        </p:nvSpPr>
        <p:spPr>
          <a:xfrm>
            <a:off x="1414463" y="676275"/>
            <a:ext cx="3810000" cy="2857500"/>
          </a:xfrm>
        </p:spPr>
      </p:sp>
      <p:sp>
        <p:nvSpPr>
          <p:cNvPr id="13316" name="Rectangle 3"/>
          <p:cNvSpPr>
            <a:spLocks noGrp="1" noChangeArrowheads="1"/>
          </p:cNvSpPr>
          <p:nvPr>
            <p:ph type="body" idx="1"/>
          </p:nvPr>
        </p:nvSpPr>
        <p:spPr>
          <a:xfrm>
            <a:off x="533400" y="3638550"/>
            <a:ext cx="5781675" cy="5267325"/>
          </a:xfrm>
        </p:spPr>
        <p:txBody>
          <a:bodyPr anchor="t"/>
          <a:lstStyle/>
          <a:p>
            <a:r>
              <a:rPr lang="en-US" altLang="zh-CN" sz="1100"/>
              <a:t>The lessons illustrated by this international trade example also apply to trade between two individual producers.  Note that this chapter in the textbook does the reverse:  It develops the lessons in the context of an example involving two individual producers, and then states that the lessons also apply to international trade.  So, between this PowerPoint and the textbook chapter, students will see the same concepts and lessons developed in two different but entirely consistent approaches and examples.  </a:t>
            </a:r>
          </a:p>
          <a:p>
            <a:endParaRPr lang="en-US" altLang="zh-CN" sz="1100"/>
          </a:p>
          <a:p>
            <a:r>
              <a:rPr lang="en-US" altLang="zh-CN" sz="1100"/>
              <a:t>The example here is highly contrived and unrealistic in order to illustrate complex concepts as simply as possible.  The example has some qualities that make it especially valuable:</a:t>
            </a:r>
          </a:p>
          <a:p>
            <a:endParaRPr lang="en-US" altLang="zh-CN" sz="1100"/>
          </a:p>
          <a:p>
            <a:r>
              <a:rPr lang="en-US" altLang="zh-CN" sz="1100"/>
              <a:t>* The two goods are fundamentally different (one is agricultural, the other manufactured), which makes gains from trade based on comparative advantage very likely.  An example using more similar goods, say laptop computers and MP3 players, would not be appropriate for this chapter because it would more likely give rise to inter-industry trade, and the gains would likely arise from a source other than comparative advantage (probably increasing returns to scale).  </a:t>
            </a:r>
          </a:p>
          <a:p>
            <a:endParaRPr lang="en-US" altLang="zh-CN" sz="1100"/>
          </a:p>
          <a:p>
            <a:r>
              <a:rPr lang="en-US" altLang="zh-CN" sz="1100"/>
              <a:t>* In the example here, it turns out that the U.S. has an absolute advantage in both goods, yet both countries gain from trade.  Students see, therefore, that comparative advantage, not absolute advantage, is what’s necessary for trade to be mutually beneficial. </a:t>
            </a:r>
          </a:p>
          <a:p>
            <a:endParaRPr lang="en-US" altLang="zh-CN" sz="1100"/>
          </a:p>
          <a:p>
            <a:r>
              <a:rPr lang="en-US" altLang="zh-CN" sz="1100"/>
              <a:t>* In the real world, one often sees gains from trade based on comparative advantage occurring between countries that are very different – such as between rich industrialized countries and poor developing countries.  This example shows that trade based on comparative advantage can also occur between countries that are at similar levels of industrialization and income.  (Of course, the U.S. and Japan are very different; but they are far more similar than are, say, the U.S. and Botswana.) </a:t>
            </a:r>
          </a:p>
        </p:txBody>
      </p:sp>
    </p:spTree>
    <p:extLst>
      <p:ext uri="{BB962C8B-B14F-4D97-AF65-F5344CB8AC3E}">
        <p14:creationId xmlns:p14="http://schemas.microsoft.com/office/powerpoint/2010/main" val="851372131"/>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6641B60-03CD-439F-8FE5-87DE5529BE78}" type="slidenum">
              <a:rPr lang="en-US" altLang="zh-CN" sz="1200"/>
              <a:pPr algn="r"/>
              <a:t>37</a:t>
            </a:fld>
            <a:endParaRPr lang="en-US" altLang="zh-CN" sz="120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p:txBody>
          <a:bodyPr anchor="t"/>
          <a:lstStyle/>
          <a:p>
            <a:r>
              <a:rPr lang="en-US" altLang="zh-CN"/>
              <a:t>If you just covered Chapter 2, point out to your students that the U.S. PPF here is the same as in the Chapter 2 PowerPoint.   </a:t>
            </a:r>
          </a:p>
          <a:p>
            <a:endParaRPr lang="en-US" altLang="zh-CN"/>
          </a:p>
          <a:p>
            <a:r>
              <a:rPr lang="en-US" altLang="zh-CN"/>
              <a:t>Warn students that, in a few moments, they will be asked to derive Japan’s PPF.   They will need to follow the same steps that you are about to show for deriving the U.S. PPF.  </a:t>
            </a:r>
          </a:p>
        </p:txBody>
      </p:sp>
    </p:spTree>
    <p:extLst>
      <p:ext uri="{BB962C8B-B14F-4D97-AF65-F5344CB8AC3E}">
        <p14:creationId xmlns:p14="http://schemas.microsoft.com/office/powerpoint/2010/main" val="54736804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13149B3-17E8-4A5B-9CD0-F77B7409FC28}" type="slidenum">
              <a:rPr lang="en-US" altLang="zh-CN" sz="1200"/>
              <a:pPr algn="r"/>
              <a:t>38</a:t>
            </a:fld>
            <a:endParaRPr lang="en-US" altLang="zh-CN" sz="1200"/>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p:txBody>
          <a:bodyPr anchor="t"/>
          <a:lstStyle/>
          <a:p>
            <a:r>
              <a:rPr lang="en-US" altLang="zh-CN"/>
              <a:t>Horizontal intercept:  (30,000 labor-hours)/(125 hours per computer) = 240 computers.</a:t>
            </a:r>
          </a:p>
          <a:p>
            <a:endParaRPr lang="en-US" altLang="zh-CN"/>
          </a:p>
          <a:p>
            <a:r>
              <a:rPr lang="en-US" altLang="zh-CN"/>
              <a:t>Vertical intercept: (30,000 labor-hours)/(25 hours per ton of wheat) = 1200 tons of wheat.</a:t>
            </a:r>
          </a:p>
          <a:p>
            <a:endParaRPr lang="zh-CN"/>
          </a:p>
        </p:txBody>
      </p:sp>
    </p:spTree>
    <p:extLst>
      <p:ext uri="{BB962C8B-B14F-4D97-AF65-F5344CB8AC3E}">
        <p14:creationId xmlns:p14="http://schemas.microsoft.com/office/powerpoint/2010/main" val="339844252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Rot="1" noChangeArrowheads="1"/>
          </p:cNvSpPr>
          <p:nvPr>
            <p:ph type="body" idx="1"/>
          </p:nvPr>
        </p:nvSpPr>
        <p:spPr/>
        <p:txBody>
          <a:bodyPr/>
          <a:lstStyle/>
          <a:p>
            <a:r>
              <a:rPr lang="en-US" altLang="zh-CN"/>
              <a:t>This exercise leads students to discover for themselves that points under the PPF are possible but inefficient, while points above it are not possible. </a:t>
            </a:r>
          </a:p>
        </p:txBody>
      </p:sp>
    </p:spTree>
    <p:extLst>
      <p:ext uri="{BB962C8B-B14F-4D97-AF65-F5344CB8AC3E}">
        <p14:creationId xmlns:p14="http://schemas.microsoft.com/office/powerpoint/2010/main" val="1919571244"/>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p:sp>
      <p:sp>
        <p:nvSpPr>
          <p:cNvPr id="21507" name="Rectangle 3"/>
          <p:cNvSpPr>
            <a:spLocks noGrp="1" noRot="1" noChangeArrowheads="1"/>
          </p:cNvSpPr>
          <p:nvPr>
            <p:ph type="body" idx="1"/>
          </p:nvPr>
        </p:nvSpPr>
        <p:spPr/>
        <p:txBody>
          <a:bodyPr/>
          <a:lstStyle/>
          <a:p>
            <a:r>
              <a:rPr lang="en-US" altLang="zh-CN"/>
              <a:t>Using this information to draw Japan’s PPF requires a calculator (or the ability to do long division).  </a:t>
            </a:r>
          </a:p>
          <a:p>
            <a:endParaRPr lang="en-US" altLang="zh-CN"/>
          </a:p>
          <a:p>
            <a:r>
              <a:rPr lang="en-US" altLang="zh-CN"/>
              <a:t>If your students have the “gutted handout” of these slides, they can draw their PPF on the axes provided on the following slide.</a:t>
            </a:r>
          </a:p>
          <a:p>
            <a:endParaRPr lang="en-US" altLang="zh-CN"/>
          </a:p>
          <a:p>
            <a:r>
              <a:rPr lang="en-US" altLang="zh-CN"/>
              <a:t>This activity should take only 3 minutes of class time.  It’s good practice &amp; review for students, and helps break up the lecture.  </a:t>
            </a:r>
          </a:p>
        </p:txBody>
      </p:sp>
    </p:spTree>
    <p:extLst>
      <p:ext uri="{BB962C8B-B14F-4D97-AF65-F5344CB8AC3E}">
        <p14:creationId xmlns:p14="http://schemas.microsoft.com/office/powerpoint/2010/main" val="1395130926"/>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37A94C4-8D1B-42C2-9CD0-A197024C7EA6}" type="slidenum">
              <a:rPr lang="en-US" altLang="zh-CN" sz="1200"/>
              <a:pPr algn="r"/>
              <a:t>41</a:t>
            </a:fld>
            <a:endParaRPr lang="en-US" altLang="zh-CN" sz="1200"/>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p:txBody>
          <a:bodyPr anchor="t"/>
          <a:lstStyle/>
          <a:p>
            <a:r>
              <a:rPr lang="en-US" altLang="zh-CN"/>
              <a:t>Deriving the intercepts, or endpoints of the PPF:</a:t>
            </a:r>
          </a:p>
          <a:p>
            <a:endParaRPr lang="en-US" altLang="zh-CN"/>
          </a:p>
          <a:p>
            <a:r>
              <a:rPr lang="en-US" altLang="zh-CN"/>
              <a:t>The U.S. has 50,000 labor hours.  </a:t>
            </a:r>
          </a:p>
          <a:p>
            <a:endParaRPr lang="en-US" altLang="zh-CN"/>
          </a:p>
          <a:p>
            <a:r>
              <a:rPr lang="en-US" altLang="zh-CN"/>
              <a:t>It takes 100 hours to produce a computer.  If the U.S. uses all its labor to produce computers, then it will produce 50,000/100 = 500 computers.  Hence, the horizontal intercept is </a:t>
            </a:r>
            <a:br>
              <a:rPr lang="en-US" altLang="zh-CN"/>
            </a:br>
            <a:r>
              <a:rPr lang="en-US" altLang="zh-CN"/>
              <a:t>(500 computers, 0 wheat).  </a:t>
            </a:r>
          </a:p>
          <a:p>
            <a:endParaRPr lang="en-US" altLang="zh-CN"/>
          </a:p>
          <a:p>
            <a:r>
              <a:rPr lang="en-US" altLang="zh-CN"/>
              <a:t>It takes 10 hours to produce a ton of wheat.  If the U.S. uses all its labor to produce wheat, then it will produce 50,000/10 = 5000 tons of wheat. Hence, the vertical intercept is </a:t>
            </a:r>
            <a:br>
              <a:rPr lang="en-US" altLang="zh-CN"/>
            </a:br>
            <a:r>
              <a:rPr lang="en-US" altLang="zh-CN"/>
              <a:t>(0 computers, 5000 tons of wheat).  </a:t>
            </a:r>
          </a:p>
          <a:p>
            <a:endParaRPr lang="en-US" altLang="zh-CN"/>
          </a:p>
          <a:p>
            <a:r>
              <a:rPr lang="en-US" altLang="zh-CN"/>
              <a:t>The PPF is the straight line that connects the two endpoints.  </a:t>
            </a:r>
          </a:p>
        </p:txBody>
      </p:sp>
    </p:spTree>
    <p:extLst>
      <p:ext uri="{BB962C8B-B14F-4D97-AF65-F5344CB8AC3E}">
        <p14:creationId xmlns:p14="http://schemas.microsoft.com/office/powerpoint/2010/main" val="1713429920"/>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37A94C4-8D1B-42C2-9CD0-A197024C7EA6}" type="slidenum">
              <a:rPr lang="en-US" altLang="zh-CN" sz="1200"/>
              <a:pPr algn="r"/>
              <a:t>42</a:t>
            </a:fld>
            <a:endParaRPr lang="en-US" altLang="zh-CN" sz="1200"/>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p:txBody>
          <a:bodyPr anchor="t"/>
          <a:lstStyle/>
          <a:p>
            <a:r>
              <a:rPr lang="en-US" altLang="zh-CN"/>
              <a:t>Deriving the intercepts, or endpoints of the PPF:</a:t>
            </a:r>
          </a:p>
          <a:p>
            <a:endParaRPr lang="en-US" altLang="zh-CN"/>
          </a:p>
          <a:p>
            <a:r>
              <a:rPr lang="en-US" altLang="zh-CN"/>
              <a:t>The U.S. has 50,000 labor hours.  </a:t>
            </a:r>
          </a:p>
          <a:p>
            <a:endParaRPr lang="en-US" altLang="zh-CN"/>
          </a:p>
          <a:p>
            <a:r>
              <a:rPr lang="en-US" altLang="zh-CN"/>
              <a:t>It takes 100 hours to produce a computer.  If the U.S. uses all its labor to produce computers, then it will produce 50,000/100 = 500 computers.  Hence, the horizontal intercept is </a:t>
            </a:r>
            <a:br>
              <a:rPr lang="en-US" altLang="zh-CN"/>
            </a:br>
            <a:r>
              <a:rPr lang="en-US" altLang="zh-CN"/>
              <a:t>(500 computers, 0 wheat).  </a:t>
            </a:r>
          </a:p>
          <a:p>
            <a:endParaRPr lang="en-US" altLang="zh-CN"/>
          </a:p>
          <a:p>
            <a:r>
              <a:rPr lang="en-US" altLang="zh-CN"/>
              <a:t>It takes 10 hours to produce a ton of wheat.  If the U.S. uses all its labor to produce wheat, then it will produce 50,000/10 = 5000 tons of wheat. Hence, the vertical intercept is </a:t>
            </a:r>
            <a:br>
              <a:rPr lang="en-US" altLang="zh-CN"/>
            </a:br>
            <a:r>
              <a:rPr lang="en-US" altLang="zh-CN"/>
              <a:t>(0 computers, 5000 tons of wheat).  </a:t>
            </a:r>
          </a:p>
          <a:p>
            <a:endParaRPr lang="en-US" altLang="zh-CN"/>
          </a:p>
          <a:p>
            <a:r>
              <a:rPr lang="en-US" altLang="zh-CN"/>
              <a:t>The PPF is the straight line that connects the two endpoints.  </a:t>
            </a:r>
          </a:p>
        </p:txBody>
      </p:sp>
    </p:spTree>
    <p:extLst>
      <p:ext uri="{BB962C8B-B14F-4D97-AF65-F5344CB8AC3E}">
        <p14:creationId xmlns:p14="http://schemas.microsoft.com/office/powerpoint/2010/main" val="1713429920"/>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Rot="1" noChangeArrowheads="1"/>
          </p:cNvSpPr>
          <p:nvPr>
            <p:ph type="body" idx="1"/>
          </p:nvPr>
        </p:nvSpPr>
        <p:spPr/>
        <p:txBody>
          <a:bodyPr/>
          <a:lstStyle/>
          <a:p>
            <a:r>
              <a:rPr lang="en-US" altLang="zh-CN"/>
              <a:t>Give your students a few minutes to solve these problems before showing the answers on the next slides.  This will break up the lecture, get the students involved, and give them practice with “word problems.”  </a:t>
            </a:r>
          </a:p>
          <a:p>
            <a:endParaRPr lang="en-US" altLang="zh-CN"/>
          </a:p>
          <a:p>
            <a:r>
              <a:rPr lang="en-US" altLang="zh-CN"/>
              <a:t>It is not necessary that all students finish both problems before moving on.  It’s fine if most finish the first, and a few finish the second.  However, the second problem is easy for most students.  </a:t>
            </a:r>
          </a:p>
          <a:p>
            <a:endParaRPr lang="en-US" altLang="zh-CN"/>
          </a:p>
          <a:p>
            <a:r>
              <a:rPr lang="en-US" altLang="zh-CN"/>
              <a:t>Note that most students will need a calculator to solve the first problem.</a:t>
            </a:r>
          </a:p>
        </p:txBody>
      </p:sp>
    </p:spTree>
    <p:extLst>
      <p:ext uri="{BB962C8B-B14F-4D97-AF65-F5344CB8AC3E}">
        <p14:creationId xmlns:p14="http://schemas.microsoft.com/office/powerpoint/2010/main" val="1702510388"/>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82160CD-F9B9-4A7D-9736-B716A0C4D611}" type="slidenum">
              <a:rPr lang="en-US" altLang="zh-CN" sz="1200"/>
              <a:pPr algn="r"/>
              <a:t>45</a:t>
            </a:fld>
            <a:endParaRPr lang="en-US" altLang="zh-CN" sz="1200"/>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p:txBody>
          <a:bodyPr anchor="t"/>
          <a:lstStyle/>
          <a:p>
            <a:r>
              <a:rPr lang="en-US" altLang="zh-CN"/>
              <a:t>The red dot represents the combination (240 computers, 0 tons wheat).  We will assume this is the combination that Japan produces.  </a:t>
            </a:r>
          </a:p>
          <a:p>
            <a:endParaRPr lang="en-US" altLang="zh-CN"/>
          </a:p>
          <a:p>
            <a:r>
              <a:rPr lang="en-US" altLang="zh-CN"/>
              <a:t>Point out that, just because Japan is not producing any wheat does not mean that Japan’s consumers must all go on the Atkins diet (which shuns bread and other foods made from wheat).  When trade is allowed, Japan can trade some of its computers for wheat produced in another country.  </a:t>
            </a:r>
          </a:p>
        </p:txBody>
      </p:sp>
    </p:spTree>
    <p:extLst>
      <p:ext uri="{BB962C8B-B14F-4D97-AF65-F5344CB8AC3E}">
        <p14:creationId xmlns:p14="http://schemas.microsoft.com/office/powerpoint/2010/main" val="3889748737"/>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FD846CD-3398-4002-8C42-475F6A6CD7A5}" type="slidenum">
              <a:rPr lang="en-US" altLang="zh-CN" sz="1200"/>
              <a:pPr algn="r"/>
              <a:t>46</a:t>
            </a:fld>
            <a:endParaRPr lang="en-US" altLang="zh-CN" sz="1200"/>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p:txBody>
          <a:bodyPr anchor="t"/>
          <a:lstStyle/>
          <a:p>
            <a:r>
              <a:rPr lang="en-US" altLang="zh-CN"/>
              <a:t>Point out to students that the red dot represents the combination (160 computers, 3400 tons of wheat).  We will assume that this is the combination the U.S. produces in the scenario in which the U.S. trades.  </a:t>
            </a:r>
          </a:p>
        </p:txBody>
      </p:sp>
    </p:spTree>
    <p:extLst>
      <p:ext uri="{BB962C8B-B14F-4D97-AF65-F5344CB8AC3E}">
        <p14:creationId xmlns:p14="http://schemas.microsoft.com/office/powerpoint/2010/main" val="1406038485"/>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D4A4CF2-C8FA-4520-BC14-FC08D89320D8}" type="slidenum">
              <a:rPr lang="en-US" altLang="zh-CN" sz="1200"/>
              <a:pPr algn="r"/>
              <a:t>47</a:t>
            </a:fld>
            <a:endParaRPr lang="en-US" altLang="zh-CN" sz="120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p:txBody>
          <a:bodyPr anchor="t"/>
          <a:lstStyle/>
          <a:p>
            <a:r>
              <a:rPr lang="en-US" altLang="zh-CN"/>
              <a:t>Again, the light blue point representing consumption is above the PPF.  Without trade, it would not be possible to consume this combination of the goods.  </a:t>
            </a:r>
          </a:p>
        </p:txBody>
      </p:sp>
    </p:spTree>
    <p:extLst>
      <p:ext uri="{BB962C8B-B14F-4D97-AF65-F5344CB8AC3E}">
        <p14:creationId xmlns:p14="http://schemas.microsoft.com/office/powerpoint/2010/main" val="2372813568"/>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p:sp>
      <p:sp>
        <p:nvSpPr>
          <p:cNvPr id="35843" name="Rectangle 3"/>
          <p:cNvSpPr>
            <a:spLocks noGrp="1" noRot="1" noChangeArrowheads="1"/>
          </p:cNvSpPr>
          <p:nvPr>
            <p:ph type="body" idx="1"/>
          </p:nvPr>
        </p:nvSpPr>
        <p:spPr/>
        <p:txBody>
          <a:bodyPr/>
          <a:lstStyle/>
          <a:p>
            <a:r>
              <a:rPr lang="en-US" altLang="zh-CN"/>
              <a:t>Some students need help figuring out that consumption of a good is the difference between the amount produced and the amount exported.</a:t>
            </a:r>
          </a:p>
        </p:txBody>
      </p:sp>
    </p:spTree>
    <p:extLst>
      <p:ext uri="{BB962C8B-B14F-4D97-AF65-F5344CB8AC3E}">
        <p14:creationId xmlns:p14="http://schemas.microsoft.com/office/powerpoint/2010/main" val="4054977076"/>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B623C19-64EC-421A-982B-C65362E1A56C}" type="slidenum">
              <a:rPr lang="en-US" altLang="zh-CN" sz="1200"/>
              <a:pPr algn="r"/>
              <a:t>49</a:t>
            </a:fld>
            <a:endParaRPr lang="en-US" altLang="zh-CN" sz="120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p:txBody>
          <a:bodyPr anchor="t"/>
          <a:lstStyle/>
          <a:p>
            <a:r>
              <a:rPr lang="en-US" altLang="zh-CN"/>
              <a:t>The red point again represents production.  </a:t>
            </a:r>
          </a:p>
          <a:p>
            <a:endParaRPr lang="en-US" altLang="zh-CN"/>
          </a:p>
          <a:p>
            <a:r>
              <a:rPr lang="en-US" altLang="zh-CN"/>
              <a:t>Trade un-tethers consumption from production.  The light blue point represents consumption.  Notice that the consumption point is above the PPF.  Without trade, it would not be possible to consume this combination of the two goods!  </a:t>
            </a:r>
          </a:p>
          <a:p>
            <a:endParaRPr lang="en-US" altLang="zh-CN"/>
          </a:p>
          <a:p>
            <a:r>
              <a:rPr lang="en-US" altLang="zh-CN"/>
              <a:t>In a sense, international trade is like technological progress:  it allows society to produce quantities of goods that would otherwise not be possible.  </a:t>
            </a:r>
          </a:p>
          <a:p>
            <a:endParaRPr lang="en-US" altLang="zh-CN"/>
          </a:p>
          <a:p>
            <a:endParaRPr lang="en-US" altLang="zh-CN"/>
          </a:p>
        </p:txBody>
      </p:sp>
    </p:spTree>
    <p:extLst>
      <p:ext uri="{BB962C8B-B14F-4D97-AF65-F5344CB8AC3E}">
        <p14:creationId xmlns:p14="http://schemas.microsoft.com/office/powerpoint/2010/main" val="1895833526"/>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DFC178-1930-40E5-9490-193ADFB40809}" type="slidenum">
              <a:rPr lang="en-US" altLang="zh-CN" sz="1200"/>
              <a:pPr algn="r"/>
              <a:t>50</a:t>
            </a:fld>
            <a:endParaRPr lang="en-US" altLang="zh-CN" sz="1200"/>
          </a:p>
        </p:txBody>
      </p:sp>
      <p:sp>
        <p:nvSpPr>
          <p:cNvPr id="41987" name="Rectangle 2"/>
          <p:cNvSpPr>
            <a:spLocks noGrp="1" noRot="1" noChangeAspect="1" noChangeArrowheads="1" noTextEdit="1"/>
          </p:cNvSpPr>
          <p:nvPr>
            <p:ph type="sldImg"/>
          </p:nvPr>
        </p:nvSpPr>
        <p:spPr>
          <a:xfrm>
            <a:off x="1143000" y="534988"/>
            <a:ext cx="4572000" cy="3429000"/>
          </a:xfrm>
        </p:spPr>
      </p:sp>
      <p:sp>
        <p:nvSpPr>
          <p:cNvPr id="41988" name="Rectangle 3"/>
          <p:cNvSpPr>
            <a:spLocks noGrp="1" noChangeArrowheads="1"/>
          </p:cNvSpPr>
          <p:nvPr>
            <p:ph type="body" idx="1"/>
          </p:nvPr>
        </p:nvSpPr>
        <p:spPr>
          <a:xfrm>
            <a:off x="685800" y="4248150"/>
            <a:ext cx="5486400" cy="4210050"/>
          </a:xfrm>
        </p:spPr>
        <p:txBody>
          <a:bodyPr anchor="t"/>
          <a:lstStyle/>
          <a:p>
            <a:r>
              <a:rPr lang="en-US" altLang="zh-CN"/>
              <a:t>These tables summarize the gains from trade for both countries. </a:t>
            </a:r>
          </a:p>
        </p:txBody>
      </p:sp>
    </p:spTree>
    <p:extLst>
      <p:ext uri="{BB962C8B-B14F-4D97-AF65-F5344CB8AC3E}">
        <p14:creationId xmlns:p14="http://schemas.microsoft.com/office/powerpoint/2010/main" val="418284954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5B3A80B-7284-4AA4-AF3C-67753EE13732}" type="slidenum">
              <a:rPr lang="en-US" altLang="zh-CN" sz="1200"/>
              <a:pPr algn="r"/>
              <a:t>10</a:t>
            </a:fld>
            <a:endParaRPr lang="en-US" altLang="zh-CN" sz="1200"/>
          </a:p>
        </p:txBody>
      </p:sp>
      <p:sp>
        <p:nvSpPr>
          <p:cNvPr id="34819" name="Rectangle 2"/>
          <p:cNvSpPr>
            <a:spLocks noGrp="1" noRot="1" noChangeAspect="1" noChangeArrowheads="1" noTextEdit="1"/>
          </p:cNvSpPr>
          <p:nvPr>
            <p:ph type="sldImg"/>
          </p:nvPr>
        </p:nvSpPr>
        <p:spPr>
          <a:xfrm>
            <a:off x="1144588" y="685800"/>
            <a:ext cx="4572000" cy="3429000"/>
          </a:xfrm>
        </p:spPr>
      </p:sp>
      <p:sp>
        <p:nvSpPr>
          <p:cNvPr id="34820" name="Rectangle 3"/>
          <p:cNvSpPr>
            <a:spLocks noGrp="1" noChangeArrowheads="1"/>
          </p:cNvSpPr>
          <p:nvPr>
            <p:ph type="body" idx="1"/>
          </p:nvPr>
        </p:nvSpPr>
        <p:spPr/>
        <p:txBody>
          <a:bodyPr anchor="t"/>
          <a:lstStyle/>
          <a:p>
            <a:r>
              <a:rPr lang="en-US" altLang="zh-CN"/>
              <a:t>Here, the “rise” is a negative number, because, as you move to the right, the line falls (meaning wheat output is reduced). </a:t>
            </a:r>
          </a:p>
          <a:p>
            <a:endParaRPr lang="en-US" altLang="zh-CN"/>
          </a:p>
          <a:p>
            <a:r>
              <a:rPr lang="en-US" altLang="zh-CN"/>
              <a:t>Moving to the right involves shifting resources from the production of wheat (which causes wheat output to fall) to the production of computers (which causes computer production to rise).  Producing an additional computer requires the resources that would otherwise produce 10 tons of wheat.  </a:t>
            </a:r>
          </a:p>
          <a:p>
            <a:endParaRPr lang="zh-CN"/>
          </a:p>
        </p:txBody>
      </p:sp>
    </p:spTree>
    <p:extLst>
      <p:ext uri="{BB962C8B-B14F-4D97-AF65-F5344CB8AC3E}">
        <p14:creationId xmlns:p14="http://schemas.microsoft.com/office/powerpoint/2010/main" val="408287245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AA8DFE9-E790-4F53-843C-FF04530AE46A}" type="slidenum">
              <a:rPr lang="en-US" altLang="zh-CN" sz="1200"/>
              <a:pPr algn="r"/>
              <a:t>51</a:t>
            </a:fld>
            <a:endParaRPr lang="en-US" altLang="zh-CN" sz="1200"/>
          </a:p>
        </p:txBody>
      </p:sp>
      <p:sp>
        <p:nvSpPr>
          <p:cNvPr id="44035" name="Rectangle 2"/>
          <p:cNvSpPr>
            <a:spLocks noGrp="1" noRot="1" noChangeAspect="1" noChangeArrowheads="1" noTextEdit="1"/>
          </p:cNvSpPr>
          <p:nvPr>
            <p:ph type="sldImg"/>
          </p:nvPr>
        </p:nvSpPr>
        <p:spPr>
          <a:xfrm>
            <a:off x="1143000" y="534988"/>
            <a:ext cx="4572000" cy="3429000"/>
          </a:xfrm>
        </p:spPr>
      </p:sp>
      <p:sp>
        <p:nvSpPr>
          <p:cNvPr id="44036" name="Rectangle 3"/>
          <p:cNvSpPr>
            <a:spLocks noGrp="1" noChangeArrowheads="1"/>
          </p:cNvSpPr>
          <p:nvPr>
            <p:ph type="body" idx="1"/>
          </p:nvPr>
        </p:nvSpPr>
        <p:spPr>
          <a:xfrm>
            <a:off x="685800" y="4248150"/>
            <a:ext cx="5486400" cy="4210050"/>
          </a:xfrm>
        </p:spPr>
        <p:txBody>
          <a:bodyPr anchor="t"/>
          <a:lstStyle/>
          <a:p>
            <a:r>
              <a:rPr lang="en-US" altLang="zh-CN"/>
              <a:t>The last bullet point states that gains from trade will arise if each country has an absolute advantage in something.  We will see next, though, that absolute advantage is not required for both countries to gain from trade.  </a:t>
            </a:r>
          </a:p>
          <a:p>
            <a:endParaRPr lang="zh-CN"/>
          </a:p>
        </p:txBody>
      </p:sp>
    </p:spTree>
    <p:extLst>
      <p:ext uri="{BB962C8B-B14F-4D97-AF65-F5344CB8AC3E}">
        <p14:creationId xmlns:p14="http://schemas.microsoft.com/office/powerpoint/2010/main" val="1041683216"/>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Rot="1" noChangeArrowheads="1"/>
          </p:cNvSpPr>
          <p:nvPr>
            <p:ph type="body" idx="1"/>
          </p:nvPr>
        </p:nvSpPr>
        <p:spPr/>
        <p:txBody>
          <a:bodyPr/>
          <a:lstStyle/>
          <a:p>
            <a:r>
              <a:rPr lang="en-US" altLang="zh-CN"/>
              <a:t>Allow a few minutes for students to work on this problem.  Ask for volunteers to share their answers.  </a:t>
            </a:r>
          </a:p>
          <a:p>
            <a:endParaRPr lang="en-US" altLang="zh-CN"/>
          </a:p>
          <a:p>
            <a:r>
              <a:rPr lang="en-US" altLang="zh-CN"/>
              <a:t>Variation:  Before asking for volunteers, instruct students to compare their answers with their neighbors.  Not everyone will volunteer to explain their answer to the class, but everyone will at least get to explain his or her answer to a classmate.  </a:t>
            </a:r>
          </a:p>
        </p:txBody>
      </p:sp>
    </p:spTree>
    <p:extLst>
      <p:ext uri="{BB962C8B-B14F-4D97-AF65-F5344CB8AC3E}">
        <p14:creationId xmlns:p14="http://schemas.microsoft.com/office/powerpoint/2010/main" val="44895721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Rot="1" noChangeArrowheads="1"/>
          </p:cNvSpPr>
          <p:nvPr>
            <p:ph type="body" idx="1"/>
          </p:nvPr>
        </p:nvSpPr>
        <p:spPr/>
        <p:txBody>
          <a:bodyPr/>
          <a:lstStyle/>
          <a:p>
            <a:r>
              <a:rPr lang="en-US" altLang="zh-CN"/>
              <a:t>This exercise reinforces the material on the preceding slide.  It is especially useful if you plan to cover Chapter 3 (Interdependence and the Gains from Trade) after completing Chapter 2.  </a:t>
            </a:r>
          </a:p>
          <a:p>
            <a:endParaRPr lang="zh-CN"/>
          </a:p>
        </p:txBody>
      </p:sp>
    </p:spTree>
    <p:extLst>
      <p:ext uri="{BB962C8B-B14F-4D97-AF65-F5344CB8AC3E}">
        <p14:creationId xmlns:p14="http://schemas.microsoft.com/office/powerpoint/2010/main" val="39322261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Rot="1" noChangeArrowheads="1"/>
          </p:cNvSpPr>
          <p:nvPr>
            <p:ph type="body" idx="1"/>
          </p:nvPr>
        </p:nvSpPr>
        <p:spPr/>
        <p:txBody>
          <a:bodyPr/>
          <a:lstStyle/>
          <a:p>
            <a:r>
              <a:rPr lang="en-US" altLang="zh-CN"/>
              <a:t>There are two ways to get the answer.   </a:t>
            </a:r>
          </a:p>
          <a:p>
            <a:r>
              <a:rPr lang="en-US" altLang="zh-CN"/>
              <a:t>The hard way is to compute the slope of both PPFs.  The slope of France’s PPF equals -600/300 = -2, meaning that France must give up two units of wine to get an additional unit of cloth.  The slope of England’s PPF = -200/300 = -2/3, meaning that England only must sacrifice 2/3 of a unit of wine to get an additional unit of cloth.  Thus, the opportunity cost of cloth is lower in England than France.  </a:t>
            </a:r>
          </a:p>
          <a:p>
            <a:r>
              <a:rPr lang="en-US" altLang="zh-CN"/>
              <a:t>The question, however, does not ask for the numerical values of the opportunity cost of cloth in the two countries.  It only asks which country has a lower opportunity cost of cloth.  </a:t>
            </a:r>
          </a:p>
          <a:p>
            <a:r>
              <a:rPr lang="en-US" altLang="zh-CN"/>
              <a:t>There is an easy way to determine the answer.  Students must remember that the slope of the PPF equals the opportunity cost of the good measured on the horizontal axis.  Then, students can simply “eyeball” the two PPFs to determine which is steepest.  From the graphs show, it’s pretty easy to see that England’s PPF isn’t as steep, and therefore the opportunity cost of cloth is lower in England than in France. </a:t>
            </a:r>
          </a:p>
          <a:p>
            <a:endParaRPr lang="zh-CN"/>
          </a:p>
        </p:txBody>
      </p:sp>
    </p:spTree>
    <p:extLst>
      <p:ext uri="{BB962C8B-B14F-4D97-AF65-F5344CB8AC3E}">
        <p14:creationId xmlns:p14="http://schemas.microsoft.com/office/powerpoint/2010/main" val="45873154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15</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r>
              <a:rPr lang="en-US" altLang="zh-CN"/>
              <a:t>Here, we are using “workers” for the more general “resources,” to keep things simple and consistent with the previous examples.  </a:t>
            </a:r>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CD2DCB3-BF07-467B-8D45-14382982AEC4}" type="slidenum">
              <a:rPr lang="en-US" altLang="zh-CN" sz="1200"/>
              <a:pPr algn="r"/>
              <a:t>17</a:t>
            </a:fld>
            <a:endParaRPr lang="en-US" altLang="zh-CN" sz="1200"/>
          </a:p>
        </p:txBody>
      </p:sp>
      <p:sp>
        <p:nvSpPr>
          <p:cNvPr id="48131" name="Rectangle 2"/>
          <p:cNvSpPr>
            <a:spLocks noGrp="1" noRot="1" noChangeAspect="1" noChangeArrowheads="1" noTextEdit="1"/>
          </p:cNvSpPr>
          <p:nvPr>
            <p:ph type="sldImg"/>
          </p:nvPr>
        </p:nvSpPr>
        <p:spPr>
          <a:xfrm>
            <a:off x="1143000" y="534988"/>
            <a:ext cx="4572000" cy="3429000"/>
          </a:xfrm>
        </p:spPr>
      </p:sp>
      <p:sp>
        <p:nvSpPr>
          <p:cNvPr id="48132" name="Rectangle 3"/>
          <p:cNvSpPr>
            <a:spLocks noGrp="1" noChangeArrowheads="1"/>
          </p:cNvSpPr>
          <p:nvPr>
            <p:ph type="body" idx="1"/>
          </p:nvPr>
        </p:nvSpPr>
        <p:spPr>
          <a:xfrm>
            <a:off x="685800" y="4248150"/>
            <a:ext cx="5486400" cy="4210050"/>
          </a:xfrm>
        </p:spPr>
        <p:txBody>
          <a:bodyPr anchor="t"/>
          <a:lstStyle/>
          <a:p>
            <a:r>
              <a:rPr lang="en-US" altLang="zh-CN"/>
              <a:t>The bow-shaped PPF is more realistic.  However, the linear PPF is simpler to work with, and we can learn a lot about how the economy works using the linear PPF.  In Chapter 3, we will use a linear PPF to show how trade can make two countries (or two individuals) better off. </a:t>
            </a:r>
          </a:p>
          <a:p>
            <a:endParaRPr lang="en-US" altLang="zh-CN"/>
          </a:p>
          <a:p>
            <a:r>
              <a:rPr lang="en-US" altLang="zh-CN"/>
              <a:t>Note:  In the “Problems and Applications” at the end of the chapter, problem 4 asks students to construct a PPF for an economy with three different workers (Larry, Moe, and Curly), each with a different opportunity cost.  The PPF ends up having three line segments (one for each worker), which--very roughly--approximates a bow-shape.  After students work through and understand this problem, it should not be hard for them to understand the following:  the more different kinds of workers (or, more generally, resources) there are, the closer the PPF will resemble a smooth bow shape.  In an actual economy like the U.S., there are millions of different workers with different opportunity costs, so a smooth bow-shaped PPF is a nearly perfect approximation to the actual PPF.  </a:t>
            </a:r>
          </a:p>
        </p:txBody>
      </p:sp>
    </p:spTree>
    <p:extLst>
      <p:ext uri="{BB962C8B-B14F-4D97-AF65-F5344CB8AC3E}">
        <p14:creationId xmlns:p14="http://schemas.microsoft.com/office/powerpoint/2010/main" val="81608362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15B4910-0B71-482D-ADA6-BE288C2A55F0}" type="slidenum">
              <a:rPr lang="en-US" altLang="zh-CN" sz="1200"/>
              <a:pPr algn="r"/>
              <a:t>18</a:t>
            </a:fld>
            <a:endParaRPr lang="en-US" altLang="zh-CN" sz="1200"/>
          </a:p>
        </p:txBody>
      </p:sp>
      <p:sp>
        <p:nvSpPr>
          <p:cNvPr id="40963" name="Rectangle 2"/>
          <p:cNvSpPr>
            <a:spLocks noGrp="1" noRot="1" noChangeAspect="1" noChangeArrowheads="1" noTextEdit="1"/>
          </p:cNvSpPr>
          <p:nvPr>
            <p:ph type="sldImg"/>
          </p:nvPr>
        </p:nvSpPr>
        <p:spPr>
          <a:xfrm>
            <a:off x="1144588" y="685800"/>
            <a:ext cx="4572000" cy="3429000"/>
          </a:xfrm>
        </p:spPr>
      </p:sp>
      <p:sp>
        <p:nvSpPr>
          <p:cNvPr id="40964" name="Rectangle 3"/>
          <p:cNvSpPr>
            <a:spLocks noGrp="1" noChangeArrowheads="1"/>
          </p:cNvSpPr>
          <p:nvPr>
            <p:ph type="body" idx="1"/>
          </p:nvPr>
        </p:nvSpPr>
        <p:spPr/>
        <p:txBody>
          <a:bodyPr anchor="t"/>
          <a:lstStyle/>
          <a:p>
            <a:r>
              <a:rPr lang="en-US" altLang="zh-CN" sz="1100"/>
              <a:t>The PPF shows the tradeoff between the outputs of different goods at a given time, but the tradeoff can change over time.  </a:t>
            </a:r>
          </a:p>
          <a:p>
            <a:endParaRPr lang="en-US" altLang="zh-CN" sz="1100"/>
          </a:p>
          <a:p>
            <a:r>
              <a:rPr lang="en-US" altLang="zh-CN" sz="1100"/>
              <a:t>For example, over time, the economy might get more workers (or more factories or more land).  Or, a more efficient technology might be invented.  Both events – an increase in the economy’s resources or an improvement in technology – cause an expansion in the set of opportunities.  That is, both allow the economy to produce more of one or both goods.  </a:t>
            </a:r>
          </a:p>
          <a:p>
            <a:endParaRPr lang="en-US" altLang="zh-CN" sz="1100"/>
          </a:p>
          <a:p>
            <a:r>
              <a:rPr lang="en-US" altLang="zh-CN" sz="1100"/>
              <a:t>This is a simple example of economic growth, an important subject that gets its own chapter in the macroeconomics portion of the textbook.  </a:t>
            </a:r>
          </a:p>
          <a:p>
            <a:endParaRPr lang="en-US" altLang="zh-CN" sz="1100"/>
          </a:p>
          <a:p>
            <a:r>
              <a:rPr lang="en-US" altLang="zh-CN" sz="1100"/>
              <a:t>In the example shown on this slide, economic growth causes a parallel outward shift of the PPF.  Since the new PPF is parallel to the old one, the tradeoff between the two goods is the same.  However, this need not always be the case.  For example, if a new technology had more impact on the computer industry than on the wheat industry, then the horizontal (computer) intercept would increase more than the vertical (wheat) intercept, and the PPF would become flatter:  the opportunity cost of computers would fall, because the technology has made them relatively cheaper (relative to wheat).  Going into more detail here is probably beyond the scope of this chapter.  </a:t>
            </a:r>
          </a:p>
          <a:p>
            <a:endParaRPr lang="zh-CN" sz="1100"/>
          </a:p>
        </p:txBody>
      </p:sp>
    </p:spTree>
    <p:extLst>
      <p:ext uri="{BB962C8B-B14F-4D97-AF65-F5344CB8AC3E}">
        <p14:creationId xmlns:p14="http://schemas.microsoft.com/office/powerpoint/2010/main" val="1733973007"/>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2AA62BA-CA33-4D5D-B83A-F54F9396E122}" type="slidenum">
              <a:rPr lang="en-US" altLang="zh-CN" sz="1200"/>
              <a:pPr algn="r"/>
              <a:t>20</a:t>
            </a:fld>
            <a:endParaRPr lang="en-US" altLang="zh-CN" sz="1200"/>
          </a:p>
        </p:txBody>
      </p:sp>
      <p:sp>
        <p:nvSpPr>
          <p:cNvPr id="45059" name="Rectangle 2"/>
          <p:cNvSpPr>
            <a:spLocks noGrp="1" noRot="1" noChangeAspect="1" noChangeArrowheads="1" noTextEdit="1"/>
          </p:cNvSpPr>
          <p:nvPr>
            <p:ph type="sldImg"/>
          </p:nvPr>
        </p:nvSpPr>
        <p:spPr>
          <a:xfrm>
            <a:off x="1143000" y="534988"/>
            <a:ext cx="4572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p>
        </p:txBody>
      </p:sp>
    </p:spTree>
    <p:extLst>
      <p:ext uri="{BB962C8B-B14F-4D97-AF65-F5344CB8AC3E}">
        <p14:creationId xmlns:p14="http://schemas.microsoft.com/office/powerpoint/2010/main" val="407605031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zh-CN" altLang="en-US"/>
          </a:p>
        </p:txBody>
      </p:sp>
      <p:sp>
        <p:nvSpPr>
          <p:cNvPr id="2051" name="Text Box 14"/>
          <p:cNvSpPr txBox="1">
            <a:spLocks noChangeArrowheads="1"/>
          </p:cNvSpPr>
          <p:nvPr userDrawn="1"/>
        </p:nvSpPr>
        <p:spPr bwMode="auto">
          <a:xfrm>
            <a:off x="0" y="6445250"/>
            <a:ext cx="9144000" cy="334963"/>
          </a:xfrm>
          <a:prstGeom prst="rect">
            <a:avLst/>
          </a:prstGeom>
          <a:noFill/>
          <a:ln w="9525">
            <a:noFill/>
            <a:miter lim="800000"/>
            <a:headEnd/>
            <a:tailEnd/>
          </a:ln>
        </p:spPr>
        <p:txBody>
          <a:bodyPr>
            <a:spAutoFit/>
          </a:bodyPr>
          <a:lstStyle/>
          <a:p>
            <a:pPr algn="ctr">
              <a:spcBef>
                <a:spcPct val="50000"/>
              </a:spcBef>
            </a:pPr>
            <a:r>
              <a:rPr lang="zh-CN" sz="1600" i="1">
                <a:solidFill>
                  <a:srgbClr val="969696"/>
                </a:solidFill>
                <a:latin typeface="Times New Roman" pitchFamily="18" charset="0"/>
                <a:ea typeface="宋体" pitchFamily="2" charset="-122"/>
              </a:rPr>
              <a:t>© 2009 </a:t>
            </a:r>
            <a:r>
              <a:rPr lang="en-US" altLang="zh-CN" sz="1600" i="1">
                <a:solidFill>
                  <a:srgbClr val="969696"/>
                </a:solidFill>
                <a:latin typeface="Times New Roman" pitchFamily="18" charset="0"/>
                <a:ea typeface="宋体" pitchFamily="2" charset="-122"/>
              </a:rPr>
              <a:t>South-Western, a part of Cengage Learning, all rights reserved</a:t>
            </a:r>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defRPr>
            </a:lvl1pPr>
          </a:lstStyle>
          <a:p>
            <a:r>
              <a:rPr lang="en-US" altLang="zh-CN"/>
              <a:t>34</a:t>
            </a:r>
          </a:p>
        </p:txBody>
      </p:sp>
      <p:sp>
        <p:nvSpPr>
          <p:cNvPr id="2053" name="TextBox 6"/>
          <p:cNvSpPr txBox="1">
            <a:spLocks noChangeArrowheads="1"/>
          </p:cNvSpPr>
          <p:nvPr userDrawn="1"/>
        </p:nvSpPr>
        <p:spPr bwMode="auto">
          <a:xfrm>
            <a:off x="327025" y="301625"/>
            <a:ext cx="1958975" cy="427038"/>
          </a:xfrm>
          <a:prstGeom prst="rect">
            <a:avLst/>
          </a:prstGeom>
          <a:noFill/>
          <a:ln w="9525">
            <a:noFill/>
            <a:miter lim="800000"/>
            <a:headEnd/>
            <a:tailEnd/>
          </a:ln>
        </p:spPr>
        <p:txBody>
          <a:bodyPr>
            <a:spAutoFit/>
          </a:bodyPr>
          <a:lstStyle/>
          <a:p>
            <a:r>
              <a:rPr lang="en-US" altLang="zh-CN" sz="2200">
                <a:solidFill>
                  <a:srgbClr val="008080"/>
                </a:solidFill>
                <a:latin typeface="Tahoma" pitchFamily="34" charset="0"/>
                <a:ea typeface="宋体" pitchFamily="2" charset="-122"/>
              </a:rPr>
              <a:t>C H A P T E 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93952A8-8AA7-49F5-882B-34090486AC5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0B4A05B-0D74-4062-9FB6-3090B00B91F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CA91A399-1EE1-47BB-A2FF-66C1B24D270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AADED711-7DDF-4C1C-A038-C675E20AF78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8304911E-ABB1-474D-8828-77F74674289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t>经济学十大原理</a:t>
            </a:r>
          </a:p>
        </p:txBody>
      </p:sp>
      <p:sp>
        <p:nvSpPr>
          <p:cNvPr id="8" name="灯片编号占位符 7"/>
          <p:cNvSpPr>
            <a:spLocks noGrp="1"/>
          </p:cNvSpPr>
          <p:nvPr>
            <p:ph type="sldNum" sz="quarter" idx="11"/>
          </p:nvPr>
        </p:nvSpPr>
        <p:spPr/>
        <p:txBody>
          <a:bodyPr/>
          <a:lstStyle>
            <a:lvl1pPr>
              <a:defRPr/>
            </a:lvl1pPr>
          </a:lstStyle>
          <a:p>
            <a:fld id="{2507C5D4-E0C0-4423-806C-92915C5FA78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t>经济学十大原理</a:t>
            </a:r>
          </a:p>
        </p:txBody>
      </p:sp>
      <p:sp>
        <p:nvSpPr>
          <p:cNvPr id="4" name="灯片编号占位符 3"/>
          <p:cNvSpPr>
            <a:spLocks noGrp="1"/>
          </p:cNvSpPr>
          <p:nvPr>
            <p:ph type="sldNum" sz="quarter" idx="11"/>
          </p:nvPr>
        </p:nvSpPr>
        <p:spPr/>
        <p:txBody>
          <a:bodyPr/>
          <a:lstStyle>
            <a:lvl1pPr>
              <a:defRPr/>
            </a:lvl1pPr>
          </a:lstStyle>
          <a:p>
            <a:fld id="{B91C878C-3F74-4AD5-924A-9A72F106C3D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t>经济学十大原理</a:t>
            </a:r>
          </a:p>
        </p:txBody>
      </p:sp>
      <p:sp>
        <p:nvSpPr>
          <p:cNvPr id="3" name="灯片编号占位符 2"/>
          <p:cNvSpPr>
            <a:spLocks noGrp="1"/>
          </p:cNvSpPr>
          <p:nvPr>
            <p:ph type="sldNum" sz="quarter" idx="11"/>
          </p:nvPr>
        </p:nvSpPr>
        <p:spPr/>
        <p:txBody>
          <a:bodyPr/>
          <a:lstStyle>
            <a:lvl1pPr>
              <a:defRPr/>
            </a:lvl1pPr>
          </a:lstStyle>
          <a:p>
            <a:fld id="{816CC9F2-A366-4D63-B9AF-55BAAE26DB2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C99625E0-E5CF-4C1A-A06B-93CA5C90866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F62719B2-2E1A-4995-9FFF-1095675A00F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027" name="Rectangle 3"/>
          <p:cNvSpPr>
            <a:spLocks noGrp="1" noChangeArrowheads="1"/>
          </p:cNvSpPr>
          <p:nvPr>
            <p:ph type="body" idx="1"/>
          </p:nvPr>
        </p:nvSpPr>
        <p:spPr bwMode="auto">
          <a:xfrm>
            <a:off x="373063" y="1008063"/>
            <a:ext cx="8313737" cy="5118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ftr" sz="quarter" idx="3"/>
          </p:nvPr>
        </p:nvSpPr>
        <p:spPr bwMode="auto">
          <a:xfrm>
            <a:off x="285750" y="6392863"/>
            <a:ext cx="7335838" cy="366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i="1">
                <a:solidFill>
                  <a:srgbClr val="777777"/>
                </a:solidFill>
                <a:ea typeface="宋体" pitchFamily="2" charset="-122"/>
              </a:defRPr>
            </a:lvl1pPr>
          </a:lstStyle>
          <a:p>
            <a:r>
              <a:rPr lang="zh-CN"/>
              <a:t>经济学十大原理</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ea typeface="宋体" pitchFamily="2" charset="-122"/>
              </a:defRPr>
            </a:lvl1pPr>
          </a:lstStyle>
          <a:p>
            <a:fld id="{7B9C66A5-CF1D-4876-A31C-6C0DA4ADDA5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Microsoft_Excel_97-2003____4.xls"/><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Microsoft_Excel_97-2003____6.xls"/><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Microsoft_Excel_97-2003____5.xls"/><Relationship Id="rId4" Type="http://schemas.openxmlformats.org/officeDocument/2006/relationships/oleObject" Target="../embeddings/oleObject5.bin"/><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Microsoft_Excel_97-2003____8.xls"/><Relationship Id="rId3" Type="http://schemas.openxmlformats.org/officeDocument/2006/relationships/notesSlide" Target="../notesSlides/notesSlide5.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Microsoft_Excel_97-2003____7.xls"/><Relationship Id="rId4" Type="http://schemas.openxmlformats.org/officeDocument/2006/relationships/oleObject" Target="../embeddings/oleObject7.bin"/><Relationship Id="rId9"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Microsoft_Excel_97-2003____9.xls"/><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3.e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3.emf"/><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___1.xls"/></Relationships>
</file>

<file path=ppt/slides/_rels/slide5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Microsoft_Excel_97-2003____2.xls"/></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Microsoft_Excel_97-2003____3.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816CC9F2-A366-4D63-B9AF-55BAAE26DB26}" type="slidenum">
              <a:rPr lang="en-US" altLang="zh-CN" smtClean="0"/>
              <a:pPr/>
              <a:t>0</a:t>
            </a:fld>
            <a:endParaRPr lang="en-US" altLang="zh-CN"/>
          </a:p>
        </p:txBody>
      </p:sp>
      <p:pic>
        <p:nvPicPr>
          <p:cNvPr id="160769" name="Picture 1"/>
          <p:cNvPicPr>
            <a:picLocks noChangeAspect="1" noChangeArrowheads="1"/>
          </p:cNvPicPr>
          <p:nvPr/>
        </p:nvPicPr>
        <p:blipFill>
          <a:blip r:embed="rId2" cstate="print"/>
          <a:srcRect/>
          <a:stretch>
            <a:fillRect/>
          </a:stretch>
        </p:blipFill>
        <p:spPr bwMode="auto">
          <a:xfrm>
            <a:off x="0" y="-6416"/>
            <a:ext cx="9144000" cy="6870832"/>
          </a:xfrm>
          <a:prstGeom prst="rect">
            <a:avLst/>
          </a:prstGeom>
          <a:noFill/>
          <a:ln w="9525">
            <a:noFill/>
            <a:miter lim="800000"/>
            <a:headEnd/>
            <a:tailEnd/>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065" y="475012"/>
            <a:ext cx="4086648" cy="286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940" y="3336965"/>
            <a:ext cx="4074773" cy="305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6" name="灯片编号占位符 2"/>
          <p:cNvSpPr>
            <a:spLocks noGrp="1"/>
          </p:cNvSpPr>
          <p:nvPr>
            <p:ph type="sldNum" sz="quarter" idx="11"/>
          </p:nvPr>
        </p:nvSpPr>
        <p:spPr/>
        <p:txBody>
          <a:bodyPr/>
          <a:lstStyle/>
          <a:p>
            <a:fld id="{9C1AEA4E-976D-434E-A7C6-13F99028F006}" type="slidenum">
              <a:rPr lang="en-US" altLang="zh-CN"/>
              <a:pPr/>
              <a:t>9</a:t>
            </a:fld>
            <a:endParaRPr lang="en-US" altLang="zh-CN"/>
          </a:p>
        </p:txBody>
      </p:sp>
      <p:sp>
        <p:nvSpPr>
          <p:cNvPr id="32770" name="Rectangle 2"/>
          <p:cNvSpPr>
            <a:spLocks noGrp="1" noChangeArrowheads="1"/>
          </p:cNvSpPr>
          <p:nvPr>
            <p:ph type="title" idx="4294967295"/>
          </p:nvPr>
        </p:nvSpPr>
        <p:spPr>
          <a:xfrm>
            <a:off x="457200" y="223838"/>
            <a:ext cx="7847013" cy="677862"/>
          </a:xfrm>
        </p:spPr>
        <p:txBody>
          <a:bodyPr/>
          <a:lstStyle/>
          <a:p>
            <a:r>
              <a:rPr lang="en-US" altLang="zh-CN" sz="3600" dirty="0" smtClean="0">
                <a:ea typeface="宋体" pitchFamily="2" charset="-122"/>
              </a:rPr>
              <a:t>1.2</a:t>
            </a:r>
            <a:r>
              <a:rPr lang="zh-CN" sz="3600" dirty="0" smtClean="0">
                <a:ea typeface="宋体" pitchFamily="2" charset="-122"/>
              </a:rPr>
              <a:t>生产</a:t>
            </a:r>
            <a:r>
              <a:rPr lang="zh-CN" sz="3600" dirty="0">
                <a:ea typeface="宋体" pitchFamily="2" charset="-122"/>
              </a:rPr>
              <a:t>可能性边界</a:t>
            </a:r>
            <a:r>
              <a:rPr lang="zh-CN" sz="3600" dirty="0" smtClean="0">
                <a:ea typeface="宋体" pitchFamily="2" charset="-122"/>
              </a:rPr>
              <a:t>与</a:t>
            </a:r>
            <a:r>
              <a:rPr lang="en-US" altLang="zh-CN" sz="3600" dirty="0" smtClean="0">
                <a:ea typeface="宋体" pitchFamily="2" charset="-122"/>
              </a:rPr>
              <a:t>(</a:t>
            </a:r>
            <a:r>
              <a:rPr lang="zh-CN" altLang="en-US" sz="3600" dirty="0" smtClean="0">
                <a:ea typeface="宋体" pitchFamily="2" charset="-122"/>
              </a:rPr>
              <a:t>边际</a:t>
            </a:r>
            <a:r>
              <a:rPr lang="en-US" altLang="zh-CN" sz="3600" dirty="0" smtClean="0">
                <a:ea typeface="宋体" pitchFamily="2" charset="-122"/>
              </a:rPr>
              <a:t>)</a:t>
            </a:r>
            <a:r>
              <a:rPr lang="zh-CN" sz="3600" dirty="0" smtClean="0">
                <a:ea typeface="宋体" pitchFamily="2" charset="-122"/>
              </a:rPr>
              <a:t>机会</a:t>
            </a:r>
            <a:r>
              <a:rPr lang="zh-CN" sz="3600" dirty="0">
                <a:ea typeface="宋体" pitchFamily="2" charset="-122"/>
              </a:rPr>
              <a:t>成本</a:t>
            </a:r>
          </a:p>
        </p:txBody>
      </p:sp>
      <p:sp>
        <p:nvSpPr>
          <p:cNvPr id="32771" name="Rectangle 3"/>
          <p:cNvSpPr>
            <a:spLocks noGrp="1" noChangeArrowheads="1"/>
          </p:cNvSpPr>
          <p:nvPr>
            <p:ph type="body" idx="4294967295"/>
          </p:nvPr>
        </p:nvSpPr>
        <p:spPr>
          <a:xfrm>
            <a:off x="373063" y="1008063"/>
            <a:ext cx="8313737" cy="1108075"/>
          </a:xfrm>
        </p:spPr>
        <p:txBody>
          <a:bodyPr/>
          <a:lstStyle/>
          <a:p>
            <a:r>
              <a:rPr lang="zh-CN" b="1" dirty="0">
                <a:solidFill>
                  <a:srgbClr val="C00000"/>
                </a:solidFill>
                <a:ea typeface="宋体" pitchFamily="2" charset="-122"/>
              </a:rPr>
              <a:t>复习</a:t>
            </a:r>
            <a:r>
              <a:rPr lang="zh-CN" b="1" dirty="0" smtClean="0">
                <a:solidFill>
                  <a:srgbClr val="C00000"/>
                </a:solidFill>
                <a:ea typeface="宋体" pitchFamily="2" charset="-122"/>
              </a:rPr>
              <a:t>：</a:t>
            </a:r>
            <a:r>
              <a:rPr lang="zh-CN" altLang="en-US" dirty="0" smtClean="0">
                <a:ea typeface="宋体" pitchFamily="2" charset="-122"/>
              </a:rPr>
              <a:t>某样东西的成本是</a:t>
            </a:r>
            <a:r>
              <a:rPr lang="zh-CN" dirty="0" smtClean="0">
                <a:ea typeface="宋体" pitchFamily="2" charset="-122"/>
              </a:rPr>
              <a:t>为了得到</a:t>
            </a:r>
            <a:r>
              <a:rPr lang="zh-CN" altLang="en-US" dirty="0">
                <a:ea typeface="宋体" pitchFamily="2" charset="-122"/>
              </a:rPr>
              <a:t>它</a:t>
            </a:r>
            <a:r>
              <a:rPr lang="zh-CN" dirty="0" smtClean="0">
                <a:ea typeface="宋体" pitchFamily="2" charset="-122"/>
              </a:rPr>
              <a:t>所</a:t>
            </a:r>
            <a:r>
              <a:rPr lang="zh-CN" dirty="0">
                <a:ea typeface="宋体" pitchFamily="2" charset="-122"/>
              </a:rPr>
              <a:t>必须放弃的东西</a:t>
            </a:r>
          </a:p>
        </p:txBody>
      </p:sp>
      <p:sp>
        <p:nvSpPr>
          <p:cNvPr id="32772" name="Rectangle 5"/>
          <p:cNvSpPr>
            <a:spLocks noChangeArrowheads="1"/>
          </p:cNvSpPr>
          <p:nvPr/>
        </p:nvSpPr>
        <p:spPr bwMode="auto">
          <a:xfrm>
            <a:off x="379413" y="2112963"/>
            <a:ext cx="8229600" cy="3711575"/>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zh-CN" sz="2700" dirty="0">
                <a:ea typeface="宋体" pitchFamily="2" charset="-122"/>
              </a:rPr>
              <a:t>沿着</a:t>
            </a:r>
            <a:r>
              <a:rPr lang="zh-CN" sz="2700" dirty="0" smtClean="0">
                <a:ea typeface="宋体" pitchFamily="2" charset="-122"/>
              </a:rPr>
              <a:t>生产可能性</a:t>
            </a:r>
            <a:r>
              <a:rPr lang="zh-CN" sz="2700" dirty="0">
                <a:ea typeface="宋体" pitchFamily="2" charset="-122"/>
              </a:rPr>
              <a:t>边界移动意味着将资源（比如劳动）从一种物品的生产转移到另一种物品的生产中</a:t>
            </a:r>
          </a:p>
          <a:p>
            <a:pPr marL="342900" indent="-342900">
              <a:lnSpc>
                <a:spcPct val="105000"/>
              </a:lnSpc>
              <a:spcBef>
                <a:spcPct val="45000"/>
              </a:spcBef>
              <a:buClr>
                <a:srgbClr val="339966"/>
              </a:buClr>
              <a:buSzPct val="120000"/>
              <a:buFont typeface="Wingdings" pitchFamily="2" charset="2"/>
              <a:buChar char="§"/>
            </a:pPr>
            <a:r>
              <a:rPr lang="zh-CN" sz="2700" dirty="0">
                <a:ea typeface="宋体" pitchFamily="2" charset="-122"/>
              </a:rPr>
              <a:t>社会面临权衡取舍：得到更多的一种物品需要以更少的另一种物品为</a:t>
            </a:r>
            <a:r>
              <a:rPr lang="zh-CN" sz="2700" dirty="0" smtClean="0">
                <a:ea typeface="宋体" pitchFamily="2" charset="-122"/>
              </a:rPr>
              <a:t>代价</a:t>
            </a:r>
          </a:p>
          <a:p>
            <a:pPr marL="342900" indent="-342900">
              <a:lnSpc>
                <a:spcPct val="105000"/>
              </a:lnSpc>
              <a:spcBef>
                <a:spcPct val="45000"/>
              </a:spcBef>
              <a:buClr>
                <a:srgbClr val="339966"/>
              </a:buClr>
              <a:buSzPct val="120000"/>
              <a:buFont typeface="Wingdings" pitchFamily="2" charset="2"/>
              <a:buChar char="§"/>
            </a:pPr>
            <a:r>
              <a:rPr lang="zh-CN" sz="2700" dirty="0" smtClean="0">
                <a:ea typeface="宋体" pitchFamily="2" charset="-122"/>
              </a:rPr>
              <a:t>生产可能性边界的</a:t>
            </a:r>
            <a:r>
              <a:rPr lang="zh-CN" sz="2700" b="1" dirty="0" smtClean="0">
                <a:ea typeface="宋体" pitchFamily="2" charset="-122"/>
              </a:rPr>
              <a:t>斜率</a:t>
            </a:r>
            <a:r>
              <a:rPr lang="zh-CN" altLang="en-US" sz="2700" dirty="0" smtClean="0">
                <a:ea typeface="宋体" pitchFamily="2" charset="-122"/>
              </a:rPr>
              <a:t>衡量了</a:t>
            </a:r>
            <a:r>
              <a:rPr lang="zh-CN" altLang="en-US" sz="2700" b="1" dirty="0" smtClean="0">
                <a:ea typeface="宋体" pitchFamily="2" charset="-122"/>
              </a:rPr>
              <a:t>多生产</a:t>
            </a:r>
            <a:r>
              <a:rPr lang="en-US" altLang="zh-CN" sz="2700" b="1" dirty="0" smtClean="0">
                <a:ea typeface="宋体" pitchFamily="2" charset="-122"/>
              </a:rPr>
              <a:t>1</a:t>
            </a:r>
            <a:r>
              <a:rPr lang="zh-CN" altLang="en-US" sz="2700" b="1" dirty="0" smtClean="0">
                <a:ea typeface="宋体" pitchFamily="2" charset="-122"/>
              </a:rPr>
              <a:t>单位</a:t>
            </a:r>
            <a:r>
              <a:rPr lang="zh-CN" altLang="en-US" sz="2700" b="1" dirty="0" smtClean="0">
                <a:solidFill>
                  <a:srgbClr val="C00000"/>
                </a:solidFill>
                <a:ea typeface="宋体" pitchFamily="2" charset="-122"/>
              </a:rPr>
              <a:t>（边际变动）</a:t>
            </a:r>
            <a:r>
              <a:rPr lang="en-US" altLang="zh-CN" sz="2700" dirty="0" smtClean="0">
                <a:ea typeface="宋体" pitchFamily="2" charset="-122"/>
              </a:rPr>
              <a:t>X</a:t>
            </a:r>
            <a:r>
              <a:rPr lang="zh-CN" altLang="en-US" sz="2700" dirty="0" smtClean="0">
                <a:ea typeface="宋体" pitchFamily="2" charset="-122"/>
              </a:rPr>
              <a:t>轴产品需要放弃的</a:t>
            </a:r>
            <a:r>
              <a:rPr lang="en-US" altLang="zh-CN" sz="2700" dirty="0" smtClean="0">
                <a:ea typeface="宋体" pitchFamily="2" charset="-122"/>
              </a:rPr>
              <a:t>Y</a:t>
            </a:r>
            <a:r>
              <a:rPr lang="zh-CN" altLang="en-US" sz="2700" dirty="0" smtClean="0">
                <a:ea typeface="宋体" pitchFamily="2" charset="-122"/>
              </a:rPr>
              <a:t>轴产品数量。</a:t>
            </a:r>
            <a:endParaRPr lang="zh-CN" altLang="en-US" sz="2700" dirty="0">
              <a:ea typeface="宋体" pitchFamily="2" charset="-122"/>
            </a:endParaRPr>
          </a:p>
        </p:txBody>
      </p:sp>
    </p:spTree>
    <p:extLst>
      <p:ext uri="{BB962C8B-B14F-4D97-AF65-F5344CB8AC3E}">
        <p14:creationId xmlns:p14="http://schemas.microsoft.com/office/powerpoint/2010/main" val="32733597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animEffect transition="in" filter="wipe(left)">
                                      <p:cBhvr>
                                        <p:cTn id="12" dur="500"/>
                                        <p:tgtEl>
                                          <p:spTgt spid="327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2">
                                            <p:txEl>
                                              <p:pRg st="1" end="1"/>
                                            </p:txEl>
                                          </p:spTgt>
                                        </p:tgtEl>
                                        <p:attrNameLst>
                                          <p:attrName>style.visibility</p:attrName>
                                        </p:attrNameLst>
                                      </p:cBhvr>
                                      <p:to>
                                        <p:strVal val="visible"/>
                                      </p:to>
                                    </p:set>
                                    <p:animEffect transition="in" filter="wipe(left)">
                                      <p:cBhvr>
                                        <p:cTn id="17" dur="500"/>
                                        <p:tgtEl>
                                          <p:spTgt spid="327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2">
                                            <p:txEl>
                                              <p:pRg st="2" end="2"/>
                                            </p:txEl>
                                          </p:spTgt>
                                        </p:tgtEl>
                                        <p:attrNameLst>
                                          <p:attrName>style.visibility</p:attrName>
                                        </p:attrNameLst>
                                      </p:cBhvr>
                                      <p:to>
                                        <p:strVal val="visible"/>
                                      </p:to>
                                    </p:set>
                                    <p:animEffect transition="in" filter="wipe(left)">
                                      <p:cBhvr>
                                        <p:cTn id="22"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autoUpdateAnimBg="0"/>
      <p:bldP spid="32772"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19" name="灯片编号占位符 2"/>
          <p:cNvSpPr>
            <a:spLocks noGrp="1"/>
          </p:cNvSpPr>
          <p:nvPr>
            <p:ph type="sldNum" sz="quarter" idx="11"/>
          </p:nvPr>
        </p:nvSpPr>
        <p:spPr/>
        <p:txBody>
          <a:bodyPr/>
          <a:lstStyle/>
          <a:p>
            <a:fld id="{0E36BA61-A4E9-4C3C-883C-11526F545169}" type="slidenum">
              <a:rPr lang="en-US" altLang="zh-CN"/>
              <a:pPr/>
              <a:t>10</a:t>
            </a:fld>
            <a:endParaRPr lang="en-US" altLang="zh-CN"/>
          </a:p>
        </p:txBody>
      </p:sp>
      <p:sp>
        <p:nvSpPr>
          <p:cNvPr id="33794" name="Rectangle 2"/>
          <p:cNvSpPr>
            <a:spLocks noGrp="1" noChangeArrowheads="1"/>
          </p:cNvSpPr>
          <p:nvPr>
            <p:ph type="title" idx="4294967295"/>
          </p:nvPr>
        </p:nvSpPr>
        <p:spPr>
          <a:xfrm>
            <a:off x="457200" y="223838"/>
            <a:ext cx="8229600" cy="677862"/>
          </a:xfrm>
        </p:spPr>
        <p:txBody>
          <a:bodyPr/>
          <a:lstStyle/>
          <a:p>
            <a:r>
              <a:rPr lang="en-US" altLang="zh-CN" sz="3600" dirty="0" smtClean="0">
                <a:ea typeface="宋体" pitchFamily="2" charset="-122"/>
              </a:rPr>
              <a:t>2.2</a:t>
            </a:r>
            <a:r>
              <a:rPr lang="zh-CN" sz="3600" dirty="0" smtClean="0">
                <a:ea typeface="宋体" pitchFamily="2" charset="-122"/>
              </a:rPr>
              <a:t>生产</a:t>
            </a:r>
            <a:r>
              <a:rPr lang="zh-CN" sz="3600" dirty="0">
                <a:ea typeface="宋体" pitchFamily="2" charset="-122"/>
              </a:rPr>
              <a:t>可能性边界</a:t>
            </a:r>
            <a:r>
              <a:rPr lang="zh-CN" sz="3600" dirty="0" smtClean="0">
                <a:ea typeface="宋体" pitchFamily="2" charset="-122"/>
              </a:rPr>
              <a:t>与</a:t>
            </a:r>
            <a:r>
              <a:rPr lang="en-US" altLang="zh-CN" sz="3600" dirty="0" smtClean="0">
                <a:ea typeface="宋体" pitchFamily="2" charset="-122"/>
              </a:rPr>
              <a:t>(</a:t>
            </a:r>
            <a:r>
              <a:rPr lang="zh-CN" altLang="en-US" sz="3600" dirty="0" smtClean="0">
                <a:ea typeface="宋体" pitchFamily="2" charset="-122"/>
              </a:rPr>
              <a:t>边际</a:t>
            </a:r>
            <a:r>
              <a:rPr lang="en-US" altLang="zh-CN" sz="3600" dirty="0" smtClean="0">
                <a:ea typeface="宋体" pitchFamily="2" charset="-122"/>
              </a:rPr>
              <a:t>)</a:t>
            </a:r>
            <a:r>
              <a:rPr lang="zh-CN" sz="3600" dirty="0" smtClean="0">
                <a:ea typeface="宋体" pitchFamily="2" charset="-122"/>
              </a:rPr>
              <a:t>机会</a:t>
            </a:r>
            <a:r>
              <a:rPr lang="zh-CN" sz="3600" dirty="0">
                <a:ea typeface="宋体" pitchFamily="2" charset="-122"/>
              </a:rPr>
              <a:t>成本</a:t>
            </a:r>
          </a:p>
        </p:txBody>
      </p:sp>
      <p:sp>
        <p:nvSpPr>
          <p:cNvPr id="33795" name="Rectangle 3"/>
          <p:cNvSpPr>
            <a:spLocks noGrp="1" noChangeArrowheads="1"/>
          </p:cNvSpPr>
          <p:nvPr>
            <p:ph type="body" idx="4294967295"/>
          </p:nvPr>
        </p:nvSpPr>
        <p:spPr>
          <a:xfrm>
            <a:off x="5946775" y="1046163"/>
            <a:ext cx="2945354" cy="2085794"/>
          </a:xfrm>
        </p:spPr>
        <p:txBody>
          <a:bodyPr/>
          <a:lstStyle/>
          <a:p>
            <a:pPr marL="0" indent="0">
              <a:buFont typeface="Wingdings" pitchFamily="2" charset="2"/>
              <a:buNone/>
            </a:pPr>
            <a:r>
              <a:rPr lang="zh-CN" sz="2400" dirty="0">
                <a:ea typeface="宋体" pitchFamily="2" charset="-122"/>
              </a:rPr>
              <a:t>直线的斜率等于直线的横坐标向右移动一个单位时，直线的纵坐标变化的大小</a:t>
            </a:r>
          </a:p>
        </p:txBody>
      </p:sp>
      <p:grpSp>
        <p:nvGrpSpPr>
          <p:cNvPr id="2" name="Group 4"/>
          <p:cNvGrpSpPr>
            <a:grpSpLocks/>
          </p:cNvGrpSpPr>
          <p:nvPr/>
        </p:nvGrpSpPr>
        <p:grpSpPr bwMode="auto">
          <a:xfrm>
            <a:off x="336550" y="1098550"/>
            <a:ext cx="5559425" cy="5189538"/>
            <a:chOff x="0" y="0"/>
            <a:chExt cx="3502" cy="3269"/>
          </a:xfrm>
        </p:grpSpPr>
        <p:graphicFrame>
          <p:nvGraphicFramePr>
            <p:cNvPr id="33797" name="Object 5"/>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79893" r:id="rId5" imgW="4762433" imgH="4533900" progId="Excel.Sheet.8">
                    <p:embed/>
                  </p:oleObj>
                </mc:Choice>
                <mc:Fallback>
                  <p:oleObj r:id="rId5" imgW="4762433" imgH="4533900" progId="Excel.Sheet.8">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Line 6"/>
            <p:cNvSpPr>
              <a:spLocks noChangeShapeType="1"/>
            </p:cNvSpPr>
            <p:nvPr/>
          </p:nvSpPr>
          <p:spPr bwMode="auto">
            <a:xfrm>
              <a:off x="762" y="963"/>
              <a:ext cx="1847" cy="1600"/>
            </a:xfrm>
            <a:prstGeom prst="line">
              <a:avLst/>
            </a:prstGeom>
            <a:noFill/>
            <a:ln w="50800">
              <a:solidFill>
                <a:srgbClr val="000099"/>
              </a:solidFill>
              <a:round/>
              <a:headEnd/>
              <a:tailEnd/>
            </a:ln>
          </p:spPr>
          <p:txBody>
            <a:bodyPr/>
            <a:lstStyle/>
            <a:p>
              <a:endParaRPr lang="zh-CN" altLang="en-US"/>
            </a:p>
          </p:txBody>
        </p:sp>
      </p:grpSp>
      <p:sp>
        <p:nvSpPr>
          <p:cNvPr id="33799" name="Line 7"/>
          <p:cNvSpPr>
            <a:spLocks noChangeShapeType="1"/>
          </p:cNvSpPr>
          <p:nvPr/>
        </p:nvSpPr>
        <p:spPr bwMode="auto">
          <a:xfrm>
            <a:off x="1576388" y="2632075"/>
            <a:ext cx="565150" cy="0"/>
          </a:xfrm>
          <a:prstGeom prst="line">
            <a:avLst/>
          </a:prstGeom>
          <a:noFill/>
          <a:ln w="38100">
            <a:solidFill>
              <a:srgbClr val="990099"/>
            </a:solidFill>
            <a:round/>
            <a:headEnd/>
            <a:tailEnd type="triangle" w="lg" len="med"/>
          </a:ln>
        </p:spPr>
        <p:txBody>
          <a:bodyPr/>
          <a:lstStyle/>
          <a:p>
            <a:endParaRPr lang="zh-CN" altLang="en-US"/>
          </a:p>
        </p:txBody>
      </p:sp>
      <p:sp>
        <p:nvSpPr>
          <p:cNvPr id="33800" name="Line 8"/>
          <p:cNvSpPr>
            <a:spLocks noChangeShapeType="1"/>
          </p:cNvSpPr>
          <p:nvPr/>
        </p:nvSpPr>
        <p:spPr bwMode="auto">
          <a:xfrm>
            <a:off x="2116138" y="2641600"/>
            <a:ext cx="1587" cy="488950"/>
          </a:xfrm>
          <a:prstGeom prst="line">
            <a:avLst/>
          </a:prstGeom>
          <a:noFill/>
          <a:ln w="38100">
            <a:solidFill>
              <a:srgbClr val="00CC00"/>
            </a:solidFill>
            <a:round/>
            <a:headEnd/>
            <a:tailEnd type="triangle" w="lg" len="med"/>
          </a:ln>
        </p:spPr>
        <p:txBody>
          <a:bodyPr/>
          <a:lstStyle/>
          <a:p>
            <a:endParaRPr lang="zh-CN" altLang="en-US"/>
          </a:p>
        </p:txBody>
      </p:sp>
      <p:sp>
        <p:nvSpPr>
          <p:cNvPr id="33801" name="Text Box 9"/>
          <p:cNvSpPr txBox="1">
            <a:spLocks noChangeArrowheads="1"/>
          </p:cNvSpPr>
          <p:nvPr/>
        </p:nvSpPr>
        <p:spPr bwMode="auto">
          <a:xfrm>
            <a:off x="3173413" y="1727200"/>
            <a:ext cx="1195387" cy="473075"/>
          </a:xfrm>
          <a:prstGeom prst="rect">
            <a:avLst/>
          </a:prstGeom>
          <a:noFill/>
          <a:ln w="9525">
            <a:noFill/>
            <a:miter lim="800000"/>
            <a:headEnd/>
            <a:tailEnd/>
          </a:ln>
        </p:spPr>
        <p:txBody>
          <a:bodyPr>
            <a:spAutoFit/>
          </a:bodyPr>
          <a:lstStyle/>
          <a:p>
            <a:pPr algn="ctr">
              <a:spcBef>
                <a:spcPct val="50000"/>
              </a:spcBef>
            </a:pPr>
            <a:r>
              <a:rPr lang="en-US" altLang="zh-CN" sz="2500">
                <a:solidFill>
                  <a:srgbClr val="00CC00"/>
                </a:solidFill>
                <a:ea typeface="宋体" pitchFamily="2" charset="-122"/>
              </a:rPr>
              <a:t>–1000</a:t>
            </a:r>
          </a:p>
        </p:txBody>
      </p:sp>
      <p:sp>
        <p:nvSpPr>
          <p:cNvPr id="33802" name="Text Box 10"/>
          <p:cNvSpPr txBox="1">
            <a:spLocks noChangeArrowheads="1"/>
          </p:cNvSpPr>
          <p:nvPr/>
        </p:nvSpPr>
        <p:spPr bwMode="auto">
          <a:xfrm>
            <a:off x="3349625" y="2117725"/>
            <a:ext cx="930275" cy="473075"/>
          </a:xfrm>
          <a:prstGeom prst="rect">
            <a:avLst/>
          </a:prstGeom>
          <a:noFill/>
          <a:ln w="9525">
            <a:noFill/>
            <a:miter lim="800000"/>
            <a:headEnd/>
            <a:tailEnd/>
          </a:ln>
        </p:spPr>
        <p:txBody>
          <a:bodyPr>
            <a:spAutoFit/>
          </a:bodyPr>
          <a:lstStyle/>
          <a:p>
            <a:pPr algn="ctr">
              <a:spcBef>
                <a:spcPct val="50000"/>
              </a:spcBef>
            </a:pPr>
            <a:r>
              <a:rPr lang="en-US" altLang="zh-CN" sz="2500">
                <a:solidFill>
                  <a:srgbClr val="990099"/>
                </a:solidFill>
                <a:ea typeface="宋体" pitchFamily="2" charset="-122"/>
              </a:rPr>
              <a:t>100</a:t>
            </a:r>
          </a:p>
        </p:txBody>
      </p:sp>
      <p:grpSp>
        <p:nvGrpSpPr>
          <p:cNvPr id="3" name="Group 11"/>
          <p:cNvGrpSpPr>
            <a:grpSpLocks/>
          </p:cNvGrpSpPr>
          <p:nvPr/>
        </p:nvGrpSpPr>
        <p:grpSpPr bwMode="auto">
          <a:xfrm>
            <a:off x="2036763" y="1917700"/>
            <a:ext cx="2189162" cy="473075"/>
            <a:chOff x="0" y="0"/>
            <a:chExt cx="1379" cy="298"/>
          </a:xfrm>
        </p:grpSpPr>
        <p:sp>
          <p:nvSpPr>
            <p:cNvPr id="33804" name="Text Box 12"/>
            <p:cNvSpPr txBox="1">
              <a:spLocks noChangeArrowheads="1"/>
            </p:cNvSpPr>
            <p:nvPr/>
          </p:nvSpPr>
          <p:spPr bwMode="auto">
            <a:xfrm>
              <a:off x="0" y="0"/>
              <a:ext cx="772" cy="298"/>
            </a:xfrm>
            <a:prstGeom prst="rect">
              <a:avLst/>
            </a:prstGeom>
            <a:noFill/>
            <a:ln w="9525">
              <a:noFill/>
              <a:miter lim="800000"/>
              <a:headEnd/>
              <a:tailEnd/>
            </a:ln>
          </p:spPr>
          <p:txBody>
            <a:bodyPr>
              <a:spAutoFit/>
            </a:bodyPr>
            <a:lstStyle/>
            <a:p>
              <a:pPr>
                <a:spcBef>
                  <a:spcPct val="50000"/>
                </a:spcBef>
              </a:pPr>
              <a:r>
                <a:rPr lang="zh-CN" sz="2500">
                  <a:ea typeface="宋体" pitchFamily="2" charset="-122"/>
                </a:rPr>
                <a:t>斜率 =</a:t>
              </a:r>
            </a:p>
          </p:txBody>
        </p:sp>
        <p:sp>
          <p:nvSpPr>
            <p:cNvPr id="33805" name="Line 13"/>
            <p:cNvSpPr>
              <a:spLocks noChangeShapeType="1"/>
            </p:cNvSpPr>
            <p:nvPr/>
          </p:nvSpPr>
          <p:spPr bwMode="auto">
            <a:xfrm>
              <a:off x="807" y="156"/>
              <a:ext cx="572" cy="0"/>
            </a:xfrm>
            <a:prstGeom prst="line">
              <a:avLst/>
            </a:prstGeom>
            <a:noFill/>
            <a:ln w="9525">
              <a:solidFill>
                <a:schemeClr val="tx1"/>
              </a:solidFill>
              <a:round/>
              <a:headEnd/>
              <a:tailEnd/>
            </a:ln>
          </p:spPr>
          <p:txBody>
            <a:bodyPr/>
            <a:lstStyle/>
            <a:p>
              <a:endParaRPr lang="zh-CN" altLang="en-US"/>
            </a:p>
          </p:txBody>
        </p:sp>
      </p:grpSp>
      <p:sp>
        <p:nvSpPr>
          <p:cNvPr id="33806" name="Text Box 14"/>
          <p:cNvSpPr txBox="1">
            <a:spLocks noChangeArrowheads="1"/>
          </p:cNvSpPr>
          <p:nvPr/>
        </p:nvSpPr>
        <p:spPr bwMode="auto">
          <a:xfrm>
            <a:off x="4205288" y="1924050"/>
            <a:ext cx="1109662" cy="473075"/>
          </a:xfrm>
          <a:prstGeom prst="rect">
            <a:avLst/>
          </a:prstGeom>
          <a:noFill/>
          <a:ln w="9525">
            <a:noFill/>
            <a:miter lim="800000"/>
            <a:headEnd/>
            <a:tailEnd/>
          </a:ln>
        </p:spPr>
        <p:txBody>
          <a:bodyPr>
            <a:spAutoFit/>
          </a:bodyPr>
          <a:lstStyle/>
          <a:p>
            <a:pPr>
              <a:spcBef>
                <a:spcPct val="50000"/>
              </a:spcBef>
            </a:pPr>
            <a:r>
              <a:rPr lang="en-US" altLang="zh-CN" sz="2500">
                <a:ea typeface="宋体" pitchFamily="2" charset="-122"/>
              </a:rPr>
              <a:t>= –10</a:t>
            </a:r>
          </a:p>
        </p:txBody>
      </p:sp>
      <p:sp>
        <p:nvSpPr>
          <p:cNvPr id="33807" name="Rectangle 15"/>
          <p:cNvSpPr>
            <a:spLocks noChangeArrowheads="1"/>
          </p:cNvSpPr>
          <p:nvPr/>
        </p:nvSpPr>
        <p:spPr bwMode="auto">
          <a:xfrm>
            <a:off x="5974476" y="2852710"/>
            <a:ext cx="3005261" cy="1012958"/>
          </a:xfrm>
          <a:prstGeom prst="rect">
            <a:avLst/>
          </a:prstGeom>
          <a:noFill/>
          <a:ln w="9525">
            <a:noFill/>
            <a:miter lim="800000"/>
            <a:headEnd/>
            <a:tailEnd/>
          </a:ln>
        </p:spPr>
        <p:txBody>
          <a:bodyPr/>
          <a:lstStyle/>
          <a:p>
            <a:pPr>
              <a:lnSpc>
                <a:spcPct val="105000"/>
              </a:lnSpc>
              <a:spcBef>
                <a:spcPct val="45000"/>
              </a:spcBef>
              <a:buClr>
                <a:srgbClr val="00B85C"/>
              </a:buClr>
              <a:buSzPct val="120000"/>
              <a:buFont typeface="Wingdings" pitchFamily="2" charset="2"/>
              <a:buNone/>
            </a:pPr>
            <a:r>
              <a:rPr lang="zh-CN" sz="2400" dirty="0" smtClean="0">
                <a:ea typeface="宋体" pitchFamily="2" charset="-122"/>
              </a:rPr>
              <a:t>本图</a:t>
            </a:r>
            <a:r>
              <a:rPr lang="en-US" altLang="zh-CN" sz="2400" dirty="0" smtClean="0">
                <a:ea typeface="宋体" pitchFamily="2" charset="-122"/>
              </a:rPr>
              <a:t>, </a:t>
            </a:r>
            <a:r>
              <a:rPr lang="zh-CN" altLang="en-US" sz="2400" dirty="0" smtClean="0">
                <a:ea typeface="宋体" pitchFamily="2" charset="-122"/>
              </a:rPr>
              <a:t>增加</a:t>
            </a:r>
            <a:r>
              <a:rPr lang="zh-CN" sz="2400" dirty="0" smtClean="0">
                <a:ea typeface="宋体" pitchFamily="2" charset="-122"/>
              </a:rPr>
              <a:t>1</a:t>
            </a:r>
            <a:r>
              <a:rPr lang="zh-CN" sz="2400" dirty="0">
                <a:ea typeface="宋体" pitchFamily="2" charset="-122"/>
              </a:rPr>
              <a:t>台电脑的机会</a:t>
            </a:r>
            <a:r>
              <a:rPr lang="zh-CN" sz="2400" dirty="0" smtClean="0">
                <a:ea typeface="宋体" pitchFamily="2" charset="-122"/>
              </a:rPr>
              <a:t>成本是10吨小麦</a:t>
            </a:r>
            <a:endParaRPr lang="en-US" altLang="zh-CN" sz="2400" dirty="0" smtClean="0">
              <a:ea typeface="宋体" pitchFamily="2" charset="-122"/>
            </a:endParaRPr>
          </a:p>
          <a:p>
            <a:pPr>
              <a:lnSpc>
                <a:spcPct val="105000"/>
              </a:lnSpc>
              <a:spcBef>
                <a:spcPct val="45000"/>
              </a:spcBef>
              <a:buClr>
                <a:srgbClr val="00B85C"/>
              </a:buClr>
              <a:buSzPct val="120000"/>
              <a:buFont typeface="Wingdings" pitchFamily="2" charset="2"/>
              <a:buNone/>
            </a:pPr>
            <a:endParaRPr lang="zh-CN" sz="2400" dirty="0">
              <a:ea typeface="宋体" pitchFamily="2" charset="-122"/>
            </a:endParaRPr>
          </a:p>
        </p:txBody>
      </p:sp>
      <p:sp>
        <p:nvSpPr>
          <p:cNvPr id="33808" name="Oval 16"/>
          <p:cNvSpPr>
            <a:spLocks noChangeArrowheads="1"/>
          </p:cNvSpPr>
          <p:nvPr/>
        </p:nvSpPr>
        <p:spPr bwMode="auto">
          <a:xfrm>
            <a:off x="1482725" y="2563813"/>
            <a:ext cx="141288"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33809" name="Oval 17"/>
          <p:cNvSpPr>
            <a:spLocks noChangeArrowheads="1"/>
          </p:cNvSpPr>
          <p:nvPr/>
        </p:nvSpPr>
        <p:spPr bwMode="auto">
          <a:xfrm>
            <a:off x="4408488" y="5087938"/>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20" name="Rectangle 15"/>
          <p:cNvSpPr>
            <a:spLocks noChangeArrowheads="1"/>
          </p:cNvSpPr>
          <p:nvPr/>
        </p:nvSpPr>
        <p:spPr bwMode="auto">
          <a:xfrm>
            <a:off x="6006417" y="3947798"/>
            <a:ext cx="2894013" cy="2064245"/>
          </a:xfrm>
          <a:prstGeom prst="rect">
            <a:avLst/>
          </a:prstGeom>
          <a:noFill/>
          <a:ln w="9525">
            <a:noFill/>
            <a:miter lim="800000"/>
            <a:headEnd/>
            <a:tailEnd/>
          </a:ln>
        </p:spPr>
        <p:txBody>
          <a:bodyPr/>
          <a:lstStyle/>
          <a:p>
            <a:pPr>
              <a:lnSpc>
                <a:spcPct val="105000"/>
              </a:lnSpc>
              <a:spcBef>
                <a:spcPct val="45000"/>
              </a:spcBef>
              <a:buClr>
                <a:srgbClr val="00B85C"/>
              </a:buClr>
              <a:buSzPct val="120000"/>
              <a:buFont typeface="Wingdings" pitchFamily="2" charset="2"/>
              <a:buNone/>
            </a:pPr>
            <a:r>
              <a:rPr lang="zh-CN" altLang="en-US" sz="2400" b="1" dirty="0" smtClean="0">
                <a:ea typeface="宋体" pitchFamily="2" charset="-122"/>
              </a:rPr>
              <a:t>总</a:t>
            </a:r>
            <a:r>
              <a:rPr lang="en-US" altLang="zh-CN" sz="2400" b="1" dirty="0" smtClean="0">
                <a:ea typeface="宋体" pitchFamily="2" charset="-122"/>
              </a:rPr>
              <a:t>(</a:t>
            </a:r>
            <a:r>
              <a:rPr lang="zh-CN" altLang="en-US" sz="2400" b="1" dirty="0" smtClean="0">
                <a:ea typeface="宋体" pitchFamily="2" charset="-122"/>
              </a:rPr>
              <a:t>机会</a:t>
            </a:r>
            <a:r>
              <a:rPr lang="en-US" altLang="zh-CN" sz="2400" b="1" dirty="0" smtClean="0">
                <a:ea typeface="宋体" pitchFamily="2" charset="-122"/>
              </a:rPr>
              <a:t>)</a:t>
            </a:r>
            <a:r>
              <a:rPr lang="zh-CN" altLang="en-US" sz="2400" b="1" dirty="0" smtClean="0">
                <a:ea typeface="宋体" pitchFamily="2" charset="-122"/>
              </a:rPr>
              <a:t>成本：</a:t>
            </a:r>
            <a:r>
              <a:rPr lang="zh-CN" altLang="en-US" sz="2400" dirty="0" smtClean="0">
                <a:ea typeface="宋体" pitchFamily="2" charset="-122"/>
              </a:rPr>
              <a:t>得到</a:t>
            </a:r>
            <a:r>
              <a:rPr lang="en-US" altLang="zh-CN" sz="2400" dirty="0" smtClean="0">
                <a:ea typeface="宋体" pitchFamily="2" charset="-122"/>
              </a:rPr>
              <a:t>100</a:t>
            </a:r>
            <a:r>
              <a:rPr lang="zh-CN" altLang="en-US" sz="2400" dirty="0" smtClean="0">
                <a:ea typeface="宋体" pitchFamily="2" charset="-122"/>
              </a:rPr>
              <a:t>台电脑总共放弃多少吨小麦？</a:t>
            </a:r>
            <a:endParaRPr lang="en-US" altLang="zh-CN" sz="2400" dirty="0" smtClean="0">
              <a:ea typeface="宋体" pitchFamily="2" charset="-122"/>
            </a:endParaRPr>
          </a:p>
          <a:p>
            <a:pPr>
              <a:lnSpc>
                <a:spcPct val="105000"/>
              </a:lnSpc>
              <a:spcBef>
                <a:spcPct val="45000"/>
              </a:spcBef>
              <a:buClr>
                <a:srgbClr val="00B85C"/>
              </a:buClr>
              <a:buSzPct val="120000"/>
              <a:buFont typeface="Wingdings" pitchFamily="2" charset="2"/>
              <a:buNone/>
            </a:pPr>
            <a:r>
              <a:rPr lang="zh-CN" altLang="en-US" sz="2400" b="1" dirty="0" smtClean="0">
                <a:ea typeface="宋体" pitchFamily="2" charset="-122"/>
              </a:rPr>
              <a:t>边际</a:t>
            </a:r>
            <a:r>
              <a:rPr lang="en-US" altLang="zh-CN" sz="2400" b="1" dirty="0" smtClean="0">
                <a:ea typeface="宋体" pitchFamily="2" charset="-122"/>
              </a:rPr>
              <a:t>(</a:t>
            </a:r>
            <a:r>
              <a:rPr lang="zh-CN" altLang="en-US" sz="2400" b="1" dirty="0" smtClean="0">
                <a:ea typeface="宋体" pitchFamily="2" charset="-122"/>
              </a:rPr>
              <a:t>机会</a:t>
            </a:r>
            <a:r>
              <a:rPr lang="en-US" altLang="zh-CN" sz="2400" b="1" dirty="0" smtClean="0">
                <a:ea typeface="宋体" pitchFamily="2" charset="-122"/>
              </a:rPr>
              <a:t>)</a:t>
            </a:r>
            <a:r>
              <a:rPr lang="zh-CN" altLang="en-US" sz="2400" b="1" dirty="0" smtClean="0">
                <a:ea typeface="宋体" pitchFamily="2" charset="-122"/>
              </a:rPr>
              <a:t>成本：</a:t>
            </a:r>
            <a:r>
              <a:rPr lang="zh-CN" altLang="en-US" sz="2400" dirty="0" smtClean="0">
                <a:ea typeface="宋体" pitchFamily="2" charset="-122"/>
              </a:rPr>
              <a:t>多产</a:t>
            </a:r>
            <a:r>
              <a:rPr lang="en-US" altLang="zh-CN" sz="2400" dirty="0" smtClean="0">
                <a:ea typeface="宋体" pitchFamily="2" charset="-122"/>
              </a:rPr>
              <a:t>1</a:t>
            </a:r>
            <a:r>
              <a:rPr lang="zh-CN" altLang="en-US" sz="2400" dirty="0" smtClean="0">
                <a:ea typeface="宋体" pitchFamily="2" charset="-122"/>
              </a:rPr>
              <a:t>台电脑需要放弃多少吨小麦？</a:t>
            </a:r>
            <a:endParaRPr lang="en-US" altLang="zh-CN" sz="2400" dirty="0" smtClean="0">
              <a:ea typeface="宋体" pitchFamily="2" charset="-122"/>
            </a:endParaRPr>
          </a:p>
          <a:p>
            <a:pPr>
              <a:lnSpc>
                <a:spcPct val="105000"/>
              </a:lnSpc>
              <a:spcBef>
                <a:spcPct val="45000"/>
              </a:spcBef>
              <a:buClr>
                <a:srgbClr val="00B85C"/>
              </a:buClr>
              <a:buSzPct val="120000"/>
              <a:buFont typeface="Wingdings" pitchFamily="2" charset="2"/>
              <a:buNone/>
            </a:pPr>
            <a:endParaRPr lang="en-US" altLang="zh-CN" sz="2400" dirty="0" smtClean="0">
              <a:ea typeface="宋体" pitchFamily="2" charset="-122"/>
            </a:endParaRPr>
          </a:p>
          <a:p>
            <a:pPr>
              <a:lnSpc>
                <a:spcPct val="105000"/>
              </a:lnSpc>
              <a:spcBef>
                <a:spcPct val="45000"/>
              </a:spcBef>
              <a:buClr>
                <a:srgbClr val="00B85C"/>
              </a:buClr>
              <a:buSzPct val="120000"/>
              <a:buFont typeface="Wingdings" pitchFamily="2" charset="2"/>
              <a:buNone/>
            </a:pPr>
            <a:endParaRPr lang="zh-CN" sz="2400" dirty="0">
              <a:ea typeface="宋体" pitchFamily="2" charset="-122"/>
            </a:endParaRPr>
          </a:p>
        </p:txBody>
      </p:sp>
    </p:spTree>
    <p:extLst>
      <p:ext uri="{BB962C8B-B14F-4D97-AF65-F5344CB8AC3E}">
        <p14:creationId xmlns:p14="http://schemas.microsoft.com/office/powerpoint/2010/main" val="83923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wipe(left)">
                                      <p:cBhvr>
                                        <p:cTn id="17" dur="500"/>
                                        <p:tgtEl>
                                          <p:spTgt spid="3379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802"/>
                                        </p:tgtEl>
                                        <p:attrNameLst>
                                          <p:attrName>style.visibility</p:attrName>
                                        </p:attrNameLst>
                                      </p:cBhvr>
                                      <p:to>
                                        <p:strVal val="visible"/>
                                      </p:to>
                                    </p:set>
                                    <p:animEffect transition="in" filter="wipe(left)">
                                      <p:cBhvr>
                                        <p:cTn id="20" dur="500"/>
                                        <p:tgtEl>
                                          <p:spTgt spid="338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800"/>
                                        </p:tgtEl>
                                        <p:attrNameLst>
                                          <p:attrName>style.visibility</p:attrName>
                                        </p:attrNameLst>
                                      </p:cBhvr>
                                      <p:to>
                                        <p:strVal val="visible"/>
                                      </p:to>
                                    </p:set>
                                    <p:animEffect transition="in" filter="wipe(up)">
                                      <p:cBhvr>
                                        <p:cTn id="25" dur="500"/>
                                        <p:tgtEl>
                                          <p:spTgt spid="3380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3801"/>
                                        </p:tgtEl>
                                        <p:attrNameLst>
                                          <p:attrName>style.visibility</p:attrName>
                                        </p:attrNameLst>
                                      </p:cBhvr>
                                      <p:to>
                                        <p:strVal val="visible"/>
                                      </p:to>
                                    </p:set>
                                    <p:animEffect transition="in" filter="wipe(down)">
                                      <p:cBhvr>
                                        <p:cTn id="28" dur="500"/>
                                        <p:tgtEl>
                                          <p:spTgt spid="3380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806"/>
                                        </p:tgtEl>
                                        <p:attrNameLst>
                                          <p:attrName>style.visibility</p:attrName>
                                        </p:attrNameLst>
                                      </p:cBhvr>
                                      <p:to>
                                        <p:strVal val="visible"/>
                                      </p:to>
                                    </p:set>
                                    <p:animEffect transition="in" filter="wipe(left)">
                                      <p:cBhvr>
                                        <p:cTn id="33" dur="500"/>
                                        <p:tgtEl>
                                          <p:spTgt spid="3380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807"/>
                                        </p:tgtEl>
                                        <p:attrNameLst>
                                          <p:attrName>style.visibility</p:attrName>
                                        </p:attrNameLst>
                                      </p:cBhvr>
                                      <p:to>
                                        <p:strVal val="visible"/>
                                      </p:to>
                                    </p:set>
                                    <p:animEffect transition="in" filter="wipe(left)">
                                      <p:cBhvr>
                                        <p:cTn id="38" dur="500"/>
                                        <p:tgtEl>
                                          <p:spTgt spid="3380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5" autoUpdateAnimBg="0"/>
      <p:bldP spid="33799" grpId="0" animBg="1"/>
      <p:bldP spid="33800" grpId="0" animBg="1"/>
      <p:bldP spid="33801" grpId="0" autoUpdateAnimBg="0"/>
      <p:bldP spid="33802" grpId="0" autoUpdateAnimBg="0"/>
      <p:bldP spid="33806" grpId="0" autoUpdateAnimBg="0"/>
      <p:bldP spid="33807" grpId="0" autoUpdateAnimBg="0"/>
      <p:bldP spid="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5843" name="Rectangle 4"/>
          <p:cNvSpPr>
            <a:spLocks noGrp="1" noChangeArrowheads="1"/>
          </p:cNvSpPr>
          <p:nvPr>
            <p:ph type="title"/>
          </p:nvPr>
        </p:nvSpPr>
        <p:spPr>
          <a:xfrm>
            <a:off x="587375" y="352425"/>
            <a:ext cx="8208963"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zh-CN" sz="2800" i="1" dirty="0">
                <a:solidFill>
                  <a:srgbClr val="339966"/>
                </a:solidFill>
                <a:effectLst>
                  <a:outerShdw blurRad="38100" dist="38100" dir="2700000" algn="tl">
                    <a:srgbClr val="C0C0C0"/>
                  </a:outerShdw>
                </a:effectLst>
                <a:latin typeface="Tahoma" pitchFamily="34" charset="0"/>
                <a:ea typeface="宋体" pitchFamily="2" charset="-122"/>
              </a:rPr>
              <a:t>2</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生产可能性边界与机会成本</a:t>
            </a:r>
          </a:p>
        </p:txBody>
      </p:sp>
      <p:grpSp>
        <p:nvGrpSpPr>
          <p:cNvPr id="2" name="Group 4"/>
          <p:cNvGrpSpPr>
            <a:grpSpLocks/>
          </p:cNvGrpSpPr>
          <p:nvPr/>
        </p:nvGrpSpPr>
        <p:grpSpPr bwMode="auto">
          <a:xfrm>
            <a:off x="593725" y="290513"/>
            <a:ext cx="8210550" cy="1049337"/>
            <a:chOff x="0" y="0"/>
            <a:chExt cx="5000" cy="661"/>
          </a:xfrm>
        </p:grpSpPr>
        <p:sp>
          <p:nvSpPr>
            <p:cNvPr id="3584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584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5847"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1729F3DB-71EF-4904-8195-DE625344E475}" type="slidenum">
              <a:rPr lang="en-US" altLang="zh-CN" sz="1700">
                <a:solidFill>
                  <a:srgbClr val="777777"/>
                </a:solidFill>
                <a:latin typeface="Tahoma" pitchFamily="34" charset="0"/>
                <a:ea typeface="宋体" pitchFamily="2" charset="-122"/>
              </a:rPr>
              <a:pPr algn="r"/>
              <a:t>11</a:t>
            </a:fld>
            <a:endParaRPr lang="en-US" altLang="zh-CN" sz="1700">
              <a:solidFill>
                <a:srgbClr val="777777"/>
              </a:solidFill>
              <a:latin typeface="Tahoma" pitchFamily="34" charset="0"/>
              <a:ea typeface="宋体" pitchFamily="2" charset="-122"/>
            </a:endParaRPr>
          </a:p>
        </p:txBody>
      </p:sp>
      <p:sp>
        <p:nvSpPr>
          <p:cNvPr id="35848" name="Rectangle 8"/>
          <p:cNvSpPr>
            <a:spLocks noChangeArrowheads="1"/>
          </p:cNvSpPr>
          <p:nvPr/>
        </p:nvSpPr>
        <p:spPr bwMode="auto">
          <a:xfrm>
            <a:off x="501650" y="1336675"/>
            <a:ext cx="8667750" cy="561975"/>
          </a:xfrm>
          <a:prstGeom prst="rect">
            <a:avLst/>
          </a:prstGeom>
          <a:noFill/>
          <a:ln w="9525">
            <a:noFill/>
            <a:miter lim="800000"/>
            <a:headEnd/>
            <a:tailEnd/>
          </a:ln>
          <a:effectLst/>
        </p:spPr>
        <p:txBody>
          <a:bodyPr/>
          <a:lstStyle/>
          <a:p>
            <a:pPr>
              <a:spcBef>
                <a:spcPct val="40000"/>
              </a:spcBef>
              <a:buClr>
                <a:srgbClr val="339966"/>
              </a:buClr>
              <a:buSzPct val="120000"/>
              <a:buFont typeface="Wingdings" pitchFamily="2" charset="2"/>
              <a:buNone/>
            </a:pPr>
            <a:r>
              <a:rPr lang="zh-CN" sz="2700" dirty="0">
                <a:ea typeface="宋体" pitchFamily="2" charset="-122"/>
              </a:rPr>
              <a:t>在哪个</a:t>
            </a:r>
            <a:r>
              <a:rPr lang="zh-CN" sz="2700" dirty="0" smtClean="0">
                <a:ea typeface="宋体" pitchFamily="2" charset="-122"/>
              </a:rPr>
              <a:t>国家</a:t>
            </a:r>
            <a:r>
              <a:rPr lang="zh-CN" altLang="en-US" sz="2700" dirty="0" smtClean="0">
                <a:ea typeface="宋体" pitchFamily="2" charset="-122"/>
              </a:rPr>
              <a:t>生产</a:t>
            </a:r>
            <a:r>
              <a:rPr lang="en-US" altLang="zh-CN" sz="2700" dirty="0" smtClean="0">
                <a:ea typeface="宋体" pitchFamily="2" charset="-122"/>
              </a:rPr>
              <a:t>1</a:t>
            </a:r>
            <a:r>
              <a:rPr lang="zh-CN" altLang="en-US" sz="2700" dirty="0" smtClean="0">
                <a:ea typeface="宋体" pitchFamily="2" charset="-122"/>
              </a:rPr>
              <a:t>单位</a:t>
            </a:r>
            <a:r>
              <a:rPr lang="zh-CN" sz="2700" dirty="0" smtClean="0">
                <a:ea typeface="宋体" pitchFamily="2" charset="-122"/>
              </a:rPr>
              <a:t>布料</a:t>
            </a:r>
            <a:r>
              <a:rPr lang="zh-CN" sz="2700" dirty="0">
                <a:ea typeface="宋体" pitchFamily="2" charset="-122"/>
              </a:rPr>
              <a:t>的机会成本更小？</a:t>
            </a:r>
          </a:p>
        </p:txBody>
      </p:sp>
      <p:graphicFrame>
        <p:nvGraphicFramePr>
          <p:cNvPr id="35849" name="Object 9"/>
          <p:cNvGraphicFramePr>
            <a:graphicFrameLocks noChangeAspect="1"/>
          </p:cNvGraphicFramePr>
          <p:nvPr/>
        </p:nvGraphicFramePr>
        <p:xfrm>
          <a:off x="627063" y="1908175"/>
          <a:ext cx="4003675" cy="4949825"/>
        </p:xfrm>
        <a:graphic>
          <a:graphicData uri="http://schemas.openxmlformats.org/presentationml/2006/ole">
            <mc:AlternateContent xmlns:mc="http://schemas.openxmlformats.org/markup-compatibility/2006">
              <mc:Choice xmlns:v="urn:schemas-microsoft-com:vml" Requires="v">
                <p:oleObj spid="_x0000_s80936" r:id="rId5" imgW="3314767" imgH="3857557" progId="Excel.Sheet.8">
                  <p:embed/>
                </p:oleObj>
              </mc:Choice>
              <mc:Fallback>
                <p:oleObj r:id="rId5" imgW="3314767" imgH="3857557" progId="Excel.Shee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908175"/>
                        <a:ext cx="4003675" cy="4949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4943475" y="1908175"/>
          <a:ext cx="4003675" cy="4949825"/>
        </p:xfrm>
        <a:graphic>
          <a:graphicData uri="http://schemas.openxmlformats.org/presentationml/2006/ole">
            <mc:AlternateContent xmlns:mc="http://schemas.openxmlformats.org/markup-compatibility/2006">
              <mc:Choice xmlns:v="urn:schemas-microsoft-com:vml" Requires="v">
                <p:oleObj spid="_x0000_s80937" r:id="rId8" imgW="3209841" imgH="3552757" progId="Excel.Sheet.8">
                  <p:embed/>
                </p:oleObj>
              </mc:Choice>
              <mc:Fallback>
                <p:oleObj r:id="rId8" imgW="3209841" imgH="3552757" progId="Excel.Sheet.8">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3475" y="1908175"/>
                        <a:ext cx="4003675" cy="4949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Text Box 11"/>
          <p:cNvSpPr txBox="1">
            <a:spLocks noChangeArrowheads="1"/>
          </p:cNvSpPr>
          <p:nvPr/>
        </p:nvSpPr>
        <p:spPr bwMode="auto">
          <a:xfrm>
            <a:off x="1817688" y="1930400"/>
            <a:ext cx="1639887" cy="473075"/>
          </a:xfrm>
          <a:prstGeom prst="rect">
            <a:avLst/>
          </a:prstGeom>
          <a:noFill/>
          <a:ln w="9525">
            <a:noFill/>
            <a:miter lim="800000"/>
            <a:headEnd/>
            <a:tailEnd/>
          </a:ln>
        </p:spPr>
        <p:txBody>
          <a:bodyPr>
            <a:spAutoFit/>
          </a:bodyPr>
          <a:lstStyle/>
          <a:p>
            <a:pPr algn="ctr">
              <a:spcBef>
                <a:spcPct val="50000"/>
              </a:spcBef>
            </a:pPr>
            <a:r>
              <a:rPr lang="zh-CN" sz="2500" b="1">
                <a:ea typeface="宋体" pitchFamily="2" charset="-122"/>
              </a:rPr>
              <a:t>法国</a:t>
            </a:r>
          </a:p>
        </p:txBody>
      </p:sp>
      <p:sp>
        <p:nvSpPr>
          <p:cNvPr id="35852" name="Text Box 12"/>
          <p:cNvSpPr txBox="1">
            <a:spLocks noChangeArrowheads="1"/>
          </p:cNvSpPr>
          <p:nvPr/>
        </p:nvSpPr>
        <p:spPr bwMode="auto">
          <a:xfrm>
            <a:off x="6156325" y="1936750"/>
            <a:ext cx="1930400" cy="473075"/>
          </a:xfrm>
          <a:prstGeom prst="rect">
            <a:avLst/>
          </a:prstGeom>
          <a:noFill/>
          <a:ln w="9525">
            <a:noFill/>
            <a:miter lim="800000"/>
            <a:headEnd/>
            <a:tailEnd/>
          </a:ln>
        </p:spPr>
        <p:txBody>
          <a:bodyPr>
            <a:spAutoFit/>
          </a:bodyPr>
          <a:lstStyle/>
          <a:p>
            <a:pPr algn="ctr">
              <a:spcBef>
                <a:spcPct val="50000"/>
              </a:spcBef>
            </a:pPr>
            <a:r>
              <a:rPr lang="zh-CN" altLang="en-US" sz="2500" b="1" dirty="0" smtClean="0">
                <a:ea typeface="宋体" pitchFamily="2" charset="-122"/>
              </a:rPr>
              <a:t>中国</a:t>
            </a:r>
            <a:endParaRPr lang="zh-CN" sz="2500" b="1" dirty="0">
              <a:ea typeface="宋体" pitchFamily="2" charset="-122"/>
            </a:endParaRPr>
          </a:p>
        </p:txBody>
      </p:sp>
      <p:grpSp>
        <p:nvGrpSpPr>
          <p:cNvPr id="3" name="Group 13"/>
          <p:cNvGrpSpPr>
            <a:grpSpLocks/>
          </p:cNvGrpSpPr>
          <p:nvPr/>
        </p:nvGrpSpPr>
        <p:grpSpPr bwMode="auto">
          <a:xfrm>
            <a:off x="5689600" y="4787900"/>
            <a:ext cx="1895475" cy="1116013"/>
            <a:chOff x="0" y="0"/>
            <a:chExt cx="1194" cy="703"/>
          </a:xfrm>
        </p:grpSpPr>
        <p:sp>
          <p:nvSpPr>
            <p:cNvPr id="35854" name="Line 13"/>
            <p:cNvSpPr>
              <a:spLocks noChangeShapeType="1"/>
            </p:cNvSpPr>
            <p:nvPr/>
          </p:nvSpPr>
          <p:spPr bwMode="auto">
            <a:xfrm>
              <a:off x="46" y="43"/>
              <a:ext cx="1097" cy="616"/>
            </a:xfrm>
            <a:prstGeom prst="line">
              <a:avLst/>
            </a:prstGeom>
            <a:noFill/>
            <a:ln w="38100">
              <a:solidFill>
                <a:srgbClr val="FF0000"/>
              </a:solidFill>
              <a:round/>
              <a:headEnd/>
              <a:tailEnd/>
            </a:ln>
          </p:spPr>
          <p:txBody>
            <a:bodyPr/>
            <a:lstStyle/>
            <a:p>
              <a:endParaRPr lang="zh-CN" altLang="en-US"/>
            </a:p>
          </p:txBody>
        </p:sp>
        <p:sp>
          <p:nvSpPr>
            <p:cNvPr id="35855" name="Oval 14"/>
            <p:cNvSpPr>
              <a:spLocks noChangeArrowheads="1"/>
            </p:cNvSpPr>
            <p:nvPr/>
          </p:nvSpPr>
          <p:spPr bwMode="auto">
            <a:xfrm>
              <a:off x="0"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5856" name="Oval 15"/>
            <p:cNvSpPr>
              <a:spLocks noChangeArrowheads="1"/>
            </p:cNvSpPr>
            <p:nvPr/>
          </p:nvSpPr>
          <p:spPr bwMode="auto">
            <a:xfrm>
              <a:off x="1105" y="616"/>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grpSp>
      <p:grpSp>
        <p:nvGrpSpPr>
          <p:cNvPr id="4" name="Group 17"/>
          <p:cNvGrpSpPr>
            <a:grpSpLocks/>
          </p:cNvGrpSpPr>
          <p:nvPr/>
        </p:nvGrpSpPr>
        <p:grpSpPr bwMode="auto">
          <a:xfrm>
            <a:off x="1422400" y="2824163"/>
            <a:ext cx="1849438" cy="3074987"/>
            <a:chOff x="0" y="0"/>
            <a:chExt cx="1165" cy="1937"/>
          </a:xfrm>
        </p:grpSpPr>
        <p:sp>
          <p:nvSpPr>
            <p:cNvPr id="35858" name="Oval 16"/>
            <p:cNvSpPr>
              <a:spLocks noChangeArrowheads="1"/>
            </p:cNvSpPr>
            <p:nvPr/>
          </p:nvSpPr>
          <p:spPr bwMode="auto">
            <a:xfrm>
              <a:off x="0" y="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35859" name="Oval 17"/>
            <p:cNvSpPr>
              <a:spLocks noChangeArrowheads="1"/>
            </p:cNvSpPr>
            <p:nvPr/>
          </p:nvSpPr>
          <p:spPr bwMode="auto">
            <a:xfrm>
              <a:off x="1076" y="185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35860" name="Line 18"/>
            <p:cNvSpPr>
              <a:spLocks noChangeShapeType="1"/>
            </p:cNvSpPr>
            <p:nvPr/>
          </p:nvSpPr>
          <p:spPr bwMode="auto">
            <a:xfrm>
              <a:off x="44" y="39"/>
              <a:ext cx="1084" cy="1863"/>
            </a:xfrm>
            <a:prstGeom prst="line">
              <a:avLst/>
            </a:prstGeom>
            <a:noFill/>
            <a:ln w="38100">
              <a:solidFill>
                <a:srgbClr val="0033CC"/>
              </a:solidFill>
              <a:round/>
              <a:headEnd/>
              <a:tailEnd/>
            </a:ln>
          </p:spPr>
          <p:txBody>
            <a:bodyPr/>
            <a:lstStyle/>
            <a:p>
              <a:endParaRPr lang="zh-CN" altLang="en-US"/>
            </a:p>
          </p:txBody>
        </p:sp>
      </p:grpSp>
    </p:spTree>
    <p:extLst>
      <p:ext uri="{BB962C8B-B14F-4D97-AF65-F5344CB8AC3E}">
        <p14:creationId xmlns:p14="http://schemas.microsoft.com/office/powerpoint/2010/main" val="843783513"/>
      </p:ext>
    </p:extLst>
  </p:cSld>
  <p:clrMapOvr>
    <a:masterClrMapping/>
  </p:clrMapOvr>
  <p:transition spd="med">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7891" name="Rectangle 4"/>
          <p:cNvSpPr>
            <a:spLocks noGrp="1" noChangeArrowheads="1"/>
          </p:cNvSpPr>
          <p:nvPr>
            <p:ph type="title"/>
          </p:nvPr>
        </p:nvSpPr>
        <p:spPr>
          <a:xfrm>
            <a:off x="573088" y="352425"/>
            <a:ext cx="8208962"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zh-CN" sz="2800" i="1" dirty="0">
                <a:solidFill>
                  <a:srgbClr val="339966"/>
                </a:solidFill>
                <a:effectLst>
                  <a:outerShdw blurRad="38100" dist="38100" dir="2700000" algn="tl">
                    <a:srgbClr val="C0C0C0"/>
                  </a:outerShdw>
                </a:effectLst>
                <a:latin typeface="Tahoma" pitchFamily="34" charset="0"/>
                <a:ea typeface="宋体" pitchFamily="2" charset="-122"/>
              </a:rPr>
              <a:t>2</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4"/>
          <p:cNvGrpSpPr>
            <a:grpSpLocks/>
          </p:cNvGrpSpPr>
          <p:nvPr/>
        </p:nvGrpSpPr>
        <p:grpSpPr bwMode="auto">
          <a:xfrm>
            <a:off x="593725" y="290513"/>
            <a:ext cx="8210550" cy="1049337"/>
            <a:chOff x="0" y="0"/>
            <a:chExt cx="5000" cy="661"/>
          </a:xfrm>
        </p:grpSpPr>
        <p:sp>
          <p:nvSpPr>
            <p:cNvPr id="37893"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7894"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7895"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52E989D7-6A55-412F-8031-CE091C48E4D8}" type="slidenum">
              <a:rPr lang="en-US" altLang="zh-CN" sz="1700">
                <a:solidFill>
                  <a:srgbClr val="777777"/>
                </a:solidFill>
                <a:latin typeface="Tahoma" pitchFamily="34" charset="0"/>
                <a:ea typeface="宋体" pitchFamily="2" charset="-122"/>
              </a:rPr>
              <a:pPr algn="r"/>
              <a:t>12</a:t>
            </a:fld>
            <a:endParaRPr lang="zh-CN" sz="1700">
              <a:solidFill>
                <a:srgbClr val="777777"/>
              </a:solidFill>
              <a:latin typeface="Tahoma" pitchFamily="34" charset="0"/>
              <a:ea typeface="宋体" pitchFamily="2" charset="-122"/>
            </a:endParaRPr>
          </a:p>
        </p:txBody>
      </p:sp>
      <p:graphicFrame>
        <p:nvGraphicFramePr>
          <p:cNvPr id="37896" name="Object 9"/>
          <p:cNvGraphicFramePr>
            <a:graphicFrameLocks noChangeAspect="1"/>
          </p:cNvGraphicFramePr>
          <p:nvPr/>
        </p:nvGraphicFramePr>
        <p:xfrm>
          <a:off x="598488" y="1908175"/>
          <a:ext cx="4003675" cy="4949825"/>
        </p:xfrm>
        <a:graphic>
          <a:graphicData uri="http://schemas.openxmlformats.org/presentationml/2006/ole">
            <mc:AlternateContent xmlns:mc="http://schemas.openxmlformats.org/markup-compatibility/2006">
              <mc:Choice xmlns:v="urn:schemas-microsoft-com:vml" Requires="v">
                <p:oleObj spid="_x0000_s81960" r:id="rId5" imgW="3314767" imgH="3857557" progId="Excel.Sheet.8">
                  <p:embed/>
                </p:oleObj>
              </mc:Choice>
              <mc:Fallback>
                <p:oleObj r:id="rId5" imgW="3314767" imgH="3857557" progId="Excel.Shee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1908175"/>
                        <a:ext cx="4003675" cy="4949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7" name="Object 10"/>
          <p:cNvGraphicFramePr>
            <a:graphicFrameLocks noChangeAspect="1"/>
          </p:cNvGraphicFramePr>
          <p:nvPr/>
        </p:nvGraphicFramePr>
        <p:xfrm>
          <a:off x="4943475" y="1908175"/>
          <a:ext cx="4003675" cy="4949825"/>
        </p:xfrm>
        <a:graphic>
          <a:graphicData uri="http://schemas.openxmlformats.org/presentationml/2006/ole">
            <mc:AlternateContent xmlns:mc="http://schemas.openxmlformats.org/markup-compatibility/2006">
              <mc:Choice xmlns:v="urn:schemas-microsoft-com:vml" Requires="v">
                <p:oleObj spid="_x0000_s81961" r:id="rId8" imgW="3209841" imgH="3552757" progId="Excel.Sheet.8">
                  <p:embed/>
                </p:oleObj>
              </mc:Choice>
              <mc:Fallback>
                <p:oleObj r:id="rId8" imgW="3209841" imgH="3552757" progId="Excel.Sheet.8">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3475" y="1908175"/>
                        <a:ext cx="4003675" cy="4949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8" name="Text Box 11"/>
          <p:cNvSpPr txBox="1">
            <a:spLocks noChangeArrowheads="1"/>
          </p:cNvSpPr>
          <p:nvPr/>
        </p:nvSpPr>
        <p:spPr bwMode="auto">
          <a:xfrm>
            <a:off x="1817688" y="1930400"/>
            <a:ext cx="1639887" cy="473075"/>
          </a:xfrm>
          <a:prstGeom prst="rect">
            <a:avLst/>
          </a:prstGeom>
          <a:noFill/>
          <a:ln w="9525">
            <a:noFill/>
            <a:miter lim="800000"/>
            <a:headEnd/>
            <a:tailEnd/>
          </a:ln>
        </p:spPr>
        <p:txBody>
          <a:bodyPr>
            <a:spAutoFit/>
          </a:bodyPr>
          <a:lstStyle/>
          <a:p>
            <a:pPr algn="ctr">
              <a:spcBef>
                <a:spcPct val="50000"/>
              </a:spcBef>
            </a:pPr>
            <a:r>
              <a:rPr lang="zh-CN" sz="2500" b="1">
                <a:ea typeface="宋体" pitchFamily="2" charset="-122"/>
              </a:rPr>
              <a:t>法国</a:t>
            </a:r>
          </a:p>
        </p:txBody>
      </p:sp>
      <p:sp>
        <p:nvSpPr>
          <p:cNvPr id="37899" name="Text Box 12"/>
          <p:cNvSpPr txBox="1">
            <a:spLocks noChangeArrowheads="1"/>
          </p:cNvSpPr>
          <p:nvPr/>
        </p:nvSpPr>
        <p:spPr bwMode="auto">
          <a:xfrm>
            <a:off x="6156325" y="1936750"/>
            <a:ext cx="1930400" cy="473075"/>
          </a:xfrm>
          <a:prstGeom prst="rect">
            <a:avLst/>
          </a:prstGeom>
          <a:noFill/>
          <a:ln w="9525">
            <a:noFill/>
            <a:miter lim="800000"/>
            <a:headEnd/>
            <a:tailEnd/>
          </a:ln>
        </p:spPr>
        <p:txBody>
          <a:bodyPr>
            <a:spAutoFit/>
          </a:bodyPr>
          <a:lstStyle/>
          <a:p>
            <a:pPr algn="ctr">
              <a:spcBef>
                <a:spcPct val="50000"/>
              </a:spcBef>
            </a:pPr>
            <a:r>
              <a:rPr lang="zh-CN" altLang="en-US" sz="2500" b="1" dirty="0" smtClean="0">
                <a:ea typeface="宋体" pitchFamily="2" charset="-122"/>
              </a:rPr>
              <a:t>中国</a:t>
            </a:r>
            <a:endParaRPr lang="zh-CN" sz="2500" b="1" dirty="0">
              <a:ea typeface="宋体" pitchFamily="2" charset="-122"/>
            </a:endParaRPr>
          </a:p>
        </p:txBody>
      </p:sp>
      <p:grpSp>
        <p:nvGrpSpPr>
          <p:cNvPr id="3" name="Group 12"/>
          <p:cNvGrpSpPr>
            <a:grpSpLocks/>
          </p:cNvGrpSpPr>
          <p:nvPr/>
        </p:nvGrpSpPr>
        <p:grpSpPr bwMode="auto">
          <a:xfrm>
            <a:off x="5689600" y="4787900"/>
            <a:ext cx="1895475" cy="1116013"/>
            <a:chOff x="0" y="0"/>
            <a:chExt cx="1194" cy="703"/>
          </a:xfrm>
        </p:grpSpPr>
        <p:sp>
          <p:nvSpPr>
            <p:cNvPr id="37901" name="Line 13"/>
            <p:cNvSpPr>
              <a:spLocks noChangeShapeType="1"/>
            </p:cNvSpPr>
            <p:nvPr/>
          </p:nvSpPr>
          <p:spPr bwMode="auto">
            <a:xfrm>
              <a:off x="46" y="43"/>
              <a:ext cx="1097" cy="616"/>
            </a:xfrm>
            <a:prstGeom prst="line">
              <a:avLst/>
            </a:prstGeom>
            <a:noFill/>
            <a:ln w="38100">
              <a:solidFill>
                <a:srgbClr val="FF0000"/>
              </a:solidFill>
              <a:round/>
              <a:headEnd/>
              <a:tailEnd/>
            </a:ln>
          </p:spPr>
          <p:txBody>
            <a:bodyPr/>
            <a:lstStyle/>
            <a:p>
              <a:endParaRPr lang="zh-CN" altLang="en-US"/>
            </a:p>
          </p:txBody>
        </p:sp>
        <p:sp>
          <p:nvSpPr>
            <p:cNvPr id="37902" name="Oval 14"/>
            <p:cNvSpPr>
              <a:spLocks noChangeArrowheads="1"/>
            </p:cNvSpPr>
            <p:nvPr/>
          </p:nvSpPr>
          <p:spPr bwMode="auto">
            <a:xfrm>
              <a:off x="0"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7903" name="Oval 15"/>
            <p:cNvSpPr>
              <a:spLocks noChangeArrowheads="1"/>
            </p:cNvSpPr>
            <p:nvPr/>
          </p:nvSpPr>
          <p:spPr bwMode="auto">
            <a:xfrm>
              <a:off x="1105" y="616"/>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grpSp>
      <p:grpSp>
        <p:nvGrpSpPr>
          <p:cNvPr id="4" name="Group 16"/>
          <p:cNvGrpSpPr>
            <a:grpSpLocks/>
          </p:cNvGrpSpPr>
          <p:nvPr/>
        </p:nvGrpSpPr>
        <p:grpSpPr bwMode="auto">
          <a:xfrm>
            <a:off x="1422400" y="2824163"/>
            <a:ext cx="1849438" cy="3074987"/>
            <a:chOff x="0" y="0"/>
            <a:chExt cx="1165" cy="1937"/>
          </a:xfrm>
        </p:grpSpPr>
        <p:sp>
          <p:nvSpPr>
            <p:cNvPr id="37905" name="Oval 16"/>
            <p:cNvSpPr>
              <a:spLocks noChangeArrowheads="1"/>
            </p:cNvSpPr>
            <p:nvPr/>
          </p:nvSpPr>
          <p:spPr bwMode="auto">
            <a:xfrm>
              <a:off x="0" y="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37906" name="Oval 17"/>
            <p:cNvSpPr>
              <a:spLocks noChangeArrowheads="1"/>
            </p:cNvSpPr>
            <p:nvPr/>
          </p:nvSpPr>
          <p:spPr bwMode="auto">
            <a:xfrm>
              <a:off x="1076" y="185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37907" name="Line 18"/>
            <p:cNvSpPr>
              <a:spLocks noChangeShapeType="1"/>
            </p:cNvSpPr>
            <p:nvPr/>
          </p:nvSpPr>
          <p:spPr bwMode="auto">
            <a:xfrm>
              <a:off x="44" y="39"/>
              <a:ext cx="1084" cy="1863"/>
            </a:xfrm>
            <a:prstGeom prst="line">
              <a:avLst/>
            </a:prstGeom>
            <a:noFill/>
            <a:ln w="38100">
              <a:solidFill>
                <a:srgbClr val="0033CC"/>
              </a:solidFill>
              <a:round/>
              <a:headEnd/>
              <a:tailEnd/>
            </a:ln>
          </p:spPr>
          <p:txBody>
            <a:bodyPr/>
            <a:lstStyle/>
            <a:p>
              <a:endParaRPr lang="zh-CN" altLang="en-US"/>
            </a:p>
          </p:txBody>
        </p:sp>
      </p:grpSp>
      <p:sp>
        <p:nvSpPr>
          <p:cNvPr id="37908" name="Rectangle 6"/>
          <p:cNvSpPr>
            <a:spLocks noChangeArrowheads="1"/>
          </p:cNvSpPr>
          <p:nvPr/>
        </p:nvSpPr>
        <p:spPr bwMode="auto">
          <a:xfrm>
            <a:off x="377806" y="1336675"/>
            <a:ext cx="8820169" cy="519113"/>
          </a:xfrm>
          <a:prstGeom prst="rect">
            <a:avLst/>
          </a:prstGeom>
          <a:noFill/>
          <a:ln w="9525">
            <a:noFill/>
            <a:miter lim="800000"/>
            <a:headEnd/>
            <a:tailEnd/>
          </a:ln>
          <a:effectLst/>
        </p:spPr>
        <p:txBody>
          <a:bodyPr/>
          <a:lstStyle/>
          <a:p>
            <a:pPr>
              <a:spcBef>
                <a:spcPct val="40000"/>
              </a:spcBef>
              <a:buClr>
                <a:srgbClr val="339966"/>
              </a:buClr>
              <a:buSzPct val="120000"/>
              <a:buFont typeface="Wingdings" pitchFamily="2" charset="2"/>
              <a:buNone/>
            </a:pPr>
            <a:r>
              <a:rPr lang="zh-CN" altLang="en-US" sz="2700" dirty="0" smtClean="0">
                <a:ea typeface="宋体" pitchFamily="2" charset="-122"/>
              </a:rPr>
              <a:t>中国</a:t>
            </a:r>
            <a:r>
              <a:rPr lang="zh-CN" sz="2700" dirty="0" smtClean="0">
                <a:ea typeface="宋体" pitchFamily="2" charset="-122"/>
              </a:rPr>
              <a:t>，</a:t>
            </a:r>
            <a:r>
              <a:rPr lang="zh-CN" sz="2700" dirty="0">
                <a:ea typeface="宋体" pitchFamily="2" charset="-122"/>
              </a:rPr>
              <a:t>因为它的生产可能性边界的斜率没有法国的陡峭</a:t>
            </a:r>
          </a:p>
        </p:txBody>
      </p:sp>
    </p:spTree>
    <p:extLst>
      <p:ext uri="{BB962C8B-B14F-4D97-AF65-F5344CB8AC3E}">
        <p14:creationId xmlns:p14="http://schemas.microsoft.com/office/powerpoint/2010/main" val="2430416488"/>
      </p:ext>
    </p:extLst>
  </p:cSld>
  <p:clrMapOvr>
    <a:masterClrMapping/>
  </p:clrMapOvr>
  <p:transition spd="med">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5" name="灯片编号占位符 2"/>
          <p:cNvSpPr>
            <a:spLocks noGrp="1"/>
          </p:cNvSpPr>
          <p:nvPr>
            <p:ph type="sldNum" sz="quarter" idx="11"/>
          </p:nvPr>
        </p:nvSpPr>
        <p:spPr/>
        <p:txBody>
          <a:bodyPr/>
          <a:lstStyle/>
          <a:p>
            <a:fld id="{258599BB-C02A-4AF1-9C8E-325D450ADB7A}" type="slidenum">
              <a:rPr lang="en-US" altLang="zh-CN"/>
              <a:pPr/>
              <a:t>13</a:t>
            </a:fld>
            <a:endParaRPr lang="en-US" altLang="zh-CN"/>
          </a:p>
        </p:txBody>
      </p:sp>
      <p:sp>
        <p:nvSpPr>
          <p:cNvPr id="41986" name="Rectangle 2"/>
          <p:cNvSpPr>
            <a:spLocks noGrp="1" noChangeArrowheads="1"/>
          </p:cNvSpPr>
          <p:nvPr>
            <p:ph type="title" idx="4294967295"/>
          </p:nvPr>
        </p:nvSpPr>
        <p:spPr/>
        <p:txBody>
          <a:bodyPr/>
          <a:lstStyle/>
          <a:p>
            <a:r>
              <a:rPr lang="en-US" altLang="zh-CN" sz="3600" dirty="0" smtClean="0">
                <a:ea typeface="宋体" pitchFamily="2" charset="-122"/>
              </a:rPr>
              <a:t>1.3</a:t>
            </a:r>
            <a:r>
              <a:rPr lang="zh-CN" altLang="zh-CN" sz="3600" dirty="0">
                <a:ea typeface="宋体" pitchFamily="2" charset="-122"/>
              </a:rPr>
              <a:t>为什么生产可能性边界可能是曲线</a:t>
            </a:r>
            <a:endParaRPr lang="zh-CN" sz="3600" dirty="0">
              <a:ea typeface="宋体" pitchFamily="2" charset="-122"/>
            </a:endParaRPr>
          </a:p>
        </p:txBody>
      </p:sp>
      <p:sp>
        <p:nvSpPr>
          <p:cNvPr id="41987" name="Rectangle 3"/>
          <p:cNvSpPr>
            <a:spLocks noGrp="1" noChangeArrowheads="1"/>
          </p:cNvSpPr>
          <p:nvPr>
            <p:ph type="body" idx="4294967295"/>
          </p:nvPr>
        </p:nvSpPr>
        <p:spPr>
          <a:xfrm>
            <a:off x="373063" y="1001713"/>
            <a:ext cx="8396287" cy="5327650"/>
          </a:xfrm>
        </p:spPr>
        <p:txBody>
          <a:bodyPr/>
          <a:lstStyle/>
          <a:p>
            <a:r>
              <a:rPr lang="zh-CN" dirty="0">
                <a:ea typeface="宋体" pitchFamily="2" charset="-122"/>
              </a:rPr>
              <a:t>生产可能性边界可以是直线或曲线</a:t>
            </a:r>
          </a:p>
          <a:p>
            <a:pPr>
              <a:spcBef>
                <a:spcPct val="35000"/>
              </a:spcBef>
            </a:pPr>
            <a:r>
              <a:rPr lang="zh-CN" dirty="0">
                <a:ea typeface="宋体" pitchFamily="2" charset="-122"/>
              </a:rPr>
              <a:t>取决于经济将资源从一个行业转向另一个行业</a:t>
            </a:r>
            <a:r>
              <a:rPr lang="zh-CN" dirty="0" smtClean="0">
                <a:ea typeface="宋体" pitchFamily="2" charset="-122"/>
              </a:rPr>
              <a:t>时</a:t>
            </a:r>
            <a:r>
              <a:rPr lang="zh-CN" altLang="en-US" b="1" dirty="0" smtClean="0">
                <a:ea typeface="宋体" pitchFamily="2" charset="-122"/>
              </a:rPr>
              <a:t>（</a:t>
            </a:r>
            <a:r>
              <a:rPr lang="zh-CN" altLang="en-US" b="1" dirty="0" smtClean="0">
                <a:solidFill>
                  <a:srgbClr val="C00000"/>
                </a:solidFill>
                <a:ea typeface="宋体" pitchFamily="2" charset="-122"/>
              </a:rPr>
              <a:t>边际</a:t>
            </a:r>
            <a:r>
              <a:rPr lang="zh-CN" altLang="en-US" b="1" dirty="0" smtClean="0">
                <a:ea typeface="宋体" pitchFamily="2" charset="-122"/>
              </a:rPr>
              <a:t>）</a:t>
            </a:r>
            <a:r>
              <a:rPr lang="zh-CN" dirty="0" smtClean="0">
                <a:ea typeface="宋体" pitchFamily="2" charset="-122"/>
              </a:rPr>
              <a:t>机会</a:t>
            </a:r>
            <a:r>
              <a:rPr lang="zh-CN" dirty="0">
                <a:ea typeface="宋体" pitchFamily="2" charset="-122"/>
              </a:rPr>
              <a:t>成本的变化情况</a:t>
            </a:r>
          </a:p>
          <a:p>
            <a:pPr lvl="1">
              <a:lnSpc>
                <a:spcPct val="105000"/>
              </a:lnSpc>
              <a:spcBef>
                <a:spcPct val="25000"/>
              </a:spcBef>
            </a:pPr>
            <a:r>
              <a:rPr lang="zh-CN" sz="2800" dirty="0" smtClean="0">
                <a:ea typeface="宋体" pitchFamily="2" charset="-122"/>
              </a:rPr>
              <a:t>如果</a:t>
            </a:r>
            <a:r>
              <a:rPr lang="en-US" altLang="zh-CN" sz="2800" dirty="0" smtClean="0">
                <a:ea typeface="宋体" pitchFamily="2" charset="-122"/>
              </a:rPr>
              <a:t>(</a:t>
            </a:r>
            <a:r>
              <a:rPr lang="zh-CN" altLang="en-US" sz="2800" dirty="0" smtClean="0">
                <a:ea typeface="宋体" pitchFamily="2" charset="-122"/>
              </a:rPr>
              <a:t>边际</a:t>
            </a:r>
            <a:r>
              <a:rPr lang="en-US" altLang="zh-CN" sz="2800" dirty="0" smtClean="0">
                <a:ea typeface="宋体" pitchFamily="2" charset="-122"/>
              </a:rPr>
              <a:t>)</a:t>
            </a:r>
            <a:r>
              <a:rPr lang="zh-CN" sz="2800" dirty="0" smtClean="0">
                <a:ea typeface="宋体" pitchFamily="2" charset="-122"/>
              </a:rPr>
              <a:t>机会成本</a:t>
            </a:r>
            <a:r>
              <a:rPr lang="zh-CN" altLang="en-US" sz="2800" dirty="0">
                <a:ea typeface="宋体" pitchFamily="2" charset="-122"/>
              </a:rPr>
              <a:t>始终</a:t>
            </a:r>
            <a:r>
              <a:rPr lang="zh-CN" sz="2800" dirty="0" smtClean="0">
                <a:ea typeface="宋体" pitchFamily="2" charset="-122"/>
              </a:rPr>
              <a:t>不变</a:t>
            </a:r>
            <a:r>
              <a:rPr lang="zh-CN" sz="2800" dirty="0">
                <a:ea typeface="宋体" pitchFamily="2" charset="-122"/>
              </a:rPr>
              <a:t>，那生产可能性边界为一条直线（在上述例子中</a:t>
            </a:r>
            <a:r>
              <a:rPr lang="zh-CN" sz="2800" dirty="0" smtClean="0">
                <a:ea typeface="宋体" pitchFamily="2" charset="-122"/>
              </a:rPr>
              <a:t>，</a:t>
            </a:r>
            <a:r>
              <a:rPr lang="zh-CN" altLang="en-US" sz="2800" dirty="0" smtClean="0">
                <a:ea typeface="宋体" pitchFamily="2" charset="-122"/>
              </a:rPr>
              <a:t>多产</a:t>
            </a:r>
            <a:r>
              <a:rPr lang="zh-CN" sz="2800" dirty="0" smtClean="0">
                <a:ea typeface="宋体" pitchFamily="2" charset="-122"/>
              </a:rPr>
              <a:t>1</a:t>
            </a:r>
            <a:r>
              <a:rPr lang="zh-CN" sz="2800" dirty="0">
                <a:ea typeface="宋体" pitchFamily="2" charset="-122"/>
              </a:rPr>
              <a:t>台电脑的机会成本恒为</a:t>
            </a:r>
            <a:r>
              <a:rPr lang="zh-CN" sz="2800" dirty="0" smtClean="0">
                <a:ea typeface="宋体" pitchFamily="2" charset="-122"/>
              </a:rPr>
              <a:t>10吨小麦</a:t>
            </a:r>
            <a:r>
              <a:rPr lang="zh-CN" sz="2800" dirty="0">
                <a:ea typeface="宋体" pitchFamily="2" charset="-122"/>
              </a:rPr>
              <a:t>）</a:t>
            </a:r>
          </a:p>
          <a:p>
            <a:pPr lvl="1">
              <a:lnSpc>
                <a:spcPct val="105000"/>
              </a:lnSpc>
              <a:spcBef>
                <a:spcPct val="25000"/>
              </a:spcBef>
            </a:pPr>
            <a:r>
              <a:rPr lang="zh-CN" sz="2800" dirty="0">
                <a:ea typeface="宋体" pitchFamily="2" charset="-122"/>
              </a:rPr>
              <a:t>如果一种物品</a:t>
            </a:r>
            <a:r>
              <a:rPr lang="zh-CN" sz="2800" dirty="0" smtClean="0">
                <a:ea typeface="宋体" pitchFamily="2" charset="-122"/>
              </a:rPr>
              <a:t>的</a:t>
            </a:r>
            <a:r>
              <a:rPr lang="en-US" altLang="zh-CN" sz="2800" dirty="0" smtClean="0">
                <a:ea typeface="宋体" pitchFamily="2" charset="-122"/>
              </a:rPr>
              <a:t>(</a:t>
            </a:r>
            <a:r>
              <a:rPr lang="zh-CN" altLang="en-US" sz="2800" dirty="0" smtClean="0">
                <a:ea typeface="宋体" pitchFamily="2" charset="-122"/>
              </a:rPr>
              <a:t>边际</a:t>
            </a:r>
            <a:r>
              <a:rPr lang="en-US" altLang="zh-CN" sz="2800" dirty="0" smtClean="0">
                <a:ea typeface="宋体" pitchFamily="2" charset="-122"/>
              </a:rPr>
              <a:t>)</a:t>
            </a:r>
            <a:r>
              <a:rPr lang="zh-CN" sz="2800" dirty="0" smtClean="0">
                <a:ea typeface="宋体" pitchFamily="2" charset="-122"/>
              </a:rPr>
              <a:t>机会</a:t>
            </a:r>
            <a:r>
              <a:rPr lang="zh-CN" sz="2800" dirty="0">
                <a:ea typeface="宋体" pitchFamily="2" charset="-122"/>
              </a:rPr>
              <a:t>成本随着生产数量的增多而上升，那生产可能性边界为曲线</a:t>
            </a:r>
            <a:endParaRPr lang="zh-CN" dirty="0">
              <a:ea typeface="宋体" pitchFamily="2" charset="-122"/>
            </a:endParaRPr>
          </a:p>
        </p:txBody>
      </p:sp>
    </p:spTree>
    <p:extLst>
      <p:ext uri="{BB962C8B-B14F-4D97-AF65-F5344CB8AC3E}">
        <p14:creationId xmlns:p14="http://schemas.microsoft.com/office/powerpoint/2010/main" val="177244378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17" name="灯片编号占位符 2"/>
          <p:cNvSpPr>
            <a:spLocks noGrp="1"/>
          </p:cNvSpPr>
          <p:nvPr>
            <p:ph type="sldNum" sz="quarter" idx="11"/>
          </p:nvPr>
        </p:nvSpPr>
        <p:spPr/>
        <p:txBody>
          <a:bodyPr/>
          <a:lstStyle/>
          <a:p>
            <a:fld id="{0D7DCB7C-A8C0-48A7-B1FA-AC30BAA1C315}" type="slidenum">
              <a:rPr lang="en-US" altLang="zh-CN"/>
              <a:pPr/>
              <a:t>14</a:t>
            </a:fld>
            <a:endParaRPr lang="en-US" altLang="zh-CN"/>
          </a:p>
        </p:txBody>
      </p:sp>
      <p:sp>
        <p:nvSpPr>
          <p:cNvPr id="43010" name="Rectangle 2"/>
          <p:cNvSpPr>
            <a:spLocks noGrp="1" noChangeArrowheads="1"/>
          </p:cNvSpPr>
          <p:nvPr>
            <p:ph type="title" idx="4294967295"/>
          </p:nvPr>
        </p:nvSpPr>
        <p:spPr>
          <a:xfrm>
            <a:off x="457200" y="173038"/>
            <a:ext cx="8229600" cy="692150"/>
          </a:xfrm>
        </p:spPr>
        <p:txBody>
          <a:bodyPr/>
          <a:lstStyle/>
          <a:p>
            <a:r>
              <a:rPr lang="en-US" altLang="zh-CN" sz="3600" dirty="0" smtClean="0">
                <a:ea typeface="宋体" pitchFamily="2" charset="-122"/>
              </a:rPr>
              <a:t>1.3</a:t>
            </a:r>
            <a:r>
              <a:rPr lang="zh-CN" altLang="en-US" sz="3600" dirty="0" smtClean="0">
                <a:ea typeface="宋体" pitchFamily="2" charset="-122"/>
              </a:rPr>
              <a:t>为什么</a:t>
            </a:r>
            <a:r>
              <a:rPr lang="zh-CN" altLang="en-US" sz="3600" dirty="0">
                <a:ea typeface="宋体" pitchFamily="2" charset="-122"/>
              </a:rPr>
              <a:t>生产可能性边界可能是曲线</a:t>
            </a:r>
          </a:p>
        </p:txBody>
      </p:sp>
      <p:grpSp>
        <p:nvGrpSpPr>
          <p:cNvPr id="2" name="Group 3"/>
          <p:cNvGrpSpPr>
            <a:grpSpLocks/>
          </p:cNvGrpSpPr>
          <p:nvPr/>
        </p:nvGrpSpPr>
        <p:grpSpPr bwMode="auto">
          <a:xfrm>
            <a:off x="3702050" y="1438275"/>
            <a:ext cx="4719638" cy="4492625"/>
            <a:chOff x="0" y="0"/>
            <a:chExt cx="2973" cy="2830"/>
          </a:xfrm>
        </p:grpSpPr>
        <p:grpSp>
          <p:nvGrpSpPr>
            <p:cNvPr id="3" name="Group 4"/>
            <p:cNvGrpSpPr>
              <a:grpSpLocks/>
            </p:cNvGrpSpPr>
            <p:nvPr/>
          </p:nvGrpSpPr>
          <p:grpSpPr bwMode="auto">
            <a:xfrm>
              <a:off x="343" y="13"/>
              <a:ext cx="2593" cy="2491"/>
              <a:chOff x="0" y="0"/>
              <a:chExt cx="2871" cy="2379"/>
            </a:xfrm>
          </p:grpSpPr>
          <p:sp>
            <p:nvSpPr>
              <p:cNvPr id="43013" name="Line 6"/>
              <p:cNvSpPr>
                <a:spLocks noChangeShapeType="1"/>
              </p:cNvSpPr>
              <p:nvPr/>
            </p:nvSpPr>
            <p:spPr bwMode="auto">
              <a:xfrm>
                <a:off x="0" y="0"/>
                <a:ext cx="0" cy="2379"/>
              </a:xfrm>
              <a:prstGeom prst="line">
                <a:avLst/>
              </a:prstGeom>
              <a:noFill/>
              <a:ln w="9525">
                <a:solidFill>
                  <a:schemeClr val="tx1"/>
                </a:solidFill>
                <a:round/>
                <a:headEnd/>
                <a:tailEnd/>
              </a:ln>
            </p:spPr>
            <p:txBody>
              <a:bodyPr/>
              <a:lstStyle/>
              <a:p>
                <a:endParaRPr lang="zh-CN" altLang="en-US"/>
              </a:p>
            </p:txBody>
          </p:sp>
          <p:sp>
            <p:nvSpPr>
              <p:cNvPr id="43014" name="Line 7"/>
              <p:cNvSpPr>
                <a:spLocks noChangeShapeType="1"/>
              </p:cNvSpPr>
              <p:nvPr/>
            </p:nvSpPr>
            <p:spPr bwMode="auto">
              <a:xfrm>
                <a:off x="0" y="2379"/>
                <a:ext cx="2871" cy="0"/>
              </a:xfrm>
              <a:prstGeom prst="line">
                <a:avLst/>
              </a:prstGeom>
              <a:noFill/>
              <a:ln w="9525">
                <a:solidFill>
                  <a:schemeClr val="tx1"/>
                </a:solidFill>
                <a:round/>
                <a:headEnd/>
                <a:tailEnd/>
              </a:ln>
            </p:spPr>
            <p:txBody>
              <a:bodyPr/>
              <a:lstStyle/>
              <a:p>
                <a:endParaRPr lang="zh-CN" altLang="en-US"/>
              </a:p>
            </p:txBody>
          </p:sp>
        </p:grpSp>
        <p:sp>
          <p:nvSpPr>
            <p:cNvPr id="43015" name="Text Box 8"/>
            <p:cNvSpPr txBox="1">
              <a:spLocks noChangeArrowheads="1"/>
            </p:cNvSpPr>
            <p:nvPr/>
          </p:nvSpPr>
          <p:spPr bwMode="auto">
            <a:xfrm>
              <a:off x="1904" y="2489"/>
              <a:ext cx="1069" cy="281"/>
            </a:xfrm>
            <a:prstGeom prst="rect">
              <a:avLst/>
            </a:prstGeom>
            <a:noFill/>
            <a:ln w="9525">
              <a:noFill/>
              <a:miter lim="800000"/>
              <a:headEnd/>
              <a:tailEnd/>
            </a:ln>
          </p:spPr>
          <p:txBody>
            <a:bodyPr>
              <a:spAutoFit/>
            </a:bodyPr>
            <a:lstStyle/>
            <a:p>
              <a:pPr algn="r">
                <a:spcBef>
                  <a:spcPct val="50000"/>
                </a:spcBef>
              </a:pPr>
              <a:r>
                <a:rPr lang="zh-CN" altLang="en-US" sz="2300" b="1" dirty="0" smtClean="0">
                  <a:ea typeface="宋体" pitchFamily="2" charset="-122"/>
                </a:rPr>
                <a:t>羊肉</a:t>
              </a:r>
              <a:endParaRPr lang="zh-CN" sz="2300" b="1" dirty="0">
                <a:ea typeface="宋体" pitchFamily="2" charset="-122"/>
              </a:endParaRPr>
            </a:p>
          </p:txBody>
        </p:sp>
        <p:sp>
          <p:nvSpPr>
            <p:cNvPr id="43016" name="Text Box 9"/>
            <p:cNvSpPr txBox="1">
              <a:spLocks noChangeArrowheads="1"/>
            </p:cNvSpPr>
            <p:nvPr/>
          </p:nvSpPr>
          <p:spPr bwMode="auto">
            <a:xfrm rot="16200000">
              <a:off x="-312" y="312"/>
              <a:ext cx="911" cy="288"/>
            </a:xfrm>
            <a:prstGeom prst="rect">
              <a:avLst/>
            </a:prstGeom>
            <a:noFill/>
            <a:ln w="9525">
              <a:noFill/>
              <a:miter lim="800000"/>
              <a:headEnd/>
              <a:tailEnd/>
            </a:ln>
          </p:spPr>
          <p:txBody>
            <a:bodyPr>
              <a:spAutoFit/>
            </a:bodyPr>
            <a:lstStyle/>
            <a:p>
              <a:pPr algn="r">
                <a:spcBef>
                  <a:spcPct val="50000"/>
                </a:spcBef>
              </a:pPr>
              <a:r>
                <a:rPr lang="zh-CN" altLang="en-US" sz="2400" b="1" dirty="0" smtClean="0">
                  <a:ea typeface="宋体" pitchFamily="2" charset="-122"/>
                </a:rPr>
                <a:t>馕饼</a:t>
              </a:r>
              <a:endParaRPr lang="zh-CN" sz="2400" b="1" dirty="0">
                <a:ea typeface="宋体" pitchFamily="2" charset="-122"/>
              </a:endParaRPr>
            </a:p>
          </p:txBody>
        </p:sp>
        <p:sp>
          <p:nvSpPr>
            <p:cNvPr id="43017" name="Arc 10"/>
            <p:cNvSpPr>
              <a:spLocks/>
            </p:cNvSpPr>
            <p:nvPr/>
          </p:nvSpPr>
          <p:spPr bwMode="auto">
            <a:xfrm>
              <a:off x="193" y="344"/>
              <a:ext cx="2273" cy="2486"/>
            </a:xfrm>
            <a:custGeom>
              <a:avLst/>
              <a:gdLst>
                <a:gd name="T0" fmla="*/ 2 w 21415"/>
                <a:gd name="T1" fmla="*/ 0 h 21559"/>
                <a:gd name="T2" fmla="*/ 26 w 21415"/>
                <a:gd name="T3" fmla="*/ 29 h 21559"/>
                <a:gd name="T4" fmla="*/ 0 w 21415"/>
                <a:gd name="T5" fmla="*/ 33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p:spPr>
          <p:txBody>
            <a:bodyPr wrap="none" anchor="ctr"/>
            <a:lstStyle/>
            <a:p>
              <a:endParaRPr lang="zh-CN">
                <a:ea typeface="宋体" pitchFamily="2" charset="-122"/>
              </a:endParaRPr>
            </a:p>
          </p:txBody>
        </p:sp>
      </p:grpSp>
      <p:grpSp>
        <p:nvGrpSpPr>
          <p:cNvPr id="4" name="Group 10"/>
          <p:cNvGrpSpPr>
            <a:grpSpLocks/>
          </p:cNvGrpSpPr>
          <p:nvPr/>
        </p:nvGrpSpPr>
        <p:grpSpPr bwMode="auto">
          <a:xfrm>
            <a:off x="4075113" y="1941513"/>
            <a:ext cx="3556000" cy="3908425"/>
            <a:chOff x="0" y="0"/>
            <a:chExt cx="2301" cy="2435"/>
          </a:xfrm>
        </p:grpSpPr>
        <p:sp>
          <p:nvSpPr>
            <p:cNvPr id="43019" name="Arc 12"/>
            <p:cNvSpPr>
              <a:spLocks/>
            </p:cNvSpPr>
            <p:nvPr/>
          </p:nvSpPr>
          <p:spPr bwMode="auto">
            <a:xfrm>
              <a:off x="0" y="0"/>
              <a:ext cx="2301" cy="2435"/>
            </a:xfrm>
            <a:custGeom>
              <a:avLst/>
              <a:gdLst>
                <a:gd name="T0" fmla="*/ 6 w 20462"/>
                <a:gd name="T1" fmla="*/ 0 h 21118"/>
                <a:gd name="T2" fmla="*/ 29 w 20462"/>
                <a:gd name="T3" fmla="*/ 22 h 21118"/>
                <a:gd name="T4" fmla="*/ 0 w 20462"/>
                <a:gd name="T5" fmla="*/ 32 h 21118"/>
                <a:gd name="T6" fmla="*/ 0 60000 65536"/>
                <a:gd name="T7" fmla="*/ 0 60000 65536"/>
                <a:gd name="T8" fmla="*/ 0 60000 65536"/>
                <a:gd name="T9" fmla="*/ 0 w 20462"/>
                <a:gd name="T10" fmla="*/ 0 h 21118"/>
                <a:gd name="T11" fmla="*/ 20462 w 20462"/>
                <a:gd name="T12" fmla="*/ 21118 h 21118"/>
              </a:gdLst>
              <a:ahLst/>
              <a:cxnLst>
                <a:cxn ang="T6">
                  <a:pos x="T0" y="T1"/>
                </a:cxn>
                <a:cxn ang="T7">
                  <a:pos x="T2" y="T3"/>
                </a:cxn>
                <a:cxn ang="T8">
                  <a:pos x="T4" y="T5"/>
                </a:cxn>
              </a:cxnLst>
              <a:rect l="T9" t="T10" r="T11" b="T12"/>
              <a:pathLst>
                <a:path w="20462" h="21118" fill="none" extrusionOk="0">
                  <a:moveTo>
                    <a:pt x="4536" y="-1"/>
                  </a:moveTo>
                  <a:cubicBezTo>
                    <a:pt x="11975" y="1597"/>
                    <a:pt x="18024" y="6991"/>
                    <a:pt x="20461" y="14199"/>
                  </a:cubicBezTo>
                </a:path>
                <a:path w="20462" h="21118" stroke="0" extrusionOk="0">
                  <a:moveTo>
                    <a:pt x="4536" y="-1"/>
                  </a:moveTo>
                  <a:cubicBezTo>
                    <a:pt x="11975" y="1597"/>
                    <a:pt x="18024" y="6991"/>
                    <a:pt x="20461" y="14199"/>
                  </a:cubicBezTo>
                  <a:lnTo>
                    <a:pt x="0" y="21118"/>
                  </a:lnTo>
                  <a:close/>
                </a:path>
              </a:pathLst>
            </a:custGeom>
            <a:noFill/>
            <a:ln w="38100">
              <a:solidFill>
                <a:srgbClr val="CC0000"/>
              </a:solidFill>
              <a:miter lim="800000"/>
              <a:headEnd/>
              <a:tailEnd/>
            </a:ln>
          </p:spPr>
          <p:txBody>
            <a:bodyPr wrap="none" anchor="ctr"/>
            <a:lstStyle/>
            <a:p>
              <a:endParaRPr lang="zh-CN">
                <a:ea typeface="宋体" pitchFamily="2" charset="-122"/>
              </a:endParaRPr>
            </a:p>
          </p:txBody>
        </p:sp>
        <p:sp>
          <p:nvSpPr>
            <p:cNvPr id="43020" name="Line 13"/>
            <p:cNvSpPr>
              <a:spLocks noChangeShapeType="1"/>
            </p:cNvSpPr>
            <p:nvPr/>
          </p:nvSpPr>
          <p:spPr bwMode="auto">
            <a:xfrm rot="1980000">
              <a:off x="1243" y="331"/>
              <a:ext cx="120" cy="0"/>
            </a:xfrm>
            <a:prstGeom prst="line">
              <a:avLst/>
            </a:prstGeom>
            <a:noFill/>
            <a:ln w="44450">
              <a:solidFill>
                <a:srgbClr val="CC0000"/>
              </a:solidFill>
              <a:round/>
              <a:headEnd/>
              <a:tailEnd type="triangle" w="lg" len="lg"/>
            </a:ln>
          </p:spPr>
          <p:txBody>
            <a:bodyPr/>
            <a:lstStyle/>
            <a:p>
              <a:endParaRPr lang="zh-CN" altLang="en-US"/>
            </a:p>
          </p:txBody>
        </p:sp>
        <p:sp>
          <p:nvSpPr>
            <p:cNvPr id="43021" name="Line 14"/>
            <p:cNvSpPr>
              <a:spLocks noChangeShapeType="1"/>
            </p:cNvSpPr>
            <p:nvPr/>
          </p:nvSpPr>
          <p:spPr bwMode="auto">
            <a:xfrm rot="3300000">
              <a:off x="1855" y="902"/>
              <a:ext cx="120" cy="0"/>
            </a:xfrm>
            <a:prstGeom prst="line">
              <a:avLst/>
            </a:prstGeom>
            <a:noFill/>
            <a:ln w="44450">
              <a:solidFill>
                <a:srgbClr val="CC0000"/>
              </a:solidFill>
              <a:round/>
              <a:headEnd/>
              <a:tailEnd type="triangle" w="lg" len="lg"/>
            </a:ln>
          </p:spPr>
          <p:txBody>
            <a:bodyPr/>
            <a:lstStyle/>
            <a:p>
              <a:endParaRPr lang="zh-CN" altLang="en-US"/>
            </a:p>
          </p:txBody>
        </p:sp>
        <p:sp>
          <p:nvSpPr>
            <p:cNvPr id="43022" name="Line 15"/>
            <p:cNvSpPr>
              <a:spLocks noChangeShapeType="1"/>
            </p:cNvSpPr>
            <p:nvPr/>
          </p:nvSpPr>
          <p:spPr bwMode="auto">
            <a:xfrm rot="4260000">
              <a:off x="2229" y="1601"/>
              <a:ext cx="120" cy="0"/>
            </a:xfrm>
            <a:prstGeom prst="line">
              <a:avLst/>
            </a:prstGeom>
            <a:noFill/>
            <a:ln w="44450">
              <a:solidFill>
                <a:srgbClr val="CC0000"/>
              </a:solidFill>
              <a:round/>
              <a:headEnd/>
              <a:tailEnd type="triangle" w="lg" len="lg"/>
            </a:ln>
          </p:spPr>
          <p:txBody>
            <a:bodyPr/>
            <a:lstStyle/>
            <a:p>
              <a:endParaRPr lang="zh-CN" altLang="en-US"/>
            </a:p>
          </p:txBody>
        </p:sp>
      </p:grpSp>
      <p:sp>
        <p:nvSpPr>
          <p:cNvPr id="43023" name="Rectangle 16"/>
          <p:cNvSpPr>
            <a:spLocks noChangeArrowheads="1"/>
          </p:cNvSpPr>
          <p:nvPr/>
        </p:nvSpPr>
        <p:spPr bwMode="auto">
          <a:xfrm>
            <a:off x="501650" y="1338263"/>
            <a:ext cx="3175000" cy="4316412"/>
          </a:xfrm>
          <a:prstGeom prst="rect">
            <a:avLst/>
          </a:prstGeom>
          <a:noFill/>
          <a:ln w="9525">
            <a:noFill/>
            <a:miter lim="800000"/>
            <a:headEnd/>
            <a:tailEnd/>
          </a:ln>
        </p:spPr>
        <p:txBody>
          <a:bodyPr/>
          <a:lstStyle/>
          <a:p>
            <a:pPr>
              <a:lnSpc>
                <a:spcPct val="105000"/>
              </a:lnSpc>
              <a:spcBef>
                <a:spcPct val="35000"/>
              </a:spcBef>
              <a:buClr>
                <a:srgbClr val="00B85C"/>
              </a:buClr>
              <a:buSzPct val="120000"/>
              <a:buFont typeface="Wingdings" pitchFamily="2" charset="2"/>
              <a:buNone/>
            </a:pPr>
            <a:r>
              <a:rPr lang="zh-CN" sz="2800" dirty="0">
                <a:ea typeface="宋体" pitchFamily="2" charset="-122"/>
              </a:rPr>
              <a:t>当经济</a:t>
            </a:r>
            <a:r>
              <a:rPr lang="zh-CN" sz="2800" dirty="0" smtClean="0">
                <a:ea typeface="宋体" pitchFamily="2" charset="-122"/>
              </a:rPr>
              <a:t>把</a:t>
            </a:r>
            <a:r>
              <a:rPr lang="zh-CN" altLang="en-US" sz="2800" dirty="0" smtClean="0">
                <a:ea typeface="宋体" pitchFamily="2" charset="-122"/>
              </a:rPr>
              <a:t>土地</a:t>
            </a:r>
            <a:r>
              <a:rPr lang="zh-CN" sz="2800" dirty="0" smtClean="0">
                <a:ea typeface="宋体" pitchFamily="2" charset="-122"/>
              </a:rPr>
              <a:t>资源从</a:t>
            </a:r>
            <a:r>
              <a:rPr lang="zh-CN" altLang="en-US" sz="2800" dirty="0" smtClean="0">
                <a:ea typeface="宋体" pitchFamily="2" charset="-122"/>
              </a:rPr>
              <a:t>生产小麦制作馕饼</a:t>
            </a:r>
            <a:r>
              <a:rPr lang="zh-CN" sz="2800" dirty="0" smtClean="0">
                <a:ea typeface="宋体" pitchFamily="2" charset="-122"/>
              </a:rPr>
              <a:t>行业向</a:t>
            </a:r>
            <a:r>
              <a:rPr lang="zh-CN" altLang="en-US" sz="2800" dirty="0" smtClean="0">
                <a:ea typeface="宋体" pitchFamily="2" charset="-122"/>
              </a:rPr>
              <a:t>放牧养羊</a:t>
            </a:r>
            <a:r>
              <a:rPr lang="zh-CN" sz="2800" dirty="0" smtClean="0">
                <a:ea typeface="宋体" pitchFamily="2" charset="-122"/>
              </a:rPr>
              <a:t>行业</a:t>
            </a:r>
            <a:r>
              <a:rPr lang="zh-CN" sz="2800" dirty="0">
                <a:ea typeface="宋体" pitchFamily="2" charset="-122"/>
              </a:rPr>
              <a:t>转移时：</a:t>
            </a:r>
          </a:p>
          <a:p>
            <a:pPr marL="400050" lvl="1" indent="-285750">
              <a:lnSpc>
                <a:spcPct val="105000"/>
              </a:lnSpc>
              <a:spcBef>
                <a:spcPct val="35000"/>
              </a:spcBef>
              <a:buClr>
                <a:srgbClr val="339966"/>
              </a:buClr>
              <a:buSzPct val="120000"/>
              <a:buFont typeface="Wingdings" pitchFamily="2" charset="2"/>
              <a:buChar char="§"/>
            </a:pPr>
            <a:r>
              <a:rPr lang="zh-CN" sz="2700" dirty="0">
                <a:ea typeface="宋体" pitchFamily="2" charset="-122"/>
              </a:rPr>
              <a:t>生产可能性边界变得更加陡峭</a:t>
            </a:r>
          </a:p>
          <a:p>
            <a:pPr marL="400050" lvl="1" indent="-285750">
              <a:lnSpc>
                <a:spcPct val="105000"/>
              </a:lnSpc>
              <a:spcBef>
                <a:spcPct val="35000"/>
              </a:spcBef>
              <a:buClr>
                <a:srgbClr val="339966"/>
              </a:buClr>
              <a:buSzPct val="120000"/>
              <a:buFont typeface="Wingdings" pitchFamily="2" charset="2"/>
              <a:buChar char="§"/>
            </a:pPr>
            <a:r>
              <a:rPr lang="zh-CN" altLang="en-US" sz="2700" dirty="0" smtClean="0">
                <a:solidFill>
                  <a:srgbClr val="0070C0"/>
                </a:solidFill>
                <a:ea typeface="宋体" pitchFamily="2" charset="-122"/>
              </a:rPr>
              <a:t>多产</a:t>
            </a:r>
            <a:r>
              <a:rPr lang="en-US" altLang="zh-CN" sz="2700" dirty="0" smtClean="0">
                <a:solidFill>
                  <a:srgbClr val="0070C0"/>
                </a:solidFill>
                <a:ea typeface="宋体" pitchFamily="2" charset="-122"/>
              </a:rPr>
              <a:t>1</a:t>
            </a:r>
            <a:r>
              <a:rPr lang="zh-CN" altLang="en-US" sz="2700" dirty="0" smtClean="0">
                <a:solidFill>
                  <a:srgbClr val="0070C0"/>
                </a:solidFill>
                <a:ea typeface="宋体" pitchFamily="2" charset="-122"/>
              </a:rPr>
              <a:t>单位羊肉</a:t>
            </a:r>
            <a:r>
              <a:rPr lang="zh-CN" sz="2700" dirty="0" smtClean="0">
                <a:solidFill>
                  <a:srgbClr val="0070C0"/>
                </a:solidFill>
                <a:ea typeface="宋体" pitchFamily="2" charset="-122"/>
              </a:rPr>
              <a:t>的机会成本</a:t>
            </a:r>
            <a:r>
              <a:rPr lang="en-US" altLang="zh-CN" sz="2700" dirty="0" smtClean="0">
                <a:ea typeface="宋体" pitchFamily="2" charset="-122"/>
              </a:rPr>
              <a:t>(</a:t>
            </a:r>
            <a:r>
              <a:rPr lang="zh-CN" altLang="en-US" sz="2700" dirty="0" smtClean="0">
                <a:ea typeface="宋体" pitchFamily="2" charset="-122"/>
              </a:rPr>
              <a:t>又称</a:t>
            </a:r>
            <a:r>
              <a:rPr lang="zh-CN" altLang="en-US" sz="2700" dirty="0" smtClean="0">
                <a:solidFill>
                  <a:srgbClr val="0070C0"/>
                </a:solidFill>
                <a:ea typeface="宋体" pitchFamily="2" charset="-122"/>
              </a:rPr>
              <a:t>羊肉的边际成本</a:t>
            </a:r>
            <a:r>
              <a:rPr lang="en-US" altLang="zh-CN" sz="2700" dirty="0" smtClean="0">
                <a:ea typeface="宋体" pitchFamily="2" charset="-122"/>
              </a:rPr>
              <a:t>)</a:t>
            </a:r>
            <a:r>
              <a:rPr lang="zh-CN" sz="2700" dirty="0" smtClean="0">
                <a:ea typeface="宋体" pitchFamily="2" charset="-122"/>
              </a:rPr>
              <a:t>也</a:t>
            </a:r>
            <a:r>
              <a:rPr lang="zh-CN" sz="2700" dirty="0">
                <a:ea typeface="宋体" pitchFamily="2" charset="-122"/>
              </a:rPr>
              <a:t>不断上升</a:t>
            </a:r>
          </a:p>
        </p:txBody>
      </p:sp>
    </p:spTree>
    <p:extLst>
      <p:ext uri="{BB962C8B-B14F-4D97-AF65-F5344CB8AC3E}">
        <p14:creationId xmlns:p14="http://schemas.microsoft.com/office/powerpoint/2010/main" val="35168499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3">
                                            <p:txEl>
                                              <p:pRg st="0" end="0"/>
                                            </p:txEl>
                                          </p:spTgt>
                                        </p:tgtEl>
                                        <p:attrNameLst>
                                          <p:attrName>style.visibility</p:attrName>
                                        </p:attrNameLst>
                                      </p:cBhvr>
                                      <p:to>
                                        <p:strVal val="visible"/>
                                      </p:to>
                                    </p:set>
                                    <p:animEffect transition="in" filter="wipe(left)">
                                      <p:cBhvr>
                                        <p:cTn id="7" dur="500"/>
                                        <p:tgtEl>
                                          <p:spTgt spid="4302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23">
                                            <p:txEl>
                                              <p:pRg st="1" end="1"/>
                                            </p:txEl>
                                          </p:spTgt>
                                        </p:tgtEl>
                                        <p:attrNameLst>
                                          <p:attrName>style.visibility</p:attrName>
                                        </p:attrNameLst>
                                      </p:cBhvr>
                                      <p:to>
                                        <p:strVal val="visible"/>
                                      </p:to>
                                    </p:set>
                                    <p:animEffect transition="in" filter="wipe(left)">
                                      <p:cBhvr>
                                        <p:cTn id="16" dur="500"/>
                                        <p:tgtEl>
                                          <p:spTgt spid="430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23">
                                            <p:txEl>
                                              <p:pRg st="2" end="2"/>
                                            </p:txEl>
                                          </p:spTgt>
                                        </p:tgtEl>
                                        <p:attrNameLst>
                                          <p:attrName>style.visibility</p:attrName>
                                        </p:attrNameLst>
                                      </p:cBhvr>
                                      <p:to>
                                        <p:strVal val="visible"/>
                                      </p:to>
                                    </p:set>
                                    <p:animEffect transition="in" filter="wipe(left)">
                                      <p:cBhvr>
                                        <p:cTn id="21" dur="500"/>
                                        <p:tgtEl>
                                          <p:spTgt spid="430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18" name="灯片编号占位符 2"/>
          <p:cNvSpPr>
            <a:spLocks noGrp="1"/>
          </p:cNvSpPr>
          <p:nvPr>
            <p:ph type="sldNum" sz="quarter" idx="11"/>
          </p:nvPr>
        </p:nvSpPr>
        <p:spPr/>
        <p:txBody>
          <a:bodyPr/>
          <a:lstStyle/>
          <a:p>
            <a:fld id="{1CB80447-7ABA-4D74-83A6-F46274640918}" type="slidenum">
              <a:rPr lang="en-US" altLang="zh-CN"/>
              <a:pPr/>
              <a:t>15</a:t>
            </a:fld>
            <a:endParaRPr lang="en-US" altLang="zh-CN"/>
          </a:p>
        </p:txBody>
      </p:sp>
      <p:sp>
        <p:nvSpPr>
          <p:cNvPr id="44034" name="Text Box 2"/>
          <p:cNvSpPr txBox="1">
            <a:spLocks noChangeArrowheads="1"/>
          </p:cNvSpPr>
          <p:nvPr/>
        </p:nvSpPr>
        <p:spPr bwMode="auto">
          <a:xfrm>
            <a:off x="4511675" y="1547813"/>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A</a:t>
            </a:r>
          </a:p>
        </p:txBody>
      </p:sp>
      <p:sp>
        <p:nvSpPr>
          <p:cNvPr id="44035" name="Rectangle 3"/>
          <p:cNvSpPr>
            <a:spLocks noGrp="1" noChangeArrowheads="1"/>
          </p:cNvSpPr>
          <p:nvPr>
            <p:ph type="title" idx="4294967295"/>
          </p:nvPr>
        </p:nvSpPr>
        <p:spPr>
          <a:xfrm>
            <a:off x="457200" y="173038"/>
            <a:ext cx="8229600" cy="692150"/>
          </a:xfrm>
        </p:spPr>
        <p:txBody>
          <a:bodyPr/>
          <a:lstStyle/>
          <a:p>
            <a:r>
              <a:rPr lang="en-US" altLang="zh-CN" sz="3600" dirty="0" smtClean="0">
                <a:ea typeface="宋体" pitchFamily="2" charset="-122"/>
              </a:rPr>
              <a:t>1.3</a:t>
            </a:r>
            <a:r>
              <a:rPr lang="zh-CN" sz="3600" dirty="0" smtClean="0">
                <a:ea typeface="宋体" pitchFamily="2" charset="-122"/>
              </a:rPr>
              <a:t>为什么</a:t>
            </a:r>
            <a:r>
              <a:rPr lang="zh-CN" sz="3600" dirty="0">
                <a:ea typeface="宋体" pitchFamily="2" charset="-122"/>
              </a:rPr>
              <a:t>生产可能性边界可能是曲线</a:t>
            </a:r>
          </a:p>
        </p:txBody>
      </p:sp>
      <p:sp>
        <p:nvSpPr>
          <p:cNvPr id="44036" name="Rectangle 4"/>
          <p:cNvSpPr>
            <a:spLocks noGrp="1" noChangeArrowheads="1"/>
          </p:cNvSpPr>
          <p:nvPr>
            <p:ph type="body" idx="4294967295"/>
          </p:nvPr>
        </p:nvSpPr>
        <p:spPr>
          <a:xfrm>
            <a:off x="428625" y="2884488"/>
            <a:ext cx="3282950" cy="2970211"/>
          </a:xfrm>
        </p:spPr>
        <p:txBody>
          <a:bodyPr/>
          <a:lstStyle/>
          <a:p>
            <a:pPr marL="0" indent="0">
              <a:spcBef>
                <a:spcPct val="35000"/>
              </a:spcBef>
              <a:buFont typeface="Wingdings" pitchFamily="2" charset="2"/>
              <a:buNone/>
            </a:pPr>
            <a:r>
              <a:rPr lang="zh-CN" dirty="0">
                <a:ea typeface="宋体" pitchFamily="2" charset="-122"/>
              </a:rPr>
              <a:t>在点A，</a:t>
            </a:r>
            <a:r>
              <a:rPr lang="zh-CN" dirty="0" smtClean="0">
                <a:ea typeface="宋体" pitchFamily="2" charset="-122"/>
              </a:rPr>
              <a:t>大部分</a:t>
            </a:r>
            <a:r>
              <a:rPr lang="zh-CN" altLang="en-US" dirty="0" smtClean="0">
                <a:ea typeface="宋体" pitchFamily="2" charset="-122"/>
              </a:rPr>
              <a:t>土地</a:t>
            </a:r>
            <a:r>
              <a:rPr lang="zh-CN" dirty="0" smtClean="0">
                <a:ea typeface="宋体" pitchFamily="2" charset="-122"/>
              </a:rPr>
              <a:t>都</a:t>
            </a:r>
            <a:r>
              <a:rPr lang="zh-CN" dirty="0">
                <a:ea typeface="宋体" pitchFamily="2" charset="-122"/>
              </a:rPr>
              <a:t>在</a:t>
            </a:r>
            <a:r>
              <a:rPr lang="zh-CN" dirty="0" smtClean="0">
                <a:ea typeface="宋体" pitchFamily="2" charset="-122"/>
              </a:rPr>
              <a:t>生产</a:t>
            </a:r>
            <a:r>
              <a:rPr lang="zh-CN" altLang="en-US" dirty="0" smtClean="0">
                <a:ea typeface="宋体" pitchFamily="2" charset="-122"/>
              </a:rPr>
              <a:t>馕饼</a:t>
            </a:r>
            <a:r>
              <a:rPr lang="zh-CN" dirty="0" smtClean="0">
                <a:ea typeface="宋体" pitchFamily="2" charset="-122"/>
              </a:rPr>
              <a:t>，即使</a:t>
            </a:r>
            <a:r>
              <a:rPr lang="zh-CN" altLang="en-US" dirty="0" smtClean="0">
                <a:ea typeface="宋体" pitchFamily="2" charset="-122"/>
              </a:rPr>
              <a:t>其中一些土地不适合种麦子而</a:t>
            </a:r>
            <a:r>
              <a:rPr lang="zh-CN" dirty="0" smtClean="0">
                <a:ea typeface="宋体" pitchFamily="2" charset="-122"/>
              </a:rPr>
              <a:t>更适合</a:t>
            </a:r>
            <a:r>
              <a:rPr lang="zh-CN" altLang="en-US" dirty="0" smtClean="0">
                <a:ea typeface="宋体" pitchFamily="2" charset="-122"/>
              </a:rPr>
              <a:t>放牧养羊</a:t>
            </a:r>
            <a:r>
              <a:rPr lang="zh-CN" dirty="0" smtClean="0">
                <a:ea typeface="宋体" pitchFamily="2" charset="-122"/>
              </a:rPr>
              <a:t>。</a:t>
            </a:r>
            <a:r>
              <a:rPr lang="zh-CN" dirty="0">
                <a:ea typeface="宋体" pitchFamily="2" charset="-122"/>
              </a:rPr>
              <a:t>因此，为得到更多</a:t>
            </a:r>
            <a:r>
              <a:rPr lang="zh-CN" dirty="0" smtClean="0">
                <a:ea typeface="宋体" pitchFamily="2" charset="-122"/>
              </a:rPr>
              <a:t>的</a:t>
            </a:r>
            <a:r>
              <a:rPr lang="zh-CN" altLang="en-US" dirty="0" smtClean="0">
                <a:ea typeface="宋体" pitchFamily="2" charset="-122"/>
              </a:rPr>
              <a:t>羊肉</a:t>
            </a:r>
            <a:r>
              <a:rPr lang="zh-CN" dirty="0" smtClean="0">
                <a:ea typeface="宋体" pitchFamily="2" charset="-122"/>
              </a:rPr>
              <a:t>无需</a:t>
            </a:r>
            <a:r>
              <a:rPr lang="zh-CN" dirty="0">
                <a:ea typeface="宋体" pitchFamily="2" charset="-122"/>
              </a:rPr>
              <a:t>放弃太</a:t>
            </a:r>
            <a:r>
              <a:rPr lang="zh-CN" dirty="0" smtClean="0">
                <a:ea typeface="宋体" pitchFamily="2" charset="-122"/>
              </a:rPr>
              <a:t>多</a:t>
            </a:r>
            <a:r>
              <a:rPr lang="zh-CN" altLang="en-US" dirty="0" smtClean="0">
                <a:ea typeface="宋体" pitchFamily="2" charset="-122"/>
              </a:rPr>
              <a:t>馕饼</a:t>
            </a:r>
            <a:endParaRPr lang="zh-CN" dirty="0">
              <a:ea typeface="宋体" pitchFamily="2" charset="-122"/>
            </a:endParaRPr>
          </a:p>
        </p:txBody>
      </p:sp>
      <p:grpSp>
        <p:nvGrpSpPr>
          <p:cNvPr id="2" name="Group 5"/>
          <p:cNvGrpSpPr>
            <a:grpSpLocks/>
          </p:cNvGrpSpPr>
          <p:nvPr/>
        </p:nvGrpSpPr>
        <p:grpSpPr bwMode="auto">
          <a:xfrm>
            <a:off x="4246563" y="1458913"/>
            <a:ext cx="4116387" cy="3954462"/>
            <a:chOff x="0" y="0"/>
            <a:chExt cx="2871" cy="2379"/>
          </a:xfrm>
        </p:grpSpPr>
        <p:sp>
          <p:nvSpPr>
            <p:cNvPr id="44038" name="Line 6"/>
            <p:cNvSpPr>
              <a:spLocks noChangeShapeType="1"/>
            </p:cNvSpPr>
            <p:nvPr/>
          </p:nvSpPr>
          <p:spPr bwMode="auto">
            <a:xfrm>
              <a:off x="0" y="0"/>
              <a:ext cx="0" cy="2379"/>
            </a:xfrm>
            <a:prstGeom prst="line">
              <a:avLst/>
            </a:prstGeom>
            <a:noFill/>
            <a:ln w="9525">
              <a:solidFill>
                <a:schemeClr val="tx1"/>
              </a:solidFill>
              <a:round/>
              <a:headEnd/>
              <a:tailEnd/>
            </a:ln>
          </p:spPr>
          <p:txBody>
            <a:bodyPr/>
            <a:lstStyle/>
            <a:p>
              <a:endParaRPr lang="zh-CN" altLang="en-US"/>
            </a:p>
          </p:txBody>
        </p:sp>
        <p:sp>
          <p:nvSpPr>
            <p:cNvPr id="44039" name="Line 7"/>
            <p:cNvSpPr>
              <a:spLocks noChangeShapeType="1"/>
            </p:cNvSpPr>
            <p:nvPr/>
          </p:nvSpPr>
          <p:spPr bwMode="auto">
            <a:xfrm>
              <a:off x="0" y="2379"/>
              <a:ext cx="2871" cy="0"/>
            </a:xfrm>
            <a:prstGeom prst="line">
              <a:avLst/>
            </a:prstGeom>
            <a:noFill/>
            <a:ln w="9525">
              <a:solidFill>
                <a:schemeClr val="tx1"/>
              </a:solidFill>
              <a:round/>
              <a:headEnd/>
              <a:tailEnd/>
            </a:ln>
          </p:spPr>
          <p:txBody>
            <a:bodyPr/>
            <a:lstStyle/>
            <a:p>
              <a:endParaRPr lang="zh-CN" altLang="en-US"/>
            </a:p>
          </p:txBody>
        </p:sp>
      </p:grpSp>
      <p:sp>
        <p:nvSpPr>
          <p:cNvPr id="44040" name="Text Box 8"/>
          <p:cNvSpPr txBox="1">
            <a:spLocks noChangeArrowheads="1"/>
          </p:cNvSpPr>
          <p:nvPr/>
        </p:nvSpPr>
        <p:spPr bwMode="auto">
          <a:xfrm>
            <a:off x="6724650" y="5389563"/>
            <a:ext cx="1697038" cy="442912"/>
          </a:xfrm>
          <a:prstGeom prst="rect">
            <a:avLst/>
          </a:prstGeom>
          <a:noFill/>
          <a:ln w="9525">
            <a:noFill/>
            <a:miter lim="800000"/>
            <a:headEnd/>
            <a:tailEnd/>
          </a:ln>
        </p:spPr>
        <p:txBody>
          <a:bodyPr>
            <a:spAutoFit/>
          </a:bodyPr>
          <a:lstStyle/>
          <a:p>
            <a:pPr algn="ctr">
              <a:spcBef>
                <a:spcPct val="50000"/>
              </a:spcBef>
            </a:pPr>
            <a:r>
              <a:rPr lang="zh-CN" altLang="en-US" sz="2300" b="1" dirty="0" smtClean="0">
                <a:ea typeface="宋体" pitchFamily="2" charset="-122"/>
              </a:rPr>
              <a:t>羊肉</a:t>
            </a:r>
            <a:endParaRPr lang="zh-CN" sz="2300" b="1" dirty="0">
              <a:ea typeface="宋体" pitchFamily="2" charset="-122"/>
            </a:endParaRPr>
          </a:p>
        </p:txBody>
      </p:sp>
      <p:sp>
        <p:nvSpPr>
          <p:cNvPr id="44041" name="Text Box 9"/>
          <p:cNvSpPr txBox="1">
            <a:spLocks noChangeArrowheads="1"/>
          </p:cNvSpPr>
          <p:nvPr/>
        </p:nvSpPr>
        <p:spPr bwMode="auto">
          <a:xfrm rot="16200000">
            <a:off x="3207543" y="1932782"/>
            <a:ext cx="1446213" cy="457200"/>
          </a:xfrm>
          <a:prstGeom prst="rect">
            <a:avLst/>
          </a:prstGeom>
          <a:noFill/>
          <a:ln w="9525">
            <a:noFill/>
            <a:miter lim="800000"/>
            <a:headEnd/>
            <a:tailEnd/>
          </a:ln>
        </p:spPr>
        <p:txBody>
          <a:bodyPr>
            <a:spAutoFit/>
          </a:bodyPr>
          <a:lstStyle/>
          <a:p>
            <a:pPr algn="r">
              <a:spcBef>
                <a:spcPct val="50000"/>
              </a:spcBef>
            </a:pPr>
            <a:r>
              <a:rPr lang="zh-CN" altLang="en-US" sz="2400" b="1" dirty="0" smtClean="0">
                <a:ea typeface="宋体" pitchFamily="2" charset="-122"/>
              </a:rPr>
              <a:t>馕饼</a:t>
            </a:r>
            <a:endParaRPr lang="zh-CN" sz="2400" b="1" dirty="0">
              <a:ea typeface="宋体" pitchFamily="2" charset="-122"/>
            </a:endParaRPr>
          </a:p>
        </p:txBody>
      </p:sp>
      <p:sp>
        <p:nvSpPr>
          <p:cNvPr id="44042" name="Arc 10"/>
          <p:cNvSpPr>
            <a:spLocks/>
          </p:cNvSpPr>
          <p:nvPr/>
        </p:nvSpPr>
        <p:spPr bwMode="auto">
          <a:xfrm>
            <a:off x="4008438" y="1984375"/>
            <a:ext cx="3608387" cy="3946525"/>
          </a:xfrm>
          <a:custGeom>
            <a:avLst/>
            <a:gdLst>
              <a:gd name="T0" fmla="*/ 2147483647 w 21415"/>
              <a:gd name="T1" fmla="*/ 0 h 21559"/>
              <a:gd name="T2" fmla="*/ 2147483647 w 21415"/>
              <a:gd name="T3" fmla="*/ 2147483647 h 21559"/>
              <a:gd name="T4" fmla="*/ 0 w 21415"/>
              <a:gd name="T5" fmla="*/ 2147483647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p:spPr>
        <p:txBody>
          <a:bodyPr wrap="none" anchor="ctr"/>
          <a:lstStyle/>
          <a:p>
            <a:endParaRPr lang="zh-CN">
              <a:ea typeface="宋体" pitchFamily="2" charset="-122"/>
            </a:endParaRPr>
          </a:p>
        </p:txBody>
      </p:sp>
      <p:sp>
        <p:nvSpPr>
          <p:cNvPr id="44043" name="Oval 11"/>
          <p:cNvSpPr>
            <a:spLocks noChangeArrowheads="1"/>
          </p:cNvSpPr>
          <p:nvPr/>
        </p:nvSpPr>
        <p:spPr bwMode="auto">
          <a:xfrm>
            <a:off x="4627563" y="1981200"/>
            <a:ext cx="141287" cy="138113"/>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sp>
        <p:nvSpPr>
          <p:cNvPr id="44044" name="Line 13"/>
          <p:cNvSpPr>
            <a:spLocks noChangeShapeType="1"/>
          </p:cNvSpPr>
          <p:nvPr/>
        </p:nvSpPr>
        <p:spPr bwMode="auto">
          <a:xfrm>
            <a:off x="4767263" y="2046288"/>
            <a:ext cx="669925" cy="0"/>
          </a:xfrm>
          <a:prstGeom prst="line">
            <a:avLst/>
          </a:prstGeom>
          <a:noFill/>
          <a:ln w="38100">
            <a:solidFill>
              <a:srgbClr val="00CC00"/>
            </a:solidFill>
            <a:round/>
            <a:headEnd/>
            <a:tailEnd type="triangle" w="lg" len="med"/>
          </a:ln>
        </p:spPr>
        <p:txBody>
          <a:bodyPr/>
          <a:lstStyle/>
          <a:p>
            <a:endParaRPr lang="zh-CN" altLang="en-US"/>
          </a:p>
        </p:txBody>
      </p:sp>
      <p:grpSp>
        <p:nvGrpSpPr>
          <p:cNvPr id="3" name="Group 13"/>
          <p:cNvGrpSpPr>
            <a:grpSpLocks/>
          </p:cNvGrpSpPr>
          <p:nvPr/>
        </p:nvGrpSpPr>
        <p:grpSpPr bwMode="auto">
          <a:xfrm>
            <a:off x="5341938" y="2039938"/>
            <a:ext cx="141287" cy="333375"/>
            <a:chOff x="0" y="0"/>
            <a:chExt cx="89" cy="210"/>
          </a:xfrm>
        </p:grpSpPr>
        <p:sp>
          <p:nvSpPr>
            <p:cNvPr id="44046" name="Oval 15"/>
            <p:cNvSpPr>
              <a:spLocks noChangeArrowheads="1"/>
            </p:cNvSpPr>
            <p:nvPr/>
          </p:nvSpPr>
          <p:spPr bwMode="auto">
            <a:xfrm>
              <a:off x="0" y="123"/>
              <a:ext cx="89" cy="87"/>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sp>
          <p:nvSpPr>
            <p:cNvPr id="44047" name="Line 16"/>
            <p:cNvSpPr>
              <a:spLocks noChangeShapeType="1"/>
            </p:cNvSpPr>
            <p:nvPr/>
          </p:nvSpPr>
          <p:spPr bwMode="auto">
            <a:xfrm>
              <a:off x="42" y="0"/>
              <a:ext cx="1" cy="167"/>
            </a:xfrm>
            <a:prstGeom prst="line">
              <a:avLst/>
            </a:prstGeom>
            <a:noFill/>
            <a:ln w="38100">
              <a:solidFill>
                <a:srgbClr val="00CC00"/>
              </a:solidFill>
              <a:round/>
              <a:headEnd/>
              <a:tailEnd type="triangle" w="lg" len="med"/>
            </a:ln>
          </p:spPr>
          <p:txBody>
            <a:bodyPr/>
            <a:lstStyle/>
            <a:p>
              <a:endParaRPr lang="zh-CN" altLang="en-US"/>
            </a:p>
          </p:txBody>
        </p:sp>
      </p:grpSp>
      <p:sp>
        <p:nvSpPr>
          <p:cNvPr id="44048" name="Text Box 17"/>
          <p:cNvSpPr txBox="1">
            <a:spLocks noChangeArrowheads="1"/>
          </p:cNvSpPr>
          <p:nvPr/>
        </p:nvSpPr>
        <p:spPr bwMode="auto">
          <a:xfrm>
            <a:off x="5824538" y="1236663"/>
            <a:ext cx="2714625" cy="954107"/>
          </a:xfrm>
          <a:prstGeom prst="rect">
            <a:avLst/>
          </a:prstGeom>
          <a:solidFill>
            <a:srgbClr val="FFFFCC"/>
          </a:solid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lang="zh-CN" sz="2800" dirty="0">
                <a:ea typeface="宋体" pitchFamily="2" charset="-122"/>
              </a:rPr>
              <a:t>在点A</a:t>
            </a:r>
            <a:r>
              <a:rPr lang="zh-CN" sz="2800" dirty="0" smtClean="0">
                <a:ea typeface="宋体" pitchFamily="2" charset="-122"/>
              </a:rPr>
              <a:t>,</a:t>
            </a:r>
            <a:r>
              <a:rPr lang="zh-CN" altLang="en-US" sz="2800" dirty="0" smtClean="0">
                <a:ea typeface="宋体" pitchFamily="2" charset="-122"/>
              </a:rPr>
              <a:t>羊肉</a:t>
            </a:r>
            <a:r>
              <a:rPr lang="zh-CN" sz="2800" dirty="0" smtClean="0">
                <a:ea typeface="宋体" pitchFamily="2" charset="-122"/>
              </a:rPr>
              <a:t>的</a:t>
            </a:r>
            <a:r>
              <a:rPr lang="zh-CN" sz="2800" dirty="0">
                <a:ea typeface="宋体" pitchFamily="2" charset="-122"/>
              </a:rPr>
              <a:t>机会成本很小</a:t>
            </a:r>
          </a:p>
        </p:txBody>
      </p:sp>
      <p:sp>
        <p:nvSpPr>
          <p:cNvPr id="19" name="矩形 18"/>
          <p:cNvSpPr/>
          <p:nvPr/>
        </p:nvSpPr>
        <p:spPr>
          <a:xfrm>
            <a:off x="404931" y="1065106"/>
            <a:ext cx="3203389" cy="954107"/>
          </a:xfrm>
          <a:prstGeom prst="rect">
            <a:avLst/>
          </a:prstGeom>
        </p:spPr>
        <p:txBody>
          <a:bodyPr wrap="square">
            <a:spAutoFit/>
          </a:bodyPr>
          <a:lstStyle/>
          <a:p>
            <a:r>
              <a:rPr lang="zh-CN" altLang="zh-CN" sz="2800" dirty="0" smtClean="0">
                <a:ea typeface="宋体" pitchFamily="2" charset="-122"/>
              </a:rPr>
              <a:t>为什么</a:t>
            </a:r>
            <a:r>
              <a:rPr lang="en-US" altLang="zh-CN" sz="2800" dirty="0" smtClean="0">
                <a:ea typeface="宋体" pitchFamily="2" charset="-122"/>
              </a:rPr>
              <a:t>PPF</a:t>
            </a:r>
            <a:r>
              <a:rPr lang="zh-CN" altLang="zh-CN" sz="2800" dirty="0" smtClean="0">
                <a:ea typeface="宋体" pitchFamily="2" charset="-122"/>
              </a:rPr>
              <a:t>可能是</a:t>
            </a:r>
            <a:r>
              <a:rPr lang="zh-CN" altLang="en-US" sz="2800" dirty="0" smtClean="0">
                <a:ea typeface="宋体" pitchFamily="2" charset="-122"/>
              </a:rPr>
              <a:t>凹向原点的</a:t>
            </a:r>
            <a:r>
              <a:rPr lang="zh-CN" altLang="zh-CN" sz="2800" dirty="0" smtClean="0">
                <a:ea typeface="宋体" pitchFamily="2" charset="-122"/>
              </a:rPr>
              <a:t>曲线</a:t>
            </a:r>
            <a:r>
              <a:rPr lang="zh-CN" altLang="en-US" sz="2800" dirty="0" smtClean="0">
                <a:ea typeface="宋体" pitchFamily="2" charset="-122"/>
              </a:rPr>
              <a:t>？</a:t>
            </a:r>
            <a:endParaRPr lang="zh-CN" altLang="en-US" sz="2800" dirty="0"/>
          </a:p>
        </p:txBody>
      </p:sp>
    </p:spTree>
    <p:extLst>
      <p:ext uri="{BB962C8B-B14F-4D97-AF65-F5344CB8AC3E}">
        <p14:creationId xmlns:p14="http://schemas.microsoft.com/office/powerpoint/2010/main" val="30560104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wipe(left)">
                                      <p:cBhvr>
                                        <p:cTn id="7" dur="500"/>
                                        <p:tgtEl>
                                          <p:spTgt spid="4403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44"/>
                                        </p:tgtEl>
                                        <p:attrNameLst>
                                          <p:attrName>style.visibility</p:attrName>
                                        </p:attrNameLst>
                                      </p:cBhvr>
                                      <p:to>
                                        <p:strVal val="visible"/>
                                      </p:to>
                                    </p:set>
                                    <p:animEffect transition="in" filter="wipe(left)">
                                      <p:cBhvr>
                                        <p:cTn id="11" dur="500"/>
                                        <p:tgtEl>
                                          <p:spTgt spid="4404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4048"/>
                                        </p:tgtEl>
                                        <p:attrNameLst>
                                          <p:attrName>style.visibility</p:attrName>
                                        </p:attrNameLst>
                                      </p:cBhvr>
                                      <p:to>
                                        <p:strVal val="visible"/>
                                      </p:to>
                                    </p:set>
                                    <p:animEffect transition="in" filter="dissolve">
                                      <p:cBhvr>
                                        <p:cTn id="19" dur="50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bldLvl="5" autoUpdateAnimBg="0"/>
      <p:bldP spid="44044" grpId="0" animBg="1"/>
      <p:bldP spid="44048"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18" name="灯片编号占位符 2"/>
          <p:cNvSpPr>
            <a:spLocks noGrp="1"/>
          </p:cNvSpPr>
          <p:nvPr>
            <p:ph type="sldNum" sz="quarter" idx="11"/>
          </p:nvPr>
        </p:nvSpPr>
        <p:spPr/>
        <p:txBody>
          <a:bodyPr/>
          <a:lstStyle/>
          <a:p>
            <a:fld id="{A4764013-A4DF-4D77-96E3-9A959B194ECF}" type="slidenum">
              <a:rPr lang="en-US" altLang="zh-CN"/>
              <a:pPr/>
              <a:t>16</a:t>
            </a:fld>
            <a:endParaRPr lang="en-US" altLang="zh-CN"/>
          </a:p>
        </p:txBody>
      </p:sp>
      <p:sp>
        <p:nvSpPr>
          <p:cNvPr id="46082" name="Text Box 2"/>
          <p:cNvSpPr txBox="1">
            <a:spLocks noChangeArrowheads="1"/>
          </p:cNvSpPr>
          <p:nvPr/>
        </p:nvSpPr>
        <p:spPr bwMode="auto">
          <a:xfrm>
            <a:off x="6799263" y="3052763"/>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46083" name="Rectangle 3"/>
          <p:cNvSpPr>
            <a:spLocks noGrp="1" noChangeArrowheads="1"/>
          </p:cNvSpPr>
          <p:nvPr>
            <p:ph type="title" idx="4294967295"/>
          </p:nvPr>
        </p:nvSpPr>
        <p:spPr>
          <a:xfrm>
            <a:off x="457200" y="0"/>
            <a:ext cx="8229600" cy="692150"/>
          </a:xfrm>
        </p:spPr>
        <p:txBody>
          <a:bodyPr/>
          <a:lstStyle/>
          <a:p>
            <a:r>
              <a:rPr lang="en-US" altLang="zh-CN" sz="3600" dirty="0" smtClean="0">
                <a:ea typeface="宋体" pitchFamily="2" charset="-122"/>
              </a:rPr>
              <a:t>1.3</a:t>
            </a:r>
            <a:r>
              <a:rPr lang="zh-CN" sz="3600" dirty="0" smtClean="0">
                <a:ea typeface="宋体" pitchFamily="2" charset="-122"/>
              </a:rPr>
              <a:t>为什么</a:t>
            </a:r>
            <a:r>
              <a:rPr lang="zh-CN" sz="3600" dirty="0">
                <a:ea typeface="宋体" pitchFamily="2" charset="-122"/>
              </a:rPr>
              <a:t>生产可行性边界可能是曲线</a:t>
            </a:r>
          </a:p>
        </p:txBody>
      </p:sp>
      <p:sp>
        <p:nvSpPr>
          <p:cNvPr id="46084" name="Rectangle 4"/>
          <p:cNvSpPr>
            <a:spLocks noGrp="1" noChangeArrowheads="1"/>
          </p:cNvSpPr>
          <p:nvPr>
            <p:ph type="body" idx="4294967295"/>
          </p:nvPr>
        </p:nvSpPr>
        <p:spPr>
          <a:xfrm>
            <a:off x="400050" y="1268413"/>
            <a:ext cx="3357563" cy="4918075"/>
          </a:xfrm>
        </p:spPr>
        <p:txBody>
          <a:bodyPr/>
          <a:lstStyle/>
          <a:p>
            <a:pPr marL="0" indent="0">
              <a:spcBef>
                <a:spcPct val="35000"/>
              </a:spcBef>
              <a:buNone/>
            </a:pPr>
            <a:r>
              <a:rPr lang="zh-CN" dirty="0">
                <a:ea typeface="宋体" pitchFamily="2" charset="-122"/>
              </a:rPr>
              <a:t>在点B,</a:t>
            </a:r>
            <a:r>
              <a:rPr lang="zh-CN" dirty="0" smtClean="0">
                <a:ea typeface="宋体" pitchFamily="2" charset="-122"/>
              </a:rPr>
              <a:t>大</a:t>
            </a:r>
            <a:r>
              <a:rPr lang="zh-CN" altLang="en-US" dirty="0" smtClean="0">
                <a:ea typeface="宋体" pitchFamily="2" charset="-122"/>
              </a:rPr>
              <a:t>量土地</a:t>
            </a:r>
            <a:r>
              <a:rPr lang="zh-CN" dirty="0" smtClean="0">
                <a:ea typeface="宋体" pitchFamily="2" charset="-122"/>
              </a:rPr>
              <a:t>都</a:t>
            </a:r>
            <a:r>
              <a:rPr lang="zh-CN" altLang="en-US" dirty="0" smtClean="0">
                <a:ea typeface="宋体" pitchFamily="2" charset="-122"/>
              </a:rPr>
              <a:t>用于放牧养羊</a:t>
            </a:r>
            <a:r>
              <a:rPr lang="zh-CN" dirty="0" smtClean="0">
                <a:ea typeface="宋体" pitchFamily="2" charset="-122"/>
              </a:rPr>
              <a:t>，留</a:t>
            </a:r>
            <a:r>
              <a:rPr lang="zh-CN" altLang="en-US" dirty="0" smtClean="0">
                <a:ea typeface="宋体" pitchFamily="2" charset="-122"/>
              </a:rPr>
              <a:t>在馕饼行业</a:t>
            </a:r>
            <a:r>
              <a:rPr lang="zh-CN" dirty="0" smtClean="0">
                <a:ea typeface="宋体" pitchFamily="2" charset="-122"/>
              </a:rPr>
              <a:t>的</a:t>
            </a:r>
            <a:r>
              <a:rPr lang="zh-CN" altLang="en-US" dirty="0" smtClean="0">
                <a:ea typeface="宋体" pitchFamily="2" charset="-122"/>
              </a:rPr>
              <a:t>土地</a:t>
            </a:r>
            <a:r>
              <a:rPr lang="zh-CN" dirty="0" smtClean="0">
                <a:ea typeface="宋体" pitchFamily="2" charset="-122"/>
              </a:rPr>
              <a:t>是</a:t>
            </a:r>
            <a:r>
              <a:rPr lang="zh-CN" dirty="0">
                <a:ea typeface="宋体" pitchFamily="2" charset="-122"/>
              </a:rPr>
              <a:t>最好</a:t>
            </a:r>
            <a:r>
              <a:rPr lang="zh-CN" dirty="0" smtClean="0">
                <a:ea typeface="宋体" pitchFamily="2" charset="-122"/>
              </a:rPr>
              <a:t>的</a:t>
            </a:r>
            <a:r>
              <a:rPr lang="zh-CN" altLang="en-US" dirty="0" smtClean="0">
                <a:ea typeface="宋体" pitchFamily="2" charset="-122"/>
              </a:rPr>
              <a:t>麦田</a:t>
            </a:r>
            <a:r>
              <a:rPr lang="zh-CN" dirty="0" smtClean="0">
                <a:ea typeface="宋体" pitchFamily="2" charset="-122"/>
              </a:rPr>
              <a:t>。</a:t>
            </a:r>
            <a:r>
              <a:rPr lang="zh-CN" dirty="0">
                <a:ea typeface="宋体" pitchFamily="2" charset="-122"/>
              </a:rPr>
              <a:t>生产更多</a:t>
            </a:r>
            <a:r>
              <a:rPr lang="zh-CN" dirty="0" smtClean="0">
                <a:ea typeface="宋体" pitchFamily="2" charset="-122"/>
              </a:rPr>
              <a:t>的</a:t>
            </a:r>
            <a:r>
              <a:rPr lang="zh-CN" altLang="en-US" dirty="0" smtClean="0">
                <a:ea typeface="宋体" pitchFamily="2" charset="-122"/>
              </a:rPr>
              <a:t>羊肉</a:t>
            </a:r>
            <a:r>
              <a:rPr lang="zh-CN" dirty="0" smtClean="0">
                <a:ea typeface="宋体" pitchFamily="2" charset="-122"/>
              </a:rPr>
              <a:t>需要</a:t>
            </a:r>
            <a:r>
              <a:rPr lang="zh-CN" dirty="0">
                <a:ea typeface="宋体" pitchFamily="2" charset="-122"/>
              </a:rPr>
              <a:t>将最好</a:t>
            </a:r>
            <a:r>
              <a:rPr lang="zh-CN" dirty="0" smtClean="0">
                <a:ea typeface="宋体" pitchFamily="2" charset="-122"/>
              </a:rPr>
              <a:t>的</a:t>
            </a:r>
            <a:r>
              <a:rPr lang="zh-CN" altLang="en-US" dirty="0" smtClean="0">
                <a:ea typeface="宋体" pitchFamily="2" charset="-122"/>
              </a:rPr>
              <a:t>麦田从小麦</a:t>
            </a:r>
            <a:r>
              <a:rPr lang="en-US" altLang="zh-CN" dirty="0" smtClean="0">
                <a:ea typeface="宋体" pitchFamily="2" charset="-122"/>
              </a:rPr>
              <a:t>-</a:t>
            </a:r>
            <a:r>
              <a:rPr lang="zh-CN" altLang="en-US" dirty="0" smtClean="0">
                <a:ea typeface="宋体" pitchFamily="2" charset="-122"/>
              </a:rPr>
              <a:t>馕饼</a:t>
            </a:r>
            <a:r>
              <a:rPr lang="zh-CN" dirty="0" smtClean="0">
                <a:ea typeface="宋体" pitchFamily="2" charset="-122"/>
              </a:rPr>
              <a:t>行业</a:t>
            </a:r>
            <a:r>
              <a:rPr lang="zh-CN" dirty="0">
                <a:ea typeface="宋体" pitchFamily="2" charset="-122"/>
              </a:rPr>
              <a:t>转移出来，这会</a:t>
            </a:r>
            <a:r>
              <a:rPr lang="zh-CN" dirty="0" smtClean="0">
                <a:ea typeface="宋体" pitchFamily="2" charset="-122"/>
              </a:rPr>
              <a:t>使</a:t>
            </a:r>
            <a:r>
              <a:rPr lang="zh-CN" altLang="en-US" dirty="0" smtClean="0">
                <a:ea typeface="宋体" pitchFamily="2" charset="-122"/>
              </a:rPr>
              <a:t>馕饼</a:t>
            </a:r>
            <a:r>
              <a:rPr lang="zh-CN" dirty="0" smtClean="0">
                <a:ea typeface="宋体" pitchFamily="2" charset="-122"/>
              </a:rPr>
              <a:t>产量</a:t>
            </a:r>
            <a:r>
              <a:rPr lang="zh-CN" dirty="0">
                <a:ea typeface="宋体" pitchFamily="2" charset="-122"/>
              </a:rPr>
              <a:t>大幅度降低</a:t>
            </a:r>
          </a:p>
        </p:txBody>
      </p:sp>
      <p:grpSp>
        <p:nvGrpSpPr>
          <p:cNvPr id="2" name="Group 5"/>
          <p:cNvGrpSpPr>
            <a:grpSpLocks/>
          </p:cNvGrpSpPr>
          <p:nvPr/>
        </p:nvGrpSpPr>
        <p:grpSpPr bwMode="auto">
          <a:xfrm>
            <a:off x="4246563" y="1458913"/>
            <a:ext cx="4116387" cy="3954462"/>
            <a:chOff x="0" y="0"/>
            <a:chExt cx="2871" cy="2379"/>
          </a:xfrm>
        </p:grpSpPr>
        <p:sp>
          <p:nvSpPr>
            <p:cNvPr id="46086" name="Line 6"/>
            <p:cNvSpPr>
              <a:spLocks noChangeShapeType="1"/>
            </p:cNvSpPr>
            <p:nvPr/>
          </p:nvSpPr>
          <p:spPr bwMode="auto">
            <a:xfrm>
              <a:off x="0" y="0"/>
              <a:ext cx="0" cy="2379"/>
            </a:xfrm>
            <a:prstGeom prst="line">
              <a:avLst/>
            </a:prstGeom>
            <a:noFill/>
            <a:ln w="9525">
              <a:solidFill>
                <a:schemeClr val="tx1"/>
              </a:solidFill>
              <a:round/>
              <a:headEnd/>
              <a:tailEnd/>
            </a:ln>
          </p:spPr>
          <p:txBody>
            <a:bodyPr/>
            <a:lstStyle/>
            <a:p>
              <a:endParaRPr lang="zh-CN" altLang="en-US"/>
            </a:p>
          </p:txBody>
        </p:sp>
        <p:sp>
          <p:nvSpPr>
            <p:cNvPr id="46087" name="Line 7"/>
            <p:cNvSpPr>
              <a:spLocks noChangeShapeType="1"/>
            </p:cNvSpPr>
            <p:nvPr/>
          </p:nvSpPr>
          <p:spPr bwMode="auto">
            <a:xfrm>
              <a:off x="0" y="2379"/>
              <a:ext cx="2871" cy="0"/>
            </a:xfrm>
            <a:prstGeom prst="line">
              <a:avLst/>
            </a:prstGeom>
            <a:noFill/>
            <a:ln w="9525">
              <a:solidFill>
                <a:schemeClr val="tx1"/>
              </a:solidFill>
              <a:round/>
              <a:headEnd/>
              <a:tailEnd/>
            </a:ln>
          </p:spPr>
          <p:txBody>
            <a:bodyPr/>
            <a:lstStyle/>
            <a:p>
              <a:endParaRPr lang="zh-CN" altLang="en-US"/>
            </a:p>
          </p:txBody>
        </p:sp>
      </p:grpSp>
      <p:sp>
        <p:nvSpPr>
          <p:cNvPr id="46088" name="Text Box 8"/>
          <p:cNvSpPr txBox="1">
            <a:spLocks noChangeArrowheads="1"/>
          </p:cNvSpPr>
          <p:nvPr/>
        </p:nvSpPr>
        <p:spPr bwMode="auto">
          <a:xfrm>
            <a:off x="6724650" y="5389563"/>
            <a:ext cx="1697038" cy="442912"/>
          </a:xfrm>
          <a:prstGeom prst="rect">
            <a:avLst/>
          </a:prstGeom>
          <a:noFill/>
          <a:ln w="9525">
            <a:noFill/>
            <a:miter lim="800000"/>
            <a:headEnd/>
            <a:tailEnd/>
          </a:ln>
        </p:spPr>
        <p:txBody>
          <a:bodyPr>
            <a:spAutoFit/>
          </a:bodyPr>
          <a:lstStyle/>
          <a:p>
            <a:pPr algn="ctr">
              <a:spcBef>
                <a:spcPct val="50000"/>
              </a:spcBef>
            </a:pPr>
            <a:r>
              <a:rPr lang="zh-CN" altLang="en-US" sz="2300" b="1" dirty="0" smtClean="0">
                <a:ea typeface="宋体" pitchFamily="2" charset="-122"/>
              </a:rPr>
              <a:t>羊肉</a:t>
            </a:r>
            <a:endParaRPr lang="zh-CN" sz="2300" b="1" dirty="0">
              <a:ea typeface="宋体" pitchFamily="2" charset="-122"/>
            </a:endParaRPr>
          </a:p>
        </p:txBody>
      </p:sp>
      <p:sp>
        <p:nvSpPr>
          <p:cNvPr id="46089" name="Text Box 9"/>
          <p:cNvSpPr txBox="1">
            <a:spLocks noChangeArrowheads="1"/>
          </p:cNvSpPr>
          <p:nvPr/>
        </p:nvSpPr>
        <p:spPr bwMode="auto">
          <a:xfrm rot="16200000">
            <a:off x="3207543" y="1932782"/>
            <a:ext cx="1446213" cy="457200"/>
          </a:xfrm>
          <a:prstGeom prst="rect">
            <a:avLst/>
          </a:prstGeom>
          <a:noFill/>
          <a:ln w="9525">
            <a:noFill/>
            <a:miter lim="800000"/>
            <a:headEnd/>
            <a:tailEnd/>
          </a:ln>
        </p:spPr>
        <p:txBody>
          <a:bodyPr>
            <a:spAutoFit/>
          </a:bodyPr>
          <a:lstStyle/>
          <a:p>
            <a:pPr algn="r">
              <a:spcBef>
                <a:spcPct val="50000"/>
              </a:spcBef>
            </a:pPr>
            <a:r>
              <a:rPr lang="zh-CN" altLang="en-US" sz="2400" b="1" dirty="0" smtClean="0">
                <a:ea typeface="宋体" pitchFamily="2" charset="-122"/>
              </a:rPr>
              <a:t>馕饼</a:t>
            </a:r>
            <a:endParaRPr lang="zh-CN" sz="2400" b="1" dirty="0">
              <a:ea typeface="宋体" pitchFamily="2" charset="-122"/>
            </a:endParaRPr>
          </a:p>
        </p:txBody>
      </p:sp>
      <p:sp>
        <p:nvSpPr>
          <p:cNvPr id="46090" name="Arc 10"/>
          <p:cNvSpPr>
            <a:spLocks/>
          </p:cNvSpPr>
          <p:nvPr/>
        </p:nvSpPr>
        <p:spPr bwMode="auto">
          <a:xfrm>
            <a:off x="4008438" y="1984375"/>
            <a:ext cx="3608387" cy="3946525"/>
          </a:xfrm>
          <a:custGeom>
            <a:avLst/>
            <a:gdLst>
              <a:gd name="T0" fmla="*/ 2147483647 w 21415"/>
              <a:gd name="T1" fmla="*/ 0 h 21559"/>
              <a:gd name="T2" fmla="*/ 2147483647 w 21415"/>
              <a:gd name="T3" fmla="*/ 2147483647 h 21559"/>
              <a:gd name="T4" fmla="*/ 0 w 21415"/>
              <a:gd name="T5" fmla="*/ 2147483647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p:spPr>
        <p:txBody>
          <a:bodyPr wrap="none" anchor="ctr"/>
          <a:lstStyle/>
          <a:p>
            <a:endParaRPr lang="zh-CN">
              <a:ea typeface="宋体" pitchFamily="2" charset="-122"/>
            </a:endParaRPr>
          </a:p>
        </p:txBody>
      </p:sp>
      <p:sp>
        <p:nvSpPr>
          <p:cNvPr id="46091" name="Oval 11"/>
          <p:cNvSpPr>
            <a:spLocks noChangeArrowheads="1"/>
          </p:cNvSpPr>
          <p:nvPr/>
        </p:nvSpPr>
        <p:spPr bwMode="auto">
          <a:xfrm>
            <a:off x="6815138" y="3448050"/>
            <a:ext cx="141287" cy="138113"/>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sp>
        <p:nvSpPr>
          <p:cNvPr id="46092" name="Line 13"/>
          <p:cNvSpPr>
            <a:spLocks noChangeShapeType="1"/>
          </p:cNvSpPr>
          <p:nvPr/>
        </p:nvSpPr>
        <p:spPr bwMode="auto">
          <a:xfrm>
            <a:off x="6927850" y="3513138"/>
            <a:ext cx="546100" cy="0"/>
          </a:xfrm>
          <a:prstGeom prst="line">
            <a:avLst/>
          </a:prstGeom>
          <a:noFill/>
          <a:ln w="38100">
            <a:solidFill>
              <a:srgbClr val="00CC00"/>
            </a:solidFill>
            <a:round/>
            <a:headEnd/>
            <a:tailEnd type="triangle" w="lg" len="med"/>
          </a:ln>
        </p:spPr>
        <p:txBody>
          <a:bodyPr/>
          <a:lstStyle/>
          <a:p>
            <a:endParaRPr lang="zh-CN" altLang="en-US"/>
          </a:p>
        </p:txBody>
      </p:sp>
      <p:grpSp>
        <p:nvGrpSpPr>
          <p:cNvPr id="3" name="Group 13"/>
          <p:cNvGrpSpPr>
            <a:grpSpLocks/>
          </p:cNvGrpSpPr>
          <p:nvPr/>
        </p:nvGrpSpPr>
        <p:grpSpPr bwMode="auto">
          <a:xfrm>
            <a:off x="7378700" y="3511550"/>
            <a:ext cx="141288" cy="1182688"/>
            <a:chOff x="0" y="0"/>
            <a:chExt cx="89" cy="745"/>
          </a:xfrm>
        </p:grpSpPr>
        <p:sp>
          <p:nvSpPr>
            <p:cNvPr id="46094" name="Oval 15"/>
            <p:cNvSpPr>
              <a:spLocks noChangeArrowheads="1"/>
            </p:cNvSpPr>
            <p:nvPr/>
          </p:nvSpPr>
          <p:spPr bwMode="auto">
            <a:xfrm>
              <a:off x="0" y="658"/>
              <a:ext cx="89" cy="87"/>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sp>
          <p:nvSpPr>
            <p:cNvPr id="46095" name="Line 16"/>
            <p:cNvSpPr>
              <a:spLocks noChangeShapeType="1"/>
            </p:cNvSpPr>
            <p:nvPr/>
          </p:nvSpPr>
          <p:spPr bwMode="auto">
            <a:xfrm flipH="1">
              <a:off x="45" y="0"/>
              <a:ext cx="0" cy="662"/>
            </a:xfrm>
            <a:prstGeom prst="line">
              <a:avLst/>
            </a:prstGeom>
            <a:noFill/>
            <a:ln w="38100">
              <a:solidFill>
                <a:srgbClr val="00CC00"/>
              </a:solidFill>
              <a:round/>
              <a:headEnd/>
              <a:tailEnd type="triangle" w="lg" len="med"/>
            </a:ln>
          </p:spPr>
          <p:txBody>
            <a:bodyPr/>
            <a:lstStyle/>
            <a:p>
              <a:endParaRPr lang="zh-CN" altLang="en-US"/>
            </a:p>
          </p:txBody>
        </p:sp>
      </p:grpSp>
      <p:sp>
        <p:nvSpPr>
          <p:cNvPr id="46096" name="Text Box 17"/>
          <p:cNvSpPr txBox="1">
            <a:spLocks noChangeArrowheads="1"/>
          </p:cNvSpPr>
          <p:nvPr/>
        </p:nvSpPr>
        <p:spPr bwMode="auto">
          <a:xfrm>
            <a:off x="6370638" y="1481138"/>
            <a:ext cx="2359025" cy="954107"/>
          </a:xfrm>
          <a:prstGeom prst="rect">
            <a:avLst/>
          </a:prstGeom>
          <a:solidFill>
            <a:srgbClr val="FFFFCC"/>
          </a:solid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lang="zh-CN" sz="2800" dirty="0">
                <a:ea typeface="宋体" pitchFamily="2" charset="-122"/>
              </a:rPr>
              <a:t>在点B</a:t>
            </a:r>
            <a:r>
              <a:rPr lang="zh-CN" sz="2800" dirty="0" smtClean="0">
                <a:ea typeface="宋体" pitchFamily="2" charset="-122"/>
              </a:rPr>
              <a:t>,</a:t>
            </a:r>
            <a:r>
              <a:rPr lang="zh-CN" altLang="en-US" sz="2800" dirty="0" smtClean="0">
                <a:ea typeface="宋体" pitchFamily="2" charset="-122"/>
              </a:rPr>
              <a:t>羊肉</a:t>
            </a:r>
            <a:r>
              <a:rPr lang="zh-CN" sz="2800" dirty="0" smtClean="0">
                <a:ea typeface="宋体" pitchFamily="2" charset="-122"/>
              </a:rPr>
              <a:t>的</a:t>
            </a:r>
            <a:r>
              <a:rPr lang="zh-CN" sz="2800" dirty="0">
                <a:ea typeface="宋体" pitchFamily="2" charset="-122"/>
              </a:rPr>
              <a:t>机会成本很高</a:t>
            </a:r>
          </a:p>
        </p:txBody>
      </p:sp>
    </p:spTree>
    <p:extLst>
      <p:ext uri="{BB962C8B-B14F-4D97-AF65-F5344CB8AC3E}">
        <p14:creationId xmlns:p14="http://schemas.microsoft.com/office/powerpoint/2010/main" val="28468234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wipe(left)">
                                      <p:cBhvr>
                                        <p:cTn id="7" dur="500"/>
                                        <p:tgtEl>
                                          <p:spTgt spid="4608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092"/>
                                        </p:tgtEl>
                                        <p:attrNameLst>
                                          <p:attrName>style.visibility</p:attrName>
                                        </p:attrNameLst>
                                      </p:cBhvr>
                                      <p:to>
                                        <p:strVal val="visible"/>
                                      </p:to>
                                    </p:set>
                                    <p:animEffect transition="in" filter="wipe(left)">
                                      <p:cBhvr>
                                        <p:cTn id="11" dur="500"/>
                                        <p:tgtEl>
                                          <p:spTgt spid="4609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6096"/>
                                        </p:tgtEl>
                                        <p:attrNameLst>
                                          <p:attrName>style.visibility</p:attrName>
                                        </p:attrNameLst>
                                      </p:cBhvr>
                                      <p:to>
                                        <p:strVal val="visible"/>
                                      </p:to>
                                    </p:set>
                                    <p:animEffect transition="in" filter="dissolve">
                                      <p:cBhvr>
                                        <p:cTn id="19" dur="500"/>
                                        <p:tgtEl>
                                          <p:spTgt spid="4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bldLvl="5" autoUpdateAnimBg="0"/>
      <p:bldP spid="46092" grpId="0" animBg="1"/>
      <p:bldP spid="460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5" name="灯片编号占位符 2"/>
          <p:cNvSpPr>
            <a:spLocks noGrp="1"/>
          </p:cNvSpPr>
          <p:nvPr>
            <p:ph type="sldNum" sz="quarter" idx="11"/>
          </p:nvPr>
        </p:nvSpPr>
        <p:spPr/>
        <p:txBody>
          <a:bodyPr/>
          <a:lstStyle/>
          <a:p>
            <a:fld id="{F36FF750-22DE-4A05-BF08-9011AAC57B63}" type="slidenum">
              <a:rPr lang="en-US" altLang="zh-CN"/>
              <a:pPr/>
              <a:t>17</a:t>
            </a:fld>
            <a:endParaRPr lang="en-US" altLang="zh-CN"/>
          </a:p>
        </p:txBody>
      </p:sp>
      <p:sp>
        <p:nvSpPr>
          <p:cNvPr id="47106" name="Rectangle 2"/>
          <p:cNvSpPr>
            <a:spLocks noGrp="1" noChangeArrowheads="1"/>
          </p:cNvSpPr>
          <p:nvPr>
            <p:ph type="title" idx="4294967295"/>
          </p:nvPr>
        </p:nvSpPr>
        <p:spPr>
          <a:xfrm>
            <a:off x="457200" y="196850"/>
            <a:ext cx="8229600" cy="649288"/>
          </a:xfrm>
        </p:spPr>
        <p:txBody>
          <a:bodyPr/>
          <a:lstStyle/>
          <a:p>
            <a:r>
              <a:rPr lang="en-US" altLang="zh-CN" sz="3600" dirty="0" smtClean="0">
                <a:ea typeface="宋体" pitchFamily="2" charset="-122"/>
              </a:rPr>
              <a:t>1.3</a:t>
            </a:r>
            <a:r>
              <a:rPr lang="zh-CN" sz="3600" dirty="0" smtClean="0">
                <a:ea typeface="宋体" pitchFamily="2" charset="-122"/>
              </a:rPr>
              <a:t>为什么</a:t>
            </a:r>
            <a:r>
              <a:rPr lang="zh-CN" sz="3600" dirty="0">
                <a:ea typeface="宋体" pitchFamily="2" charset="-122"/>
              </a:rPr>
              <a:t>生产可能性边界可能是曲线</a:t>
            </a:r>
          </a:p>
        </p:txBody>
      </p:sp>
      <p:sp>
        <p:nvSpPr>
          <p:cNvPr id="47107" name="Rectangle 3"/>
          <p:cNvSpPr>
            <a:spLocks noGrp="1" noChangeArrowheads="1"/>
          </p:cNvSpPr>
          <p:nvPr>
            <p:ph type="body" idx="4294967295"/>
          </p:nvPr>
        </p:nvSpPr>
        <p:spPr>
          <a:xfrm>
            <a:off x="468313" y="866775"/>
            <a:ext cx="8062912" cy="5472113"/>
          </a:xfrm>
        </p:spPr>
        <p:txBody>
          <a:bodyPr/>
          <a:lstStyle/>
          <a:p>
            <a:pPr marL="344488" indent="-344488"/>
            <a:endParaRPr lang="zh-CN" sz="1200" dirty="0">
              <a:ea typeface="宋体" pitchFamily="2" charset="-122"/>
            </a:endParaRPr>
          </a:p>
          <a:p>
            <a:pPr marL="344488" indent="-344488"/>
            <a:r>
              <a:rPr lang="zh-CN" dirty="0">
                <a:ea typeface="宋体" pitchFamily="2" charset="-122"/>
              </a:rPr>
              <a:t>因此，当不同</a:t>
            </a:r>
            <a:r>
              <a:rPr lang="zh-CN" dirty="0" smtClean="0">
                <a:ea typeface="宋体" pitchFamily="2" charset="-122"/>
              </a:rPr>
              <a:t>的</a:t>
            </a:r>
            <a:r>
              <a:rPr lang="zh-CN" altLang="en-US" dirty="0" smtClean="0">
                <a:ea typeface="宋体" pitchFamily="2" charset="-122"/>
              </a:rPr>
              <a:t>土地（</a:t>
            </a:r>
            <a:r>
              <a:rPr lang="zh-CN" dirty="0" smtClean="0">
                <a:ea typeface="宋体" pitchFamily="2" charset="-122"/>
              </a:rPr>
              <a:t>工人</a:t>
            </a:r>
            <a:r>
              <a:rPr lang="zh-CN" altLang="en-US" dirty="0" smtClean="0">
                <a:ea typeface="宋体" pitchFamily="2" charset="-122"/>
              </a:rPr>
              <a:t>）</a:t>
            </a:r>
            <a:r>
              <a:rPr lang="zh-CN" dirty="0" smtClean="0">
                <a:ea typeface="宋体" pitchFamily="2" charset="-122"/>
              </a:rPr>
              <a:t>有</a:t>
            </a:r>
            <a:r>
              <a:rPr lang="zh-CN" dirty="0">
                <a:ea typeface="宋体" pitchFamily="2" charset="-122"/>
              </a:rPr>
              <a:t>不同</a:t>
            </a:r>
            <a:r>
              <a:rPr lang="zh-CN" dirty="0" smtClean="0">
                <a:ea typeface="宋体" pitchFamily="2" charset="-122"/>
              </a:rPr>
              <a:t>的</a:t>
            </a:r>
            <a:r>
              <a:rPr lang="zh-CN" altLang="en-US" dirty="0" smtClean="0">
                <a:ea typeface="宋体" pitchFamily="2" charset="-122"/>
              </a:rPr>
              <a:t>特点（</a:t>
            </a:r>
            <a:r>
              <a:rPr lang="zh-CN" dirty="0" smtClean="0">
                <a:ea typeface="宋体" pitchFamily="2" charset="-122"/>
              </a:rPr>
              <a:t>技能</a:t>
            </a:r>
            <a:r>
              <a:rPr lang="zh-CN" altLang="en-US" dirty="0" smtClean="0">
                <a:ea typeface="宋体" pitchFamily="2" charset="-122"/>
              </a:rPr>
              <a:t>）</a:t>
            </a:r>
            <a:r>
              <a:rPr lang="zh-CN" dirty="0" smtClean="0">
                <a:ea typeface="宋体" pitchFamily="2" charset="-122"/>
              </a:rPr>
              <a:t>，</a:t>
            </a:r>
            <a:r>
              <a:rPr lang="zh-CN" altLang="en-US" dirty="0" smtClean="0">
                <a:ea typeface="宋体" pitchFamily="2" charset="-122"/>
              </a:rPr>
              <a:t>社会</a:t>
            </a:r>
            <a:r>
              <a:rPr lang="zh-CN" dirty="0" smtClean="0">
                <a:ea typeface="宋体" pitchFamily="2" charset="-122"/>
              </a:rPr>
              <a:t>多</a:t>
            </a:r>
            <a:r>
              <a:rPr lang="zh-CN" dirty="0">
                <a:ea typeface="宋体" pitchFamily="2" charset="-122"/>
              </a:rPr>
              <a:t>生产1单位物品的机会成本也不同，这使生产可能性边界为曲线</a:t>
            </a:r>
          </a:p>
          <a:p>
            <a:pPr marL="344488" indent="-344488"/>
            <a:endParaRPr lang="zh-CN" sz="1200" dirty="0">
              <a:ea typeface="宋体" pitchFamily="2" charset="-122"/>
            </a:endParaRPr>
          </a:p>
          <a:p>
            <a:pPr marL="344488" indent="-344488"/>
            <a:r>
              <a:rPr lang="zh-CN" altLang="en-US" dirty="0" smtClean="0">
                <a:ea typeface="宋体" pitchFamily="2" charset="-122"/>
              </a:rPr>
              <a:t>除土地外，经济中其他资源，或者资源组合的机会成本不同时，生产可能性边界也会是曲线</a:t>
            </a:r>
          </a:p>
          <a:p>
            <a:pPr marL="344488" indent="-344488">
              <a:buNone/>
            </a:pPr>
            <a:r>
              <a:rPr lang="zh-CN" altLang="en-US" sz="2700" dirty="0" smtClean="0">
                <a:ea typeface="宋体" pitchFamily="2" charset="-122"/>
              </a:rPr>
              <a:t>例如，经过培训的厨师与医生；开收割机的农民（劳动和机械组合）与拿镰刀的农民</a:t>
            </a:r>
            <a:endParaRPr lang="en-US" altLang="zh-CN" sz="2700" dirty="0" smtClean="0">
              <a:ea typeface="宋体" pitchFamily="2" charset="-122"/>
            </a:endParaRPr>
          </a:p>
        </p:txBody>
      </p:sp>
    </p:spTree>
    <p:extLst>
      <p:ext uri="{BB962C8B-B14F-4D97-AF65-F5344CB8AC3E}">
        <p14:creationId xmlns:p14="http://schemas.microsoft.com/office/powerpoint/2010/main" val="1223401115"/>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20" name="灯片编号占位符 2"/>
          <p:cNvSpPr>
            <a:spLocks noGrp="1"/>
          </p:cNvSpPr>
          <p:nvPr>
            <p:ph type="sldNum" sz="quarter" idx="11"/>
          </p:nvPr>
        </p:nvSpPr>
        <p:spPr/>
        <p:txBody>
          <a:bodyPr/>
          <a:lstStyle/>
          <a:p>
            <a:fld id="{83077518-5A91-40DB-B55F-A2DE0776D65D}" type="slidenum">
              <a:rPr lang="en-US" altLang="zh-CN"/>
              <a:pPr/>
              <a:t>18</a:t>
            </a:fld>
            <a:endParaRPr lang="en-US" altLang="zh-CN"/>
          </a:p>
        </p:txBody>
      </p:sp>
      <p:grpSp>
        <p:nvGrpSpPr>
          <p:cNvPr id="2" name="Group 2"/>
          <p:cNvGrpSpPr>
            <a:grpSpLocks/>
          </p:cNvGrpSpPr>
          <p:nvPr/>
        </p:nvGrpSpPr>
        <p:grpSpPr bwMode="auto">
          <a:xfrm>
            <a:off x="3595688" y="1098550"/>
            <a:ext cx="5162550" cy="5189538"/>
            <a:chOff x="0" y="0"/>
            <a:chExt cx="3502" cy="3269"/>
          </a:xfrm>
        </p:grpSpPr>
        <p:graphicFrame>
          <p:nvGraphicFramePr>
            <p:cNvPr id="39939" name="Object 3"/>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187399" r:id="rId5" imgW="4762433" imgH="4524443" progId="Excel.Sheet.8">
                    <p:embed/>
                  </p:oleObj>
                </mc:Choice>
                <mc:Fallback>
                  <p:oleObj r:id="rId5" imgW="4762433" imgH="4524443"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Line 4"/>
            <p:cNvSpPr>
              <a:spLocks noChangeShapeType="1"/>
            </p:cNvSpPr>
            <p:nvPr/>
          </p:nvSpPr>
          <p:spPr bwMode="auto">
            <a:xfrm>
              <a:off x="762" y="963"/>
              <a:ext cx="1847" cy="1600"/>
            </a:xfrm>
            <a:prstGeom prst="line">
              <a:avLst/>
            </a:prstGeom>
            <a:noFill/>
            <a:ln w="50800">
              <a:solidFill>
                <a:schemeClr val="tx1"/>
              </a:solidFill>
              <a:round/>
              <a:headEnd/>
              <a:tailEnd/>
            </a:ln>
          </p:spPr>
          <p:txBody>
            <a:bodyPr/>
            <a:lstStyle/>
            <a:p>
              <a:endParaRPr lang="zh-CN" altLang="en-US"/>
            </a:p>
          </p:txBody>
        </p:sp>
      </p:grpSp>
      <p:sp>
        <p:nvSpPr>
          <p:cNvPr id="39941" name="Rectangle 5"/>
          <p:cNvSpPr>
            <a:spLocks noGrp="1" noChangeArrowheads="1"/>
          </p:cNvSpPr>
          <p:nvPr>
            <p:ph type="title" idx="4294967295"/>
          </p:nvPr>
        </p:nvSpPr>
        <p:spPr/>
        <p:txBody>
          <a:bodyPr/>
          <a:lstStyle/>
          <a:p>
            <a:r>
              <a:rPr lang="en-US" altLang="zh-CN" sz="3600" dirty="0" smtClean="0">
                <a:ea typeface="宋体" pitchFamily="2" charset="-122"/>
              </a:rPr>
              <a:t>1.4</a:t>
            </a:r>
            <a:r>
              <a:rPr lang="zh-CN" altLang="zh-CN" sz="3600" dirty="0" smtClean="0">
                <a:ea typeface="宋体" pitchFamily="2" charset="-122"/>
              </a:rPr>
              <a:t>生产可能性边界</a:t>
            </a:r>
            <a:r>
              <a:rPr lang="en-US" altLang="zh-CN" sz="3600" dirty="0" smtClean="0">
                <a:ea typeface="宋体" pitchFamily="2" charset="-122"/>
              </a:rPr>
              <a:t>: </a:t>
            </a:r>
            <a:r>
              <a:rPr lang="zh-CN" sz="3600" dirty="0" smtClean="0">
                <a:ea typeface="宋体" pitchFamily="2" charset="-122"/>
              </a:rPr>
              <a:t>经济增长</a:t>
            </a:r>
            <a:r>
              <a:rPr lang="zh-CN" altLang="en-US" sz="3600" dirty="0" smtClean="0">
                <a:ea typeface="宋体" pitchFamily="2" charset="-122"/>
              </a:rPr>
              <a:t>的影响</a:t>
            </a:r>
            <a:endParaRPr lang="zh-CN" sz="3600" dirty="0">
              <a:ea typeface="宋体" pitchFamily="2" charset="-122"/>
            </a:endParaRPr>
          </a:p>
        </p:txBody>
      </p:sp>
      <p:sp>
        <p:nvSpPr>
          <p:cNvPr id="39942" name="Rectangle 6"/>
          <p:cNvSpPr>
            <a:spLocks noGrp="1" noChangeArrowheads="1"/>
          </p:cNvSpPr>
          <p:nvPr>
            <p:ph type="body" idx="4294967295"/>
          </p:nvPr>
        </p:nvSpPr>
        <p:spPr>
          <a:xfrm>
            <a:off x="454025" y="1147763"/>
            <a:ext cx="3173413" cy="3049587"/>
          </a:xfrm>
        </p:spPr>
        <p:txBody>
          <a:bodyPr/>
          <a:lstStyle/>
          <a:p>
            <a:pPr marL="0" indent="0">
              <a:buFont typeface="Wingdings" pitchFamily="2" charset="2"/>
              <a:buNone/>
            </a:pPr>
            <a:r>
              <a:rPr lang="zh-CN" dirty="0">
                <a:ea typeface="宋体" pitchFamily="2" charset="-122"/>
              </a:rPr>
              <a:t>如果有额外的资源或技术进步，经济便能生产更多的电脑，小麦，或两种物品的组合</a:t>
            </a:r>
          </a:p>
        </p:txBody>
      </p:sp>
      <p:sp>
        <p:nvSpPr>
          <p:cNvPr id="39943" name="Rectangle 7"/>
          <p:cNvSpPr>
            <a:spLocks noChangeArrowheads="1"/>
          </p:cNvSpPr>
          <p:nvPr/>
        </p:nvSpPr>
        <p:spPr bwMode="auto">
          <a:xfrm>
            <a:off x="466725" y="4035425"/>
            <a:ext cx="3173413" cy="522288"/>
          </a:xfrm>
          <a:prstGeom prst="rect">
            <a:avLst/>
          </a:prstGeom>
          <a:noFill/>
          <a:ln w="9525">
            <a:noFill/>
            <a:miter lim="800000"/>
            <a:headEnd/>
            <a:tailEnd/>
          </a:ln>
        </p:spPr>
        <p:txBody>
          <a:bodyPr/>
          <a:lstStyle/>
          <a:p>
            <a:pPr>
              <a:spcBef>
                <a:spcPct val="45000"/>
              </a:spcBef>
              <a:buClr>
                <a:srgbClr val="00B85C"/>
              </a:buClr>
              <a:buSzPct val="120000"/>
              <a:buFont typeface="Wingdings" pitchFamily="2" charset="2"/>
              <a:buNone/>
            </a:pPr>
            <a:endParaRPr lang="zh-CN" altLang="en-US" sz="2500">
              <a:ea typeface="宋体" pitchFamily="2" charset="-122"/>
            </a:endParaRPr>
          </a:p>
        </p:txBody>
      </p:sp>
      <p:sp>
        <p:nvSpPr>
          <p:cNvPr id="39944" name="Rectangle 8"/>
          <p:cNvSpPr>
            <a:spLocks noChangeArrowheads="1"/>
          </p:cNvSpPr>
          <p:nvPr/>
        </p:nvSpPr>
        <p:spPr bwMode="auto">
          <a:xfrm>
            <a:off x="468313" y="4502150"/>
            <a:ext cx="3173412" cy="1116013"/>
          </a:xfrm>
          <a:prstGeom prst="rect">
            <a:avLst/>
          </a:prstGeom>
          <a:noFill/>
          <a:ln w="9525">
            <a:noFill/>
            <a:miter lim="800000"/>
            <a:headEnd/>
            <a:tailEnd/>
          </a:ln>
        </p:spPr>
        <p:txBody>
          <a:bodyPr/>
          <a:lstStyle/>
          <a:p>
            <a:pPr>
              <a:lnSpc>
                <a:spcPct val="105000"/>
              </a:lnSpc>
              <a:spcBef>
                <a:spcPct val="45000"/>
              </a:spcBef>
              <a:buClr>
                <a:srgbClr val="00B85C"/>
              </a:buClr>
              <a:buSzPct val="120000"/>
              <a:buFont typeface="Wingdings" pitchFamily="2" charset="2"/>
              <a:buNone/>
            </a:pPr>
            <a:r>
              <a:rPr lang="en-US" altLang="zh-CN" sz="2500">
                <a:ea typeface="宋体" pitchFamily="2" charset="-122"/>
              </a:rPr>
              <a:t>. </a:t>
            </a:r>
          </a:p>
        </p:txBody>
      </p:sp>
      <p:sp>
        <p:nvSpPr>
          <p:cNvPr id="39945" name="Line 9"/>
          <p:cNvSpPr>
            <a:spLocks noChangeShapeType="1"/>
          </p:cNvSpPr>
          <p:nvPr/>
        </p:nvSpPr>
        <p:spPr bwMode="auto">
          <a:xfrm>
            <a:off x="4729163" y="2139950"/>
            <a:ext cx="3251200" cy="3009900"/>
          </a:xfrm>
          <a:prstGeom prst="line">
            <a:avLst/>
          </a:prstGeom>
          <a:noFill/>
          <a:ln w="57150">
            <a:solidFill>
              <a:srgbClr val="FF0000"/>
            </a:solidFill>
            <a:round/>
            <a:headEnd/>
            <a:tailEnd/>
          </a:ln>
        </p:spPr>
        <p:txBody>
          <a:bodyPr/>
          <a:lstStyle/>
          <a:p>
            <a:endParaRPr lang="zh-CN" altLang="en-US"/>
          </a:p>
        </p:txBody>
      </p:sp>
      <p:sp>
        <p:nvSpPr>
          <p:cNvPr id="39946" name="Oval 12"/>
          <p:cNvSpPr>
            <a:spLocks noChangeArrowheads="1"/>
          </p:cNvSpPr>
          <p:nvPr/>
        </p:nvSpPr>
        <p:spPr bwMode="auto">
          <a:xfrm>
            <a:off x="4652963" y="2559050"/>
            <a:ext cx="141287" cy="138113"/>
          </a:xfrm>
          <a:prstGeom prst="ellipse">
            <a:avLst/>
          </a:prstGeom>
          <a:solidFill>
            <a:schemeClr val="tx1"/>
          </a:solidFill>
          <a:ln w="9525">
            <a:noFill/>
            <a:round/>
            <a:headEnd/>
            <a:tailEnd/>
          </a:ln>
        </p:spPr>
        <p:txBody>
          <a:bodyPr wrap="none" anchor="ctr"/>
          <a:lstStyle/>
          <a:p>
            <a:endParaRPr lang="zh-CN">
              <a:ea typeface="宋体" pitchFamily="2" charset="-122"/>
            </a:endParaRPr>
          </a:p>
        </p:txBody>
      </p:sp>
      <p:sp>
        <p:nvSpPr>
          <p:cNvPr id="39947" name="Oval 13"/>
          <p:cNvSpPr>
            <a:spLocks noChangeArrowheads="1"/>
          </p:cNvSpPr>
          <p:nvPr/>
        </p:nvSpPr>
        <p:spPr bwMode="auto">
          <a:xfrm>
            <a:off x="7373938" y="5092700"/>
            <a:ext cx="141287" cy="138113"/>
          </a:xfrm>
          <a:prstGeom prst="ellipse">
            <a:avLst/>
          </a:prstGeom>
          <a:solidFill>
            <a:schemeClr val="tx1"/>
          </a:solidFill>
          <a:ln w="9525">
            <a:noFill/>
            <a:round/>
            <a:headEnd/>
            <a:tailEnd/>
          </a:ln>
        </p:spPr>
        <p:txBody>
          <a:bodyPr wrap="none" anchor="ctr"/>
          <a:lstStyle/>
          <a:p>
            <a:endParaRPr lang="zh-CN">
              <a:ea typeface="宋体" pitchFamily="2" charset="-122"/>
            </a:endParaRPr>
          </a:p>
        </p:txBody>
      </p:sp>
      <p:grpSp>
        <p:nvGrpSpPr>
          <p:cNvPr id="3" name="Group 12"/>
          <p:cNvGrpSpPr>
            <a:grpSpLocks/>
          </p:cNvGrpSpPr>
          <p:nvPr/>
        </p:nvGrpSpPr>
        <p:grpSpPr bwMode="auto">
          <a:xfrm>
            <a:off x="7489825" y="5089525"/>
            <a:ext cx="566738" cy="138113"/>
            <a:chOff x="0" y="0"/>
            <a:chExt cx="357" cy="87"/>
          </a:xfrm>
        </p:grpSpPr>
        <p:sp>
          <p:nvSpPr>
            <p:cNvPr id="39949" name="Oval 11"/>
            <p:cNvSpPr>
              <a:spLocks noChangeArrowheads="1"/>
            </p:cNvSpPr>
            <p:nvPr/>
          </p:nvSpPr>
          <p:spPr bwMode="auto">
            <a:xfrm>
              <a:off x="268"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9950" name="Line 14"/>
            <p:cNvSpPr>
              <a:spLocks noChangeShapeType="1"/>
            </p:cNvSpPr>
            <p:nvPr/>
          </p:nvSpPr>
          <p:spPr bwMode="auto">
            <a:xfrm>
              <a:off x="0" y="44"/>
              <a:ext cx="288" cy="0"/>
            </a:xfrm>
            <a:prstGeom prst="line">
              <a:avLst/>
            </a:prstGeom>
            <a:noFill/>
            <a:ln w="57150">
              <a:solidFill>
                <a:srgbClr val="FF0000"/>
              </a:solidFill>
              <a:round/>
              <a:headEnd/>
              <a:tailEnd type="triangle" w="med" len="med"/>
            </a:ln>
          </p:spPr>
          <p:txBody>
            <a:bodyPr/>
            <a:lstStyle/>
            <a:p>
              <a:endParaRPr lang="zh-CN" altLang="en-US"/>
            </a:p>
          </p:txBody>
        </p:sp>
      </p:grpSp>
      <p:grpSp>
        <p:nvGrpSpPr>
          <p:cNvPr id="4" name="Group 15"/>
          <p:cNvGrpSpPr>
            <a:grpSpLocks/>
          </p:cNvGrpSpPr>
          <p:nvPr/>
        </p:nvGrpSpPr>
        <p:grpSpPr bwMode="auto">
          <a:xfrm>
            <a:off x="4654550" y="2065338"/>
            <a:ext cx="141288" cy="490537"/>
            <a:chOff x="0" y="0"/>
            <a:chExt cx="89" cy="309"/>
          </a:xfrm>
        </p:grpSpPr>
        <p:sp>
          <p:nvSpPr>
            <p:cNvPr id="39952" name="Oval 10"/>
            <p:cNvSpPr>
              <a:spLocks noChangeArrowheads="1"/>
            </p:cNvSpPr>
            <p:nvPr/>
          </p:nvSpPr>
          <p:spPr bwMode="auto">
            <a:xfrm>
              <a:off x="0"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9953" name="Line 15"/>
            <p:cNvSpPr>
              <a:spLocks noChangeShapeType="1"/>
            </p:cNvSpPr>
            <p:nvPr/>
          </p:nvSpPr>
          <p:spPr bwMode="auto">
            <a:xfrm rot="16200000">
              <a:off x="-68" y="195"/>
              <a:ext cx="228" cy="0"/>
            </a:xfrm>
            <a:prstGeom prst="line">
              <a:avLst/>
            </a:prstGeom>
            <a:noFill/>
            <a:ln w="57150">
              <a:solidFill>
                <a:srgbClr val="FF0000"/>
              </a:solidFill>
              <a:round/>
              <a:headEnd/>
              <a:tailEnd type="triangle" w="med" len="med"/>
            </a:ln>
          </p:spPr>
          <p:txBody>
            <a:bodyPr/>
            <a:lstStyle/>
            <a:p>
              <a:endParaRPr lang="zh-CN" altLang="en-US"/>
            </a:p>
          </p:txBody>
        </p:sp>
      </p:grpSp>
      <p:sp>
        <p:nvSpPr>
          <p:cNvPr id="39954" name="Text Box 18"/>
          <p:cNvSpPr txBox="1">
            <a:spLocks noChangeArrowheads="1"/>
          </p:cNvSpPr>
          <p:nvPr/>
        </p:nvSpPr>
        <p:spPr bwMode="auto">
          <a:xfrm>
            <a:off x="6134100" y="1406525"/>
            <a:ext cx="1989138" cy="1798638"/>
          </a:xfrm>
          <a:prstGeom prst="rect">
            <a:avLst/>
          </a:prstGeom>
          <a:solidFill>
            <a:srgbClr val="FFCC99"/>
          </a:solid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lang="zh-CN" sz="2800">
                <a:ea typeface="宋体" pitchFamily="2" charset="-122"/>
              </a:rPr>
              <a:t>经济增长使生产可能性边界向外移动</a:t>
            </a:r>
          </a:p>
        </p:txBody>
      </p:sp>
    </p:spTree>
    <p:extLst>
      <p:ext uri="{BB962C8B-B14F-4D97-AF65-F5344CB8AC3E}">
        <p14:creationId xmlns:p14="http://schemas.microsoft.com/office/powerpoint/2010/main" val="22130243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2">
                                            <p:txEl>
                                              <p:pRg st="0" end="0"/>
                                            </p:txEl>
                                          </p:spTgt>
                                        </p:tgtEl>
                                        <p:attrNameLst>
                                          <p:attrName>style.visibility</p:attrName>
                                        </p:attrNameLst>
                                      </p:cBhvr>
                                      <p:to>
                                        <p:strVal val="visible"/>
                                      </p:to>
                                    </p:set>
                                    <p:animEffect transition="in" filter="wipe(left)">
                                      <p:cBhvr>
                                        <p:cTn id="7" dur="500"/>
                                        <p:tgtEl>
                                          <p:spTgt spid="3994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nodePh="1">
                                  <p:stCondLst>
                                    <p:cond delay="0"/>
                                  </p:stCondLst>
                                  <p:endCondLst>
                                    <p:cond evt="begin" delay="0">
                                      <p:tn val="14"/>
                                    </p:cond>
                                  </p:endCondLst>
                                  <p:childTnLst>
                                    <p:set>
                                      <p:cBhvr>
                                        <p:cTn id="15" dur="1" fill="hold">
                                          <p:stCondLst>
                                            <p:cond delay="0"/>
                                          </p:stCondLst>
                                        </p:cTn>
                                        <p:tgtEl>
                                          <p:spTgt spid="39943"/>
                                        </p:tgtEl>
                                        <p:attrNameLst>
                                          <p:attrName>style.visibility</p:attrName>
                                        </p:attrNameLst>
                                      </p:cBhvr>
                                      <p:to>
                                        <p:strVal val="visible"/>
                                      </p:to>
                                    </p:set>
                                    <p:animEffect transition="in" filter="wipe(left)">
                                      <p:cBhvr>
                                        <p:cTn id="16" dur="500"/>
                                        <p:tgtEl>
                                          <p:spTgt spid="3994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9944"/>
                                        </p:tgtEl>
                                        <p:attrNameLst>
                                          <p:attrName>style.visibility</p:attrName>
                                        </p:attrNameLst>
                                      </p:cBhvr>
                                      <p:to>
                                        <p:strVal val="visible"/>
                                      </p:to>
                                    </p:set>
                                    <p:animEffect transition="in" filter="wipe(left)">
                                      <p:cBhvr>
                                        <p:cTn id="25" dur="500"/>
                                        <p:tgtEl>
                                          <p:spTgt spid="39944"/>
                                        </p:tgtEl>
                                      </p:cBhvr>
                                    </p:animEffect>
                                  </p:childTnLst>
                                </p:cTn>
                              </p:par>
                            </p:childTnLst>
                          </p:cTn>
                        </p:par>
                        <p:par>
                          <p:cTn id="26" fill="hold">
                            <p:stCondLst>
                              <p:cond delay="500"/>
                            </p:stCondLst>
                            <p:childTnLst>
                              <p:par>
                                <p:cTn id="27" presetID="18" presetClass="entr" presetSubtype="6" fill="hold" grpId="0" nodeType="afterEffect">
                                  <p:stCondLst>
                                    <p:cond delay="0"/>
                                  </p:stCondLst>
                                  <p:childTnLst>
                                    <p:set>
                                      <p:cBhvr>
                                        <p:cTn id="28" dur="1" fill="hold">
                                          <p:stCondLst>
                                            <p:cond delay="0"/>
                                          </p:stCondLst>
                                        </p:cTn>
                                        <p:tgtEl>
                                          <p:spTgt spid="39945"/>
                                        </p:tgtEl>
                                        <p:attrNameLst>
                                          <p:attrName>style.visibility</p:attrName>
                                        </p:attrNameLst>
                                      </p:cBhvr>
                                      <p:to>
                                        <p:strVal val="visible"/>
                                      </p:to>
                                    </p:set>
                                    <p:animEffect transition="in" filter="strips(downRight)">
                                      <p:cBhvr>
                                        <p:cTn id="29" dur="500"/>
                                        <p:tgtEl>
                                          <p:spTgt spid="39945"/>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9954"/>
                                        </p:tgtEl>
                                        <p:attrNameLst>
                                          <p:attrName>style.visibility</p:attrName>
                                        </p:attrNameLst>
                                      </p:cBhvr>
                                      <p:to>
                                        <p:strVal val="visible"/>
                                      </p:to>
                                    </p:set>
                                    <p:animEffect transition="in" filter="dissolve">
                                      <p:cBhvr>
                                        <p:cTn id="33" dur="500"/>
                                        <p:tgtEl>
                                          <p:spTgt spid="39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bldLvl="5" autoUpdateAnimBg="0"/>
      <p:bldP spid="39943" grpId="0" autoUpdateAnimBg="0"/>
      <p:bldP spid="39944" grpId="0" autoUpdateAnimBg="0"/>
      <p:bldP spid="39945" grpId="0" animBg="1"/>
      <p:bldP spid="39954"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body" idx="1"/>
          </p:nvPr>
        </p:nvSpPr>
        <p:spPr>
          <a:xfrm>
            <a:off x="287338" y="1409252"/>
            <a:ext cx="8601075" cy="5115374"/>
          </a:xfrm>
        </p:spPr>
        <p:txBody>
          <a:bodyPr/>
          <a:lstStyle/>
          <a:p>
            <a:pPr>
              <a:spcBef>
                <a:spcPct val="40000"/>
              </a:spcBef>
            </a:pPr>
            <a:r>
              <a:rPr lang="en-US" altLang="zh-CN" sz="2700" dirty="0" smtClean="0">
                <a:ea typeface="宋体" pitchFamily="2" charset="-122"/>
              </a:rPr>
              <a:t>1.</a:t>
            </a:r>
            <a:r>
              <a:rPr lang="zh-CN" altLang="en-US" sz="2700" dirty="0" smtClean="0">
                <a:ea typeface="宋体" pitchFamily="2" charset="-122"/>
              </a:rPr>
              <a:t>生产可能边界：</a:t>
            </a:r>
            <a:endParaRPr lang="en-US" altLang="zh-CN" sz="2700" dirty="0" smtClean="0">
              <a:ea typeface="宋体" pitchFamily="2" charset="-122"/>
            </a:endParaRPr>
          </a:p>
          <a:p>
            <a:pPr lvl="1">
              <a:lnSpc>
                <a:spcPct val="105000"/>
              </a:lnSpc>
              <a:spcBef>
                <a:spcPts val="600"/>
              </a:spcBef>
            </a:pPr>
            <a:r>
              <a:rPr lang="en-US" altLang="zh-CN" sz="2500" dirty="0" smtClean="0">
                <a:ea typeface="宋体" pitchFamily="2" charset="-122"/>
              </a:rPr>
              <a:t>1.1 </a:t>
            </a:r>
            <a:r>
              <a:rPr lang="zh-CN" altLang="en-US" sz="2500" dirty="0" smtClean="0">
                <a:ea typeface="宋体" pitchFamily="2" charset="-122"/>
              </a:rPr>
              <a:t>什么是生产可能性边界？</a:t>
            </a:r>
            <a:endParaRPr lang="en-US" altLang="zh-CN" sz="2500" dirty="0" smtClean="0">
              <a:ea typeface="宋体" pitchFamily="2" charset="-122"/>
            </a:endParaRPr>
          </a:p>
          <a:p>
            <a:pPr lvl="1">
              <a:lnSpc>
                <a:spcPct val="105000"/>
              </a:lnSpc>
              <a:spcBef>
                <a:spcPts val="600"/>
              </a:spcBef>
            </a:pPr>
            <a:r>
              <a:rPr lang="en-US" altLang="zh-CN" sz="2500" dirty="0" smtClean="0">
                <a:ea typeface="宋体" pitchFamily="2" charset="-122"/>
              </a:rPr>
              <a:t>1.2 </a:t>
            </a:r>
            <a:r>
              <a:rPr lang="zh-CN" altLang="en-US" sz="2500" dirty="0" smtClean="0">
                <a:ea typeface="宋体" pitchFamily="2" charset="-122"/>
              </a:rPr>
              <a:t>它与机会成本有什么联系？</a:t>
            </a:r>
            <a:endParaRPr lang="en-US" altLang="zh-CN" sz="2500" dirty="0" smtClean="0">
              <a:ea typeface="宋体" pitchFamily="2" charset="-122"/>
            </a:endParaRPr>
          </a:p>
          <a:p>
            <a:pPr lvl="1">
              <a:lnSpc>
                <a:spcPct val="105000"/>
              </a:lnSpc>
              <a:spcBef>
                <a:spcPts val="600"/>
              </a:spcBef>
            </a:pPr>
            <a:r>
              <a:rPr lang="en-US" altLang="zh-CN" sz="2500" dirty="0" smtClean="0">
                <a:ea typeface="宋体" pitchFamily="2" charset="-122"/>
              </a:rPr>
              <a:t>1.3 </a:t>
            </a:r>
            <a:r>
              <a:rPr lang="zh-CN" altLang="en-US" sz="2500" dirty="0" smtClean="0">
                <a:ea typeface="宋体" pitchFamily="2" charset="-122"/>
              </a:rPr>
              <a:t>为什么生产可能性边界可能是曲线？</a:t>
            </a:r>
            <a:endParaRPr lang="en-US" altLang="zh-CN" sz="2500" dirty="0" smtClean="0">
              <a:ea typeface="宋体" pitchFamily="2" charset="-122"/>
            </a:endParaRPr>
          </a:p>
          <a:p>
            <a:pPr>
              <a:spcBef>
                <a:spcPct val="40000"/>
              </a:spcBef>
            </a:pPr>
            <a:r>
              <a:rPr lang="en-US" altLang="zh-CN" sz="2700" dirty="0" smtClean="0">
                <a:ea typeface="宋体" pitchFamily="2" charset="-122"/>
              </a:rPr>
              <a:t>2.</a:t>
            </a:r>
            <a:r>
              <a:rPr lang="zh-CN" altLang="en-US" sz="2700" dirty="0" smtClean="0">
                <a:ea typeface="宋体" pitchFamily="2" charset="-122"/>
              </a:rPr>
              <a:t>资源配置效率：</a:t>
            </a:r>
            <a:endParaRPr lang="en-US" altLang="zh-CN" sz="2700" dirty="0" smtClean="0">
              <a:ea typeface="宋体" pitchFamily="2" charset="-122"/>
            </a:endParaRPr>
          </a:p>
          <a:p>
            <a:pPr lvl="1">
              <a:lnSpc>
                <a:spcPct val="105000"/>
              </a:lnSpc>
              <a:spcBef>
                <a:spcPts val="600"/>
              </a:spcBef>
            </a:pPr>
            <a:r>
              <a:rPr lang="en-US" altLang="zh-CN" sz="2500" dirty="0" smtClean="0">
                <a:ea typeface="宋体" pitchFamily="2" charset="-122"/>
              </a:rPr>
              <a:t>2.1 </a:t>
            </a:r>
            <a:r>
              <a:rPr lang="zh-CN" altLang="en-US" sz="2500" dirty="0" smtClean="0">
                <a:ea typeface="宋体" pitchFamily="2" charset="-122"/>
              </a:rPr>
              <a:t>如何生产有效率？</a:t>
            </a:r>
            <a:endParaRPr lang="en-US" altLang="zh-CN" sz="2500" dirty="0">
              <a:ea typeface="宋体" pitchFamily="2" charset="-122"/>
            </a:endParaRPr>
          </a:p>
          <a:p>
            <a:pPr lvl="1">
              <a:lnSpc>
                <a:spcPct val="105000"/>
              </a:lnSpc>
              <a:spcBef>
                <a:spcPts val="600"/>
              </a:spcBef>
            </a:pPr>
            <a:r>
              <a:rPr lang="en-US" altLang="zh-CN" sz="2500" dirty="0">
                <a:ea typeface="宋体" pitchFamily="2" charset="-122"/>
              </a:rPr>
              <a:t>2.2 </a:t>
            </a:r>
            <a:r>
              <a:rPr lang="zh-CN" altLang="en-US" sz="2500" dirty="0" smtClean="0">
                <a:ea typeface="宋体" pitchFamily="2" charset="-122"/>
              </a:rPr>
              <a:t>生产多少有效率？</a:t>
            </a:r>
            <a:endParaRPr lang="en-US" altLang="zh-CN" dirty="0" smtClean="0">
              <a:ea typeface="宋体" pitchFamily="2" charset="-122"/>
            </a:endParaRPr>
          </a:p>
          <a:p>
            <a:pPr>
              <a:spcBef>
                <a:spcPct val="40000"/>
              </a:spcBef>
            </a:pPr>
            <a:r>
              <a:rPr lang="en-US" altLang="zh-CN" sz="2700" dirty="0" smtClean="0">
                <a:ea typeface="宋体" pitchFamily="2" charset="-122"/>
              </a:rPr>
              <a:t>3.</a:t>
            </a:r>
            <a:r>
              <a:rPr lang="zh-CN" altLang="en-US" sz="2700" dirty="0" smtClean="0">
                <a:ea typeface="宋体" pitchFamily="2" charset="-122"/>
              </a:rPr>
              <a:t>比较优势：</a:t>
            </a:r>
            <a:endParaRPr lang="zh-CN" altLang="zh-CN" sz="2700" dirty="0" smtClean="0">
              <a:ea typeface="宋体" pitchFamily="2" charset="-122"/>
            </a:endParaRPr>
          </a:p>
          <a:p>
            <a:pPr lvl="1">
              <a:lnSpc>
                <a:spcPct val="105000"/>
              </a:lnSpc>
              <a:spcBef>
                <a:spcPts val="600"/>
              </a:spcBef>
            </a:pPr>
            <a:r>
              <a:rPr lang="en-US" altLang="zh-CN" sz="2500" dirty="0" smtClean="0">
                <a:ea typeface="宋体" pitchFamily="2" charset="-122"/>
              </a:rPr>
              <a:t>3.1</a:t>
            </a:r>
            <a:r>
              <a:rPr lang="zh-CN" altLang="en-US" sz="2500" dirty="0" smtClean="0">
                <a:ea typeface="宋体" pitchFamily="2" charset="-122"/>
              </a:rPr>
              <a:t>贸易怎样能使每个人都更好？</a:t>
            </a:r>
            <a:endParaRPr lang="en-US" altLang="zh-CN" sz="2500" dirty="0" smtClean="0">
              <a:ea typeface="宋体" pitchFamily="2" charset="-122"/>
            </a:endParaRPr>
          </a:p>
          <a:p>
            <a:pPr lvl="1">
              <a:lnSpc>
                <a:spcPct val="105000"/>
              </a:lnSpc>
              <a:spcBef>
                <a:spcPts val="600"/>
              </a:spcBef>
            </a:pPr>
            <a:r>
              <a:rPr lang="en-US" altLang="zh-CN" sz="2500" dirty="0" smtClean="0">
                <a:ea typeface="宋体" pitchFamily="2" charset="-122"/>
              </a:rPr>
              <a:t>3.2</a:t>
            </a:r>
            <a:r>
              <a:rPr lang="zh-CN" altLang="en-US" sz="2500" dirty="0" smtClean="0">
                <a:ea typeface="宋体" pitchFamily="2" charset="-122"/>
              </a:rPr>
              <a:t>什么是绝对优势？什么是比较优势？</a:t>
            </a:r>
            <a:endParaRPr lang="en-US" altLang="zh-CN" dirty="0" smtClean="0">
              <a:ea typeface="宋体" pitchFamily="2" charset="-122"/>
            </a:endParaRPr>
          </a:p>
        </p:txBody>
      </p:sp>
      <p:sp>
        <p:nvSpPr>
          <p:cNvPr id="7173"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EBE4769D-B4C8-4B0D-B084-1BF1F93A2726}" type="slidenum">
              <a:rPr lang="en-US" altLang="zh-CN" sz="1700">
                <a:solidFill>
                  <a:srgbClr val="777777"/>
                </a:solidFill>
                <a:latin typeface="Tahoma" pitchFamily="34" charset="0"/>
                <a:ea typeface="宋体" pitchFamily="2" charset="-122"/>
              </a:rPr>
              <a:pPr algn="r"/>
              <a:t>1</a:t>
            </a:fld>
            <a:endParaRPr lang="en-US" altLang="zh-CN" sz="1700">
              <a:solidFill>
                <a:srgbClr val="777777"/>
              </a:solidFill>
              <a:latin typeface="Tahoma" pitchFamily="34" charset="0"/>
              <a:ea typeface="宋体" pitchFamily="2" charset="-122"/>
            </a:endParaRPr>
          </a:p>
        </p:txBody>
      </p:sp>
      <p:sp>
        <p:nvSpPr>
          <p:cNvPr id="8" name="Rectangle 3"/>
          <p:cNvSpPr>
            <a:spLocks noGrp="1" noChangeArrowheads="1"/>
          </p:cNvSpPr>
          <p:nvPr>
            <p:ph type="title"/>
          </p:nvPr>
        </p:nvSpPr>
        <p:spPr>
          <a:xfrm>
            <a:off x="0" y="1"/>
            <a:ext cx="9144000" cy="1604306"/>
          </a:xfrm>
          <a:solidFill>
            <a:schemeClr val="bg1">
              <a:alpha val="25000"/>
            </a:schemeClr>
          </a:solidFill>
        </p:spPr>
        <p:txBody>
          <a:bodyPr lIns="365760" tIns="182880" anchor="t"/>
          <a:lstStyle/>
          <a:p>
            <a:pPr algn="l">
              <a:lnSpc>
                <a:spcPct val="80000"/>
              </a:lnSpc>
            </a:pPr>
            <a:r>
              <a:rPr lang="en-US" altLang="zh-CN" sz="3600" dirty="0" smtClean="0">
                <a:solidFill>
                  <a:schemeClr val="tx1"/>
                </a:solidFill>
                <a:effectLst>
                  <a:outerShdw blurRad="38100" dist="38100" dir="2700000" algn="tl">
                    <a:srgbClr val="C0C0C0"/>
                  </a:outerShdw>
                </a:effectLst>
                <a:ea typeface="宋体" pitchFamily="2" charset="-122"/>
              </a:rPr>
              <a:t/>
            </a:r>
            <a:br>
              <a:rPr lang="en-US" altLang="zh-CN" sz="3600" dirty="0" smtClean="0">
                <a:solidFill>
                  <a:schemeClr val="tx1"/>
                </a:solidFill>
                <a:effectLst>
                  <a:outerShdw blurRad="38100" dist="38100" dir="2700000" algn="tl">
                    <a:srgbClr val="C0C0C0"/>
                  </a:outerShdw>
                </a:effectLst>
                <a:ea typeface="宋体" pitchFamily="2" charset="-122"/>
              </a:rPr>
            </a:br>
            <a:r>
              <a:rPr lang="zh-CN" altLang="en-US" sz="3600" dirty="0" smtClean="0">
                <a:solidFill>
                  <a:schemeClr val="tx1"/>
                </a:solidFill>
                <a:effectLst>
                  <a:outerShdw blurRad="38100" dist="38100" dir="2700000" algn="tl">
                    <a:srgbClr val="C0C0C0"/>
                  </a:outerShdw>
                </a:effectLst>
                <a:ea typeface="宋体" pitchFamily="2" charset="-122"/>
              </a:rPr>
              <a:t>本章将</a:t>
            </a:r>
            <a:r>
              <a:rPr lang="zh-CN" altLang="en-US" sz="3600" dirty="0">
                <a:solidFill>
                  <a:schemeClr val="tx1"/>
                </a:solidFill>
                <a:effectLst>
                  <a:outerShdw blurRad="38100" dist="38100" dir="2700000" algn="tl">
                    <a:srgbClr val="C0C0C0"/>
                  </a:outerShdw>
                </a:effectLst>
                <a:ea typeface="宋体" pitchFamily="2" charset="-122"/>
              </a:rPr>
              <a:t>探索这些问题的答案：</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7" name="灯片编号占位符 2"/>
          <p:cNvSpPr>
            <a:spLocks noGrp="1"/>
          </p:cNvSpPr>
          <p:nvPr>
            <p:ph type="sldNum" sz="quarter" idx="11"/>
          </p:nvPr>
        </p:nvSpPr>
        <p:spPr/>
        <p:txBody>
          <a:bodyPr/>
          <a:lstStyle/>
          <a:p>
            <a:fld id="{123DCDE1-A6DA-48DF-A9BB-DB7A74055ACE}" type="slidenum">
              <a:rPr lang="en-US" altLang="zh-CN"/>
              <a:pPr/>
              <a:t>19</a:t>
            </a:fld>
            <a:endParaRPr lang="en-US" altLang="zh-CN"/>
          </a:p>
        </p:txBody>
      </p:sp>
      <p:sp>
        <p:nvSpPr>
          <p:cNvPr id="49154" name="Rectangle 2"/>
          <p:cNvSpPr>
            <a:spLocks noGrp="1" noChangeArrowheads="1"/>
          </p:cNvSpPr>
          <p:nvPr>
            <p:ph type="title" idx="4294967295"/>
          </p:nvPr>
        </p:nvSpPr>
        <p:spPr/>
        <p:txBody>
          <a:bodyPr/>
          <a:lstStyle/>
          <a:p>
            <a:r>
              <a:rPr lang="zh-CN" sz="3600" dirty="0">
                <a:ea typeface="宋体" pitchFamily="2" charset="-122"/>
              </a:rPr>
              <a:t>生产可能性边界：一个总结</a:t>
            </a:r>
          </a:p>
        </p:txBody>
      </p:sp>
      <p:sp>
        <p:nvSpPr>
          <p:cNvPr id="49155" name="Rectangle 3"/>
          <p:cNvSpPr>
            <a:spLocks noGrp="1" noChangeArrowheads="1"/>
          </p:cNvSpPr>
          <p:nvPr>
            <p:ph type="body" idx="4294967295"/>
          </p:nvPr>
        </p:nvSpPr>
        <p:spPr>
          <a:xfrm>
            <a:off x="373063" y="1008063"/>
            <a:ext cx="8313737" cy="1584325"/>
          </a:xfrm>
        </p:spPr>
        <p:txBody>
          <a:bodyPr/>
          <a:lstStyle/>
          <a:p>
            <a:r>
              <a:rPr lang="zh-CN" dirty="0">
                <a:ea typeface="宋体" pitchFamily="2" charset="-122"/>
              </a:rPr>
              <a:t>生产可能性边界表示在可得到的生产要素与生产技术既定时，一个经济所能生产的两种产品数量的各种组合</a:t>
            </a:r>
          </a:p>
          <a:p>
            <a:endParaRPr lang="zh-CN" dirty="0">
              <a:ea typeface="宋体" pitchFamily="2" charset="-122"/>
            </a:endParaRPr>
          </a:p>
        </p:txBody>
      </p:sp>
      <p:sp>
        <p:nvSpPr>
          <p:cNvPr id="49156" name="Rectangle 5"/>
          <p:cNvSpPr>
            <a:spLocks noChangeArrowheads="1"/>
          </p:cNvSpPr>
          <p:nvPr/>
        </p:nvSpPr>
        <p:spPr bwMode="auto">
          <a:xfrm>
            <a:off x="320675" y="2946400"/>
            <a:ext cx="8229600" cy="1917700"/>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buFont typeface="Wingdings" pitchFamily="2" charset="2"/>
              <a:buChar char="§"/>
            </a:pPr>
            <a:r>
              <a:rPr lang="zh-CN" sz="2800" dirty="0">
                <a:ea typeface="宋体" pitchFamily="2" charset="-122"/>
              </a:rPr>
              <a:t>生产可能性边界阐释了权衡取舍与机会成本</a:t>
            </a:r>
            <a:r>
              <a:rPr lang="zh-CN" sz="2800" dirty="0" smtClean="0">
                <a:ea typeface="宋体" pitchFamily="2" charset="-122"/>
              </a:rPr>
              <a:t>，</a:t>
            </a:r>
            <a:r>
              <a:rPr lang="zh-CN" altLang="en-US" sz="2800" b="1" dirty="0" smtClean="0">
                <a:solidFill>
                  <a:srgbClr val="C00000"/>
                </a:solidFill>
                <a:ea typeface="宋体" pitchFamily="2" charset="-122"/>
              </a:rPr>
              <a:t>生产</a:t>
            </a:r>
            <a:r>
              <a:rPr lang="zh-CN" sz="2800" b="1" dirty="0" smtClean="0">
                <a:solidFill>
                  <a:srgbClr val="C00000"/>
                </a:solidFill>
                <a:ea typeface="宋体" pitchFamily="2" charset="-122"/>
              </a:rPr>
              <a:t>效率</a:t>
            </a:r>
            <a:r>
              <a:rPr lang="zh-CN" sz="2800" b="1" dirty="0">
                <a:solidFill>
                  <a:srgbClr val="C00000"/>
                </a:solidFill>
                <a:ea typeface="宋体" pitchFamily="2" charset="-122"/>
              </a:rPr>
              <a:t>与无效率</a:t>
            </a:r>
            <a:r>
              <a:rPr lang="zh-CN" sz="2800" dirty="0">
                <a:ea typeface="宋体" pitchFamily="2" charset="-122"/>
              </a:rPr>
              <a:t>，</a:t>
            </a:r>
            <a:r>
              <a:rPr lang="zh-CN" sz="2800" dirty="0" smtClean="0">
                <a:ea typeface="宋体" pitchFamily="2" charset="-122"/>
              </a:rPr>
              <a:t>失业</a:t>
            </a:r>
            <a:r>
              <a:rPr lang="zh-CN" altLang="en-US" sz="2800" dirty="0" smtClean="0">
                <a:ea typeface="宋体" pitchFamily="2" charset="-122"/>
              </a:rPr>
              <a:t>，经济增长</a:t>
            </a:r>
            <a:r>
              <a:rPr lang="zh-CN" sz="2800" dirty="0" smtClean="0">
                <a:ea typeface="宋体" pitchFamily="2" charset="-122"/>
              </a:rPr>
              <a:t>等</a:t>
            </a:r>
            <a:r>
              <a:rPr lang="zh-CN" sz="2800" dirty="0">
                <a:ea typeface="宋体" pitchFamily="2" charset="-122"/>
              </a:rPr>
              <a:t>的思想</a:t>
            </a:r>
          </a:p>
        </p:txBody>
      </p:sp>
      <p:sp>
        <p:nvSpPr>
          <p:cNvPr id="49157" name="Rectangle 6"/>
          <p:cNvSpPr>
            <a:spLocks noChangeArrowheads="1"/>
          </p:cNvSpPr>
          <p:nvPr/>
        </p:nvSpPr>
        <p:spPr bwMode="auto">
          <a:xfrm>
            <a:off x="457200" y="4746625"/>
            <a:ext cx="8229600" cy="1063625"/>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buFont typeface="Wingdings" pitchFamily="2" charset="2"/>
              <a:buChar char="§"/>
            </a:pPr>
            <a:r>
              <a:rPr lang="zh-CN" sz="2800" dirty="0">
                <a:ea typeface="宋体" pitchFamily="2" charset="-122"/>
              </a:rPr>
              <a:t>曲状的生产可能性边界</a:t>
            </a:r>
            <a:r>
              <a:rPr lang="zh-CN" sz="2800" dirty="0" smtClean="0">
                <a:ea typeface="宋体" pitchFamily="2" charset="-122"/>
              </a:rPr>
              <a:t>意味着递增的</a:t>
            </a:r>
            <a:r>
              <a:rPr lang="en-US" altLang="zh-CN" sz="2800" dirty="0" smtClean="0">
                <a:ea typeface="宋体" pitchFamily="2" charset="-122"/>
              </a:rPr>
              <a:t>(</a:t>
            </a:r>
            <a:r>
              <a:rPr lang="zh-CN" altLang="en-US" sz="2800" dirty="0" smtClean="0">
                <a:ea typeface="宋体" pitchFamily="2" charset="-122"/>
              </a:rPr>
              <a:t>边际</a:t>
            </a:r>
            <a:r>
              <a:rPr lang="en-US" altLang="zh-CN" sz="2800" dirty="0" smtClean="0">
                <a:ea typeface="宋体" pitchFamily="2" charset="-122"/>
              </a:rPr>
              <a:t>)</a:t>
            </a:r>
            <a:r>
              <a:rPr lang="zh-CN" sz="2800" dirty="0" smtClean="0">
                <a:ea typeface="宋体" pitchFamily="2" charset="-122"/>
              </a:rPr>
              <a:t>机会</a:t>
            </a:r>
            <a:r>
              <a:rPr lang="zh-CN" sz="2800" dirty="0">
                <a:ea typeface="宋体" pitchFamily="2" charset="-122"/>
              </a:rPr>
              <a:t>成本</a:t>
            </a:r>
          </a:p>
        </p:txBody>
      </p:sp>
    </p:spTree>
    <p:extLst>
      <p:ext uri="{BB962C8B-B14F-4D97-AF65-F5344CB8AC3E}">
        <p14:creationId xmlns:p14="http://schemas.microsoft.com/office/powerpoint/2010/main" val="23722627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wipe(left)">
                                      <p:cBhvr>
                                        <p:cTn id="12" dur="500"/>
                                        <p:tgtEl>
                                          <p:spTgt spid="49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0" end="0"/>
                                            </p:txEl>
                                          </p:spTgt>
                                        </p:tgtEl>
                                        <p:attrNameLst>
                                          <p:attrName>style.visibility</p:attrName>
                                        </p:attrNameLst>
                                      </p:cBhvr>
                                      <p:to>
                                        <p:strVal val="visible"/>
                                      </p:to>
                                    </p:set>
                                    <p:animEffect transition="in" filter="wipe(left)">
                                      <p:cBhvr>
                                        <p:cTn id="17" dur="500"/>
                                        <p:tgtEl>
                                          <p:spTgt spid="49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5" autoUpdateAnimBg="0"/>
      <p:bldP spid="49156" grpId="0" build="p" bldLvl="5" autoUpdateAnimBg="0"/>
      <p:bldP spid="49157" grpId="0" build="p" bldLvl="5"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20</a:t>
            </a:fld>
            <a:endParaRPr lang="en-US" altLang="zh-CN"/>
          </a:p>
        </p:txBody>
      </p:sp>
      <p:sp>
        <p:nvSpPr>
          <p:cNvPr id="44035" name="Rectangle 3"/>
          <p:cNvSpPr>
            <a:spLocks noGrp="1" noChangeArrowheads="1"/>
          </p:cNvSpPr>
          <p:nvPr>
            <p:ph type="title" idx="4294967295"/>
          </p:nvPr>
        </p:nvSpPr>
        <p:spPr>
          <a:xfrm>
            <a:off x="104035" y="173038"/>
            <a:ext cx="8886652" cy="692150"/>
          </a:xfrm>
        </p:spPr>
        <p:txBody>
          <a:bodyPr/>
          <a:lstStyle/>
          <a:p>
            <a:r>
              <a:rPr lang="en-US" altLang="zh-CN" sz="3200" dirty="0">
                <a:ea typeface="宋体" pitchFamily="2" charset="-122"/>
              </a:rPr>
              <a:t>2</a:t>
            </a:r>
            <a:r>
              <a:rPr lang="en-US" altLang="zh-CN" sz="3200" dirty="0" smtClean="0">
                <a:ea typeface="宋体" pitchFamily="2" charset="-122"/>
              </a:rPr>
              <a:t>. </a:t>
            </a:r>
            <a:r>
              <a:rPr lang="zh-CN" altLang="en-US" sz="3200" dirty="0" smtClean="0">
                <a:ea typeface="宋体" pitchFamily="2" charset="-122"/>
              </a:rPr>
              <a:t>资源配置效率</a:t>
            </a:r>
            <a:endParaRPr lang="zh-CN" sz="3200" dirty="0">
              <a:ea typeface="宋体" pitchFamily="2" charset="-122"/>
            </a:endParaRPr>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29" name="Rectangle 4"/>
          <p:cNvSpPr txBox="1">
            <a:spLocks noChangeArrowheads="1"/>
          </p:cNvSpPr>
          <p:nvPr/>
        </p:nvSpPr>
        <p:spPr bwMode="auto">
          <a:xfrm>
            <a:off x="322793" y="5195103"/>
            <a:ext cx="3420463" cy="2469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kumimoji="0" lang="zh-CN" altLang="zh-CN" sz="24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30"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31" name="Rectangle 3"/>
          <p:cNvSpPr txBox="1">
            <a:spLocks noChangeArrowheads="1"/>
          </p:cNvSpPr>
          <p:nvPr/>
        </p:nvSpPr>
        <p:spPr bwMode="auto">
          <a:xfrm>
            <a:off x="373063" y="966157"/>
            <a:ext cx="8313737" cy="54636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ct val="50000"/>
              </a:spcBef>
              <a:buNone/>
            </a:pPr>
            <a:r>
              <a:rPr lang="zh-CN" altLang="en-US" b="1" dirty="0">
                <a:ea typeface="宋体" pitchFamily="2" charset="-122"/>
              </a:rPr>
              <a:t>回顾</a:t>
            </a:r>
            <a:r>
              <a:rPr lang="en-US" altLang="zh-CN" b="1" dirty="0">
                <a:ea typeface="宋体" pitchFamily="2" charset="-122"/>
              </a:rPr>
              <a:t>1: </a:t>
            </a:r>
            <a:r>
              <a:rPr lang="zh-CN" altLang="en-US" dirty="0">
                <a:ea typeface="宋体" pitchFamily="2" charset="-122"/>
              </a:rPr>
              <a:t>社会的稀缺</a:t>
            </a:r>
            <a:r>
              <a:rPr lang="zh-CN" altLang="en-US" dirty="0" smtClean="0">
                <a:ea typeface="宋体" pitchFamily="2" charset="-122"/>
              </a:rPr>
              <a:t>资源配置涉及</a:t>
            </a:r>
            <a:r>
              <a:rPr lang="zh-CN" altLang="en-US" dirty="0">
                <a:ea typeface="宋体" pitchFamily="2" charset="-122"/>
              </a:rPr>
              <a:t>三方面的决策问题：</a:t>
            </a:r>
            <a:endParaRPr lang="zh-CN" altLang="zh-CN" dirty="0">
              <a:ea typeface="宋体" pitchFamily="2" charset="-122"/>
            </a:endParaRPr>
          </a:p>
          <a:p>
            <a:pPr>
              <a:spcBef>
                <a:spcPts val="600"/>
              </a:spcBef>
            </a:pPr>
            <a:r>
              <a:rPr lang="zh-CN" altLang="en-US" sz="2500" dirty="0">
                <a:ea typeface="宋体" pitchFamily="2" charset="-122"/>
              </a:rPr>
              <a:t>如何生产</a:t>
            </a:r>
            <a:r>
              <a:rPr lang="en-US" altLang="zh-CN" sz="2500" dirty="0">
                <a:ea typeface="宋体" pitchFamily="2" charset="-122"/>
              </a:rPr>
              <a:t>(how)</a:t>
            </a:r>
            <a:r>
              <a:rPr lang="en-US" altLang="zh-CN" sz="2500" dirty="0">
                <a:solidFill>
                  <a:srgbClr val="C00000"/>
                </a:solidFill>
                <a:latin typeface="Times New Roman" pitchFamily="18" charset="0"/>
                <a:ea typeface="宋体" pitchFamily="2" charset="-122"/>
                <a:cs typeface="Times New Roman" pitchFamily="18" charset="0"/>
              </a:rPr>
              <a:t> </a:t>
            </a:r>
            <a:endParaRPr lang="zh-CN" altLang="zh-CN" sz="2500" dirty="0">
              <a:ea typeface="宋体" pitchFamily="2" charset="-122"/>
            </a:endParaRPr>
          </a:p>
          <a:p>
            <a:pPr>
              <a:spcBef>
                <a:spcPts val="600"/>
              </a:spcBef>
            </a:pPr>
            <a:r>
              <a:rPr lang="zh-CN" altLang="zh-CN" sz="2500" dirty="0">
                <a:ea typeface="宋体" pitchFamily="2" charset="-122"/>
              </a:rPr>
              <a:t>生产</a:t>
            </a:r>
            <a:r>
              <a:rPr lang="zh-CN" altLang="en-US" sz="2500" dirty="0">
                <a:ea typeface="宋体" pitchFamily="2" charset="-122"/>
              </a:rPr>
              <a:t>什么</a:t>
            </a:r>
            <a:r>
              <a:rPr lang="en-US" altLang="zh-CN" sz="2500" dirty="0">
                <a:ea typeface="宋体" pitchFamily="2" charset="-122"/>
              </a:rPr>
              <a:t> (what)</a:t>
            </a:r>
            <a:r>
              <a:rPr lang="en-US" altLang="zh-CN" sz="2500" dirty="0">
                <a:solidFill>
                  <a:srgbClr val="C00000"/>
                </a:solidFill>
                <a:latin typeface="Times New Roman" pitchFamily="18" charset="0"/>
                <a:ea typeface="宋体" pitchFamily="2" charset="-122"/>
                <a:cs typeface="Times New Roman" pitchFamily="18" charset="0"/>
              </a:rPr>
              <a:t> </a:t>
            </a:r>
            <a:r>
              <a:rPr lang="en-US" altLang="zh-CN" sz="2500" dirty="0">
                <a:ea typeface="宋体" pitchFamily="2" charset="-122"/>
              </a:rPr>
              <a:t>/</a:t>
            </a:r>
            <a:r>
              <a:rPr lang="zh-CN" altLang="en-US" sz="2500" dirty="0">
                <a:ea typeface="宋体" pitchFamily="2" charset="-122"/>
              </a:rPr>
              <a:t>多少</a:t>
            </a:r>
            <a:endParaRPr lang="zh-CN" altLang="zh-CN" sz="2500" dirty="0">
              <a:ea typeface="宋体" pitchFamily="2" charset="-122"/>
            </a:endParaRPr>
          </a:p>
          <a:p>
            <a:pPr marL="342900" lvl="1" indent="-342900">
              <a:lnSpc>
                <a:spcPct val="105000"/>
              </a:lnSpc>
              <a:spcBef>
                <a:spcPts val="600"/>
              </a:spcBef>
              <a:buClr>
                <a:srgbClr val="339966"/>
              </a:buClr>
            </a:pPr>
            <a:r>
              <a:rPr lang="zh-CN" altLang="en-US" sz="2500" dirty="0">
                <a:ea typeface="宋体" pitchFamily="2" charset="-122"/>
              </a:rPr>
              <a:t>为谁生产</a:t>
            </a:r>
            <a:r>
              <a:rPr lang="en-US" altLang="zh-CN" sz="2500" dirty="0">
                <a:latin typeface="Times New Roman" pitchFamily="18" charset="0"/>
                <a:ea typeface="宋体" pitchFamily="2" charset="-122"/>
                <a:cs typeface="Times New Roman" pitchFamily="18" charset="0"/>
              </a:rPr>
              <a:t>(for whom) </a:t>
            </a:r>
            <a:endParaRPr lang="zh-CN" altLang="zh-CN" sz="2500" dirty="0">
              <a:ea typeface="宋体" pitchFamily="2" charset="-122"/>
            </a:endParaRPr>
          </a:p>
          <a:p>
            <a:pPr marL="0" lvl="1" indent="0">
              <a:lnSpc>
                <a:spcPct val="105000"/>
              </a:lnSpc>
              <a:spcBef>
                <a:spcPts val="1800"/>
              </a:spcBef>
              <a:buClr>
                <a:srgbClr val="339966"/>
              </a:buClr>
              <a:buNone/>
            </a:pPr>
            <a:r>
              <a:rPr lang="zh-CN" altLang="en-US" b="1" dirty="0">
                <a:ea typeface="宋体" pitchFamily="2" charset="-122"/>
              </a:rPr>
              <a:t>回顾</a:t>
            </a:r>
            <a:r>
              <a:rPr lang="en-US" altLang="zh-CN" b="1" dirty="0">
                <a:ea typeface="宋体" pitchFamily="2" charset="-122"/>
              </a:rPr>
              <a:t>2</a:t>
            </a:r>
            <a:r>
              <a:rPr lang="en-US" altLang="zh-CN" b="1" dirty="0" smtClean="0">
                <a:ea typeface="宋体" pitchFamily="2" charset="-122"/>
              </a:rPr>
              <a:t>:</a:t>
            </a:r>
            <a:r>
              <a:rPr lang="zh-CN" altLang="en-US" dirty="0">
                <a:ea typeface="宋体" pitchFamily="2" charset="-122"/>
              </a:rPr>
              <a:t>合意的</a:t>
            </a:r>
            <a:r>
              <a:rPr lang="zh-CN" altLang="en-US" dirty="0" smtClean="0">
                <a:ea typeface="宋体" pitchFamily="2" charset="-122"/>
              </a:rPr>
              <a:t>社会资源配置包含两个需要权衡的维</a:t>
            </a:r>
            <a:r>
              <a:rPr lang="zh-CN" altLang="en-US" dirty="0">
                <a:ea typeface="宋体" pitchFamily="2" charset="-122"/>
              </a:rPr>
              <a:t>度：</a:t>
            </a:r>
            <a:endParaRPr lang="en-US" altLang="zh-CN" dirty="0">
              <a:ea typeface="宋体" pitchFamily="2" charset="-122"/>
            </a:endParaRPr>
          </a:p>
          <a:p>
            <a:pPr marL="342900" lvl="1" indent="-342900">
              <a:lnSpc>
                <a:spcPct val="105000"/>
              </a:lnSpc>
              <a:spcBef>
                <a:spcPts val="600"/>
              </a:spcBef>
              <a:buClr>
                <a:srgbClr val="339966"/>
              </a:buClr>
            </a:pPr>
            <a:r>
              <a:rPr lang="zh-CN" altLang="zh-CN" sz="2500" b="1" dirty="0">
                <a:solidFill>
                  <a:srgbClr val="CC0000"/>
                </a:solidFill>
                <a:ea typeface="宋体" pitchFamily="2" charset="-122"/>
              </a:rPr>
              <a:t>效率</a:t>
            </a:r>
            <a:r>
              <a:rPr lang="en-US" altLang="zh-CN" sz="2200" dirty="0">
                <a:solidFill>
                  <a:srgbClr val="C00000"/>
                </a:solidFill>
                <a:latin typeface="Times New Roman" pitchFamily="18" charset="0"/>
                <a:ea typeface="宋体" pitchFamily="2" charset="-122"/>
                <a:cs typeface="Times New Roman" pitchFamily="18" charset="0"/>
              </a:rPr>
              <a:t>(efficiency)</a:t>
            </a:r>
            <a:r>
              <a:rPr lang="zh-CN" altLang="zh-CN" sz="2500" dirty="0">
                <a:ea typeface="宋体" pitchFamily="2" charset="-122"/>
              </a:rPr>
              <a:t>:社会能从其稀缺资源中得到</a:t>
            </a:r>
            <a:r>
              <a:rPr lang="zh-CN" altLang="en-US" sz="2500" b="1" dirty="0">
                <a:ea typeface="宋体" pitchFamily="2" charset="-122"/>
              </a:rPr>
              <a:t>最大的利益</a:t>
            </a:r>
            <a:r>
              <a:rPr lang="zh-CN" altLang="en-US" b="1" dirty="0">
                <a:ea typeface="宋体" pitchFamily="2" charset="-122"/>
              </a:rPr>
              <a:t> </a:t>
            </a:r>
            <a:endParaRPr lang="zh-CN" altLang="zh-CN" b="1" dirty="0">
              <a:ea typeface="宋体" pitchFamily="2" charset="-122"/>
            </a:endParaRPr>
          </a:p>
          <a:p>
            <a:pPr marL="342900" lvl="1" indent="-342900">
              <a:lnSpc>
                <a:spcPct val="105000"/>
              </a:lnSpc>
              <a:spcBef>
                <a:spcPts val="600"/>
              </a:spcBef>
              <a:buClr>
                <a:srgbClr val="339966"/>
              </a:buClr>
            </a:pPr>
            <a:r>
              <a:rPr lang="zh-CN" altLang="zh-CN" sz="2500" b="1" dirty="0">
                <a:solidFill>
                  <a:srgbClr val="CC0000"/>
                </a:solidFill>
                <a:ea typeface="宋体" pitchFamily="2" charset="-122"/>
              </a:rPr>
              <a:t>平等</a:t>
            </a:r>
            <a:r>
              <a:rPr lang="en-US" altLang="zh-CN" sz="2200" dirty="0">
                <a:solidFill>
                  <a:srgbClr val="C00000"/>
                </a:solidFill>
                <a:latin typeface="Times New Roman" pitchFamily="18" charset="0"/>
                <a:ea typeface="宋体" pitchFamily="2" charset="-122"/>
                <a:cs typeface="Times New Roman" pitchFamily="18" charset="0"/>
              </a:rPr>
              <a:t> (equity)</a:t>
            </a:r>
            <a:r>
              <a:rPr lang="zh-CN" altLang="zh-CN" sz="2500" dirty="0">
                <a:ea typeface="宋体" pitchFamily="2" charset="-122"/>
              </a:rPr>
              <a:t>: 经济成果在社会成员中</a:t>
            </a:r>
            <a:r>
              <a:rPr lang="zh-CN" altLang="zh-CN" sz="2500" b="1" dirty="0">
                <a:ea typeface="宋体" pitchFamily="2" charset="-122"/>
              </a:rPr>
              <a:t>平均分配</a:t>
            </a:r>
            <a:r>
              <a:rPr lang="zh-CN" altLang="en-US" sz="2500" dirty="0">
                <a:ea typeface="宋体" pitchFamily="2" charset="-122"/>
              </a:rPr>
              <a:t>的特性</a:t>
            </a:r>
            <a:endParaRPr lang="en-US" altLang="zh-CN" sz="2500" dirty="0">
              <a:ea typeface="宋体" pitchFamily="2" charset="-122"/>
            </a:endParaRPr>
          </a:p>
          <a:p>
            <a:pPr marL="0" lvl="1" indent="0">
              <a:lnSpc>
                <a:spcPct val="105000"/>
              </a:lnSpc>
              <a:spcBef>
                <a:spcPts val="1200"/>
              </a:spcBef>
              <a:buClr>
                <a:srgbClr val="339966"/>
              </a:buClr>
              <a:buNone/>
            </a:pPr>
            <a:r>
              <a:rPr lang="zh-CN" altLang="en-US" sz="2500" b="1" dirty="0">
                <a:solidFill>
                  <a:srgbClr val="00B050"/>
                </a:solidFill>
                <a:ea typeface="宋体" pitchFamily="2" charset="-122"/>
              </a:rPr>
              <a:t>每种物品如何生产，生产多少，如何分配才是有效率的呢？</a:t>
            </a:r>
            <a:endParaRPr lang="en-US" altLang="zh-CN" sz="2500" b="1" dirty="0">
              <a:solidFill>
                <a:srgbClr val="00B050"/>
              </a:solidFill>
              <a:ea typeface="宋体" pitchFamily="2" charset="-122"/>
            </a:endParaRPr>
          </a:p>
          <a:p>
            <a:pPr marL="0" lvl="1" indent="0">
              <a:lnSpc>
                <a:spcPct val="105000"/>
              </a:lnSpc>
              <a:spcBef>
                <a:spcPts val="600"/>
              </a:spcBef>
              <a:buClr>
                <a:srgbClr val="339966"/>
              </a:buClr>
              <a:buNone/>
            </a:pPr>
            <a:r>
              <a:rPr lang="zh-CN" altLang="en-US" sz="2500" dirty="0">
                <a:ea typeface="宋体" pitchFamily="2" charset="-122"/>
              </a:rPr>
              <a:t>在分析社会之前，先来看</a:t>
            </a:r>
            <a:r>
              <a:rPr lang="zh-CN" altLang="en-US" sz="2500" b="1" dirty="0">
                <a:solidFill>
                  <a:srgbClr val="996633"/>
                </a:solidFill>
                <a:ea typeface="宋体" pitchFamily="2" charset="-122"/>
              </a:rPr>
              <a:t>与世隔绝、独自生活</a:t>
            </a:r>
            <a:r>
              <a:rPr lang="zh-CN" altLang="en-US" sz="2500" dirty="0">
                <a:ea typeface="宋体" pitchFamily="2" charset="-122"/>
              </a:rPr>
              <a:t>的</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的</a:t>
            </a:r>
            <a:r>
              <a:rPr lang="zh-CN" altLang="en-US" sz="2500" b="1" dirty="0">
                <a:ea typeface="宋体" pitchFamily="2" charset="-122"/>
              </a:rPr>
              <a:t>效率</a:t>
            </a:r>
            <a:r>
              <a:rPr lang="zh-CN" altLang="en-US" sz="2500" dirty="0">
                <a:ea typeface="宋体" pitchFamily="2" charset="-122"/>
              </a:rPr>
              <a:t>：他每种物品如何生产，生产多少才能获得</a:t>
            </a:r>
            <a:r>
              <a:rPr lang="zh-CN" altLang="en-US" sz="2500" b="1" dirty="0">
                <a:ea typeface="宋体" pitchFamily="2" charset="-122"/>
              </a:rPr>
              <a:t>最大利益</a:t>
            </a:r>
            <a:endParaRPr lang="zh-CN" altLang="zh-CN" sz="2500" b="1" dirty="0">
              <a:solidFill>
                <a:srgbClr val="00B050"/>
              </a:solidFill>
              <a:ea typeface="宋体" pitchFamily="2" charset="-122"/>
            </a:endParaRPr>
          </a:p>
          <a:p>
            <a:pPr marL="0" lvl="1" indent="0">
              <a:lnSpc>
                <a:spcPct val="105000"/>
              </a:lnSpc>
              <a:spcBef>
                <a:spcPts val="1800"/>
              </a:spcBef>
              <a:buClr>
                <a:srgbClr val="339966"/>
              </a:buClr>
              <a:buNone/>
            </a:pPr>
            <a:endParaRPr lang="en-US" altLang="zh-CN" dirty="0">
              <a:ea typeface="宋体" pitchFamily="2" charset="-122"/>
            </a:endParaRPr>
          </a:p>
          <a:p>
            <a:pPr>
              <a:buNone/>
            </a:pPr>
            <a:endParaRPr lang="zh-CN" dirty="0">
              <a:ea typeface="宋体" pitchFamily="2" charset="-122"/>
            </a:endParaRPr>
          </a:p>
          <a:p>
            <a:pPr>
              <a:buFont typeface="Wingdings" pitchFamily="2" charset="2"/>
              <a:buNone/>
            </a:pPr>
            <a:endParaRPr lang="zh-CN" dirty="0">
              <a:ea typeface="宋体" pitchFamily="2" charset="-122"/>
            </a:endParaRPr>
          </a:p>
        </p:txBody>
      </p:sp>
    </p:spTree>
    <p:extLst>
      <p:ext uri="{BB962C8B-B14F-4D97-AF65-F5344CB8AC3E}">
        <p14:creationId xmlns:p14="http://schemas.microsoft.com/office/powerpoint/2010/main" val="955016136"/>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52227" name="Rectangle 4"/>
          <p:cNvSpPr>
            <a:spLocks noGrp="1" noChangeArrowheads="1"/>
          </p:cNvSpPr>
          <p:nvPr>
            <p:ph type="title"/>
          </p:nvPr>
        </p:nvSpPr>
        <p:spPr>
          <a:xfrm>
            <a:off x="587375" y="352425"/>
            <a:ext cx="8208963" cy="954088"/>
          </a:xfrm>
          <a:ln/>
        </p:spPr>
        <p:txBody>
          <a:bodyPr/>
          <a:lstStyle/>
          <a:p>
            <a:pPr algn="l"/>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a:solidFill>
                  <a:srgbClr val="339966"/>
                </a:solidFill>
                <a:effectLst>
                  <a:outerShdw blurRad="38100" dist="38100" dir="2700000" algn="tl">
                    <a:srgbClr val="C0C0C0"/>
                  </a:outerShdw>
                </a:effectLst>
                <a:latin typeface="Tahoma" pitchFamily="34" charset="0"/>
                <a:ea typeface="宋体" pitchFamily="2" charset="-122"/>
              </a:rPr>
              <a:t>2.3</a:t>
            </a:r>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 </a:t>
            </a:r>
            <a:r>
              <a:rPr lang="zh-CN" sz="2800" dirty="0">
                <a:solidFill>
                  <a:srgbClr val="339966"/>
                </a:solidFill>
                <a:effectLst>
                  <a:outerShdw blurRad="38100" dist="38100" dir="2700000" algn="tl">
                    <a:srgbClr val="C0C0C0"/>
                  </a:outerShdw>
                </a:effectLst>
                <a:latin typeface="宋体" pitchFamily="2" charset="-122"/>
                <a:ea typeface="宋体" pitchFamily="2" charset="-122"/>
              </a:rPr>
              <a:t/>
            </a:r>
            <a:br>
              <a:rPr lang="zh-CN" sz="2800" dirty="0">
                <a:solidFill>
                  <a:srgbClr val="339966"/>
                </a:solidFill>
                <a:effectLst>
                  <a:outerShdw blurRad="38100" dist="38100" dir="2700000" algn="tl">
                    <a:srgbClr val="C0C0C0"/>
                  </a:outerShdw>
                </a:effectLst>
                <a:latin typeface="宋体" pitchFamily="2" charset="-122"/>
                <a:ea typeface="宋体" pitchFamily="2" charset="-122"/>
              </a:rPr>
            </a:br>
            <a:r>
              <a:rPr lang="zh-CN" altLang="en-US" sz="3200" dirty="0">
                <a:solidFill>
                  <a:srgbClr val="339966"/>
                </a:solidFill>
                <a:effectLst>
                  <a:outerShdw blurRad="38100" dist="38100" dir="2700000" algn="tl">
                    <a:srgbClr val="C0C0C0"/>
                  </a:outerShdw>
                </a:effectLst>
                <a:ea typeface="宋体" pitchFamily="2" charset="-122"/>
              </a:rPr>
              <a:t>生产可能性边界与机会成本</a:t>
            </a:r>
            <a:endParaRPr lang="zh-CN" sz="3200" dirty="0">
              <a:solidFill>
                <a:srgbClr val="339966"/>
              </a:solidFill>
              <a:effectLst>
                <a:outerShdw blurRad="38100" dist="38100" dir="2700000" algn="tl">
                  <a:srgbClr val="C0C0C0"/>
                </a:outerShdw>
              </a:effectLst>
              <a:latin typeface="宋体" pitchFamily="2" charset="-122"/>
              <a:ea typeface="宋体" pitchFamily="2" charset="-122"/>
            </a:endParaRPr>
          </a:p>
        </p:txBody>
      </p:sp>
      <p:grpSp>
        <p:nvGrpSpPr>
          <p:cNvPr id="2" name="Group 4"/>
          <p:cNvGrpSpPr>
            <a:grpSpLocks/>
          </p:cNvGrpSpPr>
          <p:nvPr/>
        </p:nvGrpSpPr>
        <p:grpSpPr bwMode="auto">
          <a:xfrm>
            <a:off x="593725" y="290513"/>
            <a:ext cx="8210550" cy="1049337"/>
            <a:chOff x="0" y="0"/>
            <a:chExt cx="5000" cy="661"/>
          </a:xfrm>
        </p:grpSpPr>
        <p:sp>
          <p:nvSpPr>
            <p:cNvPr id="52229"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2230"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2231"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6F66E975-C67A-4CAE-ACC2-D7A1C70AE78D}" type="slidenum">
              <a:rPr lang="en-US" altLang="zh-CN" sz="1700">
                <a:solidFill>
                  <a:srgbClr val="777777"/>
                </a:solidFill>
                <a:latin typeface="Tahoma" pitchFamily="34" charset="0"/>
                <a:ea typeface="宋体" pitchFamily="2" charset="-122"/>
              </a:rPr>
              <a:pPr algn="r"/>
              <a:t>21</a:t>
            </a:fld>
            <a:endParaRPr lang="zh-CN" sz="1700">
              <a:solidFill>
                <a:srgbClr val="777777"/>
              </a:solidFill>
              <a:latin typeface="Tahoma" pitchFamily="34" charset="0"/>
              <a:ea typeface="宋体" pitchFamily="2" charset="-122"/>
            </a:endParaRPr>
          </a:p>
        </p:txBody>
      </p:sp>
      <p:sp>
        <p:nvSpPr>
          <p:cNvPr id="52232" name="Rectangle 5"/>
          <p:cNvSpPr>
            <a:spLocks noChangeArrowheads="1"/>
          </p:cNvSpPr>
          <p:nvPr/>
        </p:nvSpPr>
        <p:spPr bwMode="auto">
          <a:xfrm>
            <a:off x="592138" y="1463674"/>
            <a:ext cx="8294410" cy="5280025"/>
          </a:xfrm>
          <a:prstGeom prst="rect">
            <a:avLst/>
          </a:prstGeom>
          <a:noFill/>
          <a:ln w="9525">
            <a:noFill/>
            <a:miter lim="800000"/>
            <a:headEnd/>
            <a:tailEnd/>
          </a:ln>
          <a:effectLst/>
        </p:spPr>
        <p:txBody>
          <a:bodyPr/>
          <a:lstStyle/>
          <a:p>
            <a:pPr>
              <a:lnSpc>
                <a:spcPct val="105000"/>
              </a:lnSpc>
              <a:spcBef>
                <a:spcPct val="45000"/>
              </a:spcBef>
              <a:buClr>
                <a:srgbClr val="669900"/>
              </a:buClr>
              <a:buSzPct val="120000"/>
            </a:pP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有三块位置及光、热、水、肥、风、虫、草等条件不同的土地：</a:t>
            </a:r>
            <a:r>
              <a:rPr lang="zh-CN" altLang="en-US" sz="2500" dirty="0">
                <a:solidFill>
                  <a:srgbClr val="0070C0"/>
                </a:solidFill>
                <a:ea typeface="宋体" pitchFamily="2" charset="-122"/>
              </a:rPr>
              <a:t>马儿坡、李子林、库水塘</a:t>
            </a:r>
            <a:r>
              <a:rPr lang="zh-CN" altLang="en-US" sz="2500" dirty="0">
                <a:ea typeface="宋体" pitchFamily="2" charset="-122"/>
              </a:rPr>
              <a:t>。每个地块都可以生产两种产品：烤饼和羊肉。但</a:t>
            </a:r>
            <a:r>
              <a:rPr lang="zh-CN" altLang="en-US" sz="2500" b="1" dirty="0">
                <a:solidFill>
                  <a:srgbClr val="C00000"/>
                </a:solidFill>
                <a:ea typeface="宋体" pitchFamily="2" charset="-122"/>
              </a:rPr>
              <a:t>生产率</a:t>
            </a:r>
            <a:r>
              <a:rPr lang="en-US" altLang="zh-CN" sz="2500" dirty="0">
                <a:solidFill>
                  <a:srgbClr val="C00000"/>
                </a:solidFill>
                <a:ea typeface="宋体" pitchFamily="2" charset="-122"/>
              </a:rPr>
              <a:t>(productivity)</a:t>
            </a:r>
            <a:r>
              <a:rPr lang="zh-CN" altLang="en-US" sz="2500" dirty="0">
                <a:ea typeface="宋体" pitchFamily="2" charset="-122"/>
              </a:rPr>
              <a:t>有别：</a:t>
            </a:r>
            <a:endParaRPr lang="en-US" altLang="zh-CN" sz="2500" dirty="0">
              <a:ea typeface="宋体" pitchFamily="2" charset="-122"/>
            </a:endParaRPr>
          </a:p>
          <a:p>
            <a:pPr>
              <a:lnSpc>
                <a:spcPct val="105000"/>
              </a:lnSpc>
              <a:spcBef>
                <a:spcPts val="600"/>
              </a:spcBef>
              <a:buClr>
                <a:srgbClr val="669900"/>
              </a:buClr>
              <a:buSzPct val="120000"/>
            </a:pPr>
            <a:r>
              <a:rPr lang="zh-CN" altLang="en-US" sz="2350" dirty="0">
                <a:ea typeface="宋体" pitchFamily="2" charset="-122"/>
              </a:rPr>
              <a:t> 寒冷干旱贫瘠的</a:t>
            </a:r>
            <a:r>
              <a:rPr lang="zh-CN" altLang="en-US" sz="2350" dirty="0">
                <a:solidFill>
                  <a:srgbClr val="0070C0"/>
                </a:solidFill>
                <a:ea typeface="宋体" pitchFamily="2" charset="-122"/>
              </a:rPr>
              <a:t>马儿坡</a:t>
            </a:r>
            <a:r>
              <a:rPr lang="zh-CN" altLang="en-US" sz="2350" dirty="0">
                <a:ea typeface="宋体" pitchFamily="2" charset="-122"/>
              </a:rPr>
              <a:t>面积 </a:t>
            </a:r>
            <a:r>
              <a:rPr lang="en-US" altLang="zh-CN" sz="2350" dirty="0">
                <a:ea typeface="宋体" pitchFamily="2" charset="-122"/>
              </a:rPr>
              <a:t>20</a:t>
            </a:r>
            <a:r>
              <a:rPr lang="zh-CN" altLang="en-US" sz="2350" dirty="0">
                <a:ea typeface="宋体" pitchFamily="2" charset="-122"/>
              </a:rPr>
              <a:t>亩</a:t>
            </a:r>
            <a:r>
              <a:rPr lang="en-US" altLang="zh-CN" sz="2350" dirty="0">
                <a:ea typeface="宋体" pitchFamily="2" charset="-122"/>
              </a:rPr>
              <a:t>,</a:t>
            </a:r>
            <a:r>
              <a:rPr lang="zh-CN" altLang="en-US" sz="2350" dirty="0">
                <a:ea typeface="宋体" pitchFamily="2" charset="-122"/>
              </a:rPr>
              <a:t>每亩可产  </a:t>
            </a:r>
            <a:r>
              <a:rPr lang="en-US" altLang="zh-CN" sz="2350" dirty="0">
                <a:ea typeface="宋体" pitchFamily="2" charset="-122"/>
              </a:rPr>
              <a:t>50</a:t>
            </a:r>
            <a:r>
              <a:rPr lang="zh-CN" altLang="en-US" sz="2350" dirty="0">
                <a:ea typeface="宋体" pitchFamily="2" charset="-122"/>
              </a:rPr>
              <a:t>斤饼或</a:t>
            </a:r>
            <a:r>
              <a:rPr lang="en-US" altLang="zh-CN" sz="2350" dirty="0">
                <a:ea typeface="宋体" pitchFamily="2" charset="-122"/>
              </a:rPr>
              <a:t>10</a:t>
            </a:r>
            <a:r>
              <a:rPr lang="zh-CN" altLang="en-US" sz="2350" dirty="0">
                <a:ea typeface="宋体" pitchFamily="2" charset="-122"/>
              </a:rPr>
              <a:t>斤肉</a:t>
            </a:r>
            <a:endParaRPr lang="en-US" altLang="zh-CN" sz="2350" dirty="0">
              <a:ea typeface="宋体" pitchFamily="2" charset="-122"/>
            </a:endParaRPr>
          </a:p>
          <a:p>
            <a:pPr>
              <a:lnSpc>
                <a:spcPct val="105000"/>
              </a:lnSpc>
              <a:spcBef>
                <a:spcPts val="600"/>
              </a:spcBef>
              <a:buClr>
                <a:srgbClr val="669900"/>
              </a:buClr>
              <a:buSzPct val="120000"/>
            </a:pPr>
            <a:r>
              <a:rPr lang="zh-CN" altLang="en-US" sz="2350" dirty="0">
                <a:ea typeface="宋体" pitchFamily="2" charset="-122"/>
              </a:rPr>
              <a:t> 避风湿润较肥的</a:t>
            </a:r>
            <a:r>
              <a:rPr lang="zh-CN" altLang="en-US" sz="2350" dirty="0">
                <a:solidFill>
                  <a:srgbClr val="0070C0"/>
                </a:solidFill>
                <a:ea typeface="宋体" pitchFamily="2" charset="-122"/>
              </a:rPr>
              <a:t>李子林</a:t>
            </a:r>
            <a:r>
              <a:rPr lang="zh-CN" altLang="en-US" sz="2350" dirty="0">
                <a:ea typeface="宋体" pitchFamily="2" charset="-122"/>
              </a:rPr>
              <a:t>面积   </a:t>
            </a:r>
            <a:r>
              <a:rPr lang="en-US" altLang="zh-CN" sz="2350" dirty="0">
                <a:ea typeface="宋体" pitchFamily="2" charset="-122"/>
              </a:rPr>
              <a:t>5</a:t>
            </a:r>
            <a:r>
              <a:rPr lang="zh-CN" altLang="en-US" sz="2350" dirty="0">
                <a:ea typeface="宋体" pitchFamily="2" charset="-122"/>
              </a:rPr>
              <a:t>亩</a:t>
            </a:r>
            <a:r>
              <a:rPr lang="en-US" altLang="zh-CN" sz="2350" dirty="0">
                <a:ea typeface="宋体" pitchFamily="2" charset="-122"/>
              </a:rPr>
              <a:t>,</a:t>
            </a:r>
            <a:r>
              <a:rPr lang="zh-CN" altLang="en-US" sz="2350" dirty="0">
                <a:ea typeface="宋体" pitchFamily="2" charset="-122"/>
              </a:rPr>
              <a:t>每亩可产</a:t>
            </a:r>
            <a:r>
              <a:rPr lang="en-US" altLang="zh-CN" sz="2350" dirty="0">
                <a:ea typeface="宋体" pitchFamily="2" charset="-122"/>
              </a:rPr>
              <a:t>200</a:t>
            </a:r>
            <a:r>
              <a:rPr lang="zh-CN" altLang="en-US" sz="2350" dirty="0">
                <a:ea typeface="宋体" pitchFamily="2" charset="-122"/>
              </a:rPr>
              <a:t>斤饼或</a:t>
            </a:r>
            <a:r>
              <a:rPr lang="en-US" altLang="zh-CN" sz="2350" dirty="0">
                <a:ea typeface="宋体" pitchFamily="2" charset="-122"/>
              </a:rPr>
              <a:t>20</a:t>
            </a:r>
            <a:r>
              <a:rPr lang="zh-CN" altLang="en-US" sz="2350" dirty="0">
                <a:ea typeface="宋体" pitchFamily="2" charset="-122"/>
              </a:rPr>
              <a:t>斤肉</a:t>
            </a:r>
            <a:endParaRPr lang="en-US" altLang="zh-CN" sz="2350" dirty="0">
              <a:ea typeface="宋体" pitchFamily="2" charset="-122"/>
            </a:endParaRPr>
          </a:p>
          <a:p>
            <a:pPr>
              <a:lnSpc>
                <a:spcPct val="105000"/>
              </a:lnSpc>
              <a:spcBef>
                <a:spcPts val="600"/>
              </a:spcBef>
              <a:buClr>
                <a:srgbClr val="669900"/>
              </a:buClr>
              <a:buSzPct val="120000"/>
            </a:pPr>
            <a:r>
              <a:rPr lang="zh-CN" altLang="en-US" sz="2350" dirty="0">
                <a:ea typeface="宋体" pitchFamily="2" charset="-122"/>
              </a:rPr>
              <a:t> 温暖可灌肥沃的</a:t>
            </a:r>
            <a:r>
              <a:rPr lang="zh-CN" altLang="en-US" sz="2350" dirty="0">
                <a:solidFill>
                  <a:srgbClr val="0070C0"/>
                </a:solidFill>
                <a:ea typeface="宋体" pitchFamily="2" charset="-122"/>
              </a:rPr>
              <a:t>库水塘</a:t>
            </a:r>
            <a:r>
              <a:rPr lang="zh-CN" altLang="en-US" sz="2350" dirty="0">
                <a:ea typeface="宋体" pitchFamily="2" charset="-122"/>
              </a:rPr>
              <a:t>面积</a:t>
            </a:r>
            <a:r>
              <a:rPr lang="en-US" altLang="zh-CN" sz="2350" dirty="0">
                <a:ea typeface="宋体" pitchFamily="2" charset="-122"/>
              </a:rPr>
              <a:t>   5</a:t>
            </a:r>
            <a:r>
              <a:rPr lang="zh-CN" altLang="en-US" sz="2350" dirty="0">
                <a:ea typeface="宋体" pitchFamily="2" charset="-122"/>
              </a:rPr>
              <a:t>亩</a:t>
            </a:r>
            <a:r>
              <a:rPr lang="en-US" altLang="zh-CN" sz="2350" dirty="0">
                <a:ea typeface="宋体" pitchFamily="2" charset="-122"/>
              </a:rPr>
              <a:t>,</a:t>
            </a:r>
            <a:r>
              <a:rPr lang="zh-CN" altLang="en-US" sz="2350" dirty="0">
                <a:ea typeface="宋体" pitchFamily="2" charset="-122"/>
              </a:rPr>
              <a:t>每亩可产</a:t>
            </a:r>
            <a:r>
              <a:rPr lang="en-US" altLang="zh-CN" sz="2350" dirty="0">
                <a:ea typeface="宋体" pitchFamily="2" charset="-122"/>
              </a:rPr>
              <a:t>800</a:t>
            </a:r>
            <a:r>
              <a:rPr lang="zh-CN" altLang="en-US" sz="2350" dirty="0">
                <a:ea typeface="宋体" pitchFamily="2" charset="-122"/>
              </a:rPr>
              <a:t>斤饼或</a:t>
            </a:r>
            <a:r>
              <a:rPr lang="en-US" altLang="zh-CN" sz="2350" dirty="0">
                <a:ea typeface="宋体" pitchFamily="2" charset="-122"/>
              </a:rPr>
              <a:t>40</a:t>
            </a:r>
            <a:r>
              <a:rPr lang="zh-CN" altLang="en-US" sz="2350" dirty="0">
                <a:ea typeface="宋体" pitchFamily="2" charset="-122"/>
              </a:rPr>
              <a:t>斤肉</a:t>
            </a:r>
            <a:endParaRPr lang="en-US" altLang="zh-CN" sz="2350" dirty="0">
              <a:ea typeface="宋体" pitchFamily="2" charset="-122"/>
            </a:endParaRPr>
          </a:p>
          <a:p>
            <a:pPr>
              <a:lnSpc>
                <a:spcPct val="105000"/>
              </a:lnSpc>
              <a:spcBef>
                <a:spcPts val="1000"/>
              </a:spcBef>
              <a:buClr>
                <a:srgbClr val="669900"/>
              </a:buClr>
              <a:buSzPct val="120000"/>
            </a:pPr>
            <a:endParaRPr lang="en-US" altLang="zh-CN" sz="900" b="1" dirty="0">
              <a:solidFill>
                <a:srgbClr val="CC0000"/>
              </a:solidFill>
              <a:ea typeface="宋体" pitchFamily="2" charset="-122"/>
            </a:endParaRPr>
          </a:p>
          <a:p>
            <a:pPr>
              <a:lnSpc>
                <a:spcPct val="105000"/>
              </a:lnSpc>
              <a:spcBef>
                <a:spcPts val="1000"/>
              </a:spcBef>
              <a:buClr>
                <a:srgbClr val="669900"/>
              </a:buClr>
              <a:buSzPct val="120000"/>
            </a:pPr>
            <a:r>
              <a:rPr lang="zh-CN" sz="2500" b="1" dirty="0">
                <a:solidFill>
                  <a:srgbClr val="339966"/>
                </a:solidFill>
                <a:ea typeface="宋体" pitchFamily="2" charset="-122"/>
              </a:rPr>
              <a:t>a.</a:t>
            </a:r>
            <a:r>
              <a:rPr lang="zh-CN" altLang="en-US" sz="2500" dirty="0">
                <a:ea typeface="宋体" pitchFamily="2" charset="-122"/>
              </a:rPr>
              <a:t>所有土地全部生产饼能得到多少斤饼？全部生产肉呢？</a:t>
            </a:r>
            <a:endParaRPr lang="en-US" altLang="zh-CN" sz="2500" dirty="0">
              <a:ea typeface="宋体" pitchFamily="2" charset="-122"/>
            </a:endParaRPr>
          </a:p>
          <a:p>
            <a:pPr>
              <a:lnSpc>
                <a:spcPct val="105000"/>
              </a:lnSpc>
              <a:spcBef>
                <a:spcPts val="800"/>
              </a:spcBef>
              <a:buClr>
                <a:srgbClr val="669900"/>
              </a:buClr>
              <a:buSzPct val="120000"/>
            </a:pPr>
            <a:r>
              <a:rPr lang="zh-CN" altLang="zh-CN" sz="2500" b="1" dirty="0">
                <a:solidFill>
                  <a:srgbClr val="339966"/>
                </a:solidFill>
                <a:ea typeface="宋体" pitchFamily="2" charset="-122"/>
              </a:rPr>
              <a:t>b.</a:t>
            </a:r>
            <a:r>
              <a:rPr lang="zh-CN" altLang="en-US" sz="2500" dirty="0">
                <a:ea typeface="宋体" pitchFamily="2" charset="-122"/>
              </a:rPr>
              <a:t>三块地每多产</a:t>
            </a:r>
            <a:r>
              <a:rPr lang="en-US" altLang="zh-CN" sz="2500" dirty="0">
                <a:ea typeface="宋体" pitchFamily="2" charset="-122"/>
              </a:rPr>
              <a:t>1</a:t>
            </a:r>
            <a:r>
              <a:rPr lang="zh-CN" altLang="en-US" sz="2500" dirty="0">
                <a:ea typeface="宋体" pitchFamily="2" charset="-122"/>
              </a:rPr>
              <a:t>斤肉的成本</a:t>
            </a:r>
            <a:r>
              <a:rPr lang="en-US" altLang="zh-CN" sz="2500" dirty="0">
                <a:ea typeface="宋体" pitchFamily="2" charset="-122"/>
              </a:rPr>
              <a:t>/</a:t>
            </a:r>
            <a:r>
              <a:rPr lang="zh-CN" altLang="en-US" sz="2500" dirty="0">
                <a:ea typeface="宋体" pitchFamily="2" charset="-122"/>
              </a:rPr>
              <a:t>代价分别是需要放弃几斤饼？</a:t>
            </a:r>
            <a:endParaRPr lang="en-US" altLang="zh-CN" sz="2500" dirty="0">
              <a:ea typeface="宋体" pitchFamily="2" charset="-122"/>
            </a:endParaRPr>
          </a:p>
          <a:p>
            <a:pPr>
              <a:lnSpc>
                <a:spcPct val="105000"/>
              </a:lnSpc>
              <a:spcBef>
                <a:spcPts val="800"/>
              </a:spcBef>
              <a:buClr>
                <a:srgbClr val="669900"/>
              </a:buClr>
              <a:buSzPct val="120000"/>
            </a:pPr>
            <a:r>
              <a:rPr lang="zh-CN" altLang="zh-CN" sz="2500" b="1" dirty="0">
                <a:solidFill>
                  <a:srgbClr val="339966"/>
                </a:solidFill>
                <a:ea typeface="宋体" pitchFamily="2" charset="-122"/>
              </a:rPr>
              <a:t>c.</a:t>
            </a:r>
            <a:r>
              <a:rPr lang="zh-CN" altLang="en-US" sz="2500" dirty="0">
                <a:ea typeface="宋体" pitchFamily="2" charset="-122"/>
              </a:rPr>
              <a:t>如果生产</a:t>
            </a:r>
            <a:r>
              <a:rPr lang="en-US" altLang="zh-CN" sz="2500" dirty="0">
                <a:ea typeface="宋体" pitchFamily="2" charset="-122"/>
              </a:rPr>
              <a:t>100</a:t>
            </a:r>
            <a:r>
              <a:rPr lang="zh-CN" altLang="en-US" sz="2500" dirty="0">
                <a:ea typeface="宋体" pitchFamily="2" charset="-122"/>
              </a:rPr>
              <a:t>斤肉</a:t>
            </a:r>
            <a:r>
              <a:rPr lang="zh-CN" altLang="en-US" sz="2500" dirty="0">
                <a:solidFill>
                  <a:srgbClr val="9900CC"/>
                </a:solidFill>
                <a:ea typeface="宋体" pitchFamily="2" charset="-122"/>
              </a:rPr>
              <a:t>最多</a:t>
            </a:r>
            <a:r>
              <a:rPr lang="zh-CN" altLang="en-US" sz="2500" dirty="0">
                <a:ea typeface="宋体" pitchFamily="2" charset="-122"/>
              </a:rPr>
              <a:t>还能产多少饼，如何生产</a:t>
            </a:r>
            <a:r>
              <a:rPr lang="en-US" altLang="zh-CN" sz="2500" dirty="0">
                <a:ea typeface="宋体" pitchFamily="2" charset="-122"/>
              </a:rPr>
              <a:t>(How, </a:t>
            </a:r>
            <a:r>
              <a:rPr lang="zh-CN" altLang="en-US" sz="2500" dirty="0">
                <a:ea typeface="宋体" pitchFamily="2" charset="-122"/>
              </a:rPr>
              <a:t>生产任务分配给哪些土地</a:t>
            </a:r>
            <a:r>
              <a:rPr lang="en-US" altLang="zh-CN" sz="2500" dirty="0">
                <a:ea typeface="宋体" pitchFamily="2" charset="-122"/>
              </a:rPr>
              <a:t>)? 300</a:t>
            </a:r>
            <a:r>
              <a:rPr lang="zh-CN" altLang="en-US" sz="2500" dirty="0">
                <a:ea typeface="宋体" pitchFamily="2" charset="-122"/>
              </a:rPr>
              <a:t>斤肉呢？</a:t>
            </a:r>
            <a:endParaRPr lang="en-US" altLang="zh-CN" sz="2500" dirty="0">
              <a:ea typeface="宋体" pitchFamily="2" charset="-122"/>
            </a:endParaRPr>
          </a:p>
          <a:p>
            <a:pPr>
              <a:lnSpc>
                <a:spcPct val="105000"/>
              </a:lnSpc>
              <a:spcBef>
                <a:spcPts val="600"/>
              </a:spcBef>
              <a:buClr>
                <a:srgbClr val="669900"/>
              </a:buClr>
              <a:buSzPct val="120000"/>
            </a:pPr>
            <a:r>
              <a:rPr lang="en-US" altLang="zh-CN" sz="2500" b="1" dirty="0">
                <a:solidFill>
                  <a:srgbClr val="339966"/>
                </a:solidFill>
                <a:ea typeface="宋体" pitchFamily="2" charset="-122"/>
              </a:rPr>
              <a:t>d</a:t>
            </a:r>
            <a:r>
              <a:rPr lang="zh-CN" altLang="zh-CN" sz="2500" b="1" dirty="0">
                <a:solidFill>
                  <a:srgbClr val="339966"/>
                </a:solidFill>
                <a:ea typeface="宋体" pitchFamily="2" charset="-122"/>
              </a:rPr>
              <a:t>.</a:t>
            </a:r>
            <a:r>
              <a:rPr lang="zh-CN" altLang="en-US" sz="2500" dirty="0">
                <a:ea typeface="宋体" pitchFamily="2" charset="-122"/>
              </a:rPr>
              <a:t>画出愚公的生产可能性边界</a:t>
            </a:r>
            <a:r>
              <a:rPr lang="en-US" altLang="zh-CN" sz="2500" dirty="0">
                <a:ea typeface="宋体" pitchFamily="2" charset="-122"/>
              </a:rPr>
              <a:t>(PPF)</a:t>
            </a:r>
            <a:endParaRPr lang="zh-CN" sz="2500" dirty="0">
              <a:ea typeface="宋体" pitchFamily="2" charset="-122"/>
            </a:endParaRPr>
          </a:p>
        </p:txBody>
      </p:sp>
      <p:sp>
        <p:nvSpPr>
          <p:cNvPr id="3" name="TextBox 2"/>
          <p:cNvSpPr txBox="1"/>
          <p:nvPr/>
        </p:nvSpPr>
        <p:spPr>
          <a:xfrm>
            <a:off x="674426" y="4050421"/>
            <a:ext cx="7934517" cy="369332"/>
          </a:xfrm>
          <a:prstGeom prst="rect">
            <a:avLst/>
          </a:prstGeom>
          <a:noFill/>
        </p:spPr>
        <p:txBody>
          <a:bodyPr wrap="square" rtlCol="0">
            <a:spAutoFit/>
          </a:bodyPr>
          <a:lstStyle/>
          <a:p>
            <a:r>
              <a:rPr lang="zh-CN" altLang="en-US" b="1" dirty="0">
                <a:solidFill>
                  <a:srgbClr val="C00000"/>
                </a:solidFill>
                <a:ea typeface="宋体" pitchFamily="2" charset="-122"/>
              </a:rPr>
              <a:t>生</a:t>
            </a:r>
            <a:r>
              <a:rPr lang="zh-CN" altLang="zh-CN" b="1" dirty="0">
                <a:solidFill>
                  <a:srgbClr val="C00000"/>
                </a:solidFill>
                <a:ea typeface="宋体" pitchFamily="2" charset="-122"/>
              </a:rPr>
              <a:t>产率</a:t>
            </a:r>
            <a:r>
              <a:rPr lang="en-US" altLang="zh-CN" b="1" dirty="0">
                <a:solidFill>
                  <a:srgbClr val="C00000"/>
                </a:solidFill>
                <a:latin typeface="Times New Roman" panose="02020603050405020304" pitchFamily="18" charset="0"/>
                <a:ea typeface="宋体" pitchFamily="2" charset="-122"/>
                <a:cs typeface="Times New Roman" panose="02020603050405020304" pitchFamily="18" charset="0"/>
              </a:rPr>
              <a:t>(Productivity)</a:t>
            </a:r>
            <a:r>
              <a:rPr lang="zh-CN" altLang="en-US" b="1" dirty="0">
                <a:solidFill>
                  <a:srgbClr val="C00000"/>
                </a:solidFill>
                <a:latin typeface="Times New Roman" panose="02020603050405020304" pitchFamily="18" charset="0"/>
                <a:ea typeface="宋体" pitchFamily="2" charset="-122"/>
                <a:cs typeface="Times New Roman" panose="02020603050405020304" pitchFamily="18" charset="0"/>
              </a:rPr>
              <a:t>：</a:t>
            </a:r>
            <a:r>
              <a:rPr lang="zh-CN" altLang="zh-CN" b="1" dirty="0">
                <a:solidFill>
                  <a:srgbClr val="C00000"/>
                </a:solidFill>
                <a:ea typeface="宋体" pitchFamily="2" charset="-122"/>
              </a:rPr>
              <a:t>每一单位</a:t>
            </a:r>
            <a:r>
              <a:rPr lang="zh-CN" altLang="en-US" b="1" dirty="0">
                <a:solidFill>
                  <a:srgbClr val="C00000"/>
                </a:solidFill>
                <a:ea typeface="宋体" pitchFamily="2" charset="-122"/>
              </a:rPr>
              <a:t>要素</a:t>
            </a:r>
            <a:r>
              <a:rPr lang="zh-CN" altLang="zh-CN" b="1" dirty="0">
                <a:solidFill>
                  <a:srgbClr val="C00000"/>
                </a:solidFill>
                <a:ea typeface="宋体" pitchFamily="2" charset="-122"/>
              </a:rPr>
              <a:t>投入所生产的物品与劳务数量</a:t>
            </a:r>
            <a:endParaRPr lang="en-US" altLang="zh-CN" b="1" dirty="0">
              <a:solidFill>
                <a:srgbClr val="C00000"/>
              </a:solidFill>
              <a:ea typeface="宋体" pitchFamily="2" charset="-122"/>
            </a:endParaRPr>
          </a:p>
        </p:txBody>
      </p:sp>
    </p:spTree>
    <p:extLst>
      <p:ext uri="{BB962C8B-B14F-4D97-AF65-F5344CB8AC3E}">
        <p14:creationId xmlns:p14="http://schemas.microsoft.com/office/powerpoint/2010/main" val="166846282"/>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23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223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223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2232">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2232">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2232">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22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52227" name="Rectangle 4"/>
          <p:cNvSpPr>
            <a:spLocks noGrp="1" noChangeArrowheads="1"/>
          </p:cNvSpPr>
          <p:nvPr>
            <p:ph type="title"/>
          </p:nvPr>
        </p:nvSpPr>
        <p:spPr>
          <a:xfrm>
            <a:off x="587375" y="352425"/>
            <a:ext cx="8208963" cy="954088"/>
          </a:xfrm>
          <a:ln/>
        </p:spPr>
        <p:txBody>
          <a:bodyPr/>
          <a:lstStyle/>
          <a:p>
            <a:pPr algn="l"/>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a:solidFill>
                  <a:srgbClr val="339966"/>
                </a:solidFill>
                <a:effectLst>
                  <a:outerShdw blurRad="38100" dist="38100" dir="2700000" algn="tl">
                    <a:srgbClr val="C0C0C0"/>
                  </a:outerShdw>
                </a:effectLst>
                <a:latin typeface="Tahoma" pitchFamily="34" charset="0"/>
                <a:ea typeface="宋体" pitchFamily="2" charset="-122"/>
              </a:rPr>
              <a:t>2.3</a:t>
            </a:r>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 </a:t>
            </a:r>
            <a:r>
              <a:rPr lang="zh-CN" sz="2800" dirty="0">
                <a:solidFill>
                  <a:srgbClr val="339966"/>
                </a:solidFill>
                <a:effectLst>
                  <a:outerShdw blurRad="38100" dist="38100" dir="2700000" algn="tl">
                    <a:srgbClr val="C0C0C0"/>
                  </a:outerShdw>
                </a:effectLst>
                <a:latin typeface="宋体" pitchFamily="2" charset="-122"/>
                <a:ea typeface="宋体" pitchFamily="2" charset="-122"/>
              </a:rPr>
              <a:t/>
            </a:r>
            <a:br>
              <a:rPr lang="zh-CN" sz="2800" dirty="0">
                <a:solidFill>
                  <a:srgbClr val="339966"/>
                </a:solidFill>
                <a:effectLst>
                  <a:outerShdw blurRad="38100" dist="38100" dir="2700000" algn="tl">
                    <a:srgbClr val="C0C0C0"/>
                  </a:outerShdw>
                </a:effectLst>
                <a:latin typeface="宋体" pitchFamily="2" charset="-122"/>
                <a:ea typeface="宋体" pitchFamily="2" charset="-122"/>
              </a:rPr>
            </a:br>
            <a:r>
              <a:rPr lang="zh-CN" altLang="zh-CN" sz="3200" dirty="0">
                <a:solidFill>
                  <a:srgbClr val="339966"/>
                </a:solidFill>
                <a:effectLst>
                  <a:outerShdw blurRad="38100" dist="38100" dir="2700000" algn="tl">
                    <a:srgbClr val="C0C0C0"/>
                  </a:outerShdw>
                </a:effectLst>
                <a:ea typeface="宋体" pitchFamily="2" charset="-122"/>
              </a:rPr>
              <a:t>参考答案</a:t>
            </a:r>
            <a:endParaRPr lang="zh-CN" sz="3200" dirty="0">
              <a:solidFill>
                <a:srgbClr val="339966"/>
              </a:solidFill>
              <a:effectLst>
                <a:outerShdw blurRad="38100" dist="38100" dir="2700000" algn="tl">
                  <a:srgbClr val="C0C0C0"/>
                </a:outerShdw>
              </a:effectLst>
              <a:latin typeface="宋体" pitchFamily="2" charset="-122"/>
              <a:ea typeface="宋体" pitchFamily="2" charset="-122"/>
            </a:endParaRPr>
          </a:p>
        </p:txBody>
      </p:sp>
      <p:grpSp>
        <p:nvGrpSpPr>
          <p:cNvPr id="2" name="Group 4"/>
          <p:cNvGrpSpPr>
            <a:grpSpLocks/>
          </p:cNvGrpSpPr>
          <p:nvPr/>
        </p:nvGrpSpPr>
        <p:grpSpPr bwMode="auto">
          <a:xfrm>
            <a:off x="593725" y="290513"/>
            <a:ext cx="8210550" cy="1049337"/>
            <a:chOff x="0" y="0"/>
            <a:chExt cx="5000" cy="661"/>
          </a:xfrm>
        </p:grpSpPr>
        <p:sp>
          <p:nvSpPr>
            <p:cNvPr id="52229"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2230"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2231"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6F66E975-C67A-4CAE-ACC2-D7A1C70AE78D}" type="slidenum">
              <a:rPr lang="en-US" altLang="zh-CN" sz="1700">
                <a:solidFill>
                  <a:srgbClr val="777777"/>
                </a:solidFill>
                <a:latin typeface="Tahoma" pitchFamily="34" charset="0"/>
                <a:ea typeface="宋体" pitchFamily="2" charset="-122"/>
              </a:rPr>
              <a:pPr algn="r"/>
              <a:t>22</a:t>
            </a:fld>
            <a:endParaRPr lang="zh-CN" sz="1700">
              <a:solidFill>
                <a:srgbClr val="777777"/>
              </a:solidFill>
              <a:latin typeface="Tahoma" pitchFamily="34" charset="0"/>
              <a:ea typeface="宋体" pitchFamily="2" charset="-122"/>
            </a:endParaRPr>
          </a:p>
        </p:txBody>
      </p:sp>
      <p:sp>
        <p:nvSpPr>
          <p:cNvPr id="52232" name="Rectangle 5"/>
          <p:cNvSpPr>
            <a:spLocks noChangeArrowheads="1"/>
          </p:cNvSpPr>
          <p:nvPr/>
        </p:nvSpPr>
        <p:spPr bwMode="auto">
          <a:xfrm>
            <a:off x="592138" y="1463674"/>
            <a:ext cx="8394700" cy="5095875"/>
          </a:xfrm>
          <a:prstGeom prst="rect">
            <a:avLst/>
          </a:prstGeom>
          <a:noFill/>
          <a:ln w="9525">
            <a:noFill/>
            <a:miter lim="800000"/>
            <a:headEnd/>
            <a:tailEnd/>
          </a:ln>
          <a:effectLst/>
        </p:spPr>
        <p:txBody>
          <a:bodyPr/>
          <a:lstStyle/>
          <a:p>
            <a:pPr>
              <a:lnSpc>
                <a:spcPct val="105000"/>
              </a:lnSpc>
              <a:spcBef>
                <a:spcPts val="1000"/>
              </a:spcBef>
              <a:buClr>
                <a:srgbClr val="669900"/>
              </a:buClr>
              <a:buSzPct val="120000"/>
            </a:pPr>
            <a:r>
              <a:rPr lang="en-US" altLang="zh-CN" sz="2500" b="1" dirty="0">
                <a:solidFill>
                  <a:srgbClr val="339966"/>
                </a:solidFill>
                <a:ea typeface="宋体" pitchFamily="2" charset="-122"/>
              </a:rPr>
              <a:t>a</a:t>
            </a:r>
            <a:r>
              <a:rPr lang="zh-CN" altLang="zh-CN" sz="2500" b="1" dirty="0">
                <a:solidFill>
                  <a:srgbClr val="339966"/>
                </a:solidFill>
                <a:ea typeface="宋体" pitchFamily="2" charset="-122"/>
              </a:rPr>
              <a:t>.</a:t>
            </a:r>
            <a:r>
              <a:rPr lang="zh-CN" altLang="en-US" sz="2500" dirty="0">
                <a:ea typeface="宋体" pitchFamily="2" charset="-122"/>
              </a:rPr>
              <a:t>所有土地</a:t>
            </a:r>
            <a:r>
              <a:rPr lang="zh-CN" altLang="en-US" sz="2500" dirty="0">
                <a:solidFill>
                  <a:srgbClr val="00B050"/>
                </a:solidFill>
                <a:ea typeface="宋体" pitchFamily="2" charset="-122"/>
              </a:rPr>
              <a:t>全部生产饼能产</a:t>
            </a:r>
            <a:r>
              <a:rPr lang="en-US" altLang="zh-CN" sz="2500" dirty="0">
                <a:solidFill>
                  <a:srgbClr val="00B050"/>
                </a:solidFill>
                <a:ea typeface="宋体" pitchFamily="2" charset="-122"/>
              </a:rPr>
              <a:t>6000</a:t>
            </a:r>
            <a:r>
              <a:rPr lang="zh-CN" altLang="en-US" sz="2500" dirty="0">
                <a:solidFill>
                  <a:srgbClr val="00B050"/>
                </a:solidFill>
                <a:ea typeface="宋体" pitchFamily="2" charset="-122"/>
              </a:rPr>
              <a:t>斤</a:t>
            </a:r>
            <a:r>
              <a:rPr lang="zh-CN" altLang="en-US" sz="2500" dirty="0">
                <a:ea typeface="宋体" pitchFamily="2" charset="-122"/>
              </a:rPr>
              <a:t>或</a:t>
            </a:r>
            <a:r>
              <a:rPr lang="zh-CN" altLang="en-US" sz="2500" dirty="0">
                <a:solidFill>
                  <a:srgbClr val="9900CC"/>
                </a:solidFill>
                <a:ea typeface="宋体" pitchFamily="2" charset="-122"/>
              </a:rPr>
              <a:t>全部生产肉能产</a:t>
            </a:r>
            <a:r>
              <a:rPr lang="en-US" altLang="zh-CN" sz="2500" dirty="0">
                <a:solidFill>
                  <a:srgbClr val="9900CC"/>
                </a:solidFill>
                <a:ea typeface="宋体" pitchFamily="2" charset="-122"/>
              </a:rPr>
              <a:t>500</a:t>
            </a:r>
            <a:r>
              <a:rPr lang="zh-CN" altLang="en-US" sz="2500" dirty="0">
                <a:solidFill>
                  <a:srgbClr val="9900CC"/>
                </a:solidFill>
                <a:ea typeface="宋体" pitchFamily="2" charset="-122"/>
              </a:rPr>
              <a:t>斤</a:t>
            </a:r>
            <a:endParaRPr lang="en-US" altLang="zh-CN" sz="2500" dirty="0">
              <a:solidFill>
                <a:srgbClr val="9900CC"/>
              </a:solidFill>
              <a:ea typeface="宋体" pitchFamily="2" charset="-122"/>
            </a:endParaRPr>
          </a:p>
          <a:p>
            <a:pPr>
              <a:lnSpc>
                <a:spcPct val="105000"/>
              </a:lnSpc>
              <a:spcBef>
                <a:spcPts val="600"/>
              </a:spcBef>
              <a:buClr>
                <a:srgbClr val="669900"/>
              </a:buClr>
              <a:buSzPct val="120000"/>
            </a:pPr>
            <a:r>
              <a:rPr lang="zh-CN" altLang="en-US" sz="2500" dirty="0">
                <a:solidFill>
                  <a:srgbClr val="0070C0"/>
                </a:solidFill>
                <a:ea typeface="宋体" pitchFamily="2" charset="-122"/>
              </a:rPr>
              <a:t> 马儿坡</a:t>
            </a:r>
            <a:r>
              <a:rPr lang="zh-CN" altLang="en-US" sz="2500" dirty="0">
                <a:ea typeface="宋体" pitchFamily="2" charset="-122"/>
              </a:rPr>
              <a:t>：</a:t>
            </a:r>
            <a:r>
              <a:rPr lang="en-US" altLang="zh-CN" sz="2500" dirty="0">
                <a:ea typeface="宋体" pitchFamily="2" charset="-122"/>
              </a:rPr>
              <a:t>20</a:t>
            </a:r>
            <a:r>
              <a:rPr lang="zh-CN" altLang="en-US" sz="2500" dirty="0">
                <a:ea typeface="宋体" pitchFamily="2" charset="-122"/>
              </a:rPr>
              <a:t>亩</a:t>
            </a:r>
            <a:r>
              <a:rPr lang="zh-CN" altLang="en-US" sz="2500" dirty="0">
                <a:ea typeface="宋体" pitchFamily="2" charset="-122"/>
                <a:sym typeface="Wingdings 2"/>
              </a:rPr>
              <a:t></a:t>
            </a:r>
            <a:r>
              <a:rPr lang="zh-CN" altLang="en-US" sz="2500" dirty="0">
                <a:solidFill>
                  <a:srgbClr val="00B050"/>
                </a:solidFill>
                <a:ea typeface="宋体" pitchFamily="2" charset="-122"/>
                <a:sym typeface="Wingdings 2"/>
              </a:rPr>
              <a:t>  </a:t>
            </a:r>
            <a:r>
              <a:rPr lang="en-US" altLang="zh-CN" sz="2500" dirty="0">
                <a:solidFill>
                  <a:srgbClr val="00B050"/>
                </a:solidFill>
                <a:ea typeface="宋体" pitchFamily="2" charset="-122"/>
              </a:rPr>
              <a:t>50</a:t>
            </a:r>
            <a:r>
              <a:rPr lang="zh-CN" altLang="en-US" sz="2500" dirty="0">
                <a:solidFill>
                  <a:srgbClr val="00B050"/>
                </a:solidFill>
                <a:ea typeface="宋体" pitchFamily="2" charset="-122"/>
              </a:rPr>
              <a:t>斤</a:t>
            </a:r>
            <a:r>
              <a:rPr lang="en-US" altLang="zh-CN" sz="2500" dirty="0">
                <a:solidFill>
                  <a:srgbClr val="00B050"/>
                </a:solidFill>
                <a:ea typeface="宋体" pitchFamily="2" charset="-122"/>
              </a:rPr>
              <a:t>/</a:t>
            </a:r>
            <a:r>
              <a:rPr lang="zh-CN" altLang="en-US" sz="2500" dirty="0">
                <a:solidFill>
                  <a:srgbClr val="00B050"/>
                </a:solidFill>
                <a:ea typeface="宋体" pitchFamily="2" charset="-122"/>
              </a:rPr>
              <a:t>亩</a:t>
            </a:r>
            <a:r>
              <a:rPr lang="en-US" altLang="zh-CN" sz="2500" dirty="0">
                <a:solidFill>
                  <a:srgbClr val="00B050"/>
                </a:solidFill>
                <a:ea typeface="宋体" pitchFamily="2" charset="-122"/>
              </a:rPr>
              <a:t>=1000</a:t>
            </a:r>
            <a:r>
              <a:rPr lang="zh-CN" altLang="en-US" sz="2500" dirty="0">
                <a:solidFill>
                  <a:srgbClr val="00B050"/>
                </a:solidFill>
                <a:ea typeface="宋体" pitchFamily="2" charset="-122"/>
              </a:rPr>
              <a:t>斤饼</a:t>
            </a:r>
            <a:r>
              <a:rPr lang="zh-CN" altLang="en-US" sz="2500" dirty="0">
                <a:ea typeface="宋体" pitchFamily="2" charset="-122"/>
              </a:rPr>
              <a:t>或</a:t>
            </a:r>
            <a:r>
              <a:rPr lang="en-US" altLang="zh-CN" sz="2500" dirty="0">
                <a:ea typeface="宋体" pitchFamily="2" charset="-122"/>
              </a:rPr>
              <a:t>20</a:t>
            </a:r>
            <a:r>
              <a:rPr lang="zh-CN" altLang="en-US" sz="2500" dirty="0">
                <a:ea typeface="宋体" pitchFamily="2" charset="-122"/>
              </a:rPr>
              <a:t>亩</a:t>
            </a:r>
            <a:r>
              <a:rPr lang="zh-CN" altLang="en-US" sz="2500" dirty="0">
                <a:ea typeface="宋体" pitchFamily="2" charset="-122"/>
                <a:sym typeface="Wingdings 2"/>
              </a:rPr>
              <a:t></a:t>
            </a:r>
            <a:r>
              <a:rPr lang="en-US" altLang="zh-CN" sz="2500" dirty="0">
                <a:solidFill>
                  <a:srgbClr val="9900CC"/>
                </a:solidFill>
                <a:ea typeface="宋体" pitchFamily="2" charset="-122"/>
              </a:rPr>
              <a:t>10</a:t>
            </a:r>
            <a:r>
              <a:rPr lang="zh-CN" altLang="en-US" sz="2500" dirty="0">
                <a:solidFill>
                  <a:srgbClr val="9900CC"/>
                </a:solidFill>
                <a:ea typeface="宋体" pitchFamily="2" charset="-122"/>
              </a:rPr>
              <a:t>斤</a:t>
            </a:r>
            <a:r>
              <a:rPr lang="en-US" altLang="zh-CN" sz="2500" dirty="0">
                <a:solidFill>
                  <a:srgbClr val="9900CC"/>
                </a:solidFill>
                <a:ea typeface="宋体" pitchFamily="2" charset="-122"/>
              </a:rPr>
              <a:t>/</a:t>
            </a:r>
            <a:r>
              <a:rPr lang="zh-CN" altLang="en-US" sz="2500" dirty="0">
                <a:solidFill>
                  <a:srgbClr val="9900CC"/>
                </a:solidFill>
                <a:ea typeface="宋体" pitchFamily="2" charset="-122"/>
              </a:rPr>
              <a:t>亩</a:t>
            </a:r>
            <a:r>
              <a:rPr lang="en-US" altLang="zh-CN" sz="2500" dirty="0">
                <a:solidFill>
                  <a:srgbClr val="9900CC"/>
                </a:solidFill>
                <a:ea typeface="宋体" pitchFamily="2" charset="-122"/>
              </a:rPr>
              <a:t>=200</a:t>
            </a:r>
          </a:p>
          <a:p>
            <a:pPr>
              <a:lnSpc>
                <a:spcPct val="105000"/>
              </a:lnSpc>
              <a:spcBef>
                <a:spcPts val="600"/>
              </a:spcBef>
              <a:buClr>
                <a:srgbClr val="669900"/>
              </a:buClr>
              <a:buSzPct val="120000"/>
            </a:pPr>
            <a:r>
              <a:rPr lang="zh-CN" altLang="en-US" sz="2500" dirty="0">
                <a:solidFill>
                  <a:srgbClr val="0070C0"/>
                </a:solidFill>
                <a:ea typeface="宋体" pitchFamily="2" charset="-122"/>
              </a:rPr>
              <a:t> 李子林</a:t>
            </a:r>
            <a:r>
              <a:rPr lang="zh-CN" altLang="en-US" sz="2500" dirty="0">
                <a:ea typeface="宋体" pitchFamily="2" charset="-122"/>
              </a:rPr>
              <a:t>：  </a:t>
            </a:r>
            <a:r>
              <a:rPr lang="en-US" altLang="zh-CN" sz="2500" dirty="0">
                <a:ea typeface="宋体" pitchFamily="2" charset="-122"/>
              </a:rPr>
              <a:t>5</a:t>
            </a:r>
            <a:r>
              <a:rPr lang="zh-CN" altLang="en-US" sz="2500" dirty="0">
                <a:ea typeface="宋体" pitchFamily="2" charset="-122"/>
              </a:rPr>
              <a:t>亩</a:t>
            </a:r>
            <a:r>
              <a:rPr lang="zh-CN" altLang="en-US" sz="2500" dirty="0">
                <a:ea typeface="宋体" pitchFamily="2" charset="-122"/>
                <a:sym typeface="Wingdings 2"/>
              </a:rPr>
              <a:t></a:t>
            </a:r>
            <a:r>
              <a:rPr lang="en-US" altLang="zh-CN" sz="2500" dirty="0">
                <a:solidFill>
                  <a:srgbClr val="00B050"/>
                </a:solidFill>
                <a:ea typeface="宋体" pitchFamily="2" charset="-122"/>
              </a:rPr>
              <a:t>200</a:t>
            </a:r>
            <a:r>
              <a:rPr lang="zh-CN" altLang="en-US" sz="2500" dirty="0">
                <a:solidFill>
                  <a:srgbClr val="00B050"/>
                </a:solidFill>
                <a:ea typeface="宋体" pitchFamily="2" charset="-122"/>
              </a:rPr>
              <a:t>斤</a:t>
            </a:r>
            <a:r>
              <a:rPr lang="en-US" altLang="zh-CN" sz="2500" dirty="0">
                <a:solidFill>
                  <a:srgbClr val="00B050"/>
                </a:solidFill>
                <a:ea typeface="宋体" pitchFamily="2" charset="-122"/>
              </a:rPr>
              <a:t>/</a:t>
            </a:r>
            <a:r>
              <a:rPr lang="zh-CN" altLang="en-US" sz="2500" dirty="0">
                <a:solidFill>
                  <a:srgbClr val="00B050"/>
                </a:solidFill>
                <a:ea typeface="宋体" pitchFamily="2" charset="-122"/>
              </a:rPr>
              <a:t>亩</a:t>
            </a:r>
            <a:r>
              <a:rPr lang="en-US" altLang="zh-CN" sz="2500" dirty="0">
                <a:solidFill>
                  <a:srgbClr val="00B050"/>
                </a:solidFill>
                <a:ea typeface="宋体" pitchFamily="2" charset="-122"/>
              </a:rPr>
              <a:t>=1000</a:t>
            </a:r>
            <a:r>
              <a:rPr lang="zh-CN" altLang="en-US" sz="2500" dirty="0">
                <a:solidFill>
                  <a:srgbClr val="00B050"/>
                </a:solidFill>
                <a:ea typeface="宋体" pitchFamily="2" charset="-122"/>
              </a:rPr>
              <a:t>斤饼</a:t>
            </a:r>
            <a:r>
              <a:rPr lang="zh-CN" altLang="en-US" sz="2500" dirty="0">
                <a:ea typeface="宋体" pitchFamily="2" charset="-122"/>
              </a:rPr>
              <a:t>或  </a:t>
            </a:r>
            <a:r>
              <a:rPr lang="en-US" altLang="zh-CN" sz="2500" dirty="0">
                <a:ea typeface="宋体" pitchFamily="2" charset="-122"/>
              </a:rPr>
              <a:t>5</a:t>
            </a:r>
            <a:r>
              <a:rPr lang="zh-CN" altLang="en-US" sz="2500" dirty="0">
                <a:ea typeface="宋体" pitchFamily="2" charset="-122"/>
              </a:rPr>
              <a:t>亩</a:t>
            </a:r>
            <a:r>
              <a:rPr lang="zh-CN" altLang="en-US" sz="2500" dirty="0">
                <a:ea typeface="宋体" pitchFamily="2" charset="-122"/>
                <a:sym typeface="Wingdings 2"/>
              </a:rPr>
              <a:t></a:t>
            </a:r>
            <a:r>
              <a:rPr lang="en-US" altLang="zh-CN" sz="2500" dirty="0">
                <a:solidFill>
                  <a:srgbClr val="9900CC"/>
                </a:solidFill>
                <a:ea typeface="宋体" pitchFamily="2" charset="-122"/>
              </a:rPr>
              <a:t>20</a:t>
            </a:r>
            <a:r>
              <a:rPr lang="zh-CN" altLang="en-US" sz="2500" dirty="0">
                <a:solidFill>
                  <a:srgbClr val="9900CC"/>
                </a:solidFill>
                <a:ea typeface="宋体" pitchFamily="2" charset="-122"/>
              </a:rPr>
              <a:t>斤</a:t>
            </a:r>
            <a:r>
              <a:rPr lang="en-US" altLang="zh-CN" sz="2500" dirty="0">
                <a:solidFill>
                  <a:srgbClr val="9900CC"/>
                </a:solidFill>
                <a:ea typeface="宋体" pitchFamily="2" charset="-122"/>
              </a:rPr>
              <a:t>/</a:t>
            </a:r>
            <a:r>
              <a:rPr lang="zh-CN" altLang="en-US" sz="2500" dirty="0">
                <a:solidFill>
                  <a:srgbClr val="9900CC"/>
                </a:solidFill>
                <a:ea typeface="宋体" pitchFamily="2" charset="-122"/>
              </a:rPr>
              <a:t>亩</a:t>
            </a:r>
            <a:r>
              <a:rPr lang="en-US" altLang="zh-CN" sz="2500" dirty="0">
                <a:solidFill>
                  <a:srgbClr val="9900CC"/>
                </a:solidFill>
                <a:ea typeface="宋体" pitchFamily="2" charset="-122"/>
              </a:rPr>
              <a:t>=100</a:t>
            </a:r>
          </a:p>
          <a:p>
            <a:pPr>
              <a:lnSpc>
                <a:spcPct val="105000"/>
              </a:lnSpc>
              <a:spcBef>
                <a:spcPts val="600"/>
              </a:spcBef>
              <a:buClr>
                <a:srgbClr val="669900"/>
              </a:buClr>
              <a:buSzPct val="120000"/>
            </a:pPr>
            <a:r>
              <a:rPr lang="zh-CN" altLang="en-US" sz="2500" dirty="0">
                <a:solidFill>
                  <a:srgbClr val="0070C0"/>
                </a:solidFill>
                <a:ea typeface="宋体" pitchFamily="2" charset="-122"/>
              </a:rPr>
              <a:t> 库水塘</a:t>
            </a:r>
            <a:r>
              <a:rPr lang="zh-CN" altLang="en-US" sz="2500" dirty="0">
                <a:ea typeface="宋体" pitchFamily="2" charset="-122"/>
              </a:rPr>
              <a:t>：</a:t>
            </a:r>
            <a:r>
              <a:rPr lang="en-US" altLang="zh-CN" sz="2500" dirty="0">
                <a:ea typeface="宋体" pitchFamily="2" charset="-122"/>
              </a:rPr>
              <a:t>  5</a:t>
            </a:r>
            <a:r>
              <a:rPr lang="zh-CN" altLang="en-US" sz="2500" dirty="0">
                <a:ea typeface="宋体" pitchFamily="2" charset="-122"/>
              </a:rPr>
              <a:t>亩</a:t>
            </a:r>
            <a:r>
              <a:rPr lang="zh-CN" altLang="en-US" sz="2500" dirty="0">
                <a:ea typeface="宋体" pitchFamily="2" charset="-122"/>
                <a:sym typeface="Wingdings 2"/>
              </a:rPr>
              <a:t></a:t>
            </a:r>
            <a:r>
              <a:rPr lang="en-US" altLang="zh-CN" sz="2500" dirty="0">
                <a:solidFill>
                  <a:srgbClr val="00B050"/>
                </a:solidFill>
                <a:ea typeface="宋体" pitchFamily="2" charset="-122"/>
                <a:sym typeface="Wingdings 2"/>
              </a:rPr>
              <a:t>8</a:t>
            </a:r>
            <a:r>
              <a:rPr lang="en-US" altLang="zh-CN" sz="2500" dirty="0">
                <a:solidFill>
                  <a:srgbClr val="00B050"/>
                </a:solidFill>
                <a:ea typeface="宋体" pitchFamily="2" charset="-122"/>
              </a:rPr>
              <a:t>00</a:t>
            </a:r>
            <a:r>
              <a:rPr lang="zh-CN" altLang="en-US" sz="2500" dirty="0">
                <a:solidFill>
                  <a:srgbClr val="00B050"/>
                </a:solidFill>
                <a:ea typeface="宋体" pitchFamily="2" charset="-122"/>
              </a:rPr>
              <a:t>斤</a:t>
            </a:r>
            <a:r>
              <a:rPr lang="en-US" altLang="zh-CN" sz="2500" dirty="0">
                <a:solidFill>
                  <a:srgbClr val="00B050"/>
                </a:solidFill>
                <a:ea typeface="宋体" pitchFamily="2" charset="-122"/>
              </a:rPr>
              <a:t>/</a:t>
            </a:r>
            <a:r>
              <a:rPr lang="zh-CN" altLang="en-US" sz="2500" dirty="0">
                <a:solidFill>
                  <a:srgbClr val="00B050"/>
                </a:solidFill>
                <a:ea typeface="宋体" pitchFamily="2" charset="-122"/>
              </a:rPr>
              <a:t>亩</a:t>
            </a:r>
            <a:r>
              <a:rPr lang="en-US" altLang="zh-CN" sz="2500" dirty="0">
                <a:solidFill>
                  <a:srgbClr val="00B050"/>
                </a:solidFill>
                <a:ea typeface="宋体" pitchFamily="2" charset="-122"/>
              </a:rPr>
              <a:t>=4000</a:t>
            </a:r>
            <a:r>
              <a:rPr lang="zh-CN" altLang="en-US" sz="2500" dirty="0">
                <a:solidFill>
                  <a:srgbClr val="00B050"/>
                </a:solidFill>
                <a:ea typeface="宋体" pitchFamily="2" charset="-122"/>
              </a:rPr>
              <a:t>斤饼</a:t>
            </a:r>
            <a:r>
              <a:rPr lang="zh-CN" altLang="en-US" sz="2500" dirty="0">
                <a:ea typeface="宋体" pitchFamily="2" charset="-122"/>
              </a:rPr>
              <a:t>或  </a:t>
            </a:r>
            <a:r>
              <a:rPr lang="en-US" altLang="zh-CN" sz="2500" dirty="0">
                <a:ea typeface="宋体" pitchFamily="2" charset="-122"/>
              </a:rPr>
              <a:t>5</a:t>
            </a:r>
            <a:r>
              <a:rPr lang="zh-CN" altLang="en-US" sz="2500" dirty="0">
                <a:ea typeface="宋体" pitchFamily="2" charset="-122"/>
              </a:rPr>
              <a:t>亩</a:t>
            </a:r>
            <a:r>
              <a:rPr lang="zh-CN" altLang="en-US" sz="2500" dirty="0">
                <a:ea typeface="宋体" pitchFamily="2" charset="-122"/>
                <a:sym typeface="Wingdings 2"/>
              </a:rPr>
              <a:t></a:t>
            </a:r>
            <a:r>
              <a:rPr lang="en-US" altLang="zh-CN" sz="2500" dirty="0">
                <a:solidFill>
                  <a:srgbClr val="9900CC"/>
                </a:solidFill>
                <a:ea typeface="宋体" pitchFamily="2" charset="-122"/>
              </a:rPr>
              <a:t>40</a:t>
            </a:r>
            <a:r>
              <a:rPr lang="zh-CN" altLang="en-US" sz="2500" dirty="0">
                <a:solidFill>
                  <a:srgbClr val="9900CC"/>
                </a:solidFill>
                <a:ea typeface="宋体" pitchFamily="2" charset="-122"/>
              </a:rPr>
              <a:t>斤</a:t>
            </a:r>
            <a:r>
              <a:rPr lang="en-US" altLang="zh-CN" sz="2500" dirty="0">
                <a:solidFill>
                  <a:srgbClr val="9900CC"/>
                </a:solidFill>
                <a:ea typeface="宋体" pitchFamily="2" charset="-122"/>
              </a:rPr>
              <a:t>/</a:t>
            </a:r>
            <a:r>
              <a:rPr lang="zh-CN" altLang="en-US" sz="2500" dirty="0">
                <a:solidFill>
                  <a:srgbClr val="9900CC"/>
                </a:solidFill>
                <a:ea typeface="宋体" pitchFamily="2" charset="-122"/>
              </a:rPr>
              <a:t>亩</a:t>
            </a:r>
            <a:r>
              <a:rPr lang="en-US" altLang="zh-CN" sz="2500" dirty="0">
                <a:solidFill>
                  <a:srgbClr val="9900CC"/>
                </a:solidFill>
                <a:ea typeface="宋体" pitchFamily="2" charset="-122"/>
              </a:rPr>
              <a:t>=200</a:t>
            </a:r>
          </a:p>
          <a:p>
            <a:pPr>
              <a:lnSpc>
                <a:spcPct val="105000"/>
              </a:lnSpc>
              <a:spcBef>
                <a:spcPts val="1800"/>
              </a:spcBef>
              <a:buClr>
                <a:srgbClr val="669900"/>
              </a:buClr>
              <a:buSzPct val="120000"/>
            </a:pPr>
            <a:r>
              <a:rPr lang="en-US" altLang="zh-CN" sz="2500" b="1" dirty="0">
                <a:solidFill>
                  <a:srgbClr val="339966"/>
                </a:solidFill>
                <a:ea typeface="宋体" pitchFamily="2" charset="-122"/>
              </a:rPr>
              <a:t>b</a:t>
            </a:r>
            <a:r>
              <a:rPr lang="zh-CN" sz="2500" b="1" dirty="0">
                <a:solidFill>
                  <a:srgbClr val="339966"/>
                </a:solidFill>
                <a:ea typeface="宋体" pitchFamily="2" charset="-122"/>
              </a:rPr>
              <a:t>.</a:t>
            </a:r>
            <a:r>
              <a:rPr lang="zh-CN" altLang="en-US" sz="2500" dirty="0">
                <a:ea typeface="宋体" pitchFamily="2" charset="-122"/>
              </a:rPr>
              <a:t>在</a:t>
            </a:r>
            <a:r>
              <a:rPr lang="zh-CN" altLang="en-US" sz="2500" dirty="0">
                <a:solidFill>
                  <a:srgbClr val="0070C0"/>
                </a:solidFill>
                <a:ea typeface="宋体" pitchFamily="2" charset="-122"/>
              </a:rPr>
              <a:t>马儿坡</a:t>
            </a:r>
            <a:r>
              <a:rPr lang="zh-CN" altLang="en-US" sz="2500" dirty="0">
                <a:ea typeface="宋体" pitchFamily="2" charset="-122"/>
              </a:rPr>
              <a:t>上，每</a:t>
            </a:r>
            <a:r>
              <a:rPr lang="en-US" altLang="zh-CN" sz="2500" dirty="0">
                <a:ea typeface="宋体" pitchFamily="2" charset="-122"/>
              </a:rPr>
              <a:t>1</a:t>
            </a:r>
            <a:r>
              <a:rPr lang="zh-CN" altLang="en-US" sz="2500" dirty="0">
                <a:ea typeface="宋体" pitchFamily="2" charset="-122"/>
              </a:rPr>
              <a:t>亩地由生产饼转为生产肉时，肉增加</a:t>
            </a:r>
            <a:r>
              <a:rPr lang="en-US" altLang="zh-CN" sz="2500" dirty="0">
                <a:ea typeface="宋体" pitchFamily="2" charset="-122"/>
              </a:rPr>
              <a:t>10</a:t>
            </a:r>
            <a:r>
              <a:rPr lang="zh-CN" altLang="en-US" sz="2500" dirty="0">
                <a:ea typeface="宋体" pitchFamily="2" charset="-122"/>
              </a:rPr>
              <a:t>斤、饼需要减少</a:t>
            </a:r>
            <a:r>
              <a:rPr lang="en-US" altLang="zh-CN" sz="2500" dirty="0">
                <a:ea typeface="宋体" pitchFamily="2" charset="-122"/>
              </a:rPr>
              <a:t>50</a:t>
            </a:r>
            <a:r>
              <a:rPr lang="zh-CN" altLang="en-US" sz="2500" dirty="0">
                <a:ea typeface="宋体" pitchFamily="2" charset="-122"/>
              </a:rPr>
              <a:t>斤，</a:t>
            </a:r>
            <a:r>
              <a:rPr lang="zh-CN" altLang="en-US" sz="2500" dirty="0">
                <a:solidFill>
                  <a:srgbClr val="C00000"/>
                </a:solidFill>
                <a:ea typeface="宋体" pitchFamily="2" charset="-122"/>
              </a:rPr>
              <a:t>每增加</a:t>
            </a:r>
            <a:r>
              <a:rPr lang="en-US" altLang="zh-CN" sz="2500" dirty="0">
                <a:solidFill>
                  <a:srgbClr val="C00000"/>
                </a:solidFill>
                <a:ea typeface="宋体" pitchFamily="2" charset="-122"/>
              </a:rPr>
              <a:t>1</a:t>
            </a:r>
            <a:r>
              <a:rPr lang="zh-CN" altLang="en-US" sz="2500" dirty="0">
                <a:solidFill>
                  <a:srgbClr val="C00000"/>
                </a:solidFill>
                <a:ea typeface="宋体" pitchFamily="2" charset="-122"/>
              </a:rPr>
              <a:t>斤肉的成本</a:t>
            </a:r>
            <a:r>
              <a:rPr lang="zh-CN" altLang="en-US" sz="2500" dirty="0">
                <a:ea typeface="宋体" pitchFamily="2" charset="-122"/>
              </a:rPr>
              <a:t>：</a:t>
            </a:r>
            <a:endParaRPr lang="en-US" altLang="zh-CN" sz="2500" dirty="0">
              <a:ea typeface="宋体" pitchFamily="2" charset="-122"/>
            </a:endParaRPr>
          </a:p>
          <a:p>
            <a:pPr>
              <a:lnSpc>
                <a:spcPct val="105000"/>
              </a:lnSpc>
              <a:spcBef>
                <a:spcPts val="1000"/>
              </a:spcBef>
              <a:buClr>
                <a:srgbClr val="669900"/>
              </a:buClr>
              <a:buSzPct val="120000"/>
            </a:pPr>
            <a:endParaRPr lang="en-US" altLang="zh-CN" sz="2500" dirty="0">
              <a:ea typeface="宋体" pitchFamily="2" charset="-122"/>
            </a:endParaRPr>
          </a:p>
          <a:p>
            <a:pPr>
              <a:lnSpc>
                <a:spcPct val="105000"/>
              </a:lnSpc>
              <a:spcBef>
                <a:spcPts val="1000"/>
              </a:spcBef>
              <a:buClr>
                <a:srgbClr val="669900"/>
              </a:buClr>
              <a:buSzPct val="120000"/>
            </a:pPr>
            <a:endParaRPr lang="en-US" altLang="zh-CN" sz="2000" dirty="0">
              <a:ea typeface="宋体" pitchFamily="2" charset="-122"/>
            </a:endParaRPr>
          </a:p>
          <a:p>
            <a:pPr>
              <a:lnSpc>
                <a:spcPct val="105000"/>
              </a:lnSpc>
              <a:spcBef>
                <a:spcPts val="600"/>
              </a:spcBef>
              <a:buClr>
                <a:srgbClr val="669900"/>
              </a:buClr>
              <a:buSzPct val="120000"/>
            </a:pPr>
            <a:r>
              <a:rPr lang="zh-CN" altLang="en-US" sz="2500" dirty="0">
                <a:ea typeface="宋体" pitchFamily="2" charset="-122"/>
              </a:rPr>
              <a:t>以此类推，</a:t>
            </a:r>
            <a:r>
              <a:rPr lang="zh-CN" altLang="en-US" sz="2500" dirty="0">
                <a:solidFill>
                  <a:srgbClr val="0070C0"/>
                </a:solidFill>
                <a:ea typeface="宋体" pitchFamily="2" charset="-122"/>
              </a:rPr>
              <a:t>李子林</a:t>
            </a:r>
            <a:r>
              <a:rPr lang="zh-CN" altLang="en-US" sz="2500" dirty="0">
                <a:ea typeface="宋体" pitchFamily="2" charset="-122"/>
              </a:rPr>
              <a:t>生产肉的边际成本为</a:t>
            </a:r>
            <a:r>
              <a:rPr lang="en-US" altLang="zh-CN" sz="2500" dirty="0">
                <a:solidFill>
                  <a:srgbClr val="C00000"/>
                </a:solidFill>
                <a:ea typeface="宋体" pitchFamily="2" charset="-122"/>
              </a:rPr>
              <a:t>10</a:t>
            </a:r>
            <a:r>
              <a:rPr lang="zh-CN" altLang="en-US" sz="2500" dirty="0">
                <a:solidFill>
                  <a:srgbClr val="C00000"/>
                </a:solidFill>
                <a:ea typeface="宋体" pitchFamily="2" charset="-122"/>
              </a:rPr>
              <a:t>斤饼</a:t>
            </a:r>
            <a:r>
              <a:rPr lang="en-US" altLang="zh-CN" sz="2500" dirty="0">
                <a:solidFill>
                  <a:srgbClr val="C00000"/>
                </a:solidFill>
                <a:ea typeface="宋体" pitchFamily="2" charset="-122"/>
              </a:rPr>
              <a:t>/</a:t>
            </a:r>
            <a:r>
              <a:rPr lang="zh-CN" altLang="en-US" sz="2500" dirty="0">
                <a:solidFill>
                  <a:srgbClr val="C00000"/>
                </a:solidFill>
                <a:ea typeface="宋体" pitchFamily="2" charset="-122"/>
              </a:rPr>
              <a:t>斤肉</a:t>
            </a:r>
            <a:endParaRPr lang="en-US" altLang="zh-CN" sz="2500" dirty="0">
              <a:solidFill>
                <a:srgbClr val="C00000"/>
              </a:solidFill>
              <a:ea typeface="宋体" pitchFamily="2" charset="-122"/>
            </a:endParaRPr>
          </a:p>
          <a:p>
            <a:pPr>
              <a:lnSpc>
                <a:spcPct val="105000"/>
              </a:lnSpc>
              <a:spcBef>
                <a:spcPts val="600"/>
              </a:spcBef>
              <a:buClr>
                <a:srgbClr val="669900"/>
              </a:buClr>
              <a:buSzPct val="120000"/>
            </a:pPr>
            <a:r>
              <a:rPr lang="zh-CN" altLang="en-US" sz="2500" dirty="0">
                <a:solidFill>
                  <a:srgbClr val="0070C0"/>
                </a:solidFill>
                <a:ea typeface="宋体" pitchFamily="2" charset="-122"/>
              </a:rPr>
              <a:t>                  库水塘</a:t>
            </a:r>
            <a:r>
              <a:rPr lang="zh-CN" altLang="en-US" sz="2500" dirty="0">
                <a:ea typeface="宋体" pitchFamily="2" charset="-122"/>
              </a:rPr>
              <a:t>生产肉的边际成本为</a:t>
            </a:r>
            <a:r>
              <a:rPr lang="en-US" altLang="zh-CN" sz="2500" dirty="0">
                <a:solidFill>
                  <a:srgbClr val="C00000"/>
                </a:solidFill>
                <a:ea typeface="宋体" pitchFamily="2" charset="-122"/>
              </a:rPr>
              <a:t>20</a:t>
            </a:r>
            <a:r>
              <a:rPr lang="zh-CN" altLang="en-US" sz="2500" dirty="0">
                <a:solidFill>
                  <a:srgbClr val="C00000"/>
                </a:solidFill>
                <a:ea typeface="宋体" pitchFamily="2" charset="-122"/>
              </a:rPr>
              <a:t>斤饼</a:t>
            </a:r>
            <a:r>
              <a:rPr lang="en-US" altLang="zh-CN" sz="2500" dirty="0">
                <a:solidFill>
                  <a:srgbClr val="C00000"/>
                </a:solidFill>
                <a:ea typeface="宋体" pitchFamily="2" charset="-122"/>
              </a:rPr>
              <a:t>/</a:t>
            </a:r>
            <a:r>
              <a:rPr lang="zh-CN" altLang="en-US" sz="2500" dirty="0">
                <a:solidFill>
                  <a:srgbClr val="C00000"/>
                </a:solidFill>
                <a:ea typeface="宋体" pitchFamily="2" charset="-122"/>
              </a:rPr>
              <a:t>斤肉</a:t>
            </a:r>
            <a:endParaRPr lang="en-US" altLang="zh-CN" sz="2500" dirty="0">
              <a:solidFill>
                <a:srgbClr val="C00000"/>
              </a:solidFill>
              <a:ea typeface="宋体" pitchFamily="2" charset="-122"/>
            </a:endParaRPr>
          </a:p>
          <a:p>
            <a:pPr>
              <a:lnSpc>
                <a:spcPct val="105000"/>
              </a:lnSpc>
              <a:spcBef>
                <a:spcPts val="1000"/>
              </a:spcBef>
              <a:buClr>
                <a:srgbClr val="669900"/>
              </a:buClr>
              <a:buSzPct val="120000"/>
            </a:pPr>
            <a:endParaRPr lang="en-US" altLang="zh-CN" sz="900" b="1" dirty="0">
              <a:ea typeface="宋体" pitchFamily="2" charset="-122"/>
            </a:endParaRPr>
          </a:p>
          <a:p>
            <a:pPr>
              <a:lnSpc>
                <a:spcPct val="105000"/>
              </a:lnSpc>
              <a:spcBef>
                <a:spcPts val="600"/>
              </a:spcBef>
              <a:buClr>
                <a:srgbClr val="669900"/>
              </a:buClr>
              <a:buSzPct val="120000"/>
            </a:pPr>
            <a:endParaRPr lang="zh-CN" sz="2500" dirty="0">
              <a:ea typeface="宋体" pitchFamily="2" charset="-122"/>
            </a:endParaRPr>
          </a:p>
        </p:txBody>
      </p:sp>
      <p:sp>
        <p:nvSpPr>
          <p:cNvPr id="9" name="Text Box 9"/>
          <p:cNvSpPr txBox="1">
            <a:spLocks noChangeArrowheads="1"/>
          </p:cNvSpPr>
          <p:nvPr/>
        </p:nvSpPr>
        <p:spPr bwMode="auto">
          <a:xfrm>
            <a:off x="2590100" y="4454411"/>
            <a:ext cx="2808851" cy="477054"/>
          </a:xfrm>
          <a:prstGeom prst="rect">
            <a:avLst/>
          </a:prstGeom>
          <a:noFill/>
          <a:ln w="9525">
            <a:noFill/>
            <a:miter lim="800000"/>
            <a:headEnd/>
            <a:tailEnd/>
          </a:ln>
        </p:spPr>
        <p:txBody>
          <a:bodyPr wrap="square">
            <a:spAutoFit/>
          </a:bodyPr>
          <a:lstStyle/>
          <a:p>
            <a:pPr algn="ctr">
              <a:spcBef>
                <a:spcPct val="50000"/>
              </a:spcBef>
            </a:pPr>
            <a:r>
              <a:rPr lang="zh-CN" altLang="en-US" sz="2500" dirty="0">
                <a:solidFill>
                  <a:srgbClr val="00B050"/>
                </a:solidFill>
                <a:ea typeface="宋体" pitchFamily="2" charset="-122"/>
              </a:rPr>
              <a:t>需放弃的饼的数量</a:t>
            </a:r>
            <a:endParaRPr lang="en-US" altLang="zh-CN" sz="2500" dirty="0">
              <a:solidFill>
                <a:srgbClr val="00B050"/>
              </a:solidFill>
              <a:ea typeface="宋体" pitchFamily="2" charset="-122"/>
            </a:endParaRPr>
          </a:p>
        </p:txBody>
      </p:sp>
      <p:sp>
        <p:nvSpPr>
          <p:cNvPr id="10" name="Text Box 10"/>
          <p:cNvSpPr txBox="1">
            <a:spLocks noChangeArrowheads="1"/>
          </p:cNvSpPr>
          <p:nvPr/>
        </p:nvSpPr>
        <p:spPr bwMode="auto">
          <a:xfrm>
            <a:off x="2763868" y="4844937"/>
            <a:ext cx="2405849" cy="477054"/>
          </a:xfrm>
          <a:prstGeom prst="rect">
            <a:avLst/>
          </a:prstGeom>
          <a:noFill/>
          <a:ln w="9525">
            <a:noFill/>
            <a:miter lim="800000"/>
            <a:headEnd/>
            <a:tailEnd/>
          </a:ln>
        </p:spPr>
        <p:txBody>
          <a:bodyPr wrap="square">
            <a:spAutoFit/>
          </a:bodyPr>
          <a:lstStyle/>
          <a:p>
            <a:pPr algn="ctr">
              <a:spcBef>
                <a:spcPct val="50000"/>
              </a:spcBef>
            </a:pPr>
            <a:r>
              <a:rPr lang="zh-CN" altLang="en-US" sz="2500" dirty="0">
                <a:solidFill>
                  <a:srgbClr val="7030A0"/>
                </a:solidFill>
                <a:ea typeface="宋体" pitchFamily="2" charset="-122"/>
              </a:rPr>
              <a:t>增加的肉的数量</a:t>
            </a:r>
            <a:endParaRPr lang="en-US" altLang="zh-CN" sz="2500" dirty="0">
              <a:solidFill>
                <a:srgbClr val="7030A0"/>
              </a:solidFill>
              <a:ea typeface="宋体" pitchFamily="2" charset="-122"/>
            </a:endParaRPr>
          </a:p>
        </p:txBody>
      </p:sp>
      <p:grpSp>
        <p:nvGrpSpPr>
          <p:cNvPr id="11" name="Group 11"/>
          <p:cNvGrpSpPr>
            <a:grpSpLocks/>
          </p:cNvGrpSpPr>
          <p:nvPr/>
        </p:nvGrpSpPr>
        <p:grpSpPr bwMode="auto">
          <a:xfrm>
            <a:off x="887904" y="4644912"/>
            <a:ext cx="4456104" cy="477838"/>
            <a:chOff x="-207" y="0"/>
            <a:chExt cx="2807" cy="301"/>
          </a:xfrm>
        </p:grpSpPr>
        <p:sp>
          <p:nvSpPr>
            <p:cNvPr id="12" name="Text Box 12"/>
            <p:cNvSpPr txBox="1">
              <a:spLocks noChangeArrowheads="1"/>
            </p:cNvSpPr>
            <p:nvPr/>
          </p:nvSpPr>
          <p:spPr bwMode="auto">
            <a:xfrm>
              <a:off x="-207" y="0"/>
              <a:ext cx="1102" cy="301"/>
            </a:xfrm>
            <a:prstGeom prst="rect">
              <a:avLst/>
            </a:prstGeom>
            <a:noFill/>
            <a:ln w="9525">
              <a:noFill/>
              <a:miter lim="800000"/>
              <a:headEnd/>
              <a:tailEnd/>
            </a:ln>
          </p:spPr>
          <p:txBody>
            <a:bodyPr wrap="square">
              <a:spAutoFit/>
            </a:bodyPr>
            <a:lstStyle/>
            <a:p>
              <a:pPr>
                <a:spcBef>
                  <a:spcPct val="50000"/>
                </a:spcBef>
              </a:pPr>
              <a:r>
                <a:rPr lang="zh-CN" altLang="en-US" sz="2500" dirty="0">
                  <a:solidFill>
                    <a:srgbClr val="C00000"/>
                  </a:solidFill>
                  <a:ea typeface="宋体" pitchFamily="2" charset="-122"/>
                </a:rPr>
                <a:t>边际成本</a:t>
              </a:r>
              <a:r>
                <a:rPr lang="zh-CN" sz="2500" dirty="0">
                  <a:ea typeface="宋体" pitchFamily="2" charset="-122"/>
                </a:rPr>
                <a:t> =</a:t>
              </a:r>
            </a:p>
          </p:txBody>
        </p:sp>
        <p:sp>
          <p:nvSpPr>
            <p:cNvPr id="13" name="Line 13"/>
            <p:cNvSpPr>
              <a:spLocks noChangeShapeType="1"/>
            </p:cNvSpPr>
            <p:nvPr/>
          </p:nvSpPr>
          <p:spPr bwMode="auto">
            <a:xfrm flipV="1">
              <a:off x="954" y="150"/>
              <a:ext cx="1646" cy="5"/>
            </a:xfrm>
            <a:prstGeom prst="line">
              <a:avLst/>
            </a:prstGeom>
            <a:noFill/>
            <a:ln w="9525">
              <a:solidFill>
                <a:schemeClr val="tx1"/>
              </a:solidFill>
              <a:round/>
              <a:headEnd/>
              <a:tailEnd/>
            </a:ln>
          </p:spPr>
          <p:txBody>
            <a:bodyPr/>
            <a:lstStyle/>
            <a:p>
              <a:endParaRPr lang="zh-CN" altLang="en-US"/>
            </a:p>
          </p:txBody>
        </p:sp>
      </p:grpSp>
      <p:sp>
        <p:nvSpPr>
          <p:cNvPr id="14" name="Text Box 14"/>
          <p:cNvSpPr txBox="1">
            <a:spLocks noChangeArrowheads="1"/>
          </p:cNvSpPr>
          <p:nvPr/>
        </p:nvSpPr>
        <p:spPr bwMode="auto">
          <a:xfrm>
            <a:off x="6634641" y="4642132"/>
            <a:ext cx="2583681" cy="473075"/>
          </a:xfrm>
          <a:prstGeom prst="rect">
            <a:avLst/>
          </a:prstGeom>
          <a:noFill/>
          <a:ln w="9525">
            <a:noFill/>
            <a:miter lim="800000"/>
            <a:headEnd/>
            <a:tailEnd/>
          </a:ln>
        </p:spPr>
        <p:txBody>
          <a:bodyPr wrap="square">
            <a:spAutoFit/>
          </a:bodyPr>
          <a:lstStyle/>
          <a:p>
            <a:pPr>
              <a:spcBef>
                <a:spcPct val="50000"/>
              </a:spcBef>
            </a:pPr>
            <a:r>
              <a:rPr lang="en-US" altLang="zh-CN" sz="2500" dirty="0">
                <a:ea typeface="宋体" pitchFamily="2" charset="-122"/>
              </a:rPr>
              <a:t>= </a:t>
            </a:r>
            <a:r>
              <a:rPr lang="en-US" altLang="zh-CN" sz="2500" dirty="0">
                <a:solidFill>
                  <a:srgbClr val="C00000"/>
                </a:solidFill>
                <a:ea typeface="宋体" pitchFamily="2" charset="-122"/>
              </a:rPr>
              <a:t>5</a:t>
            </a:r>
            <a:r>
              <a:rPr lang="zh-CN" altLang="en-US" sz="2500" dirty="0">
                <a:solidFill>
                  <a:srgbClr val="C00000"/>
                </a:solidFill>
                <a:ea typeface="宋体" pitchFamily="2" charset="-122"/>
              </a:rPr>
              <a:t>斤饼</a:t>
            </a:r>
            <a:r>
              <a:rPr lang="en-US" altLang="zh-CN" sz="2500" dirty="0">
                <a:solidFill>
                  <a:srgbClr val="C00000"/>
                </a:solidFill>
                <a:ea typeface="宋体" pitchFamily="2" charset="-122"/>
              </a:rPr>
              <a:t>/</a:t>
            </a:r>
            <a:r>
              <a:rPr lang="zh-CN" altLang="en-US" sz="2500" dirty="0">
                <a:solidFill>
                  <a:srgbClr val="C00000"/>
                </a:solidFill>
                <a:ea typeface="宋体" pitchFamily="2" charset="-122"/>
              </a:rPr>
              <a:t>斤肉</a:t>
            </a:r>
            <a:endParaRPr lang="en-US" altLang="zh-CN" sz="2500" dirty="0">
              <a:solidFill>
                <a:srgbClr val="C00000"/>
              </a:solidFill>
              <a:ea typeface="宋体" pitchFamily="2" charset="-122"/>
            </a:endParaRPr>
          </a:p>
        </p:txBody>
      </p:sp>
      <p:sp>
        <p:nvSpPr>
          <p:cNvPr id="15" name="Text Box 9"/>
          <p:cNvSpPr txBox="1">
            <a:spLocks noChangeArrowheads="1"/>
          </p:cNvSpPr>
          <p:nvPr/>
        </p:nvSpPr>
        <p:spPr bwMode="auto">
          <a:xfrm>
            <a:off x="5624401" y="4463290"/>
            <a:ext cx="1110599" cy="473075"/>
          </a:xfrm>
          <a:prstGeom prst="rect">
            <a:avLst/>
          </a:prstGeom>
          <a:noFill/>
          <a:ln w="9525">
            <a:noFill/>
            <a:miter lim="800000"/>
            <a:headEnd/>
            <a:tailEnd/>
          </a:ln>
        </p:spPr>
        <p:txBody>
          <a:bodyPr wrap="square">
            <a:spAutoFit/>
          </a:bodyPr>
          <a:lstStyle/>
          <a:p>
            <a:pPr algn="ctr">
              <a:spcBef>
                <a:spcPct val="50000"/>
              </a:spcBef>
            </a:pPr>
            <a:r>
              <a:rPr lang="en-US" altLang="zh-CN" sz="2500" dirty="0">
                <a:solidFill>
                  <a:srgbClr val="00B050"/>
                </a:solidFill>
                <a:ea typeface="宋体" pitchFamily="2" charset="-122"/>
              </a:rPr>
              <a:t>50</a:t>
            </a:r>
          </a:p>
        </p:txBody>
      </p:sp>
      <p:sp>
        <p:nvSpPr>
          <p:cNvPr id="16" name="Text Box 10"/>
          <p:cNvSpPr txBox="1">
            <a:spLocks noChangeArrowheads="1"/>
          </p:cNvSpPr>
          <p:nvPr/>
        </p:nvSpPr>
        <p:spPr bwMode="auto">
          <a:xfrm>
            <a:off x="5715825" y="4853815"/>
            <a:ext cx="930275" cy="473075"/>
          </a:xfrm>
          <a:prstGeom prst="rect">
            <a:avLst/>
          </a:prstGeom>
          <a:noFill/>
          <a:ln w="9525">
            <a:noFill/>
            <a:miter lim="800000"/>
            <a:headEnd/>
            <a:tailEnd/>
          </a:ln>
        </p:spPr>
        <p:txBody>
          <a:bodyPr>
            <a:spAutoFit/>
          </a:bodyPr>
          <a:lstStyle/>
          <a:p>
            <a:pPr algn="ctr">
              <a:spcBef>
                <a:spcPct val="50000"/>
              </a:spcBef>
            </a:pPr>
            <a:r>
              <a:rPr lang="en-US" altLang="zh-CN" sz="2500" dirty="0">
                <a:solidFill>
                  <a:srgbClr val="990099"/>
                </a:solidFill>
                <a:ea typeface="宋体" pitchFamily="2" charset="-122"/>
              </a:rPr>
              <a:t>10</a:t>
            </a:r>
          </a:p>
        </p:txBody>
      </p:sp>
      <p:grpSp>
        <p:nvGrpSpPr>
          <p:cNvPr id="17" name="Group 11"/>
          <p:cNvGrpSpPr>
            <a:grpSpLocks/>
          </p:cNvGrpSpPr>
          <p:nvPr/>
        </p:nvGrpSpPr>
        <p:grpSpPr bwMode="auto">
          <a:xfrm>
            <a:off x="4605274" y="4645852"/>
            <a:ext cx="2071692" cy="477838"/>
            <a:chOff x="99" y="-5"/>
            <a:chExt cx="1305" cy="301"/>
          </a:xfrm>
        </p:grpSpPr>
        <p:sp>
          <p:nvSpPr>
            <p:cNvPr id="18" name="Text Box 12"/>
            <p:cNvSpPr txBox="1">
              <a:spLocks noChangeArrowheads="1"/>
            </p:cNvSpPr>
            <p:nvPr/>
          </p:nvSpPr>
          <p:spPr bwMode="auto">
            <a:xfrm>
              <a:off x="99" y="-5"/>
              <a:ext cx="772" cy="301"/>
            </a:xfrm>
            <a:prstGeom prst="rect">
              <a:avLst/>
            </a:prstGeom>
            <a:noFill/>
            <a:ln w="9525">
              <a:noFill/>
              <a:miter lim="800000"/>
              <a:headEnd/>
              <a:tailEnd/>
            </a:ln>
          </p:spPr>
          <p:txBody>
            <a:bodyPr>
              <a:spAutoFit/>
            </a:bodyPr>
            <a:lstStyle/>
            <a:p>
              <a:pPr>
                <a:spcBef>
                  <a:spcPct val="50000"/>
                </a:spcBef>
              </a:pPr>
              <a:r>
                <a:rPr lang="en-US" altLang="zh-CN" sz="2500" dirty="0">
                  <a:ea typeface="宋体" pitchFamily="2" charset="-122"/>
                </a:rPr>
                <a:t>        </a:t>
              </a:r>
              <a:r>
                <a:rPr lang="zh-CN" sz="2500" dirty="0">
                  <a:ea typeface="宋体" pitchFamily="2" charset="-122"/>
                </a:rPr>
                <a:t> =</a:t>
              </a:r>
            </a:p>
          </p:txBody>
        </p:sp>
        <p:sp>
          <p:nvSpPr>
            <p:cNvPr id="19" name="Line 13"/>
            <p:cNvSpPr>
              <a:spLocks noChangeShapeType="1"/>
            </p:cNvSpPr>
            <p:nvPr/>
          </p:nvSpPr>
          <p:spPr bwMode="auto">
            <a:xfrm>
              <a:off x="832" y="151"/>
              <a:ext cx="572" cy="0"/>
            </a:xfrm>
            <a:prstGeom prst="line">
              <a:avLst/>
            </a:prstGeom>
            <a:no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3916634715"/>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2232">
                                            <p:txEl>
                                              <p:pRg st="7" end="7"/>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22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4" grpId="0" autoUpdateAnimBg="0"/>
      <p:bldP spid="15" grpId="0" autoUpdateAnimBg="0"/>
      <p:bldP spid="1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0723" name="Rectangle 4"/>
          <p:cNvSpPr>
            <a:spLocks noGrp="1" noChangeArrowheads="1"/>
          </p:cNvSpPr>
          <p:nvPr>
            <p:ph type="title"/>
          </p:nvPr>
        </p:nvSpPr>
        <p:spPr>
          <a:xfrm>
            <a:off x="587375" y="352425"/>
            <a:ext cx="8208963" cy="954088"/>
          </a:xfrm>
          <a:ln/>
        </p:spPr>
        <p:txBody>
          <a:bodyPr/>
          <a:lstStyle/>
          <a:p>
            <a:pPr algn="l"/>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a:solidFill>
                  <a:srgbClr val="339966"/>
                </a:solidFill>
                <a:effectLst>
                  <a:outerShdw blurRad="38100" dist="38100" dir="2700000" algn="tl">
                    <a:srgbClr val="C0C0C0"/>
                  </a:outerShdw>
                </a:effectLst>
                <a:latin typeface="Tahoma" pitchFamily="34" charset="0"/>
                <a:ea typeface="宋体" pitchFamily="2" charset="-122"/>
              </a:rPr>
              <a:t>2.3</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4"/>
          <p:cNvGrpSpPr>
            <a:grpSpLocks/>
          </p:cNvGrpSpPr>
          <p:nvPr/>
        </p:nvGrpSpPr>
        <p:grpSpPr bwMode="auto">
          <a:xfrm>
            <a:off x="593725" y="290513"/>
            <a:ext cx="8210550" cy="1049337"/>
            <a:chOff x="0" y="0"/>
            <a:chExt cx="5000" cy="661"/>
          </a:xfrm>
        </p:grpSpPr>
        <p:sp>
          <p:nvSpPr>
            <p:cNvPr id="3072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072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0727" name="Rectangle 7"/>
          <p:cNvSpPr>
            <a:spLocks noChangeArrowheads="1"/>
          </p:cNvSpPr>
          <p:nvPr/>
        </p:nvSpPr>
        <p:spPr bwMode="auto">
          <a:xfrm>
            <a:off x="8432015" y="6522042"/>
            <a:ext cx="684213" cy="368300"/>
          </a:xfrm>
          <a:prstGeom prst="rect">
            <a:avLst/>
          </a:prstGeom>
          <a:noFill/>
          <a:ln w="9525">
            <a:noFill/>
            <a:miter lim="800000"/>
            <a:headEnd/>
            <a:tailEnd/>
          </a:ln>
          <a:effectLst/>
        </p:spPr>
        <p:txBody>
          <a:bodyPr/>
          <a:lstStyle/>
          <a:p>
            <a:pPr algn="r"/>
            <a:fld id="{17FA5FE6-BE4F-40CA-AE7C-B7A58FB5AAA0}" type="slidenum">
              <a:rPr lang="en-US" altLang="zh-CN" sz="1700">
                <a:solidFill>
                  <a:srgbClr val="777777"/>
                </a:solidFill>
                <a:latin typeface="Tahoma" pitchFamily="34" charset="0"/>
                <a:ea typeface="宋体" pitchFamily="2" charset="-122"/>
              </a:rPr>
              <a:pPr algn="r"/>
              <a:t>23</a:t>
            </a:fld>
            <a:endParaRPr lang="zh-CN" sz="1700" dirty="0">
              <a:solidFill>
                <a:srgbClr val="777777"/>
              </a:solidFill>
              <a:latin typeface="Tahoma" pitchFamily="34" charset="0"/>
              <a:ea typeface="宋体" pitchFamily="2" charset="-122"/>
            </a:endParaRPr>
          </a:p>
        </p:txBody>
      </p:sp>
      <p:graphicFrame>
        <p:nvGraphicFramePr>
          <p:cNvPr id="30729" name="Object 9"/>
          <p:cNvGraphicFramePr>
            <a:graphicFrameLocks noChangeAspect="1"/>
          </p:cNvGraphicFramePr>
          <p:nvPr>
            <p:extLst>
              <p:ext uri="{D42A27DB-BD31-4B8C-83A1-F6EECF244321}">
                <p14:modId xmlns:p14="http://schemas.microsoft.com/office/powerpoint/2010/main" val="1968264358"/>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89445" name="工作表" r:id="rId3" imgW="4714973" imgH="4752872" progId="Excel.Sheet.8">
                  <p:embed/>
                </p:oleObj>
              </mc:Choice>
              <mc:Fallback>
                <p:oleObj name="工作表" r:id="rId3" imgW="4714973" imgH="4752872" progId="Excel.Sheet.8">
                  <p:embed/>
                  <p:pic>
                    <p:nvPicPr>
                      <p:cNvPr id="0" name=""/>
                      <p:cNvPicPr>
                        <a:picLocks noChangeAspect="1" noChangeArrowheads="1"/>
                      </p:cNvPicPr>
                      <p:nvPr/>
                    </p:nvPicPr>
                    <p:blipFill>
                      <a:blip r:embed="rId4"/>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30732" name="Rectangle 12"/>
          <p:cNvSpPr>
            <a:spLocks noChangeArrowheads="1"/>
          </p:cNvSpPr>
          <p:nvPr/>
        </p:nvSpPr>
        <p:spPr bwMode="auto">
          <a:xfrm>
            <a:off x="478487" y="1362980"/>
            <a:ext cx="3111585" cy="2130052"/>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altLang="zh-CN" sz="2400" b="1" dirty="0">
                <a:solidFill>
                  <a:srgbClr val="339966"/>
                </a:solidFill>
                <a:ea typeface="宋体" pitchFamily="2" charset="-122"/>
              </a:rPr>
              <a:t>c</a:t>
            </a:r>
            <a:r>
              <a:rPr lang="zh-CN" altLang="zh-CN" sz="2250" b="1" dirty="0">
                <a:solidFill>
                  <a:srgbClr val="339966"/>
                </a:solidFill>
                <a:ea typeface="宋体" pitchFamily="2" charset="-122"/>
              </a:rPr>
              <a:t>.</a:t>
            </a:r>
            <a:r>
              <a:rPr lang="zh-CN" altLang="en-US" sz="2250" dirty="0">
                <a:ea typeface="宋体" pitchFamily="2" charset="-122"/>
              </a:rPr>
              <a:t>生产</a:t>
            </a:r>
            <a:r>
              <a:rPr lang="en-US" altLang="zh-CN" sz="2250" dirty="0">
                <a:ea typeface="宋体" pitchFamily="2" charset="-122"/>
              </a:rPr>
              <a:t>100</a:t>
            </a:r>
            <a:r>
              <a:rPr lang="zh-CN" altLang="en-US" sz="2250" dirty="0">
                <a:ea typeface="宋体" pitchFamily="2" charset="-122"/>
              </a:rPr>
              <a:t>斤肉</a:t>
            </a:r>
            <a:r>
              <a:rPr lang="zh-CN" altLang="en-US" sz="2400" dirty="0">
                <a:ea typeface="宋体" pitchFamily="2" charset="-122"/>
              </a:rPr>
              <a:t>：     </a:t>
            </a:r>
            <a:r>
              <a:rPr lang="zh-CN" altLang="en-US" sz="2000" dirty="0">
                <a:solidFill>
                  <a:srgbClr val="0070C0"/>
                </a:solidFill>
                <a:ea typeface="宋体" pitchFamily="2" charset="-122"/>
              </a:rPr>
              <a:t>马儿坡</a:t>
            </a:r>
            <a:r>
              <a:rPr lang="zh-CN" altLang="en-US" sz="2000" dirty="0">
                <a:ea typeface="宋体" pitchFamily="2" charset="-122"/>
              </a:rPr>
              <a:t>需放弃：          </a:t>
            </a:r>
            <a:r>
              <a:rPr lang="en-US" altLang="zh-CN" sz="2000" dirty="0">
                <a:ea typeface="宋体" pitchFamily="2" charset="-122"/>
              </a:rPr>
              <a:t>100</a:t>
            </a:r>
            <a:r>
              <a:rPr lang="zh-CN" altLang="en-US" sz="2000" dirty="0">
                <a:ea typeface="宋体" pitchFamily="2" charset="-122"/>
              </a:rPr>
              <a:t>斤肉</a:t>
            </a:r>
            <a:r>
              <a:rPr lang="zh-CN" altLang="en-US" sz="2000" dirty="0">
                <a:ea typeface="宋体" pitchFamily="2" charset="-122"/>
                <a:sym typeface="Wingdings 2"/>
              </a:rPr>
              <a:t></a:t>
            </a:r>
            <a:r>
              <a:rPr lang="en-US" altLang="zh-CN" sz="2000" dirty="0">
                <a:ea typeface="宋体" pitchFamily="2" charset="-122"/>
              </a:rPr>
              <a:t>5</a:t>
            </a:r>
            <a:r>
              <a:rPr lang="zh-CN" altLang="en-US" sz="2000" dirty="0">
                <a:ea typeface="宋体" pitchFamily="2" charset="-122"/>
              </a:rPr>
              <a:t>斤饼</a:t>
            </a:r>
            <a:r>
              <a:rPr lang="en-US" altLang="zh-CN" sz="2000" dirty="0">
                <a:ea typeface="宋体" pitchFamily="2" charset="-122"/>
              </a:rPr>
              <a:t>/</a:t>
            </a:r>
            <a:r>
              <a:rPr lang="zh-CN" altLang="en-US" sz="2000" dirty="0">
                <a:ea typeface="宋体" pitchFamily="2" charset="-122"/>
              </a:rPr>
              <a:t>斤肉</a:t>
            </a:r>
            <a:r>
              <a:rPr lang="zh-CN" altLang="en-US" sz="2000" dirty="0">
                <a:solidFill>
                  <a:srgbClr val="C00000"/>
                </a:solidFill>
                <a:ea typeface="宋体" pitchFamily="2" charset="-122"/>
              </a:rPr>
              <a:t>    </a:t>
            </a:r>
            <a:r>
              <a:rPr lang="en-US" altLang="zh-CN" sz="2000" dirty="0">
                <a:ea typeface="宋体" pitchFamily="2" charset="-122"/>
              </a:rPr>
              <a:t>=500</a:t>
            </a:r>
            <a:r>
              <a:rPr lang="zh-CN" altLang="en-US" sz="2000" dirty="0">
                <a:ea typeface="宋体" pitchFamily="2" charset="-122"/>
              </a:rPr>
              <a:t>斤饼</a:t>
            </a:r>
            <a:r>
              <a:rPr lang="en-US" altLang="zh-CN" sz="2000" dirty="0">
                <a:solidFill>
                  <a:srgbClr val="C00000"/>
                </a:solidFill>
                <a:ea typeface="宋体" pitchFamily="2" charset="-122"/>
              </a:rPr>
              <a:t>                   </a:t>
            </a:r>
            <a:r>
              <a:rPr lang="zh-CN" altLang="en-US" sz="2000" dirty="0">
                <a:solidFill>
                  <a:srgbClr val="0070C0"/>
                </a:solidFill>
                <a:ea typeface="宋体" pitchFamily="2" charset="-122"/>
              </a:rPr>
              <a:t>李子林</a:t>
            </a:r>
            <a:r>
              <a:rPr lang="zh-CN" altLang="en-US" sz="2000" dirty="0">
                <a:ea typeface="宋体" pitchFamily="2" charset="-122"/>
              </a:rPr>
              <a:t>需放弃</a:t>
            </a:r>
            <a:r>
              <a:rPr lang="en-US" altLang="zh-CN" sz="2000" dirty="0">
                <a:ea typeface="宋体" pitchFamily="2" charset="-122"/>
              </a:rPr>
              <a:t>1000</a:t>
            </a:r>
            <a:r>
              <a:rPr lang="zh-CN" altLang="en-US" sz="2000" dirty="0">
                <a:ea typeface="宋体" pitchFamily="2" charset="-122"/>
              </a:rPr>
              <a:t>斤饼  </a:t>
            </a:r>
            <a:r>
              <a:rPr lang="zh-CN" altLang="en-US" sz="2000" dirty="0">
                <a:solidFill>
                  <a:srgbClr val="0070C0"/>
                </a:solidFill>
                <a:ea typeface="宋体" pitchFamily="2" charset="-122"/>
              </a:rPr>
              <a:t>库水塘</a:t>
            </a:r>
            <a:r>
              <a:rPr lang="zh-CN" altLang="en-US" sz="2000" dirty="0">
                <a:ea typeface="宋体" pitchFamily="2" charset="-122"/>
              </a:rPr>
              <a:t>需放弃</a:t>
            </a:r>
            <a:r>
              <a:rPr lang="en-US" altLang="zh-CN" sz="2000" dirty="0">
                <a:ea typeface="宋体" pitchFamily="2" charset="-122"/>
              </a:rPr>
              <a:t>2000</a:t>
            </a:r>
            <a:r>
              <a:rPr lang="zh-CN" altLang="en-US" sz="2000" dirty="0">
                <a:ea typeface="宋体" pitchFamily="2" charset="-122"/>
              </a:rPr>
              <a:t>斤饼</a:t>
            </a:r>
            <a:r>
              <a:rPr lang="en-US" altLang="zh-CN" sz="2400" dirty="0">
                <a:ea typeface="宋体" pitchFamily="2" charset="-122"/>
              </a:rPr>
              <a:t> </a:t>
            </a:r>
            <a:endParaRPr lang="en-US" altLang="zh-CN" sz="2400" dirty="0">
              <a:solidFill>
                <a:srgbClr val="C00000"/>
              </a:solidFill>
              <a:ea typeface="宋体" pitchFamily="2" charset="-122"/>
            </a:endParaRPr>
          </a:p>
        </p:txBody>
      </p:sp>
      <p:sp>
        <p:nvSpPr>
          <p:cNvPr id="30736" name="Line 16"/>
          <p:cNvSpPr>
            <a:spLocks noChangeShapeType="1"/>
          </p:cNvSpPr>
          <p:nvPr/>
        </p:nvSpPr>
        <p:spPr bwMode="auto">
          <a:xfrm flipV="1">
            <a:off x="4812515" y="2563750"/>
            <a:ext cx="2779911" cy="13482"/>
          </a:xfrm>
          <a:prstGeom prst="line">
            <a:avLst/>
          </a:prstGeom>
          <a:noFill/>
          <a:ln w="9525">
            <a:solidFill>
              <a:srgbClr val="969696"/>
            </a:solidFill>
            <a:prstDash val="lgDash"/>
            <a:round/>
            <a:headEnd/>
            <a:tailEnd/>
          </a:ln>
        </p:spPr>
        <p:txBody>
          <a:bodyPr/>
          <a:lstStyle/>
          <a:p>
            <a:endParaRPr lang="zh-CN" altLang="en-US"/>
          </a:p>
        </p:txBody>
      </p:sp>
      <p:sp>
        <p:nvSpPr>
          <p:cNvPr id="23" name="Line 17"/>
          <p:cNvSpPr>
            <a:spLocks noChangeShapeType="1"/>
          </p:cNvSpPr>
          <p:nvPr/>
        </p:nvSpPr>
        <p:spPr bwMode="auto">
          <a:xfrm>
            <a:off x="5908946" y="1647645"/>
            <a:ext cx="936" cy="3542635"/>
          </a:xfrm>
          <a:prstGeom prst="line">
            <a:avLst/>
          </a:prstGeom>
          <a:noFill/>
          <a:ln w="9525">
            <a:solidFill>
              <a:srgbClr val="969696"/>
            </a:solidFill>
            <a:prstDash val="lgDash"/>
            <a:round/>
            <a:headEnd/>
            <a:tailEnd/>
          </a:ln>
        </p:spPr>
        <p:txBody>
          <a:bodyPr/>
          <a:lstStyle/>
          <a:p>
            <a:endParaRPr lang="zh-CN" altLang="en-US"/>
          </a:p>
        </p:txBody>
      </p:sp>
      <p:sp>
        <p:nvSpPr>
          <p:cNvPr id="24" name="Line 17"/>
          <p:cNvSpPr>
            <a:spLocks noChangeShapeType="1"/>
          </p:cNvSpPr>
          <p:nvPr/>
        </p:nvSpPr>
        <p:spPr bwMode="auto">
          <a:xfrm>
            <a:off x="5351998" y="1647645"/>
            <a:ext cx="26205" cy="3508885"/>
          </a:xfrm>
          <a:prstGeom prst="line">
            <a:avLst/>
          </a:prstGeom>
          <a:noFill/>
          <a:ln w="9525">
            <a:solidFill>
              <a:srgbClr val="969696"/>
            </a:solidFill>
            <a:prstDash val="lgDash"/>
            <a:round/>
            <a:headEnd/>
            <a:tailEnd/>
          </a:ln>
        </p:spPr>
        <p:txBody>
          <a:bodyPr/>
          <a:lstStyle/>
          <a:p>
            <a:endParaRPr lang="zh-CN" altLang="en-US"/>
          </a:p>
        </p:txBody>
      </p:sp>
      <p:sp>
        <p:nvSpPr>
          <p:cNvPr id="29" name="Line 10"/>
          <p:cNvSpPr>
            <a:spLocks noChangeShapeType="1"/>
          </p:cNvSpPr>
          <p:nvPr/>
        </p:nvSpPr>
        <p:spPr bwMode="auto">
          <a:xfrm>
            <a:off x="5914461" y="2600367"/>
            <a:ext cx="504101" cy="472483"/>
          </a:xfrm>
          <a:prstGeom prst="line">
            <a:avLst/>
          </a:prstGeom>
          <a:noFill/>
          <a:ln w="38100">
            <a:solidFill>
              <a:schemeClr val="accent2">
                <a:lumMod val="60000"/>
                <a:lumOff val="40000"/>
              </a:schemeClr>
            </a:solidFill>
            <a:round/>
            <a:headEnd/>
            <a:tailEnd/>
          </a:ln>
        </p:spPr>
        <p:txBody>
          <a:bodyPr/>
          <a:lstStyle/>
          <a:p>
            <a:endParaRPr lang="zh-CN" altLang="en-US"/>
          </a:p>
        </p:txBody>
      </p:sp>
      <p:sp>
        <p:nvSpPr>
          <p:cNvPr id="30" name="Oval 20"/>
          <p:cNvSpPr>
            <a:spLocks noChangeArrowheads="1"/>
          </p:cNvSpPr>
          <p:nvPr/>
        </p:nvSpPr>
        <p:spPr bwMode="auto">
          <a:xfrm>
            <a:off x="6354228" y="3008588"/>
            <a:ext cx="141287" cy="138112"/>
          </a:xfrm>
          <a:prstGeom prst="ellipse">
            <a:avLst/>
          </a:prstGeom>
          <a:solidFill>
            <a:schemeClr val="accent2">
              <a:lumMod val="60000"/>
              <a:lumOff val="40000"/>
            </a:schemeClr>
          </a:solidFill>
          <a:ln w="9525">
            <a:noFill/>
            <a:round/>
            <a:headEnd/>
            <a:tailEnd/>
          </a:ln>
        </p:spPr>
        <p:txBody>
          <a:bodyPr wrap="none" anchor="ctr"/>
          <a:lstStyle/>
          <a:p>
            <a:endParaRPr lang="zh-CN">
              <a:ea typeface="宋体" pitchFamily="2" charset="-122"/>
            </a:endParaRPr>
          </a:p>
        </p:txBody>
      </p:sp>
      <p:sp>
        <p:nvSpPr>
          <p:cNvPr id="34" name="Line 16"/>
          <p:cNvSpPr>
            <a:spLocks noChangeShapeType="1"/>
          </p:cNvSpPr>
          <p:nvPr/>
        </p:nvSpPr>
        <p:spPr bwMode="auto">
          <a:xfrm flipV="1">
            <a:off x="4808150" y="4121246"/>
            <a:ext cx="2779911" cy="13482"/>
          </a:xfrm>
          <a:prstGeom prst="line">
            <a:avLst/>
          </a:prstGeom>
          <a:noFill/>
          <a:ln w="9525">
            <a:solidFill>
              <a:srgbClr val="969696"/>
            </a:solidFill>
            <a:prstDash val="lgDash"/>
            <a:round/>
            <a:headEnd/>
            <a:tailEnd/>
          </a:ln>
        </p:spPr>
        <p:txBody>
          <a:bodyPr/>
          <a:lstStyle/>
          <a:p>
            <a:endParaRPr lang="zh-CN" altLang="en-US"/>
          </a:p>
        </p:txBody>
      </p:sp>
      <p:grpSp>
        <p:nvGrpSpPr>
          <p:cNvPr id="3" name="组合 73"/>
          <p:cNvGrpSpPr/>
          <p:nvPr/>
        </p:nvGrpSpPr>
        <p:grpSpPr>
          <a:xfrm>
            <a:off x="5365538" y="2178140"/>
            <a:ext cx="605561" cy="478518"/>
            <a:chOff x="5365538" y="3196008"/>
            <a:chExt cx="605561" cy="478518"/>
          </a:xfrm>
        </p:grpSpPr>
        <p:sp>
          <p:nvSpPr>
            <p:cNvPr id="30740" name="Oval 20"/>
            <p:cNvSpPr>
              <a:spLocks noChangeArrowheads="1"/>
            </p:cNvSpPr>
            <p:nvPr/>
          </p:nvSpPr>
          <p:spPr bwMode="auto">
            <a:xfrm>
              <a:off x="5829812" y="3536414"/>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33" name="Line 10"/>
            <p:cNvSpPr>
              <a:spLocks noChangeShapeType="1"/>
            </p:cNvSpPr>
            <p:nvPr/>
          </p:nvSpPr>
          <p:spPr bwMode="auto">
            <a:xfrm>
              <a:off x="5365538" y="3371263"/>
              <a:ext cx="520570" cy="227608"/>
            </a:xfrm>
            <a:prstGeom prst="line">
              <a:avLst/>
            </a:prstGeom>
            <a:noFill/>
            <a:ln w="38100">
              <a:solidFill>
                <a:srgbClr val="000099"/>
              </a:solidFill>
              <a:round/>
              <a:headEnd/>
              <a:tailEnd/>
            </a:ln>
          </p:spPr>
          <p:txBody>
            <a:bodyPr/>
            <a:lstStyle/>
            <a:p>
              <a:endParaRPr lang="zh-CN" altLang="en-US"/>
            </a:p>
          </p:txBody>
        </p:sp>
        <p:cxnSp>
          <p:nvCxnSpPr>
            <p:cNvPr id="37" name="直接连接符 36"/>
            <p:cNvCxnSpPr/>
            <p:nvPr/>
          </p:nvCxnSpPr>
          <p:spPr>
            <a:xfrm flipV="1">
              <a:off x="5753819" y="3196008"/>
              <a:ext cx="84619" cy="336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6202470" y="2675497"/>
            <a:ext cx="177636" cy="161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67"/>
          <p:cNvGrpSpPr/>
          <p:nvPr/>
        </p:nvGrpSpPr>
        <p:grpSpPr>
          <a:xfrm>
            <a:off x="4825836" y="2097567"/>
            <a:ext cx="2365978" cy="564027"/>
            <a:chOff x="4825836" y="2097567"/>
            <a:chExt cx="2365978" cy="564027"/>
          </a:xfrm>
        </p:grpSpPr>
        <p:sp>
          <p:nvSpPr>
            <p:cNvPr id="26" name="Oval 20"/>
            <p:cNvSpPr>
              <a:spLocks noChangeArrowheads="1"/>
            </p:cNvSpPr>
            <p:nvPr/>
          </p:nvSpPr>
          <p:spPr bwMode="auto">
            <a:xfrm>
              <a:off x="5282780" y="2514385"/>
              <a:ext cx="141287" cy="138112"/>
            </a:xfrm>
            <a:prstGeom prst="ellipse">
              <a:avLst/>
            </a:prstGeom>
            <a:solidFill>
              <a:schemeClr val="accent2">
                <a:lumMod val="60000"/>
                <a:lumOff val="40000"/>
              </a:schemeClr>
            </a:solidFill>
            <a:ln w="9525">
              <a:noFill/>
              <a:round/>
              <a:headEnd/>
              <a:tailEnd/>
            </a:ln>
          </p:spPr>
          <p:txBody>
            <a:bodyPr wrap="none" anchor="ctr"/>
            <a:lstStyle/>
            <a:p>
              <a:endParaRPr lang="zh-CN">
                <a:ea typeface="宋体" pitchFamily="2" charset="-122"/>
              </a:endParaRPr>
            </a:p>
          </p:txBody>
        </p:sp>
        <p:sp>
          <p:nvSpPr>
            <p:cNvPr id="25" name="Line 10"/>
            <p:cNvSpPr>
              <a:spLocks noChangeShapeType="1"/>
            </p:cNvSpPr>
            <p:nvPr/>
          </p:nvSpPr>
          <p:spPr bwMode="auto">
            <a:xfrm>
              <a:off x="4825836" y="2097567"/>
              <a:ext cx="504101" cy="472483"/>
            </a:xfrm>
            <a:prstGeom prst="line">
              <a:avLst/>
            </a:prstGeom>
            <a:noFill/>
            <a:ln w="38100">
              <a:solidFill>
                <a:schemeClr val="accent2">
                  <a:lumMod val="60000"/>
                  <a:lumOff val="40000"/>
                </a:schemeClr>
              </a:solidFill>
              <a:round/>
              <a:headEnd/>
              <a:tailEnd/>
            </a:ln>
          </p:spPr>
          <p:txBody>
            <a:bodyPr/>
            <a:lstStyle/>
            <a:p>
              <a:endParaRPr lang="zh-CN" altLang="en-US"/>
            </a:p>
          </p:txBody>
        </p:sp>
        <p:cxnSp>
          <p:nvCxnSpPr>
            <p:cNvPr id="45" name="直接连接符 44"/>
            <p:cNvCxnSpPr/>
            <p:nvPr/>
          </p:nvCxnSpPr>
          <p:spPr>
            <a:xfrm flipV="1">
              <a:off x="5264104" y="2416475"/>
              <a:ext cx="1027184" cy="38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15743" y="2292262"/>
              <a:ext cx="876071" cy="369332"/>
            </a:xfrm>
            <a:prstGeom prst="rect">
              <a:avLst/>
            </a:prstGeom>
            <a:solidFill>
              <a:schemeClr val="bg1"/>
            </a:solidFill>
            <a:ln>
              <a:solidFill>
                <a:schemeClr val="tx1"/>
              </a:solidFill>
            </a:ln>
          </p:spPr>
          <p:txBody>
            <a:bodyPr wrap="square" rtlCol="0">
              <a:spAutoFit/>
            </a:bodyPr>
            <a:lstStyle/>
            <a:p>
              <a:r>
                <a:rPr lang="zh-CN" altLang="en-US" b="1" dirty="0"/>
                <a:t>李子林</a:t>
              </a:r>
            </a:p>
          </p:txBody>
        </p:sp>
      </p:grpSp>
      <p:grpSp>
        <p:nvGrpSpPr>
          <p:cNvPr id="6" name="组合 72"/>
          <p:cNvGrpSpPr/>
          <p:nvPr/>
        </p:nvGrpSpPr>
        <p:grpSpPr>
          <a:xfrm>
            <a:off x="4823869" y="2091362"/>
            <a:ext cx="2999270" cy="2032807"/>
            <a:chOff x="4823869" y="2091362"/>
            <a:chExt cx="2999270" cy="2032807"/>
          </a:xfrm>
        </p:grpSpPr>
        <p:sp>
          <p:nvSpPr>
            <p:cNvPr id="27" name="Oval 20"/>
            <p:cNvSpPr>
              <a:spLocks noChangeArrowheads="1"/>
            </p:cNvSpPr>
            <p:nvPr/>
          </p:nvSpPr>
          <p:spPr bwMode="auto">
            <a:xfrm>
              <a:off x="5290506" y="3040936"/>
              <a:ext cx="132137" cy="133200"/>
            </a:xfrm>
            <a:prstGeom prst="ellipse">
              <a:avLst/>
            </a:prstGeom>
            <a:solidFill>
              <a:schemeClr val="accent2">
                <a:lumMod val="40000"/>
                <a:lumOff val="60000"/>
              </a:schemeClr>
            </a:solidFill>
            <a:ln w="9525">
              <a:noFill/>
              <a:round/>
              <a:headEnd/>
              <a:tailEnd/>
            </a:ln>
          </p:spPr>
          <p:txBody>
            <a:bodyPr wrap="none" anchor="ctr"/>
            <a:lstStyle/>
            <a:p>
              <a:endParaRPr lang="zh-CN">
                <a:ea typeface="宋体" pitchFamily="2" charset="-122"/>
              </a:endParaRPr>
            </a:p>
          </p:txBody>
        </p:sp>
        <p:sp>
          <p:nvSpPr>
            <p:cNvPr id="28" name="Line 10"/>
            <p:cNvSpPr>
              <a:spLocks noChangeShapeType="1"/>
            </p:cNvSpPr>
            <p:nvPr/>
          </p:nvSpPr>
          <p:spPr bwMode="auto">
            <a:xfrm>
              <a:off x="4823869" y="2091362"/>
              <a:ext cx="1090591" cy="2032807"/>
            </a:xfrm>
            <a:prstGeom prst="line">
              <a:avLst/>
            </a:prstGeom>
            <a:noFill/>
            <a:ln w="38100">
              <a:solidFill>
                <a:schemeClr val="accent2">
                  <a:lumMod val="40000"/>
                  <a:lumOff val="60000"/>
                </a:schemeClr>
              </a:solidFill>
              <a:round/>
              <a:headEnd/>
              <a:tailEnd/>
            </a:ln>
          </p:spPr>
          <p:txBody>
            <a:bodyPr/>
            <a:lstStyle/>
            <a:p>
              <a:endParaRPr lang="zh-CN" altLang="en-US"/>
            </a:p>
          </p:txBody>
        </p:sp>
        <p:cxnSp>
          <p:nvCxnSpPr>
            <p:cNvPr id="57" name="直接连接符 56"/>
            <p:cNvCxnSpPr/>
            <p:nvPr/>
          </p:nvCxnSpPr>
          <p:spPr>
            <a:xfrm flipV="1">
              <a:off x="5707982" y="3450272"/>
              <a:ext cx="1527650" cy="213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47068" y="3232362"/>
              <a:ext cx="876071" cy="369332"/>
            </a:xfrm>
            <a:prstGeom prst="rect">
              <a:avLst/>
            </a:prstGeom>
            <a:solidFill>
              <a:schemeClr val="bg1"/>
            </a:solidFill>
            <a:ln>
              <a:solidFill>
                <a:schemeClr val="tx1"/>
              </a:solidFill>
            </a:ln>
          </p:spPr>
          <p:txBody>
            <a:bodyPr wrap="square" rtlCol="0">
              <a:spAutoFit/>
            </a:bodyPr>
            <a:lstStyle/>
            <a:p>
              <a:r>
                <a:rPr lang="zh-CN" altLang="en-US" b="1" dirty="0"/>
                <a:t>库水塘</a:t>
              </a:r>
            </a:p>
          </p:txBody>
        </p:sp>
      </p:grpSp>
      <p:sp>
        <p:nvSpPr>
          <p:cNvPr id="65" name="Rectangle 12"/>
          <p:cNvSpPr>
            <a:spLocks noChangeArrowheads="1"/>
          </p:cNvSpPr>
          <p:nvPr/>
        </p:nvSpPr>
        <p:spPr bwMode="auto">
          <a:xfrm>
            <a:off x="428059" y="4672186"/>
            <a:ext cx="3281299" cy="1193785"/>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altLang="zh-CN" sz="2250" b="1" dirty="0">
                <a:solidFill>
                  <a:srgbClr val="339966"/>
                </a:solidFill>
                <a:ea typeface="宋体" pitchFamily="2" charset="-122"/>
              </a:rPr>
              <a:t>c.</a:t>
            </a:r>
            <a:r>
              <a:rPr lang="zh-CN" altLang="en-US" sz="2250" dirty="0">
                <a:ea typeface="宋体" pitchFamily="2" charset="-122"/>
              </a:rPr>
              <a:t>同理生产</a:t>
            </a:r>
            <a:r>
              <a:rPr lang="en-US" altLang="zh-CN" sz="2250" dirty="0">
                <a:ea typeface="宋体" pitchFamily="2" charset="-122"/>
              </a:rPr>
              <a:t>300</a:t>
            </a:r>
            <a:r>
              <a:rPr lang="zh-CN" altLang="en-US" sz="2250" dirty="0">
                <a:ea typeface="宋体" pitchFamily="2" charset="-122"/>
              </a:rPr>
              <a:t>斤肉：率先由</a:t>
            </a:r>
            <a:r>
              <a:rPr lang="zh-CN" altLang="en-US" sz="2250" dirty="0">
                <a:solidFill>
                  <a:srgbClr val="0070C0"/>
                </a:solidFill>
                <a:ea typeface="宋体" pitchFamily="2" charset="-122"/>
              </a:rPr>
              <a:t>马儿坡</a:t>
            </a:r>
            <a:r>
              <a:rPr lang="zh-CN" altLang="en-US" sz="2250" dirty="0">
                <a:ea typeface="宋体" pitchFamily="2" charset="-122"/>
              </a:rPr>
              <a:t>生产</a:t>
            </a:r>
            <a:r>
              <a:rPr lang="en-US" altLang="zh-CN" sz="2250" dirty="0">
                <a:ea typeface="宋体" pitchFamily="2" charset="-122"/>
              </a:rPr>
              <a:t>200</a:t>
            </a:r>
            <a:r>
              <a:rPr lang="zh-CN" altLang="en-US" sz="2250" dirty="0">
                <a:ea typeface="宋体" pitchFamily="2" charset="-122"/>
              </a:rPr>
              <a:t>，然后由</a:t>
            </a:r>
            <a:r>
              <a:rPr lang="zh-CN" altLang="en-US" sz="2250" dirty="0">
                <a:solidFill>
                  <a:srgbClr val="0070C0"/>
                </a:solidFill>
                <a:ea typeface="宋体" pitchFamily="2" charset="-122"/>
              </a:rPr>
              <a:t>李子林</a:t>
            </a:r>
            <a:r>
              <a:rPr lang="zh-CN" altLang="en-US" sz="2250" dirty="0">
                <a:ea typeface="宋体" pitchFamily="2" charset="-122"/>
              </a:rPr>
              <a:t>生产</a:t>
            </a:r>
            <a:r>
              <a:rPr lang="en-US" altLang="zh-CN" sz="2250" dirty="0">
                <a:ea typeface="宋体" pitchFamily="2" charset="-122"/>
              </a:rPr>
              <a:t>100</a:t>
            </a:r>
            <a:r>
              <a:rPr lang="zh-CN" altLang="en-US" sz="2250" dirty="0">
                <a:ea typeface="宋体" pitchFamily="2" charset="-122"/>
              </a:rPr>
              <a:t>，可得的饼</a:t>
            </a:r>
            <a:r>
              <a:rPr lang="zh-CN" altLang="en-US" sz="2250" b="1" dirty="0">
                <a:solidFill>
                  <a:srgbClr val="7030A0"/>
                </a:solidFill>
                <a:ea typeface="宋体" pitchFamily="2" charset="-122"/>
              </a:rPr>
              <a:t>最多</a:t>
            </a:r>
            <a:r>
              <a:rPr lang="en-US" altLang="zh-CN" sz="2250" b="1" dirty="0">
                <a:ea typeface="宋体" pitchFamily="2" charset="-122"/>
              </a:rPr>
              <a:t>:</a:t>
            </a:r>
            <a:r>
              <a:rPr lang="en-US" altLang="zh-CN" sz="2250" dirty="0">
                <a:ea typeface="宋体" pitchFamily="2" charset="-122"/>
              </a:rPr>
              <a:t>4000</a:t>
            </a:r>
            <a:r>
              <a:rPr lang="zh-CN" altLang="en-US" sz="2250" dirty="0">
                <a:ea typeface="宋体" pitchFamily="2" charset="-122"/>
              </a:rPr>
              <a:t>斤</a:t>
            </a:r>
            <a:endParaRPr lang="en-US" altLang="zh-CN" sz="2250" dirty="0">
              <a:solidFill>
                <a:srgbClr val="C00000"/>
              </a:solidFill>
              <a:ea typeface="宋体" pitchFamily="2" charset="-122"/>
            </a:endParaRPr>
          </a:p>
        </p:txBody>
      </p:sp>
      <p:sp>
        <p:nvSpPr>
          <p:cNvPr id="77" name="Rectangle 12"/>
          <p:cNvSpPr>
            <a:spLocks noChangeArrowheads="1"/>
          </p:cNvSpPr>
          <p:nvPr/>
        </p:nvSpPr>
        <p:spPr bwMode="auto">
          <a:xfrm>
            <a:off x="428060" y="3491982"/>
            <a:ext cx="3118882" cy="1060635"/>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pPr>
            <a:r>
              <a:rPr lang="zh-CN" altLang="en-US" sz="2000" dirty="0">
                <a:ea typeface="宋体" pitchFamily="2" charset="-122"/>
              </a:rPr>
              <a:t>    故，由</a:t>
            </a:r>
            <a:r>
              <a:rPr lang="zh-CN" altLang="en-US" sz="2000" dirty="0">
                <a:solidFill>
                  <a:srgbClr val="0070C0"/>
                </a:solidFill>
                <a:ea typeface="宋体" pitchFamily="2" charset="-122"/>
              </a:rPr>
              <a:t>马儿坡</a:t>
            </a:r>
            <a:r>
              <a:rPr lang="zh-CN" altLang="en-US" sz="2000" dirty="0">
                <a:ea typeface="宋体" pitchFamily="2" charset="-122"/>
              </a:rPr>
              <a:t>来产肉可得的饼</a:t>
            </a:r>
            <a:r>
              <a:rPr lang="zh-CN" altLang="en-US" sz="2000" b="1" dirty="0">
                <a:solidFill>
                  <a:srgbClr val="7030A0"/>
                </a:solidFill>
                <a:ea typeface="宋体" pitchFamily="2" charset="-122"/>
              </a:rPr>
              <a:t>最多</a:t>
            </a:r>
            <a:r>
              <a:rPr lang="en-US" altLang="zh-CN" sz="2000" dirty="0">
                <a:ea typeface="宋体" pitchFamily="2" charset="-122"/>
              </a:rPr>
              <a:t>(</a:t>
            </a:r>
            <a:r>
              <a:rPr lang="zh-CN" altLang="en-US" sz="2000" dirty="0">
                <a:ea typeface="宋体" pitchFamily="2" charset="-122"/>
              </a:rPr>
              <a:t>放弃最少</a:t>
            </a:r>
            <a:r>
              <a:rPr lang="en-US" altLang="zh-CN" sz="2000" dirty="0">
                <a:ea typeface="宋体" pitchFamily="2" charset="-122"/>
              </a:rPr>
              <a:t>)</a:t>
            </a:r>
            <a:r>
              <a:rPr lang="zh-CN" altLang="en-US" sz="2000" dirty="0">
                <a:ea typeface="宋体" pitchFamily="2" charset="-122"/>
              </a:rPr>
              <a:t>：</a:t>
            </a:r>
            <a:endParaRPr lang="en-US" altLang="zh-CN" sz="2000" dirty="0">
              <a:ea typeface="宋体" pitchFamily="2" charset="-122"/>
            </a:endParaRPr>
          </a:p>
          <a:p>
            <a:pPr marL="287338" indent="-287338">
              <a:lnSpc>
                <a:spcPct val="105000"/>
              </a:lnSpc>
              <a:spcBef>
                <a:spcPts val="600"/>
              </a:spcBef>
              <a:buClr>
                <a:srgbClr val="339966"/>
              </a:buClr>
              <a:buSzPct val="120000"/>
            </a:pPr>
            <a:r>
              <a:rPr lang="en-US" altLang="zh-CN" sz="2000" dirty="0">
                <a:ea typeface="宋体" pitchFamily="2" charset="-122"/>
              </a:rPr>
              <a:t>   </a:t>
            </a:r>
            <a:r>
              <a:rPr lang="en-US" altLang="zh-CN" sz="2000" dirty="0">
                <a:solidFill>
                  <a:srgbClr val="C00000"/>
                </a:solidFill>
                <a:ea typeface="宋体" pitchFamily="2" charset="-122"/>
              </a:rPr>
              <a:t>6000-500=5500</a:t>
            </a:r>
            <a:r>
              <a:rPr lang="zh-CN" altLang="en-US" sz="2000" dirty="0">
                <a:solidFill>
                  <a:srgbClr val="C00000"/>
                </a:solidFill>
                <a:ea typeface="宋体" pitchFamily="2" charset="-122"/>
              </a:rPr>
              <a:t>斤</a:t>
            </a:r>
            <a:endParaRPr lang="en-US" altLang="zh-CN" sz="2000" dirty="0">
              <a:solidFill>
                <a:srgbClr val="C00000"/>
              </a:solidFill>
              <a:ea typeface="宋体" pitchFamily="2" charset="-122"/>
            </a:endParaRPr>
          </a:p>
        </p:txBody>
      </p:sp>
      <p:sp>
        <p:nvSpPr>
          <p:cNvPr id="47" name="Oval 20"/>
          <p:cNvSpPr>
            <a:spLocks noChangeArrowheads="1"/>
          </p:cNvSpPr>
          <p:nvPr/>
        </p:nvSpPr>
        <p:spPr bwMode="auto">
          <a:xfrm>
            <a:off x="7443842" y="5127183"/>
            <a:ext cx="135664" cy="125935"/>
          </a:xfrm>
          <a:prstGeom prst="ellipse">
            <a:avLst/>
          </a:prstGeom>
          <a:solidFill>
            <a:srgbClr val="C00000"/>
          </a:solidFill>
          <a:ln w="9525">
            <a:noFill/>
            <a:round/>
            <a:headEnd/>
            <a:tailEnd/>
          </a:ln>
        </p:spPr>
        <p:txBody>
          <a:bodyPr wrap="none" anchor="ctr"/>
          <a:lstStyle/>
          <a:p>
            <a:endParaRPr lang="zh-CN">
              <a:ea typeface="宋体" pitchFamily="2" charset="-122"/>
            </a:endParaRPr>
          </a:p>
        </p:txBody>
      </p:sp>
      <p:sp>
        <p:nvSpPr>
          <p:cNvPr id="66" name="Rectangle 12"/>
          <p:cNvSpPr>
            <a:spLocks noChangeArrowheads="1"/>
          </p:cNvSpPr>
          <p:nvPr/>
        </p:nvSpPr>
        <p:spPr bwMode="auto">
          <a:xfrm>
            <a:off x="356182" y="6245527"/>
            <a:ext cx="8701553" cy="638024"/>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altLang="en-US" sz="2400" b="1" dirty="0">
                <a:solidFill>
                  <a:srgbClr val="C00000"/>
                </a:solidFill>
                <a:ea typeface="宋体" pitchFamily="2" charset="-122"/>
              </a:rPr>
              <a:t>启示</a:t>
            </a:r>
            <a:r>
              <a:rPr lang="en-US" altLang="zh-CN" sz="2400" b="1" dirty="0">
                <a:solidFill>
                  <a:srgbClr val="C00000"/>
                </a:solidFill>
                <a:ea typeface="宋体" pitchFamily="2" charset="-122"/>
              </a:rPr>
              <a:t>:</a:t>
            </a:r>
            <a:r>
              <a:rPr lang="zh-CN" altLang="en-US" sz="2250" b="1" dirty="0">
                <a:solidFill>
                  <a:srgbClr val="7030A0"/>
                </a:solidFill>
                <a:ea typeface="宋体" pitchFamily="2" charset="-122"/>
              </a:rPr>
              <a:t>达到边界</a:t>
            </a:r>
            <a:r>
              <a:rPr lang="zh-CN" altLang="en-US" sz="2400" b="1" dirty="0">
                <a:ea typeface="宋体" pitchFamily="2" charset="-122"/>
              </a:rPr>
              <a:t>要求物品生产率先分配给成本最低的那些资源</a:t>
            </a:r>
            <a:endParaRPr lang="en-US" altLang="zh-CN" sz="2400" b="1" dirty="0">
              <a:ea typeface="宋体" pitchFamily="2" charset="-122"/>
            </a:endParaRPr>
          </a:p>
        </p:txBody>
      </p:sp>
      <p:sp>
        <p:nvSpPr>
          <p:cNvPr id="67" name="Line 16"/>
          <p:cNvSpPr>
            <a:spLocks noChangeShapeType="1"/>
          </p:cNvSpPr>
          <p:nvPr/>
        </p:nvSpPr>
        <p:spPr bwMode="auto">
          <a:xfrm flipV="1">
            <a:off x="4805282" y="3083258"/>
            <a:ext cx="2779911" cy="13482"/>
          </a:xfrm>
          <a:prstGeom prst="line">
            <a:avLst/>
          </a:prstGeom>
          <a:noFill/>
          <a:ln w="9525">
            <a:solidFill>
              <a:srgbClr val="969696"/>
            </a:solidFill>
            <a:prstDash val="lgDash"/>
            <a:round/>
            <a:headEnd/>
            <a:tailEnd/>
          </a:ln>
        </p:spPr>
        <p:txBody>
          <a:bodyPr/>
          <a:lstStyle/>
          <a:p>
            <a:endParaRPr lang="zh-CN" altLang="en-US"/>
          </a:p>
        </p:txBody>
      </p:sp>
      <p:grpSp>
        <p:nvGrpSpPr>
          <p:cNvPr id="7" name="组合 71"/>
          <p:cNvGrpSpPr/>
          <p:nvPr/>
        </p:nvGrpSpPr>
        <p:grpSpPr>
          <a:xfrm>
            <a:off x="4817138" y="1785257"/>
            <a:ext cx="1681029" cy="815110"/>
            <a:chOff x="4817138" y="2803125"/>
            <a:chExt cx="1681029" cy="815110"/>
          </a:xfrm>
        </p:grpSpPr>
        <p:cxnSp>
          <p:nvCxnSpPr>
            <p:cNvPr id="36" name="直接连接符 35"/>
            <p:cNvCxnSpPr/>
            <p:nvPr/>
          </p:nvCxnSpPr>
          <p:spPr>
            <a:xfrm flipV="1">
              <a:off x="5168817" y="3005043"/>
              <a:ext cx="418775" cy="225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22096" y="2803125"/>
              <a:ext cx="876071" cy="369332"/>
            </a:xfrm>
            <a:prstGeom prst="rect">
              <a:avLst/>
            </a:prstGeom>
            <a:solidFill>
              <a:schemeClr val="bg1"/>
            </a:solidFill>
            <a:ln>
              <a:solidFill>
                <a:schemeClr val="tx1"/>
              </a:solidFill>
            </a:ln>
          </p:spPr>
          <p:txBody>
            <a:bodyPr wrap="square" rtlCol="0">
              <a:spAutoFit/>
            </a:bodyPr>
            <a:lstStyle/>
            <a:p>
              <a:r>
                <a:rPr lang="zh-CN" altLang="en-US" b="1" dirty="0"/>
                <a:t>马儿坡</a:t>
              </a:r>
            </a:p>
          </p:txBody>
        </p:sp>
        <p:sp>
          <p:nvSpPr>
            <p:cNvPr id="22" name="Oval 20"/>
            <p:cNvSpPr>
              <a:spLocks noChangeArrowheads="1"/>
            </p:cNvSpPr>
            <p:nvPr/>
          </p:nvSpPr>
          <p:spPr bwMode="auto">
            <a:xfrm>
              <a:off x="5281356" y="3296231"/>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69" name="Line 10"/>
            <p:cNvSpPr>
              <a:spLocks noChangeShapeType="1"/>
            </p:cNvSpPr>
            <p:nvPr/>
          </p:nvSpPr>
          <p:spPr bwMode="auto">
            <a:xfrm>
              <a:off x="4817138" y="3106406"/>
              <a:ext cx="1091808" cy="511829"/>
            </a:xfrm>
            <a:prstGeom prst="line">
              <a:avLst/>
            </a:prstGeom>
            <a:noFill/>
            <a:ln w="38100">
              <a:solidFill>
                <a:srgbClr val="000099"/>
              </a:solidFill>
              <a:round/>
              <a:headEnd/>
              <a:tailEnd/>
            </a:ln>
          </p:spPr>
          <p:txBody>
            <a:bodyPr/>
            <a:lstStyle/>
            <a:p>
              <a:endParaRPr lang="zh-CN" altLang="en-US"/>
            </a:p>
          </p:txBody>
        </p:sp>
      </p:grpSp>
      <p:sp>
        <p:nvSpPr>
          <p:cNvPr id="30741" name="Oval 21"/>
          <p:cNvSpPr>
            <a:spLocks noChangeArrowheads="1"/>
          </p:cNvSpPr>
          <p:nvPr/>
        </p:nvSpPr>
        <p:spPr bwMode="auto">
          <a:xfrm>
            <a:off x="4749275" y="2019482"/>
            <a:ext cx="141288" cy="138113"/>
          </a:xfrm>
          <a:prstGeom prst="ellipse">
            <a:avLst/>
          </a:prstGeom>
          <a:solidFill>
            <a:srgbClr val="C00000"/>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2270372024"/>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732"/>
                                        </p:tgtEl>
                                        <p:attrNameLst>
                                          <p:attrName>style.visibility</p:attrName>
                                        </p:attrNameLst>
                                      </p:cBhvr>
                                      <p:to>
                                        <p:strVal val="visible"/>
                                      </p:to>
                                    </p:set>
                                    <p:animEffect transition="in" filter="wipe(left)">
                                      <p:cBhvr>
                                        <p:cTn id="13" dur="500"/>
                                        <p:tgtEl>
                                          <p:spTgt spid="307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left)">
                                      <p:cBhvr>
                                        <p:cTn id="36" dur="500"/>
                                        <p:tgtEl>
                                          <p:spTgt spid="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autoUpdateAnimBg="0"/>
      <p:bldP spid="29" grpId="0" animBg="1"/>
      <p:bldP spid="30" grpId="0" animBg="1"/>
      <p:bldP spid="65" grpId="0" autoUpdateAnimBg="0"/>
      <p:bldP spid="77" grpId="0" autoUpdateAnimBg="0"/>
      <p:bldP spid="47" grpId="0" animBg="1"/>
      <p:bldP spid="66" grpId="0" autoUpdateAnimBg="0"/>
      <p:bldP spid="307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0723" name="Rectangle 4"/>
          <p:cNvSpPr>
            <a:spLocks noGrp="1" noChangeArrowheads="1"/>
          </p:cNvSpPr>
          <p:nvPr>
            <p:ph type="title"/>
          </p:nvPr>
        </p:nvSpPr>
        <p:spPr>
          <a:xfrm>
            <a:off x="587375" y="352425"/>
            <a:ext cx="8208963" cy="954088"/>
          </a:xfrm>
          <a:ln/>
        </p:spPr>
        <p:txBody>
          <a:bodyPr/>
          <a:lstStyle/>
          <a:p>
            <a:pPr algn="l"/>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a:solidFill>
                  <a:srgbClr val="339966"/>
                </a:solidFill>
                <a:effectLst>
                  <a:outerShdw blurRad="38100" dist="38100" dir="2700000" algn="tl">
                    <a:srgbClr val="C0C0C0"/>
                  </a:outerShdw>
                </a:effectLst>
                <a:latin typeface="Tahoma" pitchFamily="34" charset="0"/>
                <a:ea typeface="宋体" pitchFamily="2" charset="-122"/>
              </a:rPr>
              <a:t>2.3</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4"/>
          <p:cNvGrpSpPr>
            <a:grpSpLocks/>
          </p:cNvGrpSpPr>
          <p:nvPr/>
        </p:nvGrpSpPr>
        <p:grpSpPr bwMode="auto">
          <a:xfrm>
            <a:off x="593725" y="290513"/>
            <a:ext cx="8210550" cy="1049337"/>
            <a:chOff x="0" y="0"/>
            <a:chExt cx="5000" cy="661"/>
          </a:xfrm>
        </p:grpSpPr>
        <p:sp>
          <p:nvSpPr>
            <p:cNvPr id="3072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072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0727"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17FA5FE6-BE4F-40CA-AE7C-B7A58FB5AAA0}" type="slidenum">
              <a:rPr lang="en-US" altLang="zh-CN" sz="1700">
                <a:solidFill>
                  <a:srgbClr val="777777"/>
                </a:solidFill>
                <a:latin typeface="Tahoma" pitchFamily="34" charset="0"/>
                <a:ea typeface="宋体" pitchFamily="2" charset="-122"/>
              </a:rPr>
              <a:pPr algn="r"/>
              <a:t>24</a:t>
            </a:fld>
            <a:endParaRPr lang="zh-CN" sz="1700">
              <a:solidFill>
                <a:srgbClr val="777777"/>
              </a:solidFill>
              <a:latin typeface="Tahoma" pitchFamily="34" charset="0"/>
              <a:ea typeface="宋体" pitchFamily="2" charset="-122"/>
            </a:endParaRPr>
          </a:p>
        </p:txBody>
      </p:sp>
      <p:graphicFrame>
        <p:nvGraphicFramePr>
          <p:cNvPr id="30729" name="Object 9"/>
          <p:cNvGraphicFramePr>
            <a:graphicFrameLocks noChangeAspect="1"/>
          </p:cNvGraphicFramePr>
          <p:nvPr>
            <p:extLst>
              <p:ext uri="{D42A27DB-BD31-4B8C-83A1-F6EECF244321}">
                <p14:modId xmlns:p14="http://schemas.microsoft.com/office/powerpoint/2010/main" val="2122491104"/>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0469" name="工作表" r:id="rId3" imgW="4714973" imgH="4752872" progId="Excel.Sheet.8">
                  <p:embed/>
                </p:oleObj>
              </mc:Choice>
              <mc:Fallback>
                <p:oleObj name="工作表" r:id="rId3" imgW="4714973" imgH="4752872" progId="Excel.Sheet.8">
                  <p:embed/>
                  <p:pic>
                    <p:nvPicPr>
                      <p:cNvPr id="0" name=""/>
                      <p:cNvPicPr>
                        <a:picLocks noChangeAspect="1" noChangeArrowheads="1"/>
                      </p:cNvPicPr>
                      <p:nvPr/>
                    </p:nvPicPr>
                    <p:blipFill>
                      <a:blip r:embed="rId4"/>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30732" name="Rectangle 12"/>
          <p:cNvSpPr>
            <a:spLocks noChangeArrowheads="1"/>
          </p:cNvSpPr>
          <p:nvPr/>
        </p:nvSpPr>
        <p:spPr bwMode="auto">
          <a:xfrm>
            <a:off x="478487" y="1362980"/>
            <a:ext cx="3111585" cy="2130052"/>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altLang="en-US" sz="2400" b="1" dirty="0">
                <a:ea typeface="宋体" charset="-122"/>
              </a:rPr>
              <a:t>生产无效率</a:t>
            </a:r>
            <a:r>
              <a:rPr lang="zh-CN" altLang="en-US" sz="2400" dirty="0">
                <a:ea typeface="宋体" charset="-122"/>
              </a:rPr>
              <a:t>既可能因为资源</a:t>
            </a:r>
            <a:r>
              <a:rPr lang="zh-CN" altLang="en-US" sz="2400" b="1" dirty="0">
                <a:ea typeface="宋体" charset="-122"/>
              </a:rPr>
              <a:t>闲置</a:t>
            </a:r>
            <a:r>
              <a:rPr lang="zh-CN" altLang="en-US" sz="2400" dirty="0">
                <a:ea typeface="宋体" charset="-122"/>
              </a:rPr>
              <a:t>也可能源于</a:t>
            </a:r>
            <a:r>
              <a:rPr lang="zh-CN" altLang="en-US" sz="2400" b="1" dirty="0">
                <a:solidFill>
                  <a:srgbClr val="C00000"/>
                </a:solidFill>
                <a:ea typeface="宋体" charset="-122"/>
              </a:rPr>
              <a:t>错误配置</a:t>
            </a:r>
            <a:r>
              <a:rPr lang="zh-CN" altLang="en-US" sz="2400" dirty="0">
                <a:ea typeface="宋体" charset="-122"/>
              </a:rPr>
              <a:t>：如，</a:t>
            </a:r>
            <a:r>
              <a:rPr lang="zh-CN" altLang="en-US" sz="2400" b="1" dirty="0">
                <a:effectLst>
                  <a:outerShdw blurRad="38100" dist="38100" dir="2700000" algn="tl">
                    <a:srgbClr val="000000">
                      <a:alpha val="43137"/>
                    </a:srgbClr>
                  </a:outerShdw>
                </a:effectLst>
                <a:ea typeface="宋体" pitchFamily="2" charset="-122"/>
              </a:rPr>
              <a:t>愚公</a:t>
            </a:r>
            <a:r>
              <a:rPr lang="zh-CN" altLang="en-US" sz="2400" dirty="0">
                <a:ea typeface="宋体" charset="-122"/>
              </a:rPr>
              <a:t>生产</a:t>
            </a:r>
            <a:r>
              <a:rPr lang="en-US" altLang="zh-CN" sz="2400" dirty="0">
                <a:ea typeface="宋体" pitchFamily="2" charset="-122"/>
              </a:rPr>
              <a:t>100</a:t>
            </a:r>
            <a:r>
              <a:rPr lang="zh-CN" altLang="en-US" sz="2400" dirty="0">
                <a:ea typeface="宋体" pitchFamily="2" charset="-122"/>
              </a:rPr>
              <a:t>斤肉时，由</a:t>
            </a:r>
            <a:r>
              <a:rPr lang="zh-CN" altLang="en-US" sz="2400" dirty="0">
                <a:solidFill>
                  <a:srgbClr val="0070C0"/>
                </a:solidFill>
                <a:ea typeface="宋体" pitchFamily="2" charset="-122"/>
              </a:rPr>
              <a:t>库水塘</a:t>
            </a:r>
            <a:r>
              <a:rPr lang="zh-CN" altLang="en-US" sz="2400" dirty="0">
                <a:ea typeface="宋体" pitchFamily="2" charset="-122"/>
              </a:rPr>
              <a:t>生产而不是</a:t>
            </a:r>
            <a:r>
              <a:rPr lang="zh-CN" altLang="en-US" sz="2400" dirty="0">
                <a:solidFill>
                  <a:srgbClr val="0070C0"/>
                </a:solidFill>
                <a:ea typeface="宋体" pitchFamily="2" charset="-122"/>
              </a:rPr>
              <a:t>马儿坡</a:t>
            </a:r>
            <a:endParaRPr lang="en-US" altLang="zh-CN" sz="2400" dirty="0">
              <a:solidFill>
                <a:srgbClr val="C00000"/>
              </a:solidFill>
              <a:ea typeface="宋体" pitchFamily="2" charset="-122"/>
            </a:endParaRPr>
          </a:p>
        </p:txBody>
      </p:sp>
      <p:sp>
        <p:nvSpPr>
          <p:cNvPr id="30736" name="Line 16"/>
          <p:cNvSpPr>
            <a:spLocks noChangeShapeType="1"/>
          </p:cNvSpPr>
          <p:nvPr/>
        </p:nvSpPr>
        <p:spPr bwMode="auto">
          <a:xfrm flipV="1">
            <a:off x="4812515" y="2563750"/>
            <a:ext cx="2779911" cy="13482"/>
          </a:xfrm>
          <a:prstGeom prst="line">
            <a:avLst/>
          </a:prstGeom>
          <a:noFill/>
          <a:ln w="9525">
            <a:solidFill>
              <a:srgbClr val="969696"/>
            </a:solidFill>
            <a:prstDash val="lgDash"/>
            <a:round/>
            <a:headEnd/>
            <a:tailEnd/>
          </a:ln>
        </p:spPr>
        <p:txBody>
          <a:bodyPr/>
          <a:lstStyle/>
          <a:p>
            <a:endParaRPr lang="zh-CN" altLang="en-US"/>
          </a:p>
        </p:txBody>
      </p:sp>
      <p:sp>
        <p:nvSpPr>
          <p:cNvPr id="23" name="Line 17"/>
          <p:cNvSpPr>
            <a:spLocks noChangeShapeType="1"/>
          </p:cNvSpPr>
          <p:nvPr/>
        </p:nvSpPr>
        <p:spPr bwMode="auto">
          <a:xfrm>
            <a:off x="5908946" y="1647645"/>
            <a:ext cx="936" cy="3542635"/>
          </a:xfrm>
          <a:prstGeom prst="line">
            <a:avLst/>
          </a:prstGeom>
          <a:noFill/>
          <a:ln w="9525">
            <a:solidFill>
              <a:srgbClr val="969696"/>
            </a:solidFill>
            <a:prstDash val="lgDash"/>
            <a:round/>
            <a:headEnd/>
            <a:tailEnd/>
          </a:ln>
        </p:spPr>
        <p:txBody>
          <a:bodyPr/>
          <a:lstStyle/>
          <a:p>
            <a:endParaRPr lang="zh-CN" altLang="en-US"/>
          </a:p>
        </p:txBody>
      </p:sp>
      <p:sp>
        <p:nvSpPr>
          <p:cNvPr id="24" name="Line 17"/>
          <p:cNvSpPr>
            <a:spLocks noChangeShapeType="1"/>
          </p:cNvSpPr>
          <p:nvPr/>
        </p:nvSpPr>
        <p:spPr bwMode="auto">
          <a:xfrm>
            <a:off x="5351998" y="1647645"/>
            <a:ext cx="26205" cy="3508885"/>
          </a:xfrm>
          <a:prstGeom prst="line">
            <a:avLst/>
          </a:prstGeom>
          <a:noFill/>
          <a:ln w="9525">
            <a:solidFill>
              <a:srgbClr val="969696"/>
            </a:solidFill>
            <a:prstDash val="lgDash"/>
            <a:round/>
            <a:headEnd/>
            <a:tailEnd/>
          </a:ln>
        </p:spPr>
        <p:txBody>
          <a:bodyPr/>
          <a:lstStyle/>
          <a:p>
            <a:endParaRPr lang="zh-CN" altLang="en-US"/>
          </a:p>
        </p:txBody>
      </p:sp>
      <p:sp>
        <p:nvSpPr>
          <p:cNvPr id="29" name="Line 10"/>
          <p:cNvSpPr>
            <a:spLocks noChangeShapeType="1"/>
          </p:cNvSpPr>
          <p:nvPr/>
        </p:nvSpPr>
        <p:spPr bwMode="auto">
          <a:xfrm>
            <a:off x="5914461" y="2600367"/>
            <a:ext cx="504101" cy="472483"/>
          </a:xfrm>
          <a:prstGeom prst="line">
            <a:avLst/>
          </a:prstGeom>
          <a:noFill/>
          <a:ln w="38100">
            <a:solidFill>
              <a:schemeClr val="accent2">
                <a:lumMod val="60000"/>
                <a:lumOff val="40000"/>
              </a:schemeClr>
            </a:solidFill>
            <a:round/>
            <a:headEnd/>
            <a:tailEnd/>
          </a:ln>
        </p:spPr>
        <p:txBody>
          <a:bodyPr/>
          <a:lstStyle/>
          <a:p>
            <a:endParaRPr lang="zh-CN" altLang="en-US"/>
          </a:p>
        </p:txBody>
      </p:sp>
      <p:sp>
        <p:nvSpPr>
          <p:cNvPr id="30" name="Oval 20"/>
          <p:cNvSpPr>
            <a:spLocks noChangeArrowheads="1"/>
          </p:cNvSpPr>
          <p:nvPr/>
        </p:nvSpPr>
        <p:spPr bwMode="auto">
          <a:xfrm>
            <a:off x="6380106" y="3008588"/>
            <a:ext cx="141287" cy="138112"/>
          </a:xfrm>
          <a:prstGeom prst="ellipse">
            <a:avLst/>
          </a:prstGeom>
          <a:solidFill>
            <a:schemeClr val="accent2">
              <a:lumMod val="60000"/>
              <a:lumOff val="40000"/>
            </a:schemeClr>
          </a:solidFill>
          <a:ln w="9525">
            <a:noFill/>
            <a:round/>
            <a:headEnd/>
            <a:tailEnd/>
          </a:ln>
        </p:spPr>
        <p:txBody>
          <a:bodyPr wrap="none" anchor="ctr"/>
          <a:lstStyle/>
          <a:p>
            <a:endParaRPr lang="zh-CN">
              <a:ea typeface="宋体" pitchFamily="2" charset="-122"/>
            </a:endParaRPr>
          </a:p>
        </p:txBody>
      </p:sp>
      <p:sp>
        <p:nvSpPr>
          <p:cNvPr id="34" name="Line 16"/>
          <p:cNvSpPr>
            <a:spLocks noChangeShapeType="1"/>
          </p:cNvSpPr>
          <p:nvPr/>
        </p:nvSpPr>
        <p:spPr bwMode="auto">
          <a:xfrm flipV="1">
            <a:off x="4808150" y="4121246"/>
            <a:ext cx="2779911" cy="13482"/>
          </a:xfrm>
          <a:prstGeom prst="line">
            <a:avLst/>
          </a:prstGeom>
          <a:noFill/>
          <a:ln w="9525">
            <a:solidFill>
              <a:srgbClr val="969696"/>
            </a:solidFill>
            <a:prstDash val="lgDash"/>
            <a:round/>
            <a:headEnd/>
            <a:tailEnd/>
          </a:ln>
        </p:spPr>
        <p:txBody>
          <a:bodyPr/>
          <a:lstStyle/>
          <a:p>
            <a:endParaRPr lang="zh-CN" altLang="en-US"/>
          </a:p>
        </p:txBody>
      </p:sp>
      <p:grpSp>
        <p:nvGrpSpPr>
          <p:cNvPr id="3" name="组合 73"/>
          <p:cNvGrpSpPr/>
          <p:nvPr/>
        </p:nvGrpSpPr>
        <p:grpSpPr>
          <a:xfrm>
            <a:off x="5365538" y="2178140"/>
            <a:ext cx="605561" cy="478518"/>
            <a:chOff x="5365538" y="3196008"/>
            <a:chExt cx="605561" cy="478518"/>
          </a:xfrm>
        </p:grpSpPr>
        <p:sp>
          <p:nvSpPr>
            <p:cNvPr id="30740" name="Oval 20"/>
            <p:cNvSpPr>
              <a:spLocks noChangeArrowheads="1"/>
            </p:cNvSpPr>
            <p:nvPr/>
          </p:nvSpPr>
          <p:spPr bwMode="auto">
            <a:xfrm>
              <a:off x="5829812" y="3536414"/>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33" name="Line 10"/>
            <p:cNvSpPr>
              <a:spLocks noChangeShapeType="1"/>
            </p:cNvSpPr>
            <p:nvPr/>
          </p:nvSpPr>
          <p:spPr bwMode="auto">
            <a:xfrm>
              <a:off x="5365538" y="3371263"/>
              <a:ext cx="520570" cy="227608"/>
            </a:xfrm>
            <a:prstGeom prst="line">
              <a:avLst/>
            </a:prstGeom>
            <a:noFill/>
            <a:ln w="38100">
              <a:solidFill>
                <a:srgbClr val="000099"/>
              </a:solidFill>
              <a:round/>
              <a:headEnd/>
              <a:tailEnd/>
            </a:ln>
          </p:spPr>
          <p:txBody>
            <a:bodyPr/>
            <a:lstStyle/>
            <a:p>
              <a:endParaRPr lang="zh-CN" altLang="en-US"/>
            </a:p>
          </p:txBody>
        </p:sp>
        <p:cxnSp>
          <p:nvCxnSpPr>
            <p:cNvPr id="37" name="直接连接符 36"/>
            <p:cNvCxnSpPr/>
            <p:nvPr/>
          </p:nvCxnSpPr>
          <p:spPr>
            <a:xfrm flipV="1">
              <a:off x="5753819" y="3196008"/>
              <a:ext cx="84619" cy="336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72"/>
          <p:cNvGrpSpPr/>
          <p:nvPr/>
        </p:nvGrpSpPr>
        <p:grpSpPr>
          <a:xfrm>
            <a:off x="4823869" y="2091362"/>
            <a:ext cx="2999270" cy="2032807"/>
            <a:chOff x="4823869" y="2091362"/>
            <a:chExt cx="2999270" cy="2032807"/>
          </a:xfrm>
        </p:grpSpPr>
        <p:sp>
          <p:nvSpPr>
            <p:cNvPr id="28" name="Line 10"/>
            <p:cNvSpPr>
              <a:spLocks noChangeShapeType="1"/>
            </p:cNvSpPr>
            <p:nvPr/>
          </p:nvSpPr>
          <p:spPr bwMode="auto">
            <a:xfrm>
              <a:off x="4823869" y="2091362"/>
              <a:ext cx="1090591" cy="2032807"/>
            </a:xfrm>
            <a:prstGeom prst="line">
              <a:avLst/>
            </a:prstGeom>
            <a:noFill/>
            <a:ln w="38100">
              <a:solidFill>
                <a:schemeClr val="accent2">
                  <a:lumMod val="40000"/>
                  <a:lumOff val="60000"/>
                </a:schemeClr>
              </a:solidFill>
              <a:round/>
              <a:headEnd/>
              <a:tailEnd/>
            </a:ln>
          </p:spPr>
          <p:txBody>
            <a:bodyPr/>
            <a:lstStyle/>
            <a:p>
              <a:endParaRPr lang="zh-CN" altLang="en-US"/>
            </a:p>
          </p:txBody>
        </p:sp>
        <p:cxnSp>
          <p:nvCxnSpPr>
            <p:cNvPr id="57" name="直接连接符 56"/>
            <p:cNvCxnSpPr/>
            <p:nvPr/>
          </p:nvCxnSpPr>
          <p:spPr>
            <a:xfrm flipV="1">
              <a:off x="5707982" y="3450272"/>
              <a:ext cx="1527650" cy="213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47068" y="3232362"/>
              <a:ext cx="876071" cy="369332"/>
            </a:xfrm>
            <a:prstGeom prst="rect">
              <a:avLst/>
            </a:prstGeom>
            <a:solidFill>
              <a:schemeClr val="bg1"/>
            </a:solidFill>
            <a:ln>
              <a:solidFill>
                <a:schemeClr val="tx1"/>
              </a:solidFill>
            </a:ln>
          </p:spPr>
          <p:txBody>
            <a:bodyPr wrap="square" rtlCol="0">
              <a:spAutoFit/>
            </a:bodyPr>
            <a:lstStyle/>
            <a:p>
              <a:r>
                <a:rPr lang="zh-CN" altLang="en-US" b="1" dirty="0"/>
                <a:t>库水塘</a:t>
              </a:r>
            </a:p>
          </p:txBody>
        </p:sp>
        <p:sp>
          <p:nvSpPr>
            <p:cNvPr id="27" name="Oval 20"/>
            <p:cNvSpPr>
              <a:spLocks noChangeArrowheads="1"/>
            </p:cNvSpPr>
            <p:nvPr/>
          </p:nvSpPr>
          <p:spPr bwMode="auto">
            <a:xfrm>
              <a:off x="5290506" y="3040936"/>
              <a:ext cx="132137" cy="133200"/>
            </a:xfrm>
            <a:prstGeom prst="ellipse">
              <a:avLst/>
            </a:prstGeom>
            <a:solidFill>
              <a:schemeClr val="accent2">
                <a:lumMod val="40000"/>
                <a:lumOff val="60000"/>
              </a:schemeClr>
            </a:solidFill>
            <a:ln w="9525">
              <a:noFill/>
              <a:round/>
              <a:headEnd/>
              <a:tailEnd/>
            </a:ln>
          </p:spPr>
          <p:txBody>
            <a:bodyPr wrap="none" anchor="ctr"/>
            <a:lstStyle/>
            <a:p>
              <a:endParaRPr lang="zh-CN">
                <a:ea typeface="宋体" pitchFamily="2" charset="-122"/>
              </a:endParaRPr>
            </a:p>
          </p:txBody>
        </p:sp>
      </p:grpSp>
      <p:grpSp>
        <p:nvGrpSpPr>
          <p:cNvPr id="5" name="组合 74"/>
          <p:cNvGrpSpPr/>
          <p:nvPr/>
        </p:nvGrpSpPr>
        <p:grpSpPr>
          <a:xfrm>
            <a:off x="6433652" y="3058188"/>
            <a:ext cx="1078022" cy="2131962"/>
            <a:chOff x="6433652" y="3058188"/>
            <a:chExt cx="1078022" cy="2131962"/>
          </a:xfrm>
        </p:grpSpPr>
        <p:sp>
          <p:nvSpPr>
            <p:cNvPr id="31" name="Line 10"/>
            <p:cNvSpPr>
              <a:spLocks noChangeShapeType="1"/>
            </p:cNvSpPr>
            <p:nvPr/>
          </p:nvSpPr>
          <p:spPr bwMode="auto">
            <a:xfrm>
              <a:off x="6433652" y="3058188"/>
              <a:ext cx="1078022" cy="2131962"/>
            </a:xfrm>
            <a:prstGeom prst="line">
              <a:avLst/>
            </a:prstGeom>
            <a:noFill/>
            <a:ln w="38100">
              <a:solidFill>
                <a:schemeClr val="accent2">
                  <a:lumMod val="40000"/>
                  <a:lumOff val="60000"/>
                </a:schemeClr>
              </a:solidFill>
              <a:round/>
              <a:headEnd/>
              <a:tailEnd/>
            </a:ln>
          </p:spPr>
          <p:txBody>
            <a:bodyPr/>
            <a:lstStyle/>
            <a:p>
              <a:endParaRPr lang="zh-CN" altLang="en-US"/>
            </a:p>
          </p:txBody>
        </p:sp>
        <p:cxnSp>
          <p:nvCxnSpPr>
            <p:cNvPr id="61" name="直接连接符 60"/>
            <p:cNvCxnSpPr/>
            <p:nvPr/>
          </p:nvCxnSpPr>
          <p:spPr>
            <a:xfrm flipV="1">
              <a:off x="7125732" y="3644759"/>
              <a:ext cx="126848" cy="6889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6202470" y="2675497"/>
            <a:ext cx="177636" cy="161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67"/>
          <p:cNvGrpSpPr/>
          <p:nvPr/>
        </p:nvGrpSpPr>
        <p:grpSpPr>
          <a:xfrm>
            <a:off x="4825836" y="2097567"/>
            <a:ext cx="2365978" cy="564027"/>
            <a:chOff x="4825836" y="2097567"/>
            <a:chExt cx="2365978" cy="564027"/>
          </a:xfrm>
        </p:grpSpPr>
        <p:sp>
          <p:nvSpPr>
            <p:cNvPr id="26" name="Oval 20"/>
            <p:cNvSpPr>
              <a:spLocks noChangeArrowheads="1"/>
            </p:cNvSpPr>
            <p:nvPr/>
          </p:nvSpPr>
          <p:spPr bwMode="auto">
            <a:xfrm>
              <a:off x="5282780" y="2514385"/>
              <a:ext cx="141287" cy="138112"/>
            </a:xfrm>
            <a:prstGeom prst="ellipse">
              <a:avLst/>
            </a:prstGeom>
            <a:solidFill>
              <a:schemeClr val="accent2">
                <a:lumMod val="60000"/>
                <a:lumOff val="40000"/>
              </a:schemeClr>
            </a:solidFill>
            <a:ln w="9525">
              <a:noFill/>
              <a:round/>
              <a:headEnd/>
              <a:tailEnd/>
            </a:ln>
          </p:spPr>
          <p:txBody>
            <a:bodyPr wrap="none" anchor="ctr"/>
            <a:lstStyle/>
            <a:p>
              <a:endParaRPr lang="zh-CN">
                <a:ea typeface="宋体" pitchFamily="2" charset="-122"/>
              </a:endParaRPr>
            </a:p>
          </p:txBody>
        </p:sp>
        <p:sp>
          <p:nvSpPr>
            <p:cNvPr id="25" name="Line 10"/>
            <p:cNvSpPr>
              <a:spLocks noChangeShapeType="1"/>
            </p:cNvSpPr>
            <p:nvPr/>
          </p:nvSpPr>
          <p:spPr bwMode="auto">
            <a:xfrm>
              <a:off x="4825836" y="2097567"/>
              <a:ext cx="504101" cy="472483"/>
            </a:xfrm>
            <a:prstGeom prst="line">
              <a:avLst/>
            </a:prstGeom>
            <a:noFill/>
            <a:ln w="38100">
              <a:solidFill>
                <a:schemeClr val="accent2">
                  <a:lumMod val="60000"/>
                  <a:lumOff val="40000"/>
                </a:schemeClr>
              </a:solidFill>
              <a:round/>
              <a:headEnd/>
              <a:tailEnd/>
            </a:ln>
          </p:spPr>
          <p:txBody>
            <a:bodyPr/>
            <a:lstStyle/>
            <a:p>
              <a:endParaRPr lang="zh-CN" altLang="en-US"/>
            </a:p>
          </p:txBody>
        </p:sp>
        <p:cxnSp>
          <p:nvCxnSpPr>
            <p:cNvPr id="45" name="直接连接符 44"/>
            <p:cNvCxnSpPr/>
            <p:nvPr/>
          </p:nvCxnSpPr>
          <p:spPr>
            <a:xfrm flipV="1">
              <a:off x="5264104" y="2416475"/>
              <a:ext cx="1027184" cy="38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15743" y="2292262"/>
              <a:ext cx="876071" cy="369332"/>
            </a:xfrm>
            <a:prstGeom prst="rect">
              <a:avLst/>
            </a:prstGeom>
            <a:solidFill>
              <a:schemeClr val="bg1"/>
            </a:solidFill>
            <a:ln>
              <a:solidFill>
                <a:schemeClr val="tx1"/>
              </a:solidFill>
            </a:ln>
          </p:spPr>
          <p:txBody>
            <a:bodyPr wrap="square" rtlCol="0">
              <a:spAutoFit/>
            </a:bodyPr>
            <a:lstStyle/>
            <a:p>
              <a:r>
                <a:rPr lang="zh-CN" altLang="en-US" b="1" dirty="0"/>
                <a:t>李子林</a:t>
              </a:r>
            </a:p>
          </p:txBody>
        </p:sp>
      </p:grpSp>
      <p:sp>
        <p:nvSpPr>
          <p:cNvPr id="65" name="Rectangle 12"/>
          <p:cNvSpPr>
            <a:spLocks noChangeArrowheads="1"/>
          </p:cNvSpPr>
          <p:nvPr/>
        </p:nvSpPr>
        <p:spPr bwMode="auto">
          <a:xfrm>
            <a:off x="428059" y="4016610"/>
            <a:ext cx="3281299" cy="1193785"/>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en-US" altLang="zh-CN" sz="2250" b="1" dirty="0">
                <a:solidFill>
                  <a:srgbClr val="339966"/>
                </a:solidFill>
                <a:ea typeface="宋体" pitchFamily="2" charset="-122"/>
              </a:rPr>
              <a:t>d</a:t>
            </a:r>
            <a:r>
              <a:rPr lang="zh-CN" altLang="zh-CN" sz="2250" b="1" dirty="0">
                <a:solidFill>
                  <a:srgbClr val="339966"/>
                </a:solidFill>
                <a:ea typeface="宋体" pitchFamily="2" charset="-122"/>
              </a:rPr>
              <a:t>.</a:t>
            </a:r>
            <a:r>
              <a:rPr lang="en-US" altLang="zh-CN" sz="2250" dirty="0">
                <a:ea typeface="宋体" pitchFamily="2" charset="-122"/>
              </a:rPr>
              <a:t> </a:t>
            </a:r>
            <a:r>
              <a:rPr lang="zh-CN" altLang="en-US" sz="2250" b="1" dirty="0">
                <a:ea typeface="宋体" pitchFamily="2" charset="-122"/>
              </a:rPr>
              <a:t>有效利用生产要素</a:t>
            </a:r>
            <a:r>
              <a:rPr lang="zh-CN" altLang="en-US" sz="2250" dirty="0">
                <a:ea typeface="宋体" pitchFamily="2" charset="-122"/>
              </a:rPr>
              <a:t>进行生产所形成的</a:t>
            </a:r>
            <a:r>
              <a:rPr lang="zh-CN" altLang="en-US" sz="2250" b="1" dirty="0">
                <a:ea typeface="宋体" pitchFamily="2" charset="-122"/>
              </a:rPr>
              <a:t>生产可能性边界</a:t>
            </a:r>
            <a:r>
              <a:rPr lang="en-US" altLang="zh-CN" sz="2250" dirty="0">
                <a:solidFill>
                  <a:srgbClr val="FF0000"/>
                </a:solidFill>
                <a:ea typeface="宋体" pitchFamily="2" charset="-122"/>
              </a:rPr>
              <a:t>PPF</a:t>
            </a:r>
            <a:r>
              <a:rPr lang="zh-CN" altLang="en-US" sz="2250" dirty="0">
                <a:ea typeface="宋体" pitchFamily="2" charset="-122"/>
              </a:rPr>
              <a:t>如右图所示</a:t>
            </a:r>
            <a:endParaRPr lang="en-US" altLang="zh-CN" sz="2250" dirty="0">
              <a:solidFill>
                <a:srgbClr val="C00000"/>
              </a:solidFill>
              <a:ea typeface="宋体" pitchFamily="2" charset="-122"/>
            </a:endParaRPr>
          </a:p>
        </p:txBody>
      </p:sp>
      <p:grpSp>
        <p:nvGrpSpPr>
          <p:cNvPr id="8" name="组合 80"/>
          <p:cNvGrpSpPr/>
          <p:nvPr/>
        </p:nvGrpSpPr>
        <p:grpSpPr>
          <a:xfrm>
            <a:off x="7337096" y="4535757"/>
            <a:ext cx="1160805" cy="369332"/>
            <a:chOff x="6946514" y="4690634"/>
            <a:chExt cx="1160805" cy="369332"/>
          </a:xfrm>
        </p:grpSpPr>
        <p:cxnSp>
          <p:nvCxnSpPr>
            <p:cNvPr id="78" name="直接连接符 77"/>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47" name="Oval 20"/>
          <p:cNvSpPr>
            <a:spLocks noChangeArrowheads="1"/>
          </p:cNvSpPr>
          <p:nvPr/>
        </p:nvSpPr>
        <p:spPr bwMode="auto">
          <a:xfrm>
            <a:off x="7443842" y="5127183"/>
            <a:ext cx="135664" cy="125935"/>
          </a:xfrm>
          <a:prstGeom prst="ellipse">
            <a:avLst/>
          </a:prstGeom>
          <a:solidFill>
            <a:srgbClr val="C00000"/>
          </a:solidFill>
          <a:ln w="9525">
            <a:noFill/>
            <a:round/>
            <a:headEnd/>
            <a:tailEnd/>
          </a:ln>
        </p:spPr>
        <p:txBody>
          <a:bodyPr wrap="none" anchor="ctr"/>
          <a:lstStyle/>
          <a:p>
            <a:endParaRPr lang="zh-CN">
              <a:ea typeface="宋体" pitchFamily="2" charset="-122"/>
            </a:endParaRPr>
          </a:p>
        </p:txBody>
      </p:sp>
      <p:grpSp>
        <p:nvGrpSpPr>
          <p:cNvPr id="7" name="组合 71"/>
          <p:cNvGrpSpPr/>
          <p:nvPr/>
        </p:nvGrpSpPr>
        <p:grpSpPr>
          <a:xfrm>
            <a:off x="4817138" y="1785257"/>
            <a:ext cx="1681029" cy="815110"/>
            <a:chOff x="4817138" y="2803125"/>
            <a:chExt cx="1681029" cy="815110"/>
          </a:xfrm>
        </p:grpSpPr>
        <p:cxnSp>
          <p:nvCxnSpPr>
            <p:cNvPr id="36" name="直接连接符 35"/>
            <p:cNvCxnSpPr/>
            <p:nvPr/>
          </p:nvCxnSpPr>
          <p:spPr>
            <a:xfrm flipV="1">
              <a:off x="5168817" y="3005043"/>
              <a:ext cx="418775" cy="225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22096" y="2803125"/>
              <a:ext cx="876071" cy="369332"/>
            </a:xfrm>
            <a:prstGeom prst="rect">
              <a:avLst/>
            </a:prstGeom>
            <a:solidFill>
              <a:schemeClr val="bg1"/>
            </a:solidFill>
            <a:ln>
              <a:solidFill>
                <a:schemeClr val="tx1"/>
              </a:solidFill>
            </a:ln>
          </p:spPr>
          <p:txBody>
            <a:bodyPr wrap="square" rtlCol="0">
              <a:spAutoFit/>
            </a:bodyPr>
            <a:lstStyle/>
            <a:p>
              <a:r>
                <a:rPr lang="zh-CN" altLang="en-US" b="1" dirty="0"/>
                <a:t>马儿坡</a:t>
              </a:r>
            </a:p>
          </p:txBody>
        </p:sp>
        <p:sp>
          <p:nvSpPr>
            <p:cNvPr id="22" name="Oval 20"/>
            <p:cNvSpPr>
              <a:spLocks noChangeArrowheads="1"/>
            </p:cNvSpPr>
            <p:nvPr/>
          </p:nvSpPr>
          <p:spPr bwMode="auto">
            <a:xfrm>
              <a:off x="5281356" y="3296231"/>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69" name="Line 10"/>
            <p:cNvSpPr>
              <a:spLocks noChangeShapeType="1"/>
            </p:cNvSpPr>
            <p:nvPr/>
          </p:nvSpPr>
          <p:spPr bwMode="auto">
            <a:xfrm>
              <a:off x="4817138" y="3106406"/>
              <a:ext cx="1091808" cy="511829"/>
            </a:xfrm>
            <a:prstGeom prst="line">
              <a:avLst/>
            </a:prstGeom>
            <a:noFill/>
            <a:ln w="38100">
              <a:solidFill>
                <a:srgbClr val="000099"/>
              </a:solidFill>
              <a:round/>
              <a:headEnd/>
              <a:tailEnd/>
            </a:ln>
          </p:spPr>
          <p:txBody>
            <a:bodyPr/>
            <a:lstStyle/>
            <a:p>
              <a:endParaRPr lang="zh-CN" altLang="en-US"/>
            </a:p>
          </p:txBody>
        </p:sp>
      </p:grpSp>
      <p:sp>
        <p:nvSpPr>
          <p:cNvPr id="30741" name="Oval 21"/>
          <p:cNvSpPr>
            <a:spLocks noChangeArrowheads="1"/>
          </p:cNvSpPr>
          <p:nvPr/>
        </p:nvSpPr>
        <p:spPr bwMode="auto">
          <a:xfrm>
            <a:off x="4749275" y="2019482"/>
            <a:ext cx="141288" cy="138113"/>
          </a:xfrm>
          <a:prstGeom prst="ellipse">
            <a:avLst/>
          </a:prstGeom>
          <a:solidFill>
            <a:srgbClr val="C00000"/>
          </a:solidFill>
          <a:ln w="9525">
            <a:noFill/>
            <a:round/>
            <a:headEnd/>
            <a:tailEnd/>
          </a:ln>
        </p:spPr>
        <p:txBody>
          <a:bodyPr wrap="none" anchor="ctr"/>
          <a:lstStyle/>
          <a:p>
            <a:endParaRPr lang="zh-CN">
              <a:ea typeface="宋体" pitchFamily="2" charset="-122"/>
            </a:endParaRPr>
          </a:p>
        </p:txBody>
      </p:sp>
      <p:sp>
        <p:nvSpPr>
          <p:cNvPr id="49" name="Line 16"/>
          <p:cNvSpPr>
            <a:spLocks noChangeShapeType="1"/>
          </p:cNvSpPr>
          <p:nvPr/>
        </p:nvSpPr>
        <p:spPr bwMode="auto">
          <a:xfrm flipV="1">
            <a:off x="4805282" y="3083258"/>
            <a:ext cx="2779911" cy="13482"/>
          </a:xfrm>
          <a:prstGeom prst="line">
            <a:avLst/>
          </a:prstGeom>
          <a:noFill/>
          <a:ln w="9525">
            <a:solidFill>
              <a:srgbClr val="969696"/>
            </a:solidFill>
            <a:prstDash val="lgDash"/>
            <a:round/>
            <a:headEnd/>
            <a:tailEnd/>
          </a:ln>
        </p:spPr>
        <p:txBody>
          <a:bodyPr/>
          <a:lstStyle/>
          <a:p>
            <a:endParaRPr lang="zh-CN" altLang="en-US"/>
          </a:p>
        </p:txBody>
      </p:sp>
    </p:spTree>
    <p:extLst>
      <p:ext uri="{BB962C8B-B14F-4D97-AF65-F5344CB8AC3E}">
        <p14:creationId xmlns:p14="http://schemas.microsoft.com/office/powerpoint/2010/main" val="1618434715"/>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2"/>
                                        </p:tgtEl>
                                        <p:attrNameLst>
                                          <p:attrName>style.visibility</p:attrName>
                                        </p:attrNameLst>
                                      </p:cBhvr>
                                      <p:to>
                                        <p:strVal val="visible"/>
                                      </p:to>
                                    </p:set>
                                    <p:animEffect transition="in" filter="wipe(left)">
                                      <p:cBhvr>
                                        <p:cTn id="7" dur="500"/>
                                        <p:tgtEl>
                                          <p:spTgt spid="30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autoUpdateAnimBg="0"/>
      <p:bldP spid="6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25</a:t>
            </a:fld>
            <a:endParaRPr lang="en-US" altLang="zh-CN"/>
          </a:p>
        </p:txBody>
      </p:sp>
      <p:sp>
        <p:nvSpPr>
          <p:cNvPr id="44035" name="Rectangle 3"/>
          <p:cNvSpPr>
            <a:spLocks noGrp="1" noChangeArrowheads="1"/>
          </p:cNvSpPr>
          <p:nvPr>
            <p:ph type="title" idx="4294967295"/>
          </p:nvPr>
        </p:nvSpPr>
        <p:spPr>
          <a:xfrm>
            <a:off x="104035" y="173038"/>
            <a:ext cx="8886652" cy="692150"/>
          </a:xfrm>
        </p:spPr>
        <p:txBody>
          <a:bodyPr/>
          <a:lstStyle/>
          <a:p>
            <a:r>
              <a:rPr lang="en-US" altLang="zh-CN" sz="3200" dirty="0" smtClean="0">
                <a:ea typeface="宋体" pitchFamily="2" charset="-122"/>
              </a:rPr>
              <a:t>2.1 </a:t>
            </a:r>
            <a:r>
              <a:rPr lang="zh-CN" altLang="en-US" sz="3200" dirty="0" smtClean="0">
                <a:ea typeface="宋体" pitchFamily="2" charset="-122"/>
              </a:rPr>
              <a:t>资源</a:t>
            </a:r>
            <a:r>
              <a:rPr lang="zh-CN" altLang="en-US" sz="3200" dirty="0">
                <a:ea typeface="宋体" pitchFamily="2" charset="-122"/>
              </a:rPr>
              <a:t>配置效率：如何生产有效率？</a:t>
            </a:r>
            <a:endParaRPr lang="zh-CN" sz="3200" dirty="0">
              <a:ea typeface="宋体" pitchFamily="2" charset="-122"/>
            </a:endParaRPr>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48" name="Rectangle 4"/>
          <p:cNvSpPr txBox="1">
            <a:spLocks noChangeArrowheads="1"/>
          </p:cNvSpPr>
          <p:nvPr/>
        </p:nvSpPr>
        <p:spPr bwMode="auto">
          <a:xfrm>
            <a:off x="285368" y="1118256"/>
            <a:ext cx="3420463" cy="18288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r>
              <a:rPr lang="zh-CN" altLang="en-US" sz="2500" kern="0" dirty="0" smtClean="0">
                <a:ea typeface="宋体" pitchFamily="2" charset="-122"/>
              </a:rPr>
              <a:t>从</a:t>
            </a:r>
            <a:r>
              <a:rPr lang="zh-CN" altLang="en-US" sz="2500" kern="0" dirty="0">
                <a:ea typeface="宋体" pitchFamily="2" charset="-122"/>
              </a:rPr>
              <a:t>生产角度看，</a:t>
            </a:r>
            <a:r>
              <a:rPr lang="en-US" altLang="zh-CN" sz="2500" kern="0" dirty="0">
                <a:ea typeface="宋体" pitchFamily="2" charset="-122"/>
              </a:rPr>
              <a:t>K</a:t>
            </a:r>
            <a:r>
              <a:rPr lang="zh-CN" altLang="en-US" sz="2500" kern="0" dirty="0">
                <a:ea typeface="宋体" pitchFamily="2" charset="-122"/>
              </a:rPr>
              <a:t>组合</a:t>
            </a:r>
            <a:r>
              <a:rPr lang="zh-CN" altLang="en-US" sz="2500" b="1" kern="0" dirty="0">
                <a:solidFill>
                  <a:srgbClr val="C00000"/>
                </a:solidFill>
                <a:ea typeface="宋体" pitchFamily="2" charset="-122"/>
              </a:rPr>
              <a:t>无效率：</a:t>
            </a:r>
            <a:r>
              <a:rPr lang="zh-CN" altLang="en-US" sz="2500" kern="0" dirty="0">
                <a:ea typeface="宋体" pitchFamily="2" charset="-122"/>
              </a:rPr>
              <a:t>可以不减少一种物品而增加另一种想要的</a:t>
            </a:r>
            <a:r>
              <a:rPr lang="zh-CN" altLang="en-US" sz="2500" kern="0" dirty="0" smtClean="0">
                <a:ea typeface="宋体" pitchFamily="2" charset="-122"/>
              </a:rPr>
              <a:t>物品。</a:t>
            </a: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30" name="Rectangle 4"/>
          <p:cNvSpPr txBox="1">
            <a:spLocks noChangeArrowheads="1"/>
          </p:cNvSpPr>
          <p:nvPr/>
        </p:nvSpPr>
        <p:spPr bwMode="auto">
          <a:xfrm>
            <a:off x="248337" y="3106452"/>
            <a:ext cx="3420463" cy="9499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r>
              <a:rPr lang="zh-CN" altLang="en-US" sz="2500" b="1" dirty="0">
                <a:solidFill>
                  <a:srgbClr val="C00000"/>
                </a:solidFill>
                <a:ea typeface="宋体" pitchFamily="2" charset="-122"/>
              </a:rPr>
              <a:t>要在</a:t>
            </a:r>
            <a:r>
              <a:rPr lang="en-US" altLang="zh-CN" sz="2500" b="1" dirty="0">
                <a:solidFill>
                  <a:srgbClr val="C00000"/>
                </a:solidFill>
                <a:ea typeface="宋体" pitchFamily="2" charset="-122"/>
              </a:rPr>
              <a:t>PPF</a:t>
            </a:r>
            <a:r>
              <a:rPr lang="zh-CN" altLang="en-US" sz="2500" b="1" dirty="0">
                <a:solidFill>
                  <a:srgbClr val="C00000"/>
                </a:solidFill>
                <a:ea typeface="宋体" pitchFamily="2" charset="-122"/>
              </a:rPr>
              <a:t>上生产才有</a:t>
            </a:r>
            <a:r>
              <a:rPr lang="zh-CN" altLang="en-US" sz="2500" b="1" dirty="0" smtClean="0">
                <a:solidFill>
                  <a:srgbClr val="C00000"/>
                </a:solidFill>
                <a:ea typeface="宋体" pitchFamily="2" charset="-122"/>
              </a:rPr>
              <a:t>效率</a:t>
            </a:r>
            <a:endParaRPr kumimoji="0" lang="zh-CN" alt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31"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40" name="Rectangle 4"/>
          <p:cNvSpPr txBox="1">
            <a:spLocks noChangeArrowheads="1"/>
          </p:cNvSpPr>
          <p:nvPr/>
        </p:nvSpPr>
        <p:spPr bwMode="auto">
          <a:xfrm>
            <a:off x="202591" y="4233753"/>
            <a:ext cx="3420463" cy="19804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5000"/>
              </a:lnSpc>
              <a:spcBef>
                <a:spcPct val="35000"/>
              </a:spcBef>
              <a:buClr>
                <a:srgbClr val="339966"/>
              </a:buClr>
              <a:buSzPct val="120000"/>
              <a:defRPr/>
            </a:pPr>
            <a:r>
              <a:rPr lang="zh-CN" altLang="en-US" sz="2500" dirty="0" smtClean="0">
                <a:ea typeface="宋体" pitchFamily="2" charset="-122"/>
              </a:rPr>
              <a:t>但</a:t>
            </a:r>
            <a:r>
              <a:rPr lang="en-US" altLang="zh-CN" sz="2500" dirty="0" smtClean="0">
                <a:ea typeface="宋体" pitchFamily="2" charset="-122"/>
              </a:rPr>
              <a:t>PPF</a:t>
            </a:r>
            <a:r>
              <a:rPr lang="zh-CN" altLang="en-US" sz="2500" dirty="0" smtClean="0">
                <a:ea typeface="宋体" pitchFamily="2" charset="-122"/>
              </a:rPr>
              <a:t>上众多组合中</a:t>
            </a:r>
            <a:r>
              <a:rPr lang="zh-CN" altLang="en-US" sz="2500" kern="0" dirty="0" smtClean="0">
                <a:solidFill>
                  <a:schemeClr val="tx1">
                    <a:lumMod val="95000"/>
                    <a:lumOff val="5000"/>
                  </a:schemeClr>
                </a:solidFill>
                <a:ea typeface="宋体" pitchFamily="2" charset="-122"/>
              </a:rPr>
              <a:t>哪个组合的利益最大呢？</a:t>
            </a:r>
            <a:endParaRPr lang="en-US" altLang="zh-CN" sz="2500" kern="0" dirty="0" smtClean="0">
              <a:solidFill>
                <a:schemeClr val="tx1">
                  <a:lumMod val="95000"/>
                  <a:lumOff val="5000"/>
                </a:schemeClr>
              </a:solidFill>
              <a:ea typeface="宋体" pitchFamily="2" charset="-122"/>
            </a:endParaRPr>
          </a:p>
          <a:p>
            <a:pPr lvl="0">
              <a:lnSpc>
                <a:spcPct val="105000"/>
              </a:lnSpc>
              <a:spcBef>
                <a:spcPct val="35000"/>
              </a:spcBef>
              <a:buClr>
                <a:srgbClr val="339966"/>
              </a:buClr>
              <a:buSzPct val="120000"/>
              <a:defRPr/>
            </a:pPr>
            <a:r>
              <a:rPr lang="zh-CN" altLang="en-US" sz="2500" kern="0" dirty="0" smtClean="0">
                <a:ea typeface="宋体" pitchFamily="2" charset="-122"/>
              </a:rPr>
              <a:t>先来看</a:t>
            </a:r>
            <a:r>
              <a:rPr lang="zh-CN" altLang="en-US" sz="2500" b="1" dirty="0" smtClean="0">
                <a:solidFill>
                  <a:srgbClr val="996633"/>
                </a:solidFill>
                <a:ea typeface="宋体" pitchFamily="2" charset="-122"/>
              </a:rPr>
              <a:t>与世隔绝、独自生活</a:t>
            </a:r>
            <a:r>
              <a:rPr lang="zh-CN" altLang="en-US" sz="2500" kern="0" dirty="0" smtClean="0">
                <a:ea typeface="宋体" pitchFamily="2" charset="-122"/>
              </a:rPr>
              <a:t>的</a:t>
            </a:r>
            <a:r>
              <a:rPr lang="zh-CN" altLang="en-US" sz="2500" b="1" kern="0" dirty="0" smtClean="0">
                <a:effectLst>
                  <a:outerShdw blurRad="38100" dist="38100" dir="2700000" algn="tl">
                    <a:srgbClr val="000000">
                      <a:alpha val="43137"/>
                    </a:srgbClr>
                  </a:outerShdw>
                </a:effectLst>
                <a:ea typeface="宋体" pitchFamily="2" charset="-122"/>
              </a:rPr>
              <a:t>愚公</a:t>
            </a:r>
            <a:r>
              <a:rPr lang="zh-CN" altLang="en-US" sz="2500" kern="0" dirty="0" smtClean="0">
                <a:solidFill>
                  <a:schemeClr val="tx1">
                    <a:lumMod val="95000"/>
                    <a:lumOff val="5000"/>
                  </a:schemeClr>
                </a:solidFill>
                <a:ea typeface="宋体" pitchFamily="2" charset="-122"/>
              </a:rPr>
              <a:t>的选择</a:t>
            </a: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graphicFrame>
        <p:nvGraphicFramePr>
          <p:cNvPr id="23" name="Object 9"/>
          <p:cNvGraphicFramePr>
            <a:graphicFrameLocks noChangeAspect="1"/>
          </p:cNvGraphicFramePr>
          <p:nvPr>
            <p:extLst>
              <p:ext uri="{D42A27DB-BD31-4B8C-83A1-F6EECF244321}">
                <p14:modId xmlns:p14="http://schemas.microsoft.com/office/powerpoint/2010/main" val="2943904749"/>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1494" name="工作表" r:id="rId4" imgW="4714973" imgH="4752872" progId="Excel.Sheet.8">
                  <p:embed/>
                </p:oleObj>
              </mc:Choice>
              <mc:Fallback>
                <p:oleObj name="工作表" r:id="rId4" imgW="4714973" imgH="4752872" progId="Excel.Sheet.8">
                  <p:embed/>
                  <p:pic>
                    <p:nvPicPr>
                      <p:cNvPr id="0" name=""/>
                      <p:cNvPicPr>
                        <a:picLocks noChangeAspect="1" noChangeArrowheads="1"/>
                      </p:cNvPicPr>
                      <p:nvPr/>
                    </p:nvPicPr>
                    <p:blipFill>
                      <a:blip r:embed="rId5"/>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26" name="Line 10"/>
          <p:cNvSpPr>
            <a:spLocks noChangeShapeType="1"/>
          </p:cNvSpPr>
          <p:nvPr/>
        </p:nvSpPr>
        <p:spPr bwMode="auto">
          <a:xfrm>
            <a:off x="5914461" y="2600367"/>
            <a:ext cx="504101" cy="472483"/>
          </a:xfrm>
          <a:prstGeom prst="line">
            <a:avLst/>
          </a:prstGeom>
          <a:noFill/>
          <a:ln w="38100">
            <a:solidFill>
              <a:schemeClr val="accent1">
                <a:lumMod val="10000"/>
              </a:schemeClr>
            </a:solidFill>
            <a:round/>
            <a:headEnd/>
            <a:tailEnd/>
          </a:ln>
        </p:spPr>
        <p:txBody>
          <a:bodyPr/>
          <a:lstStyle/>
          <a:p>
            <a:endParaRPr lang="zh-CN" altLang="en-US"/>
          </a:p>
        </p:txBody>
      </p:sp>
      <p:grpSp>
        <p:nvGrpSpPr>
          <p:cNvPr id="41" name="组合 74"/>
          <p:cNvGrpSpPr/>
          <p:nvPr/>
        </p:nvGrpSpPr>
        <p:grpSpPr>
          <a:xfrm>
            <a:off x="6433652" y="3058188"/>
            <a:ext cx="1078022" cy="2131962"/>
            <a:chOff x="6433652" y="3058188"/>
            <a:chExt cx="1078022" cy="2131962"/>
          </a:xfrm>
        </p:grpSpPr>
        <p:sp>
          <p:nvSpPr>
            <p:cNvPr id="42" name="Line 10"/>
            <p:cNvSpPr>
              <a:spLocks noChangeShapeType="1"/>
            </p:cNvSpPr>
            <p:nvPr/>
          </p:nvSpPr>
          <p:spPr bwMode="auto">
            <a:xfrm>
              <a:off x="6433652" y="3058188"/>
              <a:ext cx="1078022" cy="2131962"/>
            </a:xfrm>
            <a:prstGeom prst="line">
              <a:avLst/>
            </a:prstGeom>
            <a:noFill/>
            <a:ln w="38100">
              <a:solidFill>
                <a:schemeClr val="accent1">
                  <a:lumMod val="10000"/>
                </a:schemeClr>
              </a:solidFill>
              <a:round/>
              <a:headEnd/>
              <a:tailEnd/>
            </a:ln>
          </p:spPr>
          <p:txBody>
            <a:bodyPr/>
            <a:lstStyle/>
            <a:p>
              <a:endParaRPr lang="zh-CN" altLang="en-US"/>
            </a:p>
          </p:txBody>
        </p:sp>
        <p:cxnSp>
          <p:nvCxnSpPr>
            <p:cNvPr id="43" name="直接连接符 42"/>
            <p:cNvCxnSpPr/>
            <p:nvPr/>
          </p:nvCxnSpPr>
          <p:spPr>
            <a:xfrm flipV="1">
              <a:off x="7125732" y="3644760"/>
              <a:ext cx="126848" cy="68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flipV="1">
            <a:off x="6291288" y="2675498"/>
            <a:ext cx="206879" cy="23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15743" y="2292262"/>
            <a:ext cx="876071" cy="369332"/>
          </a:xfrm>
          <a:prstGeom prst="rect">
            <a:avLst/>
          </a:prstGeom>
          <a:solidFill>
            <a:schemeClr val="bg1"/>
          </a:solidFill>
          <a:ln>
            <a:solidFill>
              <a:schemeClr val="tx1"/>
            </a:solidFill>
          </a:ln>
        </p:spPr>
        <p:txBody>
          <a:bodyPr wrap="square" rtlCol="0">
            <a:spAutoFit/>
          </a:bodyPr>
          <a:lstStyle/>
          <a:p>
            <a:r>
              <a:rPr lang="zh-CN" altLang="en-US" b="1" dirty="0"/>
              <a:t>李子林</a:t>
            </a:r>
          </a:p>
        </p:txBody>
      </p:sp>
      <p:sp>
        <p:nvSpPr>
          <p:cNvPr id="46" name="TextBox 45"/>
          <p:cNvSpPr txBox="1"/>
          <p:nvPr/>
        </p:nvSpPr>
        <p:spPr>
          <a:xfrm>
            <a:off x="6947068" y="3232362"/>
            <a:ext cx="876071" cy="369332"/>
          </a:xfrm>
          <a:prstGeom prst="rect">
            <a:avLst/>
          </a:prstGeom>
          <a:solidFill>
            <a:schemeClr val="bg1"/>
          </a:solidFill>
          <a:ln>
            <a:solidFill>
              <a:schemeClr val="tx1"/>
            </a:solidFill>
          </a:ln>
        </p:spPr>
        <p:txBody>
          <a:bodyPr wrap="square" rtlCol="0">
            <a:spAutoFit/>
          </a:bodyPr>
          <a:lstStyle/>
          <a:p>
            <a:r>
              <a:rPr lang="zh-CN" altLang="en-US" b="1" dirty="0"/>
              <a:t>库水塘</a:t>
            </a:r>
          </a:p>
        </p:txBody>
      </p:sp>
      <p:grpSp>
        <p:nvGrpSpPr>
          <p:cNvPr id="53" name="组合 71"/>
          <p:cNvGrpSpPr/>
          <p:nvPr/>
        </p:nvGrpSpPr>
        <p:grpSpPr>
          <a:xfrm>
            <a:off x="4817138" y="1785257"/>
            <a:ext cx="1681029" cy="815110"/>
            <a:chOff x="4817138" y="2803125"/>
            <a:chExt cx="1681029" cy="815110"/>
          </a:xfrm>
        </p:grpSpPr>
        <p:sp>
          <p:nvSpPr>
            <p:cNvPr id="54" name="Line 10"/>
            <p:cNvSpPr>
              <a:spLocks noChangeShapeType="1"/>
            </p:cNvSpPr>
            <p:nvPr/>
          </p:nvSpPr>
          <p:spPr bwMode="auto">
            <a:xfrm>
              <a:off x="4817138" y="3097780"/>
              <a:ext cx="1091808" cy="520455"/>
            </a:xfrm>
            <a:prstGeom prst="line">
              <a:avLst/>
            </a:prstGeom>
            <a:noFill/>
            <a:ln w="38100">
              <a:solidFill>
                <a:schemeClr val="accent1">
                  <a:lumMod val="25000"/>
                </a:schemeClr>
              </a:solidFill>
              <a:round/>
              <a:headEnd/>
              <a:tailEnd/>
            </a:ln>
          </p:spPr>
          <p:txBody>
            <a:bodyPr/>
            <a:lstStyle/>
            <a:p>
              <a:endParaRPr lang="zh-CN" altLang="en-US"/>
            </a:p>
          </p:txBody>
        </p:sp>
        <p:cxnSp>
          <p:nvCxnSpPr>
            <p:cNvPr id="55" name="直接连接符 54"/>
            <p:cNvCxnSpPr/>
            <p:nvPr/>
          </p:nvCxnSpPr>
          <p:spPr>
            <a:xfrm flipV="1">
              <a:off x="5168817" y="3005043"/>
              <a:ext cx="418775" cy="225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622096" y="2803125"/>
              <a:ext cx="876071" cy="369332"/>
            </a:xfrm>
            <a:prstGeom prst="rect">
              <a:avLst/>
            </a:prstGeom>
            <a:solidFill>
              <a:schemeClr val="bg1"/>
            </a:solidFill>
            <a:ln>
              <a:solidFill>
                <a:schemeClr val="tx1"/>
              </a:solidFill>
            </a:ln>
          </p:spPr>
          <p:txBody>
            <a:bodyPr wrap="square" rtlCol="0">
              <a:spAutoFit/>
            </a:bodyPr>
            <a:lstStyle/>
            <a:p>
              <a:r>
                <a:rPr lang="zh-CN" altLang="en-US" b="1" dirty="0"/>
                <a:t>马儿坡</a:t>
              </a:r>
            </a:p>
          </p:txBody>
        </p:sp>
      </p:grpSp>
      <p:grpSp>
        <p:nvGrpSpPr>
          <p:cNvPr id="47" name="组合 80"/>
          <p:cNvGrpSpPr/>
          <p:nvPr/>
        </p:nvGrpSpPr>
        <p:grpSpPr>
          <a:xfrm>
            <a:off x="7337096" y="4535757"/>
            <a:ext cx="1160805" cy="369332"/>
            <a:chOff x="6946514" y="4690634"/>
            <a:chExt cx="1160805" cy="369332"/>
          </a:xfrm>
        </p:grpSpPr>
        <p:cxnSp>
          <p:nvCxnSpPr>
            <p:cNvPr id="49" name="直接连接符 48"/>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52" name="Oval 20"/>
          <p:cNvSpPr>
            <a:spLocks noChangeArrowheads="1"/>
          </p:cNvSpPr>
          <p:nvPr/>
        </p:nvSpPr>
        <p:spPr bwMode="auto">
          <a:xfrm>
            <a:off x="7443842" y="5127183"/>
            <a:ext cx="135664" cy="125935"/>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51" name="Oval 21"/>
          <p:cNvSpPr>
            <a:spLocks noChangeArrowheads="1"/>
          </p:cNvSpPr>
          <p:nvPr/>
        </p:nvSpPr>
        <p:spPr bwMode="auto">
          <a:xfrm>
            <a:off x="4749275" y="2019482"/>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1" name="Oval 20"/>
          <p:cNvSpPr>
            <a:spLocks noChangeArrowheads="1"/>
          </p:cNvSpPr>
          <p:nvPr/>
        </p:nvSpPr>
        <p:spPr bwMode="auto">
          <a:xfrm>
            <a:off x="5281356" y="22783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2" name="Oval 20"/>
          <p:cNvSpPr>
            <a:spLocks noChangeArrowheads="1"/>
          </p:cNvSpPr>
          <p:nvPr/>
        </p:nvSpPr>
        <p:spPr bwMode="auto">
          <a:xfrm>
            <a:off x="6900176" y="4043825"/>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3" name="Line 16"/>
          <p:cNvSpPr>
            <a:spLocks noChangeShapeType="1"/>
          </p:cNvSpPr>
          <p:nvPr/>
        </p:nvSpPr>
        <p:spPr bwMode="auto">
          <a:xfrm>
            <a:off x="4805282" y="3096737"/>
            <a:ext cx="540000" cy="0"/>
          </a:xfrm>
          <a:prstGeom prst="line">
            <a:avLst/>
          </a:prstGeom>
          <a:noFill/>
          <a:ln w="9525">
            <a:solidFill>
              <a:srgbClr val="969696"/>
            </a:solidFill>
            <a:prstDash val="lgDash"/>
            <a:round/>
            <a:headEnd/>
            <a:tailEnd/>
          </a:ln>
        </p:spPr>
        <p:txBody>
          <a:bodyPr/>
          <a:lstStyle/>
          <a:p>
            <a:endParaRPr lang="zh-CN" altLang="en-US"/>
          </a:p>
        </p:txBody>
      </p:sp>
      <p:sp>
        <p:nvSpPr>
          <p:cNvPr id="64" name="Oval 20"/>
          <p:cNvSpPr>
            <a:spLocks noChangeArrowheads="1"/>
          </p:cNvSpPr>
          <p:nvPr/>
        </p:nvSpPr>
        <p:spPr bwMode="auto">
          <a:xfrm>
            <a:off x="5290506" y="3032310"/>
            <a:ext cx="132137" cy="133200"/>
          </a:xfrm>
          <a:prstGeom prst="ellipse">
            <a:avLst/>
          </a:prstGeom>
          <a:solidFill>
            <a:schemeClr val="accent2">
              <a:lumMod val="40000"/>
              <a:lumOff val="60000"/>
            </a:schemeClr>
          </a:solidFill>
          <a:ln w="9525">
            <a:noFill/>
            <a:round/>
            <a:headEnd/>
            <a:tailEnd/>
          </a:ln>
        </p:spPr>
        <p:txBody>
          <a:bodyPr wrap="none" anchor="ctr"/>
          <a:lstStyle/>
          <a:p>
            <a:endParaRPr lang="zh-CN">
              <a:ea typeface="宋体" pitchFamily="2" charset="-122"/>
            </a:endParaRPr>
          </a:p>
        </p:txBody>
      </p:sp>
      <p:sp>
        <p:nvSpPr>
          <p:cNvPr id="65" name="Line 17"/>
          <p:cNvSpPr>
            <a:spLocks noChangeShapeType="1"/>
          </p:cNvSpPr>
          <p:nvPr/>
        </p:nvSpPr>
        <p:spPr bwMode="auto">
          <a:xfrm>
            <a:off x="5356574" y="3096737"/>
            <a:ext cx="21629" cy="2059793"/>
          </a:xfrm>
          <a:prstGeom prst="line">
            <a:avLst/>
          </a:prstGeom>
          <a:noFill/>
          <a:ln w="9525">
            <a:solidFill>
              <a:srgbClr val="969696"/>
            </a:solidFill>
            <a:prstDash val="lgDash"/>
            <a:round/>
            <a:headEnd/>
            <a:tailEnd/>
          </a:ln>
        </p:spPr>
        <p:txBody>
          <a:bodyPr/>
          <a:lstStyle/>
          <a:p>
            <a:endParaRPr lang="zh-CN" altLang="en-US"/>
          </a:p>
        </p:txBody>
      </p:sp>
      <p:sp>
        <p:nvSpPr>
          <p:cNvPr id="66" name="Text Box 19"/>
          <p:cNvSpPr txBox="1">
            <a:spLocks noChangeArrowheads="1"/>
          </p:cNvSpPr>
          <p:nvPr/>
        </p:nvSpPr>
        <p:spPr bwMode="auto">
          <a:xfrm>
            <a:off x="5432389" y="2996948"/>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K</a:t>
            </a:r>
          </a:p>
        </p:txBody>
      </p:sp>
      <p:sp>
        <p:nvSpPr>
          <p:cNvPr id="29" name="Oval 20"/>
          <p:cNvSpPr>
            <a:spLocks noChangeArrowheads="1"/>
          </p:cNvSpPr>
          <p:nvPr/>
        </p:nvSpPr>
        <p:spPr bwMode="auto">
          <a:xfrm>
            <a:off x="5829811" y="2518545"/>
            <a:ext cx="136800" cy="1368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27" name="Oval 20"/>
          <p:cNvSpPr>
            <a:spLocks noChangeArrowheads="1"/>
          </p:cNvSpPr>
          <p:nvPr/>
        </p:nvSpPr>
        <p:spPr bwMode="auto">
          <a:xfrm>
            <a:off x="6380106" y="3008588"/>
            <a:ext cx="141287" cy="1404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7" name="Text Box 2"/>
          <p:cNvSpPr txBox="1">
            <a:spLocks noChangeArrowheads="1"/>
          </p:cNvSpPr>
          <p:nvPr/>
        </p:nvSpPr>
        <p:spPr bwMode="auto">
          <a:xfrm>
            <a:off x="4793790" y="1662428"/>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A</a:t>
            </a:r>
          </a:p>
        </p:txBody>
      </p:sp>
      <p:sp>
        <p:nvSpPr>
          <p:cNvPr id="68" name="Text Box 2"/>
          <p:cNvSpPr txBox="1">
            <a:spLocks noChangeArrowheads="1"/>
          </p:cNvSpPr>
          <p:nvPr/>
        </p:nvSpPr>
        <p:spPr bwMode="auto">
          <a:xfrm>
            <a:off x="5328473" y="1943509"/>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69" name="Text Box 2"/>
          <p:cNvSpPr txBox="1">
            <a:spLocks noChangeArrowheads="1"/>
          </p:cNvSpPr>
          <p:nvPr/>
        </p:nvSpPr>
        <p:spPr bwMode="auto">
          <a:xfrm>
            <a:off x="5862350" y="2180881"/>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C</a:t>
            </a:r>
          </a:p>
        </p:txBody>
      </p:sp>
      <p:sp>
        <p:nvSpPr>
          <p:cNvPr id="70" name="Text Box 2"/>
          <p:cNvSpPr txBox="1">
            <a:spLocks noChangeArrowheads="1"/>
          </p:cNvSpPr>
          <p:nvPr/>
        </p:nvSpPr>
        <p:spPr bwMode="auto">
          <a:xfrm>
            <a:off x="6451657" y="2693010"/>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D</a:t>
            </a:r>
          </a:p>
        </p:txBody>
      </p:sp>
      <p:sp>
        <p:nvSpPr>
          <p:cNvPr id="71" name="Text Box 2"/>
          <p:cNvSpPr txBox="1">
            <a:spLocks noChangeArrowheads="1"/>
          </p:cNvSpPr>
          <p:nvPr/>
        </p:nvSpPr>
        <p:spPr bwMode="auto">
          <a:xfrm>
            <a:off x="6918026" y="369853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E</a:t>
            </a:r>
          </a:p>
        </p:txBody>
      </p:sp>
      <p:sp>
        <p:nvSpPr>
          <p:cNvPr id="72" name="Text Box 2"/>
          <p:cNvSpPr txBox="1">
            <a:spLocks noChangeArrowheads="1"/>
          </p:cNvSpPr>
          <p:nvPr/>
        </p:nvSpPr>
        <p:spPr bwMode="auto">
          <a:xfrm>
            <a:off x="7528865" y="479299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F</a:t>
            </a:r>
          </a:p>
        </p:txBody>
      </p:sp>
      <p:cxnSp>
        <p:nvCxnSpPr>
          <p:cNvPr id="73" name="直接连接符 72"/>
          <p:cNvCxnSpPr/>
          <p:nvPr/>
        </p:nvCxnSpPr>
        <p:spPr>
          <a:xfrm flipV="1">
            <a:off x="5753819" y="2178140"/>
            <a:ext cx="84619" cy="336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948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26</a:t>
            </a:fld>
            <a:endParaRPr lang="en-US" altLang="zh-CN"/>
          </a:p>
        </p:txBody>
      </p:sp>
      <p:sp>
        <p:nvSpPr>
          <p:cNvPr id="44035" name="Rectangle 3"/>
          <p:cNvSpPr>
            <a:spLocks noGrp="1" noChangeArrowheads="1"/>
          </p:cNvSpPr>
          <p:nvPr>
            <p:ph type="title" idx="4294967295"/>
          </p:nvPr>
        </p:nvSpPr>
        <p:spPr>
          <a:xfrm>
            <a:off x="104035" y="173038"/>
            <a:ext cx="8886652" cy="692150"/>
          </a:xfrm>
        </p:spPr>
        <p:txBody>
          <a:bodyPr/>
          <a:lstStyle/>
          <a:p>
            <a:r>
              <a:rPr lang="en-US" altLang="zh-CN" sz="3200" dirty="0" smtClean="0">
                <a:ea typeface="宋体" pitchFamily="2" charset="-122"/>
              </a:rPr>
              <a:t>2.2 </a:t>
            </a:r>
            <a:r>
              <a:rPr lang="zh-CN" altLang="en-US" sz="3200" dirty="0">
                <a:ea typeface="宋体" pitchFamily="2" charset="-122"/>
              </a:rPr>
              <a:t>资源配置效率</a:t>
            </a:r>
            <a:r>
              <a:rPr lang="zh-CN" altLang="en-US" sz="3200" dirty="0" smtClean="0">
                <a:ea typeface="宋体" pitchFamily="2" charset="-122"/>
              </a:rPr>
              <a:t>：生产多少有效率</a:t>
            </a:r>
            <a:r>
              <a:rPr lang="zh-CN" altLang="en-US" sz="3200" dirty="0">
                <a:ea typeface="宋体" pitchFamily="2" charset="-122"/>
              </a:rPr>
              <a:t>？</a:t>
            </a:r>
            <a:endParaRPr lang="zh-CN" sz="3200" dirty="0">
              <a:ea typeface="宋体" pitchFamily="2" charset="-122"/>
            </a:endParaRPr>
          </a:p>
        </p:txBody>
      </p:sp>
      <p:sp>
        <p:nvSpPr>
          <p:cNvPr id="44036" name="Rectangle 4"/>
          <p:cNvSpPr>
            <a:spLocks noGrp="1" noChangeArrowheads="1"/>
          </p:cNvSpPr>
          <p:nvPr>
            <p:ph type="body" idx="4294967295"/>
          </p:nvPr>
        </p:nvSpPr>
        <p:spPr>
          <a:xfrm>
            <a:off x="312102" y="1089623"/>
            <a:ext cx="3377573" cy="503733"/>
          </a:xfrm>
        </p:spPr>
        <p:txBody>
          <a:bodyPr/>
          <a:lstStyle/>
          <a:p>
            <a:pPr lvl="0">
              <a:spcBef>
                <a:spcPts val="600"/>
              </a:spcBef>
              <a:buNone/>
            </a:pPr>
            <a:r>
              <a:rPr lang="zh-CN" altLang="en-US" sz="2500" b="1" dirty="0" smtClean="0">
                <a:solidFill>
                  <a:schemeClr val="accent2"/>
                </a:solidFill>
                <a:ea typeface="宋体" pitchFamily="2" charset="-122"/>
              </a:rPr>
              <a:t>沿着</a:t>
            </a:r>
            <a:r>
              <a:rPr lang="en-US" altLang="zh-CN" sz="2500" b="1" dirty="0" smtClean="0">
                <a:solidFill>
                  <a:schemeClr val="accent2"/>
                </a:solidFill>
                <a:ea typeface="宋体" pitchFamily="2" charset="-122"/>
              </a:rPr>
              <a:t>PPF</a:t>
            </a:r>
            <a:r>
              <a:rPr lang="zh-CN" altLang="en-US" sz="2500" b="1" dirty="0" smtClean="0">
                <a:solidFill>
                  <a:schemeClr val="accent2"/>
                </a:solidFill>
                <a:ea typeface="宋体" pitchFamily="2" charset="-122"/>
              </a:rPr>
              <a:t>的权衡取舍？</a:t>
            </a:r>
            <a:endParaRPr lang="en-US" altLang="zh-CN" sz="2500" b="1" dirty="0">
              <a:solidFill>
                <a:schemeClr val="accent2"/>
              </a:solidFill>
              <a:ea typeface="宋体" pitchFamily="2" charset="-122"/>
            </a:endParaRPr>
          </a:p>
          <a:p>
            <a:pPr marL="0" indent="0">
              <a:spcBef>
                <a:spcPct val="35000"/>
              </a:spcBef>
              <a:buNone/>
            </a:pPr>
            <a:endParaRPr lang="zh-CN" altLang="zh-CN" sz="2500" b="1" dirty="0">
              <a:solidFill>
                <a:schemeClr val="accent2"/>
              </a:solidFill>
              <a:ea typeface="宋体" pitchFamily="2" charset="-122"/>
            </a:endParaRPr>
          </a:p>
          <a:p>
            <a:pPr marL="0" indent="0">
              <a:spcBef>
                <a:spcPct val="35000"/>
              </a:spcBef>
              <a:buNone/>
            </a:pPr>
            <a:endParaRPr lang="zh-CN" sz="2500" b="1" dirty="0">
              <a:solidFill>
                <a:schemeClr val="accent2"/>
              </a:solidFill>
              <a:ea typeface="宋体" pitchFamily="2" charset="-122"/>
            </a:endParaRPr>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46" name="Rectangle 4"/>
          <p:cNvSpPr txBox="1">
            <a:spLocks noChangeArrowheads="1"/>
          </p:cNvSpPr>
          <p:nvPr/>
        </p:nvSpPr>
        <p:spPr bwMode="auto">
          <a:xfrm>
            <a:off x="278336" y="3548938"/>
            <a:ext cx="3286668" cy="12543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ts val="0"/>
              </a:spcBef>
              <a:buClr>
                <a:srgbClr val="339966"/>
              </a:buClr>
              <a:buSzPct val="120000"/>
              <a:defRPr/>
            </a:pPr>
            <a:endParaRPr lang="zh-CN" altLang="zh-CN" sz="2500" kern="0" dirty="0">
              <a:solidFill>
                <a:srgbClr val="C00000"/>
              </a:solidFill>
              <a:ea typeface="宋体" pitchFamily="2" charset="-122"/>
            </a:endParaRPr>
          </a:p>
        </p:txBody>
      </p:sp>
      <p:sp>
        <p:nvSpPr>
          <p:cNvPr id="36"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115" name="Rectangle 4"/>
          <p:cNvSpPr txBox="1">
            <a:spLocks noChangeArrowheads="1"/>
          </p:cNvSpPr>
          <p:nvPr/>
        </p:nvSpPr>
        <p:spPr bwMode="auto">
          <a:xfrm>
            <a:off x="322792" y="1758732"/>
            <a:ext cx="3420463" cy="13033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r>
              <a:rPr lang="en-US" altLang="zh-CN" sz="2500" dirty="0">
                <a:ea typeface="宋体" pitchFamily="2" charset="-122"/>
              </a:rPr>
              <a:t>B</a:t>
            </a:r>
            <a:r>
              <a:rPr lang="zh-CN" altLang="en-US" sz="2400" dirty="0">
                <a:ea typeface="宋体" pitchFamily="2" charset="-122"/>
              </a:rPr>
              <a:t>组合是他最想要的吗？如果不是，他倾向于增加羊肉还是减少羊肉</a:t>
            </a:r>
            <a:r>
              <a:rPr lang="zh-CN" altLang="en-US" sz="2400" dirty="0" smtClean="0">
                <a:ea typeface="宋体" pitchFamily="2" charset="-122"/>
              </a:rPr>
              <a:t>？</a:t>
            </a:r>
            <a:endParaRPr lang="en-US" altLang="zh-CN" sz="2400" dirty="0" smtClean="0">
              <a:ea typeface="宋体" pitchFamily="2" charset="-122"/>
            </a:endParaRPr>
          </a:p>
          <a:p>
            <a:pPr lvl="0">
              <a:lnSpc>
                <a:spcPct val="105000"/>
              </a:lnSpc>
              <a:spcBef>
                <a:spcPct val="35000"/>
              </a:spcBef>
              <a:buClr>
                <a:srgbClr val="339966"/>
              </a:buClr>
              <a:buSzPct val="120000"/>
              <a:defRPr/>
            </a:pPr>
            <a:endParaRPr lang="en-US" altLang="zh-CN" sz="2400" dirty="0">
              <a:ea typeface="宋体" pitchFamily="2" charset="-122"/>
            </a:endParaRPr>
          </a:p>
          <a:p>
            <a:pPr lvl="0">
              <a:lnSpc>
                <a:spcPct val="105000"/>
              </a:lnSpc>
              <a:spcBef>
                <a:spcPct val="35000"/>
              </a:spcBef>
              <a:buClr>
                <a:srgbClr val="339966"/>
              </a:buClr>
              <a:buSzPct val="120000"/>
              <a:defRPr/>
            </a:pPr>
            <a:endParaRPr lang="en-US" altLang="zh-CN" sz="2400" dirty="0">
              <a:ea typeface="宋体" pitchFamily="2" charset="-122"/>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116" name="Rectangle 4"/>
          <p:cNvSpPr txBox="1">
            <a:spLocks noChangeArrowheads="1"/>
          </p:cNvSpPr>
          <p:nvPr/>
        </p:nvSpPr>
        <p:spPr bwMode="auto">
          <a:xfrm>
            <a:off x="314404" y="3645704"/>
            <a:ext cx="3420463" cy="1210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5000"/>
              </a:lnSpc>
              <a:spcBef>
                <a:spcPct val="35000"/>
              </a:spcBef>
              <a:buClr>
                <a:srgbClr val="339966"/>
              </a:buClr>
              <a:buSzPct val="120000"/>
              <a:defRPr/>
            </a:pPr>
            <a:r>
              <a:rPr lang="zh-CN" altLang="en-US" sz="2400" kern="0" dirty="0">
                <a:ea typeface="宋体" pitchFamily="2" charset="-122"/>
              </a:rPr>
              <a:t>复习：</a:t>
            </a:r>
            <a:r>
              <a:rPr lang="zh-CN" altLang="en-US" sz="2400" kern="0" dirty="0">
                <a:solidFill>
                  <a:srgbClr val="C00000"/>
                </a:solidFill>
                <a:ea typeface="宋体" pitchFamily="2" charset="-122"/>
              </a:rPr>
              <a:t>“多少”决策，理性人考虑边际</a:t>
            </a:r>
            <a:r>
              <a:rPr lang="zh-CN" altLang="en-US" sz="2400" kern="0" dirty="0" smtClean="0">
                <a:solidFill>
                  <a:srgbClr val="C00000"/>
                </a:solidFill>
                <a:ea typeface="宋体" pitchFamily="2" charset="-122"/>
              </a:rPr>
              <a:t>量</a:t>
            </a:r>
            <a:endParaRPr lang="en-US" altLang="zh-CN" sz="2400" dirty="0" smtClean="0">
              <a:solidFill>
                <a:srgbClr val="C00000"/>
              </a:solidFill>
              <a:ea typeface="宋体" pitchFamily="2" charset="-122"/>
            </a:endParaRPr>
          </a:p>
          <a:p>
            <a:pPr lvl="0">
              <a:lnSpc>
                <a:spcPct val="105000"/>
              </a:lnSpc>
              <a:spcBef>
                <a:spcPct val="35000"/>
              </a:spcBef>
              <a:buClr>
                <a:srgbClr val="339966"/>
              </a:buClr>
              <a:buSzPct val="120000"/>
              <a:defRPr/>
            </a:pPr>
            <a:r>
              <a:rPr lang="zh-CN" altLang="en-US" sz="2400" dirty="0" smtClean="0">
                <a:solidFill>
                  <a:srgbClr val="C00000"/>
                </a:solidFill>
                <a:ea typeface="宋体" pitchFamily="2" charset="-122"/>
              </a:rPr>
              <a:t>需要</a:t>
            </a:r>
            <a:r>
              <a:rPr lang="zh-CN" altLang="en-US" sz="2400" dirty="0">
                <a:solidFill>
                  <a:srgbClr val="C00000"/>
                </a:solidFill>
                <a:ea typeface="宋体" pitchFamily="2" charset="-122"/>
              </a:rPr>
              <a:t>比较此时的边际利益和边际成本来回答！！</a:t>
            </a:r>
            <a:endParaRPr lang="en-US" altLang="zh-CN" sz="2400" dirty="0">
              <a:solidFill>
                <a:srgbClr val="C00000"/>
              </a:solidFill>
              <a:ea typeface="宋体" pitchFamily="2" charset="-122"/>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graphicFrame>
        <p:nvGraphicFramePr>
          <p:cNvPr id="117" name="Object 9"/>
          <p:cNvGraphicFramePr>
            <a:graphicFrameLocks noChangeAspect="1"/>
          </p:cNvGraphicFramePr>
          <p:nvPr>
            <p:extLst>
              <p:ext uri="{D42A27DB-BD31-4B8C-83A1-F6EECF244321}">
                <p14:modId xmlns:p14="http://schemas.microsoft.com/office/powerpoint/2010/main" val="2507368429"/>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2518" name="工作表" r:id="rId4" imgW="4714973" imgH="4752872" progId="Excel.Sheet.8">
                  <p:embed/>
                </p:oleObj>
              </mc:Choice>
              <mc:Fallback>
                <p:oleObj name="工作表" r:id="rId4" imgW="4714973" imgH="4752872" progId="Excel.Sheet.8">
                  <p:embed/>
                  <p:pic>
                    <p:nvPicPr>
                      <p:cNvPr id="0" name=""/>
                      <p:cNvPicPr>
                        <a:picLocks noChangeAspect="1" noChangeArrowheads="1"/>
                      </p:cNvPicPr>
                      <p:nvPr/>
                    </p:nvPicPr>
                    <p:blipFill>
                      <a:blip r:embed="rId5"/>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118" name="Line 10"/>
          <p:cNvSpPr>
            <a:spLocks noChangeShapeType="1"/>
          </p:cNvSpPr>
          <p:nvPr/>
        </p:nvSpPr>
        <p:spPr bwMode="auto">
          <a:xfrm>
            <a:off x="5914461" y="2600367"/>
            <a:ext cx="504101" cy="472483"/>
          </a:xfrm>
          <a:prstGeom prst="line">
            <a:avLst/>
          </a:prstGeom>
          <a:noFill/>
          <a:ln w="38100">
            <a:solidFill>
              <a:schemeClr val="accent1">
                <a:lumMod val="10000"/>
              </a:schemeClr>
            </a:solidFill>
            <a:round/>
            <a:headEnd/>
            <a:tailEnd/>
          </a:ln>
        </p:spPr>
        <p:txBody>
          <a:bodyPr/>
          <a:lstStyle/>
          <a:p>
            <a:endParaRPr lang="zh-CN" altLang="en-US"/>
          </a:p>
        </p:txBody>
      </p:sp>
      <p:grpSp>
        <p:nvGrpSpPr>
          <p:cNvPr id="119" name="组合 74"/>
          <p:cNvGrpSpPr/>
          <p:nvPr/>
        </p:nvGrpSpPr>
        <p:grpSpPr>
          <a:xfrm>
            <a:off x="6433652" y="3058188"/>
            <a:ext cx="1078022" cy="2131962"/>
            <a:chOff x="6433652" y="3058188"/>
            <a:chExt cx="1078022" cy="2131962"/>
          </a:xfrm>
        </p:grpSpPr>
        <p:sp>
          <p:nvSpPr>
            <p:cNvPr id="120" name="Line 10"/>
            <p:cNvSpPr>
              <a:spLocks noChangeShapeType="1"/>
            </p:cNvSpPr>
            <p:nvPr/>
          </p:nvSpPr>
          <p:spPr bwMode="auto">
            <a:xfrm>
              <a:off x="6433652" y="3058188"/>
              <a:ext cx="1078022" cy="2131962"/>
            </a:xfrm>
            <a:prstGeom prst="line">
              <a:avLst/>
            </a:prstGeom>
            <a:noFill/>
            <a:ln w="38100">
              <a:solidFill>
                <a:schemeClr val="accent1">
                  <a:lumMod val="10000"/>
                </a:schemeClr>
              </a:solidFill>
              <a:round/>
              <a:headEnd/>
              <a:tailEnd/>
            </a:ln>
          </p:spPr>
          <p:txBody>
            <a:bodyPr/>
            <a:lstStyle/>
            <a:p>
              <a:endParaRPr lang="zh-CN" altLang="en-US"/>
            </a:p>
          </p:txBody>
        </p:sp>
        <p:cxnSp>
          <p:nvCxnSpPr>
            <p:cNvPr id="121" name="直接连接符 120"/>
            <p:cNvCxnSpPr/>
            <p:nvPr/>
          </p:nvCxnSpPr>
          <p:spPr>
            <a:xfrm flipV="1">
              <a:off x="7125732" y="3644760"/>
              <a:ext cx="126848" cy="68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2" name="直接连接符 121"/>
          <p:cNvCxnSpPr/>
          <p:nvPr/>
        </p:nvCxnSpPr>
        <p:spPr>
          <a:xfrm flipV="1">
            <a:off x="6291288" y="2675498"/>
            <a:ext cx="206879" cy="23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315743" y="2292262"/>
            <a:ext cx="876071" cy="369332"/>
          </a:xfrm>
          <a:prstGeom prst="rect">
            <a:avLst/>
          </a:prstGeom>
          <a:solidFill>
            <a:schemeClr val="bg1"/>
          </a:solidFill>
          <a:ln>
            <a:solidFill>
              <a:schemeClr val="tx1"/>
            </a:solidFill>
          </a:ln>
        </p:spPr>
        <p:txBody>
          <a:bodyPr wrap="square" rtlCol="0">
            <a:spAutoFit/>
          </a:bodyPr>
          <a:lstStyle/>
          <a:p>
            <a:r>
              <a:rPr lang="zh-CN" altLang="en-US" b="1" dirty="0"/>
              <a:t>李子林</a:t>
            </a:r>
          </a:p>
        </p:txBody>
      </p:sp>
      <p:sp>
        <p:nvSpPr>
          <p:cNvPr id="124" name="TextBox 123"/>
          <p:cNvSpPr txBox="1"/>
          <p:nvPr/>
        </p:nvSpPr>
        <p:spPr>
          <a:xfrm>
            <a:off x="6947068" y="3232362"/>
            <a:ext cx="876071" cy="369332"/>
          </a:xfrm>
          <a:prstGeom prst="rect">
            <a:avLst/>
          </a:prstGeom>
          <a:solidFill>
            <a:schemeClr val="bg1"/>
          </a:solidFill>
          <a:ln>
            <a:solidFill>
              <a:schemeClr val="tx1"/>
            </a:solidFill>
          </a:ln>
        </p:spPr>
        <p:txBody>
          <a:bodyPr wrap="square" rtlCol="0">
            <a:spAutoFit/>
          </a:bodyPr>
          <a:lstStyle/>
          <a:p>
            <a:r>
              <a:rPr lang="zh-CN" altLang="en-US" b="1" dirty="0"/>
              <a:t>库水塘</a:t>
            </a:r>
          </a:p>
        </p:txBody>
      </p:sp>
      <p:grpSp>
        <p:nvGrpSpPr>
          <p:cNvPr id="125" name="组合 71"/>
          <p:cNvGrpSpPr/>
          <p:nvPr/>
        </p:nvGrpSpPr>
        <p:grpSpPr>
          <a:xfrm>
            <a:off x="4817138" y="1785257"/>
            <a:ext cx="1681029" cy="815110"/>
            <a:chOff x="4817138" y="2803125"/>
            <a:chExt cx="1681029" cy="815110"/>
          </a:xfrm>
        </p:grpSpPr>
        <p:sp>
          <p:nvSpPr>
            <p:cNvPr id="126" name="Line 10"/>
            <p:cNvSpPr>
              <a:spLocks noChangeShapeType="1"/>
            </p:cNvSpPr>
            <p:nvPr/>
          </p:nvSpPr>
          <p:spPr bwMode="auto">
            <a:xfrm>
              <a:off x="4817138" y="3097780"/>
              <a:ext cx="1091808" cy="520455"/>
            </a:xfrm>
            <a:prstGeom prst="line">
              <a:avLst/>
            </a:prstGeom>
            <a:noFill/>
            <a:ln w="38100">
              <a:solidFill>
                <a:schemeClr val="accent1">
                  <a:lumMod val="25000"/>
                </a:schemeClr>
              </a:solidFill>
              <a:round/>
              <a:headEnd/>
              <a:tailEnd/>
            </a:ln>
          </p:spPr>
          <p:txBody>
            <a:bodyPr/>
            <a:lstStyle/>
            <a:p>
              <a:endParaRPr lang="zh-CN" altLang="en-US"/>
            </a:p>
          </p:txBody>
        </p:sp>
        <p:cxnSp>
          <p:nvCxnSpPr>
            <p:cNvPr id="127" name="直接连接符 126"/>
            <p:cNvCxnSpPr/>
            <p:nvPr/>
          </p:nvCxnSpPr>
          <p:spPr>
            <a:xfrm flipV="1">
              <a:off x="5168817" y="3005043"/>
              <a:ext cx="418775" cy="225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22096" y="2803125"/>
              <a:ext cx="876071" cy="369332"/>
            </a:xfrm>
            <a:prstGeom prst="rect">
              <a:avLst/>
            </a:prstGeom>
            <a:solidFill>
              <a:schemeClr val="bg1"/>
            </a:solidFill>
            <a:ln>
              <a:solidFill>
                <a:schemeClr val="tx1"/>
              </a:solidFill>
            </a:ln>
          </p:spPr>
          <p:txBody>
            <a:bodyPr wrap="square" rtlCol="0">
              <a:spAutoFit/>
            </a:bodyPr>
            <a:lstStyle/>
            <a:p>
              <a:r>
                <a:rPr lang="zh-CN" altLang="en-US" b="1" dirty="0"/>
                <a:t>马儿坡</a:t>
              </a:r>
            </a:p>
          </p:txBody>
        </p:sp>
      </p:grpSp>
      <p:grpSp>
        <p:nvGrpSpPr>
          <p:cNvPr id="129" name="组合 80"/>
          <p:cNvGrpSpPr/>
          <p:nvPr/>
        </p:nvGrpSpPr>
        <p:grpSpPr>
          <a:xfrm>
            <a:off x="7337096" y="4535757"/>
            <a:ext cx="1160805" cy="369332"/>
            <a:chOff x="6946514" y="4690634"/>
            <a:chExt cx="1160805" cy="369332"/>
          </a:xfrm>
        </p:grpSpPr>
        <p:cxnSp>
          <p:nvCxnSpPr>
            <p:cNvPr id="130" name="直接连接符 129"/>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132" name="Oval 20"/>
          <p:cNvSpPr>
            <a:spLocks noChangeArrowheads="1"/>
          </p:cNvSpPr>
          <p:nvPr/>
        </p:nvSpPr>
        <p:spPr bwMode="auto">
          <a:xfrm>
            <a:off x="7443842" y="5127183"/>
            <a:ext cx="135664" cy="125935"/>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33" name="Oval 21"/>
          <p:cNvSpPr>
            <a:spLocks noChangeArrowheads="1"/>
          </p:cNvSpPr>
          <p:nvPr/>
        </p:nvSpPr>
        <p:spPr bwMode="auto">
          <a:xfrm>
            <a:off x="4749275" y="2019482"/>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34" name="Oval 20"/>
          <p:cNvSpPr>
            <a:spLocks noChangeArrowheads="1"/>
          </p:cNvSpPr>
          <p:nvPr/>
        </p:nvSpPr>
        <p:spPr bwMode="auto">
          <a:xfrm>
            <a:off x="5281356" y="22783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35" name="Oval 20"/>
          <p:cNvSpPr>
            <a:spLocks noChangeArrowheads="1"/>
          </p:cNvSpPr>
          <p:nvPr/>
        </p:nvSpPr>
        <p:spPr bwMode="auto">
          <a:xfrm>
            <a:off x="6900176" y="4043825"/>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40" name="Oval 20"/>
          <p:cNvSpPr>
            <a:spLocks noChangeArrowheads="1"/>
          </p:cNvSpPr>
          <p:nvPr/>
        </p:nvSpPr>
        <p:spPr bwMode="auto">
          <a:xfrm>
            <a:off x="5829811" y="2518545"/>
            <a:ext cx="136800" cy="1368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41" name="Oval 20"/>
          <p:cNvSpPr>
            <a:spLocks noChangeArrowheads="1"/>
          </p:cNvSpPr>
          <p:nvPr/>
        </p:nvSpPr>
        <p:spPr bwMode="auto">
          <a:xfrm>
            <a:off x="6380106" y="3008588"/>
            <a:ext cx="141287" cy="1404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142" name="Text Box 2"/>
          <p:cNvSpPr txBox="1">
            <a:spLocks noChangeArrowheads="1"/>
          </p:cNvSpPr>
          <p:nvPr/>
        </p:nvSpPr>
        <p:spPr bwMode="auto">
          <a:xfrm>
            <a:off x="4793790" y="1662428"/>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A</a:t>
            </a:r>
          </a:p>
        </p:txBody>
      </p:sp>
      <p:sp>
        <p:nvSpPr>
          <p:cNvPr id="143" name="Text Box 2"/>
          <p:cNvSpPr txBox="1">
            <a:spLocks noChangeArrowheads="1"/>
          </p:cNvSpPr>
          <p:nvPr/>
        </p:nvSpPr>
        <p:spPr bwMode="auto">
          <a:xfrm>
            <a:off x="5328473" y="1943509"/>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144" name="Text Box 2"/>
          <p:cNvSpPr txBox="1">
            <a:spLocks noChangeArrowheads="1"/>
          </p:cNvSpPr>
          <p:nvPr/>
        </p:nvSpPr>
        <p:spPr bwMode="auto">
          <a:xfrm>
            <a:off x="5862350" y="2180881"/>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C</a:t>
            </a:r>
          </a:p>
        </p:txBody>
      </p:sp>
      <p:sp>
        <p:nvSpPr>
          <p:cNvPr id="145" name="Text Box 2"/>
          <p:cNvSpPr txBox="1">
            <a:spLocks noChangeArrowheads="1"/>
          </p:cNvSpPr>
          <p:nvPr/>
        </p:nvSpPr>
        <p:spPr bwMode="auto">
          <a:xfrm>
            <a:off x="6451657" y="2693010"/>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D</a:t>
            </a:r>
          </a:p>
        </p:txBody>
      </p:sp>
      <p:sp>
        <p:nvSpPr>
          <p:cNvPr id="146" name="Text Box 2"/>
          <p:cNvSpPr txBox="1">
            <a:spLocks noChangeArrowheads="1"/>
          </p:cNvSpPr>
          <p:nvPr/>
        </p:nvSpPr>
        <p:spPr bwMode="auto">
          <a:xfrm>
            <a:off x="6918026" y="369853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E</a:t>
            </a:r>
          </a:p>
        </p:txBody>
      </p:sp>
      <p:sp>
        <p:nvSpPr>
          <p:cNvPr id="147" name="Text Box 2"/>
          <p:cNvSpPr txBox="1">
            <a:spLocks noChangeArrowheads="1"/>
          </p:cNvSpPr>
          <p:nvPr/>
        </p:nvSpPr>
        <p:spPr bwMode="auto">
          <a:xfrm>
            <a:off x="7528865" y="479299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F</a:t>
            </a:r>
          </a:p>
        </p:txBody>
      </p:sp>
      <p:cxnSp>
        <p:nvCxnSpPr>
          <p:cNvPr id="148" name="直接连接符 147"/>
          <p:cNvCxnSpPr/>
          <p:nvPr/>
        </p:nvCxnSpPr>
        <p:spPr>
          <a:xfrm flipV="1">
            <a:off x="6693119" y="3487037"/>
            <a:ext cx="253949" cy="70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5753819" y="2178140"/>
            <a:ext cx="84619" cy="336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230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a:xfrm>
            <a:off x="8302625" y="6380602"/>
            <a:ext cx="684213" cy="368300"/>
          </a:xfrm>
        </p:spPr>
        <p:txBody>
          <a:bodyPr/>
          <a:lstStyle/>
          <a:p>
            <a:fld id="{1CB80447-7ABA-4D74-83A6-F46274640918}" type="slidenum">
              <a:rPr lang="en-US" altLang="zh-CN"/>
              <a:pPr/>
              <a:t>27</a:t>
            </a:fld>
            <a:endParaRPr lang="en-US" altLang="zh-CN"/>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48" name="Rectangle 4"/>
          <p:cNvSpPr txBox="1">
            <a:spLocks noChangeArrowheads="1"/>
          </p:cNvSpPr>
          <p:nvPr/>
        </p:nvSpPr>
        <p:spPr bwMode="auto">
          <a:xfrm>
            <a:off x="268116" y="2245441"/>
            <a:ext cx="3420463" cy="16442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5000"/>
              </a:lnSpc>
              <a:spcBef>
                <a:spcPct val="35000"/>
              </a:spcBef>
              <a:buClr>
                <a:srgbClr val="339966"/>
              </a:buClr>
              <a:buSzPct val="120000"/>
              <a:defRPr/>
            </a:pPr>
            <a:r>
              <a:rPr lang="zh-CN" altLang="en-US" sz="2500" dirty="0">
                <a:ea typeface="宋体" pitchFamily="2" charset="-122"/>
              </a:rPr>
              <a:t>在</a:t>
            </a:r>
            <a:r>
              <a:rPr lang="en-US" altLang="zh-CN" sz="2500" dirty="0">
                <a:ea typeface="宋体" pitchFamily="2" charset="-122"/>
              </a:rPr>
              <a:t>B</a:t>
            </a:r>
            <a:r>
              <a:rPr lang="zh-CN" altLang="en-US" sz="2500" dirty="0">
                <a:ea typeface="宋体" pitchFamily="2" charset="-122"/>
              </a:rPr>
              <a:t>点</a:t>
            </a:r>
            <a:r>
              <a:rPr lang="en-US" altLang="zh-CN" sz="2500" dirty="0">
                <a:ea typeface="宋体" pitchFamily="2" charset="-122"/>
              </a:rPr>
              <a:t>(</a:t>
            </a:r>
            <a:r>
              <a:rPr lang="zh-CN" altLang="en-US" sz="2500" dirty="0">
                <a:ea typeface="宋体" pitchFamily="2" charset="-122"/>
              </a:rPr>
              <a:t>羊肉产量为</a:t>
            </a:r>
            <a:r>
              <a:rPr lang="en-US" altLang="zh-CN" sz="2500" dirty="0">
                <a:ea typeface="宋体" pitchFamily="2" charset="-122"/>
              </a:rPr>
              <a:t>100</a:t>
            </a:r>
            <a:r>
              <a:rPr lang="zh-CN" altLang="en-US" sz="2500" dirty="0">
                <a:ea typeface="宋体" pitchFamily="2" charset="-122"/>
              </a:rPr>
              <a:t>斤时</a:t>
            </a:r>
            <a:r>
              <a:rPr lang="en-US" altLang="zh-CN" sz="2500" dirty="0">
                <a:ea typeface="宋体" pitchFamily="2" charset="-122"/>
              </a:rPr>
              <a:t>)</a:t>
            </a:r>
            <a:r>
              <a:rPr lang="zh-CN" altLang="en-US" sz="2500" dirty="0">
                <a:ea typeface="宋体" pitchFamily="2" charset="-122"/>
              </a:rPr>
              <a:t>，</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的边际生产处于</a:t>
            </a:r>
            <a:r>
              <a:rPr lang="zh-CN" altLang="en-US" sz="2500" dirty="0">
                <a:solidFill>
                  <a:srgbClr val="0070C0"/>
                </a:solidFill>
                <a:ea typeface="宋体" pitchFamily="2" charset="-122"/>
              </a:rPr>
              <a:t>马儿坡</a:t>
            </a:r>
            <a:r>
              <a:rPr lang="zh-CN" altLang="en-US" sz="2500" dirty="0">
                <a:ea typeface="宋体" pitchFamily="2" charset="-122"/>
              </a:rPr>
              <a:t>上，</a:t>
            </a:r>
            <a:r>
              <a:rPr lang="zh-CN" altLang="en-US" sz="2500" dirty="0">
                <a:solidFill>
                  <a:srgbClr val="C00000"/>
                </a:solidFill>
                <a:ea typeface="宋体" pitchFamily="2" charset="-122"/>
              </a:rPr>
              <a:t>增加</a:t>
            </a:r>
            <a:r>
              <a:rPr lang="en-US" altLang="zh-CN" sz="2500" dirty="0">
                <a:solidFill>
                  <a:srgbClr val="C00000"/>
                </a:solidFill>
                <a:ea typeface="宋体" pitchFamily="2" charset="-122"/>
              </a:rPr>
              <a:t>1</a:t>
            </a:r>
            <a:r>
              <a:rPr lang="zh-CN" altLang="en-US" sz="2500" dirty="0">
                <a:solidFill>
                  <a:srgbClr val="C00000"/>
                </a:solidFill>
                <a:ea typeface="宋体" pitchFamily="2" charset="-122"/>
              </a:rPr>
              <a:t>份肉的成本：</a:t>
            </a:r>
            <a:r>
              <a:rPr lang="en-US" altLang="zh-CN" sz="2500" dirty="0">
                <a:solidFill>
                  <a:srgbClr val="C00000"/>
                </a:solidFill>
                <a:ea typeface="宋体" pitchFamily="2" charset="-122"/>
              </a:rPr>
              <a:t>5</a:t>
            </a:r>
            <a:r>
              <a:rPr lang="zh-CN" altLang="en-US" sz="2500" dirty="0">
                <a:solidFill>
                  <a:srgbClr val="C00000"/>
                </a:solidFill>
                <a:ea typeface="宋体" pitchFamily="2" charset="-122"/>
              </a:rPr>
              <a:t>斤饼</a:t>
            </a:r>
            <a:endParaRPr lang="en-US" altLang="zh-CN" sz="2500" dirty="0">
              <a:ea typeface="宋体" pitchFamily="2" charset="-122"/>
            </a:endParaRPr>
          </a:p>
          <a:p>
            <a:pPr lvl="0">
              <a:lnSpc>
                <a:spcPct val="105000"/>
              </a:lnSpc>
              <a:spcBef>
                <a:spcPct val="35000"/>
              </a:spcBef>
              <a:buClr>
                <a:srgbClr val="339966"/>
              </a:buClr>
              <a:buSzPct val="120000"/>
              <a:defRPr/>
            </a:pPr>
            <a:endParaRPr lang="en-US" altLang="zh-CN" sz="2500" dirty="0">
              <a:ea typeface="宋体" pitchFamily="2" charset="-122"/>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29" name="Rectangle 4"/>
          <p:cNvSpPr txBox="1">
            <a:spLocks noChangeArrowheads="1"/>
          </p:cNvSpPr>
          <p:nvPr/>
        </p:nvSpPr>
        <p:spPr bwMode="auto">
          <a:xfrm>
            <a:off x="322793" y="5195103"/>
            <a:ext cx="3420463" cy="2469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kumimoji="0" lang="zh-CN" altLang="zh-CN" sz="24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46" name="Rectangle 4"/>
          <p:cNvSpPr txBox="1">
            <a:spLocks noChangeArrowheads="1"/>
          </p:cNvSpPr>
          <p:nvPr/>
        </p:nvSpPr>
        <p:spPr bwMode="auto">
          <a:xfrm>
            <a:off x="278335" y="1695577"/>
            <a:ext cx="3420463" cy="9203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a:spcBef>
                <a:spcPct val="35000"/>
              </a:spcBef>
              <a:buNone/>
            </a:pPr>
            <a:r>
              <a:rPr lang="zh-CN" altLang="en-US" sz="2500" b="1" dirty="0">
                <a:ea typeface="宋体" pitchFamily="2" charset="-122"/>
              </a:rPr>
              <a:t>边际成本随产量递增！</a:t>
            </a:r>
            <a:endParaRPr lang="en-US" altLang="zh-CN" sz="2500" b="1" dirty="0">
              <a:ea typeface="宋体" pitchFamily="2" charset="-122"/>
            </a:endParaRPr>
          </a:p>
        </p:txBody>
      </p:sp>
      <p:sp>
        <p:nvSpPr>
          <p:cNvPr id="71" name="Rectangle 4"/>
          <p:cNvSpPr txBox="1">
            <a:spLocks noChangeArrowheads="1"/>
          </p:cNvSpPr>
          <p:nvPr/>
        </p:nvSpPr>
        <p:spPr bwMode="auto">
          <a:xfrm>
            <a:off x="253618" y="4055229"/>
            <a:ext cx="3420463" cy="2179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5000"/>
              </a:lnSpc>
              <a:spcBef>
                <a:spcPts val="1200"/>
              </a:spcBef>
              <a:buClr>
                <a:srgbClr val="339966"/>
              </a:buClr>
              <a:buSzPct val="120000"/>
              <a:defRPr/>
            </a:pPr>
            <a:r>
              <a:rPr lang="zh-CN" altLang="en-US" sz="2500" dirty="0">
                <a:ea typeface="宋体" pitchFamily="2" charset="-122"/>
              </a:rPr>
              <a:t>在</a:t>
            </a:r>
            <a:r>
              <a:rPr lang="en-US" altLang="zh-CN" sz="2500" dirty="0">
                <a:ea typeface="宋体" pitchFamily="2" charset="-122"/>
              </a:rPr>
              <a:t>E</a:t>
            </a:r>
            <a:r>
              <a:rPr lang="zh-CN" altLang="en-US" sz="2500" dirty="0">
                <a:ea typeface="宋体" pitchFamily="2" charset="-122"/>
              </a:rPr>
              <a:t>点</a:t>
            </a:r>
            <a:r>
              <a:rPr lang="en-US" altLang="zh-CN" sz="2500" dirty="0">
                <a:ea typeface="宋体" pitchFamily="2" charset="-122"/>
              </a:rPr>
              <a:t>(</a:t>
            </a:r>
            <a:r>
              <a:rPr lang="zh-CN" altLang="en-US" sz="2500" dirty="0">
                <a:ea typeface="宋体" pitchFamily="2" charset="-122"/>
              </a:rPr>
              <a:t>羊肉产量为</a:t>
            </a:r>
            <a:r>
              <a:rPr lang="en-US" altLang="zh-CN" sz="2500" dirty="0">
                <a:ea typeface="宋体" pitchFamily="2" charset="-122"/>
              </a:rPr>
              <a:t>400</a:t>
            </a:r>
            <a:r>
              <a:rPr lang="zh-CN" altLang="en-US" sz="2500" dirty="0">
                <a:ea typeface="宋体" pitchFamily="2" charset="-122"/>
              </a:rPr>
              <a:t>斤时</a:t>
            </a:r>
            <a:r>
              <a:rPr lang="en-US" altLang="zh-CN" sz="2500" dirty="0">
                <a:ea typeface="宋体" pitchFamily="2" charset="-122"/>
              </a:rPr>
              <a:t>) </a:t>
            </a:r>
            <a:r>
              <a:rPr lang="zh-CN" altLang="en-US" sz="2500" dirty="0">
                <a:ea typeface="宋体" pitchFamily="2" charset="-122"/>
              </a:rPr>
              <a:t>，</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的边际生产处于库水塘，</a:t>
            </a:r>
            <a:r>
              <a:rPr lang="zh-CN" altLang="en-US" sz="2500" dirty="0">
                <a:solidFill>
                  <a:srgbClr val="C00000"/>
                </a:solidFill>
                <a:ea typeface="宋体" pitchFamily="2" charset="-122"/>
              </a:rPr>
              <a:t>边际成本：</a:t>
            </a:r>
            <a:r>
              <a:rPr lang="en-US" altLang="zh-CN" sz="2500" dirty="0">
                <a:solidFill>
                  <a:srgbClr val="C00000"/>
                </a:solidFill>
                <a:ea typeface="宋体" pitchFamily="2" charset="-122"/>
              </a:rPr>
              <a:t>20</a:t>
            </a:r>
            <a:r>
              <a:rPr lang="zh-CN" altLang="en-US" sz="2500" dirty="0">
                <a:solidFill>
                  <a:srgbClr val="C00000"/>
                </a:solidFill>
                <a:ea typeface="宋体" pitchFamily="2" charset="-122"/>
              </a:rPr>
              <a:t>斤饼</a:t>
            </a:r>
            <a:r>
              <a:rPr lang="en-US" altLang="zh-CN" sz="2500" dirty="0">
                <a:solidFill>
                  <a:srgbClr val="C00000"/>
                </a:solidFill>
                <a:ea typeface="宋体" pitchFamily="2" charset="-122"/>
              </a:rPr>
              <a:t>/</a:t>
            </a:r>
            <a:r>
              <a:rPr lang="zh-CN" altLang="en-US" sz="2500" dirty="0">
                <a:solidFill>
                  <a:srgbClr val="C00000"/>
                </a:solidFill>
                <a:ea typeface="宋体" pitchFamily="2" charset="-122"/>
              </a:rPr>
              <a:t>斤肉</a:t>
            </a:r>
            <a:endParaRPr lang="en-US" altLang="zh-CN" sz="2500" dirty="0">
              <a:solidFill>
                <a:srgbClr val="C00000"/>
              </a:solidFill>
              <a:ea typeface="宋体" pitchFamily="2" charset="-122"/>
            </a:endParaRPr>
          </a:p>
          <a:p>
            <a:pPr lvl="0">
              <a:lnSpc>
                <a:spcPct val="105000"/>
              </a:lnSpc>
              <a:spcBef>
                <a:spcPts val="1200"/>
              </a:spcBef>
              <a:buClr>
                <a:srgbClr val="339966"/>
              </a:buClr>
              <a:buSzPct val="120000"/>
              <a:defRPr/>
            </a:pPr>
            <a:r>
              <a:rPr lang="en-US" altLang="zh-CN" sz="2500" b="1" dirty="0">
                <a:ea typeface="宋体" pitchFamily="2" charset="-122"/>
              </a:rPr>
              <a:t>E</a:t>
            </a:r>
            <a:r>
              <a:rPr lang="zh-CN" altLang="en-US" sz="2500" b="1" dirty="0">
                <a:ea typeface="宋体" pitchFamily="2" charset="-122"/>
              </a:rPr>
              <a:t>点边际上考量</a:t>
            </a:r>
            <a:r>
              <a:rPr lang="en-US" altLang="zh-CN" sz="2500" b="1" dirty="0">
                <a:ea typeface="宋体" pitchFamily="2" charset="-122"/>
              </a:rPr>
              <a:t>: </a:t>
            </a:r>
            <a:endParaRPr lang="en-US" altLang="zh-CN" sz="2500" dirty="0">
              <a:ea typeface="宋体" pitchFamily="2" charset="-122"/>
            </a:endParaRPr>
          </a:p>
          <a:p>
            <a:pPr marL="0" marR="0" lvl="0" indent="0" algn="l" defTabSz="914400" rtl="0" eaLnBrk="1" fontAlgn="base" latinLnBrk="0" hangingPunct="1">
              <a:lnSpc>
                <a:spcPct val="105000"/>
              </a:lnSpc>
              <a:spcBef>
                <a:spcPts val="12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graphicFrame>
        <p:nvGraphicFramePr>
          <p:cNvPr id="45" name="Object 9"/>
          <p:cNvGraphicFramePr>
            <a:graphicFrameLocks noChangeAspect="1"/>
          </p:cNvGraphicFramePr>
          <p:nvPr>
            <p:extLst>
              <p:ext uri="{D42A27DB-BD31-4B8C-83A1-F6EECF244321}">
                <p14:modId xmlns:p14="http://schemas.microsoft.com/office/powerpoint/2010/main" val="1711768037"/>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3541" name="工作表" r:id="rId4" imgW="4714973" imgH="4752872" progId="Excel.Sheet.8">
                  <p:embed/>
                </p:oleObj>
              </mc:Choice>
              <mc:Fallback>
                <p:oleObj name="工作表" r:id="rId4" imgW="4714973" imgH="4752872" progId="Excel.Sheet.8">
                  <p:embed/>
                  <p:pic>
                    <p:nvPicPr>
                      <p:cNvPr id="0" name=""/>
                      <p:cNvPicPr>
                        <a:picLocks noChangeAspect="1" noChangeArrowheads="1"/>
                      </p:cNvPicPr>
                      <p:nvPr/>
                    </p:nvPicPr>
                    <p:blipFill>
                      <a:blip r:embed="rId5"/>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49" name="Line 10"/>
          <p:cNvSpPr>
            <a:spLocks noChangeShapeType="1"/>
          </p:cNvSpPr>
          <p:nvPr/>
        </p:nvSpPr>
        <p:spPr bwMode="auto">
          <a:xfrm>
            <a:off x="5914461" y="2600367"/>
            <a:ext cx="504101" cy="472483"/>
          </a:xfrm>
          <a:prstGeom prst="line">
            <a:avLst/>
          </a:prstGeom>
          <a:noFill/>
          <a:ln w="38100">
            <a:solidFill>
              <a:schemeClr val="accent1">
                <a:lumMod val="10000"/>
              </a:schemeClr>
            </a:solidFill>
            <a:round/>
            <a:headEnd/>
            <a:tailEnd/>
          </a:ln>
        </p:spPr>
        <p:txBody>
          <a:bodyPr/>
          <a:lstStyle/>
          <a:p>
            <a:endParaRPr lang="zh-CN" altLang="en-US"/>
          </a:p>
        </p:txBody>
      </p:sp>
      <p:grpSp>
        <p:nvGrpSpPr>
          <p:cNvPr id="52" name="组合 74"/>
          <p:cNvGrpSpPr/>
          <p:nvPr/>
        </p:nvGrpSpPr>
        <p:grpSpPr>
          <a:xfrm>
            <a:off x="6433652" y="3058188"/>
            <a:ext cx="1078022" cy="2131962"/>
            <a:chOff x="6433652" y="3058188"/>
            <a:chExt cx="1078022" cy="2131962"/>
          </a:xfrm>
        </p:grpSpPr>
        <p:sp>
          <p:nvSpPr>
            <p:cNvPr id="53" name="Line 10"/>
            <p:cNvSpPr>
              <a:spLocks noChangeShapeType="1"/>
            </p:cNvSpPr>
            <p:nvPr/>
          </p:nvSpPr>
          <p:spPr bwMode="auto">
            <a:xfrm>
              <a:off x="6433652" y="3058188"/>
              <a:ext cx="1078022" cy="2131962"/>
            </a:xfrm>
            <a:prstGeom prst="line">
              <a:avLst/>
            </a:prstGeom>
            <a:noFill/>
            <a:ln w="38100">
              <a:solidFill>
                <a:schemeClr val="accent1">
                  <a:lumMod val="10000"/>
                </a:schemeClr>
              </a:solidFill>
              <a:round/>
              <a:headEnd/>
              <a:tailEnd/>
            </a:ln>
          </p:spPr>
          <p:txBody>
            <a:bodyPr/>
            <a:lstStyle/>
            <a:p>
              <a:endParaRPr lang="zh-CN" altLang="en-US"/>
            </a:p>
          </p:txBody>
        </p:sp>
        <p:cxnSp>
          <p:nvCxnSpPr>
            <p:cNvPr id="54" name="直接连接符 53"/>
            <p:cNvCxnSpPr/>
            <p:nvPr/>
          </p:nvCxnSpPr>
          <p:spPr>
            <a:xfrm flipV="1">
              <a:off x="7125732" y="3644760"/>
              <a:ext cx="126848" cy="68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flipV="1">
            <a:off x="6291288" y="2675498"/>
            <a:ext cx="206879" cy="23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315743" y="2292262"/>
            <a:ext cx="876071" cy="369332"/>
          </a:xfrm>
          <a:prstGeom prst="rect">
            <a:avLst/>
          </a:prstGeom>
          <a:solidFill>
            <a:schemeClr val="bg1"/>
          </a:solidFill>
          <a:ln>
            <a:solidFill>
              <a:schemeClr val="tx1"/>
            </a:solidFill>
          </a:ln>
        </p:spPr>
        <p:txBody>
          <a:bodyPr wrap="square" rtlCol="0">
            <a:spAutoFit/>
          </a:bodyPr>
          <a:lstStyle/>
          <a:p>
            <a:r>
              <a:rPr lang="zh-CN" altLang="en-US" b="1" dirty="0"/>
              <a:t>李子林</a:t>
            </a:r>
          </a:p>
        </p:txBody>
      </p:sp>
      <p:sp>
        <p:nvSpPr>
          <p:cNvPr id="57" name="TextBox 56"/>
          <p:cNvSpPr txBox="1"/>
          <p:nvPr/>
        </p:nvSpPr>
        <p:spPr>
          <a:xfrm>
            <a:off x="6947068" y="3232362"/>
            <a:ext cx="876071" cy="369332"/>
          </a:xfrm>
          <a:prstGeom prst="rect">
            <a:avLst/>
          </a:prstGeom>
          <a:solidFill>
            <a:schemeClr val="bg1"/>
          </a:solidFill>
          <a:ln>
            <a:solidFill>
              <a:schemeClr val="tx1"/>
            </a:solidFill>
          </a:ln>
        </p:spPr>
        <p:txBody>
          <a:bodyPr wrap="square" rtlCol="0">
            <a:spAutoFit/>
          </a:bodyPr>
          <a:lstStyle/>
          <a:p>
            <a:r>
              <a:rPr lang="zh-CN" altLang="en-US" b="1" dirty="0"/>
              <a:t>库水塘</a:t>
            </a:r>
          </a:p>
        </p:txBody>
      </p:sp>
      <p:grpSp>
        <p:nvGrpSpPr>
          <p:cNvPr id="58" name="组合 71"/>
          <p:cNvGrpSpPr/>
          <p:nvPr/>
        </p:nvGrpSpPr>
        <p:grpSpPr>
          <a:xfrm>
            <a:off x="4817138" y="1785257"/>
            <a:ext cx="1681029" cy="815110"/>
            <a:chOff x="4817138" y="2803125"/>
            <a:chExt cx="1681029" cy="815110"/>
          </a:xfrm>
        </p:grpSpPr>
        <p:sp>
          <p:nvSpPr>
            <p:cNvPr id="59" name="Line 10"/>
            <p:cNvSpPr>
              <a:spLocks noChangeShapeType="1"/>
            </p:cNvSpPr>
            <p:nvPr/>
          </p:nvSpPr>
          <p:spPr bwMode="auto">
            <a:xfrm>
              <a:off x="4817138" y="3097780"/>
              <a:ext cx="1091808" cy="520455"/>
            </a:xfrm>
            <a:prstGeom prst="line">
              <a:avLst/>
            </a:prstGeom>
            <a:noFill/>
            <a:ln w="38100">
              <a:solidFill>
                <a:schemeClr val="accent1">
                  <a:lumMod val="25000"/>
                </a:schemeClr>
              </a:solidFill>
              <a:round/>
              <a:headEnd/>
              <a:tailEnd/>
            </a:ln>
          </p:spPr>
          <p:txBody>
            <a:bodyPr/>
            <a:lstStyle/>
            <a:p>
              <a:endParaRPr lang="zh-CN" altLang="en-US"/>
            </a:p>
          </p:txBody>
        </p:sp>
        <p:cxnSp>
          <p:nvCxnSpPr>
            <p:cNvPr id="60" name="直接连接符 59"/>
            <p:cNvCxnSpPr/>
            <p:nvPr/>
          </p:nvCxnSpPr>
          <p:spPr>
            <a:xfrm flipV="1">
              <a:off x="5168817" y="3005043"/>
              <a:ext cx="418775" cy="225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622096" y="2803125"/>
              <a:ext cx="876071" cy="369332"/>
            </a:xfrm>
            <a:prstGeom prst="rect">
              <a:avLst/>
            </a:prstGeom>
            <a:solidFill>
              <a:schemeClr val="bg1"/>
            </a:solidFill>
            <a:ln>
              <a:solidFill>
                <a:schemeClr val="tx1"/>
              </a:solidFill>
            </a:ln>
          </p:spPr>
          <p:txBody>
            <a:bodyPr wrap="square" rtlCol="0">
              <a:spAutoFit/>
            </a:bodyPr>
            <a:lstStyle/>
            <a:p>
              <a:r>
                <a:rPr lang="zh-CN" altLang="en-US" b="1" dirty="0"/>
                <a:t>马儿坡</a:t>
              </a:r>
            </a:p>
          </p:txBody>
        </p:sp>
      </p:grpSp>
      <p:grpSp>
        <p:nvGrpSpPr>
          <p:cNvPr id="64" name="组合 80"/>
          <p:cNvGrpSpPr/>
          <p:nvPr/>
        </p:nvGrpSpPr>
        <p:grpSpPr>
          <a:xfrm>
            <a:off x="7337096" y="4535757"/>
            <a:ext cx="1160805" cy="369332"/>
            <a:chOff x="6946514" y="4690634"/>
            <a:chExt cx="1160805" cy="369332"/>
          </a:xfrm>
        </p:grpSpPr>
        <p:cxnSp>
          <p:nvCxnSpPr>
            <p:cNvPr id="65" name="直接连接符 64"/>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68" name="Oval 20"/>
          <p:cNvSpPr>
            <a:spLocks noChangeArrowheads="1"/>
          </p:cNvSpPr>
          <p:nvPr/>
        </p:nvSpPr>
        <p:spPr bwMode="auto">
          <a:xfrm>
            <a:off x="7443842" y="5127183"/>
            <a:ext cx="135664" cy="125935"/>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2" name="Oval 21"/>
          <p:cNvSpPr>
            <a:spLocks noChangeArrowheads="1"/>
          </p:cNvSpPr>
          <p:nvPr/>
        </p:nvSpPr>
        <p:spPr bwMode="auto">
          <a:xfrm>
            <a:off x="4749275" y="2019482"/>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3" name="Oval 20"/>
          <p:cNvSpPr>
            <a:spLocks noChangeArrowheads="1"/>
          </p:cNvSpPr>
          <p:nvPr/>
        </p:nvSpPr>
        <p:spPr bwMode="auto">
          <a:xfrm>
            <a:off x="5281356" y="22783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4" name="Oval 20"/>
          <p:cNvSpPr>
            <a:spLocks noChangeArrowheads="1"/>
          </p:cNvSpPr>
          <p:nvPr/>
        </p:nvSpPr>
        <p:spPr bwMode="auto">
          <a:xfrm>
            <a:off x="6900176" y="4043825"/>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5" name="Oval 20"/>
          <p:cNvSpPr>
            <a:spLocks noChangeArrowheads="1"/>
          </p:cNvSpPr>
          <p:nvPr/>
        </p:nvSpPr>
        <p:spPr bwMode="auto">
          <a:xfrm>
            <a:off x="5829811" y="2518545"/>
            <a:ext cx="136800" cy="1368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6" name="Oval 20"/>
          <p:cNvSpPr>
            <a:spLocks noChangeArrowheads="1"/>
          </p:cNvSpPr>
          <p:nvPr/>
        </p:nvSpPr>
        <p:spPr bwMode="auto">
          <a:xfrm>
            <a:off x="6380106" y="3008588"/>
            <a:ext cx="141287" cy="1404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8" name="Text Box 2"/>
          <p:cNvSpPr txBox="1">
            <a:spLocks noChangeArrowheads="1"/>
          </p:cNvSpPr>
          <p:nvPr/>
        </p:nvSpPr>
        <p:spPr bwMode="auto">
          <a:xfrm>
            <a:off x="5328473" y="1943509"/>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81" name="Text Box 2"/>
          <p:cNvSpPr txBox="1">
            <a:spLocks noChangeArrowheads="1"/>
          </p:cNvSpPr>
          <p:nvPr/>
        </p:nvSpPr>
        <p:spPr bwMode="auto">
          <a:xfrm>
            <a:off x="6918026" y="369853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E</a:t>
            </a:r>
          </a:p>
        </p:txBody>
      </p:sp>
      <p:sp>
        <p:nvSpPr>
          <p:cNvPr id="83" name="Line 16"/>
          <p:cNvSpPr>
            <a:spLocks noChangeShapeType="1"/>
          </p:cNvSpPr>
          <p:nvPr/>
        </p:nvSpPr>
        <p:spPr bwMode="auto">
          <a:xfrm>
            <a:off x="4805282" y="2337649"/>
            <a:ext cx="540000" cy="0"/>
          </a:xfrm>
          <a:prstGeom prst="line">
            <a:avLst/>
          </a:prstGeom>
          <a:noFill/>
          <a:ln w="9525">
            <a:solidFill>
              <a:srgbClr val="969696"/>
            </a:solidFill>
            <a:prstDash val="lgDash"/>
            <a:round/>
            <a:headEnd/>
            <a:tailEnd/>
          </a:ln>
        </p:spPr>
        <p:txBody>
          <a:bodyPr/>
          <a:lstStyle/>
          <a:p>
            <a:endParaRPr lang="zh-CN" altLang="en-US"/>
          </a:p>
        </p:txBody>
      </p:sp>
      <p:sp>
        <p:nvSpPr>
          <p:cNvPr id="84" name="Line 17"/>
          <p:cNvSpPr>
            <a:spLocks noChangeShapeType="1"/>
          </p:cNvSpPr>
          <p:nvPr/>
        </p:nvSpPr>
        <p:spPr bwMode="auto">
          <a:xfrm>
            <a:off x="5356574" y="2337649"/>
            <a:ext cx="21629" cy="2789534"/>
          </a:xfrm>
          <a:prstGeom prst="line">
            <a:avLst/>
          </a:prstGeom>
          <a:noFill/>
          <a:ln w="9525">
            <a:solidFill>
              <a:srgbClr val="969696"/>
            </a:solidFill>
            <a:prstDash val="lgDash"/>
            <a:round/>
            <a:headEnd/>
            <a:tailEnd/>
          </a:ln>
        </p:spPr>
        <p:txBody>
          <a:bodyPr/>
          <a:lstStyle/>
          <a:p>
            <a:endParaRPr lang="zh-CN" altLang="en-US"/>
          </a:p>
        </p:txBody>
      </p:sp>
      <p:sp>
        <p:nvSpPr>
          <p:cNvPr id="44036" name="Rectangle 4"/>
          <p:cNvSpPr>
            <a:spLocks noGrp="1" noChangeArrowheads="1"/>
          </p:cNvSpPr>
          <p:nvPr>
            <p:ph type="body" idx="4294967295"/>
          </p:nvPr>
        </p:nvSpPr>
        <p:spPr>
          <a:xfrm>
            <a:off x="312102" y="1089623"/>
            <a:ext cx="4224272" cy="497637"/>
          </a:xfrm>
        </p:spPr>
        <p:txBody>
          <a:bodyPr/>
          <a:lstStyle/>
          <a:p>
            <a:pPr lvl="0">
              <a:spcBef>
                <a:spcPts val="600"/>
              </a:spcBef>
              <a:buNone/>
            </a:pPr>
            <a:r>
              <a:rPr lang="zh-CN" altLang="en-US" sz="2500" b="1" smtClean="0">
                <a:solidFill>
                  <a:schemeClr val="accent2"/>
                </a:solidFill>
                <a:ea typeface="宋体" pitchFamily="2" charset="-122"/>
              </a:rPr>
              <a:t>多少呢？考虑</a:t>
            </a:r>
            <a:r>
              <a:rPr lang="zh-CN" altLang="en-US" sz="2500" b="1" dirty="0">
                <a:solidFill>
                  <a:schemeClr val="accent2"/>
                </a:solidFill>
                <a:ea typeface="宋体" pitchFamily="2" charset="-122"/>
              </a:rPr>
              <a:t>边际量！</a:t>
            </a:r>
            <a:endParaRPr lang="en-US" altLang="zh-CN" sz="2500" b="1" dirty="0">
              <a:solidFill>
                <a:schemeClr val="accent2"/>
              </a:solidFill>
              <a:ea typeface="宋体" pitchFamily="2" charset="-122"/>
            </a:endParaRPr>
          </a:p>
        </p:txBody>
      </p:sp>
      <p:cxnSp>
        <p:nvCxnSpPr>
          <p:cNvPr id="85" name="直接连接符 84"/>
          <p:cNvCxnSpPr/>
          <p:nvPr/>
        </p:nvCxnSpPr>
        <p:spPr>
          <a:xfrm flipV="1">
            <a:off x="5753819" y="2178140"/>
            <a:ext cx="84619" cy="336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693119" y="3487037"/>
            <a:ext cx="253949" cy="70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40314" y="6273947"/>
            <a:ext cx="8541380" cy="496290"/>
          </a:xfrm>
          <a:prstGeom prst="rect">
            <a:avLst/>
          </a:prstGeom>
        </p:spPr>
        <p:txBody>
          <a:bodyPr wrap="square">
            <a:spAutoFit/>
          </a:bodyPr>
          <a:lstStyle/>
          <a:p>
            <a:pPr>
              <a:lnSpc>
                <a:spcPct val="105000"/>
              </a:lnSpc>
              <a:spcBef>
                <a:spcPts val="1200"/>
              </a:spcBef>
              <a:buClr>
                <a:srgbClr val="339966"/>
              </a:buClr>
              <a:buSzPct val="120000"/>
              <a:defRPr/>
            </a:pPr>
            <a:r>
              <a:rPr lang="zh-CN" altLang="en-US" sz="2500" dirty="0">
                <a:ea typeface="宋体" pitchFamily="2" charset="-122"/>
              </a:rPr>
              <a:t>多</a:t>
            </a:r>
            <a:r>
              <a:rPr lang="en-US" altLang="zh-CN" sz="2500" dirty="0">
                <a:ea typeface="宋体" pitchFamily="2" charset="-122"/>
              </a:rPr>
              <a:t>1</a:t>
            </a:r>
            <a:r>
              <a:rPr lang="zh-CN" altLang="en-US" sz="2500" dirty="0">
                <a:ea typeface="宋体" pitchFamily="2" charset="-122"/>
              </a:rPr>
              <a:t>斤肉需放弃</a:t>
            </a:r>
            <a:r>
              <a:rPr lang="en-US" altLang="zh-CN" sz="2500" dirty="0">
                <a:ea typeface="宋体" pitchFamily="2" charset="-122"/>
              </a:rPr>
              <a:t>20</a:t>
            </a:r>
            <a:r>
              <a:rPr lang="zh-CN" altLang="en-US" sz="2500" dirty="0">
                <a:ea typeface="宋体" pitchFamily="2" charset="-122"/>
              </a:rPr>
              <a:t>斤饼，反之放弃</a:t>
            </a:r>
            <a:r>
              <a:rPr lang="en-US" altLang="zh-CN" sz="2500" dirty="0">
                <a:ea typeface="宋体" pitchFamily="2" charset="-122"/>
              </a:rPr>
              <a:t>1</a:t>
            </a:r>
            <a:r>
              <a:rPr lang="zh-CN" altLang="en-US" sz="2500" dirty="0">
                <a:ea typeface="宋体" pitchFamily="2" charset="-122"/>
              </a:rPr>
              <a:t>斤肉则可以多</a:t>
            </a:r>
            <a:r>
              <a:rPr lang="en-US" altLang="zh-CN" sz="2500" dirty="0">
                <a:ea typeface="宋体" pitchFamily="2" charset="-122"/>
              </a:rPr>
              <a:t>20</a:t>
            </a:r>
            <a:r>
              <a:rPr lang="zh-CN" altLang="en-US" sz="2500" dirty="0">
                <a:ea typeface="宋体" pitchFamily="2" charset="-122"/>
              </a:rPr>
              <a:t>斤饼</a:t>
            </a:r>
            <a:endParaRPr lang="en-US" altLang="zh-CN" sz="2500" dirty="0">
              <a:ea typeface="宋体" pitchFamily="2" charset="-122"/>
            </a:endParaRPr>
          </a:p>
        </p:txBody>
      </p:sp>
      <p:sp>
        <p:nvSpPr>
          <p:cNvPr id="87" name="Line 16"/>
          <p:cNvSpPr>
            <a:spLocks noChangeShapeType="1"/>
          </p:cNvSpPr>
          <p:nvPr/>
        </p:nvSpPr>
        <p:spPr bwMode="auto">
          <a:xfrm flipV="1">
            <a:off x="4819919" y="4124168"/>
            <a:ext cx="2150900" cy="5641"/>
          </a:xfrm>
          <a:prstGeom prst="line">
            <a:avLst/>
          </a:prstGeom>
          <a:noFill/>
          <a:ln w="9525">
            <a:solidFill>
              <a:srgbClr val="969696"/>
            </a:solidFill>
            <a:prstDash val="lgDash"/>
            <a:round/>
            <a:headEnd/>
            <a:tailEnd/>
          </a:ln>
        </p:spPr>
        <p:txBody>
          <a:bodyPr/>
          <a:lstStyle/>
          <a:p>
            <a:endParaRPr lang="zh-CN" altLang="en-US"/>
          </a:p>
        </p:txBody>
      </p:sp>
      <p:sp>
        <p:nvSpPr>
          <p:cNvPr id="88" name="Line 17"/>
          <p:cNvSpPr>
            <a:spLocks noChangeShapeType="1"/>
          </p:cNvSpPr>
          <p:nvPr/>
        </p:nvSpPr>
        <p:spPr bwMode="auto">
          <a:xfrm flipH="1">
            <a:off x="6988397" y="4129809"/>
            <a:ext cx="0" cy="1065294"/>
          </a:xfrm>
          <a:prstGeom prst="line">
            <a:avLst/>
          </a:prstGeom>
          <a:noFill/>
          <a:ln w="9525">
            <a:solidFill>
              <a:srgbClr val="969696"/>
            </a:solidFill>
            <a:prstDash val="lgDash"/>
            <a:round/>
            <a:headEnd/>
            <a:tailEnd/>
          </a:ln>
        </p:spPr>
        <p:txBody>
          <a:bodyPr/>
          <a:lstStyle/>
          <a:p>
            <a:endParaRPr lang="zh-CN" altLang="en-US"/>
          </a:p>
        </p:txBody>
      </p:sp>
      <p:sp>
        <p:nvSpPr>
          <p:cNvPr id="89" name="Text Box 16"/>
          <p:cNvSpPr txBox="1">
            <a:spLocks noChangeArrowheads="1"/>
          </p:cNvSpPr>
          <p:nvPr/>
        </p:nvSpPr>
        <p:spPr bwMode="auto">
          <a:xfrm>
            <a:off x="3900619" y="2132106"/>
            <a:ext cx="883160" cy="400110"/>
          </a:xfrm>
          <a:prstGeom prst="rect">
            <a:avLst/>
          </a:prstGeom>
          <a:noFill/>
          <a:ln w="9525">
            <a:noFill/>
            <a:miter lim="800000"/>
            <a:headEnd/>
            <a:tailEnd/>
          </a:ln>
        </p:spPr>
        <p:txBody>
          <a:bodyPr wrap="square">
            <a:spAutoFit/>
          </a:bodyPr>
          <a:lstStyle/>
          <a:p>
            <a:pPr>
              <a:spcBef>
                <a:spcPct val="50000"/>
              </a:spcBef>
            </a:pPr>
            <a:r>
              <a:rPr lang="en-US" altLang="zh-CN" sz="2000" dirty="0">
                <a:ea typeface="宋体" pitchFamily="2" charset="-122"/>
              </a:rPr>
              <a:t>5,500</a:t>
            </a:r>
          </a:p>
        </p:txBody>
      </p:sp>
      <p:sp>
        <p:nvSpPr>
          <p:cNvPr id="42" name="Rectangle 3"/>
          <p:cNvSpPr txBox="1">
            <a:spLocks noChangeArrowheads="1"/>
          </p:cNvSpPr>
          <p:nvPr/>
        </p:nvSpPr>
        <p:spPr bwMode="auto">
          <a:xfrm>
            <a:off x="104035" y="173038"/>
            <a:ext cx="8886652" cy="692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a:lstStyle>
          <a:p>
            <a:r>
              <a:rPr lang="en-US" altLang="zh-CN" sz="3200" smtClean="0">
                <a:ea typeface="宋体" pitchFamily="2" charset="-122"/>
              </a:rPr>
              <a:t>2.2 </a:t>
            </a:r>
            <a:r>
              <a:rPr lang="zh-CN" altLang="en-US" sz="3200" smtClean="0">
                <a:ea typeface="宋体" pitchFamily="2" charset="-122"/>
              </a:rPr>
              <a:t>资源配置效率：生产多少有效率？</a:t>
            </a:r>
            <a:endParaRPr lang="zh-CN" sz="3200" dirty="0">
              <a:ea typeface="宋体" pitchFamily="2" charset="-122"/>
            </a:endParaRPr>
          </a:p>
        </p:txBody>
      </p:sp>
    </p:spTree>
    <p:extLst>
      <p:ext uri="{BB962C8B-B14F-4D97-AF65-F5344CB8AC3E}">
        <p14:creationId xmlns:p14="http://schemas.microsoft.com/office/powerpoint/2010/main" val="3497749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6" grpId="0"/>
      <p:bldP spid="71"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28</a:t>
            </a:fld>
            <a:endParaRPr lang="en-US" altLang="zh-CN"/>
          </a:p>
        </p:txBody>
      </p:sp>
      <p:sp>
        <p:nvSpPr>
          <p:cNvPr id="44036" name="Rectangle 4"/>
          <p:cNvSpPr>
            <a:spLocks noGrp="1" noChangeArrowheads="1"/>
          </p:cNvSpPr>
          <p:nvPr>
            <p:ph type="body" idx="4294967295"/>
          </p:nvPr>
        </p:nvSpPr>
        <p:spPr>
          <a:xfrm>
            <a:off x="312102" y="1089623"/>
            <a:ext cx="5494932" cy="503733"/>
          </a:xfrm>
        </p:spPr>
        <p:txBody>
          <a:bodyPr/>
          <a:lstStyle/>
          <a:p>
            <a:pPr lvl="0">
              <a:spcBef>
                <a:spcPts val="600"/>
              </a:spcBef>
              <a:buNone/>
            </a:pPr>
            <a:r>
              <a:rPr lang="zh-CN" altLang="en-US" b="1" dirty="0">
                <a:solidFill>
                  <a:schemeClr val="accent2"/>
                </a:solidFill>
                <a:ea typeface="宋体" pitchFamily="2" charset="-122"/>
              </a:rPr>
              <a:t>多少呢？考虑边际量！</a:t>
            </a:r>
            <a:endParaRPr lang="en-US" altLang="zh-CN" b="1" dirty="0">
              <a:solidFill>
                <a:schemeClr val="accent2"/>
              </a:solidFill>
              <a:ea typeface="宋体" pitchFamily="2" charset="-122"/>
            </a:endParaRPr>
          </a:p>
          <a:p>
            <a:pPr marL="0" indent="0">
              <a:spcBef>
                <a:spcPct val="35000"/>
              </a:spcBef>
              <a:buNone/>
            </a:pPr>
            <a:endParaRPr lang="zh-CN" altLang="zh-CN" b="1" dirty="0">
              <a:solidFill>
                <a:schemeClr val="accent2"/>
              </a:solidFill>
              <a:ea typeface="宋体" pitchFamily="2" charset="-122"/>
            </a:endParaRPr>
          </a:p>
          <a:p>
            <a:pPr marL="0" indent="0">
              <a:spcBef>
                <a:spcPct val="35000"/>
              </a:spcBef>
              <a:buNone/>
            </a:pPr>
            <a:endParaRPr lang="zh-CN" b="1" dirty="0">
              <a:solidFill>
                <a:schemeClr val="accent2"/>
              </a:solidFill>
              <a:ea typeface="宋体" pitchFamily="2" charset="-122"/>
            </a:endParaRPr>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29" name="Rectangle 4"/>
          <p:cNvSpPr txBox="1">
            <a:spLocks noChangeArrowheads="1"/>
          </p:cNvSpPr>
          <p:nvPr/>
        </p:nvSpPr>
        <p:spPr bwMode="auto">
          <a:xfrm>
            <a:off x="322793" y="5195103"/>
            <a:ext cx="3420463" cy="2469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kumimoji="0" lang="zh-CN" altLang="zh-CN" sz="24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30"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31" name="Rectangle 3"/>
          <p:cNvSpPr txBox="1">
            <a:spLocks noChangeArrowheads="1"/>
          </p:cNvSpPr>
          <p:nvPr/>
        </p:nvSpPr>
        <p:spPr bwMode="auto">
          <a:xfrm>
            <a:off x="373063" y="1793174"/>
            <a:ext cx="8313737" cy="43329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zh-CN" altLang="en-US" sz="2700" dirty="0">
                <a:ea typeface="宋体" pitchFamily="2" charset="-122"/>
              </a:rPr>
              <a:t>成本：客观，易理解！</a:t>
            </a:r>
            <a:r>
              <a:rPr lang="zh-CN" altLang="en-US" sz="2700" b="1" dirty="0">
                <a:solidFill>
                  <a:srgbClr val="339966"/>
                </a:solidFill>
                <a:ea typeface="宋体" pitchFamily="2" charset="-122"/>
              </a:rPr>
              <a:t>如何表示不同东西的利益</a:t>
            </a:r>
            <a:r>
              <a:rPr lang="en-US" altLang="zh-CN" sz="2700" b="1" dirty="0">
                <a:solidFill>
                  <a:srgbClr val="339966"/>
                </a:solidFill>
                <a:ea typeface="宋体" pitchFamily="2" charset="-122"/>
              </a:rPr>
              <a:t>/</a:t>
            </a:r>
            <a:r>
              <a:rPr lang="zh-CN" altLang="en-US" sz="2700" b="1" dirty="0">
                <a:solidFill>
                  <a:srgbClr val="339966"/>
                </a:solidFill>
                <a:ea typeface="宋体" pitchFamily="2" charset="-122"/>
              </a:rPr>
              <a:t>价值</a:t>
            </a:r>
            <a:r>
              <a:rPr lang="en-US" altLang="zh-CN" sz="2700" b="1" dirty="0">
                <a:solidFill>
                  <a:srgbClr val="339966"/>
                </a:solidFill>
                <a:ea typeface="宋体" pitchFamily="2" charset="-122"/>
              </a:rPr>
              <a:t>?</a:t>
            </a:r>
          </a:p>
          <a:p>
            <a:pPr>
              <a:spcBef>
                <a:spcPts val="1200"/>
              </a:spcBef>
            </a:pPr>
            <a:r>
              <a:rPr lang="zh-CN" altLang="en-US" sz="2600" dirty="0">
                <a:ea typeface="宋体" pitchFamily="2" charset="-122"/>
              </a:rPr>
              <a:t>为出售而生产时，价格可以表示卖者利益大小，</a:t>
            </a:r>
            <a:r>
              <a:rPr lang="zh-CN" altLang="zh-CN" sz="2600" dirty="0">
                <a:ea typeface="宋体" pitchFamily="2" charset="-122"/>
              </a:rPr>
              <a:t>如：  </a:t>
            </a:r>
          </a:p>
          <a:p>
            <a:pPr lvl="1">
              <a:lnSpc>
                <a:spcPct val="110000"/>
              </a:lnSpc>
            </a:pPr>
            <a:r>
              <a:rPr lang="zh-CN" altLang="en-US" sz="2500" dirty="0">
                <a:ea typeface="宋体" pitchFamily="2" charset="-122"/>
              </a:rPr>
              <a:t>羊肉：</a:t>
            </a:r>
            <a:r>
              <a:rPr lang="en-US" altLang="zh-CN" sz="2500" dirty="0">
                <a:ea typeface="宋体" pitchFamily="2" charset="-122"/>
              </a:rPr>
              <a:t>30</a:t>
            </a:r>
            <a:r>
              <a:rPr lang="zh-CN" altLang="en-US" sz="2500" dirty="0">
                <a:ea typeface="宋体" pitchFamily="2" charset="-122"/>
              </a:rPr>
              <a:t>元</a:t>
            </a:r>
            <a:r>
              <a:rPr lang="en-US" altLang="zh-CN" sz="2500" dirty="0">
                <a:ea typeface="宋体" pitchFamily="2" charset="-122"/>
              </a:rPr>
              <a:t>/</a:t>
            </a:r>
            <a:r>
              <a:rPr lang="zh-CN" altLang="en-US" sz="2500" dirty="0">
                <a:ea typeface="宋体" pitchFamily="2" charset="-122"/>
              </a:rPr>
              <a:t>斤；烤饼：</a:t>
            </a:r>
            <a:r>
              <a:rPr lang="en-US" altLang="zh-CN" sz="2500" dirty="0">
                <a:ea typeface="宋体" pitchFamily="2" charset="-122"/>
              </a:rPr>
              <a:t>2</a:t>
            </a:r>
            <a:r>
              <a:rPr lang="zh-CN" altLang="en-US" sz="2500" dirty="0">
                <a:ea typeface="宋体" pitchFamily="2" charset="-122"/>
              </a:rPr>
              <a:t>元</a:t>
            </a:r>
            <a:r>
              <a:rPr lang="en-US" altLang="zh-CN" sz="2500" dirty="0">
                <a:ea typeface="宋体" pitchFamily="2" charset="-122"/>
              </a:rPr>
              <a:t>/</a:t>
            </a:r>
            <a:r>
              <a:rPr lang="zh-CN" altLang="en-US" sz="2500" dirty="0">
                <a:ea typeface="宋体" pitchFamily="2" charset="-122"/>
              </a:rPr>
              <a:t>斤</a:t>
            </a:r>
            <a:endParaRPr lang="en-US" altLang="zh-CN" sz="2500" dirty="0">
              <a:ea typeface="宋体" pitchFamily="2" charset="-122"/>
            </a:endParaRPr>
          </a:p>
          <a:p>
            <a:pPr lvl="1">
              <a:lnSpc>
                <a:spcPct val="110000"/>
              </a:lnSpc>
            </a:pPr>
            <a:r>
              <a:rPr lang="en-US" altLang="zh-CN" sz="2500" dirty="0">
                <a:ea typeface="宋体" pitchFamily="2" charset="-122"/>
              </a:rPr>
              <a:t>1</a:t>
            </a:r>
            <a:r>
              <a:rPr lang="zh-CN" altLang="en-US" sz="2500" dirty="0">
                <a:ea typeface="宋体" pitchFamily="2" charset="-122"/>
              </a:rPr>
              <a:t>斤肉市场价值</a:t>
            </a:r>
            <a:r>
              <a:rPr lang="en-US" altLang="zh-CN" sz="2500" dirty="0">
                <a:ea typeface="宋体" pitchFamily="2" charset="-122"/>
              </a:rPr>
              <a:t>=15</a:t>
            </a:r>
            <a:r>
              <a:rPr lang="zh-CN" altLang="en-US" sz="2500" dirty="0">
                <a:ea typeface="宋体" pitchFamily="2" charset="-122"/>
              </a:rPr>
              <a:t>斤饼，多卖</a:t>
            </a:r>
            <a:r>
              <a:rPr lang="en-US" altLang="zh-CN" sz="2500" dirty="0">
                <a:ea typeface="宋体" pitchFamily="2" charset="-122"/>
              </a:rPr>
              <a:t>1</a:t>
            </a:r>
            <a:r>
              <a:rPr lang="zh-CN" altLang="en-US" sz="2500" dirty="0">
                <a:ea typeface="宋体" pitchFamily="2" charset="-122"/>
              </a:rPr>
              <a:t>斤肉的收入</a:t>
            </a:r>
            <a:r>
              <a:rPr lang="en-US" altLang="zh-CN" sz="2500" dirty="0">
                <a:ea typeface="宋体" pitchFamily="2" charset="-122"/>
              </a:rPr>
              <a:t>=15</a:t>
            </a:r>
            <a:r>
              <a:rPr lang="zh-CN" altLang="en-US" sz="2500" dirty="0">
                <a:ea typeface="宋体" pitchFamily="2" charset="-122"/>
              </a:rPr>
              <a:t>斤饼</a:t>
            </a:r>
            <a:endParaRPr lang="en-US" altLang="zh-CN" sz="2500" dirty="0">
              <a:ea typeface="宋体" pitchFamily="2" charset="-122"/>
            </a:endParaRPr>
          </a:p>
          <a:p>
            <a:pPr>
              <a:spcBef>
                <a:spcPts val="1200"/>
              </a:spcBef>
            </a:pPr>
            <a:r>
              <a:rPr lang="zh-CN" altLang="en-US" sz="2600" dirty="0">
                <a:ea typeface="宋体" pitchFamily="2" charset="-122"/>
              </a:rPr>
              <a:t>为自己</a:t>
            </a:r>
            <a:r>
              <a:rPr lang="zh-CN" altLang="en-US" sz="2600" b="1" dirty="0">
                <a:ea typeface="宋体" pitchFamily="2" charset="-122"/>
              </a:rPr>
              <a:t>享用</a:t>
            </a:r>
            <a:r>
              <a:rPr lang="en-US" altLang="zh-CN" sz="2600" b="1" dirty="0">
                <a:ea typeface="宋体" pitchFamily="2" charset="-122"/>
              </a:rPr>
              <a:t>/</a:t>
            </a:r>
            <a:r>
              <a:rPr lang="zh-CN" altLang="en-US" sz="2600" b="1" dirty="0">
                <a:ea typeface="宋体" pitchFamily="2" charset="-122"/>
              </a:rPr>
              <a:t>消费</a:t>
            </a:r>
            <a:r>
              <a:rPr lang="zh-CN" altLang="en-US" sz="2600" dirty="0">
                <a:ea typeface="宋体" pitchFamily="2" charset="-122"/>
              </a:rPr>
              <a:t>而生产时，</a:t>
            </a:r>
            <a:r>
              <a:rPr lang="zh-CN" altLang="en-US" sz="2600" b="1" dirty="0">
                <a:ea typeface="宋体" charset="-122"/>
              </a:rPr>
              <a:t>利益</a:t>
            </a:r>
            <a:r>
              <a:rPr lang="zh-CN" altLang="en-US" sz="2600" dirty="0">
                <a:ea typeface="宋体" pitchFamily="2" charset="-122"/>
              </a:rPr>
              <a:t>大小涉及主观上的</a:t>
            </a:r>
            <a:r>
              <a:rPr lang="zh-CN" altLang="en-US" sz="2600" b="1" dirty="0">
                <a:solidFill>
                  <a:srgbClr val="FF0000"/>
                </a:solidFill>
                <a:ea typeface="宋体" pitchFamily="2" charset="-122"/>
              </a:rPr>
              <a:t>价值或评价</a:t>
            </a:r>
            <a:r>
              <a:rPr lang="en-US" altLang="zh-CN" sz="2600" b="1" dirty="0">
                <a:solidFill>
                  <a:srgbClr val="FF0000"/>
                </a:solidFill>
                <a:ea typeface="宋体" pitchFamily="2" charset="-122"/>
              </a:rPr>
              <a:t>(Value)</a:t>
            </a:r>
            <a:r>
              <a:rPr lang="zh-CN" altLang="en-US" sz="2600" dirty="0">
                <a:solidFill>
                  <a:srgbClr val="FF0000"/>
                </a:solidFill>
                <a:ea typeface="宋体" pitchFamily="2" charset="-122"/>
              </a:rPr>
              <a:t>。</a:t>
            </a:r>
            <a:r>
              <a:rPr lang="en-US" altLang="zh-CN" sz="2600" dirty="0">
                <a:ea typeface="宋体" pitchFamily="2" charset="-122"/>
              </a:rPr>
              <a:t> </a:t>
            </a:r>
            <a:r>
              <a:rPr lang="zh-CN" altLang="zh-CN" sz="2600" dirty="0">
                <a:ea typeface="宋体" pitchFamily="2" charset="-122"/>
              </a:rPr>
              <a:t>  </a:t>
            </a:r>
          </a:p>
          <a:p>
            <a:pPr lvl="1">
              <a:lnSpc>
                <a:spcPct val="110000"/>
              </a:lnSpc>
            </a:pPr>
            <a:r>
              <a:rPr lang="zh-CN" altLang="en-US" sz="2500" dirty="0">
                <a:ea typeface="宋体" pitchFamily="2" charset="-122"/>
              </a:rPr>
              <a:t>取决于个人</a:t>
            </a:r>
            <a:r>
              <a:rPr lang="zh-CN" altLang="en-US" sz="2500" dirty="0">
                <a:ea typeface="宋体" charset="-122"/>
              </a:rPr>
              <a:t>偏好</a:t>
            </a:r>
            <a:r>
              <a:rPr lang="en-US" altLang="zh-CN" sz="2500" dirty="0">
                <a:ea typeface="宋体" charset="-122"/>
              </a:rPr>
              <a:t>/</a:t>
            </a:r>
            <a:r>
              <a:rPr lang="zh-CN" altLang="en-US" sz="2500" dirty="0">
                <a:ea typeface="宋体" charset="-122"/>
              </a:rPr>
              <a:t>喜恶：爱食肉还是素、肝炎</a:t>
            </a:r>
            <a:endParaRPr lang="en-US" altLang="zh-CN" sz="2500" dirty="0">
              <a:ea typeface="宋体" charset="-122"/>
            </a:endParaRPr>
          </a:p>
          <a:p>
            <a:pPr lvl="1">
              <a:lnSpc>
                <a:spcPct val="110000"/>
              </a:lnSpc>
            </a:pPr>
            <a:r>
              <a:rPr lang="zh-CN" altLang="en-US" sz="2500" dirty="0">
                <a:ea typeface="宋体" pitchFamily="2" charset="-122"/>
              </a:rPr>
              <a:t>取决于已经拥有了多少：</a:t>
            </a:r>
            <a:r>
              <a:rPr lang="zh-CN" altLang="en-US" sz="2500" b="1" dirty="0">
                <a:ea typeface="宋体" pitchFamily="2" charset="-122"/>
              </a:rPr>
              <a:t>边际利益</a:t>
            </a:r>
            <a:r>
              <a:rPr lang="zh-CN" altLang="en-US" sz="2500" dirty="0">
                <a:ea typeface="宋体" pitchFamily="2" charset="-122"/>
              </a:rPr>
              <a:t>和</a:t>
            </a:r>
            <a:r>
              <a:rPr lang="zh-CN" altLang="en-US" sz="2500" b="1" dirty="0">
                <a:ea typeface="宋体" pitchFamily="2" charset="-122"/>
              </a:rPr>
              <a:t>支付意愿</a:t>
            </a:r>
            <a:r>
              <a:rPr lang="zh-CN" altLang="en-US" sz="2500" dirty="0">
                <a:ea typeface="宋体" pitchFamily="2" charset="-122"/>
              </a:rPr>
              <a:t>随着羊肉拥有量增多而</a:t>
            </a:r>
            <a:r>
              <a:rPr lang="zh-CN" altLang="en-US" sz="2500" b="1" dirty="0">
                <a:ea typeface="宋体" pitchFamily="2" charset="-122"/>
              </a:rPr>
              <a:t>递减</a:t>
            </a:r>
            <a:r>
              <a:rPr lang="zh-CN" altLang="en-US" sz="2500" dirty="0">
                <a:ea typeface="宋体" pitchFamily="2" charset="-122"/>
              </a:rPr>
              <a:t>！</a:t>
            </a:r>
            <a:endParaRPr lang="en-US" altLang="zh-CN" sz="2500" dirty="0">
              <a:ea typeface="宋体" pitchFamily="2" charset="-122"/>
            </a:endParaRPr>
          </a:p>
          <a:p>
            <a:pPr>
              <a:buNone/>
            </a:pPr>
            <a:endParaRPr lang="zh-CN" dirty="0">
              <a:ea typeface="宋体" pitchFamily="2" charset="-122"/>
            </a:endParaRPr>
          </a:p>
          <a:p>
            <a:pPr>
              <a:buFont typeface="Wingdings" pitchFamily="2" charset="2"/>
              <a:buNone/>
            </a:pPr>
            <a:endParaRPr lang="zh-CN" dirty="0">
              <a:ea typeface="宋体" pitchFamily="2" charset="-122"/>
            </a:endParaRPr>
          </a:p>
        </p:txBody>
      </p:sp>
      <p:sp>
        <p:nvSpPr>
          <p:cNvPr id="9" name="Rectangle 3"/>
          <p:cNvSpPr txBox="1">
            <a:spLocks noChangeArrowheads="1"/>
          </p:cNvSpPr>
          <p:nvPr/>
        </p:nvSpPr>
        <p:spPr bwMode="auto">
          <a:xfrm>
            <a:off x="104035" y="173038"/>
            <a:ext cx="8886652" cy="692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a:lstStyle>
          <a:p>
            <a:r>
              <a:rPr lang="en-US" altLang="zh-CN" sz="3200" smtClean="0">
                <a:ea typeface="宋体" pitchFamily="2" charset="-122"/>
              </a:rPr>
              <a:t>2.2 </a:t>
            </a:r>
            <a:r>
              <a:rPr lang="zh-CN" altLang="en-US" sz="3200" smtClean="0">
                <a:ea typeface="宋体" pitchFamily="2" charset="-122"/>
              </a:rPr>
              <a:t>资源配置效率：生产多少有效率？</a:t>
            </a:r>
            <a:endParaRPr lang="zh-CN" sz="3200" dirty="0">
              <a:ea typeface="宋体" pitchFamily="2" charset="-122"/>
            </a:endParaRPr>
          </a:p>
        </p:txBody>
      </p:sp>
    </p:spTree>
    <p:extLst>
      <p:ext uri="{BB962C8B-B14F-4D97-AF65-F5344CB8AC3E}">
        <p14:creationId xmlns:p14="http://schemas.microsoft.com/office/powerpoint/2010/main" val="174705910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6" name="灯片编号占位符 2"/>
          <p:cNvSpPr>
            <a:spLocks noGrp="1"/>
          </p:cNvSpPr>
          <p:nvPr>
            <p:ph type="sldNum" sz="quarter" idx="11"/>
          </p:nvPr>
        </p:nvSpPr>
        <p:spPr/>
        <p:txBody>
          <a:bodyPr/>
          <a:lstStyle/>
          <a:p>
            <a:fld id="{ED3DCB9B-1218-4BFC-A354-77AD67A7EBB3}" type="slidenum">
              <a:rPr lang="en-US" altLang="zh-CN"/>
              <a:pPr/>
              <a:t>2</a:t>
            </a:fld>
            <a:endParaRPr lang="en-US" altLang="zh-CN"/>
          </a:p>
        </p:txBody>
      </p:sp>
      <p:sp>
        <p:nvSpPr>
          <p:cNvPr id="23554" name="Rectangle 2"/>
          <p:cNvSpPr>
            <a:spLocks noGrp="1" noChangeArrowheads="1"/>
          </p:cNvSpPr>
          <p:nvPr>
            <p:ph type="title" idx="4294967295"/>
          </p:nvPr>
        </p:nvSpPr>
        <p:spPr>
          <a:xfrm>
            <a:off x="428625" y="252413"/>
            <a:ext cx="8258175" cy="914400"/>
          </a:xfrm>
        </p:spPr>
        <p:txBody>
          <a:bodyPr/>
          <a:lstStyle/>
          <a:p>
            <a:pPr>
              <a:tabLst>
                <a:tab pos="4114800" algn="ctr"/>
              </a:tabLst>
            </a:pPr>
            <a:r>
              <a:rPr lang="en-US" altLang="zh-CN" sz="3600" dirty="0" smtClean="0">
                <a:ea typeface="宋体" pitchFamily="2" charset="-122"/>
              </a:rPr>
              <a:t>1.1</a:t>
            </a:r>
            <a:r>
              <a:rPr lang="zh-CN" altLang="en-US" sz="3600" dirty="0" smtClean="0">
                <a:ea typeface="宋体" pitchFamily="2" charset="-122"/>
              </a:rPr>
              <a:t>生产</a:t>
            </a:r>
            <a:r>
              <a:rPr lang="zh-CN" altLang="en-US" sz="3600" dirty="0">
                <a:ea typeface="宋体" pitchFamily="2" charset="-122"/>
              </a:rPr>
              <a:t>可能性边界</a:t>
            </a:r>
          </a:p>
        </p:txBody>
      </p:sp>
      <p:sp>
        <p:nvSpPr>
          <p:cNvPr id="23555" name="Rectangle 3"/>
          <p:cNvSpPr>
            <a:spLocks noGrp="1" noChangeArrowheads="1"/>
          </p:cNvSpPr>
          <p:nvPr>
            <p:ph type="body" idx="4294967295"/>
          </p:nvPr>
        </p:nvSpPr>
        <p:spPr>
          <a:xfrm>
            <a:off x="457200" y="1106042"/>
            <a:ext cx="8229600" cy="5234434"/>
          </a:xfrm>
        </p:spPr>
        <p:txBody>
          <a:bodyPr/>
          <a:lstStyle/>
          <a:p>
            <a:r>
              <a:rPr lang="zh-CN" altLang="zh-CN" sz="2600" dirty="0">
                <a:ea typeface="宋体" pitchFamily="2" charset="-122"/>
              </a:rPr>
              <a:t>经济学家使用</a:t>
            </a:r>
            <a:r>
              <a:rPr lang="zh-CN" altLang="en-US" sz="2600" dirty="0">
                <a:ea typeface="宋体" pitchFamily="2" charset="-122"/>
              </a:rPr>
              <a:t>简化的</a:t>
            </a:r>
            <a:r>
              <a:rPr lang="zh-CN" altLang="zh-CN" sz="2600" dirty="0">
                <a:ea typeface="宋体" pitchFamily="2" charset="-122"/>
              </a:rPr>
              <a:t>模型来研究经济问题</a:t>
            </a:r>
            <a:endParaRPr lang="en-US" altLang="zh-CN" sz="2600" dirty="0">
              <a:ea typeface="宋体" pitchFamily="2" charset="-122"/>
            </a:endParaRPr>
          </a:p>
          <a:p>
            <a:r>
              <a:rPr lang="zh-CN" sz="2700" b="1" dirty="0" smtClean="0">
                <a:solidFill>
                  <a:srgbClr val="C00000"/>
                </a:solidFill>
                <a:ea typeface="宋体" pitchFamily="2" charset="-122"/>
              </a:rPr>
              <a:t>生产</a:t>
            </a:r>
            <a:r>
              <a:rPr lang="zh-CN" sz="2700" b="1" dirty="0">
                <a:solidFill>
                  <a:srgbClr val="C00000"/>
                </a:solidFill>
                <a:ea typeface="宋体" pitchFamily="2" charset="-122"/>
              </a:rPr>
              <a:t>可能性边界 （PPF）</a:t>
            </a:r>
            <a:r>
              <a:rPr lang="zh-CN" sz="2700" dirty="0">
                <a:ea typeface="宋体" pitchFamily="2" charset="-122"/>
              </a:rPr>
              <a:t>：</a:t>
            </a:r>
            <a:r>
              <a:rPr lang="zh-CN" sz="2600" dirty="0">
                <a:ea typeface="宋体" pitchFamily="2" charset="-122"/>
              </a:rPr>
              <a:t>表示在可得到的</a:t>
            </a:r>
            <a:r>
              <a:rPr lang="zh-CN" sz="2600" b="1" dirty="0" smtClean="0">
                <a:solidFill>
                  <a:srgbClr val="0070C0"/>
                </a:solidFill>
                <a:ea typeface="宋体" pitchFamily="2" charset="-122"/>
              </a:rPr>
              <a:t>生产</a:t>
            </a:r>
            <a:r>
              <a:rPr lang="zh-CN" altLang="en-US" sz="2600" b="1" dirty="0" smtClean="0">
                <a:solidFill>
                  <a:srgbClr val="0070C0"/>
                </a:solidFill>
                <a:ea typeface="宋体" pitchFamily="2" charset="-122"/>
              </a:rPr>
              <a:t>资源</a:t>
            </a:r>
            <a:r>
              <a:rPr lang="zh-CN" sz="2600" dirty="0" smtClean="0">
                <a:ea typeface="宋体" pitchFamily="2" charset="-122"/>
              </a:rPr>
              <a:t>与</a:t>
            </a:r>
            <a:r>
              <a:rPr lang="zh-CN" sz="2600" b="1" dirty="0">
                <a:solidFill>
                  <a:srgbClr val="0070C0"/>
                </a:solidFill>
                <a:ea typeface="宋体" pitchFamily="2" charset="-122"/>
              </a:rPr>
              <a:t>生产技术</a:t>
            </a:r>
            <a:r>
              <a:rPr lang="zh-CN" sz="2600" dirty="0">
                <a:ea typeface="宋体" pitchFamily="2" charset="-122"/>
              </a:rPr>
              <a:t>既定时，一个经济所能生产的两种产品数量的各种组合的图形</a:t>
            </a:r>
          </a:p>
          <a:p>
            <a:r>
              <a:rPr lang="zh-CN" sz="2700" dirty="0" smtClean="0">
                <a:ea typeface="宋体" pitchFamily="2" charset="-122"/>
              </a:rPr>
              <a:t>例如</a:t>
            </a:r>
            <a:r>
              <a:rPr lang="zh-CN" sz="2700" dirty="0">
                <a:ea typeface="宋体" pitchFamily="2" charset="-122"/>
              </a:rPr>
              <a:t>：  </a:t>
            </a:r>
          </a:p>
          <a:p>
            <a:pPr lvl="1">
              <a:lnSpc>
                <a:spcPct val="105000"/>
              </a:lnSpc>
            </a:pPr>
            <a:r>
              <a:rPr lang="zh-CN" sz="2500" dirty="0">
                <a:ea typeface="宋体" pitchFamily="2" charset="-122"/>
              </a:rPr>
              <a:t>两种物品</a:t>
            </a:r>
            <a:r>
              <a:rPr lang="zh-CN" sz="2500" dirty="0" smtClean="0">
                <a:ea typeface="宋体" pitchFamily="2" charset="-122"/>
              </a:rPr>
              <a:t>：电脑与</a:t>
            </a:r>
            <a:r>
              <a:rPr lang="zh-CN" sz="2500" dirty="0">
                <a:ea typeface="宋体" pitchFamily="2" charset="-122"/>
              </a:rPr>
              <a:t>小麦</a:t>
            </a:r>
          </a:p>
          <a:p>
            <a:pPr lvl="1">
              <a:lnSpc>
                <a:spcPct val="105000"/>
              </a:lnSpc>
            </a:pPr>
            <a:r>
              <a:rPr lang="zh-CN" sz="2500" dirty="0">
                <a:ea typeface="宋体" pitchFamily="2" charset="-122"/>
              </a:rPr>
              <a:t>一种资源：劳动力（以小时为单位来衡量）</a:t>
            </a:r>
          </a:p>
          <a:p>
            <a:pPr lvl="1">
              <a:lnSpc>
                <a:spcPct val="105000"/>
              </a:lnSpc>
            </a:pPr>
            <a:r>
              <a:rPr lang="zh-CN" sz="2500" dirty="0">
                <a:ea typeface="宋体" pitchFamily="2" charset="-122"/>
              </a:rPr>
              <a:t>每月经济有50，000个劳动小时可用于生产</a:t>
            </a:r>
          </a:p>
        </p:txBody>
      </p:sp>
      <p:sp>
        <p:nvSpPr>
          <p:cNvPr id="2355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1225997495"/>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29</a:t>
            </a:fld>
            <a:endParaRPr lang="en-US" altLang="zh-CN"/>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47" name="Rectangle 4"/>
          <p:cNvSpPr txBox="1">
            <a:spLocks noChangeArrowheads="1"/>
          </p:cNvSpPr>
          <p:nvPr/>
        </p:nvSpPr>
        <p:spPr bwMode="auto">
          <a:xfrm>
            <a:off x="-1220265" y="704752"/>
            <a:ext cx="3420463" cy="960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lang="en-US" altLang="zh-CN" sz="2500" dirty="0">
              <a:ea typeface="宋体" pitchFamily="2" charset="-122"/>
            </a:endParaRPr>
          </a:p>
        </p:txBody>
      </p:sp>
      <p:sp>
        <p:nvSpPr>
          <p:cNvPr id="29" name="Rectangle 4"/>
          <p:cNvSpPr txBox="1">
            <a:spLocks noChangeArrowheads="1"/>
          </p:cNvSpPr>
          <p:nvPr/>
        </p:nvSpPr>
        <p:spPr bwMode="auto">
          <a:xfrm>
            <a:off x="322793" y="5195103"/>
            <a:ext cx="3420463" cy="2469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kumimoji="0" lang="zh-CN" altLang="zh-CN" sz="24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71" name="Rectangle 4"/>
          <p:cNvSpPr txBox="1">
            <a:spLocks noChangeArrowheads="1"/>
          </p:cNvSpPr>
          <p:nvPr/>
        </p:nvSpPr>
        <p:spPr bwMode="auto">
          <a:xfrm>
            <a:off x="277472" y="4905089"/>
            <a:ext cx="3420463" cy="1758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r>
              <a:rPr lang="zh-CN" altLang="en-US" sz="2500" b="1" dirty="0">
                <a:solidFill>
                  <a:schemeClr val="tx1">
                    <a:lumMod val="50000"/>
                    <a:lumOff val="50000"/>
                  </a:schemeClr>
                </a:solidFill>
                <a:ea typeface="宋体" pitchFamily="2" charset="-122"/>
              </a:rPr>
              <a:t>假设</a:t>
            </a:r>
            <a:r>
              <a:rPr lang="zh-CN" altLang="en-US" sz="2500" kern="0" dirty="0">
                <a:solidFill>
                  <a:schemeClr val="tx1">
                    <a:lumMod val="95000"/>
                    <a:lumOff val="5000"/>
                  </a:schemeClr>
                </a:solidFill>
                <a:latin typeface="+mn-lt"/>
                <a:ea typeface="宋体" pitchFamily="2" charset="-122"/>
              </a:rPr>
              <a:t>在肉非常多的</a:t>
            </a:r>
            <a:r>
              <a:rPr lang="en-US" altLang="zh-CN" sz="2500" kern="0" dirty="0">
                <a:solidFill>
                  <a:schemeClr val="tx1">
                    <a:lumMod val="95000"/>
                    <a:lumOff val="5000"/>
                  </a:schemeClr>
                </a:solidFill>
                <a:latin typeface="+mn-lt"/>
                <a:ea typeface="宋体" pitchFamily="2" charset="-122"/>
              </a:rPr>
              <a:t>E</a:t>
            </a:r>
            <a:r>
              <a:rPr lang="zh-CN" altLang="en-US" sz="2500" kern="0" dirty="0">
                <a:solidFill>
                  <a:schemeClr val="tx1">
                    <a:lumMod val="95000"/>
                    <a:lumOff val="5000"/>
                  </a:schemeClr>
                </a:solidFill>
                <a:latin typeface="+mn-lt"/>
                <a:ea typeface="宋体" pitchFamily="2" charset="-122"/>
              </a:rPr>
              <a:t>点，</a:t>
            </a:r>
            <a:r>
              <a:rPr lang="zh-CN" altLang="en-US" sz="2500" b="1" dirty="0">
                <a:effectLst>
                  <a:outerShdw blurRad="38100" dist="38100" dir="2700000" algn="tl">
                    <a:srgbClr val="000000">
                      <a:alpha val="43137"/>
                    </a:srgbClr>
                  </a:outerShdw>
                </a:effectLst>
                <a:ea typeface="宋体" pitchFamily="2" charset="-122"/>
              </a:rPr>
              <a:t>愚公</a:t>
            </a:r>
            <a:r>
              <a:rPr lang="zh-CN" altLang="en-US" sz="2500" kern="0" dirty="0">
                <a:solidFill>
                  <a:schemeClr val="tx1">
                    <a:lumMod val="95000"/>
                    <a:lumOff val="5000"/>
                  </a:schemeClr>
                </a:solidFill>
                <a:latin typeface="+mn-lt"/>
                <a:ea typeface="宋体" pitchFamily="2" charset="-122"/>
              </a:rPr>
              <a:t>对</a:t>
            </a:r>
            <a:r>
              <a:rPr kumimoji="0" lang="zh-CN" altLang="en-US"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rPr>
              <a:t>多享用</a:t>
            </a:r>
            <a:r>
              <a:rPr kumimoji="0" lang="en-US" alt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rPr>
              <a:t>1</a:t>
            </a:r>
            <a:r>
              <a:rPr lang="zh-CN" altLang="en-US" sz="2500" kern="0" dirty="0">
                <a:solidFill>
                  <a:schemeClr val="tx1">
                    <a:lumMod val="95000"/>
                    <a:lumOff val="5000"/>
                  </a:schemeClr>
                </a:solidFill>
                <a:latin typeface="+mn-lt"/>
                <a:ea typeface="宋体" pitchFamily="2" charset="-122"/>
              </a:rPr>
              <a:t>斤肉的利益的评价是</a:t>
            </a:r>
            <a:r>
              <a:rPr lang="en-US" altLang="zh-CN" sz="2500" kern="0" dirty="0">
                <a:solidFill>
                  <a:schemeClr val="tx1">
                    <a:lumMod val="95000"/>
                    <a:lumOff val="5000"/>
                  </a:schemeClr>
                </a:solidFill>
                <a:latin typeface="+mn-lt"/>
                <a:ea typeface="宋体" pitchFamily="2" charset="-122"/>
              </a:rPr>
              <a:t>3</a:t>
            </a:r>
            <a:r>
              <a:rPr lang="zh-CN" altLang="en-US" sz="2500" kern="0" dirty="0">
                <a:solidFill>
                  <a:schemeClr val="tx1">
                    <a:lumMod val="95000"/>
                    <a:lumOff val="5000"/>
                  </a:schemeClr>
                </a:solidFill>
                <a:latin typeface="+mn-lt"/>
                <a:ea typeface="宋体" pitchFamily="2" charset="-122"/>
              </a:rPr>
              <a:t>斤饼。</a:t>
            </a: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30" name="Rectangle 4"/>
          <p:cNvSpPr txBox="1">
            <a:spLocks noChangeArrowheads="1"/>
          </p:cNvSpPr>
          <p:nvPr/>
        </p:nvSpPr>
        <p:spPr bwMode="auto">
          <a:xfrm>
            <a:off x="278335" y="2281524"/>
            <a:ext cx="3420463" cy="2672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a:spcBef>
                <a:spcPct val="35000"/>
              </a:spcBef>
              <a:buNone/>
            </a:pPr>
            <a:r>
              <a:rPr lang="zh-CN" altLang="en-US" sz="2500" b="1" dirty="0">
                <a:solidFill>
                  <a:schemeClr val="tx1">
                    <a:lumMod val="50000"/>
                    <a:lumOff val="50000"/>
                  </a:schemeClr>
                </a:solidFill>
                <a:ea typeface="宋体" pitchFamily="2" charset="-122"/>
              </a:rPr>
              <a:t>假设</a:t>
            </a:r>
            <a:r>
              <a:rPr lang="zh-CN" altLang="en-US" sz="2500" dirty="0">
                <a:ea typeface="宋体" pitchFamily="2" charset="-122"/>
              </a:rPr>
              <a:t>在肉少饼多的</a:t>
            </a:r>
            <a:r>
              <a:rPr lang="en-US" altLang="zh-CN" sz="2500" dirty="0">
                <a:ea typeface="宋体" pitchFamily="2" charset="-122"/>
              </a:rPr>
              <a:t>B</a:t>
            </a:r>
            <a:r>
              <a:rPr lang="zh-CN" altLang="en-US" sz="2500" dirty="0">
                <a:ea typeface="宋体" pitchFamily="2" charset="-122"/>
              </a:rPr>
              <a:t>点</a:t>
            </a:r>
            <a:r>
              <a:rPr lang="en-US" altLang="zh-CN" sz="2500" dirty="0">
                <a:ea typeface="宋体" pitchFamily="2" charset="-122"/>
              </a:rPr>
              <a:t>(100,5500)</a:t>
            </a:r>
            <a:r>
              <a:rPr lang="zh-CN" altLang="en-US" sz="2500" dirty="0">
                <a:ea typeface="宋体" pitchFamily="2" charset="-122"/>
              </a:rPr>
              <a:t>，对</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而言，他愿意为多得到</a:t>
            </a:r>
            <a:r>
              <a:rPr lang="en-US" altLang="zh-CN" sz="2500" dirty="0">
                <a:ea typeface="宋体" pitchFamily="2" charset="-122"/>
              </a:rPr>
              <a:t>1</a:t>
            </a:r>
            <a:r>
              <a:rPr lang="zh-CN" altLang="en-US" sz="2500" dirty="0">
                <a:ea typeface="宋体" pitchFamily="2" charset="-122"/>
              </a:rPr>
              <a:t>斤肉放弃</a:t>
            </a:r>
            <a:r>
              <a:rPr lang="en-US" altLang="zh-CN" sz="2500" dirty="0">
                <a:ea typeface="宋体" pitchFamily="2" charset="-122"/>
              </a:rPr>
              <a:t>30</a:t>
            </a:r>
            <a:r>
              <a:rPr lang="zh-CN" altLang="en-US" sz="2500" dirty="0">
                <a:ea typeface="宋体" pitchFamily="2" charset="-122"/>
              </a:rPr>
              <a:t>斤饼。</a:t>
            </a:r>
            <a:endParaRPr lang="en-US" altLang="zh-CN" sz="2500" dirty="0">
              <a:ea typeface="宋体" pitchFamily="2" charset="-122"/>
            </a:endParaRPr>
          </a:p>
          <a:p>
            <a:pPr>
              <a:spcBef>
                <a:spcPct val="35000"/>
              </a:spcBef>
            </a:pPr>
            <a:r>
              <a:rPr lang="zh-CN" altLang="en-US" sz="2500" dirty="0">
                <a:ea typeface="宋体" pitchFamily="2" charset="-122"/>
              </a:rPr>
              <a:t>也可以说他的主观评价是：</a:t>
            </a:r>
            <a:r>
              <a:rPr lang="en-US" altLang="zh-CN" sz="2500" dirty="0">
                <a:ea typeface="宋体" pitchFamily="2" charset="-122"/>
              </a:rPr>
              <a:t>1</a:t>
            </a:r>
            <a:r>
              <a:rPr lang="zh-CN" altLang="en-US" sz="2500" dirty="0">
                <a:ea typeface="宋体" pitchFamily="2" charset="-122"/>
              </a:rPr>
              <a:t>斤肉值</a:t>
            </a:r>
            <a:r>
              <a:rPr lang="en-US" altLang="zh-CN" sz="2500" dirty="0">
                <a:ea typeface="宋体" pitchFamily="2" charset="-122"/>
              </a:rPr>
              <a:t>30</a:t>
            </a:r>
            <a:r>
              <a:rPr lang="zh-CN" altLang="en-US" sz="2500" dirty="0">
                <a:ea typeface="宋体" pitchFamily="2" charset="-122"/>
              </a:rPr>
              <a:t>斤饼</a:t>
            </a:r>
            <a:endParaRPr lang="en-US" altLang="zh-CN" sz="2500" dirty="0">
              <a:ea typeface="宋体" pitchFamily="2" charset="-122"/>
            </a:endParaRPr>
          </a:p>
          <a:p>
            <a:pPr marL="0" indent="0">
              <a:spcBef>
                <a:spcPct val="35000"/>
              </a:spcBef>
              <a:buNone/>
            </a:pPr>
            <a:endParaRPr lang="en-US" altLang="zh-CN" sz="2500" dirty="0">
              <a:ea typeface="宋体" pitchFamily="2" charset="-122"/>
            </a:endParaRPr>
          </a:p>
        </p:txBody>
      </p:sp>
      <p:sp>
        <p:nvSpPr>
          <p:cNvPr id="20"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graphicFrame>
        <p:nvGraphicFramePr>
          <p:cNvPr id="39" name="Object 9"/>
          <p:cNvGraphicFramePr>
            <a:graphicFrameLocks noChangeAspect="1"/>
          </p:cNvGraphicFramePr>
          <p:nvPr>
            <p:extLst>
              <p:ext uri="{D42A27DB-BD31-4B8C-83A1-F6EECF244321}">
                <p14:modId xmlns:p14="http://schemas.microsoft.com/office/powerpoint/2010/main" val="3454092374"/>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4565" name="工作表" r:id="rId4" imgW="4714973" imgH="4752872" progId="Excel.Sheet.8">
                  <p:embed/>
                </p:oleObj>
              </mc:Choice>
              <mc:Fallback>
                <p:oleObj name="工作表" r:id="rId4" imgW="4714973" imgH="4752872" progId="Excel.Sheet.8">
                  <p:embed/>
                  <p:pic>
                    <p:nvPicPr>
                      <p:cNvPr id="0" name=""/>
                      <p:cNvPicPr>
                        <a:picLocks noChangeAspect="1" noChangeArrowheads="1"/>
                      </p:cNvPicPr>
                      <p:nvPr/>
                    </p:nvPicPr>
                    <p:blipFill>
                      <a:blip r:embed="rId5"/>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40" name="Line 10"/>
          <p:cNvSpPr>
            <a:spLocks noChangeShapeType="1"/>
          </p:cNvSpPr>
          <p:nvPr/>
        </p:nvSpPr>
        <p:spPr bwMode="auto">
          <a:xfrm>
            <a:off x="5914461" y="2600367"/>
            <a:ext cx="504101" cy="472483"/>
          </a:xfrm>
          <a:prstGeom prst="line">
            <a:avLst/>
          </a:prstGeom>
          <a:noFill/>
          <a:ln w="38100">
            <a:solidFill>
              <a:schemeClr val="accent1">
                <a:lumMod val="10000"/>
              </a:schemeClr>
            </a:solidFill>
            <a:round/>
            <a:headEnd/>
            <a:tailEnd/>
          </a:ln>
        </p:spPr>
        <p:txBody>
          <a:bodyPr/>
          <a:lstStyle/>
          <a:p>
            <a:endParaRPr lang="zh-CN" altLang="en-US"/>
          </a:p>
        </p:txBody>
      </p:sp>
      <p:sp>
        <p:nvSpPr>
          <p:cNvPr id="42" name="Line 10"/>
          <p:cNvSpPr>
            <a:spLocks noChangeShapeType="1"/>
          </p:cNvSpPr>
          <p:nvPr/>
        </p:nvSpPr>
        <p:spPr bwMode="auto">
          <a:xfrm>
            <a:off x="6433652" y="3058188"/>
            <a:ext cx="1078022" cy="2131962"/>
          </a:xfrm>
          <a:prstGeom prst="line">
            <a:avLst/>
          </a:prstGeom>
          <a:noFill/>
          <a:ln w="38100">
            <a:solidFill>
              <a:schemeClr val="accent1">
                <a:lumMod val="10000"/>
              </a:schemeClr>
            </a:solidFill>
            <a:round/>
            <a:headEnd/>
            <a:tailEnd/>
          </a:ln>
        </p:spPr>
        <p:txBody>
          <a:bodyPr/>
          <a:lstStyle/>
          <a:p>
            <a:endParaRPr lang="zh-CN" altLang="en-US"/>
          </a:p>
        </p:txBody>
      </p:sp>
      <p:sp>
        <p:nvSpPr>
          <p:cNvPr id="51" name="Line 10"/>
          <p:cNvSpPr>
            <a:spLocks noChangeShapeType="1"/>
          </p:cNvSpPr>
          <p:nvPr/>
        </p:nvSpPr>
        <p:spPr bwMode="auto">
          <a:xfrm>
            <a:off x="4817138" y="2079912"/>
            <a:ext cx="1091808" cy="520455"/>
          </a:xfrm>
          <a:prstGeom prst="line">
            <a:avLst/>
          </a:prstGeom>
          <a:noFill/>
          <a:ln w="38100">
            <a:solidFill>
              <a:schemeClr val="accent1">
                <a:lumMod val="25000"/>
              </a:schemeClr>
            </a:solidFill>
            <a:round/>
            <a:headEnd/>
            <a:tailEnd/>
          </a:ln>
        </p:spPr>
        <p:txBody>
          <a:bodyPr/>
          <a:lstStyle/>
          <a:p>
            <a:endParaRPr lang="zh-CN" altLang="en-US"/>
          </a:p>
        </p:txBody>
      </p:sp>
      <p:grpSp>
        <p:nvGrpSpPr>
          <p:cNvPr id="54" name="组合 80"/>
          <p:cNvGrpSpPr/>
          <p:nvPr/>
        </p:nvGrpSpPr>
        <p:grpSpPr>
          <a:xfrm>
            <a:off x="7337096" y="4535757"/>
            <a:ext cx="1160805" cy="369332"/>
            <a:chOff x="6946514" y="4690634"/>
            <a:chExt cx="1160805" cy="369332"/>
          </a:xfrm>
        </p:grpSpPr>
        <p:cxnSp>
          <p:nvCxnSpPr>
            <p:cNvPr id="55" name="直接连接符 54"/>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57" name="Oval 20"/>
          <p:cNvSpPr>
            <a:spLocks noChangeArrowheads="1"/>
          </p:cNvSpPr>
          <p:nvPr/>
        </p:nvSpPr>
        <p:spPr bwMode="auto">
          <a:xfrm>
            <a:off x="7443842" y="5127183"/>
            <a:ext cx="135664" cy="125935"/>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58" name="Oval 21"/>
          <p:cNvSpPr>
            <a:spLocks noChangeArrowheads="1"/>
          </p:cNvSpPr>
          <p:nvPr/>
        </p:nvSpPr>
        <p:spPr bwMode="auto">
          <a:xfrm>
            <a:off x="4749275" y="2019482"/>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59" name="Oval 20"/>
          <p:cNvSpPr>
            <a:spLocks noChangeArrowheads="1"/>
          </p:cNvSpPr>
          <p:nvPr/>
        </p:nvSpPr>
        <p:spPr bwMode="auto">
          <a:xfrm>
            <a:off x="5281356" y="22783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0" name="Oval 20"/>
          <p:cNvSpPr>
            <a:spLocks noChangeArrowheads="1"/>
          </p:cNvSpPr>
          <p:nvPr/>
        </p:nvSpPr>
        <p:spPr bwMode="auto">
          <a:xfrm>
            <a:off x="6900176" y="4043825"/>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3" name="Oval 20"/>
          <p:cNvSpPr>
            <a:spLocks noChangeArrowheads="1"/>
          </p:cNvSpPr>
          <p:nvPr/>
        </p:nvSpPr>
        <p:spPr bwMode="auto">
          <a:xfrm>
            <a:off x="5829811" y="2518545"/>
            <a:ext cx="136800" cy="1368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4" name="Oval 20"/>
          <p:cNvSpPr>
            <a:spLocks noChangeArrowheads="1"/>
          </p:cNvSpPr>
          <p:nvPr/>
        </p:nvSpPr>
        <p:spPr bwMode="auto">
          <a:xfrm>
            <a:off x="6380106" y="3008588"/>
            <a:ext cx="141287" cy="1404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65" name="Text Box 2"/>
          <p:cNvSpPr txBox="1">
            <a:spLocks noChangeArrowheads="1"/>
          </p:cNvSpPr>
          <p:nvPr/>
        </p:nvSpPr>
        <p:spPr bwMode="auto">
          <a:xfrm>
            <a:off x="5328473" y="1943509"/>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66" name="Text Box 2"/>
          <p:cNvSpPr txBox="1">
            <a:spLocks noChangeArrowheads="1"/>
          </p:cNvSpPr>
          <p:nvPr/>
        </p:nvSpPr>
        <p:spPr bwMode="auto">
          <a:xfrm>
            <a:off x="6918026" y="369853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E</a:t>
            </a:r>
          </a:p>
        </p:txBody>
      </p:sp>
      <p:sp>
        <p:nvSpPr>
          <p:cNvPr id="67" name="Line 16"/>
          <p:cNvSpPr>
            <a:spLocks noChangeShapeType="1"/>
          </p:cNvSpPr>
          <p:nvPr/>
        </p:nvSpPr>
        <p:spPr bwMode="auto">
          <a:xfrm>
            <a:off x="4805282" y="2337649"/>
            <a:ext cx="540000" cy="0"/>
          </a:xfrm>
          <a:prstGeom prst="line">
            <a:avLst/>
          </a:prstGeom>
          <a:noFill/>
          <a:ln w="9525">
            <a:solidFill>
              <a:srgbClr val="969696"/>
            </a:solidFill>
            <a:prstDash val="lgDash"/>
            <a:round/>
            <a:headEnd/>
            <a:tailEnd/>
          </a:ln>
        </p:spPr>
        <p:txBody>
          <a:bodyPr/>
          <a:lstStyle/>
          <a:p>
            <a:endParaRPr lang="zh-CN" altLang="en-US"/>
          </a:p>
        </p:txBody>
      </p:sp>
      <p:sp>
        <p:nvSpPr>
          <p:cNvPr id="68" name="Line 17"/>
          <p:cNvSpPr>
            <a:spLocks noChangeShapeType="1"/>
          </p:cNvSpPr>
          <p:nvPr/>
        </p:nvSpPr>
        <p:spPr bwMode="auto">
          <a:xfrm>
            <a:off x="5356574" y="2337649"/>
            <a:ext cx="21629" cy="2789534"/>
          </a:xfrm>
          <a:prstGeom prst="line">
            <a:avLst/>
          </a:prstGeom>
          <a:noFill/>
          <a:ln w="9525">
            <a:solidFill>
              <a:srgbClr val="969696"/>
            </a:solidFill>
            <a:prstDash val="lgDash"/>
            <a:round/>
            <a:headEnd/>
            <a:tailEnd/>
          </a:ln>
        </p:spPr>
        <p:txBody>
          <a:bodyPr/>
          <a:lstStyle/>
          <a:p>
            <a:endParaRPr lang="zh-CN" altLang="en-US"/>
          </a:p>
        </p:txBody>
      </p:sp>
      <p:sp>
        <p:nvSpPr>
          <p:cNvPr id="72" name="Line 16"/>
          <p:cNvSpPr>
            <a:spLocks noChangeShapeType="1"/>
          </p:cNvSpPr>
          <p:nvPr/>
        </p:nvSpPr>
        <p:spPr bwMode="auto">
          <a:xfrm flipV="1">
            <a:off x="4819919" y="4124168"/>
            <a:ext cx="2150900" cy="5641"/>
          </a:xfrm>
          <a:prstGeom prst="line">
            <a:avLst/>
          </a:prstGeom>
          <a:noFill/>
          <a:ln w="9525">
            <a:solidFill>
              <a:srgbClr val="969696"/>
            </a:solidFill>
            <a:prstDash val="lgDash"/>
            <a:round/>
            <a:headEnd/>
            <a:tailEnd/>
          </a:ln>
        </p:spPr>
        <p:txBody>
          <a:bodyPr/>
          <a:lstStyle/>
          <a:p>
            <a:endParaRPr lang="zh-CN" altLang="en-US"/>
          </a:p>
        </p:txBody>
      </p:sp>
      <p:sp>
        <p:nvSpPr>
          <p:cNvPr id="73" name="Line 17"/>
          <p:cNvSpPr>
            <a:spLocks noChangeShapeType="1"/>
          </p:cNvSpPr>
          <p:nvPr/>
        </p:nvSpPr>
        <p:spPr bwMode="auto">
          <a:xfrm flipH="1">
            <a:off x="6988397" y="4129809"/>
            <a:ext cx="0" cy="1065294"/>
          </a:xfrm>
          <a:prstGeom prst="line">
            <a:avLst/>
          </a:prstGeom>
          <a:noFill/>
          <a:ln w="9525">
            <a:solidFill>
              <a:srgbClr val="969696"/>
            </a:solidFill>
            <a:prstDash val="lgDash"/>
            <a:round/>
            <a:headEnd/>
            <a:tailEnd/>
          </a:ln>
        </p:spPr>
        <p:txBody>
          <a:bodyPr/>
          <a:lstStyle/>
          <a:p>
            <a:endParaRPr lang="zh-CN" altLang="en-US"/>
          </a:p>
        </p:txBody>
      </p:sp>
      <p:sp>
        <p:nvSpPr>
          <p:cNvPr id="21" name="Rectangle 4"/>
          <p:cNvSpPr txBox="1">
            <a:spLocks noChangeArrowheads="1"/>
          </p:cNvSpPr>
          <p:nvPr/>
        </p:nvSpPr>
        <p:spPr bwMode="auto">
          <a:xfrm>
            <a:off x="312102" y="1089623"/>
            <a:ext cx="4224272" cy="5037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600"/>
              </a:spcBef>
              <a:buFont typeface="Wingdings" pitchFamily="2" charset="2"/>
              <a:buNone/>
            </a:pPr>
            <a:r>
              <a:rPr lang="zh-CN" altLang="en-US" sz="2500" b="1" dirty="0">
                <a:solidFill>
                  <a:schemeClr val="accent2"/>
                </a:solidFill>
                <a:ea typeface="宋体" pitchFamily="2" charset="-122"/>
              </a:rPr>
              <a:t>多少呢？考虑边际量！</a:t>
            </a:r>
            <a:endParaRPr lang="en-US" altLang="zh-CN" sz="2500" b="1" dirty="0">
              <a:solidFill>
                <a:schemeClr val="accent2"/>
              </a:solidFill>
              <a:ea typeface="宋体" pitchFamily="2" charset="-122"/>
            </a:endParaRPr>
          </a:p>
          <a:p>
            <a:pPr marL="0" indent="0">
              <a:spcBef>
                <a:spcPct val="35000"/>
              </a:spcBef>
              <a:buFont typeface="Wingdings" pitchFamily="2" charset="2"/>
              <a:buNone/>
            </a:pPr>
            <a:endParaRPr lang="zh-CN" altLang="zh-CN" sz="2500" b="1" dirty="0">
              <a:solidFill>
                <a:schemeClr val="accent2"/>
              </a:solidFill>
              <a:ea typeface="宋体" pitchFamily="2" charset="-122"/>
            </a:endParaRPr>
          </a:p>
          <a:p>
            <a:pPr marL="0" indent="0">
              <a:spcBef>
                <a:spcPct val="35000"/>
              </a:spcBef>
              <a:buFont typeface="Wingdings" pitchFamily="2" charset="2"/>
              <a:buNone/>
            </a:pPr>
            <a:endParaRPr lang="zh-CN" sz="2500" b="1" dirty="0">
              <a:solidFill>
                <a:schemeClr val="accent2"/>
              </a:solidFill>
              <a:ea typeface="宋体" pitchFamily="2" charset="-122"/>
            </a:endParaRPr>
          </a:p>
        </p:txBody>
      </p:sp>
      <p:sp>
        <p:nvSpPr>
          <p:cNvPr id="74" name="Text Box 16"/>
          <p:cNvSpPr txBox="1">
            <a:spLocks noChangeArrowheads="1"/>
          </p:cNvSpPr>
          <p:nvPr/>
        </p:nvSpPr>
        <p:spPr bwMode="auto">
          <a:xfrm>
            <a:off x="3900619" y="2132106"/>
            <a:ext cx="883160" cy="400110"/>
          </a:xfrm>
          <a:prstGeom prst="rect">
            <a:avLst/>
          </a:prstGeom>
          <a:noFill/>
          <a:ln w="9525">
            <a:noFill/>
            <a:miter lim="800000"/>
            <a:headEnd/>
            <a:tailEnd/>
          </a:ln>
        </p:spPr>
        <p:txBody>
          <a:bodyPr wrap="square">
            <a:spAutoFit/>
          </a:bodyPr>
          <a:lstStyle/>
          <a:p>
            <a:pPr>
              <a:spcBef>
                <a:spcPct val="50000"/>
              </a:spcBef>
            </a:pPr>
            <a:r>
              <a:rPr lang="en-US" altLang="zh-CN" sz="2000" dirty="0">
                <a:ea typeface="宋体" pitchFamily="2" charset="-122"/>
              </a:rPr>
              <a:t>5,500</a:t>
            </a:r>
          </a:p>
        </p:txBody>
      </p:sp>
      <p:sp>
        <p:nvSpPr>
          <p:cNvPr id="31" name="Rectangle 4"/>
          <p:cNvSpPr txBox="1">
            <a:spLocks noChangeArrowheads="1"/>
          </p:cNvSpPr>
          <p:nvPr/>
        </p:nvSpPr>
        <p:spPr bwMode="auto">
          <a:xfrm>
            <a:off x="278335" y="1695577"/>
            <a:ext cx="3420463" cy="9203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a:spcBef>
                <a:spcPct val="35000"/>
              </a:spcBef>
              <a:buNone/>
            </a:pPr>
            <a:r>
              <a:rPr lang="zh-CN" altLang="en-US" sz="2500" b="1" dirty="0">
                <a:ea typeface="宋体" pitchFamily="2" charset="-122"/>
              </a:rPr>
              <a:t>边际利益随拥有量递减！</a:t>
            </a:r>
            <a:endParaRPr lang="en-US" altLang="zh-CN" sz="2500" b="1" dirty="0">
              <a:ea typeface="宋体" pitchFamily="2" charset="-122"/>
            </a:endParaRPr>
          </a:p>
        </p:txBody>
      </p:sp>
      <p:sp>
        <p:nvSpPr>
          <p:cNvPr id="32" name="Rectangle 3"/>
          <p:cNvSpPr txBox="1">
            <a:spLocks noChangeArrowheads="1"/>
          </p:cNvSpPr>
          <p:nvPr/>
        </p:nvSpPr>
        <p:spPr bwMode="auto">
          <a:xfrm>
            <a:off x="104035" y="173038"/>
            <a:ext cx="8886652" cy="692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a:lstStyle>
          <a:p>
            <a:r>
              <a:rPr lang="en-US" altLang="zh-CN" sz="3200" smtClean="0">
                <a:ea typeface="宋体" pitchFamily="2" charset="-122"/>
              </a:rPr>
              <a:t>2.2 </a:t>
            </a:r>
            <a:r>
              <a:rPr lang="zh-CN" altLang="en-US" sz="3200" smtClean="0">
                <a:ea typeface="宋体" pitchFamily="2" charset="-122"/>
              </a:rPr>
              <a:t>资源配置效率：生产多少有效率？</a:t>
            </a:r>
            <a:endParaRPr lang="zh-CN" sz="3200" dirty="0">
              <a:ea typeface="宋体" pitchFamily="2" charset="-122"/>
            </a:endParaRPr>
          </a:p>
        </p:txBody>
      </p:sp>
    </p:spTree>
    <p:extLst>
      <p:ext uri="{BB962C8B-B14F-4D97-AF65-F5344CB8AC3E}">
        <p14:creationId xmlns:p14="http://schemas.microsoft.com/office/powerpoint/2010/main" val="30220022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 name="Rectangle 4"/>
          <p:cNvSpPr txBox="1">
            <a:spLocks noChangeArrowheads="1"/>
          </p:cNvSpPr>
          <p:nvPr/>
        </p:nvSpPr>
        <p:spPr bwMode="auto">
          <a:xfrm>
            <a:off x="253618" y="1731769"/>
            <a:ext cx="3420463" cy="17101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35000"/>
              </a:spcBef>
              <a:buClr>
                <a:srgbClr val="339966"/>
              </a:buClr>
              <a:buSzPct val="120000"/>
              <a:defRPr/>
            </a:pPr>
            <a:r>
              <a:rPr lang="zh-CN" altLang="en-US" sz="2500" dirty="0">
                <a:ea typeface="宋体" pitchFamily="2" charset="-122"/>
              </a:rPr>
              <a:t>在</a:t>
            </a:r>
            <a:r>
              <a:rPr lang="en-US" altLang="zh-CN" sz="2500" dirty="0">
                <a:ea typeface="宋体" pitchFamily="2" charset="-122"/>
              </a:rPr>
              <a:t>B</a:t>
            </a:r>
            <a:r>
              <a:rPr lang="zh-CN" altLang="en-US" sz="2500" dirty="0">
                <a:ea typeface="宋体" pitchFamily="2" charset="-122"/>
              </a:rPr>
              <a:t>点，</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的</a:t>
            </a:r>
            <a:r>
              <a:rPr lang="zh-CN" altLang="en-US" sz="2500" b="1" dirty="0">
                <a:ea typeface="宋体" pitchFamily="2" charset="-122"/>
              </a:rPr>
              <a:t>边际量</a:t>
            </a:r>
            <a:r>
              <a:rPr lang="zh-CN" altLang="en-US" sz="2500" dirty="0">
                <a:ea typeface="宋体" pitchFamily="2" charset="-122"/>
              </a:rPr>
              <a:t>：</a:t>
            </a:r>
            <a:endParaRPr lang="en-US" altLang="zh-CN" sz="2500" dirty="0">
              <a:ea typeface="宋体" pitchFamily="2" charset="-122"/>
            </a:endParaRPr>
          </a:p>
          <a:p>
            <a:pPr>
              <a:spcBef>
                <a:spcPts val="600"/>
              </a:spcBef>
              <a:buClr>
                <a:srgbClr val="339966"/>
              </a:buClr>
              <a:buSzPct val="120000"/>
              <a:defRPr/>
            </a:pPr>
            <a:r>
              <a:rPr lang="zh-CN" altLang="en-US" sz="2500" b="1" dirty="0">
                <a:ea typeface="宋体" pitchFamily="2" charset="-122"/>
              </a:rPr>
              <a:t>利益</a:t>
            </a:r>
            <a:r>
              <a:rPr lang="en-US" altLang="zh-CN" sz="2500" b="1" dirty="0">
                <a:ea typeface="宋体" pitchFamily="2" charset="-122"/>
              </a:rPr>
              <a:t>: </a:t>
            </a:r>
            <a:r>
              <a:rPr lang="zh-CN" altLang="en-US" sz="2500" dirty="0">
                <a:ea typeface="宋体" pitchFamily="2" charset="-122"/>
              </a:rPr>
              <a:t>多</a:t>
            </a:r>
            <a:r>
              <a:rPr lang="en-US" altLang="zh-CN" sz="2500" dirty="0">
                <a:ea typeface="宋体" pitchFamily="2" charset="-122"/>
              </a:rPr>
              <a:t>1</a:t>
            </a:r>
            <a:r>
              <a:rPr lang="zh-CN" altLang="en-US" sz="2500" dirty="0">
                <a:ea typeface="宋体" pitchFamily="2" charset="-122"/>
              </a:rPr>
              <a:t>斤羊肉的评价是</a:t>
            </a:r>
            <a:r>
              <a:rPr lang="en-US" altLang="zh-CN" sz="2500" dirty="0">
                <a:ea typeface="宋体" pitchFamily="2" charset="-122"/>
              </a:rPr>
              <a:t>30</a:t>
            </a:r>
            <a:r>
              <a:rPr lang="zh-CN" altLang="en-US" sz="2500" dirty="0">
                <a:ea typeface="宋体" pitchFamily="2" charset="-122"/>
              </a:rPr>
              <a:t>斤烤饼</a:t>
            </a:r>
            <a:endParaRPr lang="en-US" altLang="zh-CN" sz="2500" dirty="0">
              <a:ea typeface="宋体" pitchFamily="2" charset="-122"/>
            </a:endParaRPr>
          </a:p>
          <a:p>
            <a:pPr>
              <a:spcBef>
                <a:spcPts val="600"/>
              </a:spcBef>
              <a:buClr>
                <a:srgbClr val="339966"/>
              </a:buClr>
              <a:buSzPct val="120000"/>
              <a:defRPr/>
            </a:pPr>
            <a:r>
              <a:rPr lang="zh-CN" altLang="en-US" sz="2500" b="1" dirty="0">
                <a:ea typeface="宋体" pitchFamily="2" charset="-122"/>
              </a:rPr>
              <a:t>成本</a:t>
            </a:r>
            <a:r>
              <a:rPr lang="en-US" altLang="zh-CN" sz="2500" b="1" dirty="0">
                <a:ea typeface="宋体" pitchFamily="2" charset="-122"/>
              </a:rPr>
              <a:t>: </a:t>
            </a:r>
            <a:r>
              <a:rPr lang="zh-CN" altLang="en-US" sz="2500" dirty="0">
                <a:ea typeface="宋体" pitchFamily="2" charset="-122"/>
              </a:rPr>
              <a:t>需放弃</a:t>
            </a:r>
            <a:r>
              <a:rPr lang="en-US" altLang="zh-CN" sz="2500" dirty="0">
                <a:ea typeface="宋体" pitchFamily="2" charset="-122"/>
              </a:rPr>
              <a:t>5</a:t>
            </a:r>
            <a:r>
              <a:rPr lang="zh-CN" altLang="en-US" sz="2500" dirty="0">
                <a:ea typeface="宋体" pitchFamily="2" charset="-122"/>
              </a:rPr>
              <a:t>斤烤饼</a:t>
            </a:r>
            <a:endParaRPr lang="en-US" altLang="zh-CN" sz="2500" dirty="0">
              <a:ea typeface="宋体" pitchFamily="2" charset="-122"/>
            </a:endParaRPr>
          </a:p>
        </p:txBody>
      </p:sp>
      <p:sp>
        <p:nvSpPr>
          <p:cNvPr id="24"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28" name="Rectangle 4"/>
          <p:cNvSpPr txBox="1">
            <a:spLocks noChangeArrowheads="1"/>
          </p:cNvSpPr>
          <p:nvPr/>
        </p:nvSpPr>
        <p:spPr bwMode="auto">
          <a:xfrm>
            <a:off x="231096" y="4086596"/>
            <a:ext cx="3420463" cy="16585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35000"/>
              </a:spcBef>
              <a:buClr>
                <a:srgbClr val="339966"/>
              </a:buClr>
              <a:buSzPct val="120000"/>
              <a:defRPr/>
            </a:pPr>
            <a:r>
              <a:rPr lang="zh-CN" altLang="en-US" sz="2500" dirty="0">
                <a:ea typeface="宋体" pitchFamily="2" charset="-122"/>
              </a:rPr>
              <a:t>在</a:t>
            </a:r>
            <a:r>
              <a:rPr lang="en-US" altLang="zh-CN" sz="2500" dirty="0">
                <a:ea typeface="宋体" pitchFamily="2" charset="-122"/>
              </a:rPr>
              <a:t>E</a:t>
            </a:r>
            <a:r>
              <a:rPr lang="zh-CN" altLang="en-US" sz="2500" dirty="0">
                <a:ea typeface="宋体" pitchFamily="2" charset="-122"/>
              </a:rPr>
              <a:t>点，</a:t>
            </a: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的</a:t>
            </a:r>
            <a:r>
              <a:rPr lang="zh-CN" altLang="en-US" sz="2500" b="1" dirty="0">
                <a:ea typeface="宋体" pitchFamily="2" charset="-122"/>
              </a:rPr>
              <a:t>边际量</a:t>
            </a:r>
            <a:r>
              <a:rPr lang="zh-CN" altLang="en-US" sz="2500" dirty="0">
                <a:ea typeface="宋体" pitchFamily="2" charset="-122"/>
              </a:rPr>
              <a:t>：</a:t>
            </a:r>
            <a:endParaRPr lang="en-US" altLang="zh-CN" sz="2500" dirty="0">
              <a:ea typeface="宋体" pitchFamily="2" charset="-122"/>
            </a:endParaRPr>
          </a:p>
          <a:p>
            <a:pPr>
              <a:spcBef>
                <a:spcPts val="600"/>
              </a:spcBef>
              <a:buClr>
                <a:srgbClr val="339966"/>
              </a:buClr>
              <a:buSzPct val="120000"/>
              <a:defRPr/>
            </a:pPr>
            <a:r>
              <a:rPr lang="zh-CN" altLang="en-US" sz="2500" b="1" dirty="0">
                <a:ea typeface="宋体" pitchFamily="2" charset="-122"/>
              </a:rPr>
              <a:t>利益</a:t>
            </a:r>
            <a:r>
              <a:rPr lang="en-US" altLang="zh-CN" sz="2500" b="1" dirty="0">
                <a:ea typeface="宋体" pitchFamily="2" charset="-122"/>
              </a:rPr>
              <a:t>: </a:t>
            </a:r>
            <a:r>
              <a:rPr lang="zh-CN" altLang="en-US" sz="2500" dirty="0">
                <a:ea typeface="宋体" pitchFamily="2" charset="-122"/>
              </a:rPr>
              <a:t>多</a:t>
            </a:r>
            <a:r>
              <a:rPr lang="en-US" altLang="zh-CN" sz="2500" dirty="0">
                <a:ea typeface="宋体" pitchFamily="2" charset="-122"/>
              </a:rPr>
              <a:t>1</a:t>
            </a:r>
            <a:r>
              <a:rPr lang="zh-CN" altLang="en-US" sz="2500" dirty="0">
                <a:ea typeface="宋体" pitchFamily="2" charset="-122"/>
              </a:rPr>
              <a:t>斤羊肉评价是</a:t>
            </a:r>
            <a:r>
              <a:rPr lang="en-US" altLang="zh-CN" sz="2500" dirty="0">
                <a:ea typeface="宋体" pitchFamily="2" charset="-122"/>
              </a:rPr>
              <a:t>3</a:t>
            </a:r>
            <a:r>
              <a:rPr lang="zh-CN" altLang="en-US" sz="2500" dirty="0">
                <a:ea typeface="宋体" pitchFamily="2" charset="-122"/>
              </a:rPr>
              <a:t>斤烤饼</a:t>
            </a:r>
            <a:endParaRPr lang="en-US" altLang="zh-CN" sz="2500" dirty="0">
              <a:ea typeface="宋体" pitchFamily="2" charset="-122"/>
            </a:endParaRPr>
          </a:p>
          <a:p>
            <a:pPr>
              <a:spcBef>
                <a:spcPts val="600"/>
              </a:spcBef>
              <a:buClr>
                <a:srgbClr val="339966"/>
              </a:buClr>
              <a:buSzPct val="120000"/>
              <a:defRPr/>
            </a:pPr>
            <a:r>
              <a:rPr lang="zh-CN" altLang="en-US" sz="2500" b="1" dirty="0">
                <a:ea typeface="宋体" pitchFamily="2" charset="-122"/>
              </a:rPr>
              <a:t>成本</a:t>
            </a:r>
            <a:r>
              <a:rPr lang="en-US" altLang="zh-CN" sz="2500" b="1" dirty="0">
                <a:ea typeface="宋体" pitchFamily="2" charset="-122"/>
              </a:rPr>
              <a:t>: </a:t>
            </a:r>
            <a:r>
              <a:rPr lang="zh-CN" altLang="en-US" sz="2500" dirty="0">
                <a:ea typeface="宋体" pitchFamily="2" charset="-122"/>
              </a:rPr>
              <a:t>需放弃</a:t>
            </a:r>
            <a:r>
              <a:rPr lang="en-US" altLang="zh-CN" sz="2500" dirty="0">
                <a:ea typeface="宋体" pitchFamily="2" charset="-122"/>
              </a:rPr>
              <a:t>20</a:t>
            </a:r>
            <a:r>
              <a:rPr lang="zh-CN" altLang="en-US" sz="2500" dirty="0">
                <a:ea typeface="宋体" pitchFamily="2" charset="-122"/>
              </a:rPr>
              <a:t>斤烤饼</a:t>
            </a:r>
            <a:endParaRPr lang="en-US" altLang="zh-CN" sz="2500" dirty="0">
              <a:ea typeface="宋体" pitchFamily="2" charset="-122"/>
            </a:endParaRPr>
          </a:p>
        </p:txBody>
      </p:sp>
      <p:graphicFrame>
        <p:nvGraphicFramePr>
          <p:cNvPr id="79" name="Object 9"/>
          <p:cNvGraphicFramePr>
            <a:graphicFrameLocks noChangeAspect="1"/>
          </p:cNvGraphicFramePr>
          <p:nvPr>
            <p:extLst>
              <p:ext uri="{D42A27DB-BD31-4B8C-83A1-F6EECF244321}">
                <p14:modId xmlns:p14="http://schemas.microsoft.com/office/powerpoint/2010/main" val="171192624"/>
              </p:ext>
            </p:extLst>
          </p:nvPr>
        </p:nvGraphicFramePr>
        <p:xfrm>
          <a:off x="3641828" y="1028223"/>
          <a:ext cx="5214203" cy="5234556"/>
        </p:xfrm>
        <a:graphic>
          <a:graphicData uri="http://schemas.openxmlformats.org/presentationml/2006/ole">
            <mc:AlternateContent xmlns:mc="http://schemas.openxmlformats.org/markup-compatibility/2006">
              <mc:Choice xmlns:v="urn:schemas-microsoft-com:vml" Requires="v">
                <p:oleObj spid="_x0000_s195589" name="工作表" r:id="rId4" imgW="4714973" imgH="4752872" progId="Excel.Sheet.8">
                  <p:embed/>
                </p:oleObj>
              </mc:Choice>
              <mc:Fallback>
                <p:oleObj name="工作表" r:id="rId4" imgW="4714973" imgH="4752872" progId="Excel.Sheet.8">
                  <p:embed/>
                  <p:pic>
                    <p:nvPicPr>
                      <p:cNvPr id="0" name=""/>
                      <p:cNvPicPr>
                        <a:picLocks noChangeAspect="1" noChangeArrowheads="1"/>
                      </p:cNvPicPr>
                      <p:nvPr/>
                    </p:nvPicPr>
                    <p:blipFill>
                      <a:blip r:embed="rId5"/>
                      <a:srcRect/>
                      <a:stretch>
                        <a:fillRect/>
                      </a:stretch>
                    </p:blipFill>
                    <p:spPr bwMode="auto">
                      <a:xfrm>
                        <a:off x="3641828" y="1028223"/>
                        <a:ext cx="5214203" cy="5234556"/>
                      </a:xfrm>
                      <a:prstGeom prst="rect">
                        <a:avLst/>
                      </a:prstGeom>
                      <a:noFill/>
                      <a:effectLst/>
                    </p:spPr>
                  </p:pic>
                </p:oleObj>
              </mc:Fallback>
            </mc:AlternateContent>
          </a:graphicData>
        </a:graphic>
      </p:graphicFrame>
      <p:sp>
        <p:nvSpPr>
          <p:cNvPr id="80" name="Line 10"/>
          <p:cNvSpPr>
            <a:spLocks noChangeShapeType="1"/>
          </p:cNvSpPr>
          <p:nvPr/>
        </p:nvSpPr>
        <p:spPr bwMode="auto">
          <a:xfrm>
            <a:off x="5914461" y="2600367"/>
            <a:ext cx="504101" cy="472483"/>
          </a:xfrm>
          <a:prstGeom prst="line">
            <a:avLst/>
          </a:prstGeom>
          <a:noFill/>
          <a:ln w="38100">
            <a:solidFill>
              <a:schemeClr val="accent1">
                <a:lumMod val="10000"/>
              </a:schemeClr>
            </a:solidFill>
            <a:round/>
            <a:headEnd/>
            <a:tailEnd/>
          </a:ln>
        </p:spPr>
        <p:txBody>
          <a:bodyPr/>
          <a:lstStyle/>
          <a:p>
            <a:endParaRPr lang="zh-CN" altLang="en-US"/>
          </a:p>
        </p:txBody>
      </p:sp>
      <p:sp>
        <p:nvSpPr>
          <p:cNvPr id="81" name="Line 10"/>
          <p:cNvSpPr>
            <a:spLocks noChangeShapeType="1"/>
          </p:cNvSpPr>
          <p:nvPr/>
        </p:nvSpPr>
        <p:spPr bwMode="auto">
          <a:xfrm>
            <a:off x="6433652" y="3058188"/>
            <a:ext cx="1078022" cy="2131962"/>
          </a:xfrm>
          <a:prstGeom prst="line">
            <a:avLst/>
          </a:prstGeom>
          <a:noFill/>
          <a:ln w="38100">
            <a:solidFill>
              <a:schemeClr val="accent1">
                <a:lumMod val="10000"/>
              </a:schemeClr>
            </a:solidFill>
            <a:round/>
            <a:headEnd/>
            <a:tailEnd/>
          </a:ln>
        </p:spPr>
        <p:txBody>
          <a:bodyPr/>
          <a:lstStyle/>
          <a:p>
            <a:endParaRPr lang="zh-CN" altLang="en-US"/>
          </a:p>
        </p:txBody>
      </p:sp>
      <p:sp>
        <p:nvSpPr>
          <p:cNvPr id="82" name="Line 10"/>
          <p:cNvSpPr>
            <a:spLocks noChangeShapeType="1"/>
          </p:cNvSpPr>
          <p:nvPr/>
        </p:nvSpPr>
        <p:spPr bwMode="auto">
          <a:xfrm>
            <a:off x="4817138" y="2079912"/>
            <a:ext cx="1091808" cy="520455"/>
          </a:xfrm>
          <a:prstGeom prst="line">
            <a:avLst/>
          </a:prstGeom>
          <a:noFill/>
          <a:ln w="38100">
            <a:solidFill>
              <a:schemeClr val="accent1">
                <a:lumMod val="25000"/>
              </a:schemeClr>
            </a:solidFill>
            <a:round/>
            <a:headEnd/>
            <a:tailEnd/>
          </a:ln>
        </p:spPr>
        <p:txBody>
          <a:bodyPr/>
          <a:lstStyle/>
          <a:p>
            <a:endParaRPr lang="zh-CN" altLang="en-US"/>
          </a:p>
        </p:txBody>
      </p:sp>
      <p:grpSp>
        <p:nvGrpSpPr>
          <p:cNvPr id="83" name="组合 80"/>
          <p:cNvGrpSpPr/>
          <p:nvPr/>
        </p:nvGrpSpPr>
        <p:grpSpPr>
          <a:xfrm>
            <a:off x="7337096" y="4535757"/>
            <a:ext cx="1160805" cy="369332"/>
            <a:chOff x="6946514" y="4690634"/>
            <a:chExt cx="1160805" cy="369332"/>
          </a:xfrm>
        </p:grpSpPr>
        <p:cxnSp>
          <p:nvCxnSpPr>
            <p:cNvPr id="84" name="直接连接符 83"/>
            <p:cNvCxnSpPr/>
            <p:nvPr/>
          </p:nvCxnSpPr>
          <p:spPr>
            <a:xfrm flipV="1">
              <a:off x="6946514" y="4867673"/>
              <a:ext cx="390582" cy="74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231248" y="4690634"/>
              <a:ext cx="876071" cy="369332"/>
            </a:xfrm>
            <a:prstGeom prst="rect">
              <a:avLst/>
            </a:prstGeom>
            <a:noFill/>
            <a:ln>
              <a:noFill/>
            </a:ln>
          </p:spPr>
          <p:txBody>
            <a:bodyPr wrap="square" rtlCol="0">
              <a:spAutoFit/>
            </a:bodyPr>
            <a:lstStyle/>
            <a:p>
              <a:r>
                <a:rPr lang="en-US" altLang="zh-CN" b="1" dirty="0"/>
                <a:t> </a:t>
              </a:r>
              <a:r>
                <a:rPr lang="en-US" altLang="zh-CN" b="1" dirty="0">
                  <a:solidFill>
                    <a:srgbClr val="FF0000"/>
                  </a:solidFill>
                </a:rPr>
                <a:t>PPF</a:t>
              </a:r>
              <a:endParaRPr lang="zh-CN" altLang="en-US" b="1" dirty="0">
                <a:solidFill>
                  <a:srgbClr val="FF0000"/>
                </a:solidFill>
              </a:endParaRPr>
            </a:p>
          </p:txBody>
        </p:sp>
      </p:grpSp>
      <p:sp>
        <p:nvSpPr>
          <p:cNvPr id="86" name="Oval 20"/>
          <p:cNvSpPr>
            <a:spLocks noChangeArrowheads="1"/>
          </p:cNvSpPr>
          <p:nvPr/>
        </p:nvSpPr>
        <p:spPr bwMode="auto">
          <a:xfrm>
            <a:off x="7443842" y="5127183"/>
            <a:ext cx="135664" cy="125935"/>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87" name="Oval 21"/>
          <p:cNvSpPr>
            <a:spLocks noChangeArrowheads="1"/>
          </p:cNvSpPr>
          <p:nvPr/>
        </p:nvSpPr>
        <p:spPr bwMode="auto">
          <a:xfrm>
            <a:off x="4749275" y="2019482"/>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88" name="Oval 20"/>
          <p:cNvSpPr>
            <a:spLocks noChangeArrowheads="1"/>
          </p:cNvSpPr>
          <p:nvPr/>
        </p:nvSpPr>
        <p:spPr bwMode="auto">
          <a:xfrm>
            <a:off x="5281356" y="22783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89" name="Oval 20"/>
          <p:cNvSpPr>
            <a:spLocks noChangeArrowheads="1"/>
          </p:cNvSpPr>
          <p:nvPr/>
        </p:nvSpPr>
        <p:spPr bwMode="auto">
          <a:xfrm>
            <a:off x="6900176" y="4043825"/>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90" name="Oval 20"/>
          <p:cNvSpPr>
            <a:spLocks noChangeArrowheads="1"/>
          </p:cNvSpPr>
          <p:nvPr/>
        </p:nvSpPr>
        <p:spPr bwMode="auto">
          <a:xfrm>
            <a:off x="5829811" y="2518545"/>
            <a:ext cx="136800" cy="1368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91" name="Oval 20"/>
          <p:cNvSpPr>
            <a:spLocks noChangeArrowheads="1"/>
          </p:cNvSpPr>
          <p:nvPr/>
        </p:nvSpPr>
        <p:spPr bwMode="auto">
          <a:xfrm>
            <a:off x="6380106" y="3008588"/>
            <a:ext cx="141287" cy="140400"/>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92" name="Text Box 2"/>
          <p:cNvSpPr txBox="1">
            <a:spLocks noChangeArrowheads="1"/>
          </p:cNvSpPr>
          <p:nvPr/>
        </p:nvSpPr>
        <p:spPr bwMode="auto">
          <a:xfrm>
            <a:off x="5328473" y="1943509"/>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B</a:t>
            </a:r>
          </a:p>
        </p:txBody>
      </p:sp>
      <p:sp>
        <p:nvSpPr>
          <p:cNvPr id="93" name="Text Box 2"/>
          <p:cNvSpPr txBox="1">
            <a:spLocks noChangeArrowheads="1"/>
          </p:cNvSpPr>
          <p:nvPr/>
        </p:nvSpPr>
        <p:spPr bwMode="auto">
          <a:xfrm>
            <a:off x="6918026" y="3698537"/>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dirty="0">
                <a:ea typeface="宋体" pitchFamily="2" charset="-122"/>
              </a:rPr>
              <a:t>E</a:t>
            </a:r>
          </a:p>
        </p:txBody>
      </p:sp>
      <p:sp>
        <p:nvSpPr>
          <p:cNvPr id="94" name="Line 16"/>
          <p:cNvSpPr>
            <a:spLocks noChangeShapeType="1"/>
          </p:cNvSpPr>
          <p:nvPr/>
        </p:nvSpPr>
        <p:spPr bwMode="auto">
          <a:xfrm>
            <a:off x="4805282" y="2337649"/>
            <a:ext cx="540000" cy="0"/>
          </a:xfrm>
          <a:prstGeom prst="line">
            <a:avLst/>
          </a:prstGeom>
          <a:noFill/>
          <a:ln w="9525">
            <a:solidFill>
              <a:srgbClr val="969696"/>
            </a:solidFill>
            <a:prstDash val="lgDash"/>
            <a:round/>
            <a:headEnd/>
            <a:tailEnd/>
          </a:ln>
        </p:spPr>
        <p:txBody>
          <a:bodyPr/>
          <a:lstStyle/>
          <a:p>
            <a:endParaRPr lang="zh-CN" altLang="en-US"/>
          </a:p>
        </p:txBody>
      </p:sp>
      <p:sp>
        <p:nvSpPr>
          <p:cNvPr id="95" name="Line 17"/>
          <p:cNvSpPr>
            <a:spLocks noChangeShapeType="1"/>
          </p:cNvSpPr>
          <p:nvPr/>
        </p:nvSpPr>
        <p:spPr bwMode="auto">
          <a:xfrm>
            <a:off x="5356574" y="2337649"/>
            <a:ext cx="21629" cy="2789534"/>
          </a:xfrm>
          <a:prstGeom prst="line">
            <a:avLst/>
          </a:prstGeom>
          <a:noFill/>
          <a:ln w="9525">
            <a:solidFill>
              <a:srgbClr val="969696"/>
            </a:solidFill>
            <a:prstDash val="lgDash"/>
            <a:round/>
            <a:headEnd/>
            <a:tailEnd/>
          </a:ln>
        </p:spPr>
        <p:txBody>
          <a:bodyPr/>
          <a:lstStyle/>
          <a:p>
            <a:endParaRPr lang="zh-CN" altLang="en-US"/>
          </a:p>
        </p:txBody>
      </p:sp>
      <p:sp>
        <p:nvSpPr>
          <p:cNvPr id="96" name="Line 16"/>
          <p:cNvSpPr>
            <a:spLocks noChangeShapeType="1"/>
          </p:cNvSpPr>
          <p:nvPr/>
        </p:nvSpPr>
        <p:spPr bwMode="auto">
          <a:xfrm flipV="1">
            <a:off x="4819919" y="4124168"/>
            <a:ext cx="2150900" cy="5641"/>
          </a:xfrm>
          <a:prstGeom prst="line">
            <a:avLst/>
          </a:prstGeom>
          <a:noFill/>
          <a:ln w="9525">
            <a:solidFill>
              <a:srgbClr val="969696"/>
            </a:solidFill>
            <a:prstDash val="lgDash"/>
            <a:round/>
            <a:headEnd/>
            <a:tailEnd/>
          </a:ln>
        </p:spPr>
        <p:txBody>
          <a:bodyPr/>
          <a:lstStyle/>
          <a:p>
            <a:endParaRPr lang="zh-CN" altLang="en-US"/>
          </a:p>
        </p:txBody>
      </p:sp>
      <p:sp>
        <p:nvSpPr>
          <p:cNvPr id="97" name="Line 17"/>
          <p:cNvSpPr>
            <a:spLocks noChangeShapeType="1"/>
          </p:cNvSpPr>
          <p:nvPr/>
        </p:nvSpPr>
        <p:spPr bwMode="auto">
          <a:xfrm flipH="1">
            <a:off x="6988397" y="4129809"/>
            <a:ext cx="0" cy="1065294"/>
          </a:xfrm>
          <a:prstGeom prst="line">
            <a:avLst/>
          </a:prstGeom>
          <a:noFill/>
          <a:ln w="9525">
            <a:solidFill>
              <a:srgbClr val="969696"/>
            </a:solidFill>
            <a:prstDash val="lgDash"/>
            <a:round/>
            <a:headEnd/>
            <a:tailEnd/>
          </a:ln>
        </p:spPr>
        <p:txBody>
          <a:bodyPr/>
          <a:lstStyle/>
          <a:p>
            <a:endParaRPr lang="zh-CN" altLang="en-US"/>
          </a:p>
        </p:txBody>
      </p:sp>
      <p:sp>
        <p:nvSpPr>
          <p:cNvPr id="98" name="Text Box 16"/>
          <p:cNvSpPr txBox="1">
            <a:spLocks noChangeArrowheads="1"/>
          </p:cNvSpPr>
          <p:nvPr/>
        </p:nvSpPr>
        <p:spPr bwMode="auto">
          <a:xfrm>
            <a:off x="3900619" y="2132106"/>
            <a:ext cx="883160" cy="400110"/>
          </a:xfrm>
          <a:prstGeom prst="rect">
            <a:avLst/>
          </a:prstGeom>
          <a:noFill/>
          <a:ln w="9525">
            <a:noFill/>
            <a:miter lim="800000"/>
            <a:headEnd/>
            <a:tailEnd/>
          </a:ln>
        </p:spPr>
        <p:txBody>
          <a:bodyPr wrap="square">
            <a:spAutoFit/>
          </a:bodyPr>
          <a:lstStyle/>
          <a:p>
            <a:pPr>
              <a:spcBef>
                <a:spcPct val="50000"/>
              </a:spcBef>
            </a:pPr>
            <a:r>
              <a:rPr lang="en-US" altLang="zh-CN" sz="2000" dirty="0">
                <a:ea typeface="宋体" pitchFamily="2" charset="-122"/>
              </a:rPr>
              <a:t>5,500</a:t>
            </a:r>
          </a:p>
        </p:txBody>
      </p:sp>
      <p:sp>
        <p:nvSpPr>
          <p:cNvPr id="26" name="Rectangle 4"/>
          <p:cNvSpPr txBox="1">
            <a:spLocks noChangeArrowheads="1"/>
          </p:cNvSpPr>
          <p:nvPr/>
        </p:nvSpPr>
        <p:spPr bwMode="auto">
          <a:xfrm>
            <a:off x="312102" y="1089623"/>
            <a:ext cx="4224272" cy="5037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600"/>
              </a:spcBef>
              <a:buFont typeface="Wingdings" pitchFamily="2" charset="2"/>
              <a:buNone/>
            </a:pPr>
            <a:r>
              <a:rPr lang="zh-CN" altLang="en-US" sz="2500" b="1" dirty="0">
                <a:solidFill>
                  <a:schemeClr val="accent2"/>
                </a:solidFill>
                <a:ea typeface="宋体" pitchFamily="2" charset="-122"/>
              </a:rPr>
              <a:t>多少呢？考虑边际量！</a:t>
            </a:r>
            <a:endParaRPr lang="en-US" altLang="zh-CN" sz="2500" b="1" dirty="0">
              <a:solidFill>
                <a:schemeClr val="accent2"/>
              </a:solidFill>
              <a:ea typeface="宋体" pitchFamily="2" charset="-122"/>
            </a:endParaRPr>
          </a:p>
          <a:p>
            <a:pPr marL="0" indent="0">
              <a:spcBef>
                <a:spcPct val="35000"/>
              </a:spcBef>
              <a:buFont typeface="Wingdings" pitchFamily="2" charset="2"/>
              <a:buNone/>
            </a:pPr>
            <a:endParaRPr lang="zh-CN" altLang="zh-CN" sz="2500" b="1" dirty="0">
              <a:solidFill>
                <a:schemeClr val="accent2"/>
              </a:solidFill>
              <a:ea typeface="宋体" pitchFamily="2" charset="-122"/>
            </a:endParaRPr>
          </a:p>
          <a:p>
            <a:pPr marL="0" indent="0">
              <a:spcBef>
                <a:spcPct val="35000"/>
              </a:spcBef>
              <a:buFont typeface="Wingdings" pitchFamily="2" charset="2"/>
              <a:buNone/>
            </a:pPr>
            <a:endParaRPr lang="zh-CN" sz="2500" b="1" dirty="0">
              <a:solidFill>
                <a:schemeClr val="accent2"/>
              </a:solidFill>
              <a:ea typeface="宋体" pitchFamily="2" charset="-122"/>
            </a:endParaRPr>
          </a:p>
        </p:txBody>
      </p:sp>
      <p:sp>
        <p:nvSpPr>
          <p:cNvPr id="35" name="Line 13"/>
          <p:cNvSpPr>
            <a:spLocks noChangeShapeType="1"/>
          </p:cNvSpPr>
          <p:nvPr/>
        </p:nvSpPr>
        <p:spPr bwMode="auto">
          <a:xfrm rot="1980000" flipV="1">
            <a:off x="5498701" y="2422314"/>
            <a:ext cx="215653" cy="40124"/>
          </a:xfrm>
          <a:prstGeom prst="line">
            <a:avLst/>
          </a:prstGeom>
          <a:noFill/>
          <a:ln w="44450">
            <a:solidFill>
              <a:schemeClr val="accent2"/>
            </a:solidFill>
            <a:round/>
            <a:headEnd/>
            <a:tailEnd type="triangle" w="lg" len="lg"/>
          </a:ln>
        </p:spPr>
        <p:txBody>
          <a:bodyPr/>
          <a:lstStyle/>
          <a:p>
            <a:endParaRPr lang="zh-CN" altLang="en-US"/>
          </a:p>
        </p:txBody>
      </p:sp>
      <p:sp>
        <p:nvSpPr>
          <p:cNvPr id="36" name="Line 14"/>
          <p:cNvSpPr>
            <a:spLocks noChangeShapeType="1"/>
          </p:cNvSpPr>
          <p:nvPr/>
        </p:nvSpPr>
        <p:spPr bwMode="auto">
          <a:xfrm rot="3300000" flipH="1">
            <a:off x="6754370" y="3877237"/>
            <a:ext cx="182195" cy="5999"/>
          </a:xfrm>
          <a:prstGeom prst="line">
            <a:avLst/>
          </a:prstGeom>
          <a:noFill/>
          <a:ln w="44450">
            <a:solidFill>
              <a:schemeClr val="accent2"/>
            </a:solidFill>
            <a:round/>
            <a:headEnd/>
            <a:tailEnd type="triangle" w="lg" len="lg"/>
          </a:ln>
        </p:spPr>
        <p:txBody>
          <a:bodyPr/>
          <a:lstStyle/>
          <a:p>
            <a:endParaRPr lang="zh-CN" altLang="en-US"/>
          </a:p>
        </p:txBody>
      </p:sp>
      <p:sp>
        <p:nvSpPr>
          <p:cNvPr id="3" name="矩形 2"/>
          <p:cNvSpPr/>
          <p:nvPr/>
        </p:nvSpPr>
        <p:spPr>
          <a:xfrm>
            <a:off x="210655" y="3510904"/>
            <a:ext cx="3070071" cy="477054"/>
          </a:xfrm>
          <a:prstGeom prst="rect">
            <a:avLst/>
          </a:prstGeom>
        </p:spPr>
        <p:txBody>
          <a:bodyPr wrap="none">
            <a:spAutoFit/>
          </a:bodyPr>
          <a:lstStyle/>
          <a:p>
            <a:pPr>
              <a:spcBef>
                <a:spcPts val="600"/>
              </a:spcBef>
              <a:buClr>
                <a:srgbClr val="339966"/>
              </a:buClr>
              <a:buSzPct val="120000"/>
              <a:defRPr/>
            </a:pPr>
            <a:r>
              <a:rPr lang="zh-CN" altLang="en-US" sz="2500" dirty="0">
                <a:solidFill>
                  <a:srgbClr val="C00000"/>
                </a:solidFill>
                <a:ea typeface="宋体" pitchFamily="2" charset="-122"/>
              </a:rPr>
              <a:t>增加羊肉可增加利益</a:t>
            </a:r>
            <a:endParaRPr lang="zh-CN" altLang="zh-CN" sz="2500" kern="0" dirty="0">
              <a:solidFill>
                <a:srgbClr val="C00000"/>
              </a:solidFill>
              <a:ea typeface="宋体" pitchFamily="2" charset="-122"/>
            </a:endParaRPr>
          </a:p>
        </p:txBody>
      </p:sp>
      <p:sp>
        <p:nvSpPr>
          <p:cNvPr id="100" name="矩形 99"/>
          <p:cNvSpPr/>
          <p:nvPr/>
        </p:nvSpPr>
        <p:spPr>
          <a:xfrm>
            <a:off x="253029" y="5854308"/>
            <a:ext cx="3070071" cy="477054"/>
          </a:xfrm>
          <a:prstGeom prst="rect">
            <a:avLst/>
          </a:prstGeom>
        </p:spPr>
        <p:txBody>
          <a:bodyPr wrap="none">
            <a:spAutoFit/>
          </a:bodyPr>
          <a:lstStyle/>
          <a:p>
            <a:pPr>
              <a:spcBef>
                <a:spcPts val="600"/>
              </a:spcBef>
              <a:buClr>
                <a:srgbClr val="339966"/>
              </a:buClr>
              <a:buSzPct val="120000"/>
              <a:defRPr/>
            </a:pPr>
            <a:r>
              <a:rPr lang="zh-CN" altLang="en-US" sz="2500" dirty="0">
                <a:solidFill>
                  <a:srgbClr val="C00000"/>
                </a:solidFill>
                <a:ea typeface="宋体" pitchFamily="2" charset="-122"/>
              </a:rPr>
              <a:t>减少羊肉可增加利益</a:t>
            </a:r>
            <a:endParaRPr lang="zh-CN" altLang="zh-CN" sz="2500" kern="0" dirty="0">
              <a:solidFill>
                <a:srgbClr val="C00000"/>
              </a:solidFill>
              <a:ea typeface="宋体" pitchFamily="2" charset="-122"/>
            </a:endParaRPr>
          </a:p>
        </p:txBody>
      </p:sp>
      <p:sp>
        <p:nvSpPr>
          <p:cNvPr id="31" name="Rectangle 3"/>
          <p:cNvSpPr txBox="1">
            <a:spLocks noChangeArrowheads="1"/>
          </p:cNvSpPr>
          <p:nvPr/>
        </p:nvSpPr>
        <p:spPr bwMode="auto">
          <a:xfrm>
            <a:off x="104035" y="173038"/>
            <a:ext cx="8886652" cy="692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a:lstStyle>
          <a:p>
            <a:r>
              <a:rPr lang="en-US" altLang="zh-CN" sz="3200" smtClean="0">
                <a:ea typeface="宋体" pitchFamily="2" charset="-122"/>
              </a:rPr>
              <a:t>2.2 </a:t>
            </a:r>
            <a:r>
              <a:rPr lang="zh-CN" altLang="en-US" sz="3200" smtClean="0">
                <a:ea typeface="宋体" pitchFamily="2" charset="-122"/>
              </a:rPr>
              <a:t>资源配置效率：生产多少有效率？</a:t>
            </a:r>
            <a:endParaRPr lang="zh-CN" sz="3200" dirty="0">
              <a:ea typeface="宋体" pitchFamily="2" charset="-122"/>
            </a:endParaRPr>
          </a:p>
        </p:txBody>
      </p:sp>
    </p:spTree>
    <p:extLst>
      <p:ext uri="{BB962C8B-B14F-4D97-AF65-F5344CB8AC3E}">
        <p14:creationId xmlns:p14="http://schemas.microsoft.com/office/powerpoint/2010/main" val="8707708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28" grpId="0"/>
      <p:bldP spid="3" grpId="0"/>
      <p:bldP spid="10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1CB80447-7ABA-4D74-83A6-F46274640918}" type="slidenum">
              <a:rPr lang="en-US" altLang="zh-CN"/>
              <a:pPr/>
              <a:t>31</a:t>
            </a:fld>
            <a:endParaRPr lang="en-US" altLang="zh-CN"/>
          </a:p>
        </p:txBody>
      </p:sp>
      <p:sp>
        <p:nvSpPr>
          <p:cNvPr id="44036" name="Rectangle 4"/>
          <p:cNvSpPr>
            <a:spLocks noGrp="1" noChangeArrowheads="1"/>
          </p:cNvSpPr>
          <p:nvPr>
            <p:ph type="body" idx="4294967295"/>
          </p:nvPr>
        </p:nvSpPr>
        <p:spPr>
          <a:xfrm>
            <a:off x="312102" y="1089623"/>
            <a:ext cx="3377573" cy="503733"/>
          </a:xfrm>
        </p:spPr>
        <p:txBody>
          <a:bodyPr/>
          <a:lstStyle/>
          <a:p>
            <a:pPr>
              <a:spcBef>
                <a:spcPts val="600"/>
              </a:spcBef>
              <a:buNone/>
            </a:pPr>
            <a:r>
              <a:rPr lang="zh-CN" altLang="en-US" sz="2500" b="1" dirty="0">
                <a:solidFill>
                  <a:schemeClr val="accent2"/>
                </a:solidFill>
                <a:ea typeface="宋体" pitchFamily="2" charset="-122"/>
              </a:rPr>
              <a:t>多少呢？考虑边际量！</a:t>
            </a:r>
            <a:endParaRPr lang="en-US" altLang="zh-CN" sz="2500" b="1" dirty="0">
              <a:solidFill>
                <a:schemeClr val="accent2"/>
              </a:solidFill>
              <a:ea typeface="宋体" pitchFamily="2" charset="-122"/>
            </a:endParaRPr>
          </a:p>
          <a:p>
            <a:pPr lvl="0">
              <a:spcBef>
                <a:spcPts val="600"/>
              </a:spcBef>
              <a:buNone/>
            </a:pPr>
            <a:endParaRPr lang="en-US" altLang="zh-CN" sz="2500" b="1" dirty="0">
              <a:solidFill>
                <a:schemeClr val="accent2"/>
              </a:solidFill>
              <a:ea typeface="宋体" pitchFamily="2" charset="-122"/>
            </a:endParaRPr>
          </a:p>
          <a:p>
            <a:pPr marL="0" indent="0">
              <a:spcBef>
                <a:spcPct val="35000"/>
              </a:spcBef>
              <a:buNone/>
            </a:pPr>
            <a:endParaRPr lang="zh-CN" altLang="zh-CN" sz="2500" b="1" dirty="0">
              <a:solidFill>
                <a:schemeClr val="accent2"/>
              </a:solidFill>
              <a:ea typeface="宋体" pitchFamily="2" charset="-122"/>
            </a:endParaRPr>
          </a:p>
          <a:p>
            <a:pPr marL="0" indent="0">
              <a:spcBef>
                <a:spcPct val="35000"/>
              </a:spcBef>
              <a:buNone/>
            </a:pPr>
            <a:endParaRPr lang="zh-CN" sz="2500" b="1" dirty="0">
              <a:solidFill>
                <a:schemeClr val="accent2"/>
              </a:solidFill>
              <a:ea typeface="宋体" pitchFamily="2" charset="-122"/>
            </a:endParaRPr>
          </a:p>
        </p:txBody>
      </p:sp>
      <p:grpSp>
        <p:nvGrpSpPr>
          <p:cNvPr id="2" name="Group 5"/>
          <p:cNvGrpSpPr>
            <a:grpSpLocks/>
          </p:cNvGrpSpPr>
          <p:nvPr/>
        </p:nvGrpSpPr>
        <p:grpSpPr bwMode="auto">
          <a:xfrm>
            <a:off x="4246563" y="1458913"/>
            <a:ext cx="4116387" cy="3954462"/>
            <a:chOff x="0" y="0"/>
            <a:chExt cx="2871" cy="2379"/>
          </a:xfrm>
        </p:grpSpPr>
        <p:sp>
          <p:nvSpPr>
            <p:cNvPr id="44038" name="Line 6"/>
            <p:cNvSpPr>
              <a:spLocks noChangeShapeType="1"/>
            </p:cNvSpPr>
            <p:nvPr/>
          </p:nvSpPr>
          <p:spPr bwMode="auto">
            <a:xfrm>
              <a:off x="0" y="0"/>
              <a:ext cx="0" cy="2379"/>
            </a:xfrm>
            <a:prstGeom prst="line">
              <a:avLst/>
            </a:prstGeom>
            <a:noFill/>
            <a:ln w="9525">
              <a:solidFill>
                <a:schemeClr val="tx1"/>
              </a:solidFill>
              <a:round/>
              <a:headEnd/>
              <a:tailEnd/>
            </a:ln>
          </p:spPr>
          <p:txBody>
            <a:bodyPr/>
            <a:lstStyle/>
            <a:p>
              <a:endParaRPr lang="zh-CN" altLang="en-US"/>
            </a:p>
          </p:txBody>
        </p:sp>
        <p:sp>
          <p:nvSpPr>
            <p:cNvPr id="44039" name="Line 7"/>
            <p:cNvSpPr>
              <a:spLocks noChangeShapeType="1"/>
            </p:cNvSpPr>
            <p:nvPr/>
          </p:nvSpPr>
          <p:spPr bwMode="auto">
            <a:xfrm>
              <a:off x="0" y="2379"/>
              <a:ext cx="2871" cy="0"/>
            </a:xfrm>
            <a:prstGeom prst="line">
              <a:avLst/>
            </a:prstGeom>
            <a:noFill/>
            <a:ln w="9525">
              <a:solidFill>
                <a:schemeClr val="tx1"/>
              </a:solidFill>
              <a:round/>
              <a:headEnd/>
              <a:tailEnd/>
            </a:ln>
          </p:spPr>
          <p:txBody>
            <a:bodyPr/>
            <a:lstStyle/>
            <a:p>
              <a:endParaRPr lang="zh-CN" altLang="en-US"/>
            </a:p>
          </p:txBody>
        </p:sp>
      </p:grpSp>
      <p:sp>
        <p:nvSpPr>
          <p:cNvPr id="44042" name="Arc 10"/>
          <p:cNvSpPr>
            <a:spLocks/>
          </p:cNvSpPr>
          <p:nvPr/>
        </p:nvSpPr>
        <p:spPr bwMode="auto">
          <a:xfrm>
            <a:off x="4008438" y="1984375"/>
            <a:ext cx="3608387" cy="3946525"/>
          </a:xfrm>
          <a:custGeom>
            <a:avLst/>
            <a:gdLst>
              <a:gd name="T0" fmla="*/ 2147483647 w 21415"/>
              <a:gd name="T1" fmla="*/ 0 h 21559"/>
              <a:gd name="T2" fmla="*/ 2147483647 w 21415"/>
              <a:gd name="T3" fmla="*/ 2147483647 h 21559"/>
              <a:gd name="T4" fmla="*/ 0 w 21415"/>
              <a:gd name="T5" fmla="*/ 2147483647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p:spPr>
        <p:txBody>
          <a:bodyPr wrap="none" anchor="ctr"/>
          <a:lstStyle/>
          <a:p>
            <a:endParaRPr lang="zh-CN">
              <a:ea typeface="宋体" pitchFamily="2" charset="-122"/>
            </a:endParaRPr>
          </a:p>
        </p:txBody>
      </p:sp>
      <p:sp>
        <p:nvSpPr>
          <p:cNvPr id="33" name="Rectangle 4"/>
          <p:cNvSpPr txBox="1">
            <a:spLocks noChangeArrowheads="1"/>
          </p:cNvSpPr>
          <p:nvPr/>
        </p:nvSpPr>
        <p:spPr bwMode="auto">
          <a:xfrm>
            <a:off x="202591" y="5631121"/>
            <a:ext cx="3340025" cy="3322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28" name="Text Box 8"/>
          <p:cNvSpPr txBox="1">
            <a:spLocks noChangeArrowheads="1"/>
          </p:cNvSpPr>
          <p:nvPr/>
        </p:nvSpPr>
        <p:spPr bwMode="auto">
          <a:xfrm>
            <a:off x="7326900" y="5477163"/>
            <a:ext cx="1697038" cy="442912"/>
          </a:xfrm>
          <a:prstGeom prst="rect">
            <a:avLst/>
          </a:prstGeom>
          <a:noFill/>
          <a:ln w="9525">
            <a:noFill/>
            <a:miter lim="800000"/>
            <a:headEnd/>
            <a:tailEnd/>
          </a:ln>
        </p:spPr>
        <p:txBody>
          <a:bodyPr>
            <a:spAutoFit/>
          </a:bodyPr>
          <a:lstStyle/>
          <a:p>
            <a:pPr algn="ctr">
              <a:spcBef>
                <a:spcPct val="50000"/>
              </a:spcBef>
            </a:pPr>
            <a:r>
              <a:rPr lang="zh-CN" altLang="en-US" sz="2300" b="1" dirty="0">
                <a:ea typeface="宋体" pitchFamily="2" charset="-122"/>
              </a:rPr>
              <a:t>羊肉</a:t>
            </a:r>
            <a:endParaRPr lang="zh-CN" sz="2300" b="1" dirty="0">
              <a:ea typeface="宋体" pitchFamily="2" charset="-122"/>
            </a:endParaRPr>
          </a:p>
        </p:txBody>
      </p:sp>
      <p:sp>
        <p:nvSpPr>
          <p:cNvPr id="29" name="Rectangle 4"/>
          <p:cNvSpPr txBox="1">
            <a:spLocks noChangeArrowheads="1"/>
          </p:cNvSpPr>
          <p:nvPr/>
        </p:nvSpPr>
        <p:spPr bwMode="auto">
          <a:xfrm>
            <a:off x="322793" y="5195103"/>
            <a:ext cx="3420463" cy="24694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ct val="105000"/>
              </a:lnSpc>
              <a:spcBef>
                <a:spcPct val="35000"/>
              </a:spcBef>
              <a:buClr>
                <a:srgbClr val="339966"/>
              </a:buClr>
              <a:buSzPct val="120000"/>
              <a:defRPr/>
            </a:pPr>
            <a:endParaRPr kumimoji="0" lang="zh-CN" altLang="zh-CN" sz="24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a:p>
            <a:pPr marL="0" marR="0" lvl="0" indent="0" algn="l" defTabSz="914400" rtl="0" eaLnBrk="1" fontAlgn="base" latinLnBrk="0" hangingPunct="1">
              <a:lnSpc>
                <a:spcPct val="105000"/>
              </a:lnSpc>
              <a:spcBef>
                <a:spcPct val="35000"/>
              </a:spcBef>
              <a:spcAft>
                <a:spcPct val="0"/>
              </a:spcAft>
              <a:buClr>
                <a:srgbClr val="339966"/>
              </a:buClr>
              <a:buSzPct val="120000"/>
              <a:buFont typeface="Wingdings" pitchFamily="2" charset="2"/>
              <a:buNone/>
              <a:tabLst/>
              <a:defRPr/>
            </a:pPr>
            <a:endParaRPr kumimoji="0" lang="zh-CN" sz="2500" i="0" u="none" strike="noStrike" kern="0" cap="none" spc="0" normalizeH="0" baseline="0" noProof="0" dirty="0">
              <a:ln>
                <a:noFill/>
              </a:ln>
              <a:solidFill>
                <a:schemeClr val="tx1">
                  <a:lumMod val="95000"/>
                  <a:lumOff val="5000"/>
                </a:schemeClr>
              </a:solidFill>
              <a:effectLst/>
              <a:uLnTx/>
              <a:uFillTx/>
              <a:latin typeface="+mn-lt"/>
              <a:ea typeface="宋体" pitchFamily="2" charset="-122"/>
              <a:cs typeface="+mn-cs"/>
            </a:endParaRPr>
          </a:p>
        </p:txBody>
      </p:sp>
      <p:sp>
        <p:nvSpPr>
          <p:cNvPr id="45" name="Oval 15"/>
          <p:cNvSpPr>
            <a:spLocks noChangeArrowheads="1"/>
          </p:cNvSpPr>
          <p:nvPr/>
        </p:nvSpPr>
        <p:spPr bwMode="auto">
          <a:xfrm>
            <a:off x="6569838" y="3128776"/>
            <a:ext cx="141287" cy="138113"/>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sp>
        <p:nvSpPr>
          <p:cNvPr id="30" name="Rectangle 4"/>
          <p:cNvSpPr txBox="1">
            <a:spLocks noChangeArrowheads="1"/>
          </p:cNvSpPr>
          <p:nvPr/>
        </p:nvSpPr>
        <p:spPr bwMode="auto">
          <a:xfrm>
            <a:off x="278335" y="1695577"/>
            <a:ext cx="3420463" cy="45541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a:lnSpc>
                <a:spcPct val="110000"/>
              </a:lnSpc>
              <a:spcBef>
                <a:spcPct val="35000"/>
              </a:spcBef>
              <a:buNone/>
            </a:pPr>
            <a:r>
              <a:rPr lang="zh-CN" altLang="en-US" sz="2500" dirty="0">
                <a:ea typeface="宋体" pitchFamily="2" charset="-122"/>
              </a:rPr>
              <a:t>当某个数量水平，羊肉的</a:t>
            </a:r>
            <a:r>
              <a:rPr lang="zh-CN" altLang="en-US" sz="2500" dirty="0">
                <a:solidFill>
                  <a:srgbClr val="C00000"/>
                </a:solidFill>
                <a:ea typeface="宋体" pitchFamily="2" charset="-122"/>
              </a:rPr>
              <a:t>边际利益</a:t>
            </a:r>
            <a:r>
              <a:rPr lang="en-US" altLang="zh-CN" sz="2500" dirty="0">
                <a:solidFill>
                  <a:srgbClr val="C00000"/>
                </a:solidFill>
                <a:ea typeface="宋体" pitchFamily="2" charset="-122"/>
              </a:rPr>
              <a:t>=</a:t>
            </a:r>
            <a:r>
              <a:rPr lang="zh-CN" altLang="en-US" sz="2500" dirty="0">
                <a:solidFill>
                  <a:srgbClr val="C00000"/>
                </a:solidFill>
                <a:ea typeface="宋体" pitchFamily="2" charset="-122"/>
              </a:rPr>
              <a:t>边际成本</a:t>
            </a:r>
            <a:r>
              <a:rPr lang="zh-CN" altLang="en-US" sz="2500" dirty="0">
                <a:ea typeface="宋体" pitchFamily="2" charset="-122"/>
              </a:rPr>
              <a:t>时，羊肉和烤饼的数量刚刚好。</a:t>
            </a:r>
            <a:endParaRPr lang="en-US" altLang="zh-CN" sz="2500" dirty="0">
              <a:ea typeface="宋体" pitchFamily="2" charset="-122"/>
            </a:endParaRPr>
          </a:p>
          <a:p>
            <a:pPr marL="0" indent="0">
              <a:lnSpc>
                <a:spcPct val="110000"/>
              </a:lnSpc>
              <a:spcBef>
                <a:spcPct val="35000"/>
              </a:spcBef>
              <a:buNone/>
            </a:pPr>
            <a:r>
              <a:rPr lang="zh-CN" altLang="en-US" sz="2500" dirty="0">
                <a:ea typeface="宋体" pitchFamily="2" charset="-122"/>
              </a:rPr>
              <a:t>这时，获得了最大利益。改变资源配置无法增加利益，实现了</a:t>
            </a:r>
            <a:r>
              <a:rPr lang="zh-CN" altLang="en-US" sz="2500" b="1" dirty="0">
                <a:solidFill>
                  <a:srgbClr val="C00000"/>
                </a:solidFill>
                <a:ea typeface="宋体" pitchFamily="2" charset="-122"/>
              </a:rPr>
              <a:t>配置效率</a:t>
            </a:r>
            <a:r>
              <a:rPr lang="en-US" altLang="zh-CN" sz="2500" dirty="0">
                <a:solidFill>
                  <a:srgbClr val="C00000"/>
                </a:solidFill>
                <a:latin typeface="Times New Roman" panose="02020603050405020304" pitchFamily="18" charset="0"/>
                <a:ea typeface="宋体" pitchFamily="2" charset="-122"/>
                <a:cs typeface="Times New Roman" panose="02020603050405020304" pitchFamily="18" charset="0"/>
              </a:rPr>
              <a:t>(</a:t>
            </a:r>
            <a:r>
              <a:rPr lang="en-US" altLang="zh-CN" sz="2500" dirty="0" err="1">
                <a:solidFill>
                  <a:srgbClr val="C00000"/>
                </a:solidFill>
                <a:latin typeface="Times New Roman" panose="02020603050405020304" pitchFamily="18" charset="0"/>
                <a:ea typeface="宋体" pitchFamily="2" charset="-122"/>
                <a:cs typeface="Times New Roman" panose="02020603050405020304" pitchFamily="18" charset="0"/>
              </a:rPr>
              <a:t>allocative</a:t>
            </a:r>
            <a:r>
              <a:rPr lang="en-US" altLang="zh-CN" sz="2500" dirty="0">
                <a:solidFill>
                  <a:srgbClr val="C00000"/>
                </a:solidFill>
                <a:latin typeface="Times New Roman" panose="02020603050405020304" pitchFamily="18" charset="0"/>
                <a:ea typeface="宋体" pitchFamily="2" charset="-122"/>
                <a:cs typeface="Times New Roman" panose="02020603050405020304" pitchFamily="18" charset="0"/>
              </a:rPr>
              <a:t> efficiency)</a:t>
            </a:r>
          </a:p>
          <a:p>
            <a:pPr marL="0" indent="0">
              <a:lnSpc>
                <a:spcPct val="110000"/>
              </a:lnSpc>
              <a:spcBef>
                <a:spcPct val="35000"/>
              </a:spcBef>
              <a:buNone/>
            </a:pPr>
            <a:endParaRPr lang="en-US" altLang="zh-CN" sz="2500" b="1" dirty="0">
              <a:solidFill>
                <a:srgbClr val="C00000"/>
              </a:solidFill>
              <a:ea typeface="宋体" pitchFamily="2" charset="-122"/>
            </a:endParaRPr>
          </a:p>
          <a:p>
            <a:pPr marL="0" indent="0">
              <a:lnSpc>
                <a:spcPct val="110000"/>
              </a:lnSpc>
              <a:spcBef>
                <a:spcPct val="35000"/>
              </a:spcBef>
              <a:buNone/>
            </a:pPr>
            <a:endParaRPr lang="en-US" altLang="zh-CN" sz="2500" b="1" dirty="0">
              <a:solidFill>
                <a:srgbClr val="C00000"/>
              </a:solidFill>
              <a:ea typeface="宋体" pitchFamily="2" charset="-122"/>
            </a:endParaRPr>
          </a:p>
          <a:p>
            <a:pPr marL="0" indent="0">
              <a:lnSpc>
                <a:spcPct val="110000"/>
              </a:lnSpc>
              <a:spcBef>
                <a:spcPct val="35000"/>
              </a:spcBef>
              <a:buNone/>
            </a:pPr>
            <a:endParaRPr lang="en-US" altLang="zh-CN" sz="2500" b="1" dirty="0">
              <a:solidFill>
                <a:srgbClr val="C00000"/>
              </a:solidFill>
              <a:ea typeface="宋体" pitchFamily="2" charset="-122"/>
            </a:endParaRPr>
          </a:p>
        </p:txBody>
      </p:sp>
      <p:sp>
        <p:nvSpPr>
          <p:cNvPr id="24" name="Text Box 17"/>
          <p:cNvSpPr txBox="1">
            <a:spLocks noChangeArrowheads="1"/>
          </p:cNvSpPr>
          <p:nvPr/>
        </p:nvSpPr>
        <p:spPr bwMode="auto">
          <a:xfrm>
            <a:off x="6453188" y="1562100"/>
            <a:ext cx="2359025" cy="1384995"/>
          </a:xfrm>
          <a:prstGeom prst="rect">
            <a:avLst/>
          </a:prstGeom>
          <a:solidFill>
            <a:srgbClr val="FFFFCC"/>
          </a:solidFill>
          <a:ln w="9525">
            <a:noFill/>
            <a:miter lim="800000"/>
            <a:headEnd/>
            <a:tailEnd/>
          </a:ln>
          <a:effectLst>
            <a:outerShdw dist="89803" dir="2700000" algn="ctr" rotWithShape="0">
              <a:schemeClr val="bg2"/>
            </a:outerShdw>
          </a:effectLst>
        </p:spPr>
        <p:txBody>
          <a:bodyPr wrap="square">
            <a:spAutoFit/>
          </a:bodyPr>
          <a:lstStyle/>
          <a:p>
            <a:pPr algn="ctr">
              <a:spcBef>
                <a:spcPct val="50000"/>
              </a:spcBef>
            </a:pPr>
            <a:r>
              <a:rPr lang="zh-CN" altLang="en-US" sz="2800" dirty="0">
                <a:ea typeface="宋体" pitchFamily="2" charset="-122"/>
              </a:rPr>
              <a:t>最优点是边际利益</a:t>
            </a:r>
            <a:r>
              <a:rPr lang="en-US" altLang="zh-CN" sz="2800" dirty="0">
                <a:ea typeface="宋体" pitchFamily="2" charset="-122"/>
              </a:rPr>
              <a:t>=</a:t>
            </a:r>
            <a:r>
              <a:rPr lang="zh-CN" altLang="en-US" sz="2800" dirty="0">
                <a:ea typeface="宋体" pitchFamily="2" charset="-122"/>
              </a:rPr>
              <a:t>边际</a:t>
            </a:r>
            <a:r>
              <a:rPr lang="zh-CN" sz="2800" dirty="0">
                <a:ea typeface="宋体" pitchFamily="2" charset="-122"/>
              </a:rPr>
              <a:t>成本</a:t>
            </a:r>
            <a:r>
              <a:rPr lang="zh-CN" altLang="en-US" sz="2800" dirty="0">
                <a:ea typeface="宋体" pitchFamily="2" charset="-122"/>
              </a:rPr>
              <a:t>的数量组合</a:t>
            </a:r>
            <a:endParaRPr lang="zh-CN" sz="2800" dirty="0">
              <a:ea typeface="宋体" pitchFamily="2" charset="-122"/>
            </a:endParaRPr>
          </a:p>
        </p:txBody>
      </p:sp>
      <p:sp>
        <p:nvSpPr>
          <p:cNvPr id="17" name="页脚占位符 1"/>
          <p:cNvSpPr>
            <a:spLocks noGrp="1"/>
          </p:cNvSpPr>
          <p:nvPr>
            <p:ph type="ftr" sz="quarter" idx="10"/>
          </p:nvPr>
        </p:nvSpPr>
        <p:spPr>
          <a:xfrm>
            <a:off x="285750" y="6392863"/>
            <a:ext cx="7335838" cy="366712"/>
          </a:xfrm>
        </p:spPr>
        <p:txBody>
          <a:bodyPr/>
          <a:lstStyle/>
          <a:p>
            <a:r>
              <a:rPr lang="zh-CN" altLang="zh-CN" dirty="0"/>
              <a:t>像经济学家一样思考</a:t>
            </a:r>
          </a:p>
        </p:txBody>
      </p:sp>
      <p:sp>
        <p:nvSpPr>
          <p:cNvPr id="36" name="Text Box 37"/>
          <p:cNvSpPr txBox="1">
            <a:spLocks noChangeArrowheads="1"/>
          </p:cNvSpPr>
          <p:nvPr/>
        </p:nvSpPr>
        <p:spPr bwMode="auto">
          <a:xfrm>
            <a:off x="3881729" y="5429250"/>
            <a:ext cx="422275" cy="457200"/>
          </a:xfrm>
          <a:prstGeom prst="rect">
            <a:avLst/>
          </a:prstGeom>
          <a:noFill/>
          <a:ln w="9525">
            <a:noFill/>
            <a:miter lim="800000"/>
            <a:headEnd/>
            <a:tailEnd/>
          </a:ln>
        </p:spPr>
        <p:txBody>
          <a:bodyPr>
            <a:spAutoFit/>
          </a:bodyPr>
          <a:lstStyle/>
          <a:p>
            <a:pPr algn="ctr">
              <a:spcBef>
                <a:spcPct val="50000"/>
              </a:spcBef>
            </a:pPr>
            <a:r>
              <a:rPr lang="en-US" altLang="zh-CN" sz="2400" dirty="0">
                <a:ea typeface="宋体" pitchFamily="2" charset="-122"/>
              </a:rPr>
              <a:t>0</a:t>
            </a:r>
          </a:p>
        </p:txBody>
      </p:sp>
      <p:sp>
        <p:nvSpPr>
          <p:cNvPr id="40" name="Text Box 9"/>
          <p:cNvSpPr txBox="1">
            <a:spLocks noChangeArrowheads="1"/>
          </p:cNvSpPr>
          <p:nvPr/>
        </p:nvSpPr>
        <p:spPr bwMode="auto">
          <a:xfrm rot="16200000">
            <a:off x="3393704" y="1784992"/>
            <a:ext cx="1217012" cy="457200"/>
          </a:xfrm>
          <a:prstGeom prst="rect">
            <a:avLst/>
          </a:prstGeom>
          <a:noFill/>
          <a:ln w="9525">
            <a:noFill/>
            <a:miter lim="800000"/>
            <a:headEnd/>
            <a:tailEnd/>
          </a:ln>
        </p:spPr>
        <p:txBody>
          <a:bodyPr wrap="square">
            <a:spAutoFit/>
          </a:bodyPr>
          <a:lstStyle/>
          <a:p>
            <a:pPr algn="r">
              <a:spcBef>
                <a:spcPct val="50000"/>
              </a:spcBef>
            </a:pPr>
            <a:r>
              <a:rPr lang="zh-CN" altLang="en-US" sz="2400" b="1" dirty="0">
                <a:ea typeface="宋体" pitchFamily="2" charset="-122"/>
              </a:rPr>
              <a:t>烤饼</a:t>
            </a:r>
            <a:endParaRPr lang="zh-CN" sz="2400" b="1" dirty="0">
              <a:ea typeface="宋体" pitchFamily="2" charset="-122"/>
            </a:endParaRPr>
          </a:p>
        </p:txBody>
      </p:sp>
      <p:sp>
        <p:nvSpPr>
          <p:cNvPr id="41" name="Line 33"/>
          <p:cNvSpPr>
            <a:spLocks noChangeShapeType="1"/>
          </p:cNvSpPr>
          <p:nvPr/>
        </p:nvSpPr>
        <p:spPr bwMode="auto">
          <a:xfrm>
            <a:off x="6649682" y="3178172"/>
            <a:ext cx="0" cy="2268000"/>
          </a:xfrm>
          <a:prstGeom prst="line">
            <a:avLst/>
          </a:prstGeom>
          <a:noFill/>
          <a:ln w="9525">
            <a:solidFill>
              <a:srgbClr val="969696"/>
            </a:solidFill>
            <a:prstDash val="lgDash"/>
            <a:round/>
            <a:headEnd/>
            <a:tailEnd/>
          </a:ln>
        </p:spPr>
        <p:txBody>
          <a:bodyPr/>
          <a:lstStyle/>
          <a:p>
            <a:endParaRPr lang="zh-CN" altLang="en-US"/>
          </a:p>
        </p:txBody>
      </p:sp>
      <p:sp>
        <p:nvSpPr>
          <p:cNvPr id="43" name="Line 32"/>
          <p:cNvSpPr>
            <a:spLocks noChangeShapeType="1"/>
          </p:cNvSpPr>
          <p:nvPr/>
        </p:nvSpPr>
        <p:spPr bwMode="auto">
          <a:xfrm>
            <a:off x="4262275" y="3184789"/>
            <a:ext cx="2340000" cy="0"/>
          </a:xfrm>
          <a:prstGeom prst="line">
            <a:avLst/>
          </a:prstGeom>
          <a:noFill/>
          <a:ln w="9525">
            <a:solidFill>
              <a:srgbClr val="969696"/>
            </a:solidFill>
            <a:prstDash val="lgDash"/>
            <a:round/>
            <a:headEnd/>
            <a:tailEnd/>
          </a:ln>
        </p:spPr>
        <p:txBody>
          <a:bodyPr/>
          <a:lstStyle/>
          <a:p>
            <a:endParaRPr lang="zh-CN" altLang="en-US"/>
          </a:p>
        </p:txBody>
      </p:sp>
      <p:sp>
        <p:nvSpPr>
          <p:cNvPr id="20" name="Rectangle 3"/>
          <p:cNvSpPr txBox="1">
            <a:spLocks noChangeArrowheads="1"/>
          </p:cNvSpPr>
          <p:nvPr/>
        </p:nvSpPr>
        <p:spPr bwMode="auto">
          <a:xfrm>
            <a:off x="104035" y="173038"/>
            <a:ext cx="8886652" cy="692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a:lstStyle>
          <a:p>
            <a:r>
              <a:rPr lang="en-US" altLang="zh-CN" sz="3200" smtClean="0">
                <a:ea typeface="宋体" pitchFamily="2" charset="-122"/>
              </a:rPr>
              <a:t>2.2 </a:t>
            </a:r>
            <a:r>
              <a:rPr lang="zh-CN" altLang="en-US" sz="3200" smtClean="0">
                <a:ea typeface="宋体" pitchFamily="2" charset="-122"/>
              </a:rPr>
              <a:t>资源配置效率：生产多少有效率？</a:t>
            </a:r>
            <a:endParaRPr lang="zh-CN" sz="3200" dirty="0">
              <a:ea typeface="宋体" pitchFamily="2" charset="-122"/>
            </a:endParaRPr>
          </a:p>
        </p:txBody>
      </p:sp>
    </p:spTree>
    <p:extLst>
      <p:ext uri="{BB962C8B-B14F-4D97-AF65-F5344CB8AC3E}">
        <p14:creationId xmlns:p14="http://schemas.microsoft.com/office/powerpoint/2010/main" val="1584550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52227" name="Rectangle 4"/>
          <p:cNvSpPr>
            <a:spLocks noGrp="1" noChangeArrowheads="1"/>
          </p:cNvSpPr>
          <p:nvPr>
            <p:ph type="title"/>
          </p:nvPr>
        </p:nvSpPr>
        <p:spPr>
          <a:xfrm>
            <a:off x="587375" y="352425"/>
            <a:ext cx="8208963" cy="954088"/>
          </a:xfrm>
          <a:ln/>
        </p:spPr>
        <p:txBody>
          <a:bodyPr/>
          <a:lstStyle/>
          <a:p>
            <a:pPr algn="l"/>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a:solidFill>
                  <a:srgbClr val="339966"/>
                </a:solidFill>
                <a:effectLst>
                  <a:outerShdw blurRad="38100" dist="38100" dir="2700000" algn="tl">
                    <a:srgbClr val="C0C0C0"/>
                  </a:outerShdw>
                </a:effectLst>
                <a:latin typeface="Tahoma" pitchFamily="34" charset="0"/>
                <a:ea typeface="宋体" pitchFamily="2" charset="-122"/>
              </a:rPr>
              <a:t>2.4</a:t>
            </a:r>
            <a:r>
              <a:rPr lang="zh-CN" altLang="zh-CN" sz="2400" b="0" dirty="0">
                <a:solidFill>
                  <a:srgbClr val="339966"/>
                </a:solidFill>
                <a:effectLst>
                  <a:outerShdw blurRad="38100" dist="38100" dir="2700000" algn="tl">
                    <a:srgbClr val="C0C0C0"/>
                  </a:outerShdw>
                </a:effectLst>
                <a:latin typeface="Tahoma" pitchFamily="34" charset="0"/>
                <a:ea typeface="宋体" pitchFamily="2" charset="-122"/>
              </a:rPr>
              <a:t> </a:t>
            </a:r>
            <a:r>
              <a:rPr lang="zh-CN" sz="2800" dirty="0">
                <a:solidFill>
                  <a:srgbClr val="339966"/>
                </a:solidFill>
                <a:effectLst>
                  <a:outerShdw blurRad="38100" dist="38100" dir="2700000" algn="tl">
                    <a:srgbClr val="C0C0C0"/>
                  </a:outerShdw>
                </a:effectLst>
                <a:latin typeface="宋体" pitchFamily="2" charset="-122"/>
                <a:ea typeface="宋体" pitchFamily="2" charset="-122"/>
              </a:rPr>
              <a:t/>
            </a:r>
            <a:br>
              <a:rPr lang="zh-CN" sz="2800" dirty="0">
                <a:solidFill>
                  <a:srgbClr val="339966"/>
                </a:solidFill>
                <a:effectLst>
                  <a:outerShdw blurRad="38100" dist="38100" dir="2700000" algn="tl">
                    <a:srgbClr val="C0C0C0"/>
                  </a:outerShdw>
                </a:effectLst>
                <a:latin typeface="宋体" pitchFamily="2" charset="-122"/>
                <a:ea typeface="宋体" pitchFamily="2" charset="-122"/>
              </a:rPr>
            </a:br>
            <a:r>
              <a:rPr lang="zh-CN" altLang="en-US" sz="3200" dirty="0" smtClean="0">
                <a:solidFill>
                  <a:srgbClr val="339966"/>
                </a:solidFill>
                <a:effectLst>
                  <a:outerShdw blurRad="38100" dist="38100" dir="2700000" algn="tl">
                    <a:srgbClr val="C0C0C0"/>
                  </a:outerShdw>
                </a:effectLst>
                <a:latin typeface="宋体" pitchFamily="2" charset="-122"/>
                <a:ea typeface="宋体" pitchFamily="2" charset="-122"/>
              </a:rPr>
              <a:t>理解社会利益</a:t>
            </a:r>
            <a:endParaRPr lang="zh-CN" sz="3200" dirty="0">
              <a:solidFill>
                <a:srgbClr val="339966"/>
              </a:solidFill>
              <a:effectLst>
                <a:outerShdw blurRad="38100" dist="38100" dir="2700000" algn="tl">
                  <a:srgbClr val="C0C0C0"/>
                </a:outerShdw>
              </a:effectLst>
              <a:latin typeface="宋体" pitchFamily="2" charset="-122"/>
              <a:ea typeface="宋体" pitchFamily="2" charset="-122"/>
            </a:endParaRPr>
          </a:p>
        </p:txBody>
      </p:sp>
      <p:grpSp>
        <p:nvGrpSpPr>
          <p:cNvPr id="2" name="Group 4"/>
          <p:cNvGrpSpPr>
            <a:grpSpLocks/>
          </p:cNvGrpSpPr>
          <p:nvPr/>
        </p:nvGrpSpPr>
        <p:grpSpPr bwMode="auto">
          <a:xfrm>
            <a:off x="593725" y="290513"/>
            <a:ext cx="8210550" cy="1049337"/>
            <a:chOff x="0" y="0"/>
            <a:chExt cx="5000" cy="661"/>
          </a:xfrm>
        </p:grpSpPr>
        <p:sp>
          <p:nvSpPr>
            <p:cNvPr id="52229"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2230"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2231"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6F66E975-C67A-4CAE-ACC2-D7A1C70AE78D}" type="slidenum">
              <a:rPr lang="en-US" altLang="zh-CN" sz="1700">
                <a:solidFill>
                  <a:srgbClr val="777777"/>
                </a:solidFill>
                <a:latin typeface="Tahoma" pitchFamily="34" charset="0"/>
                <a:ea typeface="宋体" pitchFamily="2" charset="-122"/>
              </a:rPr>
              <a:pPr algn="r"/>
              <a:t>32</a:t>
            </a:fld>
            <a:endParaRPr lang="zh-CN" sz="1700">
              <a:solidFill>
                <a:srgbClr val="777777"/>
              </a:solidFill>
              <a:latin typeface="Tahoma" pitchFamily="34" charset="0"/>
              <a:ea typeface="宋体" pitchFamily="2" charset="-122"/>
            </a:endParaRPr>
          </a:p>
        </p:txBody>
      </p:sp>
      <p:sp>
        <p:nvSpPr>
          <p:cNvPr id="52232" name="Rectangle 5"/>
          <p:cNvSpPr>
            <a:spLocks noChangeArrowheads="1"/>
          </p:cNvSpPr>
          <p:nvPr/>
        </p:nvSpPr>
        <p:spPr bwMode="auto">
          <a:xfrm>
            <a:off x="592138" y="1463674"/>
            <a:ext cx="8229600" cy="4911725"/>
          </a:xfrm>
          <a:prstGeom prst="rect">
            <a:avLst/>
          </a:prstGeom>
          <a:noFill/>
          <a:ln w="9525">
            <a:noFill/>
            <a:miter lim="800000"/>
            <a:headEnd/>
            <a:tailEnd/>
          </a:ln>
          <a:effectLst/>
        </p:spPr>
        <p:txBody>
          <a:bodyPr/>
          <a:lstStyle/>
          <a:p>
            <a:pPr>
              <a:lnSpc>
                <a:spcPct val="105000"/>
              </a:lnSpc>
              <a:spcBef>
                <a:spcPct val="45000"/>
              </a:spcBef>
              <a:buClr>
                <a:srgbClr val="669900"/>
              </a:buClr>
              <a:buSzPct val="120000"/>
            </a:pPr>
            <a:r>
              <a:rPr lang="zh-CN" altLang="en-US" sz="2500" b="1" dirty="0">
                <a:effectLst>
                  <a:outerShdw blurRad="38100" dist="38100" dir="2700000" algn="tl">
                    <a:srgbClr val="000000">
                      <a:alpha val="43137"/>
                    </a:srgbClr>
                  </a:outerShdw>
                </a:effectLst>
                <a:ea typeface="宋体" pitchFamily="2" charset="-122"/>
              </a:rPr>
              <a:t>愚公</a:t>
            </a:r>
            <a:r>
              <a:rPr lang="zh-CN" altLang="en-US" sz="2500" dirty="0">
                <a:ea typeface="宋体" pitchFamily="2" charset="-122"/>
              </a:rPr>
              <a:t>归天后，</a:t>
            </a:r>
            <a:r>
              <a:rPr lang="en-US" altLang="zh-CN" sz="2500" dirty="0">
                <a:ea typeface="宋体" pitchFamily="2" charset="-122"/>
              </a:rPr>
              <a:t>3</a:t>
            </a:r>
            <a:r>
              <a:rPr lang="zh-CN" altLang="en-US" sz="2500" dirty="0">
                <a:ea typeface="宋体" pitchFamily="2" charset="-122"/>
              </a:rPr>
              <a:t>个继承者开始在该地区生活，他们分别把自己命名为</a:t>
            </a:r>
            <a:r>
              <a:rPr lang="zh-CN" altLang="en-US" sz="2500" dirty="0">
                <a:solidFill>
                  <a:srgbClr val="0070C0"/>
                </a:solidFill>
                <a:ea typeface="宋体" pitchFamily="2" charset="-122"/>
              </a:rPr>
              <a:t>李子林、马儿坡、库水塘</a:t>
            </a:r>
            <a:r>
              <a:rPr lang="zh-CN" altLang="en-US" sz="2500" dirty="0">
                <a:ea typeface="宋体" pitchFamily="2" charset="-122"/>
              </a:rPr>
              <a:t>。由于各自能力或拥有土地的差异，继承者们的生产可能性如下：</a:t>
            </a:r>
            <a:endParaRPr lang="en-US" altLang="zh-CN" sz="2500" dirty="0">
              <a:solidFill>
                <a:srgbClr val="0070C0"/>
              </a:solidFill>
              <a:ea typeface="宋体" pitchFamily="2" charset="-122"/>
            </a:endParaRPr>
          </a:p>
          <a:p>
            <a:pPr>
              <a:lnSpc>
                <a:spcPct val="105000"/>
              </a:lnSpc>
              <a:spcBef>
                <a:spcPts val="600"/>
              </a:spcBef>
              <a:buClr>
                <a:srgbClr val="669900"/>
              </a:buClr>
              <a:buSzPct val="120000"/>
            </a:pPr>
            <a:r>
              <a:rPr lang="zh-CN" altLang="en-US" sz="2400" dirty="0">
                <a:solidFill>
                  <a:srgbClr val="0070C0"/>
                </a:solidFill>
                <a:ea typeface="宋体" pitchFamily="2" charset="-122"/>
              </a:rPr>
              <a:t>马儿坡</a:t>
            </a:r>
            <a:r>
              <a:rPr lang="zh-CN" altLang="en-US" sz="2400" dirty="0">
                <a:ea typeface="宋体" pitchFamily="2" charset="-122"/>
              </a:rPr>
              <a:t>可能性为：</a:t>
            </a:r>
            <a:r>
              <a:rPr lang="en-US" altLang="zh-CN" sz="2400" dirty="0">
                <a:solidFill>
                  <a:srgbClr val="00B050"/>
                </a:solidFill>
                <a:ea typeface="宋体" pitchFamily="2" charset="-122"/>
              </a:rPr>
              <a:t>1000</a:t>
            </a:r>
            <a:r>
              <a:rPr lang="zh-CN" altLang="en-US" sz="2400" dirty="0">
                <a:solidFill>
                  <a:srgbClr val="00B050"/>
                </a:solidFill>
                <a:ea typeface="宋体" pitchFamily="2" charset="-122"/>
              </a:rPr>
              <a:t>斤饼</a:t>
            </a:r>
            <a:r>
              <a:rPr lang="zh-CN" altLang="en-US" sz="2400" dirty="0">
                <a:ea typeface="宋体" pitchFamily="2" charset="-122"/>
              </a:rPr>
              <a:t>或</a:t>
            </a:r>
            <a:r>
              <a:rPr lang="en-US" altLang="zh-CN" sz="2400" dirty="0">
                <a:solidFill>
                  <a:srgbClr val="9900CC"/>
                </a:solidFill>
                <a:ea typeface="宋体" pitchFamily="2" charset="-122"/>
              </a:rPr>
              <a:t>200</a:t>
            </a:r>
            <a:r>
              <a:rPr lang="zh-CN" altLang="en-US" sz="2400" dirty="0">
                <a:solidFill>
                  <a:srgbClr val="9900CC"/>
                </a:solidFill>
                <a:ea typeface="宋体" pitchFamily="2" charset="-122"/>
              </a:rPr>
              <a:t>斤肉</a:t>
            </a:r>
            <a:endParaRPr lang="en-US" altLang="zh-CN" sz="2400" dirty="0">
              <a:solidFill>
                <a:srgbClr val="9900CC"/>
              </a:solidFill>
              <a:ea typeface="宋体" pitchFamily="2" charset="-122"/>
            </a:endParaRPr>
          </a:p>
          <a:p>
            <a:pPr>
              <a:lnSpc>
                <a:spcPct val="105000"/>
              </a:lnSpc>
              <a:spcBef>
                <a:spcPts val="600"/>
              </a:spcBef>
              <a:buClr>
                <a:srgbClr val="669900"/>
              </a:buClr>
              <a:buSzPct val="120000"/>
            </a:pPr>
            <a:r>
              <a:rPr lang="zh-CN" altLang="en-US" sz="2400" dirty="0">
                <a:solidFill>
                  <a:srgbClr val="0070C0"/>
                </a:solidFill>
                <a:ea typeface="宋体" pitchFamily="2" charset="-122"/>
              </a:rPr>
              <a:t>李子林</a:t>
            </a:r>
            <a:r>
              <a:rPr lang="zh-CN" altLang="en-US" sz="2400" dirty="0">
                <a:ea typeface="宋体" pitchFamily="2" charset="-122"/>
              </a:rPr>
              <a:t>可能性为：</a:t>
            </a:r>
            <a:r>
              <a:rPr lang="en-US" altLang="zh-CN" sz="2400" dirty="0">
                <a:solidFill>
                  <a:srgbClr val="00B050"/>
                </a:solidFill>
                <a:ea typeface="宋体" pitchFamily="2" charset="-122"/>
              </a:rPr>
              <a:t>1000</a:t>
            </a:r>
            <a:r>
              <a:rPr lang="zh-CN" altLang="en-US" sz="2400" dirty="0">
                <a:solidFill>
                  <a:srgbClr val="00B050"/>
                </a:solidFill>
                <a:ea typeface="宋体" pitchFamily="2" charset="-122"/>
              </a:rPr>
              <a:t>斤饼</a:t>
            </a:r>
            <a:r>
              <a:rPr lang="zh-CN" altLang="en-US" sz="2400" dirty="0">
                <a:ea typeface="宋体" pitchFamily="2" charset="-122"/>
              </a:rPr>
              <a:t>或</a:t>
            </a:r>
            <a:r>
              <a:rPr lang="en-US" altLang="zh-CN" sz="2400" dirty="0">
                <a:solidFill>
                  <a:srgbClr val="9900CC"/>
                </a:solidFill>
                <a:ea typeface="宋体" pitchFamily="2" charset="-122"/>
              </a:rPr>
              <a:t>100</a:t>
            </a:r>
            <a:r>
              <a:rPr lang="zh-CN" altLang="en-US" sz="2400" dirty="0">
                <a:solidFill>
                  <a:srgbClr val="9900CC"/>
                </a:solidFill>
                <a:ea typeface="宋体" pitchFamily="2" charset="-122"/>
              </a:rPr>
              <a:t>斤肉</a:t>
            </a:r>
            <a:endParaRPr lang="en-US" altLang="zh-CN" sz="2400" dirty="0">
              <a:solidFill>
                <a:srgbClr val="9900CC"/>
              </a:solidFill>
              <a:ea typeface="宋体" pitchFamily="2" charset="-122"/>
            </a:endParaRPr>
          </a:p>
          <a:p>
            <a:pPr>
              <a:lnSpc>
                <a:spcPct val="105000"/>
              </a:lnSpc>
              <a:spcBef>
                <a:spcPts val="600"/>
              </a:spcBef>
              <a:buClr>
                <a:srgbClr val="669900"/>
              </a:buClr>
              <a:buSzPct val="120000"/>
            </a:pPr>
            <a:r>
              <a:rPr lang="zh-CN" altLang="en-US" sz="2400" dirty="0">
                <a:solidFill>
                  <a:srgbClr val="0070C0"/>
                </a:solidFill>
                <a:ea typeface="宋体" pitchFamily="2" charset="-122"/>
              </a:rPr>
              <a:t>库水塘</a:t>
            </a:r>
            <a:r>
              <a:rPr lang="zh-CN" altLang="en-US" sz="2400" dirty="0">
                <a:ea typeface="宋体" pitchFamily="2" charset="-122"/>
              </a:rPr>
              <a:t>可能性为：</a:t>
            </a:r>
            <a:r>
              <a:rPr lang="en-US" altLang="zh-CN" sz="2400" dirty="0">
                <a:solidFill>
                  <a:srgbClr val="00B050"/>
                </a:solidFill>
                <a:ea typeface="宋体" pitchFamily="2" charset="-122"/>
              </a:rPr>
              <a:t>4000</a:t>
            </a:r>
            <a:r>
              <a:rPr lang="zh-CN" altLang="en-US" sz="2400" dirty="0">
                <a:solidFill>
                  <a:srgbClr val="00B050"/>
                </a:solidFill>
                <a:ea typeface="宋体" pitchFamily="2" charset="-122"/>
              </a:rPr>
              <a:t>斤饼</a:t>
            </a:r>
            <a:r>
              <a:rPr lang="zh-CN" altLang="en-US" sz="2400" dirty="0">
                <a:ea typeface="宋体" pitchFamily="2" charset="-122"/>
              </a:rPr>
              <a:t>或</a:t>
            </a:r>
            <a:r>
              <a:rPr lang="en-US" altLang="zh-CN" sz="2400" dirty="0">
                <a:solidFill>
                  <a:srgbClr val="9900CC"/>
                </a:solidFill>
                <a:ea typeface="宋体" pitchFamily="2" charset="-122"/>
              </a:rPr>
              <a:t>200</a:t>
            </a:r>
            <a:r>
              <a:rPr lang="zh-CN" altLang="en-US" sz="2400" dirty="0">
                <a:solidFill>
                  <a:srgbClr val="9900CC"/>
                </a:solidFill>
                <a:ea typeface="宋体" pitchFamily="2" charset="-122"/>
              </a:rPr>
              <a:t>斤肉</a:t>
            </a:r>
            <a:endParaRPr lang="en-US" altLang="zh-CN" sz="2500" dirty="0">
              <a:ea typeface="宋体" pitchFamily="2" charset="-122"/>
            </a:endParaRPr>
          </a:p>
          <a:p>
            <a:pPr>
              <a:lnSpc>
                <a:spcPct val="105000"/>
              </a:lnSpc>
              <a:spcBef>
                <a:spcPct val="45000"/>
              </a:spcBef>
              <a:buClr>
                <a:srgbClr val="669900"/>
              </a:buClr>
              <a:buSzPct val="120000"/>
            </a:pPr>
            <a:r>
              <a:rPr lang="zh-CN" altLang="en-US" sz="2500" dirty="0">
                <a:ea typeface="宋体" pitchFamily="2" charset="-122"/>
              </a:rPr>
              <a:t>如果归天的愚公还可像仁慈（关心他们）而圣明（了解他们）的君主那样行事。他将</a:t>
            </a:r>
            <a:endParaRPr lang="en-US" altLang="zh-CN" sz="2500" dirty="0">
              <a:ea typeface="宋体" pitchFamily="2" charset="-122"/>
            </a:endParaRPr>
          </a:p>
          <a:p>
            <a:pPr>
              <a:lnSpc>
                <a:spcPct val="105000"/>
              </a:lnSpc>
              <a:spcBef>
                <a:spcPts val="600"/>
              </a:spcBef>
              <a:buClr>
                <a:srgbClr val="669900"/>
              </a:buClr>
              <a:buSzPct val="120000"/>
              <a:buFont typeface="Wingdings" pitchFamily="2" charset="2"/>
              <a:buNone/>
            </a:pPr>
            <a:r>
              <a:rPr lang="zh-CN" sz="2500" dirty="0">
                <a:ea typeface="宋体" pitchFamily="2" charset="-122"/>
              </a:rPr>
              <a:t> </a:t>
            </a:r>
            <a:r>
              <a:rPr lang="zh-CN" sz="2500" b="1" dirty="0">
                <a:solidFill>
                  <a:srgbClr val="339966"/>
                </a:solidFill>
                <a:ea typeface="宋体" pitchFamily="2" charset="-122"/>
              </a:rPr>
              <a:t>a.</a:t>
            </a:r>
            <a:r>
              <a:rPr lang="en-US" altLang="zh-CN" sz="2500" b="1" dirty="0">
                <a:solidFill>
                  <a:srgbClr val="339966"/>
                </a:solidFill>
                <a:ea typeface="宋体" pitchFamily="2" charset="-122"/>
              </a:rPr>
              <a:t> </a:t>
            </a:r>
            <a:r>
              <a:rPr lang="zh-CN" altLang="en-US" sz="2500" dirty="0">
                <a:ea typeface="宋体" pitchFamily="2" charset="-122"/>
              </a:rPr>
              <a:t>如何分配生产任务</a:t>
            </a:r>
            <a:r>
              <a:rPr lang="en-US" altLang="zh-CN" sz="2500" dirty="0">
                <a:ea typeface="宋体" pitchFamily="2" charset="-122"/>
              </a:rPr>
              <a:t>(How)</a:t>
            </a:r>
            <a:r>
              <a:rPr lang="zh-CN" altLang="en-US" sz="2500" dirty="0">
                <a:ea typeface="宋体" pitchFamily="2" charset="-122"/>
              </a:rPr>
              <a:t>？如，生产</a:t>
            </a:r>
            <a:r>
              <a:rPr lang="en-US" altLang="zh-CN" sz="2500" dirty="0">
                <a:ea typeface="宋体" pitchFamily="2" charset="-122"/>
              </a:rPr>
              <a:t>300</a:t>
            </a:r>
            <a:r>
              <a:rPr lang="zh-CN" altLang="en-US" sz="2500" dirty="0">
                <a:ea typeface="宋体" pitchFamily="2" charset="-122"/>
              </a:rPr>
              <a:t>斤肉让谁来做？</a:t>
            </a:r>
            <a:endParaRPr lang="zh-CN" sz="2500" dirty="0">
              <a:ea typeface="宋体" pitchFamily="2" charset="-122"/>
            </a:endParaRPr>
          </a:p>
          <a:p>
            <a:pPr marL="571500" lvl="1" indent="-457200">
              <a:lnSpc>
                <a:spcPct val="105000"/>
              </a:lnSpc>
              <a:spcBef>
                <a:spcPts val="600"/>
              </a:spcBef>
              <a:buClr>
                <a:srgbClr val="003399"/>
              </a:buClr>
              <a:buSzPct val="120000"/>
              <a:buFont typeface="Wingdings" pitchFamily="2" charset="2"/>
              <a:buNone/>
            </a:pPr>
            <a:r>
              <a:rPr lang="zh-CN" sz="2500" b="1" dirty="0">
                <a:solidFill>
                  <a:srgbClr val="339966"/>
                </a:solidFill>
                <a:ea typeface="宋体" pitchFamily="2" charset="-122"/>
              </a:rPr>
              <a:t>b.</a:t>
            </a:r>
            <a:r>
              <a:rPr lang="en-US" altLang="zh-CN" sz="2500" b="1" dirty="0">
                <a:solidFill>
                  <a:srgbClr val="339966"/>
                </a:solidFill>
                <a:ea typeface="宋体" pitchFamily="2" charset="-122"/>
              </a:rPr>
              <a:t> </a:t>
            </a:r>
            <a:r>
              <a:rPr lang="zh-CN" altLang="en-US" sz="2500" dirty="0">
                <a:ea typeface="宋体" pitchFamily="2" charset="-122"/>
              </a:rPr>
              <a:t>生产多少肉和饼</a:t>
            </a:r>
            <a:r>
              <a:rPr lang="en-US" altLang="zh-CN" sz="2500" dirty="0">
                <a:ea typeface="宋体" pitchFamily="2" charset="-122"/>
              </a:rPr>
              <a:t>(What)</a:t>
            </a:r>
            <a:r>
              <a:rPr lang="zh-CN" altLang="en-US" sz="2500" dirty="0">
                <a:ea typeface="宋体" pitchFamily="2" charset="-122"/>
              </a:rPr>
              <a:t>？全部生产饼或肉是好主意吗？</a:t>
            </a:r>
            <a:endParaRPr lang="en-US" altLang="zh-CN" sz="2500" dirty="0">
              <a:ea typeface="宋体" pitchFamily="2" charset="-122"/>
            </a:endParaRPr>
          </a:p>
          <a:p>
            <a:pPr marL="571500" lvl="1" indent="-457200">
              <a:lnSpc>
                <a:spcPct val="105000"/>
              </a:lnSpc>
              <a:spcBef>
                <a:spcPts val="600"/>
              </a:spcBef>
              <a:buClr>
                <a:srgbClr val="003399"/>
              </a:buClr>
              <a:buSzPct val="120000"/>
              <a:buFont typeface="Wingdings" pitchFamily="2" charset="2"/>
              <a:buNone/>
            </a:pPr>
            <a:r>
              <a:rPr lang="zh-CN" sz="2500" b="1" dirty="0">
                <a:solidFill>
                  <a:srgbClr val="339966"/>
                </a:solidFill>
                <a:ea typeface="宋体" pitchFamily="2" charset="-122"/>
              </a:rPr>
              <a:t>c</a:t>
            </a:r>
            <a:r>
              <a:rPr lang="zh-CN" altLang="zh-CN" sz="2500" b="1" dirty="0">
                <a:solidFill>
                  <a:srgbClr val="339966"/>
                </a:solidFill>
                <a:ea typeface="宋体" pitchFamily="2" charset="-122"/>
              </a:rPr>
              <a:t>.</a:t>
            </a:r>
            <a:r>
              <a:rPr lang="en-US" altLang="zh-CN" sz="2500" b="1" dirty="0">
                <a:solidFill>
                  <a:srgbClr val="339966"/>
                </a:solidFill>
                <a:ea typeface="宋体" pitchFamily="2" charset="-122"/>
              </a:rPr>
              <a:t> </a:t>
            </a:r>
            <a:r>
              <a:rPr lang="zh-CN" altLang="en-US" sz="2500" dirty="0">
                <a:ea typeface="宋体" pitchFamily="2" charset="-122"/>
              </a:rPr>
              <a:t>如何分配生产出来的肉和饼？每种均平分是好主意吗？</a:t>
            </a:r>
            <a:endParaRPr lang="zh-CN" sz="2500" dirty="0">
              <a:ea typeface="宋体" pitchFamily="2" charset="-122"/>
            </a:endParaRPr>
          </a:p>
        </p:txBody>
      </p:sp>
    </p:spTree>
    <p:extLst>
      <p:ext uri="{BB962C8B-B14F-4D97-AF65-F5344CB8AC3E}">
        <p14:creationId xmlns:p14="http://schemas.microsoft.com/office/powerpoint/2010/main" val="2647534875"/>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2">
                                            <p:txEl>
                                              <p:pRg st="6" end="6"/>
                                            </p:txEl>
                                          </p:spTgt>
                                        </p:tgtEl>
                                        <p:attrNameLst>
                                          <p:attrName>style.visibility</p:attrName>
                                        </p:attrNameLst>
                                      </p:cBhvr>
                                      <p:to>
                                        <p:strVal val="visible"/>
                                      </p:to>
                                    </p:set>
                                    <p:animEffect transition="in" filter="wipe(left)">
                                      <p:cBhvr>
                                        <p:cTn id="7" dur="500"/>
                                        <p:tgtEl>
                                          <p:spTgt spid="5223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2">
                                            <p:txEl>
                                              <p:pRg st="7" end="7"/>
                                            </p:txEl>
                                          </p:spTgt>
                                        </p:tgtEl>
                                        <p:attrNameLst>
                                          <p:attrName>style.visibility</p:attrName>
                                        </p:attrNameLst>
                                      </p:cBhvr>
                                      <p:to>
                                        <p:strVal val="visible"/>
                                      </p:to>
                                    </p:set>
                                    <p:animEffect transition="in" filter="wipe(left)">
                                      <p:cBhvr>
                                        <p:cTn id="12" dur="500"/>
                                        <p:tgtEl>
                                          <p:spTgt spid="522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r>
              <a:rPr lang="zh-CN" altLang="zh-CN" dirty="0"/>
              <a:t>像经济学家一样思考</a:t>
            </a:r>
          </a:p>
        </p:txBody>
      </p:sp>
      <p:sp>
        <p:nvSpPr>
          <p:cNvPr id="7" name="灯片编号占位符 2"/>
          <p:cNvSpPr>
            <a:spLocks noGrp="1"/>
          </p:cNvSpPr>
          <p:nvPr>
            <p:ph type="sldNum" sz="quarter" idx="11"/>
          </p:nvPr>
        </p:nvSpPr>
        <p:spPr/>
        <p:txBody>
          <a:bodyPr/>
          <a:lstStyle/>
          <a:p>
            <a:fld id="{123DCDE1-A6DA-48DF-A9BB-DB7A74055ACE}" type="slidenum">
              <a:rPr lang="en-US" altLang="zh-CN"/>
              <a:pPr/>
              <a:t>33</a:t>
            </a:fld>
            <a:endParaRPr lang="en-US" altLang="zh-CN"/>
          </a:p>
        </p:txBody>
      </p:sp>
      <p:sp>
        <p:nvSpPr>
          <p:cNvPr id="49154" name="Rectangle 2"/>
          <p:cNvSpPr>
            <a:spLocks noGrp="1" noChangeArrowheads="1"/>
          </p:cNvSpPr>
          <p:nvPr>
            <p:ph type="title" idx="4294967295"/>
          </p:nvPr>
        </p:nvSpPr>
        <p:spPr/>
        <p:txBody>
          <a:bodyPr/>
          <a:lstStyle/>
          <a:p>
            <a:r>
              <a:rPr lang="zh-CN" altLang="en-US" sz="3600" dirty="0">
                <a:ea typeface="宋体" pitchFamily="2" charset="-122"/>
              </a:rPr>
              <a:t>效率与公平</a:t>
            </a:r>
            <a:r>
              <a:rPr lang="zh-CN" sz="3600" dirty="0">
                <a:ea typeface="宋体" pitchFamily="2" charset="-122"/>
              </a:rPr>
              <a:t>：一个总结</a:t>
            </a:r>
            <a:r>
              <a:rPr lang="en-US" altLang="zh-CN" sz="3600" dirty="0">
                <a:ea typeface="宋体" pitchFamily="2" charset="-122"/>
              </a:rPr>
              <a:t>/</a:t>
            </a:r>
            <a:r>
              <a:rPr lang="zh-CN" altLang="en-US" sz="3600" dirty="0">
                <a:ea typeface="宋体" pitchFamily="2" charset="-122"/>
              </a:rPr>
              <a:t>猜测</a:t>
            </a:r>
            <a:endParaRPr lang="zh-CN" sz="3600" dirty="0">
              <a:ea typeface="宋体" pitchFamily="2" charset="-122"/>
            </a:endParaRPr>
          </a:p>
        </p:txBody>
      </p:sp>
      <p:sp>
        <p:nvSpPr>
          <p:cNvPr id="49155" name="Rectangle 3"/>
          <p:cNvSpPr>
            <a:spLocks noGrp="1" noChangeArrowheads="1"/>
          </p:cNvSpPr>
          <p:nvPr>
            <p:ph type="body" idx="4294967295"/>
          </p:nvPr>
        </p:nvSpPr>
        <p:spPr>
          <a:xfrm>
            <a:off x="373063" y="1008063"/>
            <a:ext cx="8313737" cy="1584325"/>
          </a:xfrm>
        </p:spPr>
        <p:txBody>
          <a:bodyPr/>
          <a:lstStyle/>
          <a:p>
            <a:r>
              <a:rPr lang="zh-CN" altLang="en-US" sz="2700" dirty="0">
                <a:ea typeface="宋体" pitchFamily="2" charset="-122"/>
              </a:rPr>
              <a:t>如何生产</a:t>
            </a:r>
            <a:r>
              <a:rPr lang="en-US" altLang="zh-CN" sz="2700" dirty="0">
                <a:ea typeface="宋体" pitchFamily="2" charset="-122"/>
              </a:rPr>
              <a:t>(How)</a:t>
            </a:r>
            <a:r>
              <a:rPr lang="zh-CN" altLang="en-US" sz="2700" dirty="0">
                <a:ea typeface="宋体" pitchFamily="2" charset="-122"/>
              </a:rPr>
              <a:t>是具有</a:t>
            </a:r>
            <a:r>
              <a:rPr lang="en-US" altLang="zh-CN" sz="2700" dirty="0">
                <a:ea typeface="宋体" pitchFamily="2" charset="-122"/>
              </a:rPr>
              <a:t>(</a:t>
            </a:r>
            <a:r>
              <a:rPr lang="zh-CN" altLang="en-US" sz="2700" dirty="0">
                <a:ea typeface="宋体" pitchFamily="2" charset="-122"/>
              </a:rPr>
              <a:t>生产</a:t>
            </a:r>
            <a:r>
              <a:rPr lang="en-US" altLang="zh-CN" sz="2700" dirty="0">
                <a:ea typeface="宋体" pitchFamily="2" charset="-122"/>
              </a:rPr>
              <a:t>)</a:t>
            </a:r>
            <a:r>
              <a:rPr lang="zh-CN" altLang="en-US" sz="2700" dirty="0">
                <a:solidFill>
                  <a:srgbClr val="C00000"/>
                </a:solidFill>
                <a:ea typeface="宋体" pitchFamily="2" charset="-122"/>
              </a:rPr>
              <a:t>效率</a:t>
            </a:r>
            <a:r>
              <a:rPr lang="zh-CN" altLang="en-US" sz="2700" dirty="0">
                <a:ea typeface="宋体" pitchFamily="2" charset="-122"/>
              </a:rPr>
              <a:t>的？</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人尽其才）</a:t>
            </a:r>
            <a:endParaRPr lang="en-US" altLang="zh-CN" sz="2700" dirty="0">
              <a:ea typeface="宋体" pitchFamily="2" charset="-122"/>
            </a:endParaRPr>
          </a:p>
          <a:p>
            <a:pPr lvl="1">
              <a:spcBef>
                <a:spcPts val="800"/>
              </a:spcBef>
            </a:pPr>
            <a:r>
              <a:rPr lang="zh-CN" altLang="en-US" sz="2500" dirty="0">
                <a:ea typeface="宋体" pitchFamily="2" charset="-122"/>
              </a:rPr>
              <a:t>稀缺资源充分利用</a:t>
            </a:r>
            <a:endParaRPr lang="en-US" altLang="zh-CN" sz="2500" dirty="0">
              <a:ea typeface="宋体" pitchFamily="2" charset="-122"/>
            </a:endParaRPr>
          </a:p>
          <a:p>
            <a:pPr lvl="1">
              <a:spcBef>
                <a:spcPts val="800"/>
              </a:spcBef>
            </a:pPr>
            <a:r>
              <a:rPr lang="zh-CN" altLang="en-US" sz="2500" b="1" dirty="0">
                <a:ea typeface="宋体" pitchFamily="2" charset="-122"/>
              </a:rPr>
              <a:t>成本最低的方式</a:t>
            </a:r>
            <a:r>
              <a:rPr lang="zh-CN" altLang="en-US" sz="2500" dirty="0">
                <a:ea typeface="宋体" pitchFamily="2" charset="-122"/>
              </a:rPr>
              <a:t>：</a:t>
            </a:r>
            <a:r>
              <a:rPr lang="zh-CN" altLang="en-US" sz="2200" dirty="0">
                <a:ea typeface="宋体" pitchFamily="2" charset="-122"/>
              </a:rPr>
              <a:t>将生产任务率先分配给成本最低的资源</a:t>
            </a:r>
            <a:endParaRPr lang="en-US" altLang="zh-CN" sz="2200" dirty="0">
              <a:ea typeface="宋体" pitchFamily="2" charset="-122"/>
            </a:endParaRPr>
          </a:p>
        </p:txBody>
      </p:sp>
      <p:sp>
        <p:nvSpPr>
          <p:cNvPr id="49157" name="Rectangle 6"/>
          <p:cNvSpPr>
            <a:spLocks noChangeArrowheads="1"/>
          </p:cNvSpPr>
          <p:nvPr/>
        </p:nvSpPr>
        <p:spPr bwMode="auto">
          <a:xfrm>
            <a:off x="410902" y="6037217"/>
            <a:ext cx="8229600" cy="1063625"/>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pPr>
            <a:endParaRPr lang="zh-CN" sz="2800" dirty="0">
              <a:ea typeface="宋体" pitchFamily="2" charset="-122"/>
            </a:endParaRPr>
          </a:p>
        </p:txBody>
      </p:sp>
      <p:sp>
        <p:nvSpPr>
          <p:cNvPr id="9" name="Rectangle 3"/>
          <p:cNvSpPr txBox="1">
            <a:spLocks noChangeArrowheads="1"/>
          </p:cNvSpPr>
          <p:nvPr/>
        </p:nvSpPr>
        <p:spPr bwMode="auto">
          <a:xfrm>
            <a:off x="386572" y="2861057"/>
            <a:ext cx="8313737" cy="10502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nSpc>
                <a:spcPct val="105000"/>
              </a:lnSpc>
              <a:spcBef>
                <a:spcPct val="45000"/>
              </a:spcBef>
              <a:buClr>
                <a:srgbClr val="339966"/>
              </a:buClr>
              <a:buSzPct val="120000"/>
              <a:buFont typeface="Wingdings" pitchFamily="2" charset="2"/>
              <a:buChar char="§"/>
            </a:pPr>
            <a:r>
              <a:rPr lang="zh-CN" altLang="en-US" sz="2700" dirty="0">
                <a:ea typeface="宋体" pitchFamily="2" charset="-122"/>
              </a:rPr>
              <a:t>生产什么</a:t>
            </a:r>
            <a:r>
              <a:rPr lang="en-US" altLang="zh-CN" sz="2700" dirty="0">
                <a:ea typeface="宋体" pitchFamily="2" charset="-122"/>
              </a:rPr>
              <a:t>/</a:t>
            </a:r>
            <a:r>
              <a:rPr lang="zh-CN" altLang="en-US" sz="2700" dirty="0">
                <a:ea typeface="宋体" pitchFamily="2" charset="-122"/>
              </a:rPr>
              <a:t>多少</a:t>
            </a:r>
            <a:r>
              <a:rPr lang="en-US" altLang="zh-CN" sz="2700" dirty="0">
                <a:ea typeface="宋体" pitchFamily="2" charset="-122"/>
              </a:rPr>
              <a:t>(What)</a:t>
            </a:r>
            <a:r>
              <a:rPr lang="zh-CN" altLang="en-US" sz="2700" dirty="0">
                <a:ea typeface="宋体" pitchFamily="2" charset="-122"/>
              </a:rPr>
              <a:t>是具有</a:t>
            </a:r>
            <a:r>
              <a:rPr lang="en-US" altLang="zh-CN" sz="2700" dirty="0">
                <a:ea typeface="宋体" pitchFamily="2" charset="-122"/>
              </a:rPr>
              <a:t>(</a:t>
            </a:r>
            <a:r>
              <a:rPr lang="zh-CN" altLang="en-US" sz="2700" dirty="0">
                <a:ea typeface="宋体" pitchFamily="2" charset="-122"/>
              </a:rPr>
              <a:t>配置</a:t>
            </a:r>
            <a:r>
              <a:rPr lang="en-US" altLang="zh-CN" sz="2700" dirty="0">
                <a:ea typeface="宋体" pitchFamily="2" charset="-122"/>
              </a:rPr>
              <a:t>)</a:t>
            </a:r>
            <a:r>
              <a:rPr lang="zh-CN" altLang="en-US" sz="2700" dirty="0">
                <a:solidFill>
                  <a:srgbClr val="C00000"/>
                </a:solidFill>
                <a:ea typeface="宋体" pitchFamily="2" charset="-122"/>
              </a:rPr>
              <a:t>效率</a:t>
            </a:r>
            <a:r>
              <a:rPr kumimoji="0" lang="zh-CN" altLang="en-US" sz="2700" b="0" i="0" u="none" strike="noStrike" kern="0" cap="none" spc="0" normalizeH="0" baseline="0" noProof="0" dirty="0">
                <a:ln>
                  <a:noFill/>
                </a:ln>
                <a:solidFill>
                  <a:schemeClr val="tx1"/>
                </a:solidFill>
                <a:effectLst/>
                <a:uLnTx/>
                <a:uFillTx/>
                <a:latin typeface="+mn-lt"/>
                <a:ea typeface="宋体" pitchFamily="2" charset="-122"/>
                <a:cs typeface="+mn-cs"/>
              </a:rPr>
              <a:t>？</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过犹不及）</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742950" marR="0" lvl="1" indent="-285750" algn="l" defTabSz="914400" rtl="0" eaLnBrk="1" fontAlgn="base" latinLnBrk="0" hangingPunct="1">
              <a:lnSpc>
                <a:spcPct val="100000"/>
              </a:lnSpc>
              <a:spcBef>
                <a:spcPts val="800"/>
              </a:spcBef>
              <a:spcAft>
                <a:spcPct val="0"/>
              </a:spcAft>
              <a:buClr>
                <a:srgbClr val="996633"/>
              </a:buClr>
              <a:buSzPct val="120000"/>
              <a:buFont typeface="Wingdings" pitchFamily="2" charset="2"/>
              <a:buChar char="§"/>
              <a:tabLst/>
              <a:defRPr/>
            </a:pPr>
            <a:r>
              <a:rPr lang="zh-CN" altLang="en-US" sz="2500" kern="0" dirty="0">
                <a:latin typeface="+mn-lt"/>
                <a:ea typeface="宋体" pitchFamily="2" charset="-122"/>
              </a:rPr>
              <a:t>增加每种物品的社会边际利益</a:t>
            </a:r>
            <a:r>
              <a:rPr lang="en-US" altLang="zh-CN" sz="2500" kern="0" dirty="0">
                <a:latin typeface="+mn-lt"/>
                <a:ea typeface="宋体" pitchFamily="2" charset="-122"/>
              </a:rPr>
              <a:t>=</a:t>
            </a:r>
            <a:r>
              <a:rPr lang="zh-CN" altLang="en-US" sz="2500" kern="0" dirty="0">
                <a:latin typeface="+mn-lt"/>
                <a:ea typeface="宋体" pitchFamily="2" charset="-122"/>
              </a:rPr>
              <a:t>边际成本</a:t>
            </a:r>
            <a:r>
              <a:rPr lang="en-US" altLang="zh-CN" sz="2500" kern="0" dirty="0">
                <a:latin typeface="+mn-lt"/>
                <a:ea typeface="宋体" pitchFamily="2" charset="-122"/>
              </a:rPr>
              <a:t>(</a:t>
            </a:r>
            <a:r>
              <a:rPr lang="zh-CN" altLang="en-US" sz="2500" kern="0" dirty="0">
                <a:latin typeface="+mn-lt"/>
                <a:ea typeface="宋体" pitchFamily="2" charset="-122"/>
              </a:rPr>
              <a:t>放弃的利益</a:t>
            </a:r>
            <a:r>
              <a:rPr lang="en-US" altLang="zh-CN" sz="2500" kern="0" dirty="0">
                <a:latin typeface="+mn-lt"/>
                <a:ea typeface="宋体" pitchFamily="2" charset="-122"/>
              </a:rPr>
              <a:t>)</a:t>
            </a:r>
            <a:endParaRPr kumimoji="0" lang="en-US" altLang="zh-CN" sz="2500" b="0" i="0" u="none" strike="noStrike" kern="0" cap="none" spc="0" normalizeH="0" baseline="0" noProof="0" dirty="0">
              <a:ln>
                <a:noFill/>
              </a:ln>
              <a:solidFill>
                <a:schemeClr val="tx1"/>
              </a:solidFill>
              <a:effectLst/>
              <a:uLnTx/>
              <a:uFillTx/>
              <a:latin typeface="+mn-lt"/>
              <a:ea typeface="宋体" pitchFamily="2" charset="-122"/>
            </a:endParaRPr>
          </a:p>
        </p:txBody>
      </p:sp>
      <p:sp>
        <p:nvSpPr>
          <p:cNvPr id="10" name="Rectangle 3"/>
          <p:cNvSpPr txBox="1">
            <a:spLocks noChangeArrowheads="1"/>
          </p:cNvSpPr>
          <p:nvPr/>
        </p:nvSpPr>
        <p:spPr bwMode="auto">
          <a:xfrm>
            <a:off x="368190" y="3996723"/>
            <a:ext cx="8535571" cy="234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nSpc>
                <a:spcPct val="105000"/>
              </a:lnSpc>
              <a:spcBef>
                <a:spcPct val="45000"/>
              </a:spcBef>
              <a:buClr>
                <a:srgbClr val="339966"/>
              </a:buClr>
              <a:buSzPct val="120000"/>
              <a:buFont typeface="Wingdings" pitchFamily="2" charset="2"/>
              <a:buChar char="§"/>
            </a:pPr>
            <a:r>
              <a:rPr lang="zh-CN" altLang="en-US" sz="2700" dirty="0">
                <a:ea typeface="宋体" pitchFamily="2" charset="-122"/>
              </a:rPr>
              <a:t>为谁生产</a:t>
            </a:r>
            <a:r>
              <a:rPr lang="en-US" altLang="zh-CN" sz="2700" dirty="0">
                <a:ea typeface="宋体" pitchFamily="2" charset="-122"/>
              </a:rPr>
              <a:t>/</a:t>
            </a:r>
            <a:r>
              <a:rPr lang="zh-CN" altLang="en-US" sz="2700" dirty="0">
                <a:ea typeface="宋体" pitchFamily="2" charset="-122"/>
              </a:rPr>
              <a:t>如何分配</a:t>
            </a:r>
            <a:r>
              <a:rPr lang="en-US" altLang="zh-CN" sz="2700" dirty="0">
                <a:ea typeface="宋体" pitchFamily="2" charset="-122"/>
              </a:rPr>
              <a:t>(for Whom)</a:t>
            </a:r>
            <a:r>
              <a:rPr lang="zh-CN" altLang="en-US" sz="2700" dirty="0">
                <a:ea typeface="宋体" pitchFamily="2" charset="-122"/>
              </a:rPr>
              <a:t>是合意的呢</a:t>
            </a:r>
            <a:r>
              <a:rPr kumimoji="0" lang="zh-CN" altLang="en-US" sz="2700" b="0" i="0" u="none" strike="noStrike" kern="0" cap="none" spc="0" normalizeH="0" baseline="0" noProof="0" dirty="0">
                <a:ln>
                  <a:noFill/>
                </a:ln>
                <a:solidFill>
                  <a:schemeClr val="tx1"/>
                </a:solidFill>
                <a:effectLst/>
                <a:uLnTx/>
                <a:uFillTx/>
                <a:latin typeface="+mn-lt"/>
                <a:ea typeface="宋体" pitchFamily="2" charset="-122"/>
                <a:cs typeface="+mn-cs"/>
              </a:rPr>
              <a:t>？</a:t>
            </a:r>
            <a:r>
              <a:rPr lang="zh-CN" altLang="en-US" sz="2400" u="sng" kern="0" noProof="0" dirty="0">
                <a:latin typeface="+mn-lt"/>
                <a:ea typeface="宋体" pitchFamily="2" charset="-122"/>
              </a:rPr>
              <a:t>直觉答案：</a:t>
            </a:r>
            <a:endParaRPr kumimoji="0" lang="en-US" altLang="zh-CN" sz="2400" b="0" i="0" u="sng" strike="noStrike" kern="0" cap="none" spc="0" normalizeH="0" baseline="0" noProof="0" dirty="0">
              <a:ln>
                <a:noFill/>
              </a:ln>
              <a:solidFill>
                <a:schemeClr val="tx1"/>
              </a:solidFill>
              <a:effectLst/>
              <a:uLnTx/>
              <a:uFillTx/>
              <a:latin typeface="+mn-lt"/>
              <a:ea typeface="宋体" pitchFamily="2" charset="-122"/>
              <a:cs typeface="+mn-cs"/>
            </a:endParaRPr>
          </a:p>
          <a:p>
            <a:pPr marL="742950" lvl="1" indent="-285750">
              <a:spcBef>
                <a:spcPts val="800"/>
              </a:spcBef>
              <a:buClr>
                <a:srgbClr val="996633"/>
              </a:buClr>
              <a:buSzPct val="120000"/>
              <a:buFont typeface="Wingdings" pitchFamily="2" charset="2"/>
              <a:buChar char="§"/>
            </a:pPr>
            <a:r>
              <a:rPr lang="en-US" altLang="zh-CN" sz="2500" kern="0" noProof="0" dirty="0">
                <a:latin typeface="+mn-lt"/>
                <a:ea typeface="宋体" pitchFamily="2" charset="-122"/>
              </a:rPr>
              <a:t>(</a:t>
            </a:r>
            <a:r>
              <a:rPr lang="zh-CN" altLang="en-US" sz="2500" kern="0" noProof="0" dirty="0">
                <a:latin typeface="+mn-lt"/>
                <a:ea typeface="宋体" pitchFamily="2" charset="-122"/>
              </a:rPr>
              <a:t>交换</a:t>
            </a:r>
            <a:r>
              <a:rPr lang="en-US" altLang="zh-CN" sz="2500" kern="0" noProof="0" dirty="0">
                <a:latin typeface="+mn-lt"/>
                <a:ea typeface="宋体" pitchFamily="2" charset="-122"/>
              </a:rPr>
              <a:t>)</a:t>
            </a:r>
            <a:r>
              <a:rPr lang="zh-CN" altLang="en-US" sz="2500" kern="0" noProof="0" dirty="0">
                <a:solidFill>
                  <a:srgbClr val="C00000"/>
                </a:solidFill>
                <a:latin typeface="+mn-lt"/>
                <a:ea typeface="宋体" pitchFamily="2" charset="-122"/>
              </a:rPr>
              <a:t>效率</a:t>
            </a:r>
            <a:r>
              <a:rPr lang="zh-CN" altLang="en-US" sz="2500" kern="0" noProof="0" dirty="0">
                <a:latin typeface="+mn-lt"/>
                <a:ea typeface="宋体" pitchFamily="2" charset="-122"/>
              </a:rPr>
              <a:t>：考虑每个人的偏好差异，每种物品的消费率先分配给对它评价最高的人</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物尽其用）</a:t>
            </a:r>
            <a:endParaRPr lang="en-US" altLang="zh-CN" sz="2400" dirty="0">
              <a:solidFill>
                <a:srgbClr val="FF0000"/>
              </a:solidFill>
              <a:latin typeface="微软雅黑" pitchFamily="34" charset="-122"/>
              <a:ea typeface="微软雅黑" pitchFamily="34" charset="-122"/>
            </a:endParaRPr>
          </a:p>
          <a:p>
            <a:pPr marL="742950" lvl="1" indent="-285750">
              <a:spcBef>
                <a:spcPts val="800"/>
              </a:spcBef>
              <a:buClr>
                <a:srgbClr val="996633"/>
              </a:buClr>
              <a:buSzPct val="120000"/>
              <a:buFont typeface="Wingdings" pitchFamily="2" charset="2"/>
              <a:buChar char="§"/>
            </a:pPr>
            <a:r>
              <a:rPr lang="zh-CN" altLang="en-US" sz="2500" kern="0" dirty="0">
                <a:latin typeface="+mn-lt"/>
                <a:ea typeface="宋体" pitchFamily="2" charset="-122"/>
              </a:rPr>
              <a:t>分配</a:t>
            </a:r>
            <a:r>
              <a:rPr lang="zh-CN" altLang="en-US" sz="2500" kern="0" dirty="0">
                <a:solidFill>
                  <a:srgbClr val="C00000"/>
                </a:solidFill>
                <a:latin typeface="+mn-lt"/>
                <a:ea typeface="宋体" pitchFamily="2" charset="-122"/>
              </a:rPr>
              <a:t>平等</a:t>
            </a:r>
            <a:r>
              <a:rPr lang="zh-CN" altLang="en-US" sz="2500" kern="0" dirty="0">
                <a:latin typeface="+mn-lt"/>
                <a:ea typeface="宋体" pitchFamily="2" charset="-122"/>
              </a:rPr>
              <a:t>：构成有别但每人物品总量差不多</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天下为公）</a:t>
            </a:r>
            <a:endParaRPr lang="en-US" altLang="zh-CN" sz="2400" dirty="0">
              <a:solidFill>
                <a:srgbClr val="FF0000"/>
              </a:solidFill>
              <a:latin typeface="微软雅黑" pitchFamily="34" charset="-122"/>
              <a:ea typeface="微软雅黑" pitchFamily="34" charset="-122"/>
            </a:endParaRPr>
          </a:p>
          <a:p>
            <a:pPr marL="742950" lvl="1" indent="-285750">
              <a:spcBef>
                <a:spcPts val="800"/>
              </a:spcBef>
              <a:buClr>
                <a:srgbClr val="996633"/>
              </a:buClr>
              <a:buSzPct val="120000"/>
              <a:buFont typeface="Wingdings" pitchFamily="2" charset="2"/>
              <a:buChar char="§"/>
            </a:pPr>
            <a:r>
              <a:rPr lang="zh-CN" altLang="en-US" sz="2500" kern="0" dirty="0">
                <a:latin typeface="+mn-lt"/>
                <a:ea typeface="宋体" pitchFamily="2" charset="-122"/>
              </a:rPr>
              <a:t>类比家长给每个子女差不多的钱让他们买各自想要的</a:t>
            </a:r>
            <a:endParaRPr lang="en-US" altLang="zh-CN" sz="2500" kern="0" dirty="0">
              <a:latin typeface="+mn-lt"/>
              <a:ea typeface="宋体" pitchFamily="2" charset="-122"/>
            </a:endParaRPr>
          </a:p>
        </p:txBody>
      </p:sp>
      <p:grpSp>
        <p:nvGrpSpPr>
          <p:cNvPr id="2" name="组合 1"/>
          <p:cNvGrpSpPr/>
          <p:nvPr/>
        </p:nvGrpSpPr>
        <p:grpSpPr>
          <a:xfrm>
            <a:off x="477520" y="2245360"/>
            <a:ext cx="8426241" cy="3352800"/>
            <a:chOff x="477520" y="2245360"/>
            <a:chExt cx="8426241" cy="3352800"/>
          </a:xfrm>
        </p:grpSpPr>
        <p:grpSp>
          <p:nvGrpSpPr>
            <p:cNvPr id="20" name="组合 19">
              <a:extLst>
                <a:ext uri="{FF2B5EF4-FFF2-40B4-BE49-F238E27FC236}">
                  <a16:creationId xmlns="" xmlns:a16="http://schemas.microsoft.com/office/drawing/2014/main" id="{5C4DBB67-F7DE-423F-BF2B-31DA8220C63D}"/>
                </a:ext>
              </a:extLst>
            </p:cNvPr>
            <p:cNvGrpSpPr/>
            <p:nvPr/>
          </p:nvGrpSpPr>
          <p:grpSpPr>
            <a:xfrm>
              <a:off x="477520" y="2245360"/>
              <a:ext cx="442160" cy="3352800"/>
              <a:chOff x="477520" y="2245360"/>
              <a:chExt cx="442160" cy="3352800"/>
            </a:xfrm>
          </p:grpSpPr>
          <p:cxnSp>
            <p:nvCxnSpPr>
              <p:cNvPr id="5" name="直接连接符 4">
                <a:extLst>
                  <a:ext uri="{FF2B5EF4-FFF2-40B4-BE49-F238E27FC236}">
                    <a16:creationId xmlns="" xmlns:a16="http://schemas.microsoft.com/office/drawing/2014/main" id="{68371CB2-5673-4A71-B2D2-0F066EBDA263}"/>
                  </a:ext>
                </a:extLst>
              </p:cNvPr>
              <p:cNvCxnSpPr>
                <a:cxnSpLocks/>
              </p:cNvCxnSpPr>
              <p:nvPr/>
            </p:nvCxnSpPr>
            <p:spPr>
              <a:xfrm flipH="1">
                <a:off x="477520" y="5588000"/>
                <a:ext cx="432000" cy="0"/>
              </a:xfrm>
              <a:prstGeom prst="line">
                <a:avLst/>
              </a:prstGeom>
              <a:ln w="63500">
                <a:solidFill>
                  <a:srgbClr val="FF0000"/>
                </a:solidFill>
              </a:ln>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 xmlns:a16="http://schemas.microsoft.com/office/drawing/2014/main" id="{47A34C7C-3A14-4BF9-9140-D5021644C98B}"/>
                  </a:ext>
                </a:extLst>
              </p:cNvPr>
              <p:cNvCxnSpPr>
                <a:cxnSpLocks/>
              </p:cNvCxnSpPr>
              <p:nvPr/>
            </p:nvCxnSpPr>
            <p:spPr>
              <a:xfrm flipV="1">
                <a:off x="477520" y="2245360"/>
                <a:ext cx="20320" cy="3352800"/>
              </a:xfrm>
              <a:prstGeom prst="line">
                <a:avLst/>
              </a:prstGeom>
              <a:ln w="63500">
                <a:solidFill>
                  <a:srgbClr val="FF0000"/>
                </a:solidFill>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 xmlns:a16="http://schemas.microsoft.com/office/drawing/2014/main" id="{104FCDC2-B8E7-46CC-ADE0-AD673AFE0CA9}"/>
                  </a:ext>
                </a:extLst>
              </p:cNvPr>
              <p:cNvCxnSpPr/>
              <p:nvPr/>
            </p:nvCxnSpPr>
            <p:spPr>
              <a:xfrm>
                <a:off x="487680" y="2255520"/>
                <a:ext cx="432000" cy="0"/>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grpSp>
        <p:sp>
          <p:nvSpPr>
            <p:cNvPr id="22" name="文本框 21">
              <a:extLst>
                <a:ext uri="{FF2B5EF4-FFF2-40B4-BE49-F238E27FC236}">
                  <a16:creationId xmlns="" xmlns:a16="http://schemas.microsoft.com/office/drawing/2014/main" id="{95CEE98B-A6F2-4B7E-88F4-5A56A2F7E641}"/>
                </a:ext>
              </a:extLst>
            </p:cNvPr>
            <p:cNvSpPr txBox="1"/>
            <p:nvPr/>
          </p:nvSpPr>
          <p:spPr>
            <a:xfrm>
              <a:off x="2050742" y="2448560"/>
              <a:ext cx="6853019" cy="369332"/>
            </a:xfrm>
            <a:prstGeom prst="rect">
              <a:avLst/>
            </a:prstGeom>
            <a:noFill/>
            <a:ln>
              <a:solidFill>
                <a:schemeClr val="dk1"/>
              </a:solidFill>
            </a:ln>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分配与成果贡献相分离会影响</a:t>
              </a:r>
              <a:r>
                <a:rPr lang="zh-CN" altLang="en-US" b="1" dirty="0">
                  <a:latin typeface="宋体" panose="02010600030101010101" pitchFamily="2" charset="-122"/>
                  <a:ea typeface="宋体" panose="02010600030101010101" pitchFamily="2" charset="-122"/>
                  <a:cs typeface="Times New Roman" panose="02020603050405020304" pitchFamily="18" charset="0"/>
                </a:rPr>
                <a:t>成本</a:t>
              </a:r>
              <a:r>
                <a:rPr lang="zh-CN" altLang="en-US" dirty="0">
                  <a:latin typeface="宋体" panose="02010600030101010101" pitchFamily="2" charset="-122"/>
                  <a:ea typeface="宋体" panose="02010600030101010101" pitchFamily="2" charset="-122"/>
                  <a:cs typeface="Times New Roman" panose="02020603050405020304" pitchFamily="18" charset="0"/>
                </a:rPr>
                <a:t>与效率</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如</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不尽心尽力工作</a:t>
              </a:r>
            </a:p>
          </p:txBody>
        </p:sp>
      </p:grpSp>
    </p:spTree>
    <p:extLst>
      <p:ext uri="{BB962C8B-B14F-4D97-AF65-F5344CB8AC3E}">
        <p14:creationId xmlns:p14="http://schemas.microsoft.com/office/powerpoint/2010/main" val="34924823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left)">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left)">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left)">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wipe(left)">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wipe(left)">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5" autoUpdateAnimBg="0"/>
      <p:bldP spid="9" grpId="0" build="p" bldLvl="5" autoUpdateAnimBg="0"/>
      <p:bldP spid="10"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195263"/>
            <a:ext cx="8229600" cy="649287"/>
          </a:xfrm>
        </p:spPr>
        <p:txBody>
          <a:bodyPr/>
          <a:lstStyle/>
          <a:p>
            <a:r>
              <a:rPr lang="en-US" altLang="zh-CN" sz="3600" dirty="0" smtClean="0">
                <a:ea typeface="宋体" pitchFamily="2" charset="-122"/>
              </a:rPr>
              <a:t>3.1 </a:t>
            </a:r>
            <a:r>
              <a:rPr lang="zh-CN" altLang="en-US" sz="3600" dirty="0" smtClean="0">
                <a:ea typeface="宋体" pitchFamily="2" charset="-122"/>
              </a:rPr>
              <a:t>贸易的好处</a:t>
            </a:r>
            <a:endParaRPr lang="zh-CN" sz="3600" dirty="0">
              <a:ea typeface="宋体" pitchFamily="2" charset="-122"/>
            </a:endParaRPr>
          </a:p>
        </p:txBody>
      </p:sp>
      <p:sp>
        <p:nvSpPr>
          <p:cNvPr id="10243" name="Rectangle 3"/>
          <p:cNvSpPr>
            <a:spLocks noGrp="1" noChangeArrowheads="1"/>
          </p:cNvSpPr>
          <p:nvPr>
            <p:ph type="body" idx="4294967295"/>
          </p:nvPr>
        </p:nvSpPr>
        <p:spPr>
          <a:xfrm>
            <a:off x="357188" y="1079500"/>
            <a:ext cx="3065462" cy="5095875"/>
          </a:xfrm>
        </p:spPr>
        <p:txBody>
          <a:bodyPr/>
          <a:lstStyle/>
          <a:p>
            <a:pPr marL="0" indent="0">
              <a:buFont typeface="Wingdings" pitchFamily="2" charset="2"/>
              <a:buNone/>
            </a:pPr>
            <a:r>
              <a:rPr lang="zh-CN" dirty="0">
                <a:ea typeface="宋体" pitchFamily="2" charset="-122"/>
              </a:rPr>
              <a:t>你每天都在享用世界上许多素不相识的人向你提供的物品与劳务，而其中绝大多数人你根本不认识</a:t>
            </a:r>
          </a:p>
        </p:txBody>
      </p:sp>
      <p:pic>
        <p:nvPicPr>
          <p:cNvPr id="10244" name="Picture 4" descr="stk69820cor(large)"/>
          <p:cNvPicPr>
            <a:picLocks noChangeAspect="1" noChangeArrowheads="1"/>
          </p:cNvPicPr>
          <p:nvPr/>
        </p:nvPicPr>
        <p:blipFill>
          <a:blip r:embed="rId2" cstate="print"/>
          <a:srcRect l="20920" r="25569" b="4649"/>
          <a:stretch>
            <a:fillRect/>
          </a:stretch>
        </p:blipFill>
        <p:spPr bwMode="auto">
          <a:xfrm>
            <a:off x="5410200" y="868363"/>
            <a:ext cx="3363913" cy="5989637"/>
          </a:xfrm>
          <a:prstGeom prst="rect">
            <a:avLst/>
          </a:prstGeom>
          <a:noFill/>
          <a:ln w="9525">
            <a:solidFill>
              <a:srgbClr val="000000"/>
            </a:solidFill>
            <a:miter lim="800000"/>
            <a:headEnd/>
            <a:tailEnd/>
          </a:ln>
        </p:spPr>
      </p:pic>
      <p:sp>
        <p:nvSpPr>
          <p:cNvPr id="10245" name="Oval 5"/>
          <p:cNvSpPr>
            <a:spLocks noChangeArrowheads="1"/>
          </p:cNvSpPr>
          <p:nvPr/>
        </p:nvSpPr>
        <p:spPr bwMode="auto">
          <a:xfrm>
            <a:off x="6665913" y="928688"/>
            <a:ext cx="1193800" cy="811212"/>
          </a:xfrm>
          <a:prstGeom prst="ellipse">
            <a:avLst/>
          </a:prstGeom>
          <a:noFill/>
          <a:ln w="38100">
            <a:solidFill>
              <a:srgbClr val="FF9900"/>
            </a:solidFill>
            <a:round/>
            <a:headEnd/>
            <a:tailEnd/>
          </a:ln>
        </p:spPr>
        <p:txBody>
          <a:bodyPr wrap="none" anchor="ctr"/>
          <a:lstStyle/>
          <a:p>
            <a:endParaRPr lang="zh-CN">
              <a:ea typeface="宋体" pitchFamily="2" charset="-122"/>
            </a:endParaRPr>
          </a:p>
        </p:txBody>
      </p:sp>
      <p:sp>
        <p:nvSpPr>
          <p:cNvPr id="1024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2" name="Group 7"/>
          <p:cNvGrpSpPr>
            <a:grpSpLocks/>
          </p:cNvGrpSpPr>
          <p:nvPr/>
        </p:nvGrpSpPr>
        <p:grpSpPr bwMode="auto">
          <a:xfrm>
            <a:off x="3963988" y="4895850"/>
            <a:ext cx="3586162" cy="831850"/>
            <a:chOff x="0" y="0"/>
            <a:chExt cx="2259" cy="524"/>
          </a:xfrm>
        </p:grpSpPr>
        <p:sp>
          <p:nvSpPr>
            <p:cNvPr id="10248" name="Line 8"/>
            <p:cNvSpPr>
              <a:spLocks noChangeShapeType="1"/>
            </p:cNvSpPr>
            <p:nvPr/>
          </p:nvSpPr>
          <p:spPr bwMode="auto">
            <a:xfrm>
              <a:off x="1005" y="251"/>
              <a:ext cx="1254" cy="223"/>
            </a:xfrm>
            <a:prstGeom prst="line">
              <a:avLst/>
            </a:prstGeom>
            <a:noFill/>
            <a:ln w="57150">
              <a:solidFill>
                <a:srgbClr val="FF9900"/>
              </a:solidFill>
              <a:round/>
              <a:headEnd/>
              <a:tailEnd type="triangle" w="lg" len="med"/>
            </a:ln>
          </p:spPr>
          <p:txBody>
            <a:bodyPr/>
            <a:lstStyle/>
            <a:p>
              <a:endParaRPr lang="zh-CN" altLang="en-US"/>
            </a:p>
          </p:txBody>
        </p:sp>
        <p:sp>
          <p:nvSpPr>
            <p:cNvPr id="10249" name="Text Box 9"/>
            <p:cNvSpPr txBox="1">
              <a:spLocks noChangeArrowheads="1"/>
            </p:cNvSpPr>
            <p:nvPr/>
          </p:nvSpPr>
          <p:spPr bwMode="auto">
            <a:xfrm>
              <a:off x="0" y="0"/>
              <a:ext cx="1143" cy="524"/>
            </a:xfrm>
            <a:prstGeom prst="rect">
              <a:avLst/>
            </a:prstGeom>
            <a:solidFill>
              <a:srgbClr val="FFFFCC"/>
            </a:solidFill>
            <a:ln w="9525">
              <a:solidFill>
                <a:srgbClr val="FF9900"/>
              </a:solidFill>
              <a:miter lim="800000"/>
              <a:headEnd/>
              <a:tailEnd/>
            </a:ln>
          </p:spPr>
          <p:txBody>
            <a:bodyPr>
              <a:spAutoFit/>
            </a:bodyPr>
            <a:lstStyle/>
            <a:p>
              <a:pPr algn="ctr">
                <a:spcBef>
                  <a:spcPct val="50000"/>
                </a:spcBef>
              </a:pPr>
              <a:r>
                <a:rPr lang="zh-CN" sz="2400" dirty="0">
                  <a:ea typeface="宋体" pitchFamily="2" charset="-122"/>
                </a:rPr>
                <a:t>来自肯尼亚的咖啡</a:t>
              </a:r>
            </a:p>
          </p:txBody>
        </p:sp>
      </p:grpSp>
      <p:grpSp>
        <p:nvGrpSpPr>
          <p:cNvPr id="3" name="Group 10"/>
          <p:cNvGrpSpPr>
            <a:grpSpLocks/>
          </p:cNvGrpSpPr>
          <p:nvPr/>
        </p:nvGrpSpPr>
        <p:grpSpPr bwMode="auto">
          <a:xfrm>
            <a:off x="3540125" y="3586163"/>
            <a:ext cx="2508250" cy="831850"/>
            <a:chOff x="0" y="0"/>
            <a:chExt cx="1580" cy="524"/>
          </a:xfrm>
        </p:grpSpPr>
        <p:sp>
          <p:nvSpPr>
            <p:cNvPr id="10251" name="Line 11"/>
            <p:cNvSpPr>
              <a:spLocks noChangeShapeType="1"/>
            </p:cNvSpPr>
            <p:nvPr/>
          </p:nvSpPr>
          <p:spPr bwMode="auto">
            <a:xfrm flipV="1">
              <a:off x="845" y="207"/>
              <a:ext cx="735" cy="1"/>
            </a:xfrm>
            <a:prstGeom prst="line">
              <a:avLst/>
            </a:prstGeom>
            <a:noFill/>
            <a:ln w="57150">
              <a:solidFill>
                <a:srgbClr val="FF9900"/>
              </a:solidFill>
              <a:round/>
              <a:headEnd/>
              <a:tailEnd type="triangle" w="lg" len="med"/>
            </a:ln>
          </p:spPr>
          <p:txBody>
            <a:bodyPr/>
            <a:lstStyle/>
            <a:p>
              <a:endParaRPr lang="zh-CN" altLang="en-US"/>
            </a:p>
          </p:txBody>
        </p:sp>
        <p:sp>
          <p:nvSpPr>
            <p:cNvPr id="10252" name="Text Box 12"/>
            <p:cNvSpPr txBox="1">
              <a:spLocks noChangeArrowheads="1"/>
            </p:cNvSpPr>
            <p:nvPr/>
          </p:nvSpPr>
          <p:spPr bwMode="auto">
            <a:xfrm>
              <a:off x="0" y="0"/>
              <a:ext cx="1254" cy="524"/>
            </a:xfrm>
            <a:prstGeom prst="rect">
              <a:avLst/>
            </a:prstGeom>
            <a:solidFill>
              <a:srgbClr val="FFFFCC"/>
            </a:solidFill>
            <a:ln w="9525">
              <a:solidFill>
                <a:srgbClr val="FF9900"/>
              </a:solidFill>
              <a:miter lim="800000"/>
              <a:headEnd/>
              <a:tailEnd/>
            </a:ln>
          </p:spPr>
          <p:txBody>
            <a:bodyPr>
              <a:spAutoFit/>
            </a:bodyPr>
            <a:lstStyle/>
            <a:p>
              <a:pPr algn="ctr">
                <a:spcBef>
                  <a:spcPct val="50000"/>
                </a:spcBef>
              </a:pPr>
              <a:r>
                <a:rPr lang="zh-CN" sz="2400">
                  <a:ea typeface="宋体" pitchFamily="2" charset="-122"/>
                </a:rPr>
                <a:t>来自中国的衬衫</a:t>
              </a:r>
            </a:p>
          </p:txBody>
        </p:sp>
      </p:grpSp>
      <p:grpSp>
        <p:nvGrpSpPr>
          <p:cNvPr id="4" name="Group 13"/>
          <p:cNvGrpSpPr>
            <a:grpSpLocks/>
          </p:cNvGrpSpPr>
          <p:nvPr/>
        </p:nvGrpSpPr>
        <p:grpSpPr bwMode="auto">
          <a:xfrm>
            <a:off x="3541713" y="2305050"/>
            <a:ext cx="3128962" cy="881063"/>
            <a:chOff x="0" y="0"/>
            <a:chExt cx="1971" cy="555"/>
          </a:xfrm>
        </p:grpSpPr>
        <p:sp>
          <p:nvSpPr>
            <p:cNvPr id="10254" name="Line 14"/>
            <p:cNvSpPr>
              <a:spLocks noChangeShapeType="1"/>
            </p:cNvSpPr>
            <p:nvPr/>
          </p:nvSpPr>
          <p:spPr bwMode="auto">
            <a:xfrm flipV="1">
              <a:off x="975" y="0"/>
              <a:ext cx="996" cy="371"/>
            </a:xfrm>
            <a:prstGeom prst="line">
              <a:avLst/>
            </a:prstGeom>
            <a:noFill/>
            <a:ln w="57150">
              <a:solidFill>
                <a:srgbClr val="FF9900"/>
              </a:solidFill>
              <a:round/>
              <a:headEnd/>
              <a:tailEnd type="triangle" w="lg" len="med"/>
            </a:ln>
          </p:spPr>
          <p:txBody>
            <a:bodyPr/>
            <a:lstStyle/>
            <a:p>
              <a:endParaRPr lang="zh-CN" altLang="en-US"/>
            </a:p>
          </p:txBody>
        </p:sp>
        <p:sp>
          <p:nvSpPr>
            <p:cNvPr id="10255" name="Text Box 15"/>
            <p:cNvSpPr txBox="1">
              <a:spLocks noChangeArrowheads="1"/>
            </p:cNvSpPr>
            <p:nvPr/>
          </p:nvSpPr>
          <p:spPr bwMode="auto">
            <a:xfrm>
              <a:off x="0" y="31"/>
              <a:ext cx="1254" cy="524"/>
            </a:xfrm>
            <a:prstGeom prst="rect">
              <a:avLst/>
            </a:prstGeom>
            <a:solidFill>
              <a:srgbClr val="FFFFCC"/>
            </a:solidFill>
            <a:ln w="9525">
              <a:solidFill>
                <a:srgbClr val="FF9900"/>
              </a:solidFill>
              <a:miter lim="800000"/>
              <a:headEnd/>
              <a:tailEnd/>
            </a:ln>
          </p:spPr>
          <p:txBody>
            <a:bodyPr>
              <a:spAutoFit/>
            </a:bodyPr>
            <a:lstStyle/>
            <a:p>
              <a:pPr algn="ctr">
                <a:spcBef>
                  <a:spcPct val="50000"/>
                </a:spcBef>
              </a:pPr>
              <a:r>
                <a:rPr lang="zh-CN" sz="2400" dirty="0" smtClean="0">
                  <a:ea typeface="宋体" pitchFamily="2" charset="-122"/>
                </a:rPr>
                <a:t>来自</a:t>
              </a:r>
              <a:r>
                <a:rPr lang="zh-CN" altLang="en-US" sz="2400" dirty="0">
                  <a:ea typeface="宋体" pitchFamily="2" charset="-122"/>
                </a:rPr>
                <a:t>韩国</a:t>
              </a:r>
              <a:r>
                <a:rPr lang="zh-CN" sz="2400" dirty="0" smtClean="0">
                  <a:ea typeface="宋体" pitchFamily="2" charset="-122"/>
                </a:rPr>
                <a:t>的</a:t>
              </a:r>
              <a:r>
                <a:rPr lang="zh-CN" sz="2400" dirty="0">
                  <a:ea typeface="宋体" pitchFamily="2" charset="-122"/>
                </a:rPr>
                <a:t>移动电话</a:t>
              </a:r>
            </a:p>
          </p:txBody>
        </p:sp>
      </p:grpSp>
      <p:grpSp>
        <p:nvGrpSpPr>
          <p:cNvPr id="5" name="Group 16"/>
          <p:cNvGrpSpPr>
            <a:grpSpLocks/>
          </p:cNvGrpSpPr>
          <p:nvPr/>
        </p:nvGrpSpPr>
        <p:grpSpPr bwMode="auto">
          <a:xfrm>
            <a:off x="3333750" y="1201738"/>
            <a:ext cx="3321050" cy="830263"/>
            <a:chOff x="0" y="0"/>
            <a:chExt cx="2092" cy="523"/>
          </a:xfrm>
        </p:grpSpPr>
        <p:sp>
          <p:nvSpPr>
            <p:cNvPr id="10257" name="Line 17"/>
            <p:cNvSpPr>
              <a:spLocks noChangeShapeType="1"/>
            </p:cNvSpPr>
            <p:nvPr/>
          </p:nvSpPr>
          <p:spPr bwMode="auto">
            <a:xfrm flipV="1">
              <a:off x="1190" y="91"/>
              <a:ext cx="902" cy="186"/>
            </a:xfrm>
            <a:prstGeom prst="line">
              <a:avLst/>
            </a:prstGeom>
            <a:noFill/>
            <a:ln w="57150">
              <a:solidFill>
                <a:srgbClr val="FF9900"/>
              </a:solidFill>
              <a:round/>
              <a:headEnd/>
              <a:tailEnd type="triangle" w="lg" len="med"/>
            </a:ln>
          </p:spPr>
          <p:txBody>
            <a:bodyPr/>
            <a:lstStyle/>
            <a:p>
              <a:endParaRPr lang="zh-CN" altLang="en-US"/>
            </a:p>
          </p:txBody>
        </p:sp>
        <p:sp>
          <p:nvSpPr>
            <p:cNvPr id="10258" name="Text Box 18"/>
            <p:cNvSpPr txBox="1">
              <a:spLocks noChangeArrowheads="1"/>
            </p:cNvSpPr>
            <p:nvPr/>
          </p:nvSpPr>
          <p:spPr bwMode="auto">
            <a:xfrm>
              <a:off x="0" y="0"/>
              <a:ext cx="1524" cy="523"/>
            </a:xfrm>
            <a:prstGeom prst="rect">
              <a:avLst/>
            </a:prstGeom>
            <a:solidFill>
              <a:srgbClr val="FFFFCC"/>
            </a:solidFill>
            <a:ln w="9525">
              <a:solidFill>
                <a:srgbClr val="FF9900"/>
              </a:solidFill>
              <a:miter lim="800000"/>
              <a:headEnd/>
              <a:tailEnd/>
            </a:ln>
          </p:spPr>
          <p:txBody>
            <a:bodyPr wrap="square">
              <a:spAutoFit/>
            </a:bodyPr>
            <a:lstStyle/>
            <a:p>
              <a:pPr algn="ctr">
                <a:spcBef>
                  <a:spcPct val="50000"/>
                </a:spcBef>
              </a:pPr>
              <a:r>
                <a:rPr lang="zh-CN" sz="2400" dirty="0" smtClean="0">
                  <a:ea typeface="宋体" pitchFamily="2" charset="-122"/>
                </a:rPr>
                <a:t>来自</a:t>
              </a:r>
              <a:r>
                <a:rPr lang="zh-CN" altLang="en-US" sz="2400" dirty="0" smtClean="0">
                  <a:ea typeface="宋体" pitchFamily="2" charset="-122"/>
                </a:rPr>
                <a:t>美</a:t>
              </a:r>
              <a:r>
                <a:rPr lang="en-US" altLang="zh-CN" sz="2400" dirty="0" smtClean="0">
                  <a:ea typeface="宋体" pitchFamily="2" charset="-122"/>
                </a:rPr>
                <a:t>-</a:t>
              </a:r>
              <a:r>
                <a:rPr lang="zh-CN" sz="2400" dirty="0" smtClean="0">
                  <a:ea typeface="宋体" pitchFamily="2" charset="-122"/>
                </a:rPr>
                <a:t>俄亥俄州克里夫兰</a:t>
              </a:r>
              <a:r>
                <a:rPr lang="zh-CN" sz="2400" dirty="0">
                  <a:ea typeface="宋体" pitchFamily="2" charset="-122"/>
                </a:rPr>
                <a:t>的发胶</a:t>
              </a:r>
            </a:p>
          </p:txBody>
        </p:sp>
      </p:grpSp>
      <p:sp>
        <p:nvSpPr>
          <p:cNvPr id="19" name="页脚占位符 3"/>
          <p:cNvSpPr>
            <a:spLocks noGrp="1"/>
          </p:cNvSpPr>
          <p:nvPr>
            <p:ph type="ftr" sz="quarter" idx="10"/>
          </p:nvPr>
        </p:nvSpPr>
        <p:spPr>
          <a:xfrm>
            <a:off x="285750" y="6392863"/>
            <a:ext cx="7335838" cy="366712"/>
          </a:xfrm>
        </p:spPr>
        <p:txBody>
          <a:bodyPr/>
          <a:lstStyle/>
          <a:p>
            <a:r>
              <a:rPr lang="zh-CN" altLang="en-US" dirty="0" smtClean="0"/>
              <a:t>相互依存性和贸易的好处</a:t>
            </a:r>
            <a:endParaRPr lang="zh-CN" altLang="en-US" dirty="0"/>
          </a:p>
        </p:txBody>
      </p:sp>
    </p:spTree>
    <p:extLst>
      <p:ext uri="{BB962C8B-B14F-4D97-AF65-F5344CB8AC3E}">
        <p14:creationId xmlns:p14="http://schemas.microsoft.com/office/powerpoint/2010/main" val="21398075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3" presetClass="entr" presetSubtype="288" fill="hold" grpId="0" nodeType="afterEffect">
                                  <p:stCondLst>
                                    <p:cond delay="0"/>
                                  </p:stCondLst>
                                  <p:childTnLst>
                                    <p:set>
                                      <p:cBhvr>
                                        <p:cTn id="30" dur="1" fill="hold">
                                          <p:stCondLst>
                                            <p:cond delay="0"/>
                                          </p:stCondLst>
                                        </p:cTn>
                                        <p:tgtEl>
                                          <p:spTgt spid="10245"/>
                                        </p:tgtEl>
                                        <p:attrNameLst>
                                          <p:attrName>style.visibility</p:attrName>
                                        </p:attrNameLst>
                                      </p:cBhvr>
                                      <p:to>
                                        <p:strVal val="visible"/>
                                      </p:to>
                                    </p:set>
                                    <p:anim calcmode="lin" valueType="num">
                                      <p:cBhvr>
                                        <p:cTn id="31" dur="500" fill="hold"/>
                                        <p:tgtEl>
                                          <p:spTgt spid="10245"/>
                                        </p:tgtEl>
                                        <p:attrNameLst>
                                          <p:attrName>ppt_w</p:attrName>
                                        </p:attrNameLst>
                                      </p:cBhvr>
                                      <p:tavLst>
                                        <p:tav tm="0">
                                          <p:val>
                                            <p:strVal val="4/3*#ppt_w"/>
                                          </p:val>
                                        </p:tav>
                                        <p:tav tm="100000">
                                          <p:val>
                                            <p:strVal val="#ppt_w"/>
                                          </p:val>
                                        </p:tav>
                                      </p:tavLst>
                                    </p:anim>
                                    <p:anim calcmode="lin" valueType="num">
                                      <p:cBhvr>
                                        <p:cTn id="32" dur="500" fill="hold"/>
                                        <p:tgtEl>
                                          <p:spTgt spid="1024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1024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5" name="灯片编号占位符 4"/>
          <p:cNvSpPr>
            <a:spLocks noGrp="1"/>
          </p:cNvSpPr>
          <p:nvPr>
            <p:ph type="sldNum" sz="quarter" idx="11"/>
          </p:nvPr>
        </p:nvSpPr>
        <p:spPr/>
        <p:txBody>
          <a:bodyPr/>
          <a:lstStyle/>
          <a:p>
            <a:fld id="{BA4C9665-C453-4AFC-9EE9-BAE0A79AE947}" type="slidenum">
              <a:rPr lang="en-US" altLang="zh-CN"/>
              <a:pPr/>
              <a:t>35</a:t>
            </a:fld>
            <a:endParaRPr lang="en-US" altLang="zh-CN"/>
          </a:p>
        </p:txBody>
      </p:sp>
      <p:sp>
        <p:nvSpPr>
          <p:cNvPr id="11266" name="Rectangle 2"/>
          <p:cNvSpPr>
            <a:spLocks noGrp="1" noChangeArrowheads="1"/>
          </p:cNvSpPr>
          <p:nvPr>
            <p:ph type="title"/>
          </p:nvPr>
        </p:nvSpPr>
        <p:spPr/>
        <p:txBody>
          <a:bodyPr/>
          <a:lstStyle/>
          <a:p>
            <a:r>
              <a:rPr lang="en-US" altLang="zh-CN" sz="3600" dirty="0" smtClean="0">
                <a:ea typeface="宋体" pitchFamily="2" charset="-122"/>
              </a:rPr>
              <a:t>3.1 </a:t>
            </a:r>
            <a:r>
              <a:rPr lang="zh-CN" altLang="en-US" sz="3600" dirty="0" smtClean="0">
                <a:ea typeface="宋体" pitchFamily="2" charset="-122"/>
              </a:rPr>
              <a:t>贸易的好处</a:t>
            </a:r>
            <a:endParaRPr lang="zh-CN" sz="3600" dirty="0">
              <a:ea typeface="宋体" pitchFamily="2" charset="-122"/>
            </a:endParaRPr>
          </a:p>
        </p:txBody>
      </p:sp>
      <p:sp>
        <p:nvSpPr>
          <p:cNvPr id="11267" name="Rectangle 3"/>
          <p:cNvSpPr>
            <a:spLocks noGrp="1" noChangeArrowheads="1"/>
          </p:cNvSpPr>
          <p:nvPr>
            <p:ph type="body" idx="1"/>
          </p:nvPr>
        </p:nvSpPr>
        <p:spPr>
          <a:xfrm>
            <a:off x="373063" y="1033463"/>
            <a:ext cx="8313737" cy="5118100"/>
          </a:xfrm>
        </p:spPr>
        <p:txBody>
          <a:bodyPr/>
          <a:lstStyle/>
          <a:p>
            <a:r>
              <a:rPr lang="zh-CN" sz="2700" dirty="0" smtClean="0">
                <a:ea typeface="宋体" pitchFamily="2" charset="-122"/>
              </a:rPr>
              <a:t>为什么</a:t>
            </a:r>
            <a:r>
              <a:rPr lang="zh-CN" sz="2700" dirty="0">
                <a:ea typeface="宋体" pitchFamily="2" charset="-122"/>
              </a:rPr>
              <a:t>人们（还有国家）之间会选择相互</a:t>
            </a:r>
            <a:r>
              <a:rPr lang="zh-CN" sz="2700" dirty="0" smtClean="0">
                <a:ea typeface="宋体" pitchFamily="2" charset="-122"/>
              </a:rPr>
              <a:t>依存</a:t>
            </a:r>
            <a:r>
              <a:rPr lang="zh-CN" sz="2700" dirty="0">
                <a:ea typeface="宋体" pitchFamily="2" charset="-122"/>
              </a:rPr>
              <a:t>？他们又是如何从贸易中获益的</a:t>
            </a:r>
            <a:r>
              <a:rPr lang="zh-CN" sz="2700" dirty="0" smtClean="0">
                <a:ea typeface="宋体" pitchFamily="2" charset="-122"/>
              </a:rPr>
              <a:t>？</a:t>
            </a:r>
            <a:endParaRPr lang="en-US" altLang="zh-CN" sz="2700" dirty="0" smtClean="0">
              <a:ea typeface="宋体" pitchFamily="2" charset="-122"/>
            </a:endParaRPr>
          </a:p>
          <a:p>
            <a:pPr marL="0" indent="0">
              <a:buNone/>
            </a:pPr>
            <a:endParaRPr lang="en-US" altLang="zh-CN" sz="1400" dirty="0" smtClean="0">
              <a:ea typeface="宋体" pitchFamily="2" charset="-122"/>
            </a:endParaRPr>
          </a:p>
          <a:p>
            <a:pPr marL="0" indent="0">
              <a:buNone/>
            </a:pPr>
            <a:endParaRPr lang="en-US" altLang="zh-CN" sz="1400" dirty="0" smtClean="0">
              <a:ea typeface="宋体" pitchFamily="2" charset="-122"/>
            </a:endParaRPr>
          </a:p>
          <a:p>
            <a:r>
              <a:rPr lang="zh-CN" altLang="en-US" sz="2700" dirty="0" smtClean="0">
                <a:ea typeface="宋体" pitchFamily="2" charset="-122"/>
              </a:rPr>
              <a:t>一个可能的解释是</a:t>
            </a:r>
            <a:r>
              <a:rPr lang="zh-CN" altLang="zh-CN" sz="2700" dirty="0">
                <a:ea typeface="宋体" pitchFamily="2" charset="-122"/>
              </a:rPr>
              <a:t>人们（还有国家</a:t>
            </a:r>
            <a:r>
              <a:rPr lang="zh-CN" altLang="zh-CN" sz="2700" dirty="0" smtClean="0">
                <a:ea typeface="宋体" pitchFamily="2" charset="-122"/>
              </a:rPr>
              <a:t>）</a:t>
            </a:r>
            <a:r>
              <a:rPr lang="zh-CN" altLang="en-US" sz="2700" dirty="0" smtClean="0">
                <a:ea typeface="宋体" pitchFamily="2" charset="-122"/>
              </a:rPr>
              <a:t>不可能“全面”发展，总有不如别人的地方。</a:t>
            </a:r>
            <a:endParaRPr lang="en-US" altLang="zh-CN" sz="2700" dirty="0" smtClean="0">
              <a:ea typeface="宋体" pitchFamily="2" charset="-122"/>
            </a:endParaRPr>
          </a:p>
          <a:p>
            <a:r>
              <a:rPr lang="zh-CN" altLang="en-US" sz="2700" dirty="0" smtClean="0">
                <a:ea typeface="宋体" pitchFamily="2" charset="-122"/>
              </a:rPr>
              <a:t>下面我们会看到，即使一个人（或国家）在两种产品的生产上均强于（或弱于）另一个人（或国家），两者仍能从贸易中获益</a:t>
            </a:r>
            <a:endParaRPr lang="en-US" altLang="zh-CN" sz="2700" dirty="0" smtClean="0">
              <a:ea typeface="宋体" pitchFamily="2" charset="-122"/>
            </a:endParaRPr>
          </a:p>
        </p:txBody>
      </p:sp>
    </p:spTree>
    <p:extLst>
      <p:ext uri="{BB962C8B-B14F-4D97-AF65-F5344CB8AC3E}">
        <p14:creationId xmlns:p14="http://schemas.microsoft.com/office/powerpoint/2010/main" val="360616046"/>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7AAFD6E7-A6CE-4029-865D-B863693861FC}" type="slidenum">
              <a:rPr lang="en-US" altLang="zh-CN"/>
              <a:pPr/>
              <a:t>36</a:t>
            </a:fld>
            <a:endParaRPr lang="en-US" altLang="zh-CN"/>
          </a:p>
        </p:txBody>
      </p:sp>
      <p:sp>
        <p:nvSpPr>
          <p:cNvPr id="12290" name="Rectangle 2"/>
          <p:cNvSpPr>
            <a:spLocks noGrp="1" noChangeArrowheads="1"/>
          </p:cNvSpPr>
          <p:nvPr>
            <p:ph type="title" idx="4294967295"/>
          </p:nvPr>
        </p:nvSpPr>
        <p:spPr/>
        <p:txBody>
          <a:bodyPr/>
          <a:lstStyle/>
          <a:p>
            <a:r>
              <a:rPr lang="en-US" altLang="zh-CN" sz="3600" dirty="0" smtClean="0">
                <a:ea typeface="宋体" pitchFamily="2" charset="-122"/>
              </a:rPr>
              <a:t>3.1 </a:t>
            </a:r>
            <a:r>
              <a:rPr lang="zh-CN" altLang="en-US" sz="3600" dirty="0" smtClean="0">
                <a:ea typeface="宋体" pitchFamily="2" charset="-122"/>
              </a:rPr>
              <a:t>贸易的好处：</a:t>
            </a:r>
            <a:r>
              <a:rPr lang="zh-CN" sz="3600" dirty="0" smtClean="0">
                <a:ea typeface="宋体" pitchFamily="2" charset="-122"/>
              </a:rPr>
              <a:t>例子</a:t>
            </a:r>
            <a:endParaRPr lang="zh-CN" sz="3600" dirty="0">
              <a:ea typeface="宋体" pitchFamily="2" charset="-122"/>
            </a:endParaRPr>
          </a:p>
        </p:txBody>
      </p:sp>
      <p:sp>
        <p:nvSpPr>
          <p:cNvPr id="12291" name="Rectangle 3"/>
          <p:cNvSpPr>
            <a:spLocks noGrp="1" noChangeArrowheads="1"/>
          </p:cNvSpPr>
          <p:nvPr>
            <p:ph type="body" idx="4294967295"/>
          </p:nvPr>
        </p:nvSpPr>
        <p:spPr/>
        <p:txBody>
          <a:bodyPr/>
          <a:lstStyle/>
          <a:p>
            <a:pPr>
              <a:spcBef>
                <a:spcPct val="50000"/>
              </a:spcBef>
            </a:pPr>
            <a:r>
              <a:rPr lang="zh-CN" dirty="0">
                <a:ea typeface="宋体" pitchFamily="2" charset="-122"/>
              </a:rPr>
              <a:t>两</a:t>
            </a:r>
            <a:r>
              <a:rPr lang="zh-CN" dirty="0" smtClean="0">
                <a:ea typeface="宋体" pitchFamily="2" charset="-122"/>
              </a:rPr>
              <a:t>个</a:t>
            </a:r>
            <a:r>
              <a:rPr lang="zh-CN" altLang="en-US" dirty="0" smtClean="0">
                <a:ea typeface="宋体" pitchFamily="2" charset="-122"/>
              </a:rPr>
              <a:t>家庭</a:t>
            </a:r>
            <a:r>
              <a:rPr lang="zh-CN" dirty="0" smtClean="0">
                <a:ea typeface="宋体" pitchFamily="2" charset="-122"/>
              </a:rPr>
              <a:t>：</a:t>
            </a:r>
            <a:r>
              <a:rPr lang="zh-CN" altLang="en-US" b="1" dirty="0" smtClean="0">
                <a:effectLst>
                  <a:outerShdw blurRad="38100" dist="38100" dir="2700000" algn="tl">
                    <a:srgbClr val="000000">
                      <a:alpha val="43137"/>
                    </a:srgbClr>
                  </a:outerShdw>
                </a:effectLst>
                <a:ea typeface="宋体" pitchFamily="2" charset="-122"/>
              </a:rPr>
              <a:t>愚公</a:t>
            </a:r>
            <a:r>
              <a:rPr lang="zh-CN" altLang="en-US" dirty="0" smtClean="0">
                <a:ea typeface="宋体" pitchFamily="2" charset="-122"/>
              </a:rPr>
              <a:t>和神农</a:t>
            </a:r>
            <a:endParaRPr lang="en-US" altLang="zh-CN" dirty="0" smtClean="0">
              <a:ea typeface="宋体" pitchFamily="2" charset="-122"/>
            </a:endParaRPr>
          </a:p>
          <a:p>
            <a:pPr>
              <a:spcBef>
                <a:spcPct val="50000"/>
              </a:spcBef>
            </a:pPr>
            <a:r>
              <a:rPr lang="zh-CN" dirty="0" smtClean="0">
                <a:ea typeface="宋体" pitchFamily="2" charset="-122"/>
              </a:rPr>
              <a:t>两种</a:t>
            </a:r>
            <a:r>
              <a:rPr lang="zh-CN" dirty="0">
                <a:ea typeface="宋体" pitchFamily="2" charset="-122"/>
              </a:rPr>
              <a:t>物品</a:t>
            </a:r>
            <a:r>
              <a:rPr lang="zh-CN" dirty="0" smtClean="0">
                <a:ea typeface="宋体" pitchFamily="2" charset="-122"/>
              </a:rPr>
              <a:t>：</a:t>
            </a:r>
            <a:r>
              <a:rPr lang="zh-CN" altLang="en-US" dirty="0" smtClean="0">
                <a:ea typeface="宋体" pitchFamily="2" charset="-122"/>
              </a:rPr>
              <a:t>羊肉</a:t>
            </a:r>
            <a:r>
              <a:rPr lang="zh-CN" dirty="0" smtClean="0">
                <a:ea typeface="宋体" pitchFamily="2" charset="-122"/>
              </a:rPr>
              <a:t>和</a:t>
            </a:r>
            <a:r>
              <a:rPr lang="zh-CN" altLang="en-US" dirty="0" smtClean="0">
                <a:ea typeface="宋体" pitchFamily="2" charset="-122"/>
              </a:rPr>
              <a:t>烤饼</a:t>
            </a:r>
            <a:endParaRPr lang="zh-CN" dirty="0">
              <a:ea typeface="宋体" pitchFamily="2" charset="-122"/>
            </a:endParaRPr>
          </a:p>
          <a:p>
            <a:pPr>
              <a:spcBef>
                <a:spcPct val="50000"/>
              </a:spcBef>
            </a:pPr>
            <a:r>
              <a:rPr lang="zh-CN" dirty="0">
                <a:ea typeface="宋体" pitchFamily="2" charset="-122"/>
              </a:rPr>
              <a:t>一种资源：劳动，用小时</a:t>
            </a:r>
            <a:r>
              <a:rPr lang="zh-CN" dirty="0" smtClean="0">
                <a:ea typeface="宋体" pitchFamily="2" charset="-122"/>
              </a:rPr>
              <a:t>为衡量</a:t>
            </a:r>
            <a:r>
              <a:rPr lang="zh-CN" altLang="zh-CN" dirty="0" smtClean="0">
                <a:ea typeface="宋体" pitchFamily="2" charset="-122"/>
              </a:rPr>
              <a:t>单位</a:t>
            </a:r>
          </a:p>
          <a:p>
            <a:pPr>
              <a:spcBef>
                <a:spcPct val="50000"/>
              </a:spcBef>
            </a:pPr>
            <a:r>
              <a:rPr lang="zh-CN" altLang="zh-CN" dirty="0">
                <a:ea typeface="宋体" pitchFamily="2" charset="-122"/>
              </a:rPr>
              <a:t>我们</a:t>
            </a:r>
            <a:r>
              <a:rPr lang="zh-CN" altLang="en-US" dirty="0">
                <a:ea typeface="宋体" pitchFamily="2" charset="-122"/>
              </a:rPr>
              <a:t>分析下面两种情况下</a:t>
            </a:r>
            <a:endParaRPr lang="zh-CN" altLang="zh-CN" dirty="0">
              <a:ea typeface="宋体" pitchFamily="2" charset="-122"/>
            </a:endParaRPr>
          </a:p>
          <a:p>
            <a:pPr lvl="1">
              <a:spcBef>
                <a:spcPts val="1200"/>
              </a:spcBef>
            </a:pPr>
            <a:r>
              <a:rPr lang="zh-CN" altLang="zh-CN" dirty="0">
                <a:ea typeface="宋体" pitchFamily="2" charset="-122"/>
              </a:rPr>
              <a:t>两个</a:t>
            </a:r>
            <a:r>
              <a:rPr lang="zh-CN" altLang="en-US" dirty="0">
                <a:ea typeface="宋体" pitchFamily="2" charset="-122"/>
              </a:rPr>
              <a:t>家庭</a:t>
            </a:r>
            <a:r>
              <a:rPr lang="zh-CN" altLang="zh-CN" dirty="0">
                <a:ea typeface="宋体" pitchFamily="2" charset="-122"/>
              </a:rPr>
              <a:t>都选择自给自足</a:t>
            </a:r>
          </a:p>
          <a:p>
            <a:pPr lvl="1">
              <a:spcBef>
                <a:spcPts val="1200"/>
              </a:spcBef>
            </a:pPr>
            <a:r>
              <a:rPr lang="zh-CN" altLang="zh-CN" dirty="0">
                <a:ea typeface="宋体" pitchFamily="2" charset="-122"/>
              </a:rPr>
              <a:t>两个</a:t>
            </a:r>
            <a:r>
              <a:rPr lang="zh-CN" altLang="en-US" dirty="0">
                <a:ea typeface="宋体" pitchFamily="2" charset="-122"/>
              </a:rPr>
              <a:t>家庭选择进行</a:t>
            </a:r>
            <a:r>
              <a:rPr lang="zh-CN" altLang="zh-CN" dirty="0">
                <a:ea typeface="宋体" pitchFamily="2" charset="-122"/>
              </a:rPr>
              <a:t>贸易</a:t>
            </a:r>
            <a:endParaRPr lang="en-US" altLang="zh-CN" dirty="0">
              <a:ea typeface="宋体" pitchFamily="2" charset="-122"/>
            </a:endParaRPr>
          </a:p>
          <a:p>
            <a:pPr>
              <a:spcBef>
                <a:spcPct val="50000"/>
              </a:spcBef>
            </a:pPr>
            <a:r>
              <a:rPr lang="zh-CN" altLang="en-US" dirty="0">
                <a:ea typeface="宋体" pitchFamily="2" charset="-122"/>
              </a:rPr>
              <a:t>愚公和神农将</a:t>
            </a:r>
            <a:r>
              <a:rPr lang="zh-CN" altLang="zh-CN" dirty="0">
                <a:ea typeface="宋体" pitchFamily="2" charset="-122"/>
              </a:rPr>
              <a:t>分别生产和消费多少</a:t>
            </a:r>
            <a:r>
              <a:rPr lang="zh-CN" altLang="zh-CN" dirty="0" smtClean="0">
                <a:ea typeface="宋体" pitchFamily="2" charset="-122"/>
              </a:rPr>
              <a:t>物</a:t>
            </a:r>
            <a:r>
              <a:rPr lang="zh-CN" altLang="en-US" dirty="0" smtClean="0">
                <a:ea typeface="宋体" pitchFamily="2" charset="-122"/>
              </a:rPr>
              <a:t>品</a:t>
            </a:r>
            <a:endParaRPr lang="en-US" altLang="zh-CN" dirty="0" smtClean="0">
              <a:ea typeface="宋体" pitchFamily="2" charset="-122"/>
            </a:endParaRPr>
          </a:p>
          <a:p>
            <a:pPr marL="0" indent="0">
              <a:spcBef>
                <a:spcPct val="50000"/>
              </a:spcBef>
              <a:buNone/>
            </a:pPr>
            <a:endParaRPr lang="en-US" altLang="zh-CN" dirty="0" smtClean="0">
              <a:ea typeface="宋体" pitchFamily="2" charset="-122"/>
            </a:endParaRPr>
          </a:p>
        </p:txBody>
      </p:sp>
      <p:sp>
        <p:nvSpPr>
          <p:cNvPr id="1229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2286921722"/>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p>
        </p:txBody>
      </p:sp>
      <p:sp>
        <p:nvSpPr>
          <p:cNvPr id="6" name="灯片编号占位符 2"/>
          <p:cNvSpPr>
            <a:spLocks noGrp="1"/>
          </p:cNvSpPr>
          <p:nvPr>
            <p:ph type="sldNum" sz="quarter" idx="11"/>
          </p:nvPr>
        </p:nvSpPr>
        <p:spPr/>
        <p:txBody>
          <a:bodyPr/>
          <a:lstStyle/>
          <a:p>
            <a:fld id="{5488753F-8769-41C3-AE77-3A997AACA0BC}" type="slidenum">
              <a:rPr lang="en-US" altLang="zh-CN"/>
              <a:pPr/>
              <a:t>37</a:t>
            </a:fld>
            <a:endParaRPr lang="en-US" altLang="zh-CN"/>
          </a:p>
        </p:txBody>
      </p:sp>
      <p:sp>
        <p:nvSpPr>
          <p:cNvPr id="14338" name="Rectangle 2"/>
          <p:cNvSpPr>
            <a:spLocks noGrp="1" noChangeArrowheads="1"/>
          </p:cNvSpPr>
          <p:nvPr>
            <p:ph type="title" idx="4294967295"/>
          </p:nvPr>
        </p:nvSpPr>
        <p:spPr/>
        <p:txBody>
          <a:bodyPr/>
          <a:lstStyle/>
          <a:p>
            <a:r>
              <a:rPr lang="zh-CN" altLang="en-US" sz="3600" dirty="0" smtClean="0">
                <a:ea typeface="宋体" pitchFamily="2" charset="-122"/>
              </a:rPr>
              <a:t>愚公</a:t>
            </a:r>
            <a:r>
              <a:rPr lang="zh-CN" sz="3600" dirty="0" smtClean="0">
                <a:ea typeface="宋体" pitchFamily="2" charset="-122"/>
              </a:rPr>
              <a:t>的</a:t>
            </a:r>
            <a:r>
              <a:rPr lang="zh-CN" sz="3600" dirty="0">
                <a:ea typeface="宋体" pitchFamily="2" charset="-122"/>
              </a:rPr>
              <a:t>生产可能性</a:t>
            </a:r>
            <a:r>
              <a:rPr lang="zh-CN" dirty="0">
                <a:ea typeface="宋体" pitchFamily="2" charset="-122"/>
              </a:rPr>
              <a:t> </a:t>
            </a:r>
          </a:p>
        </p:txBody>
      </p:sp>
      <p:sp>
        <p:nvSpPr>
          <p:cNvPr id="14339" name="Rectangle 3"/>
          <p:cNvSpPr>
            <a:spLocks noGrp="1" noChangeArrowheads="1"/>
          </p:cNvSpPr>
          <p:nvPr>
            <p:ph type="body" idx="4294967295"/>
          </p:nvPr>
        </p:nvSpPr>
        <p:spPr>
          <a:xfrm>
            <a:off x="444500" y="1068388"/>
            <a:ext cx="8242300" cy="5057775"/>
          </a:xfrm>
        </p:spPr>
        <p:txBody>
          <a:bodyPr/>
          <a:lstStyle/>
          <a:p>
            <a:pPr>
              <a:spcBef>
                <a:spcPct val="55000"/>
              </a:spcBef>
            </a:pPr>
            <a:r>
              <a:rPr lang="zh-CN" altLang="en-US" dirty="0" smtClean="0">
                <a:ea typeface="宋体" pitchFamily="2" charset="-122"/>
              </a:rPr>
              <a:t>愚公</a:t>
            </a:r>
            <a:r>
              <a:rPr lang="zh-CN" dirty="0" smtClean="0">
                <a:ea typeface="宋体" pitchFamily="2" charset="-122"/>
              </a:rPr>
              <a:t>每</a:t>
            </a:r>
            <a:r>
              <a:rPr lang="zh-CN" altLang="en-US" dirty="0" smtClean="0">
                <a:ea typeface="宋体" pitchFamily="2" charset="-122"/>
              </a:rPr>
              <a:t>天有</a:t>
            </a:r>
            <a:r>
              <a:rPr lang="en-US" altLang="zh-CN" dirty="0" smtClean="0">
                <a:ea typeface="宋体" pitchFamily="2" charset="-122"/>
              </a:rPr>
              <a:t>8</a:t>
            </a:r>
            <a:r>
              <a:rPr lang="zh-CN" dirty="0" smtClean="0">
                <a:ea typeface="宋体" pitchFamily="2" charset="-122"/>
              </a:rPr>
              <a:t>个小时</a:t>
            </a:r>
            <a:r>
              <a:rPr lang="zh-CN" dirty="0">
                <a:ea typeface="宋体" pitchFamily="2" charset="-122"/>
              </a:rPr>
              <a:t>的劳动能用在生产</a:t>
            </a:r>
            <a:r>
              <a:rPr lang="zh-CN" dirty="0" smtClean="0">
                <a:ea typeface="宋体" pitchFamily="2" charset="-122"/>
              </a:rPr>
              <a:t>上</a:t>
            </a:r>
            <a:r>
              <a:rPr lang="zh-CN" altLang="en-US" dirty="0" smtClean="0">
                <a:ea typeface="宋体" pitchFamily="2" charset="-122"/>
              </a:rPr>
              <a:t>，他技术落后（或土地贫瘠等）</a:t>
            </a:r>
            <a:endParaRPr lang="en-US" altLang="zh-CN" dirty="0" smtClean="0">
              <a:ea typeface="宋体" pitchFamily="2" charset="-122"/>
            </a:endParaRPr>
          </a:p>
          <a:p>
            <a:pPr marL="0" indent="0">
              <a:spcBef>
                <a:spcPct val="55000"/>
              </a:spcBef>
              <a:buNone/>
            </a:pPr>
            <a:endParaRPr lang="zh-CN" dirty="0" smtClean="0">
              <a:ea typeface="宋体" pitchFamily="2" charset="-122"/>
            </a:endParaRPr>
          </a:p>
          <a:p>
            <a:pPr>
              <a:spcBef>
                <a:spcPct val="55000"/>
              </a:spcBef>
            </a:pPr>
            <a:r>
              <a:rPr lang="zh-CN" dirty="0" smtClean="0">
                <a:ea typeface="宋体" pitchFamily="2" charset="-122"/>
              </a:rPr>
              <a:t>生产1</a:t>
            </a:r>
            <a:r>
              <a:rPr lang="zh-CN" altLang="en-US" dirty="0" smtClean="0">
                <a:ea typeface="宋体" pitchFamily="2" charset="-122"/>
              </a:rPr>
              <a:t>块烤饼</a:t>
            </a:r>
            <a:r>
              <a:rPr lang="zh-CN" dirty="0" smtClean="0">
                <a:ea typeface="宋体" pitchFamily="2" charset="-122"/>
              </a:rPr>
              <a:t>需要</a:t>
            </a:r>
            <a:r>
              <a:rPr lang="en-US" altLang="zh-CN" dirty="0" smtClean="0">
                <a:ea typeface="宋体" pitchFamily="2" charset="-122"/>
              </a:rPr>
              <a:t>6</a:t>
            </a:r>
            <a:r>
              <a:rPr lang="zh-CN" dirty="0" smtClean="0">
                <a:ea typeface="宋体" pitchFamily="2" charset="-122"/>
              </a:rPr>
              <a:t>0</a:t>
            </a:r>
            <a:r>
              <a:rPr lang="zh-CN" altLang="en-US" dirty="0" smtClean="0">
                <a:ea typeface="宋体" pitchFamily="2" charset="-122"/>
              </a:rPr>
              <a:t>分钟</a:t>
            </a:r>
            <a:r>
              <a:rPr lang="zh-CN" dirty="0" smtClean="0">
                <a:ea typeface="宋体" pitchFamily="2" charset="-122"/>
              </a:rPr>
              <a:t>的</a:t>
            </a:r>
            <a:r>
              <a:rPr lang="zh-CN" altLang="en-US" dirty="0" smtClean="0">
                <a:ea typeface="宋体" pitchFamily="2" charset="-122"/>
              </a:rPr>
              <a:t>劳动</a:t>
            </a:r>
            <a:endParaRPr lang="en-US" altLang="zh-CN" dirty="0" smtClean="0">
              <a:ea typeface="宋体" pitchFamily="2" charset="-122"/>
            </a:endParaRPr>
          </a:p>
          <a:p>
            <a:pPr>
              <a:spcBef>
                <a:spcPct val="55000"/>
              </a:spcBef>
            </a:pPr>
            <a:endParaRPr lang="en-US" altLang="zh-CN" dirty="0" smtClean="0">
              <a:ea typeface="宋体" pitchFamily="2" charset="-122"/>
            </a:endParaRPr>
          </a:p>
          <a:p>
            <a:pPr>
              <a:spcBef>
                <a:spcPct val="55000"/>
              </a:spcBef>
            </a:pPr>
            <a:r>
              <a:rPr lang="zh-CN" altLang="en-US" dirty="0" smtClean="0">
                <a:ea typeface="宋体" pitchFamily="2" charset="-122"/>
              </a:rPr>
              <a:t>生产</a:t>
            </a:r>
            <a:r>
              <a:rPr lang="en-US" altLang="zh-CN" dirty="0" smtClean="0">
                <a:ea typeface="宋体" pitchFamily="2" charset="-122"/>
              </a:rPr>
              <a:t>1</a:t>
            </a:r>
            <a:r>
              <a:rPr lang="zh-CN" altLang="en-US" dirty="0" smtClean="0">
                <a:ea typeface="宋体" pitchFamily="2" charset="-122"/>
              </a:rPr>
              <a:t>串羊肉需要</a:t>
            </a:r>
            <a:r>
              <a:rPr lang="en-US" altLang="zh-CN" dirty="0" smtClean="0">
                <a:ea typeface="宋体" pitchFamily="2" charset="-122"/>
              </a:rPr>
              <a:t>15</a:t>
            </a:r>
            <a:r>
              <a:rPr lang="zh-CN" altLang="en-US" dirty="0" smtClean="0">
                <a:ea typeface="宋体" pitchFamily="2" charset="-122"/>
              </a:rPr>
              <a:t>分钟的劳动</a:t>
            </a:r>
          </a:p>
          <a:p>
            <a:pPr>
              <a:spcBef>
                <a:spcPct val="55000"/>
              </a:spcBef>
            </a:pPr>
            <a:endParaRPr lang="zh-CN" dirty="0">
              <a:ea typeface="宋体" pitchFamily="2" charset="-122"/>
            </a:endParaRPr>
          </a:p>
        </p:txBody>
      </p:sp>
      <p:sp>
        <p:nvSpPr>
          <p:cNvPr id="143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4201166764"/>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34" name="灯片编号占位符 2"/>
          <p:cNvSpPr>
            <a:spLocks noGrp="1"/>
          </p:cNvSpPr>
          <p:nvPr>
            <p:ph type="sldNum" sz="quarter" idx="11"/>
          </p:nvPr>
        </p:nvSpPr>
        <p:spPr/>
        <p:txBody>
          <a:bodyPr/>
          <a:lstStyle/>
          <a:p>
            <a:fld id="{EC2E11CB-1F89-459F-9F88-424D63AEB638}" type="slidenum">
              <a:rPr lang="en-US" altLang="zh-CN"/>
              <a:pPr/>
              <a:t>38</a:t>
            </a:fld>
            <a:endParaRPr lang="en-US" altLang="zh-CN"/>
          </a:p>
        </p:txBody>
      </p:sp>
      <p:grpSp>
        <p:nvGrpSpPr>
          <p:cNvPr id="2" name="Group 2"/>
          <p:cNvGrpSpPr>
            <a:grpSpLocks/>
          </p:cNvGrpSpPr>
          <p:nvPr/>
        </p:nvGrpSpPr>
        <p:grpSpPr bwMode="auto">
          <a:xfrm>
            <a:off x="390525" y="1531938"/>
            <a:ext cx="7231063" cy="4681538"/>
            <a:chOff x="74" y="0"/>
            <a:chExt cx="4555" cy="2949"/>
          </a:xfrm>
        </p:grpSpPr>
        <p:sp>
          <p:nvSpPr>
            <p:cNvPr id="22531" name="Text Box 3"/>
            <p:cNvSpPr txBox="1">
              <a:spLocks noChangeArrowheads="1"/>
            </p:cNvSpPr>
            <p:nvPr/>
          </p:nvSpPr>
          <p:spPr bwMode="auto">
            <a:xfrm>
              <a:off x="3422" y="2465"/>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22532" name="Text Box 4"/>
            <p:cNvSpPr txBox="1">
              <a:spLocks noChangeArrowheads="1"/>
            </p:cNvSpPr>
            <p:nvPr/>
          </p:nvSpPr>
          <p:spPr bwMode="auto">
            <a:xfrm>
              <a:off x="74" y="0"/>
              <a:ext cx="700" cy="52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nvGrpSpPr>
            <p:cNvPr id="3" name="Group 5"/>
            <p:cNvGrpSpPr>
              <a:grpSpLocks/>
            </p:cNvGrpSpPr>
            <p:nvPr/>
          </p:nvGrpSpPr>
          <p:grpSpPr bwMode="auto">
            <a:xfrm>
              <a:off x="304" y="424"/>
              <a:ext cx="3176" cy="2525"/>
              <a:chOff x="304" y="0"/>
              <a:chExt cx="3176" cy="2525"/>
            </a:xfrm>
          </p:grpSpPr>
          <p:grpSp>
            <p:nvGrpSpPr>
              <p:cNvPr id="4" name="Group 6"/>
              <p:cNvGrpSpPr>
                <a:grpSpLocks/>
              </p:cNvGrpSpPr>
              <p:nvPr/>
            </p:nvGrpSpPr>
            <p:grpSpPr bwMode="auto">
              <a:xfrm>
                <a:off x="700" y="0"/>
                <a:ext cx="2780" cy="2170"/>
                <a:chOff x="0" y="0"/>
                <a:chExt cx="610" cy="548"/>
              </a:xfrm>
            </p:grpSpPr>
            <p:sp>
              <p:nvSpPr>
                <p:cNvPr id="22535" name="Line 7"/>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22536" name="Line 8"/>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22542" name="Text Box 14"/>
              <p:cNvSpPr txBox="1">
                <a:spLocks noChangeArrowheads="1"/>
              </p:cNvSpPr>
              <p:nvPr/>
            </p:nvSpPr>
            <p:spPr bwMode="auto">
              <a:xfrm>
                <a:off x="373" y="936"/>
                <a:ext cx="211" cy="288"/>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8</a:t>
                </a:r>
                <a:endParaRPr lang="en-US" altLang="zh-CN" sz="2400" dirty="0">
                  <a:ea typeface="宋体" pitchFamily="2" charset="-122"/>
                </a:endParaRPr>
              </a:p>
            </p:txBody>
          </p:sp>
          <p:sp>
            <p:nvSpPr>
              <p:cNvPr id="22545" name="Text Box 17"/>
              <p:cNvSpPr txBox="1">
                <a:spLocks noChangeArrowheads="1"/>
              </p:cNvSpPr>
              <p:nvPr/>
            </p:nvSpPr>
            <p:spPr bwMode="auto">
              <a:xfrm>
                <a:off x="2356" y="2237"/>
                <a:ext cx="743"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32</a:t>
                </a:r>
                <a:endParaRPr lang="en-US" altLang="zh-CN" sz="2400" dirty="0">
                  <a:ea typeface="宋体" pitchFamily="2" charset="-122"/>
                </a:endParaRPr>
              </a:p>
            </p:txBody>
          </p:sp>
          <p:sp>
            <p:nvSpPr>
              <p:cNvPr id="22546" name="Text Box 18"/>
              <p:cNvSpPr txBox="1">
                <a:spLocks noChangeArrowheads="1"/>
              </p:cNvSpPr>
              <p:nvPr/>
            </p:nvSpPr>
            <p:spPr bwMode="auto">
              <a:xfrm>
                <a:off x="304" y="2110"/>
                <a:ext cx="427" cy="287"/>
              </a:xfrm>
              <a:prstGeom prst="rect">
                <a:avLst/>
              </a:prstGeom>
              <a:noFill/>
              <a:ln w="9525">
                <a:noFill/>
                <a:miter lim="800000"/>
                <a:headEnd/>
                <a:tailEnd/>
              </a:ln>
            </p:spPr>
            <p:txBody>
              <a:bodyPr>
                <a:spAutoFit/>
              </a:bodyPr>
              <a:lstStyle/>
              <a:p>
                <a:pPr algn="ctr">
                  <a:spcBef>
                    <a:spcPct val="50000"/>
                  </a:spcBef>
                </a:pPr>
                <a:r>
                  <a:rPr lang="en-US" altLang="zh-CN" sz="2400" dirty="0">
                    <a:ea typeface="宋体" pitchFamily="2" charset="-122"/>
                  </a:rPr>
                  <a:t>0</a:t>
                </a:r>
              </a:p>
            </p:txBody>
          </p:sp>
        </p:grpSp>
      </p:grpSp>
      <p:sp>
        <p:nvSpPr>
          <p:cNvPr id="22553" name="Rectangle 25"/>
          <p:cNvSpPr>
            <a:spLocks noGrp="1" noChangeArrowheads="1"/>
          </p:cNvSpPr>
          <p:nvPr>
            <p:ph type="title" idx="4294967295"/>
          </p:nvPr>
        </p:nvSpPr>
        <p:spPr/>
        <p:txBody>
          <a:bodyPr/>
          <a:lstStyle/>
          <a:p>
            <a:r>
              <a:rPr lang="zh-CN" altLang="en-US" sz="3600" dirty="0" smtClean="0">
                <a:ea typeface="宋体" pitchFamily="2" charset="-122"/>
              </a:rPr>
              <a:t>愚公</a:t>
            </a:r>
            <a:r>
              <a:rPr lang="zh-CN" sz="3600" dirty="0" smtClean="0">
                <a:ea typeface="宋体" pitchFamily="2" charset="-122"/>
              </a:rPr>
              <a:t>的</a:t>
            </a:r>
            <a:r>
              <a:rPr lang="zh-CN" sz="3600" dirty="0">
                <a:ea typeface="宋体" pitchFamily="2" charset="-122"/>
              </a:rPr>
              <a:t>生产可能性曲线</a:t>
            </a:r>
          </a:p>
        </p:txBody>
      </p:sp>
      <p:sp>
        <p:nvSpPr>
          <p:cNvPr id="2255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22555" name="Line 27"/>
          <p:cNvSpPr>
            <a:spLocks noChangeShapeType="1"/>
          </p:cNvSpPr>
          <p:nvPr/>
        </p:nvSpPr>
        <p:spPr bwMode="auto">
          <a:xfrm>
            <a:off x="1390650" y="3894138"/>
            <a:ext cx="3222625" cy="1754187"/>
          </a:xfrm>
          <a:prstGeom prst="line">
            <a:avLst/>
          </a:prstGeom>
          <a:noFill/>
          <a:ln w="50800">
            <a:solidFill>
              <a:srgbClr val="0033CC"/>
            </a:solidFill>
            <a:round/>
            <a:headEnd/>
            <a:tailEnd/>
          </a:ln>
        </p:spPr>
        <p:txBody>
          <a:bodyPr/>
          <a:lstStyle/>
          <a:p>
            <a:endParaRPr lang="zh-CN" altLang="en-US"/>
          </a:p>
        </p:txBody>
      </p:sp>
      <p:sp>
        <p:nvSpPr>
          <p:cNvPr id="22556" name="Oval 28"/>
          <p:cNvSpPr>
            <a:spLocks noChangeArrowheads="1"/>
          </p:cNvSpPr>
          <p:nvPr/>
        </p:nvSpPr>
        <p:spPr bwMode="auto">
          <a:xfrm>
            <a:off x="1319213" y="3830638"/>
            <a:ext cx="141287"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grpSp>
        <p:nvGrpSpPr>
          <p:cNvPr id="5" name="Group 29"/>
          <p:cNvGrpSpPr>
            <a:grpSpLocks/>
          </p:cNvGrpSpPr>
          <p:nvPr/>
        </p:nvGrpSpPr>
        <p:grpSpPr bwMode="auto">
          <a:xfrm>
            <a:off x="3632200" y="1676400"/>
            <a:ext cx="4470400" cy="2424113"/>
            <a:chOff x="0" y="0"/>
            <a:chExt cx="2711" cy="1460"/>
          </a:xfrm>
        </p:grpSpPr>
        <p:sp>
          <p:nvSpPr>
            <p:cNvPr id="22558" name="Rectangle 30"/>
            <p:cNvSpPr>
              <a:spLocks noChangeArrowheads="1"/>
            </p:cNvSpPr>
            <p:nvPr/>
          </p:nvSpPr>
          <p:spPr bwMode="auto">
            <a:xfrm>
              <a:off x="0" y="0"/>
              <a:ext cx="2711" cy="1460"/>
            </a:xfrm>
            <a:prstGeom prst="rect">
              <a:avLst/>
            </a:prstGeom>
            <a:solidFill>
              <a:srgbClr val="FFCCCC"/>
            </a:solidFill>
            <a:ln w="9525">
              <a:noFill/>
              <a:miter lim="800000"/>
              <a:headEnd/>
              <a:tailEnd/>
            </a:ln>
          </p:spPr>
          <p:txBody>
            <a:bodyPr wrap="none" anchor="ctr"/>
            <a:lstStyle/>
            <a:p>
              <a:endParaRPr lang="zh-CN">
                <a:ea typeface="宋体" pitchFamily="2" charset="-122"/>
              </a:endParaRPr>
            </a:p>
          </p:txBody>
        </p:sp>
        <p:sp>
          <p:nvSpPr>
            <p:cNvPr id="22559" name="Text Box 31"/>
            <p:cNvSpPr txBox="1">
              <a:spLocks noChangeArrowheads="1"/>
            </p:cNvSpPr>
            <p:nvPr/>
          </p:nvSpPr>
          <p:spPr bwMode="auto">
            <a:xfrm>
              <a:off x="43" y="8"/>
              <a:ext cx="2617" cy="806"/>
            </a:xfrm>
            <a:prstGeom prst="rect">
              <a:avLst/>
            </a:prstGeom>
            <a:noFill/>
            <a:ln w="9525">
              <a:noFill/>
              <a:miter lim="800000"/>
              <a:headEnd/>
              <a:tailEnd/>
            </a:ln>
          </p:spPr>
          <p:txBody>
            <a:bodyPr>
              <a:spAutoFit/>
            </a:bodyPr>
            <a:lstStyle/>
            <a:p>
              <a:pPr>
                <a:spcBef>
                  <a:spcPct val="50000"/>
                </a:spcBef>
              </a:pPr>
              <a:r>
                <a:rPr lang="zh-CN" altLang="en-US" sz="2700" dirty="0" smtClean="0">
                  <a:ea typeface="宋体" pitchFamily="2" charset="-122"/>
                </a:rPr>
                <a:t>愚公每天</a:t>
              </a:r>
              <a:r>
                <a:rPr lang="zh-CN" sz="2700" dirty="0" smtClean="0">
                  <a:ea typeface="宋体" pitchFamily="2" charset="-122"/>
                </a:rPr>
                <a:t>能生产</a:t>
              </a:r>
              <a:r>
                <a:rPr lang="en-US" altLang="zh-CN" sz="2700" dirty="0" smtClean="0">
                  <a:ea typeface="宋体" pitchFamily="2" charset="-122"/>
                </a:rPr>
                <a:t>32</a:t>
              </a:r>
              <a:r>
                <a:rPr lang="zh-CN" altLang="en-US" sz="2700" dirty="0" smtClean="0">
                  <a:ea typeface="宋体" pitchFamily="2" charset="-122"/>
                </a:rPr>
                <a:t>串羊肉</a:t>
              </a:r>
              <a:r>
                <a:rPr lang="zh-CN" sz="2700" dirty="0" smtClean="0">
                  <a:ea typeface="宋体" pitchFamily="2" charset="-122"/>
                </a:rPr>
                <a:t>，或者</a:t>
              </a:r>
              <a:r>
                <a:rPr lang="en-US" altLang="zh-CN" sz="2700" dirty="0" smtClean="0">
                  <a:ea typeface="宋体" pitchFamily="2" charset="-122"/>
                </a:rPr>
                <a:t>8</a:t>
              </a:r>
              <a:r>
                <a:rPr lang="zh-CN" altLang="en-US" sz="2700" dirty="0" smtClean="0">
                  <a:ea typeface="宋体" pitchFamily="2" charset="-122"/>
                </a:rPr>
                <a:t>块烤饼</a:t>
              </a:r>
              <a:r>
                <a:rPr lang="zh-CN" sz="2700" dirty="0" smtClean="0">
                  <a:ea typeface="宋体" pitchFamily="2" charset="-122"/>
                </a:rPr>
                <a:t>，</a:t>
              </a:r>
              <a:r>
                <a:rPr lang="zh-CN" sz="2700" dirty="0">
                  <a:ea typeface="宋体" pitchFamily="2" charset="-122"/>
                </a:rPr>
                <a:t>或者生产可能性曲线上的其他组合</a:t>
              </a:r>
            </a:p>
          </p:txBody>
        </p:sp>
      </p:grpSp>
      <p:sp>
        <p:nvSpPr>
          <p:cNvPr id="22560" name="Oval 34"/>
          <p:cNvSpPr>
            <a:spLocks noChangeArrowheads="1"/>
          </p:cNvSpPr>
          <p:nvPr/>
        </p:nvSpPr>
        <p:spPr bwMode="auto">
          <a:xfrm>
            <a:off x="4505325" y="5576888"/>
            <a:ext cx="141288"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22817056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22560"/>
                                        </p:tgtEl>
                                        <p:attrNameLst>
                                          <p:attrName>style.visibility</p:attrName>
                                        </p:attrNameLst>
                                      </p:cBhvr>
                                      <p:to>
                                        <p:strVal val="visible"/>
                                      </p:to>
                                    </p:set>
                                    <p:anim calcmode="lin" valueType="num">
                                      <p:cBhvr>
                                        <p:cTn id="16" dur="500" fill="hold"/>
                                        <p:tgtEl>
                                          <p:spTgt spid="22560"/>
                                        </p:tgtEl>
                                        <p:attrNameLst>
                                          <p:attrName>ppt_w</p:attrName>
                                        </p:attrNameLst>
                                      </p:cBhvr>
                                      <p:tavLst>
                                        <p:tav tm="0">
                                          <p:val>
                                            <p:strVal val="4*#ppt_w"/>
                                          </p:val>
                                        </p:tav>
                                        <p:tav tm="100000">
                                          <p:val>
                                            <p:strVal val="#ppt_w"/>
                                          </p:val>
                                        </p:tav>
                                      </p:tavLst>
                                    </p:anim>
                                    <p:anim calcmode="lin" valueType="num">
                                      <p:cBhvr>
                                        <p:cTn id="17" dur="500" fill="hold"/>
                                        <p:tgtEl>
                                          <p:spTgt spid="22560"/>
                                        </p:tgtEl>
                                        <p:attrNameLst>
                                          <p:attrName>ppt_h</p:attrName>
                                        </p:attrNameLst>
                                      </p:cBhvr>
                                      <p:tavLst>
                                        <p:tav tm="0">
                                          <p:val>
                                            <p:strVal val="4*#ppt_h"/>
                                          </p:val>
                                        </p:tav>
                                        <p:tav tm="100000">
                                          <p:val>
                                            <p:strVal val="#ppt_h"/>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22556"/>
                                        </p:tgtEl>
                                        <p:attrNameLst>
                                          <p:attrName>style.visibility</p:attrName>
                                        </p:attrNameLst>
                                      </p:cBhvr>
                                      <p:to>
                                        <p:strVal val="visible"/>
                                      </p:to>
                                    </p:set>
                                    <p:anim calcmode="lin" valueType="num">
                                      <p:cBhvr>
                                        <p:cTn id="21" dur="500" fill="hold"/>
                                        <p:tgtEl>
                                          <p:spTgt spid="22556"/>
                                        </p:tgtEl>
                                        <p:attrNameLst>
                                          <p:attrName>ppt_w</p:attrName>
                                        </p:attrNameLst>
                                      </p:cBhvr>
                                      <p:tavLst>
                                        <p:tav tm="0">
                                          <p:val>
                                            <p:strVal val="4*#ppt_w"/>
                                          </p:val>
                                        </p:tav>
                                        <p:tav tm="100000">
                                          <p:val>
                                            <p:strVal val="#ppt_w"/>
                                          </p:val>
                                        </p:tav>
                                      </p:tavLst>
                                    </p:anim>
                                    <p:anim calcmode="lin" valueType="num">
                                      <p:cBhvr>
                                        <p:cTn id="22" dur="500" fill="hold"/>
                                        <p:tgtEl>
                                          <p:spTgt spid="22556"/>
                                        </p:tgtEl>
                                        <p:attrNameLst>
                                          <p:attrName>ppt_h</p:attrName>
                                        </p:attrNameLst>
                                      </p:cBhvr>
                                      <p:tavLst>
                                        <p:tav tm="0">
                                          <p:val>
                                            <p:strVal val="4*#ppt_h"/>
                                          </p:val>
                                        </p:tav>
                                        <p:tav tm="100000">
                                          <p:val>
                                            <p:strVal val="#ppt_h"/>
                                          </p:val>
                                        </p:tav>
                                      </p:tavLst>
                                    </p:anim>
                                  </p:childTnLst>
                                </p:cTn>
                              </p:par>
                            </p:childTnLst>
                          </p:cTn>
                        </p:par>
                        <p:par>
                          <p:cTn id="23" fill="hold">
                            <p:stCondLst>
                              <p:cond delay="1500"/>
                            </p:stCondLst>
                            <p:childTnLst>
                              <p:par>
                                <p:cTn id="24" presetID="18" presetClass="entr" presetSubtype="6" fill="hold" grpId="0" nodeType="afterEffect">
                                  <p:stCondLst>
                                    <p:cond delay="0"/>
                                  </p:stCondLst>
                                  <p:childTnLst>
                                    <p:set>
                                      <p:cBhvr>
                                        <p:cTn id="25" dur="1" fill="hold">
                                          <p:stCondLst>
                                            <p:cond delay="0"/>
                                          </p:stCondLst>
                                        </p:cTn>
                                        <p:tgtEl>
                                          <p:spTgt spid="22555"/>
                                        </p:tgtEl>
                                        <p:attrNameLst>
                                          <p:attrName>style.visibility</p:attrName>
                                        </p:attrNameLst>
                                      </p:cBhvr>
                                      <p:to>
                                        <p:strVal val="visible"/>
                                      </p:to>
                                    </p:set>
                                    <p:animEffect transition="in" filter="strips(downRight)">
                                      <p:cBhvr>
                                        <p:cTn id="26" dur="500"/>
                                        <p:tgtEl>
                                          <p:spTgt spid="2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5" grpId="0" animBg="1"/>
      <p:bldP spid="22556" grpId="0" animBg="1" autoUpdateAnimBg="0"/>
      <p:bldP spid="2256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39750" y="1965325"/>
            <a:ext cx="8034338" cy="4527550"/>
          </a:xfrm>
          <a:prstGeom prst="rect">
            <a:avLst/>
          </a:prstGeom>
          <a:solidFill>
            <a:srgbClr val="99CCFF">
              <a:alpha val="50000"/>
            </a:srgbClr>
          </a:solidFill>
          <a:ln w="9525">
            <a:noFill/>
            <a:miter lim="800000"/>
            <a:headEnd/>
            <a:tailEnd/>
          </a:ln>
        </p:spPr>
        <p:txBody>
          <a:bodyPr wrap="none" anchor="ctr"/>
          <a:lstStyle/>
          <a:p>
            <a:endParaRPr lang="zh-CN">
              <a:ea typeface="宋体" pitchFamily="2" charset="-122"/>
            </a:endParaRPr>
          </a:p>
        </p:txBody>
      </p:sp>
      <p:sp>
        <p:nvSpPr>
          <p:cNvPr id="24579" name="Rectangle 3"/>
          <p:cNvSpPr>
            <a:spLocks noGrp="1" noChangeArrowheads="1"/>
          </p:cNvSpPr>
          <p:nvPr>
            <p:ph type="title" idx="4294967295"/>
          </p:nvPr>
        </p:nvSpPr>
        <p:spPr>
          <a:xfrm>
            <a:off x="457200" y="155575"/>
            <a:ext cx="8229600" cy="682625"/>
          </a:xfrm>
        </p:spPr>
        <p:txBody>
          <a:bodyPr/>
          <a:lstStyle/>
          <a:p>
            <a:r>
              <a:rPr lang="en-US" altLang="zh-CN" sz="3600" dirty="0" smtClean="0">
                <a:ea typeface="宋体" pitchFamily="2" charset="-122"/>
              </a:rPr>
              <a:t>1.1</a:t>
            </a:r>
            <a:r>
              <a:rPr lang="zh-CN" sz="3600" dirty="0" smtClean="0">
                <a:ea typeface="宋体" pitchFamily="2" charset="-122"/>
              </a:rPr>
              <a:t>生产</a:t>
            </a:r>
            <a:r>
              <a:rPr lang="zh-CN" sz="3600" dirty="0">
                <a:ea typeface="宋体" pitchFamily="2" charset="-122"/>
              </a:rPr>
              <a:t>可能性</a:t>
            </a:r>
            <a:r>
              <a:rPr lang="zh-CN" sz="3600" dirty="0" smtClean="0">
                <a:ea typeface="宋体" pitchFamily="2" charset="-122"/>
              </a:rPr>
              <a:t>边界</a:t>
            </a:r>
            <a:r>
              <a:rPr lang="en-US" altLang="zh-CN" sz="3600" dirty="0" smtClean="0">
                <a:ea typeface="宋体" pitchFamily="2" charset="-122"/>
              </a:rPr>
              <a:t>:</a:t>
            </a:r>
            <a:r>
              <a:rPr lang="zh-CN" sz="3600" dirty="0" smtClean="0">
                <a:ea typeface="宋体" pitchFamily="2" charset="-122"/>
              </a:rPr>
              <a:t>例子</a:t>
            </a:r>
            <a:endParaRPr lang="zh-CN" sz="3600" dirty="0">
              <a:ea typeface="宋体" pitchFamily="2" charset="-122"/>
            </a:endParaRPr>
          </a:p>
        </p:txBody>
      </p:sp>
      <p:sp>
        <p:nvSpPr>
          <p:cNvPr id="24580" name="Rectangle 4"/>
          <p:cNvSpPr>
            <a:spLocks noGrp="1" noChangeArrowheads="1"/>
          </p:cNvSpPr>
          <p:nvPr>
            <p:ph type="body" sz="half" idx="4294967295"/>
          </p:nvPr>
        </p:nvSpPr>
        <p:spPr>
          <a:xfrm>
            <a:off x="304800" y="835025"/>
            <a:ext cx="8518525" cy="1154113"/>
          </a:xfrm>
        </p:spPr>
        <p:txBody>
          <a:bodyPr/>
          <a:lstStyle/>
          <a:p>
            <a:pPr marL="285750" indent="-285750">
              <a:spcBef>
                <a:spcPct val="20000"/>
              </a:spcBef>
            </a:pPr>
            <a:r>
              <a:rPr lang="zh-CN" altLang="en-US" dirty="0" smtClean="0">
                <a:ea typeface="宋体" pitchFamily="2" charset="-122"/>
              </a:rPr>
              <a:t>当前技术条件下</a:t>
            </a:r>
            <a:r>
              <a:rPr lang="zh-CN" dirty="0" smtClean="0">
                <a:ea typeface="宋体" pitchFamily="2" charset="-122"/>
              </a:rPr>
              <a:t>生产</a:t>
            </a:r>
            <a:r>
              <a:rPr lang="en-US" altLang="zh-CN" dirty="0" smtClean="0">
                <a:ea typeface="宋体" pitchFamily="2" charset="-122"/>
              </a:rPr>
              <a:t>1</a:t>
            </a:r>
            <a:r>
              <a:rPr lang="zh-CN" dirty="0" smtClean="0">
                <a:ea typeface="宋体" pitchFamily="2" charset="-122"/>
              </a:rPr>
              <a:t>台电脑需要</a:t>
            </a:r>
            <a:r>
              <a:rPr lang="zh-CN" dirty="0">
                <a:ea typeface="宋体" pitchFamily="2" charset="-122"/>
              </a:rPr>
              <a:t>100个小时的劳动</a:t>
            </a:r>
          </a:p>
          <a:p>
            <a:pPr marL="285750" indent="-285750">
              <a:spcBef>
                <a:spcPct val="20000"/>
              </a:spcBef>
            </a:pPr>
            <a:r>
              <a:rPr lang="zh-CN" dirty="0" smtClean="0">
                <a:ea typeface="宋体" pitchFamily="2" charset="-122"/>
              </a:rPr>
              <a:t>生产</a:t>
            </a:r>
            <a:r>
              <a:rPr lang="en-US" altLang="zh-CN" dirty="0" smtClean="0">
                <a:ea typeface="宋体" pitchFamily="2" charset="-122"/>
              </a:rPr>
              <a:t>1</a:t>
            </a:r>
            <a:r>
              <a:rPr lang="zh-CN" dirty="0" smtClean="0">
                <a:ea typeface="宋体" pitchFamily="2" charset="-122"/>
              </a:rPr>
              <a:t>吨小麦</a:t>
            </a:r>
            <a:r>
              <a:rPr lang="zh-CN" dirty="0">
                <a:ea typeface="宋体" pitchFamily="2" charset="-122"/>
              </a:rPr>
              <a:t>需要10个小时的劳动</a:t>
            </a:r>
          </a:p>
        </p:txBody>
      </p:sp>
      <p:grpSp>
        <p:nvGrpSpPr>
          <p:cNvPr id="2" name="Group 5"/>
          <p:cNvGrpSpPr>
            <a:grpSpLocks/>
          </p:cNvGrpSpPr>
          <p:nvPr/>
        </p:nvGrpSpPr>
        <p:grpSpPr bwMode="auto">
          <a:xfrm>
            <a:off x="4940300" y="5897563"/>
            <a:ext cx="3633788" cy="596900"/>
            <a:chOff x="0" y="0"/>
            <a:chExt cx="2289" cy="376"/>
          </a:xfrm>
        </p:grpSpPr>
        <p:sp>
          <p:nvSpPr>
            <p:cNvPr id="24582" name="Rectangle 6"/>
            <p:cNvSpPr>
              <a:spLocks noChangeArrowheads="1"/>
            </p:cNvSpPr>
            <p:nvPr/>
          </p:nvSpPr>
          <p:spPr bwMode="auto">
            <a:xfrm>
              <a:off x="1257" y="0"/>
              <a:ext cx="1032"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5,000</a:t>
              </a:r>
            </a:p>
          </p:txBody>
        </p:sp>
        <p:sp>
          <p:nvSpPr>
            <p:cNvPr id="24583" name="Rectangle 7"/>
            <p:cNvSpPr>
              <a:spLocks noChangeArrowheads="1"/>
            </p:cNvSpPr>
            <p:nvPr/>
          </p:nvSpPr>
          <p:spPr bwMode="auto">
            <a:xfrm>
              <a:off x="0" y="0"/>
              <a:ext cx="125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grpSp>
      <p:grpSp>
        <p:nvGrpSpPr>
          <p:cNvPr id="3" name="Group 8"/>
          <p:cNvGrpSpPr>
            <a:grpSpLocks/>
          </p:cNvGrpSpPr>
          <p:nvPr/>
        </p:nvGrpSpPr>
        <p:grpSpPr bwMode="auto">
          <a:xfrm>
            <a:off x="4940300" y="5299075"/>
            <a:ext cx="3633788" cy="598488"/>
            <a:chOff x="0" y="0"/>
            <a:chExt cx="2289" cy="377"/>
          </a:xfrm>
        </p:grpSpPr>
        <p:sp>
          <p:nvSpPr>
            <p:cNvPr id="24585" name="Rectangle 9"/>
            <p:cNvSpPr>
              <a:spLocks noChangeArrowheads="1"/>
            </p:cNvSpPr>
            <p:nvPr/>
          </p:nvSpPr>
          <p:spPr bwMode="auto">
            <a:xfrm>
              <a:off x="1257" y="0"/>
              <a:ext cx="1032"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4,000</a:t>
              </a:r>
            </a:p>
          </p:txBody>
        </p:sp>
        <p:sp>
          <p:nvSpPr>
            <p:cNvPr id="24586" name="Rectangle 10"/>
            <p:cNvSpPr>
              <a:spLocks noChangeArrowheads="1"/>
            </p:cNvSpPr>
            <p:nvPr/>
          </p:nvSpPr>
          <p:spPr bwMode="auto">
            <a:xfrm>
              <a:off x="0" y="0"/>
              <a:ext cx="125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100</a:t>
              </a:r>
            </a:p>
          </p:txBody>
        </p:sp>
      </p:grpSp>
      <p:grpSp>
        <p:nvGrpSpPr>
          <p:cNvPr id="4" name="Group 11"/>
          <p:cNvGrpSpPr>
            <a:grpSpLocks/>
          </p:cNvGrpSpPr>
          <p:nvPr/>
        </p:nvGrpSpPr>
        <p:grpSpPr bwMode="auto">
          <a:xfrm>
            <a:off x="4940300" y="4703763"/>
            <a:ext cx="3633788" cy="595312"/>
            <a:chOff x="0" y="0"/>
            <a:chExt cx="2289" cy="375"/>
          </a:xfrm>
        </p:grpSpPr>
        <p:sp>
          <p:nvSpPr>
            <p:cNvPr id="24588" name="Rectangle 12"/>
            <p:cNvSpPr>
              <a:spLocks noChangeArrowheads="1"/>
            </p:cNvSpPr>
            <p:nvPr/>
          </p:nvSpPr>
          <p:spPr bwMode="auto">
            <a:xfrm>
              <a:off x="1257" y="0"/>
              <a:ext cx="1032"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2,500</a:t>
              </a:r>
            </a:p>
          </p:txBody>
        </p:sp>
        <p:sp>
          <p:nvSpPr>
            <p:cNvPr id="24589" name="Rectangle 13"/>
            <p:cNvSpPr>
              <a:spLocks noChangeArrowheads="1"/>
            </p:cNvSpPr>
            <p:nvPr/>
          </p:nvSpPr>
          <p:spPr bwMode="auto">
            <a:xfrm>
              <a:off x="0" y="0"/>
              <a:ext cx="1257"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250</a:t>
              </a:r>
            </a:p>
          </p:txBody>
        </p:sp>
      </p:grpSp>
      <p:grpSp>
        <p:nvGrpSpPr>
          <p:cNvPr id="5" name="Group 14"/>
          <p:cNvGrpSpPr>
            <a:grpSpLocks/>
          </p:cNvGrpSpPr>
          <p:nvPr/>
        </p:nvGrpSpPr>
        <p:grpSpPr bwMode="auto">
          <a:xfrm>
            <a:off x="4940300" y="4105275"/>
            <a:ext cx="3633788" cy="598488"/>
            <a:chOff x="0" y="0"/>
            <a:chExt cx="2289" cy="377"/>
          </a:xfrm>
        </p:grpSpPr>
        <p:sp>
          <p:nvSpPr>
            <p:cNvPr id="24591" name="Rectangle 15"/>
            <p:cNvSpPr>
              <a:spLocks noChangeArrowheads="1"/>
            </p:cNvSpPr>
            <p:nvPr/>
          </p:nvSpPr>
          <p:spPr bwMode="auto">
            <a:xfrm>
              <a:off x="1257" y="0"/>
              <a:ext cx="1032"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1,000</a:t>
              </a:r>
            </a:p>
          </p:txBody>
        </p:sp>
        <p:sp>
          <p:nvSpPr>
            <p:cNvPr id="24592" name="Rectangle 16"/>
            <p:cNvSpPr>
              <a:spLocks noChangeArrowheads="1"/>
            </p:cNvSpPr>
            <p:nvPr/>
          </p:nvSpPr>
          <p:spPr bwMode="auto">
            <a:xfrm>
              <a:off x="0" y="0"/>
              <a:ext cx="125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400</a:t>
              </a:r>
            </a:p>
          </p:txBody>
        </p:sp>
      </p:grpSp>
      <p:grpSp>
        <p:nvGrpSpPr>
          <p:cNvPr id="6" name="Group 17"/>
          <p:cNvGrpSpPr>
            <a:grpSpLocks/>
          </p:cNvGrpSpPr>
          <p:nvPr/>
        </p:nvGrpSpPr>
        <p:grpSpPr bwMode="auto">
          <a:xfrm>
            <a:off x="1317625" y="4105275"/>
            <a:ext cx="3622675" cy="2389188"/>
            <a:chOff x="0" y="0"/>
            <a:chExt cx="2282" cy="1505"/>
          </a:xfrm>
        </p:grpSpPr>
        <p:grpSp>
          <p:nvGrpSpPr>
            <p:cNvPr id="7" name="Group 18"/>
            <p:cNvGrpSpPr>
              <a:grpSpLocks/>
            </p:cNvGrpSpPr>
            <p:nvPr/>
          </p:nvGrpSpPr>
          <p:grpSpPr bwMode="auto">
            <a:xfrm>
              <a:off x="0" y="1129"/>
              <a:ext cx="2282" cy="376"/>
              <a:chOff x="0" y="0"/>
              <a:chExt cx="2282" cy="376"/>
            </a:xfrm>
          </p:grpSpPr>
          <p:sp>
            <p:nvSpPr>
              <p:cNvPr id="24595" name="Rectangle 19"/>
              <p:cNvSpPr>
                <a:spLocks noChangeArrowheads="1"/>
              </p:cNvSpPr>
              <p:nvPr/>
            </p:nvSpPr>
            <p:spPr bwMode="auto">
              <a:xfrm>
                <a:off x="1205" y="0"/>
                <a:ext cx="107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50,000</a:t>
                </a:r>
              </a:p>
            </p:txBody>
          </p:sp>
          <p:sp>
            <p:nvSpPr>
              <p:cNvPr id="24596" name="Rectangle 20"/>
              <p:cNvSpPr>
                <a:spLocks noChangeArrowheads="1"/>
              </p:cNvSpPr>
              <p:nvPr/>
            </p:nvSpPr>
            <p:spPr bwMode="auto">
              <a:xfrm>
                <a:off x="0" y="0"/>
                <a:ext cx="1205"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grpSp>
        <p:grpSp>
          <p:nvGrpSpPr>
            <p:cNvPr id="8" name="Group 21"/>
            <p:cNvGrpSpPr>
              <a:grpSpLocks/>
            </p:cNvGrpSpPr>
            <p:nvPr/>
          </p:nvGrpSpPr>
          <p:grpSpPr bwMode="auto">
            <a:xfrm>
              <a:off x="0" y="752"/>
              <a:ext cx="2282" cy="377"/>
              <a:chOff x="0" y="0"/>
              <a:chExt cx="2282" cy="377"/>
            </a:xfrm>
          </p:grpSpPr>
          <p:sp>
            <p:nvSpPr>
              <p:cNvPr id="24598" name="Rectangle 22"/>
              <p:cNvSpPr>
                <a:spLocks noChangeArrowheads="1"/>
              </p:cNvSpPr>
              <p:nvPr/>
            </p:nvSpPr>
            <p:spPr bwMode="auto">
              <a:xfrm>
                <a:off x="1205" y="0"/>
                <a:ext cx="107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40,000</a:t>
                </a:r>
              </a:p>
            </p:txBody>
          </p:sp>
          <p:sp>
            <p:nvSpPr>
              <p:cNvPr id="24599" name="Rectangle 23"/>
              <p:cNvSpPr>
                <a:spLocks noChangeArrowheads="1"/>
              </p:cNvSpPr>
              <p:nvPr/>
            </p:nvSpPr>
            <p:spPr bwMode="auto">
              <a:xfrm>
                <a:off x="0" y="0"/>
                <a:ext cx="1205"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10,000</a:t>
                </a:r>
              </a:p>
            </p:txBody>
          </p:sp>
        </p:grpSp>
        <p:grpSp>
          <p:nvGrpSpPr>
            <p:cNvPr id="9" name="Group 24"/>
            <p:cNvGrpSpPr>
              <a:grpSpLocks/>
            </p:cNvGrpSpPr>
            <p:nvPr/>
          </p:nvGrpSpPr>
          <p:grpSpPr bwMode="auto">
            <a:xfrm>
              <a:off x="0" y="377"/>
              <a:ext cx="2282" cy="375"/>
              <a:chOff x="0" y="0"/>
              <a:chExt cx="2282" cy="375"/>
            </a:xfrm>
          </p:grpSpPr>
          <p:sp>
            <p:nvSpPr>
              <p:cNvPr id="24601" name="Rectangle 25"/>
              <p:cNvSpPr>
                <a:spLocks noChangeArrowheads="1"/>
              </p:cNvSpPr>
              <p:nvPr/>
            </p:nvSpPr>
            <p:spPr bwMode="auto">
              <a:xfrm>
                <a:off x="1205" y="0"/>
                <a:ext cx="1077"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25,000</a:t>
                </a:r>
              </a:p>
            </p:txBody>
          </p:sp>
          <p:sp>
            <p:nvSpPr>
              <p:cNvPr id="24602" name="Rectangle 26"/>
              <p:cNvSpPr>
                <a:spLocks noChangeArrowheads="1"/>
              </p:cNvSpPr>
              <p:nvPr/>
            </p:nvSpPr>
            <p:spPr bwMode="auto">
              <a:xfrm>
                <a:off x="0" y="0"/>
                <a:ext cx="1205"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25,000</a:t>
                </a:r>
              </a:p>
            </p:txBody>
          </p:sp>
        </p:grpSp>
        <p:grpSp>
          <p:nvGrpSpPr>
            <p:cNvPr id="10" name="Group 27"/>
            <p:cNvGrpSpPr>
              <a:grpSpLocks/>
            </p:cNvGrpSpPr>
            <p:nvPr/>
          </p:nvGrpSpPr>
          <p:grpSpPr bwMode="auto">
            <a:xfrm>
              <a:off x="0" y="0"/>
              <a:ext cx="2282" cy="377"/>
              <a:chOff x="0" y="0"/>
              <a:chExt cx="2282" cy="377"/>
            </a:xfrm>
          </p:grpSpPr>
          <p:sp>
            <p:nvSpPr>
              <p:cNvPr id="24604" name="Rectangle 28"/>
              <p:cNvSpPr>
                <a:spLocks noChangeArrowheads="1"/>
              </p:cNvSpPr>
              <p:nvPr/>
            </p:nvSpPr>
            <p:spPr bwMode="auto">
              <a:xfrm>
                <a:off x="1205" y="0"/>
                <a:ext cx="107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10,000</a:t>
                </a:r>
              </a:p>
            </p:txBody>
          </p:sp>
          <p:sp>
            <p:nvSpPr>
              <p:cNvPr id="24605" name="Rectangle 29"/>
              <p:cNvSpPr>
                <a:spLocks noChangeArrowheads="1"/>
              </p:cNvSpPr>
              <p:nvPr/>
            </p:nvSpPr>
            <p:spPr bwMode="auto">
              <a:xfrm>
                <a:off x="0" y="0"/>
                <a:ext cx="1205"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40,000</a:t>
                </a:r>
              </a:p>
            </p:txBody>
          </p:sp>
        </p:grpSp>
      </p:grpSp>
      <p:grpSp>
        <p:nvGrpSpPr>
          <p:cNvPr id="11" name="Group 30"/>
          <p:cNvGrpSpPr>
            <a:grpSpLocks/>
          </p:cNvGrpSpPr>
          <p:nvPr/>
        </p:nvGrpSpPr>
        <p:grpSpPr bwMode="auto">
          <a:xfrm>
            <a:off x="4895850" y="3524250"/>
            <a:ext cx="3633788" cy="596900"/>
            <a:chOff x="0" y="0"/>
            <a:chExt cx="2289" cy="376"/>
          </a:xfrm>
        </p:grpSpPr>
        <p:sp>
          <p:nvSpPr>
            <p:cNvPr id="24607" name="Rectangle 31"/>
            <p:cNvSpPr>
              <a:spLocks noChangeArrowheads="1"/>
            </p:cNvSpPr>
            <p:nvPr/>
          </p:nvSpPr>
          <p:spPr bwMode="auto">
            <a:xfrm>
              <a:off x="1257" y="0"/>
              <a:ext cx="1032"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sp>
          <p:nvSpPr>
            <p:cNvPr id="24608" name="Rectangle 32"/>
            <p:cNvSpPr>
              <a:spLocks noChangeArrowheads="1"/>
            </p:cNvSpPr>
            <p:nvPr/>
          </p:nvSpPr>
          <p:spPr bwMode="auto">
            <a:xfrm>
              <a:off x="0" y="0"/>
              <a:ext cx="125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500</a:t>
              </a:r>
            </a:p>
          </p:txBody>
        </p:sp>
      </p:grpSp>
      <p:grpSp>
        <p:nvGrpSpPr>
          <p:cNvPr id="12" name="Group 33"/>
          <p:cNvGrpSpPr>
            <a:grpSpLocks/>
          </p:cNvGrpSpPr>
          <p:nvPr/>
        </p:nvGrpSpPr>
        <p:grpSpPr bwMode="auto">
          <a:xfrm>
            <a:off x="1317625" y="3508375"/>
            <a:ext cx="3622675" cy="596900"/>
            <a:chOff x="0" y="0"/>
            <a:chExt cx="2282" cy="376"/>
          </a:xfrm>
        </p:grpSpPr>
        <p:sp>
          <p:nvSpPr>
            <p:cNvPr id="24610" name="Rectangle 34"/>
            <p:cNvSpPr>
              <a:spLocks noChangeArrowheads="1"/>
            </p:cNvSpPr>
            <p:nvPr/>
          </p:nvSpPr>
          <p:spPr bwMode="auto">
            <a:xfrm>
              <a:off x="1205" y="0"/>
              <a:ext cx="107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sp>
          <p:nvSpPr>
            <p:cNvPr id="24611" name="Rectangle 35"/>
            <p:cNvSpPr>
              <a:spLocks noChangeArrowheads="1"/>
            </p:cNvSpPr>
            <p:nvPr/>
          </p:nvSpPr>
          <p:spPr bwMode="auto">
            <a:xfrm>
              <a:off x="0" y="0"/>
              <a:ext cx="1205"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50,000</a:t>
              </a:r>
            </a:p>
          </p:txBody>
        </p:sp>
      </p:grpSp>
      <p:grpSp>
        <p:nvGrpSpPr>
          <p:cNvPr id="13" name="Group 36"/>
          <p:cNvGrpSpPr>
            <a:grpSpLocks/>
          </p:cNvGrpSpPr>
          <p:nvPr/>
        </p:nvGrpSpPr>
        <p:grpSpPr bwMode="auto">
          <a:xfrm>
            <a:off x="500063" y="1979613"/>
            <a:ext cx="8043862" cy="4529137"/>
            <a:chOff x="0" y="0"/>
            <a:chExt cx="5067" cy="2853"/>
          </a:xfrm>
        </p:grpSpPr>
        <p:grpSp>
          <p:nvGrpSpPr>
            <p:cNvPr id="14" name="Group 37"/>
            <p:cNvGrpSpPr>
              <a:grpSpLocks/>
            </p:cNvGrpSpPr>
            <p:nvPr/>
          </p:nvGrpSpPr>
          <p:grpSpPr bwMode="auto">
            <a:xfrm>
              <a:off x="0" y="0"/>
              <a:ext cx="5067" cy="2853"/>
              <a:chOff x="0" y="0"/>
              <a:chExt cx="5067" cy="2853"/>
            </a:xfrm>
          </p:grpSpPr>
          <p:sp>
            <p:nvSpPr>
              <p:cNvPr id="24614" name="Rectangle 38"/>
              <p:cNvSpPr>
                <a:spLocks noChangeArrowheads="1"/>
              </p:cNvSpPr>
              <p:nvPr/>
            </p:nvSpPr>
            <p:spPr bwMode="auto">
              <a:xfrm>
                <a:off x="0" y="2477"/>
                <a:ext cx="496"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E</a:t>
                </a:r>
              </a:p>
            </p:txBody>
          </p:sp>
          <p:sp>
            <p:nvSpPr>
              <p:cNvPr id="24615" name="Rectangle 39"/>
              <p:cNvSpPr>
                <a:spLocks noChangeArrowheads="1"/>
              </p:cNvSpPr>
              <p:nvPr/>
            </p:nvSpPr>
            <p:spPr bwMode="auto">
              <a:xfrm>
                <a:off x="0" y="2100"/>
                <a:ext cx="496"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D</a:t>
                </a:r>
              </a:p>
            </p:txBody>
          </p:sp>
          <p:sp>
            <p:nvSpPr>
              <p:cNvPr id="24616" name="Rectangle 40"/>
              <p:cNvSpPr>
                <a:spLocks noChangeArrowheads="1"/>
              </p:cNvSpPr>
              <p:nvPr/>
            </p:nvSpPr>
            <p:spPr bwMode="auto">
              <a:xfrm>
                <a:off x="0" y="1725"/>
                <a:ext cx="496"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C</a:t>
                </a:r>
              </a:p>
            </p:txBody>
          </p:sp>
          <p:sp>
            <p:nvSpPr>
              <p:cNvPr id="24617" name="Rectangle 41"/>
              <p:cNvSpPr>
                <a:spLocks noChangeArrowheads="1"/>
              </p:cNvSpPr>
              <p:nvPr/>
            </p:nvSpPr>
            <p:spPr bwMode="auto">
              <a:xfrm>
                <a:off x="0" y="1348"/>
                <a:ext cx="496"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B</a:t>
                </a:r>
              </a:p>
            </p:txBody>
          </p:sp>
          <p:sp>
            <p:nvSpPr>
              <p:cNvPr id="24618" name="Rectangle 42"/>
              <p:cNvSpPr>
                <a:spLocks noChangeArrowheads="1"/>
              </p:cNvSpPr>
              <p:nvPr/>
            </p:nvSpPr>
            <p:spPr bwMode="auto">
              <a:xfrm>
                <a:off x="0" y="972"/>
                <a:ext cx="496"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a:t>
                </a:r>
              </a:p>
            </p:txBody>
          </p:sp>
          <p:sp>
            <p:nvSpPr>
              <p:cNvPr id="24619" name="Rectangle 43"/>
              <p:cNvSpPr>
                <a:spLocks noChangeArrowheads="1"/>
              </p:cNvSpPr>
              <p:nvPr/>
            </p:nvSpPr>
            <p:spPr bwMode="auto">
              <a:xfrm>
                <a:off x="4035" y="595"/>
                <a:ext cx="1032"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a:ea typeface="宋体" pitchFamily="2" charset="-122"/>
                  </a:rPr>
                  <a:t>小麦</a:t>
                </a:r>
              </a:p>
            </p:txBody>
          </p:sp>
          <p:sp>
            <p:nvSpPr>
              <p:cNvPr id="24620" name="Rectangle 44"/>
              <p:cNvSpPr>
                <a:spLocks noChangeArrowheads="1"/>
              </p:cNvSpPr>
              <p:nvPr/>
            </p:nvSpPr>
            <p:spPr bwMode="auto">
              <a:xfrm>
                <a:off x="2778" y="595"/>
                <a:ext cx="1257"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dirty="0">
                    <a:ea typeface="宋体" pitchFamily="2" charset="-122"/>
                  </a:rPr>
                  <a:t>电脑</a:t>
                </a:r>
              </a:p>
            </p:txBody>
          </p:sp>
          <p:sp>
            <p:nvSpPr>
              <p:cNvPr id="24621" name="Rectangle 45"/>
              <p:cNvSpPr>
                <a:spLocks noChangeArrowheads="1"/>
              </p:cNvSpPr>
              <p:nvPr/>
            </p:nvSpPr>
            <p:spPr bwMode="auto">
              <a:xfrm>
                <a:off x="1701" y="595"/>
                <a:ext cx="1077"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a:ea typeface="宋体" pitchFamily="2" charset="-122"/>
                  </a:rPr>
                  <a:t>小麦</a:t>
                </a:r>
              </a:p>
            </p:txBody>
          </p:sp>
          <p:sp>
            <p:nvSpPr>
              <p:cNvPr id="24622" name="Rectangle 46"/>
              <p:cNvSpPr>
                <a:spLocks noChangeArrowheads="1"/>
              </p:cNvSpPr>
              <p:nvPr/>
            </p:nvSpPr>
            <p:spPr bwMode="auto">
              <a:xfrm>
                <a:off x="496" y="595"/>
                <a:ext cx="1205"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a:ea typeface="宋体" pitchFamily="2" charset="-122"/>
                  </a:rPr>
                  <a:t>电脑</a:t>
                </a:r>
              </a:p>
            </p:txBody>
          </p:sp>
          <p:sp>
            <p:nvSpPr>
              <p:cNvPr id="24623" name="Rectangle 47"/>
              <p:cNvSpPr>
                <a:spLocks noChangeArrowheads="1"/>
              </p:cNvSpPr>
              <p:nvPr/>
            </p:nvSpPr>
            <p:spPr bwMode="auto">
              <a:xfrm>
                <a:off x="2778" y="0"/>
                <a:ext cx="2289" cy="595"/>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a:ea typeface="宋体" pitchFamily="2" charset="-122"/>
                  </a:rPr>
                  <a:t>生产</a:t>
                </a:r>
              </a:p>
            </p:txBody>
          </p:sp>
          <p:sp>
            <p:nvSpPr>
              <p:cNvPr id="24624" name="Rectangle 48"/>
              <p:cNvSpPr>
                <a:spLocks noChangeArrowheads="1"/>
              </p:cNvSpPr>
              <p:nvPr/>
            </p:nvSpPr>
            <p:spPr bwMode="auto">
              <a:xfrm>
                <a:off x="496" y="0"/>
                <a:ext cx="2282" cy="595"/>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400">
                    <a:ea typeface="宋体" pitchFamily="2" charset="-122"/>
                  </a:rPr>
                  <a:t>雇佣的劳动小时</a:t>
                </a:r>
              </a:p>
            </p:txBody>
          </p:sp>
          <p:sp>
            <p:nvSpPr>
              <p:cNvPr id="24625" name="Rectangle 49"/>
              <p:cNvSpPr>
                <a:spLocks noChangeArrowheads="1"/>
              </p:cNvSpPr>
              <p:nvPr/>
            </p:nvSpPr>
            <p:spPr bwMode="auto">
              <a:xfrm>
                <a:off x="0" y="0"/>
                <a:ext cx="496" cy="972"/>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endParaRPr lang="zh-CN" sz="2400">
                  <a:ea typeface="宋体" pitchFamily="2" charset="-122"/>
                </a:endParaRPr>
              </a:p>
            </p:txBody>
          </p:sp>
        </p:grpSp>
        <p:sp>
          <p:nvSpPr>
            <p:cNvPr id="24626" name="Line 50"/>
            <p:cNvSpPr>
              <a:spLocks noChangeShapeType="1"/>
            </p:cNvSpPr>
            <p:nvPr/>
          </p:nvSpPr>
          <p:spPr bwMode="auto">
            <a:xfrm>
              <a:off x="0" y="0"/>
              <a:ext cx="5067" cy="0"/>
            </a:xfrm>
            <a:prstGeom prst="line">
              <a:avLst/>
            </a:prstGeom>
            <a:noFill/>
            <a:ln w="28575" cap="sq">
              <a:solidFill>
                <a:schemeClr val="tx1"/>
              </a:solidFill>
              <a:round/>
              <a:headEnd/>
              <a:tailEnd/>
            </a:ln>
          </p:spPr>
          <p:txBody>
            <a:bodyPr/>
            <a:lstStyle/>
            <a:p>
              <a:endParaRPr lang="zh-CN" altLang="en-US"/>
            </a:p>
          </p:txBody>
        </p:sp>
      </p:grpSp>
      <p:sp>
        <p:nvSpPr>
          <p:cNvPr id="24627" name="Line 51"/>
          <p:cNvSpPr>
            <a:spLocks noChangeShapeType="1"/>
          </p:cNvSpPr>
          <p:nvPr/>
        </p:nvSpPr>
        <p:spPr bwMode="auto">
          <a:xfrm>
            <a:off x="530225" y="3508375"/>
            <a:ext cx="8043863" cy="0"/>
          </a:xfrm>
          <a:prstGeom prst="line">
            <a:avLst/>
          </a:prstGeom>
          <a:noFill/>
          <a:ln w="12700">
            <a:solidFill>
              <a:schemeClr val="tx1"/>
            </a:solidFill>
            <a:round/>
            <a:headEnd/>
            <a:tailEnd/>
          </a:ln>
        </p:spPr>
        <p:txBody>
          <a:bodyPr/>
          <a:lstStyle/>
          <a:p>
            <a:endParaRPr lang="zh-CN" altLang="en-US"/>
          </a:p>
        </p:txBody>
      </p:sp>
      <p:sp>
        <p:nvSpPr>
          <p:cNvPr id="24628" name="Line 52"/>
          <p:cNvSpPr>
            <a:spLocks noChangeShapeType="1"/>
          </p:cNvSpPr>
          <p:nvPr/>
        </p:nvSpPr>
        <p:spPr bwMode="auto">
          <a:xfrm>
            <a:off x="530225" y="4105275"/>
            <a:ext cx="8043863" cy="0"/>
          </a:xfrm>
          <a:prstGeom prst="line">
            <a:avLst/>
          </a:prstGeom>
          <a:noFill/>
          <a:ln w="12700">
            <a:solidFill>
              <a:schemeClr val="tx1"/>
            </a:solidFill>
            <a:round/>
            <a:headEnd/>
            <a:tailEnd/>
          </a:ln>
        </p:spPr>
        <p:txBody>
          <a:bodyPr/>
          <a:lstStyle/>
          <a:p>
            <a:endParaRPr lang="zh-CN" altLang="en-US"/>
          </a:p>
        </p:txBody>
      </p:sp>
      <p:sp>
        <p:nvSpPr>
          <p:cNvPr id="24629" name="Line 53"/>
          <p:cNvSpPr>
            <a:spLocks noChangeShapeType="1"/>
          </p:cNvSpPr>
          <p:nvPr/>
        </p:nvSpPr>
        <p:spPr bwMode="auto">
          <a:xfrm>
            <a:off x="530225" y="4703763"/>
            <a:ext cx="8043863" cy="0"/>
          </a:xfrm>
          <a:prstGeom prst="line">
            <a:avLst/>
          </a:prstGeom>
          <a:noFill/>
          <a:ln w="12700">
            <a:solidFill>
              <a:schemeClr val="tx1"/>
            </a:solidFill>
            <a:round/>
            <a:headEnd/>
            <a:tailEnd/>
          </a:ln>
        </p:spPr>
        <p:txBody>
          <a:bodyPr/>
          <a:lstStyle/>
          <a:p>
            <a:endParaRPr lang="zh-CN" altLang="en-US"/>
          </a:p>
        </p:txBody>
      </p:sp>
      <p:sp>
        <p:nvSpPr>
          <p:cNvPr id="24630" name="Line 54"/>
          <p:cNvSpPr>
            <a:spLocks noChangeShapeType="1"/>
          </p:cNvSpPr>
          <p:nvPr/>
        </p:nvSpPr>
        <p:spPr bwMode="auto">
          <a:xfrm>
            <a:off x="530225" y="5299075"/>
            <a:ext cx="8043863" cy="0"/>
          </a:xfrm>
          <a:prstGeom prst="line">
            <a:avLst/>
          </a:prstGeom>
          <a:noFill/>
          <a:ln w="12700">
            <a:solidFill>
              <a:schemeClr val="tx1"/>
            </a:solidFill>
            <a:round/>
            <a:headEnd/>
            <a:tailEnd/>
          </a:ln>
        </p:spPr>
        <p:txBody>
          <a:bodyPr/>
          <a:lstStyle/>
          <a:p>
            <a:endParaRPr lang="zh-CN" altLang="en-US"/>
          </a:p>
        </p:txBody>
      </p:sp>
      <p:sp>
        <p:nvSpPr>
          <p:cNvPr id="24631" name="Line 55"/>
          <p:cNvSpPr>
            <a:spLocks noChangeShapeType="1"/>
          </p:cNvSpPr>
          <p:nvPr/>
        </p:nvSpPr>
        <p:spPr bwMode="auto">
          <a:xfrm>
            <a:off x="530225" y="5897563"/>
            <a:ext cx="8043863" cy="0"/>
          </a:xfrm>
          <a:prstGeom prst="line">
            <a:avLst/>
          </a:prstGeom>
          <a:noFill/>
          <a:ln w="12700">
            <a:solidFill>
              <a:schemeClr val="tx1"/>
            </a:solidFill>
            <a:round/>
            <a:headEnd/>
            <a:tailEnd/>
          </a:ln>
        </p:spPr>
        <p:txBody>
          <a:bodyPr/>
          <a:lstStyle/>
          <a:p>
            <a:endParaRPr lang="zh-CN" altLang="en-US"/>
          </a:p>
        </p:txBody>
      </p:sp>
      <p:sp>
        <p:nvSpPr>
          <p:cNvPr id="24632" name="Line 56"/>
          <p:cNvSpPr>
            <a:spLocks noChangeShapeType="1"/>
          </p:cNvSpPr>
          <p:nvPr/>
        </p:nvSpPr>
        <p:spPr bwMode="auto">
          <a:xfrm>
            <a:off x="530225" y="6494463"/>
            <a:ext cx="8043863" cy="0"/>
          </a:xfrm>
          <a:prstGeom prst="line">
            <a:avLst/>
          </a:prstGeom>
          <a:noFill/>
          <a:ln w="28575" cap="sq">
            <a:solidFill>
              <a:schemeClr val="tx1"/>
            </a:solidFill>
            <a:round/>
            <a:headEnd/>
            <a:tailEnd/>
          </a:ln>
        </p:spPr>
        <p:txBody>
          <a:bodyPr/>
          <a:lstStyle/>
          <a:p>
            <a:endParaRPr lang="zh-CN" altLang="en-US"/>
          </a:p>
        </p:txBody>
      </p:sp>
      <p:sp>
        <p:nvSpPr>
          <p:cNvPr id="24633" name="Line 57"/>
          <p:cNvSpPr>
            <a:spLocks noChangeShapeType="1"/>
          </p:cNvSpPr>
          <p:nvPr/>
        </p:nvSpPr>
        <p:spPr bwMode="auto">
          <a:xfrm>
            <a:off x="530225" y="1965325"/>
            <a:ext cx="0" cy="4529138"/>
          </a:xfrm>
          <a:prstGeom prst="line">
            <a:avLst/>
          </a:prstGeom>
          <a:noFill/>
          <a:ln w="28575" cap="sq">
            <a:solidFill>
              <a:schemeClr val="tx1"/>
            </a:solidFill>
            <a:round/>
            <a:headEnd/>
            <a:tailEnd/>
          </a:ln>
        </p:spPr>
        <p:txBody>
          <a:bodyPr/>
          <a:lstStyle/>
          <a:p>
            <a:endParaRPr lang="zh-CN" altLang="en-US"/>
          </a:p>
        </p:txBody>
      </p:sp>
      <p:sp>
        <p:nvSpPr>
          <p:cNvPr id="24634" name="Line 58"/>
          <p:cNvSpPr>
            <a:spLocks noChangeShapeType="1"/>
          </p:cNvSpPr>
          <p:nvPr/>
        </p:nvSpPr>
        <p:spPr bwMode="auto">
          <a:xfrm>
            <a:off x="1317625" y="1965325"/>
            <a:ext cx="0" cy="4529138"/>
          </a:xfrm>
          <a:prstGeom prst="line">
            <a:avLst/>
          </a:prstGeom>
          <a:noFill/>
          <a:ln w="12700">
            <a:solidFill>
              <a:schemeClr val="tx1"/>
            </a:solidFill>
            <a:round/>
            <a:headEnd/>
            <a:tailEnd/>
          </a:ln>
        </p:spPr>
        <p:txBody>
          <a:bodyPr/>
          <a:lstStyle/>
          <a:p>
            <a:endParaRPr lang="zh-CN" altLang="en-US"/>
          </a:p>
        </p:txBody>
      </p:sp>
      <p:sp>
        <p:nvSpPr>
          <p:cNvPr id="24635" name="Line 59"/>
          <p:cNvSpPr>
            <a:spLocks noChangeShapeType="1"/>
          </p:cNvSpPr>
          <p:nvPr/>
        </p:nvSpPr>
        <p:spPr bwMode="auto">
          <a:xfrm>
            <a:off x="4940300" y="1965325"/>
            <a:ext cx="0" cy="4529138"/>
          </a:xfrm>
          <a:prstGeom prst="line">
            <a:avLst/>
          </a:prstGeom>
          <a:noFill/>
          <a:ln w="12700">
            <a:solidFill>
              <a:schemeClr val="tx1"/>
            </a:solidFill>
            <a:round/>
            <a:headEnd/>
            <a:tailEnd/>
          </a:ln>
        </p:spPr>
        <p:txBody>
          <a:bodyPr/>
          <a:lstStyle/>
          <a:p>
            <a:endParaRPr lang="zh-CN" altLang="en-US"/>
          </a:p>
        </p:txBody>
      </p:sp>
      <p:sp>
        <p:nvSpPr>
          <p:cNvPr id="24636" name="Line 60"/>
          <p:cNvSpPr>
            <a:spLocks noChangeShapeType="1"/>
          </p:cNvSpPr>
          <p:nvPr/>
        </p:nvSpPr>
        <p:spPr bwMode="auto">
          <a:xfrm>
            <a:off x="8574088" y="1965325"/>
            <a:ext cx="0" cy="4529138"/>
          </a:xfrm>
          <a:prstGeom prst="line">
            <a:avLst/>
          </a:prstGeom>
          <a:noFill/>
          <a:ln w="28575" cap="sq">
            <a:solidFill>
              <a:schemeClr val="tx1"/>
            </a:solidFill>
            <a:round/>
            <a:headEnd/>
            <a:tailEnd/>
          </a:ln>
        </p:spPr>
        <p:txBody>
          <a:bodyPr/>
          <a:lstStyle/>
          <a:p>
            <a:endParaRPr lang="zh-CN" altLang="en-US"/>
          </a:p>
        </p:txBody>
      </p:sp>
      <p:sp>
        <p:nvSpPr>
          <p:cNvPr id="24637" name="Line 61"/>
          <p:cNvSpPr>
            <a:spLocks noChangeShapeType="1"/>
          </p:cNvSpPr>
          <p:nvPr/>
        </p:nvSpPr>
        <p:spPr bwMode="auto">
          <a:xfrm>
            <a:off x="3230563" y="2909888"/>
            <a:ext cx="0" cy="3584575"/>
          </a:xfrm>
          <a:prstGeom prst="line">
            <a:avLst/>
          </a:prstGeom>
          <a:noFill/>
          <a:ln w="12700">
            <a:solidFill>
              <a:schemeClr val="tx1"/>
            </a:solidFill>
            <a:round/>
            <a:headEnd/>
            <a:tailEnd/>
          </a:ln>
        </p:spPr>
        <p:txBody>
          <a:bodyPr/>
          <a:lstStyle/>
          <a:p>
            <a:endParaRPr lang="zh-CN" altLang="en-US"/>
          </a:p>
        </p:txBody>
      </p:sp>
      <p:sp>
        <p:nvSpPr>
          <p:cNvPr id="24638" name="Line 62"/>
          <p:cNvSpPr>
            <a:spLocks noChangeShapeType="1"/>
          </p:cNvSpPr>
          <p:nvPr/>
        </p:nvSpPr>
        <p:spPr bwMode="auto">
          <a:xfrm>
            <a:off x="6935788" y="2909888"/>
            <a:ext cx="0" cy="3584575"/>
          </a:xfrm>
          <a:prstGeom prst="line">
            <a:avLst/>
          </a:prstGeom>
          <a:noFill/>
          <a:ln w="12700">
            <a:solidFill>
              <a:schemeClr val="tx1"/>
            </a:solidFill>
            <a:round/>
            <a:headEnd/>
            <a:tailEnd/>
          </a:ln>
        </p:spPr>
        <p:txBody>
          <a:bodyPr/>
          <a:lstStyle/>
          <a:p>
            <a:endParaRPr lang="zh-CN" altLang="en-US"/>
          </a:p>
        </p:txBody>
      </p:sp>
      <p:sp>
        <p:nvSpPr>
          <p:cNvPr id="24639" name="Line 63"/>
          <p:cNvSpPr>
            <a:spLocks noChangeShapeType="1"/>
          </p:cNvSpPr>
          <p:nvPr/>
        </p:nvSpPr>
        <p:spPr bwMode="auto">
          <a:xfrm>
            <a:off x="1331913" y="2909888"/>
            <a:ext cx="7256462" cy="0"/>
          </a:xfrm>
          <a:prstGeom prst="line">
            <a:avLst/>
          </a:prstGeom>
          <a:noFill/>
          <a:ln w="12700">
            <a:solidFill>
              <a:schemeClr val="tx1"/>
            </a:solidFill>
            <a:round/>
            <a:headEnd/>
            <a:tailEnd/>
          </a:ln>
        </p:spPr>
        <p:txBody>
          <a:bodyPr/>
          <a:lstStyle/>
          <a:p>
            <a:endParaRPr lang="zh-CN" altLang="en-US"/>
          </a:p>
        </p:txBody>
      </p:sp>
      <p:sp>
        <p:nvSpPr>
          <p:cNvPr id="246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34440028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37" name="灯片编号占位符 2"/>
          <p:cNvSpPr>
            <a:spLocks noGrp="1"/>
          </p:cNvSpPr>
          <p:nvPr>
            <p:ph type="sldNum" sz="quarter" idx="11"/>
          </p:nvPr>
        </p:nvSpPr>
        <p:spPr/>
        <p:txBody>
          <a:bodyPr/>
          <a:lstStyle/>
          <a:p>
            <a:fld id="{4B16F693-3A3D-47CD-822D-3FF860BCADF0}" type="slidenum">
              <a:rPr lang="en-US" altLang="zh-CN"/>
              <a:pPr/>
              <a:t>39</a:t>
            </a:fld>
            <a:endParaRPr lang="en-US" altLang="zh-CN"/>
          </a:p>
        </p:txBody>
      </p:sp>
      <p:sp>
        <p:nvSpPr>
          <p:cNvPr id="24578" name="Rectangle 2"/>
          <p:cNvSpPr>
            <a:spLocks noGrp="1" noChangeArrowheads="1"/>
          </p:cNvSpPr>
          <p:nvPr>
            <p:ph type="title" idx="4294967295"/>
          </p:nvPr>
        </p:nvSpPr>
        <p:spPr/>
        <p:txBody>
          <a:bodyPr/>
          <a:lstStyle/>
          <a:p>
            <a:r>
              <a:rPr lang="zh-CN" sz="3600" dirty="0" smtClean="0">
                <a:ea typeface="宋体" pitchFamily="2" charset="-122"/>
              </a:rPr>
              <a:t>不</a:t>
            </a:r>
            <a:r>
              <a:rPr lang="zh-CN" sz="3600" dirty="0">
                <a:ea typeface="宋体" pitchFamily="2" charset="-122"/>
              </a:rPr>
              <a:t>存在贸易</a:t>
            </a:r>
            <a:r>
              <a:rPr lang="zh-CN" sz="3600" dirty="0" smtClean="0">
                <a:ea typeface="宋体" pitchFamily="2" charset="-122"/>
              </a:rPr>
              <a:t>的</a:t>
            </a:r>
            <a:r>
              <a:rPr lang="zh-CN" altLang="en-US" sz="3600" dirty="0" smtClean="0">
                <a:ea typeface="宋体" pitchFamily="2" charset="-122"/>
              </a:rPr>
              <a:t>愚公</a:t>
            </a:r>
            <a:endParaRPr lang="zh-CN" sz="3600" dirty="0">
              <a:ea typeface="宋体" pitchFamily="2" charset="-122"/>
            </a:endParaRPr>
          </a:p>
        </p:txBody>
      </p:sp>
      <p:sp>
        <p:nvSpPr>
          <p:cNvPr id="2457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2" name="Group 8"/>
          <p:cNvGrpSpPr>
            <a:grpSpLocks/>
          </p:cNvGrpSpPr>
          <p:nvPr/>
        </p:nvGrpSpPr>
        <p:grpSpPr bwMode="auto">
          <a:xfrm>
            <a:off x="1383752" y="2205038"/>
            <a:ext cx="4413250" cy="3444875"/>
            <a:chOff x="0" y="0"/>
            <a:chExt cx="610" cy="548"/>
          </a:xfrm>
        </p:grpSpPr>
        <p:sp>
          <p:nvSpPr>
            <p:cNvPr id="24585" name="Line 9"/>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24586" name="Line 10"/>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24603" name="Line 27"/>
          <p:cNvSpPr>
            <a:spLocks noChangeShapeType="1"/>
          </p:cNvSpPr>
          <p:nvPr/>
        </p:nvSpPr>
        <p:spPr bwMode="auto">
          <a:xfrm>
            <a:off x="1390650" y="3894138"/>
            <a:ext cx="3222625" cy="1754187"/>
          </a:xfrm>
          <a:prstGeom prst="line">
            <a:avLst/>
          </a:prstGeom>
          <a:noFill/>
          <a:ln w="50800">
            <a:solidFill>
              <a:srgbClr val="0033CC"/>
            </a:solidFill>
            <a:round/>
            <a:headEnd/>
            <a:tailEnd/>
          </a:ln>
        </p:spPr>
        <p:txBody>
          <a:bodyPr/>
          <a:lstStyle/>
          <a:p>
            <a:endParaRPr lang="zh-CN" altLang="en-US"/>
          </a:p>
        </p:txBody>
      </p:sp>
      <p:sp>
        <p:nvSpPr>
          <p:cNvPr id="24604" name="Oval 28"/>
          <p:cNvSpPr>
            <a:spLocks noChangeArrowheads="1"/>
          </p:cNvSpPr>
          <p:nvPr/>
        </p:nvSpPr>
        <p:spPr bwMode="auto">
          <a:xfrm>
            <a:off x="1319213" y="3830638"/>
            <a:ext cx="141287"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24605" name="Oval 29"/>
          <p:cNvSpPr>
            <a:spLocks noChangeArrowheads="1"/>
          </p:cNvSpPr>
          <p:nvPr/>
        </p:nvSpPr>
        <p:spPr bwMode="auto">
          <a:xfrm>
            <a:off x="4505325" y="5576888"/>
            <a:ext cx="141288"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grpSp>
        <p:nvGrpSpPr>
          <p:cNvPr id="3" name="组合 26"/>
          <p:cNvGrpSpPr/>
          <p:nvPr/>
        </p:nvGrpSpPr>
        <p:grpSpPr>
          <a:xfrm>
            <a:off x="884039" y="4515988"/>
            <a:ext cx="2669826" cy="1706400"/>
            <a:chOff x="884039" y="4515988"/>
            <a:chExt cx="2669826" cy="1706400"/>
          </a:xfrm>
        </p:grpSpPr>
        <p:sp>
          <p:nvSpPr>
            <p:cNvPr id="24592" name="Text Box 16"/>
            <p:cNvSpPr txBox="1">
              <a:spLocks noChangeArrowheads="1"/>
            </p:cNvSpPr>
            <p:nvPr/>
          </p:nvSpPr>
          <p:spPr bwMode="auto">
            <a:xfrm>
              <a:off x="884039" y="4515988"/>
              <a:ext cx="563563" cy="457200"/>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4</a:t>
              </a:r>
              <a:endParaRPr lang="en-US" altLang="zh-CN" sz="2400" dirty="0">
                <a:ea typeface="宋体" pitchFamily="2" charset="-122"/>
              </a:endParaRPr>
            </a:p>
          </p:txBody>
        </p:sp>
        <p:sp>
          <p:nvSpPr>
            <p:cNvPr id="24598" name="Text Box 22"/>
            <p:cNvSpPr txBox="1">
              <a:spLocks noChangeArrowheads="1"/>
            </p:cNvSpPr>
            <p:nvPr/>
          </p:nvSpPr>
          <p:spPr bwMode="auto">
            <a:xfrm>
              <a:off x="2374352" y="5765188"/>
              <a:ext cx="1179513"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16</a:t>
              </a:r>
              <a:endParaRPr lang="en-US" altLang="zh-CN" sz="2400" dirty="0">
                <a:ea typeface="宋体" pitchFamily="2" charset="-122"/>
              </a:endParaRPr>
            </a:p>
          </p:txBody>
        </p:sp>
        <p:sp>
          <p:nvSpPr>
            <p:cNvPr id="24608" name="Line 32"/>
            <p:cNvSpPr>
              <a:spLocks noChangeShapeType="1"/>
            </p:cNvSpPr>
            <p:nvPr/>
          </p:nvSpPr>
          <p:spPr bwMode="auto">
            <a:xfrm>
              <a:off x="1398588" y="4765675"/>
              <a:ext cx="1568450" cy="0"/>
            </a:xfrm>
            <a:prstGeom prst="line">
              <a:avLst/>
            </a:prstGeom>
            <a:noFill/>
            <a:ln w="9525">
              <a:solidFill>
                <a:srgbClr val="969696"/>
              </a:solidFill>
              <a:prstDash val="lgDash"/>
              <a:round/>
              <a:headEnd/>
              <a:tailEnd/>
            </a:ln>
          </p:spPr>
          <p:txBody>
            <a:bodyPr/>
            <a:lstStyle/>
            <a:p>
              <a:endParaRPr lang="zh-CN" altLang="en-US"/>
            </a:p>
          </p:txBody>
        </p:sp>
        <p:sp>
          <p:nvSpPr>
            <p:cNvPr id="24609" name="Line 33"/>
            <p:cNvSpPr>
              <a:spLocks noChangeShapeType="1"/>
            </p:cNvSpPr>
            <p:nvPr/>
          </p:nvSpPr>
          <p:spPr bwMode="auto">
            <a:xfrm>
              <a:off x="2967038" y="4767041"/>
              <a:ext cx="0" cy="881284"/>
            </a:xfrm>
            <a:prstGeom prst="line">
              <a:avLst/>
            </a:prstGeom>
            <a:noFill/>
            <a:ln w="9525">
              <a:solidFill>
                <a:srgbClr val="969696"/>
              </a:solidFill>
              <a:prstDash val="lgDash"/>
              <a:round/>
              <a:headEnd/>
              <a:tailEnd/>
            </a:ln>
          </p:spPr>
          <p:txBody>
            <a:bodyPr/>
            <a:lstStyle/>
            <a:p>
              <a:endParaRPr lang="zh-CN" altLang="en-US"/>
            </a:p>
          </p:txBody>
        </p:sp>
        <p:sp>
          <p:nvSpPr>
            <p:cNvPr id="24610" name="Oval 34"/>
            <p:cNvSpPr>
              <a:spLocks noChangeArrowheads="1"/>
            </p:cNvSpPr>
            <p:nvPr/>
          </p:nvSpPr>
          <p:spPr bwMode="auto">
            <a:xfrm>
              <a:off x="2894013" y="4691063"/>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grpSp>
      <p:sp>
        <p:nvSpPr>
          <p:cNvPr id="24611" name="Text Box 35"/>
          <p:cNvSpPr txBox="1">
            <a:spLocks noChangeArrowheads="1"/>
          </p:cNvSpPr>
          <p:nvPr/>
        </p:nvSpPr>
        <p:spPr bwMode="auto">
          <a:xfrm>
            <a:off x="2479675" y="1865313"/>
            <a:ext cx="6049963" cy="1449628"/>
          </a:xfrm>
          <a:prstGeom prst="rect">
            <a:avLst/>
          </a:prstGeom>
          <a:noFill/>
          <a:ln w="9525">
            <a:noFill/>
            <a:miter lim="800000"/>
            <a:headEnd/>
            <a:tailEnd/>
          </a:ln>
        </p:spPr>
        <p:txBody>
          <a:bodyPr>
            <a:spAutoFit/>
          </a:bodyPr>
          <a:lstStyle/>
          <a:p>
            <a:pPr marL="569913" indent="-569913">
              <a:lnSpc>
                <a:spcPct val="105000"/>
              </a:lnSpc>
              <a:spcBef>
                <a:spcPct val="50000"/>
              </a:spcBef>
            </a:pPr>
            <a:r>
              <a:rPr lang="zh-CN" sz="2800" dirty="0">
                <a:ea typeface="宋体" pitchFamily="2" charset="-122"/>
              </a:rPr>
              <a:t>      </a:t>
            </a:r>
            <a:r>
              <a:rPr lang="zh-CN" sz="2800" dirty="0" smtClean="0">
                <a:ea typeface="宋体" pitchFamily="2" charset="-122"/>
              </a:rPr>
              <a:t>如果</a:t>
            </a:r>
            <a:r>
              <a:rPr lang="zh-CN" altLang="en-US" sz="2800" dirty="0" smtClean="0">
                <a:ea typeface="宋体" pitchFamily="2" charset="-122"/>
              </a:rPr>
              <a:t>愚公</a:t>
            </a:r>
            <a:r>
              <a:rPr lang="zh-CN" sz="2800" dirty="0" smtClean="0">
                <a:ea typeface="宋体" pitchFamily="2" charset="-122"/>
              </a:rPr>
              <a:t>在</a:t>
            </a:r>
            <a:r>
              <a:rPr lang="zh-CN" sz="2800" dirty="0">
                <a:ea typeface="宋体" pitchFamily="2" charset="-122"/>
              </a:rPr>
              <a:t>两种物品上各花费一半的劳动时间，那它最终将生产和</a:t>
            </a:r>
            <a:r>
              <a:rPr lang="zh-CN" sz="2800" dirty="0" smtClean="0">
                <a:ea typeface="宋体" pitchFamily="2" charset="-122"/>
              </a:rPr>
              <a:t>消费</a:t>
            </a:r>
            <a:r>
              <a:rPr lang="en-US" altLang="zh-CN" sz="2800" dirty="0" smtClean="0">
                <a:ea typeface="宋体" pitchFamily="2" charset="-122"/>
              </a:rPr>
              <a:t>16</a:t>
            </a:r>
            <a:r>
              <a:rPr lang="zh-CN" altLang="en-US" sz="2800" dirty="0" smtClean="0">
                <a:ea typeface="宋体" pitchFamily="2" charset="-122"/>
              </a:rPr>
              <a:t>串羊肉和</a:t>
            </a:r>
            <a:r>
              <a:rPr lang="en-US" altLang="zh-CN" sz="2800" dirty="0" smtClean="0">
                <a:ea typeface="宋体" pitchFamily="2" charset="-122"/>
              </a:rPr>
              <a:t>4</a:t>
            </a:r>
            <a:r>
              <a:rPr lang="zh-CN" altLang="en-US" sz="2800" dirty="0" smtClean="0">
                <a:ea typeface="宋体" pitchFamily="2" charset="-122"/>
              </a:rPr>
              <a:t>块烤饼</a:t>
            </a:r>
            <a:endParaRPr lang="zh-CN" sz="2800" dirty="0">
              <a:ea typeface="宋体" pitchFamily="2" charset="-122"/>
            </a:endParaRPr>
          </a:p>
        </p:txBody>
      </p:sp>
      <p:sp>
        <p:nvSpPr>
          <p:cNvPr id="25" name="Text Box 4"/>
          <p:cNvSpPr txBox="1">
            <a:spLocks noChangeArrowheads="1"/>
          </p:cNvSpPr>
          <p:nvPr/>
        </p:nvSpPr>
        <p:spPr bwMode="auto">
          <a:xfrm>
            <a:off x="390525" y="1531938"/>
            <a:ext cx="1111250" cy="83026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sp>
        <p:nvSpPr>
          <p:cNvPr id="26" name="Text Box 3"/>
          <p:cNvSpPr txBox="1">
            <a:spLocks noChangeArrowheads="1"/>
          </p:cNvSpPr>
          <p:nvPr/>
        </p:nvSpPr>
        <p:spPr bwMode="auto">
          <a:xfrm>
            <a:off x="5705475" y="5445126"/>
            <a:ext cx="1916113" cy="457200"/>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29" name="Text Box 17"/>
          <p:cNvSpPr txBox="1">
            <a:spLocks noChangeArrowheads="1"/>
          </p:cNvSpPr>
          <p:nvPr/>
        </p:nvSpPr>
        <p:spPr bwMode="auto">
          <a:xfrm>
            <a:off x="4012545" y="5755980"/>
            <a:ext cx="1179513"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32</a:t>
            </a:r>
            <a:endParaRPr lang="en-US" altLang="zh-CN" sz="2400" dirty="0">
              <a:ea typeface="宋体" pitchFamily="2" charset="-122"/>
            </a:endParaRPr>
          </a:p>
        </p:txBody>
      </p:sp>
      <p:sp>
        <p:nvSpPr>
          <p:cNvPr id="30" name="Text Box 14"/>
          <p:cNvSpPr txBox="1">
            <a:spLocks noChangeArrowheads="1"/>
          </p:cNvSpPr>
          <p:nvPr/>
        </p:nvSpPr>
        <p:spPr bwMode="auto">
          <a:xfrm>
            <a:off x="864900" y="3690938"/>
            <a:ext cx="334963" cy="457200"/>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8</a:t>
            </a:r>
            <a:endParaRPr lang="en-US" altLang="zh-CN" sz="2400" dirty="0">
              <a:ea typeface="宋体" pitchFamily="2" charset="-122"/>
            </a:endParaRPr>
          </a:p>
        </p:txBody>
      </p:sp>
      <p:sp>
        <p:nvSpPr>
          <p:cNvPr id="31" name="Text Box 18"/>
          <p:cNvSpPr txBox="1">
            <a:spLocks noChangeArrowheads="1"/>
          </p:cNvSpPr>
          <p:nvPr/>
        </p:nvSpPr>
        <p:spPr bwMode="auto">
          <a:xfrm>
            <a:off x="755650" y="5554663"/>
            <a:ext cx="677863" cy="455613"/>
          </a:xfrm>
          <a:prstGeom prst="rect">
            <a:avLst/>
          </a:prstGeom>
          <a:noFill/>
          <a:ln w="9525">
            <a:noFill/>
            <a:miter lim="800000"/>
            <a:headEnd/>
            <a:tailEnd/>
          </a:ln>
        </p:spPr>
        <p:txBody>
          <a:bodyPr>
            <a:spAutoFit/>
          </a:bodyPr>
          <a:lstStyle/>
          <a:p>
            <a:pPr algn="ctr">
              <a:spcBef>
                <a:spcPct val="50000"/>
              </a:spcBef>
            </a:pPr>
            <a:r>
              <a:rPr lang="en-US" altLang="zh-CN" sz="2400" dirty="0">
                <a:ea typeface="宋体" pitchFamily="2" charset="-122"/>
              </a:rPr>
              <a:t>0</a:t>
            </a:r>
          </a:p>
        </p:txBody>
      </p:sp>
    </p:spTree>
    <p:extLst>
      <p:ext uri="{BB962C8B-B14F-4D97-AF65-F5344CB8AC3E}">
        <p14:creationId xmlns:p14="http://schemas.microsoft.com/office/powerpoint/2010/main" val="27903513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11"/>
                                        </p:tgtEl>
                                        <p:attrNameLst>
                                          <p:attrName>style.visibility</p:attrName>
                                        </p:attrNameLst>
                                      </p:cBhvr>
                                      <p:to>
                                        <p:strVal val="visible"/>
                                      </p:to>
                                    </p:set>
                                    <p:animEffect transition="in" filter="wipe(left)">
                                      <p:cBhvr>
                                        <p:cTn id="7" dur="500"/>
                                        <p:tgtEl>
                                          <p:spTgt spid="246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574675" y="1470025"/>
            <a:ext cx="8364538" cy="5024438"/>
          </a:xfrm>
        </p:spPr>
        <p:txBody>
          <a:bodyPr/>
          <a:lstStyle/>
          <a:p>
            <a:pPr marL="0" indent="0">
              <a:buSzPct val="115000"/>
              <a:buNone/>
            </a:pPr>
            <a:r>
              <a:rPr lang="zh-CN" dirty="0">
                <a:ea typeface="宋体" pitchFamily="2" charset="-122"/>
              </a:rPr>
              <a:t>利用下述信息画</a:t>
            </a:r>
            <a:r>
              <a:rPr lang="zh-CN" dirty="0" smtClean="0">
                <a:ea typeface="宋体" pitchFamily="2" charset="-122"/>
              </a:rPr>
              <a:t>出</a:t>
            </a:r>
            <a:r>
              <a:rPr lang="zh-CN" altLang="en-US" dirty="0" smtClean="0">
                <a:ea typeface="宋体" pitchFamily="2" charset="-122"/>
              </a:rPr>
              <a:t>神农</a:t>
            </a:r>
            <a:r>
              <a:rPr lang="zh-CN" dirty="0" smtClean="0">
                <a:ea typeface="宋体" pitchFamily="2" charset="-122"/>
              </a:rPr>
              <a:t>的</a:t>
            </a:r>
            <a:r>
              <a:rPr lang="zh-CN" dirty="0">
                <a:ea typeface="宋体" pitchFamily="2" charset="-122"/>
              </a:rPr>
              <a:t>生产可能性曲线:</a:t>
            </a:r>
          </a:p>
          <a:p>
            <a:pPr marL="114300" lvl="1" indent="0">
              <a:lnSpc>
                <a:spcPct val="105000"/>
              </a:lnSpc>
              <a:spcBef>
                <a:spcPct val="25000"/>
              </a:spcBef>
              <a:buSzPct val="115000"/>
              <a:buNone/>
            </a:pPr>
            <a:r>
              <a:rPr lang="zh-CN" altLang="en-US" sz="2800" dirty="0" smtClean="0">
                <a:ea typeface="宋体" pitchFamily="2" charset="-122"/>
              </a:rPr>
              <a:t>神农每天</a:t>
            </a:r>
            <a:r>
              <a:rPr lang="zh-CN" sz="2800" dirty="0" smtClean="0">
                <a:ea typeface="宋体" pitchFamily="2" charset="-122"/>
              </a:rPr>
              <a:t>有</a:t>
            </a:r>
            <a:r>
              <a:rPr lang="en-US" altLang="zh-CN" sz="2800" dirty="0" smtClean="0">
                <a:ea typeface="宋体" pitchFamily="2" charset="-122"/>
              </a:rPr>
              <a:t>8</a:t>
            </a:r>
            <a:r>
              <a:rPr lang="zh-CN" sz="2800" dirty="0" smtClean="0">
                <a:ea typeface="宋体" pitchFamily="2" charset="-122"/>
              </a:rPr>
              <a:t>个小时</a:t>
            </a:r>
            <a:r>
              <a:rPr lang="zh-CN" sz="2800" dirty="0">
                <a:ea typeface="宋体" pitchFamily="2" charset="-122"/>
              </a:rPr>
              <a:t>的劳动能用在生产</a:t>
            </a:r>
            <a:r>
              <a:rPr lang="zh-CN" sz="2800" dirty="0" smtClean="0">
                <a:ea typeface="宋体" pitchFamily="2" charset="-122"/>
              </a:rPr>
              <a:t>上</a:t>
            </a:r>
            <a:r>
              <a:rPr lang="zh-CN" altLang="en-US" sz="2800" dirty="0" smtClean="0">
                <a:ea typeface="宋体" pitchFamily="2" charset="-122"/>
              </a:rPr>
              <a:t>，</a:t>
            </a:r>
            <a:r>
              <a:rPr lang="zh-CN" altLang="en-US" sz="2800" dirty="0">
                <a:ea typeface="宋体" pitchFamily="2" charset="-122"/>
              </a:rPr>
              <a:t>他</a:t>
            </a:r>
            <a:r>
              <a:rPr lang="zh-CN" altLang="en-US" sz="2800" dirty="0" smtClean="0">
                <a:ea typeface="宋体" pitchFamily="2" charset="-122"/>
              </a:rPr>
              <a:t>技术</a:t>
            </a:r>
            <a:r>
              <a:rPr lang="zh-CN" altLang="en-US" sz="2800" dirty="0">
                <a:ea typeface="宋体" pitchFamily="2" charset="-122"/>
              </a:rPr>
              <a:t>更</a:t>
            </a:r>
            <a:r>
              <a:rPr lang="zh-CN" altLang="en-US" sz="2800" dirty="0" smtClean="0">
                <a:ea typeface="宋体" pitchFamily="2" charset="-122"/>
              </a:rPr>
              <a:t>先进（或土地更肥沃等）</a:t>
            </a:r>
            <a:endParaRPr lang="zh-CN" sz="2800" dirty="0">
              <a:ea typeface="宋体" pitchFamily="2" charset="-122"/>
            </a:endParaRPr>
          </a:p>
          <a:p>
            <a:pPr marL="463550" lvl="1" indent="-349250">
              <a:lnSpc>
                <a:spcPct val="105000"/>
              </a:lnSpc>
              <a:spcBef>
                <a:spcPct val="25000"/>
              </a:spcBef>
              <a:buSzPct val="115000"/>
            </a:pPr>
            <a:r>
              <a:rPr lang="zh-CN" altLang="en-US" sz="2800" dirty="0" smtClean="0">
                <a:ea typeface="宋体" pitchFamily="2" charset="-122"/>
              </a:rPr>
              <a:t>生产</a:t>
            </a:r>
            <a:r>
              <a:rPr lang="en-US" altLang="zh-CN" sz="2800" dirty="0" smtClean="0">
                <a:ea typeface="宋体" pitchFamily="2" charset="-122"/>
              </a:rPr>
              <a:t>1</a:t>
            </a:r>
            <a:r>
              <a:rPr lang="zh-CN" altLang="en-US" sz="2800" dirty="0" smtClean="0">
                <a:ea typeface="宋体" pitchFamily="2" charset="-122"/>
              </a:rPr>
              <a:t>块烤饼需要</a:t>
            </a:r>
            <a:r>
              <a:rPr lang="en-US" altLang="zh-CN" sz="2800" dirty="0" smtClean="0">
                <a:ea typeface="宋体" pitchFamily="2" charset="-122"/>
              </a:rPr>
              <a:t>20</a:t>
            </a:r>
            <a:r>
              <a:rPr lang="zh-CN" altLang="en-US" sz="2800" dirty="0" smtClean="0">
                <a:ea typeface="宋体" pitchFamily="2" charset="-122"/>
              </a:rPr>
              <a:t>分钟的劳动</a:t>
            </a:r>
          </a:p>
          <a:p>
            <a:pPr marL="463550" lvl="1" indent="-349250">
              <a:lnSpc>
                <a:spcPct val="105000"/>
              </a:lnSpc>
              <a:spcBef>
                <a:spcPct val="25000"/>
              </a:spcBef>
              <a:buSzPct val="115000"/>
            </a:pPr>
            <a:r>
              <a:rPr lang="zh-CN" sz="2800" dirty="0" smtClean="0">
                <a:ea typeface="宋体" pitchFamily="2" charset="-122"/>
              </a:rPr>
              <a:t>生产1</a:t>
            </a:r>
            <a:r>
              <a:rPr lang="zh-CN" altLang="en-US" sz="2800" dirty="0" smtClean="0">
                <a:ea typeface="宋体" pitchFamily="2" charset="-122"/>
              </a:rPr>
              <a:t>串羊肉</a:t>
            </a:r>
            <a:r>
              <a:rPr lang="zh-CN" sz="2800" dirty="0" smtClean="0">
                <a:ea typeface="宋体" pitchFamily="2" charset="-122"/>
              </a:rPr>
              <a:t>需要</a:t>
            </a:r>
            <a:r>
              <a:rPr lang="en-US" altLang="zh-CN" sz="2800" dirty="0" smtClean="0">
                <a:ea typeface="宋体" pitchFamily="2" charset="-122"/>
              </a:rPr>
              <a:t>10</a:t>
            </a:r>
            <a:r>
              <a:rPr lang="zh-CN" altLang="en-US" sz="2800" dirty="0" smtClean="0">
                <a:ea typeface="宋体" pitchFamily="2" charset="-122"/>
              </a:rPr>
              <a:t>分钟</a:t>
            </a:r>
            <a:r>
              <a:rPr lang="zh-CN" sz="2800" dirty="0" smtClean="0">
                <a:ea typeface="宋体" pitchFamily="2" charset="-122"/>
              </a:rPr>
              <a:t>的</a:t>
            </a:r>
            <a:r>
              <a:rPr lang="zh-CN" sz="2800" dirty="0">
                <a:ea typeface="宋体" pitchFamily="2" charset="-122"/>
              </a:rPr>
              <a:t>劳动</a:t>
            </a:r>
          </a:p>
          <a:p>
            <a:pPr marL="463550" lvl="1" indent="-349250">
              <a:lnSpc>
                <a:spcPct val="105000"/>
              </a:lnSpc>
              <a:spcBef>
                <a:spcPct val="25000"/>
              </a:spcBef>
              <a:buSzPct val="115000"/>
            </a:pPr>
            <a:endParaRPr lang="zh-CN" sz="2800" dirty="0">
              <a:ea typeface="宋体" pitchFamily="2" charset="-122"/>
            </a:endParaRPr>
          </a:p>
          <a:p>
            <a:pPr marL="0" indent="0">
              <a:buSzPct val="115000"/>
              <a:buFont typeface="Wingdings" pitchFamily="2" charset="2"/>
              <a:buNone/>
            </a:pPr>
            <a:r>
              <a:rPr lang="zh-CN" altLang="en-US" dirty="0" smtClean="0">
                <a:ea typeface="宋体" pitchFamily="2" charset="-122"/>
              </a:rPr>
              <a:t>羊肉</a:t>
            </a:r>
            <a:r>
              <a:rPr lang="zh-CN" dirty="0" smtClean="0">
                <a:ea typeface="宋体" pitchFamily="2" charset="-122"/>
              </a:rPr>
              <a:t>的</a:t>
            </a:r>
            <a:r>
              <a:rPr lang="zh-CN" dirty="0">
                <a:ea typeface="宋体" pitchFamily="2" charset="-122"/>
              </a:rPr>
              <a:t>数量画在横轴</a:t>
            </a:r>
            <a:r>
              <a:rPr lang="zh-CN" dirty="0" smtClean="0">
                <a:ea typeface="宋体" pitchFamily="2" charset="-122"/>
              </a:rPr>
              <a:t>，</a:t>
            </a:r>
            <a:r>
              <a:rPr lang="zh-CN" altLang="en-US" dirty="0" smtClean="0">
                <a:ea typeface="宋体" pitchFamily="2" charset="-122"/>
              </a:rPr>
              <a:t>烤饼</a:t>
            </a:r>
            <a:r>
              <a:rPr lang="zh-CN" dirty="0" smtClean="0">
                <a:ea typeface="宋体" pitchFamily="2" charset="-122"/>
              </a:rPr>
              <a:t>的</a:t>
            </a:r>
            <a:r>
              <a:rPr lang="zh-CN" dirty="0">
                <a:ea typeface="宋体" pitchFamily="2" charset="-122"/>
              </a:rPr>
              <a:t>数量画在纵轴</a:t>
            </a:r>
          </a:p>
        </p:txBody>
      </p:sp>
      <p:sp>
        <p:nvSpPr>
          <p:cNvPr id="20483"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0484"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3.1</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b="0" dirty="0" smtClean="0">
                <a:solidFill>
                  <a:srgbClr val="339966"/>
                </a:solidFill>
                <a:effectLst>
                  <a:outerShdw blurRad="38100" dist="38100" dir="2700000" algn="tl">
                    <a:srgbClr val="C0C0C0"/>
                  </a:outerShdw>
                </a:effectLst>
                <a:latin typeface="Tahoma" pitchFamily="34" charset="0"/>
                <a:ea typeface="宋体" pitchFamily="2" charset="-122"/>
              </a:rPr>
              <a:t>神农的</a:t>
            </a:r>
            <a:r>
              <a:rPr lang="zh-CN" altLang="en-US" sz="3200" b="0" dirty="0">
                <a:solidFill>
                  <a:srgbClr val="339966"/>
                </a:solidFill>
                <a:effectLst>
                  <a:outerShdw blurRad="38100" dist="38100" dir="2700000" algn="tl">
                    <a:srgbClr val="C0C0C0"/>
                  </a:outerShdw>
                </a:effectLst>
                <a:latin typeface="Tahoma" pitchFamily="34" charset="0"/>
                <a:ea typeface="宋体" pitchFamily="2" charset="-122"/>
              </a:rPr>
              <a:t>生产可能性曲线</a:t>
            </a:r>
            <a:endParaRPr lang="zh-CN" altLang="en-US" sz="3200" dirty="0">
              <a:solidFill>
                <a:srgbClr val="339966"/>
              </a:solidFill>
              <a:effectLst>
                <a:outerShdw blurRad="38100" dist="38100" dir="2700000" algn="tl">
                  <a:srgbClr val="C0C0C0"/>
                </a:outerShdw>
              </a:effectLst>
              <a:ea typeface="宋体" pitchFamily="2" charset="-122"/>
            </a:endParaRPr>
          </a:p>
        </p:txBody>
      </p:sp>
      <p:grpSp>
        <p:nvGrpSpPr>
          <p:cNvPr id="2" name="Group 5"/>
          <p:cNvGrpSpPr>
            <a:grpSpLocks/>
          </p:cNvGrpSpPr>
          <p:nvPr/>
        </p:nvGrpSpPr>
        <p:grpSpPr bwMode="auto">
          <a:xfrm>
            <a:off x="593725" y="290513"/>
            <a:ext cx="8210550" cy="1049337"/>
            <a:chOff x="0" y="0"/>
            <a:chExt cx="5000" cy="661"/>
          </a:xfrm>
        </p:grpSpPr>
        <p:sp>
          <p:nvSpPr>
            <p:cNvPr id="20486"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0487"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0488"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A44FC0E5-C8D0-40ED-8CB3-6DD363FF1C58}" type="slidenum">
              <a:rPr lang="en-US" altLang="zh-CN" sz="1700">
                <a:solidFill>
                  <a:srgbClr val="777777"/>
                </a:solidFill>
                <a:latin typeface="Tahoma" pitchFamily="34" charset="0"/>
                <a:ea typeface="宋体" pitchFamily="2" charset="-122"/>
              </a:rPr>
              <a:pPr algn="r"/>
              <a:t>40</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3575191215"/>
      </p:ext>
    </p:extLst>
  </p:cSld>
  <p:clrMapOvr>
    <a:masterClrMapping/>
  </p:clrMapOvr>
  <p:transition spd="med">
    <p:diamon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49" name="灯片编号占位符 2"/>
          <p:cNvSpPr>
            <a:spLocks noGrp="1"/>
          </p:cNvSpPr>
          <p:nvPr>
            <p:ph type="sldNum" sz="quarter" idx="11"/>
          </p:nvPr>
        </p:nvSpPr>
        <p:spPr/>
        <p:txBody>
          <a:bodyPr/>
          <a:lstStyle/>
          <a:p>
            <a:fld id="{D5F5C5D8-90E2-4310-9AC8-A4332296E44E}" type="slidenum">
              <a:rPr lang="en-US" altLang="zh-CN"/>
              <a:pPr/>
              <a:t>41</a:t>
            </a:fld>
            <a:endParaRPr lang="en-US" altLang="zh-CN"/>
          </a:p>
        </p:txBody>
      </p:sp>
      <p:grpSp>
        <p:nvGrpSpPr>
          <p:cNvPr id="2" name="Group 2"/>
          <p:cNvGrpSpPr>
            <a:grpSpLocks/>
          </p:cNvGrpSpPr>
          <p:nvPr/>
        </p:nvGrpSpPr>
        <p:grpSpPr bwMode="auto">
          <a:xfrm>
            <a:off x="484188" y="742950"/>
            <a:ext cx="7153275" cy="5327650"/>
            <a:chOff x="102" y="0"/>
            <a:chExt cx="4506" cy="3356"/>
          </a:xfrm>
        </p:grpSpPr>
        <p:grpSp>
          <p:nvGrpSpPr>
            <p:cNvPr id="3" name="Group 3"/>
            <p:cNvGrpSpPr>
              <a:grpSpLocks/>
            </p:cNvGrpSpPr>
            <p:nvPr/>
          </p:nvGrpSpPr>
          <p:grpSpPr bwMode="auto">
            <a:xfrm>
              <a:off x="207" y="504"/>
              <a:ext cx="3267" cy="2852"/>
              <a:chOff x="207" y="0"/>
              <a:chExt cx="3267" cy="2852"/>
            </a:xfrm>
          </p:grpSpPr>
          <p:grpSp>
            <p:nvGrpSpPr>
              <p:cNvPr id="4" name="Group 4"/>
              <p:cNvGrpSpPr>
                <a:grpSpLocks/>
              </p:cNvGrpSpPr>
              <p:nvPr/>
            </p:nvGrpSpPr>
            <p:grpSpPr bwMode="auto">
              <a:xfrm>
                <a:off x="656" y="0"/>
                <a:ext cx="2818" cy="2480"/>
                <a:chOff x="0" y="0"/>
                <a:chExt cx="610" cy="548"/>
              </a:xfrm>
            </p:grpSpPr>
            <p:sp>
              <p:nvSpPr>
                <p:cNvPr id="16389" name="Line 5"/>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16390" name="Line 6"/>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grpSp>
            <p:nvGrpSpPr>
              <p:cNvPr id="5" name="Group 7"/>
              <p:cNvGrpSpPr>
                <a:grpSpLocks/>
              </p:cNvGrpSpPr>
              <p:nvPr/>
            </p:nvGrpSpPr>
            <p:grpSpPr bwMode="auto">
              <a:xfrm>
                <a:off x="207" y="484"/>
                <a:ext cx="449" cy="288"/>
                <a:chOff x="205" y="0"/>
                <a:chExt cx="449" cy="288"/>
              </a:xfrm>
            </p:grpSpPr>
            <p:sp>
              <p:nvSpPr>
                <p:cNvPr id="16392" name="Line 8"/>
                <p:cNvSpPr>
                  <a:spLocks noChangeShapeType="1"/>
                </p:cNvSpPr>
                <p:nvPr/>
              </p:nvSpPr>
              <p:spPr bwMode="auto">
                <a:xfrm flipH="1">
                  <a:off x="588" y="158"/>
                  <a:ext cx="66" cy="0"/>
                </a:xfrm>
                <a:prstGeom prst="line">
                  <a:avLst/>
                </a:prstGeom>
                <a:noFill/>
                <a:ln w="3175">
                  <a:solidFill>
                    <a:schemeClr val="tx1"/>
                  </a:solidFill>
                  <a:round/>
                  <a:headEnd/>
                  <a:tailEnd/>
                </a:ln>
              </p:spPr>
              <p:txBody>
                <a:bodyPr/>
                <a:lstStyle/>
                <a:p>
                  <a:endParaRPr lang="zh-CN" altLang="en-US"/>
                </a:p>
              </p:txBody>
            </p:sp>
            <p:sp>
              <p:nvSpPr>
                <p:cNvPr id="16393" name="Text Box 9"/>
                <p:cNvSpPr txBox="1">
                  <a:spLocks noChangeArrowheads="1"/>
                </p:cNvSpPr>
                <p:nvPr/>
              </p:nvSpPr>
              <p:spPr bwMode="auto">
                <a:xfrm>
                  <a:off x="205" y="0"/>
                  <a:ext cx="397" cy="288"/>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24</a:t>
                  </a:r>
                  <a:endParaRPr lang="en-US" altLang="zh-CN" sz="2400" dirty="0">
                    <a:ea typeface="宋体" pitchFamily="2" charset="-122"/>
                  </a:endParaRPr>
                </a:p>
              </p:txBody>
            </p:sp>
          </p:grpSp>
          <p:grpSp>
            <p:nvGrpSpPr>
              <p:cNvPr id="6" name="Group 25"/>
              <p:cNvGrpSpPr>
                <a:grpSpLocks/>
              </p:cNvGrpSpPr>
              <p:nvPr/>
            </p:nvGrpSpPr>
            <p:grpSpPr bwMode="auto">
              <a:xfrm>
                <a:off x="2976" y="2478"/>
                <a:ext cx="464" cy="374"/>
                <a:chOff x="0" y="0"/>
                <a:chExt cx="464" cy="374"/>
              </a:xfrm>
            </p:grpSpPr>
            <p:sp>
              <p:nvSpPr>
                <p:cNvPr id="16410" name="Line 26"/>
                <p:cNvSpPr>
                  <a:spLocks noChangeShapeType="1"/>
                </p:cNvSpPr>
                <p:nvPr/>
              </p:nvSpPr>
              <p:spPr bwMode="auto">
                <a:xfrm flipV="1">
                  <a:off x="228" y="0"/>
                  <a:ext cx="0" cy="64"/>
                </a:xfrm>
                <a:prstGeom prst="line">
                  <a:avLst/>
                </a:prstGeom>
                <a:noFill/>
                <a:ln w="3175">
                  <a:solidFill>
                    <a:schemeClr val="tx1"/>
                  </a:solidFill>
                  <a:round/>
                  <a:headEnd/>
                  <a:tailEnd/>
                </a:ln>
              </p:spPr>
              <p:txBody>
                <a:bodyPr/>
                <a:lstStyle/>
                <a:p>
                  <a:endParaRPr lang="zh-CN" altLang="en-US"/>
                </a:p>
              </p:txBody>
            </p:sp>
            <p:sp>
              <p:nvSpPr>
                <p:cNvPr id="16411" name="Text Box 27"/>
                <p:cNvSpPr txBox="1">
                  <a:spLocks noChangeArrowheads="1"/>
                </p:cNvSpPr>
                <p:nvPr/>
              </p:nvSpPr>
              <p:spPr bwMode="auto">
                <a:xfrm>
                  <a:off x="0" y="86"/>
                  <a:ext cx="464"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48</a:t>
                  </a:r>
                  <a:endParaRPr lang="en-US" altLang="zh-CN" sz="2400" dirty="0">
                    <a:ea typeface="宋体" pitchFamily="2" charset="-122"/>
                  </a:endParaRPr>
                </a:p>
              </p:txBody>
            </p:sp>
          </p:grpSp>
          <p:sp>
            <p:nvSpPr>
              <p:cNvPr id="16421" name="Text Box 37"/>
              <p:cNvSpPr txBox="1">
                <a:spLocks noChangeArrowheads="1"/>
              </p:cNvSpPr>
              <p:nvPr/>
            </p:nvSpPr>
            <p:spPr bwMode="auto">
              <a:xfrm>
                <a:off x="409" y="2448"/>
                <a:ext cx="266"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0</a:t>
                </a:r>
              </a:p>
            </p:txBody>
          </p:sp>
        </p:grpSp>
        <p:sp>
          <p:nvSpPr>
            <p:cNvPr id="16422" name="Text Box 38"/>
            <p:cNvSpPr txBox="1">
              <a:spLocks noChangeArrowheads="1"/>
            </p:cNvSpPr>
            <p:nvPr/>
          </p:nvSpPr>
          <p:spPr bwMode="auto">
            <a:xfrm>
              <a:off x="3401" y="2843"/>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16423" name="Text Box 39"/>
            <p:cNvSpPr txBox="1">
              <a:spLocks noChangeArrowheads="1"/>
            </p:cNvSpPr>
            <p:nvPr/>
          </p:nvSpPr>
          <p:spPr bwMode="auto">
            <a:xfrm>
              <a:off x="102" y="0"/>
              <a:ext cx="700" cy="523"/>
            </a:xfrm>
            <a:prstGeom prst="rect">
              <a:avLst/>
            </a:prstGeom>
            <a:noFill/>
            <a:ln w="9525">
              <a:noFill/>
              <a:miter lim="800000"/>
              <a:headEnd/>
              <a:tailEnd/>
            </a:ln>
          </p:spPr>
          <p:txBody>
            <a:bodyPr>
              <a:spAutoFit/>
            </a:bodyPr>
            <a:lstStyle/>
            <a:p>
              <a:pPr algn="ct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sp>
        <p:nvSpPr>
          <p:cNvPr id="16424" name="Rectangle 40"/>
          <p:cNvSpPr>
            <a:spLocks noGrp="1" noChangeArrowheads="1"/>
          </p:cNvSpPr>
          <p:nvPr>
            <p:ph type="title" idx="4294967295"/>
          </p:nvPr>
        </p:nvSpPr>
        <p:spPr/>
        <p:txBody>
          <a:bodyPr/>
          <a:lstStyle/>
          <a:p>
            <a:r>
              <a:rPr lang="zh-CN" altLang="en-US" sz="3600" dirty="0" smtClean="0">
                <a:ea typeface="宋体" pitchFamily="2" charset="-122"/>
              </a:rPr>
              <a:t>神农</a:t>
            </a:r>
            <a:r>
              <a:rPr lang="zh-CN" sz="3600" dirty="0" smtClean="0">
                <a:ea typeface="宋体" pitchFamily="2" charset="-122"/>
              </a:rPr>
              <a:t>的</a:t>
            </a:r>
            <a:r>
              <a:rPr lang="zh-CN" sz="3600" dirty="0">
                <a:ea typeface="宋体" pitchFamily="2" charset="-122"/>
              </a:rPr>
              <a:t>生产可能性曲线</a:t>
            </a:r>
          </a:p>
        </p:txBody>
      </p:sp>
      <p:grpSp>
        <p:nvGrpSpPr>
          <p:cNvPr id="7" name="Group 41"/>
          <p:cNvGrpSpPr>
            <a:grpSpLocks/>
          </p:cNvGrpSpPr>
          <p:nvPr/>
        </p:nvGrpSpPr>
        <p:grpSpPr bwMode="auto">
          <a:xfrm>
            <a:off x="4065588" y="1169988"/>
            <a:ext cx="4578350" cy="2316162"/>
            <a:chOff x="0" y="0"/>
            <a:chExt cx="2779" cy="1460"/>
          </a:xfrm>
        </p:grpSpPr>
        <p:sp>
          <p:nvSpPr>
            <p:cNvPr id="16426" name="Rectangle 42"/>
            <p:cNvSpPr>
              <a:spLocks noChangeArrowheads="1"/>
            </p:cNvSpPr>
            <p:nvPr/>
          </p:nvSpPr>
          <p:spPr bwMode="auto">
            <a:xfrm>
              <a:off x="0" y="0"/>
              <a:ext cx="2711" cy="1460"/>
            </a:xfrm>
            <a:prstGeom prst="rect">
              <a:avLst/>
            </a:prstGeom>
            <a:solidFill>
              <a:srgbClr val="CCFFCC"/>
            </a:solidFill>
            <a:ln w="9525">
              <a:noFill/>
              <a:miter lim="800000"/>
              <a:headEnd/>
              <a:tailEnd/>
            </a:ln>
          </p:spPr>
          <p:txBody>
            <a:bodyPr wrap="none" anchor="ctr"/>
            <a:lstStyle/>
            <a:p>
              <a:endParaRPr lang="zh-CN">
                <a:ea typeface="宋体" pitchFamily="2" charset="-122"/>
              </a:endParaRPr>
            </a:p>
          </p:txBody>
        </p:sp>
        <p:sp>
          <p:nvSpPr>
            <p:cNvPr id="16427" name="Text Box 43"/>
            <p:cNvSpPr txBox="1">
              <a:spLocks noChangeArrowheads="1"/>
            </p:cNvSpPr>
            <p:nvPr/>
          </p:nvSpPr>
          <p:spPr bwMode="auto">
            <a:xfrm>
              <a:off x="43" y="8"/>
              <a:ext cx="2736" cy="844"/>
            </a:xfrm>
            <a:prstGeom prst="rect">
              <a:avLst/>
            </a:prstGeom>
            <a:noFill/>
            <a:ln w="9525">
              <a:noFill/>
              <a:miter lim="800000"/>
              <a:headEnd/>
              <a:tailEnd/>
            </a:ln>
          </p:spPr>
          <p:txBody>
            <a:bodyPr>
              <a:spAutoFit/>
            </a:bodyPr>
            <a:lstStyle/>
            <a:p>
              <a:pPr>
                <a:spcBef>
                  <a:spcPct val="50000"/>
                </a:spcBef>
              </a:pPr>
              <a:r>
                <a:rPr lang="zh-CN" altLang="en-US" sz="2700" dirty="0" smtClean="0">
                  <a:ea typeface="宋体" pitchFamily="2" charset="-122"/>
                </a:rPr>
                <a:t>神农每天</a:t>
              </a:r>
              <a:r>
                <a:rPr lang="zh-CN" sz="2700" dirty="0" smtClean="0">
                  <a:ea typeface="宋体" pitchFamily="2" charset="-122"/>
                </a:rPr>
                <a:t>能生产</a:t>
              </a:r>
              <a:r>
                <a:rPr lang="en-US" altLang="zh-CN" sz="2700" dirty="0" smtClean="0">
                  <a:ea typeface="宋体" pitchFamily="2" charset="-122"/>
                </a:rPr>
                <a:t>48</a:t>
              </a:r>
              <a:r>
                <a:rPr lang="zh-CN" altLang="en-US" sz="2700" dirty="0" smtClean="0">
                  <a:ea typeface="宋体" pitchFamily="2" charset="-122"/>
                </a:rPr>
                <a:t>串羊肉，或者</a:t>
              </a:r>
              <a:r>
                <a:rPr lang="en-US" altLang="zh-CN" sz="2700" dirty="0" smtClean="0">
                  <a:ea typeface="宋体" pitchFamily="2" charset="-122"/>
                </a:rPr>
                <a:t>24</a:t>
              </a:r>
              <a:r>
                <a:rPr lang="zh-CN" altLang="en-US" sz="2700" dirty="0" smtClean="0">
                  <a:ea typeface="宋体" pitchFamily="2" charset="-122"/>
                </a:rPr>
                <a:t>块烤饼</a:t>
              </a:r>
              <a:r>
                <a:rPr lang="zh-CN" sz="2700" dirty="0" smtClean="0">
                  <a:ea typeface="宋体" pitchFamily="2" charset="-122"/>
                </a:rPr>
                <a:t>，</a:t>
              </a:r>
              <a:r>
                <a:rPr lang="zh-CN" sz="2700" dirty="0">
                  <a:ea typeface="宋体" pitchFamily="2" charset="-122"/>
                </a:rPr>
                <a:t>或者生产可能性曲线上的其它组合</a:t>
              </a:r>
            </a:p>
          </p:txBody>
        </p:sp>
      </p:grpSp>
      <p:sp>
        <p:nvSpPr>
          <p:cNvPr id="16428" name="Line 44"/>
          <p:cNvSpPr>
            <a:spLocks noChangeShapeType="1"/>
          </p:cNvSpPr>
          <p:nvPr/>
        </p:nvSpPr>
        <p:spPr bwMode="auto">
          <a:xfrm>
            <a:off x="1377863" y="2580362"/>
            <a:ext cx="4033925" cy="2898101"/>
          </a:xfrm>
          <a:prstGeom prst="line">
            <a:avLst/>
          </a:prstGeom>
          <a:noFill/>
          <a:ln w="50800">
            <a:solidFill>
              <a:srgbClr val="0033CC"/>
            </a:solidFill>
            <a:round/>
            <a:headEnd/>
            <a:tailEnd/>
          </a:ln>
        </p:spPr>
        <p:txBody>
          <a:bodyPr/>
          <a:lstStyle/>
          <a:p>
            <a:endParaRPr lang="zh-CN" altLang="en-US"/>
          </a:p>
        </p:txBody>
      </p:sp>
      <p:sp>
        <p:nvSpPr>
          <p:cNvPr id="16429" name="Oval 46"/>
          <p:cNvSpPr>
            <a:spLocks noChangeArrowheads="1"/>
          </p:cNvSpPr>
          <p:nvPr/>
        </p:nvSpPr>
        <p:spPr bwMode="auto">
          <a:xfrm>
            <a:off x="1317277" y="2516862"/>
            <a:ext cx="141288" cy="138113"/>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1643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16431" name="Oval 45"/>
          <p:cNvSpPr>
            <a:spLocks noChangeArrowheads="1"/>
          </p:cNvSpPr>
          <p:nvPr/>
        </p:nvSpPr>
        <p:spPr bwMode="auto">
          <a:xfrm>
            <a:off x="5338763" y="5411788"/>
            <a:ext cx="141287"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2585598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16431"/>
                                        </p:tgtEl>
                                        <p:attrNameLst>
                                          <p:attrName>style.visibility</p:attrName>
                                        </p:attrNameLst>
                                      </p:cBhvr>
                                      <p:to>
                                        <p:strVal val="visible"/>
                                      </p:to>
                                    </p:set>
                                    <p:anim calcmode="lin" valueType="num">
                                      <p:cBhvr>
                                        <p:cTn id="16" dur="500" fill="hold"/>
                                        <p:tgtEl>
                                          <p:spTgt spid="16431"/>
                                        </p:tgtEl>
                                        <p:attrNameLst>
                                          <p:attrName>ppt_w</p:attrName>
                                        </p:attrNameLst>
                                      </p:cBhvr>
                                      <p:tavLst>
                                        <p:tav tm="0">
                                          <p:val>
                                            <p:strVal val="4*#ppt_w"/>
                                          </p:val>
                                        </p:tav>
                                        <p:tav tm="100000">
                                          <p:val>
                                            <p:strVal val="#ppt_w"/>
                                          </p:val>
                                        </p:tav>
                                      </p:tavLst>
                                    </p:anim>
                                    <p:anim calcmode="lin" valueType="num">
                                      <p:cBhvr>
                                        <p:cTn id="17" dur="500" fill="hold"/>
                                        <p:tgtEl>
                                          <p:spTgt spid="16431"/>
                                        </p:tgtEl>
                                        <p:attrNameLst>
                                          <p:attrName>ppt_h</p:attrName>
                                        </p:attrNameLst>
                                      </p:cBhvr>
                                      <p:tavLst>
                                        <p:tav tm="0">
                                          <p:val>
                                            <p:strVal val="4*#ppt_h"/>
                                          </p:val>
                                        </p:tav>
                                        <p:tav tm="100000">
                                          <p:val>
                                            <p:strVal val="#ppt_h"/>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16429"/>
                                        </p:tgtEl>
                                        <p:attrNameLst>
                                          <p:attrName>style.visibility</p:attrName>
                                        </p:attrNameLst>
                                      </p:cBhvr>
                                      <p:to>
                                        <p:strVal val="visible"/>
                                      </p:to>
                                    </p:set>
                                    <p:anim calcmode="lin" valueType="num">
                                      <p:cBhvr>
                                        <p:cTn id="21" dur="500" fill="hold"/>
                                        <p:tgtEl>
                                          <p:spTgt spid="16429"/>
                                        </p:tgtEl>
                                        <p:attrNameLst>
                                          <p:attrName>ppt_w</p:attrName>
                                        </p:attrNameLst>
                                      </p:cBhvr>
                                      <p:tavLst>
                                        <p:tav tm="0">
                                          <p:val>
                                            <p:strVal val="4*#ppt_w"/>
                                          </p:val>
                                        </p:tav>
                                        <p:tav tm="100000">
                                          <p:val>
                                            <p:strVal val="#ppt_w"/>
                                          </p:val>
                                        </p:tav>
                                      </p:tavLst>
                                    </p:anim>
                                    <p:anim calcmode="lin" valueType="num">
                                      <p:cBhvr>
                                        <p:cTn id="22" dur="500" fill="hold"/>
                                        <p:tgtEl>
                                          <p:spTgt spid="16429"/>
                                        </p:tgtEl>
                                        <p:attrNameLst>
                                          <p:attrName>ppt_h</p:attrName>
                                        </p:attrNameLst>
                                      </p:cBhvr>
                                      <p:tavLst>
                                        <p:tav tm="0">
                                          <p:val>
                                            <p:strVal val="4*#ppt_h"/>
                                          </p:val>
                                        </p:tav>
                                        <p:tav tm="100000">
                                          <p:val>
                                            <p:strVal val="#ppt_h"/>
                                          </p:val>
                                        </p:tav>
                                      </p:tavLst>
                                    </p:anim>
                                  </p:childTnLst>
                                </p:cTn>
                              </p:par>
                            </p:childTnLst>
                          </p:cTn>
                        </p:par>
                        <p:par>
                          <p:cTn id="23" fill="hold">
                            <p:stCondLst>
                              <p:cond delay="1500"/>
                            </p:stCondLst>
                            <p:childTnLst>
                              <p:par>
                                <p:cTn id="24" presetID="18" presetClass="entr" presetSubtype="6" fill="hold" grpId="0" nodeType="afterEffect">
                                  <p:stCondLst>
                                    <p:cond delay="0"/>
                                  </p:stCondLst>
                                  <p:childTnLst>
                                    <p:set>
                                      <p:cBhvr>
                                        <p:cTn id="25" dur="1" fill="hold">
                                          <p:stCondLst>
                                            <p:cond delay="0"/>
                                          </p:stCondLst>
                                        </p:cTn>
                                        <p:tgtEl>
                                          <p:spTgt spid="16428"/>
                                        </p:tgtEl>
                                        <p:attrNameLst>
                                          <p:attrName>style.visibility</p:attrName>
                                        </p:attrNameLst>
                                      </p:cBhvr>
                                      <p:to>
                                        <p:strVal val="visible"/>
                                      </p:to>
                                    </p:set>
                                    <p:animEffect transition="in" filter="strips(downRight)">
                                      <p:cBhvr>
                                        <p:cTn id="26" dur="500"/>
                                        <p:tgtEl>
                                          <p:spTgt spid="16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8" grpId="0" animBg="1"/>
      <p:bldP spid="16429" grpId="0" animBg="1" autoUpdateAnimBg="0"/>
      <p:bldP spid="16431"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49" name="灯片编号占位符 2"/>
          <p:cNvSpPr>
            <a:spLocks noGrp="1"/>
          </p:cNvSpPr>
          <p:nvPr>
            <p:ph type="sldNum" sz="quarter" idx="11"/>
          </p:nvPr>
        </p:nvSpPr>
        <p:spPr/>
        <p:txBody>
          <a:bodyPr/>
          <a:lstStyle/>
          <a:p>
            <a:fld id="{D5F5C5D8-90E2-4310-9AC8-A4332296E44E}" type="slidenum">
              <a:rPr lang="en-US" altLang="zh-CN"/>
              <a:pPr/>
              <a:t>42</a:t>
            </a:fld>
            <a:endParaRPr lang="en-US" altLang="zh-CN"/>
          </a:p>
        </p:txBody>
      </p:sp>
      <p:grpSp>
        <p:nvGrpSpPr>
          <p:cNvPr id="2" name="Group 2"/>
          <p:cNvGrpSpPr>
            <a:grpSpLocks/>
          </p:cNvGrpSpPr>
          <p:nvPr/>
        </p:nvGrpSpPr>
        <p:grpSpPr bwMode="auto">
          <a:xfrm>
            <a:off x="484188" y="742950"/>
            <a:ext cx="7153275" cy="5327650"/>
            <a:chOff x="102" y="0"/>
            <a:chExt cx="4506" cy="3356"/>
          </a:xfrm>
        </p:grpSpPr>
        <p:grpSp>
          <p:nvGrpSpPr>
            <p:cNvPr id="3" name="Group 3"/>
            <p:cNvGrpSpPr>
              <a:grpSpLocks/>
            </p:cNvGrpSpPr>
            <p:nvPr/>
          </p:nvGrpSpPr>
          <p:grpSpPr bwMode="auto">
            <a:xfrm>
              <a:off x="409" y="504"/>
              <a:ext cx="3065" cy="2852"/>
              <a:chOff x="409" y="0"/>
              <a:chExt cx="3065" cy="2852"/>
            </a:xfrm>
          </p:grpSpPr>
          <p:grpSp>
            <p:nvGrpSpPr>
              <p:cNvPr id="4" name="Group 4"/>
              <p:cNvGrpSpPr>
                <a:grpSpLocks/>
              </p:cNvGrpSpPr>
              <p:nvPr/>
            </p:nvGrpSpPr>
            <p:grpSpPr bwMode="auto">
              <a:xfrm>
                <a:off x="656" y="0"/>
                <a:ext cx="2818" cy="2480"/>
                <a:chOff x="0" y="0"/>
                <a:chExt cx="610" cy="548"/>
              </a:xfrm>
            </p:grpSpPr>
            <p:sp>
              <p:nvSpPr>
                <p:cNvPr id="16389" name="Line 5"/>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16390" name="Line 6"/>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16392" name="Line 8"/>
              <p:cNvSpPr>
                <a:spLocks noChangeShapeType="1"/>
              </p:cNvSpPr>
              <p:nvPr/>
            </p:nvSpPr>
            <p:spPr bwMode="auto">
              <a:xfrm flipH="1">
                <a:off x="590" y="642"/>
                <a:ext cx="66" cy="0"/>
              </a:xfrm>
              <a:prstGeom prst="line">
                <a:avLst/>
              </a:prstGeom>
              <a:noFill/>
              <a:ln w="3175">
                <a:solidFill>
                  <a:schemeClr val="tx1"/>
                </a:solidFill>
                <a:round/>
                <a:headEnd/>
                <a:tailEnd/>
              </a:ln>
            </p:spPr>
            <p:txBody>
              <a:bodyPr/>
              <a:lstStyle/>
              <a:p>
                <a:endParaRPr lang="zh-CN" altLang="en-US"/>
              </a:p>
            </p:txBody>
          </p:sp>
          <p:grpSp>
            <p:nvGrpSpPr>
              <p:cNvPr id="6" name="Group 25"/>
              <p:cNvGrpSpPr>
                <a:grpSpLocks/>
              </p:cNvGrpSpPr>
              <p:nvPr/>
            </p:nvGrpSpPr>
            <p:grpSpPr bwMode="auto">
              <a:xfrm>
                <a:off x="2976" y="2478"/>
                <a:ext cx="464" cy="374"/>
                <a:chOff x="0" y="0"/>
                <a:chExt cx="464" cy="374"/>
              </a:xfrm>
            </p:grpSpPr>
            <p:sp>
              <p:nvSpPr>
                <p:cNvPr id="16410" name="Line 26"/>
                <p:cNvSpPr>
                  <a:spLocks noChangeShapeType="1"/>
                </p:cNvSpPr>
                <p:nvPr/>
              </p:nvSpPr>
              <p:spPr bwMode="auto">
                <a:xfrm flipV="1">
                  <a:off x="228" y="0"/>
                  <a:ext cx="0" cy="64"/>
                </a:xfrm>
                <a:prstGeom prst="line">
                  <a:avLst/>
                </a:prstGeom>
                <a:noFill/>
                <a:ln w="3175">
                  <a:solidFill>
                    <a:schemeClr val="tx1"/>
                  </a:solidFill>
                  <a:round/>
                  <a:headEnd/>
                  <a:tailEnd/>
                </a:ln>
              </p:spPr>
              <p:txBody>
                <a:bodyPr/>
                <a:lstStyle/>
                <a:p>
                  <a:endParaRPr lang="zh-CN" altLang="en-US"/>
                </a:p>
              </p:txBody>
            </p:sp>
            <p:sp>
              <p:nvSpPr>
                <p:cNvPr id="16411" name="Text Box 27"/>
                <p:cNvSpPr txBox="1">
                  <a:spLocks noChangeArrowheads="1"/>
                </p:cNvSpPr>
                <p:nvPr/>
              </p:nvSpPr>
              <p:spPr bwMode="auto">
                <a:xfrm>
                  <a:off x="0" y="86"/>
                  <a:ext cx="464"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48</a:t>
                  </a:r>
                  <a:endParaRPr lang="en-US" altLang="zh-CN" sz="2400" dirty="0">
                    <a:ea typeface="宋体" pitchFamily="2" charset="-122"/>
                  </a:endParaRPr>
                </a:p>
              </p:txBody>
            </p:sp>
          </p:grpSp>
          <p:sp>
            <p:nvSpPr>
              <p:cNvPr id="16421" name="Text Box 37"/>
              <p:cNvSpPr txBox="1">
                <a:spLocks noChangeArrowheads="1"/>
              </p:cNvSpPr>
              <p:nvPr/>
            </p:nvSpPr>
            <p:spPr bwMode="auto">
              <a:xfrm>
                <a:off x="409" y="2448"/>
                <a:ext cx="266"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0</a:t>
                </a:r>
              </a:p>
            </p:txBody>
          </p:sp>
        </p:grpSp>
        <p:sp>
          <p:nvSpPr>
            <p:cNvPr id="16422" name="Text Box 38"/>
            <p:cNvSpPr txBox="1">
              <a:spLocks noChangeArrowheads="1"/>
            </p:cNvSpPr>
            <p:nvPr/>
          </p:nvSpPr>
          <p:spPr bwMode="auto">
            <a:xfrm>
              <a:off x="3401" y="2843"/>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16423" name="Text Box 39"/>
            <p:cNvSpPr txBox="1">
              <a:spLocks noChangeArrowheads="1"/>
            </p:cNvSpPr>
            <p:nvPr/>
          </p:nvSpPr>
          <p:spPr bwMode="auto">
            <a:xfrm>
              <a:off x="102" y="0"/>
              <a:ext cx="700" cy="523"/>
            </a:xfrm>
            <a:prstGeom prst="rect">
              <a:avLst/>
            </a:prstGeom>
            <a:noFill/>
            <a:ln w="9525">
              <a:noFill/>
              <a:miter lim="800000"/>
              <a:headEnd/>
              <a:tailEnd/>
            </a:ln>
          </p:spPr>
          <p:txBody>
            <a:bodyPr>
              <a:spAutoFit/>
            </a:bodyPr>
            <a:lstStyle/>
            <a:p>
              <a:pPr algn="ct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sp>
        <p:nvSpPr>
          <p:cNvPr id="16424" name="Rectangle 40"/>
          <p:cNvSpPr>
            <a:spLocks noGrp="1" noChangeArrowheads="1"/>
          </p:cNvSpPr>
          <p:nvPr>
            <p:ph type="title" idx="4294967295"/>
          </p:nvPr>
        </p:nvSpPr>
        <p:spPr/>
        <p:txBody>
          <a:bodyPr/>
          <a:lstStyle/>
          <a:p>
            <a:r>
              <a:rPr lang="zh-CN" altLang="en-US" sz="3600" dirty="0" smtClean="0">
                <a:ea typeface="宋体" pitchFamily="2" charset="-122"/>
              </a:rPr>
              <a:t>不存在贸易的神农</a:t>
            </a:r>
            <a:endParaRPr lang="zh-CN" sz="3600" dirty="0">
              <a:ea typeface="宋体" pitchFamily="2" charset="-122"/>
            </a:endParaRPr>
          </a:p>
        </p:txBody>
      </p:sp>
      <p:sp>
        <p:nvSpPr>
          <p:cNvPr id="16428" name="Line 44"/>
          <p:cNvSpPr>
            <a:spLocks noChangeShapeType="1"/>
          </p:cNvSpPr>
          <p:nvPr/>
        </p:nvSpPr>
        <p:spPr bwMode="auto">
          <a:xfrm>
            <a:off x="1377863" y="2580362"/>
            <a:ext cx="4033925" cy="2898101"/>
          </a:xfrm>
          <a:prstGeom prst="line">
            <a:avLst/>
          </a:prstGeom>
          <a:noFill/>
          <a:ln w="50800">
            <a:solidFill>
              <a:srgbClr val="0033CC"/>
            </a:solidFill>
            <a:round/>
            <a:headEnd/>
            <a:tailEnd/>
          </a:ln>
        </p:spPr>
        <p:txBody>
          <a:bodyPr/>
          <a:lstStyle/>
          <a:p>
            <a:endParaRPr lang="zh-CN" altLang="en-US"/>
          </a:p>
        </p:txBody>
      </p:sp>
      <p:sp>
        <p:nvSpPr>
          <p:cNvPr id="16429" name="Oval 46"/>
          <p:cNvSpPr>
            <a:spLocks noChangeArrowheads="1"/>
          </p:cNvSpPr>
          <p:nvPr/>
        </p:nvSpPr>
        <p:spPr bwMode="auto">
          <a:xfrm>
            <a:off x="1317277" y="2516862"/>
            <a:ext cx="141288" cy="138113"/>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1643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16431" name="Oval 45"/>
          <p:cNvSpPr>
            <a:spLocks noChangeArrowheads="1"/>
          </p:cNvSpPr>
          <p:nvPr/>
        </p:nvSpPr>
        <p:spPr bwMode="auto">
          <a:xfrm>
            <a:off x="5338763" y="5399262"/>
            <a:ext cx="141287" cy="138112"/>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26" name="Text Box 41"/>
          <p:cNvSpPr txBox="1">
            <a:spLocks noChangeArrowheads="1"/>
          </p:cNvSpPr>
          <p:nvPr/>
        </p:nvSpPr>
        <p:spPr bwMode="auto">
          <a:xfrm>
            <a:off x="2692400" y="1341438"/>
            <a:ext cx="5646738" cy="1449628"/>
          </a:xfrm>
          <a:prstGeom prst="rect">
            <a:avLst/>
          </a:prstGeom>
          <a:noFill/>
          <a:ln w="9525">
            <a:noFill/>
            <a:miter lim="800000"/>
            <a:headEnd/>
            <a:tailEnd/>
          </a:ln>
        </p:spPr>
        <p:txBody>
          <a:bodyPr>
            <a:spAutoFit/>
          </a:bodyPr>
          <a:lstStyle/>
          <a:p>
            <a:pPr marL="403225" indent="-403225">
              <a:lnSpc>
                <a:spcPct val="105000"/>
              </a:lnSpc>
              <a:spcBef>
                <a:spcPct val="50000"/>
              </a:spcBef>
            </a:pPr>
            <a:r>
              <a:rPr lang="zh-CN" sz="2800" dirty="0" smtClean="0">
                <a:ea typeface="宋体" pitchFamily="2" charset="-122"/>
              </a:rPr>
              <a:t>如果</a:t>
            </a:r>
            <a:r>
              <a:rPr lang="zh-CN" altLang="en-US" sz="2800" dirty="0" smtClean="0">
                <a:ea typeface="宋体" pitchFamily="2" charset="-122"/>
              </a:rPr>
              <a:t>神农</a:t>
            </a:r>
            <a:r>
              <a:rPr lang="zh-CN" sz="2800" dirty="0" smtClean="0">
                <a:ea typeface="宋体" pitchFamily="2" charset="-122"/>
              </a:rPr>
              <a:t>在</a:t>
            </a:r>
            <a:r>
              <a:rPr lang="zh-CN" sz="2800" dirty="0">
                <a:ea typeface="宋体" pitchFamily="2" charset="-122"/>
              </a:rPr>
              <a:t>两种物品上各花费一半的劳动时间，那最终将会生产和消费</a:t>
            </a:r>
            <a:r>
              <a:rPr lang="zh-CN" sz="2800" dirty="0" smtClean="0">
                <a:ea typeface="宋体" pitchFamily="2" charset="-122"/>
              </a:rPr>
              <a:t>2</a:t>
            </a:r>
            <a:r>
              <a:rPr lang="en-US" altLang="zh-CN" sz="2800" dirty="0" smtClean="0">
                <a:ea typeface="宋体" pitchFamily="2" charset="-122"/>
              </a:rPr>
              <a:t>4</a:t>
            </a:r>
            <a:r>
              <a:rPr lang="zh-CN" altLang="en-US" sz="2800" dirty="0" smtClean="0">
                <a:ea typeface="宋体" pitchFamily="2" charset="-122"/>
              </a:rPr>
              <a:t>串羊肉</a:t>
            </a:r>
            <a:r>
              <a:rPr lang="zh-CN" sz="2800" dirty="0" smtClean="0">
                <a:ea typeface="宋体" pitchFamily="2" charset="-122"/>
              </a:rPr>
              <a:t>和</a:t>
            </a:r>
            <a:r>
              <a:rPr lang="en-US" altLang="zh-CN" sz="2800" dirty="0" smtClean="0">
                <a:ea typeface="宋体" pitchFamily="2" charset="-122"/>
              </a:rPr>
              <a:t>12</a:t>
            </a:r>
            <a:r>
              <a:rPr lang="zh-CN" altLang="en-US" sz="2800" dirty="0" smtClean="0">
                <a:ea typeface="宋体" pitchFamily="2" charset="-122"/>
              </a:rPr>
              <a:t>块烤饼</a:t>
            </a:r>
            <a:endParaRPr lang="zh-CN" sz="2800" dirty="0">
              <a:ea typeface="宋体" pitchFamily="2" charset="-122"/>
            </a:endParaRPr>
          </a:p>
        </p:txBody>
      </p:sp>
      <p:grpSp>
        <p:nvGrpSpPr>
          <p:cNvPr id="7" name="组合 39"/>
          <p:cNvGrpSpPr/>
          <p:nvPr/>
        </p:nvGrpSpPr>
        <p:grpSpPr>
          <a:xfrm>
            <a:off x="309563" y="3825179"/>
            <a:ext cx="3456445" cy="2247009"/>
            <a:chOff x="309563" y="3825179"/>
            <a:chExt cx="3456445" cy="2247009"/>
          </a:xfrm>
        </p:grpSpPr>
        <p:sp>
          <p:nvSpPr>
            <p:cNvPr id="35" name="Line 49"/>
            <p:cNvSpPr>
              <a:spLocks noChangeShapeType="1"/>
            </p:cNvSpPr>
            <p:nvPr/>
          </p:nvSpPr>
          <p:spPr bwMode="auto">
            <a:xfrm>
              <a:off x="1390390" y="3983432"/>
              <a:ext cx="1927021" cy="0"/>
            </a:xfrm>
            <a:prstGeom prst="line">
              <a:avLst/>
            </a:prstGeom>
            <a:noFill/>
            <a:ln w="9525">
              <a:solidFill>
                <a:srgbClr val="969696"/>
              </a:solidFill>
              <a:prstDash val="lgDash"/>
              <a:round/>
              <a:headEnd/>
              <a:tailEnd/>
            </a:ln>
          </p:spPr>
          <p:txBody>
            <a:bodyPr/>
            <a:lstStyle/>
            <a:p>
              <a:endParaRPr lang="zh-CN" altLang="en-US"/>
            </a:p>
          </p:txBody>
        </p:sp>
        <p:sp>
          <p:nvSpPr>
            <p:cNvPr id="34" name="Oval 51"/>
            <p:cNvSpPr>
              <a:spLocks noChangeArrowheads="1"/>
            </p:cNvSpPr>
            <p:nvPr/>
          </p:nvSpPr>
          <p:spPr bwMode="auto">
            <a:xfrm>
              <a:off x="3258783" y="3908119"/>
              <a:ext cx="135771" cy="13780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7" name="Text Box 18"/>
            <p:cNvSpPr txBox="1">
              <a:spLocks noChangeArrowheads="1"/>
            </p:cNvSpPr>
            <p:nvPr/>
          </p:nvSpPr>
          <p:spPr bwMode="auto">
            <a:xfrm>
              <a:off x="309563" y="3825179"/>
              <a:ext cx="955675"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12</a:t>
              </a:r>
              <a:endParaRPr lang="en-US" altLang="zh-CN" sz="2400" dirty="0">
                <a:ea typeface="宋体" pitchFamily="2" charset="-122"/>
              </a:endParaRPr>
            </a:p>
          </p:txBody>
        </p:sp>
        <p:sp>
          <p:nvSpPr>
            <p:cNvPr id="38" name="Text Box 33"/>
            <p:cNvSpPr txBox="1">
              <a:spLocks noChangeArrowheads="1"/>
            </p:cNvSpPr>
            <p:nvPr/>
          </p:nvSpPr>
          <p:spPr bwMode="auto">
            <a:xfrm>
              <a:off x="3029408" y="5614988"/>
              <a:ext cx="736600"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24</a:t>
              </a:r>
              <a:endParaRPr lang="en-US" altLang="zh-CN" sz="2400" dirty="0">
                <a:ea typeface="宋体" pitchFamily="2" charset="-122"/>
              </a:endParaRPr>
            </a:p>
          </p:txBody>
        </p:sp>
        <p:cxnSp>
          <p:nvCxnSpPr>
            <p:cNvPr id="33" name="直接连接符 32"/>
            <p:cNvCxnSpPr>
              <a:stCxn id="34" idx="4"/>
            </p:cNvCxnSpPr>
            <p:nvPr/>
          </p:nvCxnSpPr>
          <p:spPr>
            <a:xfrm rot="5400000">
              <a:off x="2590270" y="4775053"/>
              <a:ext cx="1465526" cy="7272"/>
            </a:xfrm>
            <a:prstGeom prst="line">
              <a:avLst/>
            </a:prstGeom>
            <a:ln>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41" name="Line 8"/>
          <p:cNvSpPr>
            <a:spLocks noChangeShapeType="1"/>
          </p:cNvSpPr>
          <p:nvPr/>
        </p:nvSpPr>
        <p:spPr bwMode="auto">
          <a:xfrm flipH="1">
            <a:off x="1235924" y="3992277"/>
            <a:ext cx="104775" cy="0"/>
          </a:xfrm>
          <a:prstGeom prst="line">
            <a:avLst/>
          </a:prstGeom>
          <a:noFill/>
          <a:ln w="3175">
            <a:solidFill>
              <a:schemeClr val="tx1"/>
            </a:solidFill>
            <a:round/>
            <a:headEnd/>
            <a:tailEnd/>
          </a:ln>
        </p:spPr>
        <p:txBody>
          <a:bodyPr/>
          <a:lstStyle/>
          <a:p>
            <a:endParaRPr lang="zh-CN" altLang="en-US"/>
          </a:p>
        </p:txBody>
      </p:sp>
      <p:sp>
        <p:nvSpPr>
          <p:cNvPr id="42" name="Line 26"/>
          <p:cNvSpPr>
            <a:spLocks noChangeShapeType="1"/>
          </p:cNvSpPr>
          <p:nvPr/>
        </p:nvSpPr>
        <p:spPr bwMode="auto">
          <a:xfrm flipV="1">
            <a:off x="3318859" y="5491489"/>
            <a:ext cx="0" cy="101600"/>
          </a:xfrm>
          <a:prstGeom prst="line">
            <a:avLst/>
          </a:prstGeom>
          <a:noFill/>
          <a:ln w="3175">
            <a:solidFill>
              <a:schemeClr val="tx1"/>
            </a:solidFill>
            <a:round/>
            <a:headEnd/>
            <a:tailEnd/>
          </a:ln>
        </p:spPr>
        <p:txBody>
          <a:bodyPr/>
          <a:lstStyle/>
          <a:p>
            <a:endParaRPr lang="zh-CN" altLang="en-US"/>
          </a:p>
        </p:txBody>
      </p:sp>
      <p:sp>
        <p:nvSpPr>
          <p:cNvPr id="32" name="Text Box 9"/>
          <p:cNvSpPr txBox="1">
            <a:spLocks noChangeArrowheads="1"/>
          </p:cNvSpPr>
          <p:nvPr/>
        </p:nvSpPr>
        <p:spPr bwMode="auto">
          <a:xfrm>
            <a:off x="651577" y="2311400"/>
            <a:ext cx="629535" cy="457200"/>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24</a:t>
            </a:r>
            <a:endParaRPr lang="en-US" altLang="zh-CN" sz="2400" dirty="0">
              <a:ea typeface="宋体" pitchFamily="2" charset="-122"/>
            </a:endParaRPr>
          </a:p>
        </p:txBody>
      </p:sp>
    </p:spTree>
    <p:extLst>
      <p:ext uri="{BB962C8B-B14F-4D97-AF65-F5344CB8AC3E}">
        <p14:creationId xmlns:p14="http://schemas.microsoft.com/office/powerpoint/2010/main" val="19468342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ADF7883B-1E81-4525-85CF-875D9EA021CD}" type="slidenum">
              <a:rPr lang="en-US" altLang="zh-CN"/>
              <a:pPr/>
              <a:t>43</a:t>
            </a:fld>
            <a:endParaRPr lang="en-US" altLang="zh-CN"/>
          </a:p>
        </p:txBody>
      </p:sp>
      <p:sp>
        <p:nvSpPr>
          <p:cNvPr id="25602" name="Rectangle 2"/>
          <p:cNvSpPr>
            <a:spLocks noGrp="1" noChangeArrowheads="1"/>
          </p:cNvSpPr>
          <p:nvPr>
            <p:ph type="title" idx="4294967295"/>
          </p:nvPr>
        </p:nvSpPr>
        <p:spPr/>
        <p:txBody>
          <a:bodyPr/>
          <a:lstStyle/>
          <a:p>
            <a:r>
              <a:rPr lang="zh-CN" altLang="en-US" sz="3600" dirty="0" smtClean="0">
                <a:ea typeface="宋体" pitchFamily="2" charset="-122"/>
              </a:rPr>
              <a:t>存在</a:t>
            </a:r>
            <a:r>
              <a:rPr lang="zh-CN" altLang="en-US" sz="3600" dirty="0">
                <a:ea typeface="宋体" pitchFamily="2" charset="-122"/>
              </a:rPr>
              <a:t>贸易与不存在贸易条件下的消费</a:t>
            </a:r>
          </a:p>
        </p:txBody>
      </p:sp>
      <p:sp>
        <p:nvSpPr>
          <p:cNvPr id="25603" name="Rectangle 3"/>
          <p:cNvSpPr>
            <a:spLocks noGrp="1" noChangeArrowheads="1"/>
          </p:cNvSpPr>
          <p:nvPr>
            <p:ph type="body" idx="4294967295"/>
          </p:nvPr>
        </p:nvSpPr>
        <p:spPr>
          <a:xfrm>
            <a:off x="457200" y="935038"/>
            <a:ext cx="8229600" cy="5124450"/>
          </a:xfrm>
        </p:spPr>
        <p:txBody>
          <a:bodyPr/>
          <a:lstStyle/>
          <a:p>
            <a:pPr>
              <a:lnSpc>
                <a:spcPct val="95000"/>
              </a:lnSpc>
            </a:pPr>
            <a:r>
              <a:rPr lang="zh-CN" dirty="0">
                <a:ea typeface="宋体" pitchFamily="2" charset="-122"/>
              </a:rPr>
              <a:t>不存在贸易：</a:t>
            </a:r>
          </a:p>
          <a:p>
            <a:pPr lvl="1">
              <a:spcBef>
                <a:spcPts val="1200"/>
              </a:spcBef>
              <a:spcAft>
                <a:spcPts val="600"/>
              </a:spcAft>
              <a:buClr>
                <a:srgbClr val="996633"/>
              </a:buClr>
            </a:pPr>
            <a:r>
              <a:rPr lang="zh-CN" altLang="en-US" sz="2800" dirty="0" smtClean="0">
                <a:ea typeface="宋体" pitchFamily="2" charset="-122"/>
              </a:rPr>
              <a:t>愚公</a:t>
            </a:r>
            <a:r>
              <a:rPr lang="zh-CN" sz="2800" dirty="0" smtClean="0">
                <a:ea typeface="宋体" pitchFamily="2" charset="-122"/>
              </a:rPr>
              <a:t>的</a:t>
            </a:r>
            <a:r>
              <a:rPr lang="zh-CN" sz="2800" dirty="0">
                <a:ea typeface="宋体" pitchFamily="2" charset="-122"/>
              </a:rPr>
              <a:t>消费者总共</a:t>
            </a:r>
            <a:r>
              <a:rPr lang="zh-CN" sz="2800" dirty="0" smtClean="0">
                <a:ea typeface="宋体" pitchFamily="2" charset="-122"/>
              </a:rPr>
              <a:t>消费</a:t>
            </a:r>
            <a:r>
              <a:rPr lang="en-US" altLang="zh-CN" sz="2800" dirty="0" smtClean="0">
                <a:ea typeface="宋体" pitchFamily="2" charset="-122"/>
              </a:rPr>
              <a:t>16</a:t>
            </a:r>
            <a:r>
              <a:rPr lang="zh-CN" altLang="en-US" sz="2800" dirty="0" smtClean="0">
                <a:ea typeface="宋体" pitchFamily="2" charset="-122"/>
              </a:rPr>
              <a:t>串羊肉</a:t>
            </a:r>
            <a:r>
              <a:rPr lang="zh-CN" sz="2800" dirty="0" smtClean="0">
                <a:ea typeface="宋体" pitchFamily="2" charset="-122"/>
              </a:rPr>
              <a:t>和</a:t>
            </a:r>
            <a:r>
              <a:rPr lang="en-US" altLang="zh-CN" sz="2800" dirty="0" smtClean="0">
                <a:ea typeface="宋体" pitchFamily="2" charset="-122"/>
              </a:rPr>
              <a:t>4</a:t>
            </a:r>
            <a:r>
              <a:rPr lang="zh-CN" altLang="en-US" sz="2800" dirty="0" smtClean="0">
                <a:ea typeface="宋体" pitchFamily="2" charset="-122"/>
              </a:rPr>
              <a:t>块烤饼</a:t>
            </a:r>
            <a:endParaRPr lang="zh-CN" sz="2800" dirty="0">
              <a:ea typeface="宋体" pitchFamily="2" charset="-122"/>
            </a:endParaRPr>
          </a:p>
          <a:p>
            <a:pPr lvl="1">
              <a:spcBef>
                <a:spcPts val="1200"/>
              </a:spcBef>
              <a:spcAft>
                <a:spcPts val="600"/>
              </a:spcAft>
            </a:pPr>
            <a:r>
              <a:rPr lang="zh-CN" altLang="en-US" sz="2800" dirty="0" smtClean="0">
                <a:ea typeface="宋体" pitchFamily="2" charset="-122"/>
              </a:rPr>
              <a:t>神农的消费者总共消费</a:t>
            </a:r>
            <a:r>
              <a:rPr lang="en-US" altLang="zh-CN" sz="2800" dirty="0" smtClean="0">
                <a:ea typeface="宋体" pitchFamily="2" charset="-122"/>
              </a:rPr>
              <a:t>24</a:t>
            </a:r>
            <a:r>
              <a:rPr lang="zh-CN" altLang="en-US" sz="2800" dirty="0" smtClean="0">
                <a:ea typeface="宋体" pitchFamily="2" charset="-122"/>
              </a:rPr>
              <a:t>串羊肉和</a:t>
            </a:r>
            <a:r>
              <a:rPr lang="en-US" altLang="zh-CN" sz="2800" dirty="0" smtClean="0">
                <a:ea typeface="宋体" pitchFamily="2" charset="-122"/>
              </a:rPr>
              <a:t>12</a:t>
            </a:r>
            <a:r>
              <a:rPr lang="zh-CN" altLang="en-US" sz="2800" dirty="0" smtClean="0">
                <a:ea typeface="宋体" pitchFamily="2" charset="-122"/>
              </a:rPr>
              <a:t>块烤饼</a:t>
            </a:r>
          </a:p>
          <a:p>
            <a:pPr lvl="1">
              <a:lnSpc>
                <a:spcPct val="90000"/>
              </a:lnSpc>
              <a:buClr>
                <a:srgbClr val="996633"/>
              </a:buClr>
            </a:pPr>
            <a:endParaRPr lang="zh-CN" sz="2800" dirty="0" smtClean="0">
              <a:ea typeface="宋体" pitchFamily="2" charset="-122"/>
            </a:endParaRPr>
          </a:p>
          <a:p>
            <a:pPr>
              <a:lnSpc>
                <a:spcPct val="95000"/>
              </a:lnSpc>
            </a:pPr>
            <a:r>
              <a:rPr lang="zh-CN" dirty="0" smtClean="0">
                <a:ea typeface="宋体" pitchFamily="2" charset="-122"/>
              </a:rPr>
              <a:t>我们</a:t>
            </a:r>
            <a:r>
              <a:rPr lang="zh-CN" dirty="0">
                <a:ea typeface="宋体" pitchFamily="2" charset="-122"/>
              </a:rPr>
              <a:t>比较存在贸易与不存在贸易条件下的消费</a:t>
            </a:r>
          </a:p>
          <a:p>
            <a:pPr>
              <a:lnSpc>
                <a:spcPct val="95000"/>
              </a:lnSpc>
            </a:pPr>
            <a:endParaRPr lang="zh-CN" dirty="0">
              <a:ea typeface="宋体" pitchFamily="2" charset="-122"/>
            </a:endParaRPr>
          </a:p>
          <a:p>
            <a:pPr>
              <a:lnSpc>
                <a:spcPct val="95000"/>
              </a:lnSpc>
            </a:pPr>
            <a:r>
              <a:rPr lang="zh-CN" dirty="0">
                <a:ea typeface="宋体" pitchFamily="2" charset="-122"/>
              </a:rPr>
              <a:t>首先，我们需要知道两</a:t>
            </a:r>
            <a:r>
              <a:rPr lang="zh-CN" dirty="0" smtClean="0">
                <a:ea typeface="宋体" pitchFamily="2" charset="-122"/>
              </a:rPr>
              <a:t>个</a:t>
            </a:r>
            <a:r>
              <a:rPr lang="zh-CN" altLang="en-US" dirty="0" smtClean="0">
                <a:ea typeface="宋体" pitchFamily="2" charset="-122"/>
              </a:rPr>
              <a:t>家庭羊肉</a:t>
            </a:r>
            <a:r>
              <a:rPr lang="zh-CN" dirty="0" smtClean="0">
                <a:ea typeface="宋体" pitchFamily="2" charset="-122"/>
              </a:rPr>
              <a:t>和</a:t>
            </a:r>
            <a:r>
              <a:rPr lang="zh-CN" altLang="en-US" dirty="0" smtClean="0">
                <a:ea typeface="宋体" pitchFamily="2" charset="-122"/>
              </a:rPr>
              <a:t>烤饼</a:t>
            </a:r>
            <a:r>
              <a:rPr lang="zh-CN" dirty="0" smtClean="0">
                <a:ea typeface="宋体" pitchFamily="2" charset="-122"/>
              </a:rPr>
              <a:t>的</a:t>
            </a:r>
            <a:r>
              <a:rPr lang="zh-CN" dirty="0">
                <a:ea typeface="宋体" pitchFamily="2" charset="-122"/>
              </a:rPr>
              <a:t>产量和贸易量</a:t>
            </a:r>
          </a:p>
        </p:txBody>
      </p:sp>
      <p:sp>
        <p:nvSpPr>
          <p:cNvPr id="2560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385148735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87375" y="1508125"/>
            <a:ext cx="8218488" cy="4773613"/>
          </a:xfrm>
        </p:spPr>
        <p:txBody>
          <a:bodyPr/>
          <a:lstStyle/>
          <a:p>
            <a:pPr marL="463550" indent="-463550">
              <a:buSzPct val="115000"/>
              <a:buNone/>
            </a:pPr>
            <a:r>
              <a:rPr lang="zh-CN" dirty="0">
                <a:solidFill>
                  <a:srgbClr val="339966"/>
                </a:solidFill>
                <a:ea typeface="宋体" pitchFamily="2" charset="-122"/>
              </a:rPr>
              <a:t>1.	</a:t>
            </a:r>
            <a:r>
              <a:rPr lang="zh-CN" altLang="en-US" dirty="0" smtClean="0">
                <a:ea typeface="宋体" pitchFamily="2" charset="-122"/>
              </a:rPr>
              <a:t>假设愚公生产</a:t>
            </a:r>
            <a:r>
              <a:rPr lang="en-US" altLang="zh-CN" dirty="0" smtClean="0">
                <a:ea typeface="宋体" pitchFamily="2" charset="-122"/>
              </a:rPr>
              <a:t>32</a:t>
            </a:r>
            <a:r>
              <a:rPr lang="zh-CN" altLang="en-US" dirty="0" smtClean="0">
                <a:ea typeface="宋体" pitchFamily="2" charset="-122"/>
              </a:rPr>
              <a:t>串羊肉，那剩余的劳动时间还能生产多少烤饼？在愚公的生产可能性曲线上标出该点</a:t>
            </a:r>
            <a:endParaRPr lang="zh-CN" dirty="0">
              <a:ea typeface="宋体" pitchFamily="2" charset="-122"/>
            </a:endParaRPr>
          </a:p>
          <a:p>
            <a:pPr marL="463550" indent="-463550">
              <a:buSzPct val="115000"/>
              <a:buFont typeface="Wingdings" pitchFamily="2" charset="2"/>
              <a:buNone/>
            </a:pPr>
            <a:endParaRPr lang="zh-CN" dirty="0">
              <a:ea typeface="宋体" pitchFamily="2" charset="-122"/>
            </a:endParaRPr>
          </a:p>
          <a:p>
            <a:pPr marL="463550" indent="-463550">
              <a:buSzPct val="115000"/>
              <a:buNone/>
            </a:pPr>
            <a:r>
              <a:rPr lang="zh-CN" dirty="0">
                <a:solidFill>
                  <a:srgbClr val="339966"/>
                </a:solidFill>
                <a:ea typeface="宋体" pitchFamily="2" charset="-122"/>
              </a:rPr>
              <a:t>2.	</a:t>
            </a:r>
            <a:r>
              <a:rPr lang="zh-CN" altLang="en-US" dirty="0" smtClean="0">
                <a:ea typeface="宋体" pitchFamily="2" charset="-122"/>
              </a:rPr>
              <a:t>假设神农生产</a:t>
            </a:r>
            <a:r>
              <a:rPr lang="en-US" altLang="zh-CN" dirty="0" smtClean="0">
                <a:ea typeface="宋体" pitchFamily="2" charset="-122"/>
              </a:rPr>
              <a:t>18</a:t>
            </a:r>
            <a:r>
              <a:rPr lang="zh-CN" altLang="en-US" dirty="0" smtClean="0">
                <a:ea typeface="宋体" pitchFamily="2" charset="-122"/>
              </a:rPr>
              <a:t>块烤饼，那剩余的劳动时间还能生产多少羊肉？在神农的生产可能性曲线上标出该点</a:t>
            </a:r>
            <a:endParaRPr lang="zh-CN" dirty="0">
              <a:ea typeface="宋体" pitchFamily="2" charset="-122"/>
            </a:endParaRPr>
          </a:p>
        </p:txBody>
      </p:sp>
      <p:sp>
        <p:nvSpPr>
          <p:cNvPr id="26627"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6628"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3.2</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a:solidFill>
                  <a:srgbClr val="339966"/>
                </a:solidFill>
                <a:effectLst>
                  <a:outerShdw blurRad="38100" dist="38100" dir="2700000" algn="tl">
                    <a:srgbClr val="C0C0C0"/>
                  </a:outerShdw>
                </a:effectLst>
                <a:ea typeface="宋体" pitchFamily="2" charset="-122"/>
              </a:rPr>
              <a:t>贸易条件下的生产</a:t>
            </a:r>
          </a:p>
        </p:txBody>
      </p:sp>
      <p:grpSp>
        <p:nvGrpSpPr>
          <p:cNvPr id="2" name="Group 5"/>
          <p:cNvGrpSpPr>
            <a:grpSpLocks/>
          </p:cNvGrpSpPr>
          <p:nvPr/>
        </p:nvGrpSpPr>
        <p:grpSpPr bwMode="auto">
          <a:xfrm>
            <a:off x="593725" y="290513"/>
            <a:ext cx="8210550" cy="1049337"/>
            <a:chOff x="0" y="0"/>
            <a:chExt cx="5000" cy="661"/>
          </a:xfrm>
        </p:grpSpPr>
        <p:sp>
          <p:nvSpPr>
            <p:cNvPr id="26630"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6631"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6632"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F3912366-9165-42A3-9CA0-508549E4207B}" type="slidenum">
              <a:rPr lang="en-US" altLang="zh-CN" sz="1700">
                <a:solidFill>
                  <a:srgbClr val="777777"/>
                </a:solidFill>
                <a:latin typeface="Tahoma" pitchFamily="34" charset="0"/>
                <a:ea typeface="宋体" pitchFamily="2" charset="-122"/>
              </a:rPr>
              <a:pPr algn="r"/>
              <a:t>44</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3673612192"/>
      </p:ext>
    </p:extLst>
  </p:cSld>
  <p:clrMapOvr>
    <a:masterClrMapping/>
  </p:clrMapOvr>
  <p:transition spd="med">
    <p:diamon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35" name="灯片编号占位符 2"/>
          <p:cNvSpPr>
            <a:spLocks noGrp="1"/>
          </p:cNvSpPr>
          <p:nvPr>
            <p:ph type="sldNum" sz="quarter" idx="11"/>
          </p:nvPr>
        </p:nvSpPr>
        <p:spPr/>
        <p:txBody>
          <a:bodyPr/>
          <a:lstStyle/>
          <a:p>
            <a:fld id="{F3837424-2AFB-4B4D-ABD1-C735D9EFC954}" type="slidenum">
              <a:rPr lang="en-US" altLang="zh-CN"/>
              <a:pPr/>
              <a:t>45</a:t>
            </a:fld>
            <a:endParaRPr lang="en-US" altLang="zh-CN"/>
          </a:p>
        </p:txBody>
      </p:sp>
      <p:sp>
        <p:nvSpPr>
          <p:cNvPr id="30722" name="Rectangle 2"/>
          <p:cNvSpPr>
            <a:spLocks noGrp="1" noChangeArrowheads="1"/>
          </p:cNvSpPr>
          <p:nvPr>
            <p:ph type="title" idx="4294967295"/>
          </p:nvPr>
        </p:nvSpPr>
        <p:spPr/>
        <p:txBody>
          <a:bodyPr/>
          <a:lstStyle/>
          <a:p>
            <a:r>
              <a:rPr lang="en-US" altLang="zh-CN" sz="3600" dirty="0" smtClean="0">
                <a:ea typeface="宋体" pitchFamily="2" charset="-122"/>
              </a:rPr>
              <a:t> </a:t>
            </a:r>
            <a:r>
              <a:rPr lang="zh-CN" sz="3600" dirty="0" smtClean="0">
                <a:ea typeface="宋体" pitchFamily="2" charset="-122"/>
              </a:rPr>
              <a:t>贸易</a:t>
            </a:r>
            <a:r>
              <a:rPr lang="zh-CN" sz="3600" dirty="0">
                <a:ea typeface="宋体" pitchFamily="2" charset="-122"/>
              </a:rPr>
              <a:t>条件</a:t>
            </a:r>
            <a:r>
              <a:rPr lang="zh-CN" sz="3600" dirty="0" smtClean="0">
                <a:ea typeface="宋体" pitchFamily="2" charset="-122"/>
              </a:rPr>
              <a:t>下</a:t>
            </a:r>
            <a:r>
              <a:rPr lang="zh-CN" altLang="en-US" sz="3600" dirty="0" smtClean="0">
                <a:ea typeface="宋体" pitchFamily="2" charset="-122"/>
              </a:rPr>
              <a:t>愚公</a:t>
            </a:r>
            <a:r>
              <a:rPr lang="zh-CN" sz="3600" dirty="0" smtClean="0">
                <a:ea typeface="宋体" pitchFamily="2" charset="-122"/>
              </a:rPr>
              <a:t>的</a:t>
            </a:r>
            <a:r>
              <a:rPr lang="zh-CN" sz="3600" dirty="0">
                <a:ea typeface="宋体" pitchFamily="2" charset="-122"/>
              </a:rPr>
              <a:t>生产</a:t>
            </a:r>
          </a:p>
        </p:txBody>
      </p:sp>
      <p:sp>
        <p:nvSpPr>
          <p:cNvPr id="30723" name="Text Box 3"/>
          <p:cNvSpPr txBox="1">
            <a:spLocks noChangeArrowheads="1"/>
          </p:cNvSpPr>
          <p:nvPr/>
        </p:nvSpPr>
        <p:spPr bwMode="auto">
          <a:xfrm>
            <a:off x="3833813" y="1565275"/>
            <a:ext cx="4578350" cy="997196"/>
          </a:xfrm>
          <a:prstGeom prst="rect">
            <a:avLst/>
          </a:prstGeom>
          <a:noFill/>
          <a:ln w="9525">
            <a:noFill/>
            <a:miter lim="800000"/>
            <a:headEnd/>
            <a:tailEnd/>
          </a:ln>
        </p:spPr>
        <p:txBody>
          <a:bodyPr>
            <a:spAutoFit/>
          </a:bodyPr>
          <a:lstStyle/>
          <a:p>
            <a:pPr>
              <a:lnSpc>
                <a:spcPct val="105000"/>
              </a:lnSpc>
              <a:spcBef>
                <a:spcPct val="50000"/>
              </a:spcBef>
            </a:pPr>
            <a:r>
              <a:rPr lang="zh-CN" altLang="en-US" sz="2800" dirty="0" smtClean="0">
                <a:ea typeface="宋体" pitchFamily="2" charset="-122"/>
              </a:rPr>
              <a:t>愚公</a:t>
            </a:r>
            <a:r>
              <a:rPr lang="zh-CN" sz="2800" dirty="0" smtClean="0">
                <a:ea typeface="宋体" pitchFamily="2" charset="-122"/>
              </a:rPr>
              <a:t>生产</a:t>
            </a:r>
            <a:r>
              <a:rPr lang="en-US" altLang="zh-CN" sz="2800" dirty="0" smtClean="0">
                <a:ea typeface="宋体" pitchFamily="2" charset="-122"/>
              </a:rPr>
              <a:t>32</a:t>
            </a:r>
            <a:r>
              <a:rPr lang="zh-CN" altLang="en-US" sz="2800" dirty="0" smtClean="0">
                <a:ea typeface="宋体" pitchFamily="2" charset="-122"/>
              </a:rPr>
              <a:t>串羊肉</a:t>
            </a:r>
            <a:r>
              <a:rPr lang="zh-CN" sz="2800" dirty="0" smtClean="0">
                <a:ea typeface="宋体" pitchFamily="2" charset="-122"/>
              </a:rPr>
              <a:t>需要</a:t>
            </a:r>
            <a:r>
              <a:rPr lang="en-US" altLang="zh-CN" sz="2800" dirty="0" smtClean="0">
                <a:ea typeface="宋体" pitchFamily="2" charset="-122"/>
              </a:rPr>
              <a:t>8</a:t>
            </a:r>
            <a:r>
              <a:rPr lang="zh-CN" sz="2800" dirty="0" smtClean="0">
                <a:ea typeface="宋体" pitchFamily="2" charset="-122"/>
              </a:rPr>
              <a:t>个</a:t>
            </a:r>
            <a:r>
              <a:rPr lang="zh-CN" sz="2800" dirty="0">
                <a:ea typeface="宋体" pitchFamily="2" charset="-122"/>
              </a:rPr>
              <a:t>劳动小时</a:t>
            </a:r>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2" name="Group 5"/>
          <p:cNvGrpSpPr>
            <a:grpSpLocks/>
          </p:cNvGrpSpPr>
          <p:nvPr/>
        </p:nvGrpSpPr>
        <p:grpSpPr bwMode="auto">
          <a:xfrm>
            <a:off x="406400" y="1531938"/>
            <a:ext cx="7231063" cy="4756150"/>
            <a:chOff x="74" y="0"/>
            <a:chExt cx="4555" cy="2996"/>
          </a:xfrm>
        </p:grpSpPr>
        <p:sp>
          <p:nvSpPr>
            <p:cNvPr id="30726" name="Text Box 6"/>
            <p:cNvSpPr txBox="1">
              <a:spLocks noChangeArrowheads="1"/>
            </p:cNvSpPr>
            <p:nvPr/>
          </p:nvSpPr>
          <p:spPr bwMode="auto">
            <a:xfrm>
              <a:off x="3422" y="2465"/>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30727" name="Text Box 7"/>
            <p:cNvSpPr txBox="1">
              <a:spLocks noChangeArrowheads="1"/>
            </p:cNvSpPr>
            <p:nvPr/>
          </p:nvSpPr>
          <p:spPr bwMode="auto">
            <a:xfrm>
              <a:off x="74" y="0"/>
              <a:ext cx="700" cy="52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nvGrpSpPr>
            <p:cNvPr id="3" name="Group 8"/>
            <p:cNvGrpSpPr>
              <a:grpSpLocks/>
            </p:cNvGrpSpPr>
            <p:nvPr/>
          </p:nvGrpSpPr>
          <p:grpSpPr bwMode="auto">
            <a:xfrm>
              <a:off x="304" y="424"/>
              <a:ext cx="3176" cy="2572"/>
              <a:chOff x="304" y="0"/>
              <a:chExt cx="3176" cy="2572"/>
            </a:xfrm>
          </p:grpSpPr>
          <p:grpSp>
            <p:nvGrpSpPr>
              <p:cNvPr id="4" name="Group 9"/>
              <p:cNvGrpSpPr>
                <a:grpSpLocks/>
              </p:cNvGrpSpPr>
              <p:nvPr/>
            </p:nvGrpSpPr>
            <p:grpSpPr bwMode="auto">
              <a:xfrm>
                <a:off x="700" y="0"/>
                <a:ext cx="2780" cy="2170"/>
                <a:chOff x="0" y="0"/>
                <a:chExt cx="610" cy="548"/>
              </a:xfrm>
            </p:grpSpPr>
            <p:sp>
              <p:nvSpPr>
                <p:cNvPr id="30730" name="Line 10"/>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30731" name="Line 11"/>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30737" name="Text Box 17"/>
              <p:cNvSpPr txBox="1">
                <a:spLocks noChangeArrowheads="1"/>
              </p:cNvSpPr>
              <p:nvPr/>
            </p:nvSpPr>
            <p:spPr bwMode="auto">
              <a:xfrm>
                <a:off x="380" y="904"/>
                <a:ext cx="227" cy="288"/>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8</a:t>
                </a:r>
                <a:endParaRPr lang="en-US" altLang="zh-CN" sz="2400" dirty="0">
                  <a:ea typeface="宋体" pitchFamily="2" charset="-122"/>
                </a:endParaRPr>
              </a:p>
            </p:txBody>
          </p:sp>
          <p:sp>
            <p:nvSpPr>
              <p:cNvPr id="30740" name="Text Box 20"/>
              <p:cNvSpPr txBox="1">
                <a:spLocks noChangeArrowheads="1"/>
              </p:cNvSpPr>
              <p:nvPr/>
            </p:nvSpPr>
            <p:spPr bwMode="auto">
              <a:xfrm>
                <a:off x="2481" y="2284"/>
                <a:ext cx="743"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32</a:t>
                </a:r>
                <a:endParaRPr lang="en-US" altLang="zh-CN" sz="2400" dirty="0">
                  <a:ea typeface="宋体" pitchFamily="2" charset="-122"/>
                </a:endParaRPr>
              </a:p>
            </p:txBody>
          </p:sp>
          <p:sp>
            <p:nvSpPr>
              <p:cNvPr id="30741" name="Text Box 21"/>
              <p:cNvSpPr txBox="1">
                <a:spLocks noChangeArrowheads="1"/>
              </p:cNvSpPr>
              <p:nvPr/>
            </p:nvSpPr>
            <p:spPr bwMode="auto">
              <a:xfrm>
                <a:off x="304" y="2110"/>
                <a:ext cx="427" cy="287"/>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0</a:t>
                </a:r>
              </a:p>
            </p:txBody>
          </p:sp>
        </p:grpSp>
      </p:grpSp>
      <p:grpSp>
        <p:nvGrpSpPr>
          <p:cNvPr id="5" name="Group 28"/>
          <p:cNvGrpSpPr>
            <a:grpSpLocks/>
          </p:cNvGrpSpPr>
          <p:nvPr/>
        </p:nvGrpSpPr>
        <p:grpSpPr bwMode="auto">
          <a:xfrm>
            <a:off x="1319213" y="3830638"/>
            <a:ext cx="3327400" cy="1884362"/>
            <a:chOff x="0" y="0"/>
            <a:chExt cx="2096" cy="1187"/>
          </a:xfrm>
        </p:grpSpPr>
        <p:sp>
          <p:nvSpPr>
            <p:cNvPr id="30749" name="Line 29"/>
            <p:cNvSpPr>
              <a:spLocks noChangeShapeType="1"/>
            </p:cNvSpPr>
            <p:nvPr/>
          </p:nvSpPr>
          <p:spPr bwMode="auto">
            <a:xfrm>
              <a:off x="45" y="40"/>
              <a:ext cx="2030" cy="1105"/>
            </a:xfrm>
            <a:prstGeom prst="line">
              <a:avLst/>
            </a:prstGeom>
            <a:noFill/>
            <a:ln w="50800">
              <a:solidFill>
                <a:srgbClr val="333399"/>
              </a:solidFill>
              <a:round/>
              <a:headEnd/>
              <a:tailEnd/>
            </a:ln>
          </p:spPr>
          <p:txBody>
            <a:bodyPr/>
            <a:lstStyle/>
            <a:p>
              <a:endParaRPr lang="zh-CN" altLang="en-US"/>
            </a:p>
          </p:txBody>
        </p:sp>
        <p:sp>
          <p:nvSpPr>
            <p:cNvPr id="30750" name="Oval 30"/>
            <p:cNvSpPr>
              <a:spLocks noChangeArrowheads="1"/>
            </p:cNvSpPr>
            <p:nvPr/>
          </p:nvSpPr>
          <p:spPr bwMode="auto">
            <a:xfrm>
              <a:off x="0" y="0"/>
              <a:ext cx="89" cy="87"/>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30751" name="Oval 31"/>
            <p:cNvSpPr>
              <a:spLocks noChangeArrowheads="1"/>
            </p:cNvSpPr>
            <p:nvPr/>
          </p:nvSpPr>
          <p:spPr bwMode="auto">
            <a:xfrm>
              <a:off x="2007" y="1100"/>
              <a:ext cx="89" cy="87"/>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grpSp>
      <p:sp>
        <p:nvSpPr>
          <p:cNvPr id="30752" name="Oval 32"/>
          <p:cNvSpPr>
            <a:spLocks noChangeArrowheads="1"/>
          </p:cNvSpPr>
          <p:nvPr/>
        </p:nvSpPr>
        <p:spPr bwMode="auto">
          <a:xfrm>
            <a:off x="4506913" y="5576888"/>
            <a:ext cx="141287" cy="138112"/>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30753" name="Text Box 33"/>
          <p:cNvSpPr txBox="1">
            <a:spLocks noChangeArrowheads="1"/>
          </p:cNvSpPr>
          <p:nvPr/>
        </p:nvSpPr>
        <p:spPr bwMode="auto">
          <a:xfrm>
            <a:off x="3816350" y="2892425"/>
            <a:ext cx="4578350" cy="544765"/>
          </a:xfrm>
          <a:prstGeom prst="rect">
            <a:avLst/>
          </a:prstGeom>
          <a:noFill/>
          <a:ln w="9525">
            <a:noFill/>
            <a:miter lim="800000"/>
            <a:headEnd/>
            <a:tailEnd/>
          </a:ln>
        </p:spPr>
        <p:txBody>
          <a:bodyPr>
            <a:spAutoFit/>
          </a:bodyPr>
          <a:lstStyle/>
          <a:p>
            <a:pPr>
              <a:lnSpc>
                <a:spcPct val="105000"/>
              </a:lnSpc>
              <a:spcBef>
                <a:spcPct val="50000"/>
              </a:spcBef>
            </a:pPr>
            <a:r>
              <a:rPr lang="zh-CN" sz="2800" dirty="0">
                <a:ea typeface="宋体" pitchFamily="2" charset="-122"/>
              </a:rPr>
              <a:t>因此</a:t>
            </a:r>
            <a:r>
              <a:rPr lang="zh-CN" sz="2800" dirty="0" smtClean="0">
                <a:ea typeface="宋体" pitchFamily="2" charset="-122"/>
              </a:rPr>
              <a:t>，</a:t>
            </a:r>
            <a:r>
              <a:rPr lang="zh-CN" altLang="en-US" sz="2800" dirty="0" smtClean="0">
                <a:ea typeface="宋体" pitchFamily="2" charset="-122"/>
              </a:rPr>
              <a:t>愚公</a:t>
            </a:r>
            <a:r>
              <a:rPr lang="zh-CN" sz="2800" dirty="0" smtClean="0">
                <a:ea typeface="宋体" pitchFamily="2" charset="-122"/>
              </a:rPr>
              <a:t>的</a:t>
            </a:r>
            <a:r>
              <a:rPr lang="zh-CN" altLang="en-US" sz="2800" dirty="0" smtClean="0">
                <a:ea typeface="宋体" pitchFamily="2" charset="-122"/>
              </a:rPr>
              <a:t>烤饼</a:t>
            </a:r>
            <a:r>
              <a:rPr lang="zh-CN" sz="2800" dirty="0" smtClean="0">
                <a:ea typeface="宋体" pitchFamily="2" charset="-122"/>
              </a:rPr>
              <a:t>产量</a:t>
            </a:r>
            <a:r>
              <a:rPr lang="zh-CN" sz="2800" dirty="0">
                <a:ea typeface="宋体" pitchFamily="2" charset="-122"/>
              </a:rPr>
              <a:t>为0</a:t>
            </a:r>
          </a:p>
        </p:txBody>
      </p:sp>
    </p:spTree>
    <p:extLst>
      <p:ext uri="{BB962C8B-B14F-4D97-AF65-F5344CB8AC3E}">
        <p14:creationId xmlns:p14="http://schemas.microsoft.com/office/powerpoint/2010/main" val="37238525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3"/>
                                        </p:tgtEl>
                                        <p:attrNameLst>
                                          <p:attrName>style.visibility</p:attrName>
                                        </p:attrNameLst>
                                      </p:cBhvr>
                                      <p:to>
                                        <p:strVal val="visible"/>
                                      </p:to>
                                    </p:set>
                                    <p:animEffect transition="in" filter="wipe(left)">
                                      <p:cBhvr>
                                        <p:cTn id="12" dur="500"/>
                                        <p:tgtEl>
                                          <p:spTgt spid="30753"/>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30752"/>
                                        </p:tgtEl>
                                        <p:attrNameLst>
                                          <p:attrName>style.visibility</p:attrName>
                                        </p:attrNameLst>
                                      </p:cBhvr>
                                      <p:to>
                                        <p:strVal val="visible"/>
                                      </p:to>
                                    </p:set>
                                    <p:anim calcmode="lin" valueType="num">
                                      <p:cBhvr>
                                        <p:cTn id="16" dur="500" fill="hold"/>
                                        <p:tgtEl>
                                          <p:spTgt spid="30752"/>
                                        </p:tgtEl>
                                        <p:attrNameLst>
                                          <p:attrName>ppt_w</p:attrName>
                                        </p:attrNameLst>
                                      </p:cBhvr>
                                      <p:tavLst>
                                        <p:tav tm="0">
                                          <p:val>
                                            <p:strVal val="4*#ppt_w"/>
                                          </p:val>
                                        </p:tav>
                                        <p:tav tm="100000">
                                          <p:val>
                                            <p:strVal val="#ppt_w"/>
                                          </p:val>
                                        </p:tav>
                                      </p:tavLst>
                                    </p:anim>
                                    <p:anim calcmode="lin" valueType="num">
                                      <p:cBhvr>
                                        <p:cTn id="17" dur="500" fill="hold"/>
                                        <p:tgtEl>
                                          <p:spTgt spid="3075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52" grpId="0" animBg="1" autoUpdateAnimBg="0"/>
      <p:bldP spid="3075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53" name="灯片编号占位符 2"/>
          <p:cNvSpPr>
            <a:spLocks noGrp="1"/>
          </p:cNvSpPr>
          <p:nvPr>
            <p:ph type="sldNum" sz="quarter" idx="11"/>
          </p:nvPr>
        </p:nvSpPr>
        <p:spPr/>
        <p:txBody>
          <a:bodyPr/>
          <a:lstStyle/>
          <a:p>
            <a:fld id="{79780D7E-B6BE-4E56-8DB4-963684F38487}" type="slidenum">
              <a:rPr lang="en-US" altLang="zh-CN"/>
              <a:pPr/>
              <a:t>46</a:t>
            </a:fld>
            <a:endParaRPr lang="en-US" altLang="zh-CN"/>
          </a:p>
        </p:txBody>
      </p:sp>
      <p:grpSp>
        <p:nvGrpSpPr>
          <p:cNvPr id="2" name="Group 2"/>
          <p:cNvGrpSpPr>
            <a:grpSpLocks/>
          </p:cNvGrpSpPr>
          <p:nvPr/>
        </p:nvGrpSpPr>
        <p:grpSpPr bwMode="auto">
          <a:xfrm>
            <a:off x="733426" y="1543050"/>
            <a:ext cx="5103813" cy="4527550"/>
            <a:chOff x="259" y="0"/>
            <a:chExt cx="3215" cy="2852"/>
          </a:xfrm>
        </p:grpSpPr>
        <p:grpSp>
          <p:nvGrpSpPr>
            <p:cNvPr id="3" name="Group 3"/>
            <p:cNvGrpSpPr>
              <a:grpSpLocks/>
            </p:cNvGrpSpPr>
            <p:nvPr/>
          </p:nvGrpSpPr>
          <p:grpSpPr bwMode="auto">
            <a:xfrm>
              <a:off x="656" y="0"/>
              <a:ext cx="2818" cy="2480"/>
              <a:chOff x="0" y="0"/>
              <a:chExt cx="610" cy="548"/>
            </a:xfrm>
          </p:grpSpPr>
          <p:sp>
            <p:nvSpPr>
              <p:cNvPr id="28676" name="Line 4"/>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28677" name="Line 5"/>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28679" name="Line 7"/>
            <p:cNvSpPr>
              <a:spLocks noChangeShapeType="1"/>
            </p:cNvSpPr>
            <p:nvPr/>
          </p:nvSpPr>
          <p:spPr bwMode="auto">
            <a:xfrm flipH="1">
              <a:off x="590" y="642"/>
              <a:ext cx="66" cy="0"/>
            </a:xfrm>
            <a:prstGeom prst="line">
              <a:avLst/>
            </a:prstGeom>
            <a:noFill/>
            <a:ln w="3175">
              <a:solidFill>
                <a:schemeClr val="tx1"/>
              </a:solidFill>
              <a:round/>
              <a:headEnd/>
              <a:tailEnd/>
            </a:ln>
          </p:spPr>
          <p:txBody>
            <a:bodyPr/>
            <a:lstStyle/>
            <a:p>
              <a:endParaRPr lang="zh-CN" altLang="en-US"/>
            </a:p>
          </p:txBody>
        </p:sp>
        <p:sp>
          <p:nvSpPr>
            <p:cNvPr id="28683" name="Text Box 11"/>
            <p:cNvSpPr txBox="1">
              <a:spLocks noChangeArrowheads="1"/>
            </p:cNvSpPr>
            <p:nvPr/>
          </p:nvSpPr>
          <p:spPr bwMode="auto">
            <a:xfrm>
              <a:off x="1240" y="2564"/>
              <a:ext cx="464"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12</a:t>
              </a:r>
              <a:endParaRPr lang="en-US" altLang="zh-CN" sz="2400" dirty="0">
                <a:ea typeface="宋体" pitchFamily="2" charset="-122"/>
              </a:endParaRPr>
            </a:p>
          </p:txBody>
        </p:sp>
        <p:sp>
          <p:nvSpPr>
            <p:cNvPr id="28692" name="Text Box 20"/>
            <p:cNvSpPr txBox="1">
              <a:spLocks noChangeArrowheads="1"/>
            </p:cNvSpPr>
            <p:nvPr/>
          </p:nvSpPr>
          <p:spPr bwMode="auto">
            <a:xfrm>
              <a:off x="259" y="1061"/>
              <a:ext cx="392" cy="288"/>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18</a:t>
              </a:r>
              <a:endParaRPr lang="en-US" altLang="zh-CN" sz="2400" dirty="0">
                <a:ea typeface="宋体" pitchFamily="2" charset="-122"/>
              </a:endParaRPr>
            </a:p>
          </p:txBody>
        </p:sp>
        <p:grpSp>
          <p:nvGrpSpPr>
            <p:cNvPr id="4" name="Group 24"/>
            <p:cNvGrpSpPr>
              <a:grpSpLocks/>
            </p:cNvGrpSpPr>
            <p:nvPr/>
          </p:nvGrpSpPr>
          <p:grpSpPr bwMode="auto">
            <a:xfrm>
              <a:off x="2976" y="2478"/>
              <a:ext cx="464" cy="374"/>
              <a:chOff x="0" y="0"/>
              <a:chExt cx="464" cy="374"/>
            </a:xfrm>
          </p:grpSpPr>
          <p:sp>
            <p:nvSpPr>
              <p:cNvPr id="28697" name="Line 25"/>
              <p:cNvSpPr>
                <a:spLocks noChangeShapeType="1"/>
              </p:cNvSpPr>
              <p:nvPr/>
            </p:nvSpPr>
            <p:spPr bwMode="auto">
              <a:xfrm flipV="1">
                <a:off x="228" y="0"/>
                <a:ext cx="0" cy="64"/>
              </a:xfrm>
              <a:prstGeom prst="line">
                <a:avLst/>
              </a:prstGeom>
              <a:noFill/>
              <a:ln w="3175">
                <a:solidFill>
                  <a:schemeClr val="tx1"/>
                </a:solidFill>
                <a:round/>
                <a:headEnd/>
                <a:tailEnd/>
              </a:ln>
            </p:spPr>
            <p:txBody>
              <a:bodyPr/>
              <a:lstStyle/>
              <a:p>
                <a:endParaRPr lang="zh-CN" altLang="en-US"/>
              </a:p>
            </p:txBody>
          </p:sp>
          <p:sp>
            <p:nvSpPr>
              <p:cNvPr id="28698" name="Text Box 26"/>
              <p:cNvSpPr txBox="1">
                <a:spLocks noChangeArrowheads="1"/>
              </p:cNvSpPr>
              <p:nvPr/>
            </p:nvSpPr>
            <p:spPr bwMode="auto">
              <a:xfrm>
                <a:off x="0" y="86"/>
                <a:ext cx="464"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48</a:t>
                </a:r>
                <a:endParaRPr lang="en-US" altLang="zh-CN" sz="2400" dirty="0">
                  <a:ea typeface="宋体" pitchFamily="2" charset="-122"/>
                </a:endParaRPr>
              </a:p>
            </p:txBody>
          </p:sp>
        </p:grpSp>
        <p:sp>
          <p:nvSpPr>
            <p:cNvPr id="28708" name="Text Box 36"/>
            <p:cNvSpPr txBox="1">
              <a:spLocks noChangeArrowheads="1"/>
            </p:cNvSpPr>
            <p:nvPr/>
          </p:nvSpPr>
          <p:spPr bwMode="auto">
            <a:xfrm>
              <a:off x="409" y="2448"/>
              <a:ext cx="266"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0</a:t>
              </a:r>
            </a:p>
          </p:txBody>
        </p:sp>
      </p:grpSp>
      <p:grpSp>
        <p:nvGrpSpPr>
          <p:cNvPr id="5" name="Group 37"/>
          <p:cNvGrpSpPr>
            <a:grpSpLocks/>
          </p:cNvGrpSpPr>
          <p:nvPr/>
        </p:nvGrpSpPr>
        <p:grpSpPr bwMode="auto">
          <a:xfrm>
            <a:off x="484188" y="742950"/>
            <a:ext cx="7153275" cy="4970463"/>
            <a:chOff x="0" y="0"/>
            <a:chExt cx="4506" cy="3131"/>
          </a:xfrm>
        </p:grpSpPr>
        <p:sp>
          <p:nvSpPr>
            <p:cNvPr id="28710" name="Text Box 38"/>
            <p:cNvSpPr txBox="1">
              <a:spLocks noChangeArrowheads="1"/>
            </p:cNvSpPr>
            <p:nvPr/>
          </p:nvSpPr>
          <p:spPr bwMode="auto">
            <a:xfrm>
              <a:off x="3299" y="2843"/>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28711" name="Text Box 39"/>
            <p:cNvSpPr txBox="1">
              <a:spLocks noChangeArrowheads="1"/>
            </p:cNvSpPr>
            <p:nvPr/>
          </p:nvSpPr>
          <p:spPr bwMode="auto">
            <a:xfrm>
              <a:off x="0" y="0"/>
              <a:ext cx="700" cy="52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sp>
        <p:nvSpPr>
          <p:cNvPr id="28712" name="Rectangle 40"/>
          <p:cNvSpPr>
            <a:spLocks noGrp="1" noChangeArrowheads="1"/>
          </p:cNvSpPr>
          <p:nvPr>
            <p:ph type="title" idx="4294967295"/>
          </p:nvPr>
        </p:nvSpPr>
        <p:spPr/>
        <p:txBody>
          <a:bodyPr/>
          <a:lstStyle/>
          <a:p>
            <a:r>
              <a:rPr lang="en-US" altLang="zh-CN" sz="3600" dirty="0" smtClean="0">
                <a:ea typeface="宋体" pitchFamily="2" charset="-122"/>
              </a:rPr>
              <a:t> </a:t>
            </a:r>
            <a:r>
              <a:rPr lang="zh-CN" sz="3600" dirty="0" smtClean="0">
                <a:ea typeface="宋体" pitchFamily="2" charset="-122"/>
              </a:rPr>
              <a:t>贸易</a:t>
            </a:r>
            <a:r>
              <a:rPr lang="zh-CN" sz="3600" dirty="0">
                <a:ea typeface="宋体" pitchFamily="2" charset="-122"/>
              </a:rPr>
              <a:t>条件</a:t>
            </a:r>
            <a:r>
              <a:rPr lang="zh-CN" sz="3600" dirty="0" smtClean="0">
                <a:ea typeface="宋体" pitchFamily="2" charset="-122"/>
              </a:rPr>
              <a:t>下</a:t>
            </a:r>
            <a:r>
              <a:rPr lang="zh-CN" altLang="en-US" sz="3600" dirty="0" smtClean="0">
                <a:ea typeface="宋体" pitchFamily="2" charset="-122"/>
              </a:rPr>
              <a:t>神农</a:t>
            </a:r>
            <a:r>
              <a:rPr lang="zh-CN" sz="3600" dirty="0" smtClean="0">
                <a:ea typeface="宋体" pitchFamily="2" charset="-122"/>
              </a:rPr>
              <a:t>的</a:t>
            </a:r>
            <a:r>
              <a:rPr lang="zh-CN" sz="3600" dirty="0">
                <a:ea typeface="宋体" pitchFamily="2" charset="-122"/>
              </a:rPr>
              <a:t>生产</a:t>
            </a:r>
          </a:p>
        </p:txBody>
      </p:sp>
      <p:sp>
        <p:nvSpPr>
          <p:cNvPr id="28713" name="Text Box 41"/>
          <p:cNvSpPr txBox="1">
            <a:spLocks noChangeArrowheads="1"/>
          </p:cNvSpPr>
          <p:nvPr/>
        </p:nvSpPr>
        <p:spPr bwMode="auto">
          <a:xfrm>
            <a:off x="3529013" y="1509713"/>
            <a:ext cx="4786312" cy="954107"/>
          </a:xfrm>
          <a:prstGeom prst="rect">
            <a:avLst/>
          </a:prstGeom>
          <a:noFill/>
          <a:ln w="9525">
            <a:noFill/>
            <a:miter lim="800000"/>
            <a:headEnd/>
            <a:tailEnd/>
          </a:ln>
        </p:spPr>
        <p:txBody>
          <a:bodyPr>
            <a:spAutoFit/>
          </a:bodyPr>
          <a:lstStyle/>
          <a:p>
            <a:pPr>
              <a:spcBef>
                <a:spcPct val="50000"/>
              </a:spcBef>
            </a:pPr>
            <a:r>
              <a:rPr lang="zh-CN" sz="2800" dirty="0" smtClean="0">
                <a:ea typeface="宋体" pitchFamily="2" charset="-122"/>
              </a:rPr>
              <a:t>生产</a:t>
            </a:r>
            <a:r>
              <a:rPr lang="en-US" altLang="zh-CN" sz="2800" dirty="0" smtClean="0">
                <a:ea typeface="宋体" pitchFamily="2" charset="-122"/>
              </a:rPr>
              <a:t>18</a:t>
            </a:r>
            <a:r>
              <a:rPr lang="zh-CN" altLang="en-US" sz="2800" dirty="0" smtClean="0">
                <a:ea typeface="宋体" pitchFamily="2" charset="-122"/>
              </a:rPr>
              <a:t>块烤饼</a:t>
            </a:r>
            <a:r>
              <a:rPr lang="zh-CN" sz="2800" dirty="0" smtClean="0">
                <a:ea typeface="宋体" pitchFamily="2" charset="-122"/>
              </a:rPr>
              <a:t>需要</a:t>
            </a:r>
            <a:r>
              <a:rPr lang="en-US" altLang="zh-CN" sz="2800" dirty="0" smtClean="0">
                <a:ea typeface="宋体" pitchFamily="2" charset="-122"/>
              </a:rPr>
              <a:t>6</a:t>
            </a:r>
            <a:r>
              <a:rPr lang="zh-CN" sz="2800" dirty="0" smtClean="0">
                <a:ea typeface="宋体" pitchFamily="2" charset="-122"/>
              </a:rPr>
              <a:t>个</a:t>
            </a:r>
            <a:r>
              <a:rPr lang="zh-CN" sz="2800" dirty="0">
                <a:ea typeface="宋体" pitchFamily="2" charset="-122"/>
              </a:rPr>
              <a:t>劳动小时</a:t>
            </a:r>
          </a:p>
        </p:txBody>
      </p:sp>
      <p:sp>
        <p:nvSpPr>
          <p:cNvPr id="28714" name="Line 42"/>
          <p:cNvSpPr>
            <a:spLocks noChangeShapeType="1"/>
          </p:cNvSpPr>
          <p:nvPr/>
        </p:nvSpPr>
        <p:spPr bwMode="auto">
          <a:xfrm>
            <a:off x="1415441" y="2605414"/>
            <a:ext cx="3996347" cy="2873049"/>
          </a:xfrm>
          <a:prstGeom prst="line">
            <a:avLst/>
          </a:prstGeom>
          <a:noFill/>
          <a:ln w="50800">
            <a:solidFill>
              <a:srgbClr val="333399"/>
            </a:solidFill>
            <a:round/>
            <a:headEnd/>
            <a:tailEnd/>
          </a:ln>
        </p:spPr>
        <p:txBody>
          <a:bodyPr/>
          <a:lstStyle/>
          <a:p>
            <a:endParaRPr lang="zh-CN" altLang="en-US"/>
          </a:p>
        </p:txBody>
      </p:sp>
      <p:sp>
        <p:nvSpPr>
          <p:cNvPr id="28715" name="Oval 43"/>
          <p:cNvSpPr>
            <a:spLocks noChangeArrowheads="1"/>
          </p:cNvSpPr>
          <p:nvPr/>
        </p:nvSpPr>
        <p:spPr bwMode="auto">
          <a:xfrm>
            <a:off x="5338763" y="5411788"/>
            <a:ext cx="141287" cy="138112"/>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28716" name="Oval 44"/>
          <p:cNvSpPr>
            <a:spLocks noChangeArrowheads="1"/>
          </p:cNvSpPr>
          <p:nvPr/>
        </p:nvSpPr>
        <p:spPr bwMode="auto">
          <a:xfrm>
            <a:off x="1292225" y="2516860"/>
            <a:ext cx="141288" cy="138113"/>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2871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6" name="Group 46"/>
          <p:cNvGrpSpPr>
            <a:grpSpLocks/>
          </p:cNvGrpSpPr>
          <p:nvPr/>
        </p:nvGrpSpPr>
        <p:grpSpPr bwMode="auto">
          <a:xfrm>
            <a:off x="1371601" y="3369501"/>
            <a:ext cx="1271391" cy="2108961"/>
            <a:chOff x="0" y="0"/>
            <a:chExt cx="834" cy="1622"/>
          </a:xfrm>
        </p:grpSpPr>
        <p:grpSp>
          <p:nvGrpSpPr>
            <p:cNvPr id="7" name="Group 47"/>
            <p:cNvGrpSpPr>
              <a:grpSpLocks/>
            </p:cNvGrpSpPr>
            <p:nvPr/>
          </p:nvGrpSpPr>
          <p:grpSpPr bwMode="auto">
            <a:xfrm>
              <a:off x="0" y="41"/>
              <a:ext cx="788" cy="1581"/>
              <a:chOff x="0" y="0"/>
              <a:chExt cx="795" cy="646"/>
            </a:xfrm>
          </p:grpSpPr>
          <p:sp>
            <p:nvSpPr>
              <p:cNvPr id="28720" name="Line 48"/>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8721" name="Line 49"/>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8722" name="Oval 50"/>
            <p:cNvSpPr>
              <a:spLocks noChangeArrowheads="1"/>
            </p:cNvSpPr>
            <p:nvPr/>
          </p:nvSpPr>
          <p:spPr bwMode="auto">
            <a:xfrm>
              <a:off x="745"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grpSp>
      <p:sp>
        <p:nvSpPr>
          <p:cNvPr id="28723" name="Text Box 51"/>
          <p:cNvSpPr txBox="1">
            <a:spLocks noChangeArrowheads="1"/>
          </p:cNvSpPr>
          <p:nvPr/>
        </p:nvSpPr>
        <p:spPr bwMode="auto">
          <a:xfrm>
            <a:off x="4679950" y="2530475"/>
            <a:ext cx="3840163" cy="954107"/>
          </a:xfrm>
          <a:prstGeom prst="rect">
            <a:avLst/>
          </a:prstGeom>
          <a:noFill/>
          <a:ln w="9525">
            <a:noFill/>
            <a:miter lim="800000"/>
            <a:headEnd/>
            <a:tailEnd/>
          </a:ln>
        </p:spPr>
        <p:txBody>
          <a:bodyPr>
            <a:spAutoFit/>
          </a:bodyPr>
          <a:lstStyle/>
          <a:p>
            <a:pPr>
              <a:spcBef>
                <a:spcPct val="50000"/>
              </a:spcBef>
            </a:pPr>
            <a:r>
              <a:rPr lang="zh-CN" sz="2800" dirty="0">
                <a:ea typeface="宋体" pitchFamily="2" charset="-122"/>
              </a:rPr>
              <a:t>剩下</a:t>
            </a:r>
            <a:r>
              <a:rPr lang="zh-CN" sz="2800" dirty="0" smtClean="0">
                <a:ea typeface="宋体" pitchFamily="2" charset="-122"/>
              </a:rPr>
              <a:t>的</a:t>
            </a:r>
            <a:r>
              <a:rPr lang="en-US" altLang="zh-CN" sz="2800" dirty="0" smtClean="0">
                <a:ea typeface="宋体" pitchFamily="2" charset="-122"/>
              </a:rPr>
              <a:t>2</a:t>
            </a:r>
            <a:r>
              <a:rPr lang="zh-CN" sz="2800" dirty="0" smtClean="0">
                <a:ea typeface="宋体" pitchFamily="2" charset="-122"/>
              </a:rPr>
              <a:t>个</a:t>
            </a:r>
            <a:r>
              <a:rPr lang="zh-CN" sz="2800" dirty="0">
                <a:ea typeface="宋体" pitchFamily="2" charset="-122"/>
              </a:rPr>
              <a:t>劳动小时可以生产</a:t>
            </a:r>
            <a:r>
              <a:rPr lang="zh-CN" sz="2800" dirty="0" smtClean="0">
                <a:ea typeface="宋体" pitchFamily="2" charset="-122"/>
              </a:rPr>
              <a:t>1</a:t>
            </a:r>
            <a:r>
              <a:rPr lang="en-US" altLang="zh-CN" sz="2800" dirty="0" smtClean="0">
                <a:ea typeface="宋体" pitchFamily="2" charset="-122"/>
              </a:rPr>
              <a:t>2</a:t>
            </a:r>
            <a:r>
              <a:rPr lang="zh-CN" altLang="en-US" sz="2800" dirty="0" smtClean="0">
                <a:ea typeface="宋体" pitchFamily="2" charset="-122"/>
              </a:rPr>
              <a:t>串羊肉</a:t>
            </a:r>
            <a:endParaRPr lang="zh-CN" sz="2800" dirty="0">
              <a:ea typeface="宋体" pitchFamily="2" charset="-122"/>
            </a:endParaRPr>
          </a:p>
        </p:txBody>
      </p:sp>
      <p:sp>
        <p:nvSpPr>
          <p:cNvPr id="54" name="Text Box 20"/>
          <p:cNvSpPr txBox="1">
            <a:spLocks noChangeArrowheads="1"/>
          </p:cNvSpPr>
          <p:nvPr/>
        </p:nvSpPr>
        <p:spPr bwMode="auto">
          <a:xfrm>
            <a:off x="728235" y="2302832"/>
            <a:ext cx="605070" cy="457200"/>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24</a:t>
            </a:r>
            <a:endParaRPr lang="en-US" altLang="zh-CN" sz="2400" dirty="0">
              <a:ea typeface="宋体" pitchFamily="2" charset="-122"/>
            </a:endParaRPr>
          </a:p>
        </p:txBody>
      </p:sp>
    </p:spTree>
    <p:extLst>
      <p:ext uri="{BB962C8B-B14F-4D97-AF65-F5344CB8AC3E}">
        <p14:creationId xmlns:p14="http://schemas.microsoft.com/office/powerpoint/2010/main" val="41897191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13"/>
                                        </p:tgtEl>
                                        <p:attrNameLst>
                                          <p:attrName>style.visibility</p:attrName>
                                        </p:attrNameLst>
                                      </p:cBhvr>
                                      <p:to>
                                        <p:strVal val="visible"/>
                                      </p:to>
                                    </p:set>
                                    <p:animEffect transition="in" filter="wipe(left)">
                                      <p:cBhvr>
                                        <p:cTn id="7" dur="500"/>
                                        <p:tgtEl>
                                          <p:spTgt spid="287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23"/>
                                        </p:tgtEl>
                                        <p:attrNameLst>
                                          <p:attrName>style.visibility</p:attrName>
                                        </p:attrNameLst>
                                      </p:cBhvr>
                                      <p:to>
                                        <p:strVal val="visible"/>
                                      </p:to>
                                    </p:set>
                                    <p:animEffect transition="in" filter="wipe(left)">
                                      <p:cBhvr>
                                        <p:cTn id="12" dur="500"/>
                                        <p:tgtEl>
                                          <p:spTgt spid="28723"/>
                                        </p:tgtEl>
                                      </p:cBhvr>
                                    </p:animEffec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upRigh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3" grpId="0" autoUpdateAnimBg="0"/>
      <p:bldP spid="2872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78" name="灯片编号占位符 2"/>
          <p:cNvSpPr>
            <a:spLocks noGrp="1"/>
          </p:cNvSpPr>
          <p:nvPr>
            <p:ph type="sldNum" sz="quarter" idx="11"/>
          </p:nvPr>
        </p:nvSpPr>
        <p:spPr/>
        <p:txBody>
          <a:bodyPr/>
          <a:lstStyle/>
          <a:p>
            <a:fld id="{2A948D05-B23F-4575-8C98-22B6EFA6BF7C}" type="slidenum">
              <a:rPr lang="en-US" altLang="zh-CN"/>
              <a:pPr/>
              <a:t>47</a:t>
            </a:fld>
            <a:endParaRPr lang="en-US" altLang="zh-CN"/>
          </a:p>
        </p:txBody>
      </p:sp>
      <p:sp>
        <p:nvSpPr>
          <p:cNvPr id="38914" name="Rectangle 2"/>
          <p:cNvSpPr>
            <a:spLocks noGrp="1" noChangeArrowheads="1"/>
          </p:cNvSpPr>
          <p:nvPr>
            <p:ph type="title" idx="4294967295"/>
          </p:nvPr>
        </p:nvSpPr>
        <p:spPr>
          <a:xfrm>
            <a:off x="473075" y="236538"/>
            <a:ext cx="8229600" cy="649287"/>
          </a:xfrm>
        </p:spPr>
        <p:txBody>
          <a:bodyPr/>
          <a:lstStyle/>
          <a:p>
            <a:r>
              <a:rPr lang="en-US" altLang="zh-CN" sz="3600" dirty="0" smtClean="0">
                <a:ea typeface="宋体" pitchFamily="2" charset="-122"/>
              </a:rPr>
              <a:t> </a:t>
            </a:r>
            <a:r>
              <a:rPr lang="zh-CN" sz="3600" dirty="0" smtClean="0">
                <a:ea typeface="宋体" pitchFamily="2" charset="-122"/>
              </a:rPr>
              <a:t>贸易</a:t>
            </a:r>
            <a:r>
              <a:rPr lang="zh-CN" sz="3600" dirty="0">
                <a:ea typeface="宋体" pitchFamily="2" charset="-122"/>
              </a:rPr>
              <a:t>条件</a:t>
            </a:r>
            <a:r>
              <a:rPr lang="zh-CN" sz="3600" dirty="0" smtClean="0">
                <a:ea typeface="宋体" pitchFamily="2" charset="-122"/>
              </a:rPr>
              <a:t>下</a:t>
            </a:r>
            <a:r>
              <a:rPr lang="zh-CN" altLang="en-US" sz="3600" dirty="0" smtClean="0">
                <a:ea typeface="宋体" pitchFamily="2" charset="-122"/>
              </a:rPr>
              <a:t>愚公</a:t>
            </a:r>
            <a:r>
              <a:rPr lang="zh-CN" sz="3600" dirty="0" smtClean="0">
                <a:ea typeface="宋体" pitchFamily="2" charset="-122"/>
              </a:rPr>
              <a:t>的</a:t>
            </a:r>
            <a:r>
              <a:rPr lang="zh-CN" sz="3600" dirty="0">
                <a:ea typeface="宋体" pitchFamily="2" charset="-122"/>
              </a:rPr>
              <a:t>消费</a:t>
            </a:r>
          </a:p>
        </p:txBody>
      </p:sp>
      <p:sp>
        <p:nvSpPr>
          <p:cNvPr id="3891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2" name="Group 4"/>
          <p:cNvGrpSpPr>
            <a:grpSpLocks/>
          </p:cNvGrpSpPr>
          <p:nvPr/>
        </p:nvGrpSpPr>
        <p:grpSpPr bwMode="auto">
          <a:xfrm>
            <a:off x="406400" y="1531938"/>
            <a:ext cx="7231063" cy="4679950"/>
            <a:chOff x="74" y="0"/>
            <a:chExt cx="4555" cy="2948"/>
          </a:xfrm>
        </p:grpSpPr>
        <p:sp>
          <p:nvSpPr>
            <p:cNvPr id="38917" name="Text Box 5"/>
            <p:cNvSpPr txBox="1">
              <a:spLocks noChangeArrowheads="1"/>
            </p:cNvSpPr>
            <p:nvPr/>
          </p:nvSpPr>
          <p:spPr bwMode="auto">
            <a:xfrm>
              <a:off x="3422" y="2465"/>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38918" name="Text Box 6"/>
            <p:cNvSpPr txBox="1">
              <a:spLocks noChangeArrowheads="1"/>
            </p:cNvSpPr>
            <p:nvPr/>
          </p:nvSpPr>
          <p:spPr bwMode="auto">
            <a:xfrm>
              <a:off x="74" y="0"/>
              <a:ext cx="700" cy="52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 (</a:t>
              </a:r>
              <a:r>
                <a:rPr lang="zh-CN" altLang="en-US" sz="2400" b="1" dirty="0" smtClean="0">
                  <a:ea typeface="宋体" pitchFamily="2" charset="-122"/>
                </a:rPr>
                <a:t>块</a:t>
              </a:r>
              <a:r>
                <a:rPr lang="zh-CN" sz="2400" b="1" dirty="0" smtClean="0">
                  <a:ea typeface="宋体" pitchFamily="2" charset="-122"/>
                </a:rPr>
                <a:t>)</a:t>
              </a:r>
              <a:endParaRPr lang="zh-CN" sz="2400" b="1" dirty="0">
                <a:ea typeface="宋体" pitchFamily="2" charset="-122"/>
              </a:endParaRPr>
            </a:p>
          </p:txBody>
        </p:sp>
        <p:grpSp>
          <p:nvGrpSpPr>
            <p:cNvPr id="3" name="Group 7"/>
            <p:cNvGrpSpPr>
              <a:grpSpLocks/>
            </p:cNvGrpSpPr>
            <p:nvPr/>
          </p:nvGrpSpPr>
          <p:grpSpPr bwMode="auto">
            <a:xfrm>
              <a:off x="370" y="424"/>
              <a:ext cx="3110" cy="2524"/>
              <a:chOff x="370" y="0"/>
              <a:chExt cx="3110" cy="2524"/>
            </a:xfrm>
          </p:grpSpPr>
          <p:grpSp>
            <p:nvGrpSpPr>
              <p:cNvPr id="4" name="Group 8"/>
              <p:cNvGrpSpPr>
                <a:grpSpLocks/>
              </p:cNvGrpSpPr>
              <p:nvPr/>
            </p:nvGrpSpPr>
            <p:grpSpPr bwMode="auto">
              <a:xfrm>
                <a:off x="700" y="0"/>
                <a:ext cx="2780" cy="2170"/>
                <a:chOff x="0" y="0"/>
                <a:chExt cx="610" cy="548"/>
              </a:xfrm>
            </p:grpSpPr>
            <p:sp>
              <p:nvSpPr>
                <p:cNvPr id="38921" name="Line 9"/>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38922" name="Line 10"/>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sp>
            <p:nvSpPr>
              <p:cNvPr id="38925" name="Text Box 13"/>
              <p:cNvSpPr txBox="1">
                <a:spLocks noChangeArrowheads="1"/>
              </p:cNvSpPr>
              <p:nvPr/>
            </p:nvSpPr>
            <p:spPr bwMode="auto">
              <a:xfrm>
                <a:off x="408" y="935"/>
                <a:ext cx="189" cy="288"/>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8</a:t>
                </a:r>
                <a:endParaRPr lang="en-US" altLang="zh-CN" sz="2400" dirty="0">
                  <a:ea typeface="宋体" pitchFamily="2" charset="-122"/>
                </a:endParaRPr>
              </a:p>
            </p:txBody>
          </p:sp>
          <p:sp>
            <p:nvSpPr>
              <p:cNvPr id="38931" name="Text Box 19"/>
              <p:cNvSpPr txBox="1">
                <a:spLocks noChangeArrowheads="1"/>
              </p:cNvSpPr>
              <p:nvPr/>
            </p:nvSpPr>
            <p:spPr bwMode="auto">
              <a:xfrm>
                <a:off x="2369" y="2236"/>
                <a:ext cx="743"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32</a:t>
                </a:r>
                <a:endParaRPr lang="en-US" altLang="zh-CN" sz="2400" dirty="0">
                  <a:ea typeface="宋体" pitchFamily="2" charset="-122"/>
                </a:endParaRPr>
              </a:p>
            </p:txBody>
          </p:sp>
          <p:sp>
            <p:nvSpPr>
              <p:cNvPr id="38932" name="Text Box 20"/>
              <p:cNvSpPr txBox="1">
                <a:spLocks noChangeArrowheads="1"/>
              </p:cNvSpPr>
              <p:nvPr/>
            </p:nvSpPr>
            <p:spPr bwMode="auto">
              <a:xfrm>
                <a:off x="370" y="2107"/>
                <a:ext cx="427" cy="287"/>
              </a:xfrm>
              <a:prstGeom prst="rect">
                <a:avLst/>
              </a:prstGeom>
              <a:noFill/>
              <a:ln w="9525">
                <a:noFill/>
                <a:miter lim="800000"/>
                <a:headEnd/>
                <a:tailEnd/>
              </a:ln>
            </p:spPr>
            <p:txBody>
              <a:bodyPr>
                <a:spAutoFit/>
              </a:bodyPr>
              <a:lstStyle/>
              <a:p>
                <a:pPr algn="ctr">
                  <a:spcBef>
                    <a:spcPct val="50000"/>
                  </a:spcBef>
                </a:pPr>
                <a:r>
                  <a:rPr lang="en-US" altLang="zh-CN" sz="2400" dirty="0">
                    <a:ea typeface="宋体" pitchFamily="2" charset="-122"/>
                  </a:rPr>
                  <a:t>0</a:t>
                </a:r>
              </a:p>
            </p:txBody>
          </p:sp>
        </p:grpSp>
      </p:grpSp>
      <p:grpSp>
        <p:nvGrpSpPr>
          <p:cNvPr id="5" name="Group 27"/>
          <p:cNvGrpSpPr>
            <a:grpSpLocks/>
          </p:cNvGrpSpPr>
          <p:nvPr/>
        </p:nvGrpSpPr>
        <p:grpSpPr bwMode="auto">
          <a:xfrm>
            <a:off x="1319213" y="3830638"/>
            <a:ext cx="3327400" cy="1884362"/>
            <a:chOff x="0" y="0"/>
            <a:chExt cx="2096" cy="1187"/>
          </a:xfrm>
        </p:grpSpPr>
        <p:sp>
          <p:nvSpPr>
            <p:cNvPr id="38940" name="Line 28"/>
            <p:cNvSpPr>
              <a:spLocks noChangeShapeType="1"/>
            </p:cNvSpPr>
            <p:nvPr/>
          </p:nvSpPr>
          <p:spPr bwMode="auto">
            <a:xfrm>
              <a:off x="45" y="40"/>
              <a:ext cx="2030" cy="1105"/>
            </a:xfrm>
            <a:prstGeom prst="line">
              <a:avLst/>
            </a:prstGeom>
            <a:noFill/>
            <a:ln w="50800">
              <a:solidFill>
                <a:srgbClr val="333399"/>
              </a:solidFill>
              <a:round/>
              <a:headEnd/>
              <a:tailEnd/>
            </a:ln>
          </p:spPr>
          <p:txBody>
            <a:bodyPr/>
            <a:lstStyle/>
            <a:p>
              <a:endParaRPr lang="zh-CN" altLang="en-US"/>
            </a:p>
          </p:txBody>
        </p:sp>
        <p:sp>
          <p:nvSpPr>
            <p:cNvPr id="38941" name="Oval 29"/>
            <p:cNvSpPr>
              <a:spLocks noChangeArrowheads="1"/>
            </p:cNvSpPr>
            <p:nvPr/>
          </p:nvSpPr>
          <p:spPr bwMode="auto">
            <a:xfrm>
              <a:off x="0" y="0"/>
              <a:ext cx="89" cy="87"/>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38942" name="Oval 30"/>
            <p:cNvSpPr>
              <a:spLocks noChangeArrowheads="1"/>
            </p:cNvSpPr>
            <p:nvPr/>
          </p:nvSpPr>
          <p:spPr bwMode="auto">
            <a:xfrm>
              <a:off x="2007" y="1100"/>
              <a:ext cx="89" cy="87"/>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grpSp>
      <p:grpSp>
        <p:nvGrpSpPr>
          <p:cNvPr id="6" name="Group 31"/>
          <p:cNvGrpSpPr>
            <a:grpSpLocks/>
          </p:cNvGrpSpPr>
          <p:nvPr/>
        </p:nvGrpSpPr>
        <p:grpSpPr bwMode="auto">
          <a:xfrm>
            <a:off x="1392238" y="4540250"/>
            <a:ext cx="1889125" cy="1109663"/>
            <a:chOff x="0" y="0"/>
            <a:chExt cx="1190" cy="699"/>
          </a:xfrm>
        </p:grpSpPr>
        <p:grpSp>
          <p:nvGrpSpPr>
            <p:cNvPr id="7" name="Group 32"/>
            <p:cNvGrpSpPr>
              <a:grpSpLocks/>
            </p:cNvGrpSpPr>
            <p:nvPr/>
          </p:nvGrpSpPr>
          <p:grpSpPr bwMode="auto">
            <a:xfrm>
              <a:off x="0" y="43"/>
              <a:ext cx="1147" cy="656"/>
              <a:chOff x="0" y="0"/>
              <a:chExt cx="795" cy="646"/>
            </a:xfrm>
          </p:grpSpPr>
          <p:sp>
            <p:nvSpPr>
              <p:cNvPr id="38945" name="Line 3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8946" name="Line 3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8947" name="Oval 35"/>
            <p:cNvSpPr>
              <a:spLocks noChangeArrowheads="1"/>
            </p:cNvSpPr>
            <p:nvPr/>
          </p:nvSpPr>
          <p:spPr bwMode="auto">
            <a:xfrm>
              <a:off x="1101" y="0"/>
              <a:ext cx="89" cy="87"/>
            </a:xfrm>
            <a:prstGeom prst="ellipse">
              <a:avLst/>
            </a:prstGeom>
            <a:solidFill>
              <a:srgbClr val="3366FF"/>
            </a:solidFill>
            <a:ln w="9525">
              <a:noFill/>
              <a:round/>
              <a:headEnd/>
              <a:tailEnd/>
            </a:ln>
          </p:spPr>
          <p:txBody>
            <a:bodyPr wrap="none" anchor="ctr"/>
            <a:lstStyle/>
            <a:p>
              <a:endParaRPr lang="zh-CN">
                <a:ea typeface="宋体" pitchFamily="2" charset="-122"/>
              </a:endParaRPr>
            </a:p>
          </p:txBody>
        </p:sp>
      </p:grpSp>
      <p:grpSp>
        <p:nvGrpSpPr>
          <p:cNvPr id="8" name="Group 36"/>
          <p:cNvGrpSpPr>
            <a:grpSpLocks/>
          </p:cNvGrpSpPr>
          <p:nvPr/>
        </p:nvGrpSpPr>
        <p:grpSpPr bwMode="auto">
          <a:xfrm>
            <a:off x="3811588" y="3048000"/>
            <a:ext cx="4672012" cy="820738"/>
            <a:chOff x="0" y="0"/>
            <a:chExt cx="2943" cy="517"/>
          </a:xfrm>
        </p:grpSpPr>
        <p:sp>
          <p:nvSpPr>
            <p:cNvPr id="38949" name="Rectangle 40"/>
            <p:cNvSpPr>
              <a:spLocks noChangeArrowheads="1"/>
            </p:cNvSpPr>
            <p:nvPr/>
          </p:nvSpPr>
          <p:spPr bwMode="auto">
            <a:xfrm>
              <a:off x="2142" y="0"/>
              <a:ext cx="801" cy="51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5</a:t>
              </a:r>
              <a:endParaRPr lang="en-US" altLang="zh-CN" sz="2400" dirty="0">
                <a:ea typeface="宋体" pitchFamily="2" charset="-122"/>
              </a:endParaRPr>
            </a:p>
          </p:txBody>
        </p:sp>
        <p:sp>
          <p:nvSpPr>
            <p:cNvPr id="38950" name="Rectangle 41"/>
            <p:cNvSpPr>
              <a:spLocks noChangeArrowheads="1"/>
            </p:cNvSpPr>
            <p:nvPr/>
          </p:nvSpPr>
          <p:spPr bwMode="auto">
            <a:xfrm>
              <a:off x="1083" y="0"/>
              <a:ext cx="1059" cy="51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17</a:t>
              </a:r>
              <a:endParaRPr lang="en-US" altLang="zh-CN" sz="2400" dirty="0">
                <a:ea typeface="宋体" pitchFamily="2" charset="-122"/>
              </a:endParaRPr>
            </a:p>
          </p:txBody>
        </p:sp>
        <p:sp>
          <p:nvSpPr>
            <p:cNvPr id="38951" name="Rectangle 42"/>
            <p:cNvSpPr>
              <a:spLocks noChangeArrowheads="1"/>
            </p:cNvSpPr>
            <p:nvPr/>
          </p:nvSpPr>
          <p:spPr bwMode="auto">
            <a:xfrm>
              <a:off x="0" y="0"/>
              <a:ext cx="1083" cy="517"/>
            </a:xfrm>
            <a:prstGeom prst="rect">
              <a:avLst/>
            </a:prstGeom>
            <a:solidFill>
              <a:schemeClr val="bg1"/>
            </a:solidFill>
            <a:ln w="9525">
              <a:noFill/>
              <a:miter lim="800000"/>
              <a:headEnd/>
              <a:tailEnd/>
            </a:ln>
          </p:spPr>
          <p:txBody>
            <a:bodyPr anchor="ctr"/>
            <a:lstStyle/>
            <a:p>
              <a:pPr>
                <a:spcBef>
                  <a:spcPct val="45000"/>
                </a:spcBef>
                <a:buClr>
                  <a:srgbClr val="00B85C"/>
                </a:buClr>
                <a:buSzPct val="120000"/>
                <a:buFont typeface="Wingdings" pitchFamily="2" charset="2"/>
                <a:buNone/>
              </a:pPr>
              <a:r>
                <a:rPr lang="zh-CN" sz="2400">
                  <a:ea typeface="宋体" pitchFamily="2" charset="-122"/>
                </a:rPr>
                <a:t>= 消费总量</a:t>
              </a:r>
            </a:p>
          </p:txBody>
        </p:sp>
      </p:grpSp>
      <p:grpSp>
        <p:nvGrpSpPr>
          <p:cNvPr id="9" name="Group 40"/>
          <p:cNvGrpSpPr>
            <a:grpSpLocks/>
          </p:cNvGrpSpPr>
          <p:nvPr/>
        </p:nvGrpSpPr>
        <p:grpSpPr bwMode="auto">
          <a:xfrm>
            <a:off x="3811588" y="2136775"/>
            <a:ext cx="4672012" cy="455613"/>
            <a:chOff x="0" y="0"/>
            <a:chExt cx="2943" cy="287"/>
          </a:xfrm>
        </p:grpSpPr>
        <p:sp>
          <p:nvSpPr>
            <p:cNvPr id="38953" name="Rectangle 37"/>
            <p:cNvSpPr>
              <a:spLocks noChangeArrowheads="1"/>
            </p:cNvSpPr>
            <p:nvPr/>
          </p:nvSpPr>
          <p:spPr bwMode="auto">
            <a:xfrm>
              <a:off x="2142" y="0"/>
              <a:ext cx="801"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5</a:t>
              </a:r>
              <a:endParaRPr lang="en-US" altLang="zh-CN" sz="2400" dirty="0">
                <a:ea typeface="宋体" pitchFamily="2" charset="-122"/>
              </a:endParaRPr>
            </a:p>
          </p:txBody>
        </p:sp>
        <p:sp>
          <p:nvSpPr>
            <p:cNvPr id="38954" name="Rectangle 38"/>
            <p:cNvSpPr>
              <a:spLocks noChangeArrowheads="1"/>
            </p:cNvSpPr>
            <p:nvPr/>
          </p:nvSpPr>
          <p:spPr bwMode="auto">
            <a:xfrm>
              <a:off x="1083" y="0"/>
              <a:ext cx="1059"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a:ea typeface="宋体" pitchFamily="2" charset="-122"/>
                </a:rPr>
                <a:t>0</a:t>
              </a:r>
            </a:p>
          </p:txBody>
        </p:sp>
        <p:sp>
          <p:nvSpPr>
            <p:cNvPr id="38955" name="Rectangle 39"/>
            <p:cNvSpPr>
              <a:spLocks noChangeArrowheads="1"/>
            </p:cNvSpPr>
            <p:nvPr/>
          </p:nvSpPr>
          <p:spPr bwMode="auto">
            <a:xfrm>
              <a:off x="0" y="0"/>
              <a:ext cx="1083" cy="28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dirty="0">
                  <a:ea typeface="宋体" pitchFamily="2" charset="-122"/>
                </a:rPr>
                <a:t>+ </a:t>
              </a:r>
              <a:r>
                <a:rPr lang="zh-CN" altLang="en-US" sz="2400" dirty="0" smtClean="0">
                  <a:ea typeface="宋体" pitchFamily="2" charset="-122"/>
                </a:rPr>
                <a:t>购买</a:t>
              </a:r>
              <a:endParaRPr lang="zh-CN" sz="2400" dirty="0">
                <a:ea typeface="宋体" pitchFamily="2" charset="-122"/>
              </a:endParaRPr>
            </a:p>
          </p:txBody>
        </p:sp>
      </p:grpSp>
      <p:grpSp>
        <p:nvGrpSpPr>
          <p:cNvPr id="10" name="Group 44"/>
          <p:cNvGrpSpPr>
            <a:grpSpLocks/>
          </p:cNvGrpSpPr>
          <p:nvPr/>
        </p:nvGrpSpPr>
        <p:grpSpPr bwMode="auto">
          <a:xfrm>
            <a:off x="3797300" y="2592388"/>
            <a:ext cx="4672013" cy="455612"/>
            <a:chOff x="0" y="0"/>
            <a:chExt cx="2943" cy="287"/>
          </a:xfrm>
        </p:grpSpPr>
        <p:sp>
          <p:nvSpPr>
            <p:cNvPr id="38957" name="Rectangle 43"/>
            <p:cNvSpPr>
              <a:spLocks noChangeArrowheads="1"/>
            </p:cNvSpPr>
            <p:nvPr/>
          </p:nvSpPr>
          <p:spPr bwMode="auto">
            <a:xfrm>
              <a:off x="2142" y="0"/>
              <a:ext cx="801"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a:ea typeface="宋体" pitchFamily="2" charset="-122"/>
                </a:rPr>
                <a:t>0</a:t>
              </a:r>
            </a:p>
          </p:txBody>
        </p:sp>
        <p:sp>
          <p:nvSpPr>
            <p:cNvPr id="38958" name="Rectangle 44"/>
            <p:cNvSpPr>
              <a:spLocks noChangeArrowheads="1"/>
            </p:cNvSpPr>
            <p:nvPr/>
          </p:nvSpPr>
          <p:spPr bwMode="auto">
            <a:xfrm>
              <a:off x="1083" y="0"/>
              <a:ext cx="1059"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15</a:t>
              </a:r>
              <a:endParaRPr lang="en-US" altLang="zh-CN" sz="2400" dirty="0">
                <a:ea typeface="宋体" pitchFamily="2" charset="-122"/>
              </a:endParaRPr>
            </a:p>
          </p:txBody>
        </p:sp>
        <p:sp>
          <p:nvSpPr>
            <p:cNvPr id="38959" name="Rectangle 45"/>
            <p:cNvSpPr>
              <a:spLocks noChangeArrowheads="1"/>
            </p:cNvSpPr>
            <p:nvPr/>
          </p:nvSpPr>
          <p:spPr bwMode="auto">
            <a:xfrm>
              <a:off x="0" y="0"/>
              <a:ext cx="1083" cy="28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dirty="0">
                  <a:ea typeface="宋体" pitchFamily="2" charset="-122"/>
                </a:rPr>
                <a:t>– </a:t>
              </a:r>
              <a:r>
                <a:rPr lang="zh-CN" altLang="en-US" sz="2400" dirty="0" smtClean="0">
                  <a:ea typeface="宋体" pitchFamily="2" charset="-122"/>
                </a:rPr>
                <a:t>出售</a:t>
              </a:r>
              <a:endParaRPr lang="zh-CN" sz="2400" dirty="0">
                <a:ea typeface="宋体" pitchFamily="2" charset="-122"/>
              </a:endParaRPr>
            </a:p>
          </p:txBody>
        </p:sp>
      </p:grpSp>
      <p:grpSp>
        <p:nvGrpSpPr>
          <p:cNvPr id="11" name="Group 48"/>
          <p:cNvGrpSpPr>
            <a:grpSpLocks/>
          </p:cNvGrpSpPr>
          <p:nvPr/>
        </p:nvGrpSpPr>
        <p:grpSpPr bwMode="auto">
          <a:xfrm>
            <a:off x="3811588" y="1681163"/>
            <a:ext cx="4672012" cy="455612"/>
            <a:chOff x="0" y="0"/>
            <a:chExt cx="2943" cy="287"/>
          </a:xfrm>
        </p:grpSpPr>
        <p:sp>
          <p:nvSpPr>
            <p:cNvPr id="38961" name="Rectangle 46"/>
            <p:cNvSpPr>
              <a:spLocks noChangeArrowheads="1"/>
            </p:cNvSpPr>
            <p:nvPr/>
          </p:nvSpPr>
          <p:spPr bwMode="auto">
            <a:xfrm>
              <a:off x="2142" y="0"/>
              <a:ext cx="801"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a:ea typeface="宋体" pitchFamily="2" charset="-122"/>
                </a:rPr>
                <a:t>0</a:t>
              </a:r>
            </a:p>
          </p:txBody>
        </p:sp>
        <p:sp>
          <p:nvSpPr>
            <p:cNvPr id="38962" name="Rectangle 47"/>
            <p:cNvSpPr>
              <a:spLocks noChangeArrowheads="1"/>
            </p:cNvSpPr>
            <p:nvPr/>
          </p:nvSpPr>
          <p:spPr bwMode="auto">
            <a:xfrm>
              <a:off x="1083" y="0"/>
              <a:ext cx="1059"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32</a:t>
              </a:r>
              <a:endParaRPr lang="en-US" altLang="zh-CN" sz="2400" dirty="0">
                <a:ea typeface="宋体" pitchFamily="2" charset="-122"/>
              </a:endParaRPr>
            </a:p>
          </p:txBody>
        </p:sp>
        <p:sp>
          <p:nvSpPr>
            <p:cNvPr id="38963" name="Rectangle 48"/>
            <p:cNvSpPr>
              <a:spLocks noChangeArrowheads="1"/>
            </p:cNvSpPr>
            <p:nvPr/>
          </p:nvSpPr>
          <p:spPr bwMode="auto">
            <a:xfrm>
              <a:off x="0" y="0"/>
              <a:ext cx="1083" cy="28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a:ea typeface="宋体" pitchFamily="2" charset="-122"/>
                </a:rPr>
                <a:t>生产</a:t>
              </a:r>
            </a:p>
          </p:txBody>
        </p:sp>
      </p:grpSp>
      <p:sp>
        <p:nvSpPr>
          <p:cNvPr id="38964" name="Rectangle 51"/>
          <p:cNvSpPr>
            <a:spLocks noChangeArrowheads="1"/>
          </p:cNvSpPr>
          <p:nvPr/>
        </p:nvSpPr>
        <p:spPr bwMode="auto">
          <a:xfrm>
            <a:off x="3811588" y="1225550"/>
            <a:ext cx="1719262" cy="455613"/>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endParaRPr lang="zh-CN" sz="2400">
              <a:ea typeface="宋体" pitchFamily="2" charset="-122"/>
            </a:endParaRPr>
          </a:p>
        </p:txBody>
      </p:sp>
      <p:sp>
        <p:nvSpPr>
          <p:cNvPr id="38965" name="Line 52"/>
          <p:cNvSpPr>
            <a:spLocks noChangeShapeType="1"/>
          </p:cNvSpPr>
          <p:nvPr/>
        </p:nvSpPr>
        <p:spPr bwMode="auto">
          <a:xfrm>
            <a:off x="3811588" y="1225550"/>
            <a:ext cx="1719262" cy="0"/>
          </a:xfrm>
          <a:prstGeom prst="line">
            <a:avLst/>
          </a:prstGeom>
          <a:noFill/>
          <a:ln w="9525">
            <a:noFill/>
            <a:round/>
            <a:headEnd/>
            <a:tailEnd/>
          </a:ln>
        </p:spPr>
        <p:txBody>
          <a:bodyPr/>
          <a:lstStyle/>
          <a:p>
            <a:endParaRPr lang="zh-CN" altLang="en-US"/>
          </a:p>
        </p:txBody>
      </p:sp>
      <p:sp>
        <p:nvSpPr>
          <p:cNvPr id="38966" name="Line 54"/>
          <p:cNvSpPr>
            <a:spLocks noChangeShapeType="1"/>
          </p:cNvSpPr>
          <p:nvPr/>
        </p:nvSpPr>
        <p:spPr bwMode="auto">
          <a:xfrm>
            <a:off x="3811588" y="3048000"/>
            <a:ext cx="4672012" cy="0"/>
          </a:xfrm>
          <a:prstGeom prst="line">
            <a:avLst/>
          </a:prstGeom>
          <a:noFill/>
          <a:ln w="12700">
            <a:solidFill>
              <a:schemeClr val="tx1"/>
            </a:solidFill>
            <a:round/>
            <a:headEnd/>
            <a:tailEnd/>
          </a:ln>
        </p:spPr>
        <p:txBody>
          <a:bodyPr/>
          <a:lstStyle/>
          <a:p>
            <a:endParaRPr lang="zh-CN" altLang="en-US"/>
          </a:p>
        </p:txBody>
      </p:sp>
      <p:sp>
        <p:nvSpPr>
          <p:cNvPr id="38967" name="Line 55"/>
          <p:cNvSpPr>
            <a:spLocks noChangeShapeType="1"/>
          </p:cNvSpPr>
          <p:nvPr/>
        </p:nvSpPr>
        <p:spPr bwMode="auto">
          <a:xfrm>
            <a:off x="3811588" y="3868738"/>
            <a:ext cx="1719262" cy="0"/>
          </a:xfrm>
          <a:prstGeom prst="line">
            <a:avLst/>
          </a:prstGeom>
          <a:noFill/>
          <a:ln w="9525">
            <a:noFill/>
            <a:round/>
            <a:headEnd/>
            <a:tailEnd/>
          </a:ln>
        </p:spPr>
        <p:txBody>
          <a:bodyPr/>
          <a:lstStyle/>
          <a:p>
            <a:endParaRPr lang="zh-CN" altLang="en-US"/>
          </a:p>
        </p:txBody>
      </p:sp>
      <p:sp>
        <p:nvSpPr>
          <p:cNvPr id="38968" name="Line 56"/>
          <p:cNvSpPr>
            <a:spLocks noChangeShapeType="1"/>
          </p:cNvSpPr>
          <p:nvPr/>
        </p:nvSpPr>
        <p:spPr bwMode="auto">
          <a:xfrm>
            <a:off x="3811588" y="1225550"/>
            <a:ext cx="0" cy="455613"/>
          </a:xfrm>
          <a:prstGeom prst="line">
            <a:avLst/>
          </a:prstGeom>
          <a:noFill/>
          <a:ln w="9525">
            <a:noFill/>
            <a:round/>
            <a:headEnd/>
            <a:tailEnd/>
          </a:ln>
        </p:spPr>
        <p:txBody>
          <a:bodyPr/>
          <a:lstStyle/>
          <a:p>
            <a:endParaRPr lang="zh-CN" altLang="en-US"/>
          </a:p>
        </p:txBody>
      </p:sp>
      <p:grpSp>
        <p:nvGrpSpPr>
          <p:cNvPr id="12" name="Group 57"/>
          <p:cNvGrpSpPr>
            <a:grpSpLocks/>
          </p:cNvGrpSpPr>
          <p:nvPr/>
        </p:nvGrpSpPr>
        <p:grpSpPr bwMode="auto">
          <a:xfrm>
            <a:off x="3811588" y="1225550"/>
            <a:ext cx="4672012" cy="2643188"/>
            <a:chOff x="0" y="0"/>
            <a:chExt cx="2943" cy="1665"/>
          </a:xfrm>
        </p:grpSpPr>
        <p:sp>
          <p:nvSpPr>
            <p:cNvPr id="38970" name="Rectangle 49"/>
            <p:cNvSpPr>
              <a:spLocks noChangeArrowheads="1"/>
            </p:cNvSpPr>
            <p:nvPr/>
          </p:nvSpPr>
          <p:spPr bwMode="auto">
            <a:xfrm>
              <a:off x="2142" y="0"/>
              <a:ext cx="801"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zh-CN" altLang="en-US" sz="2400" dirty="0" smtClean="0">
                  <a:ea typeface="宋体" pitchFamily="2" charset="-122"/>
                </a:rPr>
                <a:t>烤饼</a:t>
              </a:r>
              <a:endParaRPr lang="zh-CN" sz="2400" dirty="0">
                <a:ea typeface="宋体" pitchFamily="2" charset="-122"/>
              </a:endParaRPr>
            </a:p>
          </p:txBody>
        </p:sp>
        <p:sp>
          <p:nvSpPr>
            <p:cNvPr id="38971" name="Rectangle 50"/>
            <p:cNvSpPr>
              <a:spLocks noChangeArrowheads="1"/>
            </p:cNvSpPr>
            <p:nvPr/>
          </p:nvSpPr>
          <p:spPr bwMode="auto">
            <a:xfrm>
              <a:off x="1083" y="0"/>
              <a:ext cx="1059"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zh-CN" altLang="en-US" sz="2400" dirty="0" smtClean="0">
                  <a:ea typeface="宋体" pitchFamily="2" charset="-122"/>
                </a:rPr>
                <a:t>羊肉</a:t>
              </a:r>
              <a:endParaRPr lang="zh-CN" sz="2400" dirty="0">
                <a:ea typeface="宋体" pitchFamily="2" charset="-122"/>
              </a:endParaRPr>
            </a:p>
          </p:txBody>
        </p:sp>
        <p:sp>
          <p:nvSpPr>
            <p:cNvPr id="38972" name="Line 53"/>
            <p:cNvSpPr>
              <a:spLocks noChangeShapeType="1"/>
            </p:cNvSpPr>
            <p:nvPr/>
          </p:nvSpPr>
          <p:spPr bwMode="auto">
            <a:xfrm>
              <a:off x="0" y="287"/>
              <a:ext cx="2943" cy="0"/>
            </a:xfrm>
            <a:prstGeom prst="line">
              <a:avLst/>
            </a:prstGeom>
            <a:noFill/>
            <a:ln w="12700">
              <a:solidFill>
                <a:schemeClr val="tx1"/>
              </a:solidFill>
              <a:round/>
              <a:headEnd/>
              <a:tailEnd/>
            </a:ln>
          </p:spPr>
          <p:txBody>
            <a:bodyPr/>
            <a:lstStyle/>
            <a:p>
              <a:endParaRPr lang="zh-CN" altLang="en-US"/>
            </a:p>
          </p:txBody>
        </p:sp>
        <p:sp>
          <p:nvSpPr>
            <p:cNvPr id="38973" name="Line 57"/>
            <p:cNvSpPr>
              <a:spLocks noChangeShapeType="1"/>
            </p:cNvSpPr>
            <p:nvPr/>
          </p:nvSpPr>
          <p:spPr bwMode="auto">
            <a:xfrm>
              <a:off x="1083" y="0"/>
              <a:ext cx="0" cy="1665"/>
            </a:xfrm>
            <a:prstGeom prst="line">
              <a:avLst/>
            </a:prstGeom>
            <a:noFill/>
            <a:ln w="12700">
              <a:solidFill>
                <a:schemeClr val="tx1"/>
              </a:solidFill>
              <a:round/>
              <a:headEnd/>
              <a:tailEnd/>
            </a:ln>
          </p:spPr>
          <p:txBody>
            <a:bodyPr/>
            <a:lstStyle/>
            <a:p>
              <a:endParaRPr lang="zh-CN" altLang="en-US"/>
            </a:p>
          </p:txBody>
        </p:sp>
        <p:sp>
          <p:nvSpPr>
            <p:cNvPr id="38974" name="Line 58"/>
            <p:cNvSpPr>
              <a:spLocks noChangeShapeType="1"/>
            </p:cNvSpPr>
            <p:nvPr/>
          </p:nvSpPr>
          <p:spPr bwMode="auto">
            <a:xfrm>
              <a:off x="2142" y="0"/>
              <a:ext cx="0" cy="1665"/>
            </a:xfrm>
            <a:prstGeom prst="line">
              <a:avLst/>
            </a:prstGeom>
            <a:noFill/>
            <a:ln w="12700">
              <a:solidFill>
                <a:schemeClr val="tx1"/>
              </a:solidFill>
              <a:round/>
              <a:headEnd/>
              <a:tailEnd/>
            </a:ln>
          </p:spPr>
          <p:txBody>
            <a:bodyPr/>
            <a:lstStyle/>
            <a:p>
              <a:endParaRPr lang="zh-CN" altLang="en-US"/>
            </a:p>
          </p:txBody>
        </p:sp>
      </p:grpSp>
      <p:sp>
        <p:nvSpPr>
          <p:cNvPr id="38975" name="Line 59"/>
          <p:cNvSpPr>
            <a:spLocks noChangeShapeType="1"/>
          </p:cNvSpPr>
          <p:nvPr/>
        </p:nvSpPr>
        <p:spPr bwMode="auto">
          <a:xfrm>
            <a:off x="8483600" y="1225550"/>
            <a:ext cx="0" cy="455613"/>
          </a:xfrm>
          <a:prstGeom prst="line">
            <a:avLst/>
          </a:prstGeom>
          <a:noFill/>
          <a:ln w="9525">
            <a:noFill/>
            <a:round/>
            <a:headEnd/>
            <a:tailEnd/>
          </a:ln>
        </p:spPr>
        <p:txBody>
          <a:bodyPr/>
          <a:lstStyle/>
          <a:p>
            <a:endParaRPr lang="zh-CN" altLang="en-US"/>
          </a:p>
        </p:txBody>
      </p:sp>
      <p:sp>
        <p:nvSpPr>
          <p:cNvPr id="38976" name="Line 60"/>
          <p:cNvSpPr>
            <a:spLocks noChangeShapeType="1"/>
          </p:cNvSpPr>
          <p:nvPr/>
        </p:nvSpPr>
        <p:spPr bwMode="auto">
          <a:xfrm>
            <a:off x="5530850" y="1225550"/>
            <a:ext cx="1681163" cy="0"/>
          </a:xfrm>
          <a:prstGeom prst="line">
            <a:avLst/>
          </a:prstGeom>
          <a:noFill/>
          <a:ln w="9525">
            <a:noFill/>
            <a:round/>
            <a:headEnd/>
            <a:tailEnd/>
          </a:ln>
        </p:spPr>
        <p:txBody>
          <a:bodyPr/>
          <a:lstStyle/>
          <a:p>
            <a:endParaRPr lang="zh-CN" altLang="en-US"/>
          </a:p>
        </p:txBody>
      </p:sp>
      <p:sp>
        <p:nvSpPr>
          <p:cNvPr id="38977" name="Line 61"/>
          <p:cNvSpPr>
            <a:spLocks noChangeShapeType="1"/>
          </p:cNvSpPr>
          <p:nvPr/>
        </p:nvSpPr>
        <p:spPr bwMode="auto">
          <a:xfrm>
            <a:off x="3811588" y="1681163"/>
            <a:ext cx="0" cy="455612"/>
          </a:xfrm>
          <a:prstGeom prst="line">
            <a:avLst/>
          </a:prstGeom>
          <a:noFill/>
          <a:ln w="9525">
            <a:noFill/>
            <a:round/>
            <a:headEnd/>
            <a:tailEnd/>
          </a:ln>
        </p:spPr>
        <p:txBody>
          <a:bodyPr/>
          <a:lstStyle/>
          <a:p>
            <a:endParaRPr lang="zh-CN" altLang="en-US"/>
          </a:p>
        </p:txBody>
      </p:sp>
      <p:sp>
        <p:nvSpPr>
          <p:cNvPr id="38978" name="Line 62"/>
          <p:cNvSpPr>
            <a:spLocks noChangeShapeType="1"/>
          </p:cNvSpPr>
          <p:nvPr/>
        </p:nvSpPr>
        <p:spPr bwMode="auto">
          <a:xfrm>
            <a:off x="7212013" y="1225550"/>
            <a:ext cx="1271587" cy="0"/>
          </a:xfrm>
          <a:prstGeom prst="line">
            <a:avLst/>
          </a:prstGeom>
          <a:noFill/>
          <a:ln w="9525">
            <a:noFill/>
            <a:round/>
            <a:headEnd/>
            <a:tailEnd/>
          </a:ln>
        </p:spPr>
        <p:txBody>
          <a:bodyPr/>
          <a:lstStyle/>
          <a:p>
            <a:endParaRPr lang="zh-CN" altLang="en-US"/>
          </a:p>
        </p:txBody>
      </p:sp>
      <p:sp>
        <p:nvSpPr>
          <p:cNvPr id="38979" name="Line 63"/>
          <p:cNvSpPr>
            <a:spLocks noChangeShapeType="1"/>
          </p:cNvSpPr>
          <p:nvPr/>
        </p:nvSpPr>
        <p:spPr bwMode="auto">
          <a:xfrm>
            <a:off x="8483600" y="1681163"/>
            <a:ext cx="0" cy="455612"/>
          </a:xfrm>
          <a:prstGeom prst="line">
            <a:avLst/>
          </a:prstGeom>
          <a:noFill/>
          <a:ln w="9525">
            <a:noFill/>
            <a:round/>
            <a:headEnd/>
            <a:tailEnd/>
          </a:ln>
        </p:spPr>
        <p:txBody>
          <a:bodyPr/>
          <a:lstStyle/>
          <a:p>
            <a:endParaRPr lang="zh-CN" altLang="en-US"/>
          </a:p>
        </p:txBody>
      </p:sp>
      <p:sp>
        <p:nvSpPr>
          <p:cNvPr id="38980" name="Line 64"/>
          <p:cNvSpPr>
            <a:spLocks noChangeShapeType="1"/>
          </p:cNvSpPr>
          <p:nvPr/>
        </p:nvSpPr>
        <p:spPr bwMode="auto">
          <a:xfrm>
            <a:off x="3811588" y="2136775"/>
            <a:ext cx="0" cy="455613"/>
          </a:xfrm>
          <a:prstGeom prst="line">
            <a:avLst/>
          </a:prstGeom>
          <a:noFill/>
          <a:ln w="9525">
            <a:noFill/>
            <a:round/>
            <a:headEnd/>
            <a:tailEnd/>
          </a:ln>
        </p:spPr>
        <p:txBody>
          <a:bodyPr/>
          <a:lstStyle/>
          <a:p>
            <a:endParaRPr lang="zh-CN" altLang="en-US"/>
          </a:p>
        </p:txBody>
      </p:sp>
      <p:sp>
        <p:nvSpPr>
          <p:cNvPr id="38981" name="Line 65"/>
          <p:cNvSpPr>
            <a:spLocks noChangeShapeType="1"/>
          </p:cNvSpPr>
          <p:nvPr/>
        </p:nvSpPr>
        <p:spPr bwMode="auto">
          <a:xfrm>
            <a:off x="8483600" y="2136775"/>
            <a:ext cx="0" cy="455613"/>
          </a:xfrm>
          <a:prstGeom prst="line">
            <a:avLst/>
          </a:prstGeom>
          <a:noFill/>
          <a:ln w="9525">
            <a:noFill/>
            <a:round/>
            <a:headEnd/>
            <a:tailEnd/>
          </a:ln>
        </p:spPr>
        <p:txBody>
          <a:bodyPr/>
          <a:lstStyle/>
          <a:p>
            <a:endParaRPr lang="zh-CN" altLang="en-US"/>
          </a:p>
        </p:txBody>
      </p:sp>
      <p:sp>
        <p:nvSpPr>
          <p:cNvPr id="38982" name="Line 66"/>
          <p:cNvSpPr>
            <a:spLocks noChangeShapeType="1"/>
          </p:cNvSpPr>
          <p:nvPr/>
        </p:nvSpPr>
        <p:spPr bwMode="auto">
          <a:xfrm>
            <a:off x="3811588" y="2592388"/>
            <a:ext cx="0" cy="455612"/>
          </a:xfrm>
          <a:prstGeom prst="line">
            <a:avLst/>
          </a:prstGeom>
          <a:noFill/>
          <a:ln w="9525">
            <a:noFill/>
            <a:round/>
            <a:headEnd/>
            <a:tailEnd/>
          </a:ln>
        </p:spPr>
        <p:txBody>
          <a:bodyPr/>
          <a:lstStyle/>
          <a:p>
            <a:endParaRPr lang="zh-CN" altLang="en-US"/>
          </a:p>
        </p:txBody>
      </p:sp>
      <p:sp>
        <p:nvSpPr>
          <p:cNvPr id="38983" name="Line 67"/>
          <p:cNvSpPr>
            <a:spLocks noChangeShapeType="1"/>
          </p:cNvSpPr>
          <p:nvPr/>
        </p:nvSpPr>
        <p:spPr bwMode="auto">
          <a:xfrm>
            <a:off x="8483600" y="2592388"/>
            <a:ext cx="0" cy="455612"/>
          </a:xfrm>
          <a:prstGeom prst="line">
            <a:avLst/>
          </a:prstGeom>
          <a:noFill/>
          <a:ln w="9525">
            <a:noFill/>
            <a:round/>
            <a:headEnd/>
            <a:tailEnd/>
          </a:ln>
        </p:spPr>
        <p:txBody>
          <a:bodyPr/>
          <a:lstStyle/>
          <a:p>
            <a:endParaRPr lang="zh-CN" altLang="en-US"/>
          </a:p>
        </p:txBody>
      </p:sp>
      <p:sp>
        <p:nvSpPr>
          <p:cNvPr id="38984" name="Line 68"/>
          <p:cNvSpPr>
            <a:spLocks noChangeShapeType="1"/>
          </p:cNvSpPr>
          <p:nvPr/>
        </p:nvSpPr>
        <p:spPr bwMode="auto">
          <a:xfrm>
            <a:off x="3811588" y="3048000"/>
            <a:ext cx="0" cy="820738"/>
          </a:xfrm>
          <a:prstGeom prst="line">
            <a:avLst/>
          </a:prstGeom>
          <a:noFill/>
          <a:ln w="9525">
            <a:noFill/>
            <a:round/>
            <a:headEnd/>
            <a:tailEnd/>
          </a:ln>
        </p:spPr>
        <p:txBody>
          <a:bodyPr/>
          <a:lstStyle/>
          <a:p>
            <a:endParaRPr lang="zh-CN" altLang="en-US"/>
          </a:p>
        </p:txBody>
      </p:sp>
      <p:sp>
        <p:nvSpPr>
          <p:cNvPr id="38985" name="Line 69"/>
          <p:cNvSpPr>
            <a:spLocks noChangeShapeType="1"/>
          </p:cNvSpPr>
          <p:nvPr/>
        </p:nvSpPr>
        <p:spPr bwMode="auto">
          <a:xfrm>
            <a:off x="8483600" y="3048000"/>
            <a:ext cx="0" cy="820738"/>
          </a:xfrm>
          <a:prstGeom prst="line">
            <a:avLst/>
          </a:prstGeom>
          <a:noFill/>
          <a:ln w="9525">
            <a:noFill/>
            <a:round/>
            <a:headEnd/>
            <a:tailEnd/>
          </a:ln>
        </p:spPr>
        <p:txBody>
          <a:bodyPr/>
          <a:lstStyle/>
          <a:p>
            <a:endParaRPr lang="zh-CN" altLang="en-US"/>
          </a:p>
        </p:txBody>
      </p:sp>
      <p:sp>
        <p:nvSpPr>
          <p:cNvPr id="38986" name="Line 70"/>
          <p:cNvSpPr>
            <a:spLocks noChangeShapeType="1"/>
          </p:cNvSpPr>
          <p:nvPr/>
        </p:nvSpPr>
        <p:spPr bwMode="auto">
          <a:xfrm>
            <a:off x="5530850" y="3868738"/>
            <a:ext cx="1681163" cy="0"/>
          </a:xfrm>
          <a:prstGeom prst="line">
            <a:avLst/>
          </a:prstGeom>
          <a:noFill/>
          <a:ln w="9525">
            <a:noFill/>
            <a:round/>
            <a:headEnd/>
            <a:tailEnd/>
          </a:ln>
        </p:spPr>
        <p:txBody>
          <a:bodyPr/>
          <a:lstStyle/>
          <a:p>
            <a:endParaRPr lang="zh-CN" altLang="en-US"/>
          </a:p>
        </p:txBody>
      </p:sp>
      <p:sp>
        <p:nvSpPr>
          <p:cNvPr id="38987" name="Line 71"/>
          <p:cNvSpPr>
            <a:spLocks noChangeShapeType="1"/>
          </p:cNvSpPr>
          <p:nvPr/>
        </p:nvSpPr>
        <p:spPr bwMode="auto">
          <a:xfrm>
            <a:off x="7212013" y="3868738"/>
            <a:ext cx="1271587" cy="0"/>
          </a:xfrm>
          <a:prstGeom prst="line">
            <a:avLst/>
          </a:prstGeom>
          <a:noFill/>
          <a:ln w="9525">
            <a:noFill/>
            <a:round/>
            <a:headEnd/>
            <a:tailEnd/>
          </a:ln>
        </p:spPr>
        <p:txBody>
          <a:bodyPr/>
          <a:lstStyle/>
          <a:p>
            <a:endParaRPr lang="zh-CN" altLang="en-US"/>
          </a:p>
        </p:txBody>
      </p:sp>
      <p:sp>
        <p:nvSpPr>
          <p:cNvPr id="38988" name="Oval 82"/>
          <p:cNvSpPr>
            <a:spLocks noChangeArrowheads="1"/>
          </p:cNvSpPr>
          <p:nvPr/>
        </p:nvSpPr>
        <p:spPr bwMode="auto">
          <a:xfrm>
            <a:off x="4505325" y="5578475"/>
            <a:ext cx="141288" cy="138113"/>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sp>
        <p:nvSpPr>
          <p:cNvPr id="79" name="Text Box 13"/>
          <p:cNvSpPr txBox="1">
            <a:spLocks noChangeArrowheads="1"/>
          </p:cNvSpPr>
          <p:nvPr/>
        </p:nvSpPr>
        <p:spPr bwMode="auto">
          <a:xfrm>
            <a:off x="950166" y="4430320"/>
            <a:ext cx="300560" cy="457200"/>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5</a:t>
            </a:r>
            <a:endParaRPr lang="en-US" altLang="zh-CN" sz="2400" dirty="0">
              <a:ea typeface="宋体" pitchFamily="2" charset="-122"/>
            </a:endParaRPr>
          </a:p>
        </p:txBody>
      </p:sp>
      <p:sp>
        <p:nvSpPr>
          <p:cNvPr id="80" name="Text Box 19"/>
          <p:cNvSpPr txBox="1">
            <a:spLocks noChangeArrowheads="1"/>
          </p:cNvSpPr>
          <p:nvPr/>
        </p:nvSpPr>
        <p:spPr bwMode="auto">
          <a:xfrm>
            <a:off x="2639198" y="5765621"/>
            <a:ext cx="1179513"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17</a:t>
            </a:r>
            <a:endParaRPr lang="en-US" altLang="zh-CN" sz="2400" dirty="0">
              <a:ea typeface="宋体" pitchFamily="2" charset="-122"/>
            </a:endParaRPr>
          </a:p>
        </p:txBody>
      </p:sp>
    </p:spTree>
    <p:extLst>
      <p:ext uri="{BB962C8B-B14F-4D97-AF65-F5344CB8AC3E}">
        <p14:creationId xmlns:p14="http://schemas.microsoft.com/office/powerpoint/2010/main" val="816609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38988"/>
                                        </p:tgtEl>
                                        <p:attrNameLst>
                                          <p:attrName>style.visibility</p:attrName>
                                        </p:attrNameLst>
                                      </p:cBhvr>
                                      <p:to>
                                        <p:strVal val="visible"/>
                                      </p:to>
                                    </p:set>
                                    <p:anim calcmode="lin" valueType="num">
                                      <p:cBhvr>
                                        <p:cTn id="10" dur="1000" fill="hold"/>
                                        <p:tgtEl>
                                          <p:spTgt spid="38988"/>
                                        </p:tgtEl>
                                        <p:attrNameLst>
                                          <p:attrName>ppt_w</p:attrName>
                                        </p:attrNameLst>
                                      </p:cBhvr>
                                      <p:tavLst>
                                        <p:tav tm="0">
                                          <p:val>
                                            <p:strVal val="4*#ppt_w"/>
                                          </p:val>
                                        </p:tav>
                                        <p:tav tm="100000">
                                          <p:val>
                                            <p:strVal val="#ppt_w"/>
                                          </p:val>
                                        </p:tav>
                                      </p:tavLst>
                                    </p:anim>
                                    <p:anim calcmode="lin" valueType="num">
                                      <p:cBhvr>
                                        <p:cTn id="11" dur="1000" fill="hold"/>
                                        <p:tgtEl>
                                          <p:spTgt spid="38988"/>
                                        </p:tgtEl>
                                        <p:attrNameLst>
                                          <p:attrName>ppt_h</p:attrName>
                                        </p:attrNameLst>
                                      </p:cBhvr>
                                      <p:tavLst>
                                        <p:tav tm="0">
                                          <p:val>
                                            <p:strVal val="4*#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966"/>
                                        </p:tgtEl>
                                        <p:attrNameLst>
                                          <p:attrName>style.visibility</p:attrName>
                                        </p:attrNameLst>
                                      </p:cBhvr>
                                      <p:to>
                                        <p:strVal val="visible"/>
                                      </p:to>
                                    </p:set>
                                    <p:animEffect transition="in" filter="wipe(left)">
                                      <p:cBhvr>
                                        <p:cTn id="26" dur="500"/>
                                        <p:tgtEl>
                                          <p:spTgt spid="3896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18" presetClass="entr" presetSubtype="3"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trips(upRight)">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6" grpId="0" animBg="1"/>
      <p:bldP spid="3898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4819"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3.3</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a:solidFill>
                  <a:srgbClr val="339966"/>
                </a:solidFill>
                <a:effectLst>
                  <a:outerShdw blurRad="38100" dist="38100" dir="2700000" algn="tl">
                    <a:srgbClr val="C0C0C0"/>
                  </a:outerShdw>
                </a:effectLst>
                <a:ea typeface="宋体" pitchFamily="2" charset="-122"/>
              </a:rPr>
              <a:t>贸易条件下的消费</a:t>
            </a:r>
          </a:p>
        </p:txBody>
      </p:sp>
      <p:grpSp>
        <p:nvGrpSpPr>
          <p:cNvPr id="2" name="Group 4"/>
          <p:cNvGrpSpPr>
            <a:grpSpLocks/>
          </p:cNvGrpSpPr>
          <p:nvPr/>
        </p:nvGrpSpPr>
        <p:grpSpPr bwMode="auto">
          <a:xfrm>
            <a:off x="593725" y="290513"/>
            <a:ext cx="8210550" cy="1049337"/>
            <a:chOff x="0" y="0"/>
            <a:chExt cx="5000" cy="661"/>
          </a:xfrm>
        </p:grpSpPr>
        <p:sp>
          <p:nvSpPr>
            <p:cNvPr id="34821"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4822"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4823"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5E62D068-E6F0-4CC2-879C-2F1BDB99592F}" type="slidenum">
              <a:rPr lang="en-US" altLang="zh-CN" sz="1700">
                <a:solidFill>
                  <a:srgbClr val="777777"/>
                </a:solidFill>
                <a:latin typeface="Tahoma" pitchFamily="34" charset="0"/>
                <a:ea typeface="宋体" pitchFamily="2" charset="-122"/>
              </a:rPr>
              <a:pPr algn="r"/>
              <a:t>48</a:t>
            </a:fld>
            <a:endParaRPr lang="zh-CN" sz="1700">
              <a:solidFill>
                <a:srgbClr val="777777"/>
              </a:solidFill>
              <a:latin typeface="Tahoma" pitchFamily="34" charset="0"/>
              <a:ea typeface="宋体" pitchFamily="2" charset="-122"/>
            </a:endParaRPr>
          </a:p>
        </p:txBody>
      </p:sp>
      <p:sp>
        <p:nvSpPr>
          <p:cNvPr id="34824" name="Rectangle 5"/>
          <p:cNvSpPr>
            <a:spLocks noChangeArrowheads="1"/>
          </p:cNvSpPr>
          <p:nvPr/>
        </p:nvSpPr>
        <p:spPr bwMode="auto">
          <a:xfrm>
            <a:off x="588963" y="3527425"/>
            <a:ext cx="8229600" cy="2230438"/>
          </a:xfrm>
          <a:prstGeom prst="rect">
            <a:avLst/>
          </a:prstGeom>
          <a:noFill/>
          <a:ln w="9525">
            <a:noFill/>
            <a:miter lim="800000"/>
            <a:headEnd/>
            <a:tailEnd/>
          </a:ln>
          <a:effectLst/>
        </p:spPr>
        <p:txBody>
          <a:bodyPr/>
          <a:lstStyle/>
          <a:p>
            <a:pPr marL="342900" indent="-342900">
              <a:lnSpc>
                <a:spcPct val="105000"/>
              </a:lnSpc>
              <a:spcBef>
                <a:spcPct val="45000"/>
              </a:spcBef>
              <a:buClr>
                <a:srgbClr val="339966"/>
              </a:buClr>
              <a:buSzPct val="120000"/>
              <a:buFont typeface="Wingdings" pitchFamily="2" charset="2"/>
              <a:buChar char="§"/>
            </a:pPr>
            <a:r>
              <a:rPr lang="zh-CN" sz="2800" dirty="0">
                <a:ea typeface="宋体" pitchFamily="2" charset="-122"/>
              </a:rPr>
              <a:t>最终</a:t>
            </a:r>
            <a:r>
              <a:rPr lang="zh-CN" sz="2800" dirty="0" smtClean="0">
                <a:ea typeface="宋体" pitchFamily="2" charset="-122"/>
              </a:rPr>
              <a:t>在</a:t>
            </a:r>
            <a:r>
              <a:rPr lang="zh-CN" altLang="en-US" sz="2800" dirty="0" smtClean="0">
                <a:ea typeface="宋体" pitchFamily="2" charset="-122"/>
              </a:rPr>
              <a:t>神农羊肉</a:t>
            </a:r>
            <a:r>
              <a:rPr lang="zh-CN" sz="2800" dirty="0" smtClean="0">
                <a:ea typeface="宋体" pitchFamily="2" charset="-122"/>
              </a:rPr>
              <a:t>和</a:t>
            </a:r>
            <a:r>
              <a:rPr lang="zh-CN" altLang="en-US" sz="2800" dirty="0" smtClean="0">
                <a:ea typeface="宋体" pitchFamily="2" charset="-122"/>
              </a:rPr>
              <a:t>烤饼</a:t>
            </a:r>
            <a:r>
              <a:rPr lang="zh-CN" sz="2800" dirty="0" smtClean="0">
                <a:ea typeface="宋体" pitchFamily="2" charset="-122"/>
              </a:rPr>
              <a:t>分别</a:t>
            </a:r>
            <a:r>
              <a:rPr lang="zh-CN" sz="2800" dirty="0">
                <a:ea typeface="宋体" pitchFamily="2" charset="-122"/>
              </a:rPr>
              <a:t>消费多少？</a:t>
            </a:r>
            <a:r>
              <a:rPr lang="zh-CN" sz="2800" dirty="0" smtClean="0">
                <a:ea typeface="宋体" pitchFamily="2" charset="-122"/>
              </a:rPr>
              <a:t>在</a:t>
            </a:r>
            <a:r>
              <a:rPr lang="zh-CN" altLang="en-US" sz="2800" dirty="0" smtClean="0">
                <a:ea typeface="宋体" pitchFamily="2" charset="-122"/>
              </a:rPr>
              <a:t>神农</a:t>
            </a:r>
            <a:r>
              <a:rPr lang="zh-CN" sz="2800" dirty="0" smtClean="0">
                <a:ea typeface="宋体" pitchFamily="2" charset="-122"/>
              </a:rPr>
              <a:t>的</a:t>
            </a:r>
            <a:r>
              <a:rPr lang="zh-CN" sz="2800" dirty="0">
                <a:ea typeface="宋体" pitchFamily="2" charset="-122"/>
              </a:rPr>
              <a:t>生产可能性曲线上标出该点</a:t>
            </a:r>
          </a:p>
          <a:p>
            <a:pPr marL="342900" indent="-342900">
              <a:lnSpc>
                <a:spcPct val="105000"/>
              </a:lnSpc>
              <a:spcBef>
                <a:spcPct val="45000"/>
              </a:spcBef>
              <a:buClr>
                <a:srgbClr val="339966"/>
              </a:buClr>
              <a:buSzPct val="120000"/>
              <a:buFont typeface="Wingdings" pitchFamily="2" charset="2"/>
              <a:buChar char="§"/>
            </a:pPr>
            <a:r>
              <a:rPr lang="zh-CN" sz="2800" dirty="0">
                <a:ea typeface="宋体" pitchFamily="2" charset="-122"/>
              </a:rPr>
              <a:t>最终</a:t>
            </a:r>
            <a:r>
              <a:rPr lang="zh-CN" sz="2800" dirty="0" smtClean="0">
                <a:ea typeface="宋体" pitchFamily="2" charset="-122"/>
              </a:rPr>
              <a:t>在</a:t>
            </a:r>
            <a:r>
              <a:rPr lang="zh-CN" altLang="en-US" sz="2800" dirty="0" smtClean="0">
                <a:ea typeface="宋体" pitchFamily="2" charset="-122"/>
              </a:rPr>
              <a:t>愚公羊肉</a:t>
            </a:r>
            <a:r>
              <a:rPr lang="zh-CN" sz="2800" dirty="0" smtClean="0">
                <a:ea typeface="宋体" pitchFamily="2" charset="-122"/>
              </a:rPr>
              <a:t>和</a:t>
            </a:r>
            <a:r>
              <a:rPr lang="zh-CN" altLang="en-US" sz="2800" dirty="0" smtClean="0">
                <a:ea typeface="宋体" pitchFamily="2" charset="-122"/>
              </a:rPr>
              <a:t>烤饼</a:t>
            </a:r>
            <a:r>
              <a:rPr lang="zh-CN" sz="2800" dirty="0" smtClean="0">
                <a:ea typeface="宋体" pitchFamily="2" charset="-122"/>
              </a:rPr>
              <a:t>分别</a:t>
            </a:r>
            <a:r>
              <a:rPr lang="zh-CN" sz="2800" dirty="0">
                <a:ea typeface="宋体" pitchFamily="2" charset="-122"/>
              </a:rPr>
              <a:t>消费多少？</a:t>
            </a:r>
            <a:r>
              <a:rPr lang="zh-CN" sz="2800" dirty="0" smtClean="0">
                <a:ea typeface="宋体" pitchFamily="2" charset="-122"/>
              </a:rPr>
              <a:t>在</a:t>
            </a:r>
            <a:r>
              <a:rPr lang="zh-CN" altLang="en-US" sz="2800" dirty="0" smtClean="0">
                <a:ea typeface="宋体" pitchFamily="2" charset="-122"/>
              </a:rPr>
              <a:t>愚公</a:t>
            </a:r>
            <a:r>
              <a:rPr lang="zh-CN" sz="2800" dirty="0" smtClean="0">
                <a:ea typeface="宋体" pitchFamily="2" charset="-122"/>
              </a:rPr>
              <a:t>的</a:t>
            </a:r>
            <a:r>
              <a:rPr lang="zh-CN" sz="2800" dirty="0">
                <a:ea typeface="宋体" pitchFamily="2" charset="-122"/>
              </a:rPr>
              <a:t>生产可能性曲线上标出该点</a:t>
            </a:r>
          </a:p>
        </p:txBody>
      </p:sp>
      <p:sp>
        <p:nvSpPr>
          <p:cNvPr id="34825" name="Text Box 7"/>
          <p:cNvSpPr txBox="1">
            <a:spLocks noChangeArrowheads="1"/>
          </p:cNvSpPr>
          <p:nvPr/>
        </p:nvSpPr>
        <p:spPr bwMode="auto">
          <a:xfrm>
            <a:off x="592138" y="1417638"/>
            <a:ext cx="8120062" cy="1449628"/>
          </a:xfrm>
          <a:prstGeom prst="rect">
            <a:avLst/>
          </a:prstGeom>
          <a:noFill/>
          <a:ln w="9525">
            <a:noFill/>
            <a:miter lim="800000"/>
            <a:headEnd/>
            <a:tailEnd/>
          </a:ln>
        </p:spPr>
        <p:txBody>
          <a:bodyPr>
            <a:spAutoFit/>
          </a:bodyPr>
          <a:lstStyle/>
          <a:p>
            <a:pPr>
              <a:lnSpc>
                <a:spcPct val="105000"/>
              </a:lnSpc>
              <a:spcBef>
                <a:spcPct val="50000"/>
              </a:spcBef>
            </a:pPr>
            <a:r>
              <a:rPr lang="zh-CN" sz="2800" dirty="0" smtClean="0">
                <a:ea typeface="宋体" pitchFamily="2" charset="-122"/>
              </a:rPr>
              <a:t>假设</a:t>
            </a:r>
            <a:r>
              <a:rPr lang="zh-CN" altLang="en-US" sz="2800" dirty="0" smtClean="0">
                <a:ea typeface="宋体" pitchFamily="2" charset="-122"/>
              </a:rPr>
              <a:t>神农出售</a:t>
            </a:r>
            <a:r>
              <a:rPr lang="en-US" altLang="zh-CN" sz="2800" dirty="0" smtClean="0">
                <a:ea typeface="宋体" pitchFamily="2" charset="-122"/>
              </a:rPr>
              <a:t>5</a:t>
            </a:r>
            <a:r>
              <a:rPr lang="zh-CN" altLang="en-US" sz="2800" dirty="0" smtClean="0">
                <a:ea typeface="宋体" pitchFamily="2" charset="-122"/>
              </a:rPr>
              <a:t>个烤饼给愚公</a:t>
            </a:r>
            <a:r>
              <a:rPr lang="zh-CN" sz="2800" dirty="0" smtClean="0">
                <a:ea typeface="宋体" pitchFamily="2" charset="-122"/>
              </a:rPr>
              <a:t>，</a:t>
            </a:r>
            <a:r>
              <a:rPr lang="zh-CN" sz="2800" dirty="0">
                <a:ea typeface="宋体" pitchFamily="2" charset="-122"/>
              </a:rPr>
              <a:t>并</a:t>
            </a:r>
            <a:r>
              <a:rPr lang="zh-CN" sz="2800" dirty="0" smtClean="0">
                <a:ea typeface="宋体" pitchFamily="2" charset="-122"/>
              </a:rPr>
              <a:t>从</a:t>
            </a:r>
            <a:r>
              <a:rPr lang="zh-CN" altLang="en-US" sz="2800" dirty="0" smtClean="0">
                <a:ea typeface="宋体" pitchFamily="2" charset="-122"/>
              </a:rPr>
              <a:t>愚公处得到</a:t>
            </a:r>
            <a:r>
              <a:rPr lang="en-US" altLang="zh-CN" sz="2800" dirty="0" smtClean="0">
                <a:ea typeface="宋体" pitchFamily="2" charset="-122"/>
              </a:rPr>
              <a:t>15</a:t>
            </a:r>
            <a:r>
              <a:rPr lang="zh-CN" altLang="en-US" sz="2800" dirty="0" smtClean="0">
                <a:ea typeface="宋体" pitchFamily="2" charset="-122"/>
              </a:rPr>
              <a:t>串羊肉</a:t>
            </a:r>
            <a:r>
              <a:rPr lang="zh-CN" sz="2800" dirty="0" smtClean="0">
                <a:ea typeface="宋体" pitchFamily="2" charset="-122"/>
              </a:rPr>
              <a:t>（</a:t>
            </a:r>
            <a:r>
              <a:rPr lang="zh-CN" sz="2800" dirty="0">
                <a:ea typeface="宋体" pitchFamily="2" charset="-122"/>
              </a:rPr>
              <a:t>这也</a:t>
            </a:r>
            <a:r>
              <a:rPr lang="zh-CN" sz="2800" dirty="0" smtClean="0">
                <a:ea typeface="宋体" pitchFamily="2" charset="-122"/>
              </a:rPr>
              <a:t>意味着</a:t>
            </a:r>
            <a:r>
              <a:rPr lang="zh-CN" altLang="en-US" sz="2800" dirty="0" smtClean="0">
                <a:ea typeface="宋体" pitchFamily="2" charset="-122"/>
              </a:rPr>
              <a:t>愚公得到</a:t>
            </a:r>
            <a:r>
              <a:rPr lang="en-US" altLang="zh-CN" sz="2800" dirty="0" smtClean="0">
                <a:ea typeface="宋体" pitchFamily="2" charset="-122"/>
              </a:rPr>
              <a:t>5</a:t>
            </a:r>
            <a:r>
              <a:rPr lang="zh-CN" altLang="en-US" sz="2800" dirty="0" smtClean="0">
                <a:ea typeface="宋体" pitchFamily="2" charset="-122"/>
              </a:rPr>
              <a:t>个烤饼</a:t>
            </a:r>
            <a:r>
              <a:rPr lang="zh-CN" sz="2800" dirty="0" smtClean="0">
                <a:ea typeface="宋体" pitchFamily="2" charset="-122"/>
              </a:rPr>
              <a:t>，</a:t>
            </a:r>
            <a:r>
              <a:rPr lang="zh-CN" altLang="en-US" sz="2800" dirty="0" smtClean="0">
                <a:ea typeface="宋体" pitchFamily="2" charset="-122"/>
              </a:rPr>
              <a:t>出售</a:t>
            </a:r>
            <a:r>
              <a:rPr lang="zh-CN" sz="2800" dirty="0" smtClean="0">
                <a:ea typeface="宋体" pitchFamily="2" charset="-122"/>
              </a:rPr>
              <a:t>1</a:t>
            </a:r>
            <a:r>
              <a:rPr lang="en-US" altLang="zh-CN" sz="2800" dirty="0" smtClean="0">
                <a:ea typeface="宋体" pitchFamily="2" charset="-122"/>
              </a:rPr>
              <a:t>5</a:t>
            </a:r>
            <a:r>
              <a:rPr lang="zh-CN" altLang="en-US" sz="2800" dirty="0" smtClean="0">
                <a:ea typeface="宋体" pitchFamily="2" charset="-122"/>
              </a:rPr>
              <a:t>串羊肉</a:t>
            </a:r>
            <a:r>
              <a:rPr lang="zh-CN" sz="2800" dirty="0" smtClean="0">
                <a:ea typeface="宋体" pitchFamily="2" charset="-122"/>
              </a:rPr>
              <a:t>）</a:t>
            </a:r>
            <a:endParaRPr lang="zh-CN" sz="2800" dirty="0">
              <a:ea typeface="宋体" pitchFamily="2" charset="-122"/>
            </a:endParaRPr>
          </a:p>
        </p:txBody>
      </p:sp>
    </p:spTree>
    <p:extLst>
      <p:ext uri="{BB962C8B-B14F-4D97-AF65-F5344CB8AC3E}">
        <p14:creationId xmlns:p14="http://schemas.microsoft.com/office/powerpoint/2010/main" val="774202632"/>
      </p:ext>
    </p:extLst>
  </p:cSld>
  <p:clrMapOvr>
    <a:masterClrMapping/>
  </p:clrMapOvr>
  <p:transition spd="med">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 name="页脚占位符 1"/>
          <p:cNvSpPr>
            <a:spLocks noGrp="1"/>
          </p:cNvSpPr>
          <p:nvPr>
            <p:ph type="ftr" sz="quarter" idx="10"/>
          </p:nvPr>
        </p:nvSpPr>
        <p:spPr/>
        <p:txBody>
          <a:bodyPr/>
          <a:lstStyle/>
          <a:p>
            <a:r>
              <a:rPr lang="zh-CN" altLang="en-US" dirty="0" smtClean="0"/>
              <a:t>经济学的基本模型</a:t>
            </a:r>
          </a:p>
        </p:txBody>
      </p:sp>
      <p:sp>
        <p:nvSpPr>
          <p:cNvPr id="61" name="灯片编号占位符 2"/>
          <p:cNvSpPr>
            <a:spLocks noGrp="1"/>
          </p:cNvSpPr>
          <p:nvPr>
            <p:ph type="sldNum" sz="quarter" idx="11"/>
          </p:nvPr>
        </p:nvSpPr>
        <p:spPr/>
        <p:txBody>
          <a:bodyPr/>
          <a:lstStyle/>
          <a:p>
            <a:fld id="{1D4A86D7-5A4E-45B7-8A27-14B9947E5B4E}" type="slidenum">
              <a:rPr lang="en-US" altLang="zh-CN"/>
              <a:pPr/>
              <a:t>4</a:t>
            </a:fld>
            <a:endParaRPr lang="en-US" altLang="zh-CN"/>
          </a:p>
        </p:txBody>
      </p:sp>
      <p:sp>
        <p:nvSpPr>
          <p:cNvPr id="26626" name="Rectangle 2"/>
          <p:cNvSpPr>
            <a:spLocks noChangeArrowheads="1"/>
          </p:cNvSpPr>
          <p:nvPr/>
        </p:nvSpPr>
        <p:spPr bwMode="auto">
          <a:xfrm>
            <a:off x="476250" y="3263900"/>
            <a:ext cx="403225" cy="373063"/>
          </a:xfrm>
          <a:prstGeom prst="rect">
            <a:avLst/>
          </a:prstGeom>
          <a:solidFill>
            <a:srgbClr val="FFFF99"/>
          </a:solidFill>
          <a:ln w="9525">
            <a:solidFill>
              <a:srgbClr val="0000FF"/>
            </a:solidFill>
            <a:miter lim="800000"/>
            <a:headEnd/>
            <a:tailEnd/>
          </a:ln>
        </p:spPr>
        <p:txBody>
          <a:bodyPr wrap="none" anchor="ctr"/>
          <a:lstStyle/>
          <a:p>
            <a:endParaRPr lang="zh-CN">
              <a:ea typeface="宋体" pitchFamily="2" charset="-122"/>
            </a:endParaRPr>
          </a:p>
        </p:txBody>
      </p:sp>
      <p:sp>
        <p:nvSpPr>
          <p:cNvPr id="26627" name="Rectangle 3"/>
          <p:cNvSpPr>
            <a:spLocks noChangeArrowheads="1"/>
          </p:cNvSpPr>
          <p:nvPr/>
        </p:nvSpPr>
        <p:spPr bwMode="auto">
          <a:xfrm>
            <a:off x="477838" y="3779838"/>
            <a:ext cx="403225" cy="373062"/>
          </a:xfrm>
          <a:prstGeom prst="rect">
            <a:avLst/>
          </a:prstGeom>
          <a:solidFill>
            <a:srgbClr val="FFFF99"/>
          </a:solidFill>
          <a:ln w="9525">
            <a:solidFill>
              <a:srgbClr val="0000FF"/>
            </a:solidFill>
            <a:miter lim="800000"/>
            <a:headEnd/>
            <a:tailEnd/>
          </a:ln>
        </p:spPr>
        <p:txBody>
          <a:bodyPr wrap="none" anchor="ctr"/>
          <a:lstStyle/>
          <a:p>
            <a:endParaRPr lang="zh-CN">
              <a:ea typeface="宋体" pitchFamily="2" charset="-122"/>
            </a:endParaRPr>
          </a:p>
        </p:txBody>
      </p:sp>
      <p:sp>
        <p:nvSpPr>
          <p:cNvPr id="26628" name="Rectangle 4"/>
          <p:cNvSpPr>
            <a:spLocks noChangeArrowheads="1"/>
          </p:cNvSpPr>
          <p:nvPr/>
        </p:nvSpPr>
        <p:spPr bwMode="auto">
          <a:xfrm>
            <a:off x="474663" y="4308475"/>
            <a:ext cx="403225" cy="373063"/>
          </a:xfrm>
          <a:prstGeom prst="rect">
            <a:avLst/>
          </a:prstGeom>
          <a:solidFill>
            <a:srgbClr val="FFFF99"/>
          </a:solidFill>
          <a:ln w="9525">
            <a:solidFill>
              <a:srgbClr val="0000FF"/>
            </a:solidFill>
            <a:miter lim="800000"/>
            <a:headEnd/>
            <a:tailEnd/>
          </a:ln>
        </p:spPr>
        <p:txBody>
          <a:bodyPr wrap="none" anchor="ctr"/>
          <a:lstStyle/>
          <a:p>
            <a:endParaRPr lang="zh-CN">
              <a:ea typeface="宋体" pitchFamily="2" charset="-122"/>
            </a:endParaRPr>
          </a:p>
        </p:txBody>
      </p:sp>
      <p:sp>
        <p:nvSpPr>
          <p:cNvPr id="26629" name="Rectangle 5"/>
          <p:cNvSpPr>
            <a:spLocks noChangeArrowheads="1"/>
          </p:cNvSpPr>
          <p:nvPr/>
        </p:nvSpPr>
        <p:spPr bwMode="auto">
          <a:xfrm>
            <a:off x="477838" y="4824413"/>
            <a:ext cx="403225" cy="373062"/>
          </a:xfrm>
          <a:prstGeom prst="rect">
            <a:avLst/>
          </a:prstGeom>
          <a:solidFill>
            <a:srgbClr val="FFFF99"/>
          </a:solidFill>
          <a:ln w="9525">
            <a:solidFill>
              <a:srgbClr val="0000FF"/>
            </a:solidFill>
            <a:miter lim="800000"/>
            <a:headEnd/>
            <a:tailEnd/>
          </a:ln>
        </p:spPr>
        <p:txBody>
          <a:bodyPr wrap="none" anchor="ctr"/>
          <a:lstStyle/>
          <a:p>
            <a:endParaRPr lang="zh-CN">
              <a:ea typeface="宋体" pitchFamily="2" charset="-122"/>
            </a:endParaRPr>
          </a:p>
        </p:txBody>
      </p:sp>
      <p:sp>
        <p:nvSpPr>
          <p:cNvPr id="26630" name="Rectangle 6"/>
          <p:cNvSpPr>
            <a:spLocks noChangeArrowheads="1"/>
          </p:cNvSpPr>
          <p:nvPr/>
        </p:nvSpPr>
        <p:spPr bwMode="auto">
          <a:xfrm>
            <a:off x="479425" y="2755900"/>
            <a:ext cx="403225" cy="373063"/>
          </a:xfrm>
          <a:prstGeom prst="rect">
            <a:avLst/>
          </a:prstGeom>
          <a:solidFill>
            <a:srgbClr val="FFFF99"/>
          </a:solidFill>
          <a:ln w="9525">
            <a:solidFill>
              <a:srgbClr val="0000FF"/>
            </a:solidFill>
            <a:miter lim="800000"/>
            <a:headEnd/>
            <a:tailEnd/>
          </a:ln>
        </p:spPr>
        <p:txBody>
          <a:bodyPr wrap="none" anchor="ctr"/>
          <a:lstStyle/>
          <a:p>
            <a:endParaRPr lang="zh-CN">
              <a:ea typeface="宋体" pitchFamily="2" charset="-122"/>
            </a:endParaRPr>
          </a:p>
        </p:txBody>
      </p:sp>
      <p:graphicFrame>
        <p:nvGraphicFramePr>
          <p:cNvPr id="26631" name="Group 7"/>
          <p:cNvGraphicFramePr>
            <a:graphicFrameLocks noGrp="1"/>
          </p:cNvGraphicFramePr>
          <p:nvPr>
            <p:ph sz="half" idx="4294967295"/>
          </p:nvPr>
        </p:nvGraphicFramePr>
        <p:xfrm>
          <a:off x="195263" y="1323975"/>
          <a:ext cx="3041650" cy="3916364"/>
        </p:xfrm>
        <a:graphic>
          <a:graphicData uri="http://schemas.openxmlformats.org/drawingml/2006/table">
            <a:tbl>
              <a:tblPr/>
              <a:tblGrid>
                <a:gridCol w="987425"/>
                <a:gridCol w="1011237"/>
                <a:gridCol w="1042988"/>
              </a:tblGrid>
              <a:tr h="531813">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sz="2300" b="0" i="0" u="none" strike="noStrike" cap="none" normalizeH="0" baseline="0" smtClean="0">
                          <a:ln>
                            <a:noFill/>
                          </a:ln>
                          <a:solidFill>
                            <a:schemeClr val="tx1"/>
                          </a:solidFill>
                          <a:effectLst/>
                          <a:latin typeface="Arial" pitchFamily="34" charset="0"/>
                          <a:ea typeface="宋体" pitchFamily="2" charset="-122"/>
                        </a:rPr>
                        <a:t>图表上点</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sz="2300" b="0" i="0" u="none" strike="noStrike" cap="none" normalizeH="0" baseline="0" smtClean="0">
                          <a:ln>
                            <a:noFill/>
                          </a:ln>
                          <a:solidFill>
                            <a:schemeClr val="tx1"/>
                          </a:solidFill>
                          <a:effectLst/>
                          <a:latin typeface="Arial" pitchFamily="34" charset="0"/>
                          <a:ea typeface="宋体" pitchFamily="2" charset="-122"/>
                        </a:rPr>
                        <a:t>生产</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815975">
                <a:tc vMerge="1">
                  <a:txBody>
                    <a:bodyPr/>
                    <a:lstStyle/>
                    <a:p>
                      <a:endParaRPr lang="zh-CN" alt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sz="2300" b="0" i="0" u="none" strike="noStrike" cap="none" normalizeH="0" baseline="0" smtClean="0">
                          <a:ln>
                            <a:noFill/>
                          </a:ln>
                          <a:solidFill>
                            <a:schemeClr val="tx1"/>
                          </a:solidFill>
                          <a:effectLst/>
                          <a:latin typeface="Arial" pitchFamily="34" charset="0"/>
                          <a:ea typeface="宋体" pitchFamily="2" charset="-122"/>
                        </a:rPr>
                        <a:t>电脑</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sz="2300" b="0" i="0" u="none" strike="noStrike" cap="none" normalizeH="0" baseline="0" smtClean="0">
                          <a:ln>
                            <a:noFill/>
                          </a:ln>
                          <a:solidFill>
                            <a:schemeClr val="tx1"/>
                          </a:solidFill>
                          <a:effectLst/>
                          <a:latin typeface="Arial" pitchFamily="34" charset="0"/>
                          <a:ea typeface="宋体" pitchFamily="2" charset="-122"/>
                        </a:rPr>
                        <a:t>小麦</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A</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B</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1,000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C</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2,500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D</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4,000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E</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300" b="0" i="0" u="none" strike="noStrike" cap="none" normalizeH="0" baseline="0" smtClean="0">
                          <a:ln>
                            <a:noFill/>
                          </a:ln>
                          <a:solidFill>
                            <a:schemeClr val="tx1"/>
                          </a:solidFill>
                          <a:effectLst/>
                          <a:latin typeface="Arial" pitchFamily="34" charset="0"/>
                          <a:ea typeface="宋体" pitchFamily="2" charset="-122"/>
                        </a:rPr>
                        <a:t>5,000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26659" name="Object 53"/>
          <p:cNvGraphicFramePr>
            <a:graphicFrameLocks noGrp="1" noChangeAspect="1"/>
          </p:cNvGraphicFramePr>
          <p:nvPr>
            <p:ph sz="half" idx="4294967295"/>
          </p:nvPr>
        </p:nvGraphicFramePr>
        <p:xfrm>
          <a:off x="3358700" y="1094275"/>
          <a:ext cx="5577234" cy="5189538"/>
        </p:xfrm>
        <a:graphic>
          <a:graphicData uri="http://schemas.openxmlformats.org/presentationml/2006/ole">
            <mc:AlternateContent xmlns:mc="http://schemas.openxmlformats.org/markup-compatibility/2006">
              <mc:Choice xmlns:v="urn:schemas-microsoft-com:vml" Requires="v">
                <p:oleObj spid="_x0000_s76821" r:id="rId4" imgW="4762433" imgH="4533900" progId="Excel.Sheet.8">
                  <p:embed/>
                </p:oleObj>
              </mc:Choice>
              <mc:Fallback>
                <p:oleObj r:id="rId4" imgW="4762433" imgH="4533900" progId="Excel.Shee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700" y="1094275"/>
                        <a:ext cx="5577234" cy="51895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60" name="Text Box 54"/>
          <p:cNvSpPr txBox="1">
            <a:spLocks noChangeArrowheads="1"/>
          </p:cNvSpPr>
          <p:nvPr/>
        </p:nvSpPr>
        <p:spPr bwMode="auto">
          <a:xfrm>
            <a:off x="7529513" y="4775200"/>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A</a:t>
            </a:r>
          </a:p>
        </p:txBody>
      </p:sp>
      <p:sp>
        <p:nvSpPr>
          <p:cNvPr id="26661" name="Text Box 55"/>
          <p:cNvSpPr txBox="1">
            <a:spLocks noChangeArrowheads="1"/>
          </p:cNvSpPr>
          <p:nvPr/>
        </p:nvSpPr>
        <p:spPr bwMode="auto">
          <a:xfrm>
            <a:off x="6929438" y="4283075"/>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B</a:t>
            </a:r>
          </a:p>
        </p:txBody>
      </p:sp>
      <p:sp>
        <p:nvSpPr>
          <p:cNvPr id="26662" name="Text Box 56"/>
          <p:cNvSpPr txBox="1">
            <a:spLocks noChangeArrowheads="1"/>
          </p:cNvSpPr>
          <p:nvPr/>
        </p:nvSpPr>
        <p:spPr bwMode="auto">
          <a:xfrm>
            <a:off x="6043613" y="3527425"/>
            <a:ext cx="379412"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C</a:t>
            </a:r>
          </a:p>
        </p:txBody>
      </p:sp>
      <p:sp>
        <p:nvSpPr>
          <p:cNvPr id="26663" name="Text Box 57"/>
          <p:cNvSpPr txBox="1">
            <a:spLocks noChangeArrowheads="1"/>
          </p:cNvSpPr>
          <p:nvPr/>
        </p:nvSpPr>
        <p:spPr bwMode="auto">
          <a:xfrm>
            <a:off x="5207000" y="2790825"/>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D</a:t>
            </a:r>
          </a:p>
        </p:txBody>
      </p:sp>
      <p:sp>
        <p:nvSpPr>
          <p:cNvPr id="26664" name="Text Box 58"/>
          <p:cNvSpPr txBox="1">
            <a:spLocks noChangeArrowheads="1"/>
          </p:cNvSpPr>
          <p:nvPr/>
        </p:nvSpPr>
        <p:spPr bwMode="auto">
          <a:xfrm>
            <a:off x="4584700" y="2252663"/>
            <a:ext cx="379413" cy="457200"/>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E</a:t>
            </a:r>
          </a:p>
        </p:txBody>
      </p:sp>
      <p:sp>
        <p:nvSpPr>
          <p:cNvPr id="26665" name="Rectangle 59"/>
          <p:cNvSpPr>
            <a:spLocks noGrp="1" noChangeArrowheads="1"/>
          </p:cNvSpPr>
          <p:nvPr>
            <p:ph type="title" idx="4294967295"/>
          </p:nvPr>
        </p:nvSpPr>
        <p:spPr/>
        <p:txBody>
          <a:bodyPr/>
          <a:lstStyle/>
          <a:p>
            <a:r>
              <a:rPr lang="en-US" altLang="zh-CN" sz="3600" dirty="0" smtClean="0">
                <a:ea typeface="宋体" pitchFamily="2" charset="-122"/>
              </a:rPr>
              <a:t>1.1 </a:t>
            </a:r>
            <a:r>
              <a:rPr lang="zh-CN" sz="3600" dirty="0" smtClean="0">
                <a:ea typeface="宋体" pitchFamily="2" charset="-122"/>
              </a:rPr>
              <a:t>生产</a:t>
            </a:r>
            <a:r>
              <a:rPr lang="zh-CN" sz="3600" dirty="0">
                <a:ea typeface="宋体" pitchFamily="2" charset="-122"/>
              </a:rPr>
              <a:t>可能性</a:t>
            </a:r>
            <a:r>
              <a:rPr lang="zh-CN" sz="3600" dirty="0" smtClean="0">
                <a:ea typeface="宋体" pitchFamily="2" charset="-122"/>
              </a:rPr>
              <a:t>边界</a:t>
            </a:r>
            <a:r>
              <a:rPr lang="en-US" altLang="zh-CN" sz="3600" dirty="0" smtClean="0">
                <a:ea typeface="宋体" pitchFamily="2" charset="-122"/>
              </a:rPr>
              <a:t>:</a:t>
            </a:r>
            <a:r>
              <a:rPr lang="zh-CN" sz="3600" dirty="0" smtClean="0">
                <a:ea typeface="宋体" pitchFamily="2" charset="-122"/>
              </a:rPr>
              <a:t>例子</a:t>
            </a:r>
            <a:endParaRPr lang="zh-CN" sz="3600" dirty="0">
              <a:ea typeface="宋体" pitchFamily="2" charset="-122"/>
            </a:endParaRPr>
          </a:p>
        </p:txBody>
      </p:sp>
      <p:sp>
        <p:nvSpPr>
          <p:cNvPr id="26666" name="Line 60"/>
          <p:cNvSpPr>
            <a:spLocks noChangeShapeType="1"/>
          </p:cNvSpPr>
          <p:nvPr/>
        </p:nvSpPr>
        <p:spPr bwMode="auto">
          <a:xfrm>
            <a:off x="4594225" y="2655888"/>
            <a:ext cx="2932113" cy="2540000"/>
          </a:xfrm>
          <a:prstGeom prst="line">
            <a:avLst/>
          </a:prstGeom>
          <a:noFill/>
          <a:ln w="50800">
            <a:solidFill>
              <a:srgbClr val="0033CC"/>
            </a:solidFill>
            <a:round/>
            <a:headEnd/>
            <a:tailEnd/>
          </a:ln>
        </p:spPr>
        <p:txBody>
          <a:bodyPr/>
          <a:lstStyle/>
          <a:p>
            <a:endParaRPr lang="zh-CN" altLang="en-US"/>
          </a:p>
        </p:txBody>
      </p:sp>
      <p:grpSp>
        <p:nvGrpSpPr>
          <p:cNvPr id="2" name="Group 43"/>
          <p:cNvGrpSpPr>
            <a:grpSpLocks/>
          </p:cNvGrpSpPr>
          <p:nvPr/>
        </p:nvGrpSpPr>
        <p:grpSpPr bwMode="auto">
          <a:xfrm>
            <a:off x="4602163" y="3106738"/>
            <a:ext cx="652462" cy="2076450"/>
            <a:chOff x="0" y="0"/>
            <a:chExt cx="411" cy="1308"/>
          </a:xfrm>
        </p:grpSpPr>
        <p:grpSp>
          <p:nvGrpSpPr>
            <p:cNvPr id="3" name="Group 44"/>
            <p:cNvGrpSpPr>
              <a:grpSpLocks/>
            </p:cNvGrpSpPr>
            <p:nvPr/>
          </p:nvGrpSpPr>
          <p:grpSpPr bwMode="auto">
            <a:xfrm>
              <a:off x="0" y="44"/>
              <a:ext cx="366" cy="1264"/>
              <a:chOff x="0" y="0"/>
              <a:chExt cx="795" cy="646"/>
            </a:xfrm>
          </p:grpSpPr>
          <p:sp>
            <p:nvSpPr>
              <p:cNvPr id="26669" name="Line 6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6670" name="Line 6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6671" name="Oval 65"/>
            <p:cNvSpPr>
              <a:spLocks noChangeArrowheads="1"/>
            </p:cNvSpPr>
            <p:nvPr/>
          </p:nvSpPr>
          <p:spPr bwMode="auto">
            <a:xfrm>
              <a:off x="322" y="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grpSp>
      <p:grpSp>
        <p:nvGrpSpPr>
          <p:cNvPr id="4" name="Group 48"/>
          <p:cNvGrpSpPr>
            <a:grpSpLocks/>
          </p:cNvGrpSpPr>
          <p:nvPr/>
        </p:nvGrpSpPr>
        <p:grpSpPr bwMode="auto">
          <a:xfrm>
            <a:off x="4606925" y="3844925"/>
            <a:ext cx="1511300" cy="1343025"/>
            <a:chOff x="0" y="0"/>
            <a:chExt cx="952" cy="846"/>
          </a:xfrm>
        </p:grpSpPr>
        <p:grpSp>
          <p:nvGrpSpPr>
            <p:cNvPr id="5" name="Group 49"/>
            <p:cNvGrpSpPr>
              <a:grpSpLocks/>
            </p:cNvGrpSpPr>
            <p:nvPr/>
          </p:nvGrpSpPr>
          <p:grpSpPr bwMode="auto">
            <a:xfrm>
              <a:off x="0" y="42"/>
              <a:ext cx="908" cy="804"/>
              <a:chOff x="0" y="0"/>
              <a:chExt cx="795" cy="646"/>
            </a:xfrm>
          </p:grpSpPr>
          <p:sp>
            <p:nvSpPr>
              <p:cNvPr id="26674" name="Line 68"/>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6675" name="Line 69"/>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6676" name="Oval 70"/>
            <p:cNvSpPr>
              <a:spLocks noChangeArrowheads="1"/>
            </p:cNvSpPr>
            <p:nvPr/>
          </p:nvSpPr>
          <p:spPr bwMode="auto">
            <a:xfrm>
              <a:off x="863" y="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grpSp>
      <p:grpSp>
        <p:nvGrpSpPr>
          <p:cNvPr id="6" name="Group 53"/>
          <p:cNvGrpSpPr>
            <a:grpSpLocks/>
          </p:cNvGrpSpPr>
          <p:nvPr/>
        </p:nvGrpSpPr>
        <p:grpSpPr bwMode="auto">
          <a:xfrm>
            <a:off x="4603750" y="4611688"/>
            <a:ext cx="2390775" cy="581025"/>
            <a:chOff x="0" y="0"/>
            <a:chExt cx="1506" cy="366"/>
          </a:xfrm>
        </p:grpSpPr>
        <p:grpSp>
          <p:nvGrpSpPr>
            <p:cNvPr id="7" name="Group 54"/>
            <p:cNvGrpSpPr>
              <a:grpSpLocks/>
            </p:cNvGrpSpPr>
            <p:nvPr/>
          </p:nvGrpSpPr>
          <p:grpSpPr bwMode="auto">
            <a:xfrm>
              <a:off x="0" y="43"/>
              <a:ext cx="1467" cy="323"/>
              <a:chOff x="0" y="0"/>
              <a:chExt cx="795" cy="646"/>
            </a:xfrm>
          </p:grpSpPr>
          <p:sp>
            <p:nvSpPr>
              <p:cNvPr id="26679" name="Line 7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6680" name="Line 7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6681" name="Oval 75"/>
            <p:cNvSpPr>
              <a:spLocks noChangeArrowheads="1"/>
            </p:cNvSpPr>
            <p:nvPr/>
          </p:nvSpPr>
          <p:spPr bwMode="auto">
            <a:xfrm>
              <a:off x="1417" y="0"/>
              <a:ext cx="89" cy="87"/>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grpSp>
      <p:sp>
        <p:nvSpPr>
          <p:cNvPr id="26682" name="Oval 76"/>
          <p:cNvSpPr>
            <a:spLocks noChangeArrowheads="1"/>
          </p:cNvSpPr>
          <p:nvPr/>
        </p:nvSpPr>
        <p:spPr bwMode="auto">
          <a:xfrm>
            <a:off x="7440613" y="5114925"/>
            <a:ext cx="141287" cy="138113"/>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
        <p:nvSpPr>
          <p:cNvPr id="26683" name="Oval 77"/>
          <p:cNvSpPr>
            <a:spLocks noChangeArrowheads="1"/>
          </p:cNvSpPr>
          <p:nvPr/>
        </p:nvSpPr>
        <p:spPr bwMode="auto">
          <a:xfrm>
            <a:off x="4524375" y="2600325"/>
            <a:ext cx="141288" cy="138113"/>
          </a:xfrm>
          <a:prstGeom prst="ellipse">
            <a:avLst/>
          </a:prstGeom>
          <a:solidFill>
            <a:srgbClr val="0033CC"/>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21674120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59"/>
                                        </p:tgtEl>
                                        <p:attrNameLst>
                                          <p:attrName>style.visibility</p:attrName>
                                        </p:attrNameLst>
                                      </p:cBhvr>
                                      <p:to>
                                        <p:strVal val="visible"/>
                                      </p:to>
                                    </p:set>
                                    <p:animEffect transition="in" filter="dissolve">
                                      <p:cBhvr>
                                        <p:cTn id="7" dur="500"/>
                                        <p:tgtEl>
                                          <p:spTgt spid="266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82"/>
                                        </p:tgtEl>
                                        <p:attrNameLst>
                                          <p:attrName>style.visibility</p:attrName>
                                        </p:attrNameLst>
                                      </p:cBhvr>
                                      <p:to>
                                        <p:strVal val="visible"/>
                                      </p:to>
                                    </p:set>
                                    <p:animEffect transition="in" filter="dissolve">
                                      <p:cBhvr>
                                        <p:cTn id="12" dur="500"/>
                                        <p:tgtEl>
                                          <p:spTgt spid="266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660"/>
                                        </p:tgtEl>
                                        <p:attrNameLst>
                                          <p:attrName>style.visibility</p:attrName>
                                        </p:attrNameLst>
                                      </p:cBhvr>
                                      <p:to>
                                        <p:strVal val="visible"/>
                                      </p:to>
                                    </p:set>
                                    <p:animEffect transition="in" filter="dissolve">
                                      <p:cBhvr>
                                        <p:cTn id="15" dur="500"/>
                                        <p:tgtEl>
                                          <p:spTgt spid="26660"/>
                                        </p:tgtEl>
                                      </p:cBhvr>
                                    </p:animEffect>
                                  </p:childTnLst>
                                  <p:subTnLst>
                                    <p:animClr clrSpc="rgb" dir="cw">
                                      <p:cBhvr override="childStyle">
                                        <p:cTn dur="1" fill="hold" display="0" masterRel="nextClick" afterEffect="1"/>
                                        <p:tgtEl>
                                          <p:spTgt spid="26660"/>
                                        </p:tgtEl>
                                        <p:attrNameLst>
                                          <p:attrName>ppt_c</p:attrName>
                                        </p:attrNameLst>
                                      </p:cBhvr>
                                      <p:to>
                                        <a:schemeClr val="bg1"/>
                                      </p:to>
                                    </p:animClr>
                                  </p:subTnLst>
                                </p:cTn>
                              </p:par>
                              <p:par>
                                <p:cTn id="16" presetID="9" presetClass="entr" presetSubtype="0" fill="hold" grpId="0" nodeType="with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dissolve">
                                      <p:cBhvr>
                                        <p:cTn id="18" dur="500"/>
                                        <p:tgtEl>
                                          <p:spTgt spid="26630"/>
                                        </p:tgtEl>
                                      </p:cBhvr>
                                    </p:animEffect>
                                  </p:childTnLst>
                                  <p:subTnLst>
                                    <p:animClr clrSpc="rgb" dir="cw">
                                      <p:cBhvr override="childStyle">
                                        <p:cTn dur="1" fill="hold" display="0" masterRel="nextClick" afterEffect="1"/>
                                        <p:tgtEl>
                                          <p:spTgt spid="26630"/>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upRight)">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661"/>
                                        </p:tgtEl>
                                        <p:attrNameLst>
                                          <p:attrName>style.visibility</p:attrName>
                                        </p:attrNameLst>
                                      </p:cBhvr>
                                      <p:to>
                                        <p:strVal val="visible"/>
                                      </p:to>
                                    </p:set>
                                    <p:animEffect transition="in" filter="dissolve">
                                      <p:cBhvr>
                                        <p:cTn id="26" dur="500"/>
                                        <p:tgtEl>
                                          <p:spTgt spid="26661"/>
                                        </p:tgtEl>
                                      </p:cBhvr>
                                    </p:animEffect>
                                  </p:childTnLst>
                                  <p:subTnLst>
                                    <p:animClr clrSpc="rgb" dir="cw">
                                      <p:cBhvr override="childStyle">
                                        <p:cTn dur="1" fill="hold" display="0" masterRel="nextClick" afterEffect="1"/>
                                        <p:tgtEl>
                                          <p:spTgt spid="26661"/>
                                        </p:tgtEl>
                                        <p:attrNameLst>
                                          <p:attrName>ppt_c</p:attrName>
                                        </p:attrNameLst>
                                      </p:cBhvr>
                                      <p:to>
                                        <a:schemeClr val="bg1"/>
                                      </p:to>
                                    </p:animClr>
                                  </p:subTnLst>
                                </p:cTn>
                              </p:par>
                              <p:par>
                                <p:cTn id="27" presetID="9" presetClass="entr" presetSubtype="0" fill="hold" grpId="0" nodeType="withEffect">
                                  <p:stCondLst>
                                    <p:cond delay="0"/>
                                  </p:stCondLst>
                                  <p:childTnLst>
                                    <p:set>
                                      <p:cBhvr>
                                        <p:cTn id="28" dur="1" fill="hold">
                                          <p:stCondLst>
                                            <p:cond delay="0"/>
                                          </p:stCondLst>
                                        </p:cTn>
                                        <p:tgtEl>
                                          <p:spTgt spid="26626"/>
                                        </p:tgtEl>
                                        <p:attrNameLst>
                                          <p:attrName>style.visibility</p:attrName>
                                        </p:attrNameLst>
                                      </p:cBhvr>
                                      <p:to>
                                        <p:strVal val="visible"/>
                                      </p:to>
                                    </p:set>
                                    <p:animEffect transition="in" filter="dissolve">
                                      <p:cBhvr>
                                        <p:cTn id="29" dur="500"/>
                                        <p:tgtEl>
                                          <p:spTgt spid="26626"/>
                                        </p:tgtEl>
                                      </p:cBhvr>
                                    </p:animEffect>
                                  </p:childTnLst>
                                  <p:subTnLst>
                                    <p:animClr clrSpc="rgb" dir="cw">
                                      <p:cBhvr override="childStyle">
                                        <p:cTn dur="1" fill="hold" display="0" masterRel="nextClick" afterEffect="1"/>
                                        <p:tgtEl>
                                          <p:spTgt spid="26626"/>
                                        </p:tgtEl>
                                        <p:attrNameLst>
                                          <p:attrName>ppt_c</p:attrName>
                                        </p:attrNameLst>
                                      </p:cBhvr>
                                      <p:to>
                                        <a:schemeClr val="bg1"/>
                                      </p:to>
                                    </p:animClr>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upRight)">
                                      <p:cBhvr>
                                        <p:cTn id="34" dur="500"/>
                                        <p:tgtEl>
                                          <p:spTgt spid="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627"/>
                                        </p:tgtEl>
                                        <p:attrNameLst>
                                          <p:attrName>style.visibility</p:attrName>
                                        </p:attrNameLst>
                                      </p:cBhvr>
                                      <p:to>
                                        <p:strVal val="visible"/>
                                      </p:to>
                                    </p:set>
                                    <p:animEffect transition="in" filter="dissolve">
                                      <p:cBhvr>
                                        <p:cTn id="37" dur="500"/>
                                        <p:tgtEl>
                                          <p:spTgt spid="26627"/>
                                        </p:tgtEl>
                                      </p:cBhvr>
                                    </p:animEffect>
                                  </p:childTnLst>
                                  <p:subTnLst>
                                    <p:animClr clrSpc="rgb" dir="cw">
                                      <p:cBhvr override="childStyle">
                                        <p:cTn dur="1" fill="hold" display="0" masterRel="nextClick" afterEffect="1"/>
                                        <p:tgtEl>
                                          <p:spTgt spid="26627"/>
                                        </p:tgtEl>
                                        <p:attrNameLst>
                                          <p:attrName>ppt_c</p:attrName>
                                        </p:attrNameLst>
                                      </p:cBhvr>
                                      <p:to>
                                        <a:schemeClr val="bg1"/>
                                      </p:to>
                                    </p:animClr>
                                  </p:subTnLst>
                                </p:cTn>
                              </p:par>
                              <p:par>
                                <p:cTn id="38" presetID="9" presetClass="entr" presetSubtype="0" fill="hold" grpId="0" nodeType="withEffect">
                                  <p:stCondLst>
                                    <p:cond delay="0"/>
                                  </p:stCondLst>
                                  <p:childTnLst>
                                    <p:set>
                                      <p:cBhvr>
                                        <p:cTn id="39" dur="1" fill="hold">
                                          <p:stCondLst>
                                            <p:cond delay="0"/>
                                          </p:stCondLst>
                                        </p:cTn>
                                        <p:tgtEl>
                                          <p:spTgt spid="26662"/>
                                        </p:tgtEl>
                                        <p:attrNameLst>
                                          <p:attrName>style.visibility</p:attrName>
                                        </p:attrNameLst>
                                      </p:cBhvr>
                                      <p:to>
                                        <p:strVal val="visible"/>
                                      </p:to>
                                    </p:set>
                                    <p:animEffect transition="in" filter="dissolve">
                                      <p:cBhvr>
                                        <p:cTn id="40" dur="500"/>
                                        <p:tgtEl>
                                          <p:spTgt spid="26662"/>
                                        </p:tgtEl>
                                      </p:cBhvr>
                                    </p:animEffect>
                                  </p:childTnLst>
                                  <p:subTnLst>
                                    <p:animClr clrSpc="rgb" dir="cw">
                                      <p:cBhvr override="childStyle">
                                        <p:cTn dur="1" fill="hold" display="0" masterRel="nextClick" afterEffect="1"/>
                                        <p:tgtEl>
                                          <p:spTgt spid="26662"/>
                                        </p:tgtEl>
                                        <p:attrNameLst>
                                          <p:attrName>ppt_c</p:attrName>
                                        </p:attrNameLst>
                                      </p:cBhvr>
                                      <p:to>
                                        <a:schemeClr val="bg1"/>
                                      </p:to>
                                    </p:animClr>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trips(upRight)">
                                      <p:cBhvr>
                                        <p:cTn id="45" dur="500"/>
                                        <p:tgtEl>
                                          <p:spTgt spid="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628"/>
                                        </p:tgtEl>
                                        <p:attrNameLst>
                                          <p:attrName>style.visibility</p:attrName>
                                        </p:attrNameLst>
                                      </p:cBhvr>
                                      <p:to>
                                        <p:strVal val="visible"/>
                                      </p:to>
                                    </p:set>
                                    <p:animEffect transition="in" filter="dissolve">
                                      <p:cBhvr>
                                        <p:cTn id="48" dur="500"/>
                                        <p:tgtEl>
                                          <p:spTgt spid="26628"/>
                                        </p:tgtEl>
                                      </p:cBhvr>
                                    </p:animEffect>
                                  </p:childTnLst>
                                  <p:subTnLst>
                                    <p:animClr clrSpc="rgb" dir="cw">
                                      <p:cBhvr override="childStyle">
                                        <p:cTn dur="1" fill="hold" display="0" masterRel="nextClick" afterEffect="1"/>
                                        <p:tgtEl>
                                          <p:spTgt spid="26628"/>
                                        </p:tgtEl>
                                        <p:attrNameLst>
                                          <p:attrName>ppt_c</p:attrName>
                                        </p:attrNameLst>
                                      </p:cBhvr>
                                      <p:to>
                                        <a:schemeClr val="bg1"/>
                                      </p:to>
                                    </p:animClr>
                                  </p:subTnLst>
                                </p:cTn>
                              </p:par>
                              <p:par>
                                <p:cTn id="49" presetID="9" presetClass="entr" presetSubtype="0" fill="hold" grpId="0" nodeType="withEffect">
                                  <p:stCondLst>
                                    <p:cond delay="0"/>
                                  </p:stCondLst>
                                  <p:childTnLst>
                                    <p:set>
                                      <p:cBhvr>
                                        <p:cTn id="50" dur="1" fill="hold">
                                          <p:stCondLst>
                                            <p:cond delay="0"/>
                                          </p:stCondLst>
                                        </p:cTn>
                                        <p:tgtEl>
                                          <p:spTgt spid="26663"/>
                                        </p:tgtEl>
                                        <p:attrNameLst>
                                          <p:attrName>style.visibility</p:attrName>
                                        </p:attrNameLst>
                                      </p:cBhvr>
                                      <p:to>
                                        <p:strVal val="visible"/>
                                      </p:to>
                                    </p:set>
                                    <p:animEffect transition="in" filter="dissolve">
                                      <p:cBhvr>
                                        <p:cTn id="51" dur="500"/>
                                        <p:tgtEl>
                                          <p:spTgt spid="26663"/>
                                        </p:tgtEl>
                                      </p:cBhvr>
                                    </p:animEffect>
                                  </p:childTnLst>
                                  <p:subTnLst>
                                    <p:animClr clrSpc="rgb" dir="cw">
                                      <p:cBhvr override="childStyle">
                                        <p:cTn dur="1" fill="hold" display="0" masterRel="nextClick" afterEffect="1"/>
                                        <p:tgtEl>
                                          <p:spTgt spid="26663"/>
                                        </p:tgtEl>
                                        <p:attrNameLst>
                                          <p:attrName>ppt_c</p:attrName>
                                        </p:attrNameLst>
                                      </p:cBhvr>
                                      <p:to>
                                        <a:schemeClr val="bg1"/>
                                      </p:to>
                                    </p:animClr>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6683"/>
                                        </p:tgtEl>
                                        <p:attrNameLst>
                                          <p:attrName>style.visibility</p:attrName>
                                        </p:attrNameLst>
                                      </p:cBhvr>
                                      <p:to>
                                        <p:strVal val="visible"/>
                                      </p:to>
                                    </p:set>
                                    <p:animEffect transition="in" filter="dissolve">
                                      <p:cBhvr>
                                        <p:cTn id="56" dur="500"/>
                                        <p:tgtEl>
                                          <p:spTgt spid="2668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6664"/>
                                        </p:tgtEl>
                                        <p:attrNameLst>
                                          <p:attrName>style.visibility</p:attrName>
                                        </p:attrNameLst>
                                      </p:cBhvr>
                                      <p:to>
                                        <p:strVal val="visible"/>
                                      </p:to>
                                    </p:set>
                                    <p:animEffect transition="in" filter="dissolve">
                                      <p:cBhvr>
                                        <p:cTn id="59" dur="500"/>
                                        <p:tgtEl>
                                          <p:spTgt spid="26664"/>
                                        </p:tgtEl>
                                      </p:cBhvr>
                                    </p:animEffect>
                                  </p:childTnLst>
                                  <p:subTnLst>
                                    <p:animClr clrSpc="rgb" dir="cw">
                                      <p:cBhvr override="childStyle">
                                        <p:cTn dur="1" fill="hold" display="0" masterRel="nextClick" afterEffect="1"/>
                                        <p:tgtEl>
                                          <p:spTgt spid="26664"/>
                                        </p:tgtEl>
                                        <p:attrNameLst>
                                          <p:attrName>ppt_c</p:attrName>
                                        </p:attrNameLst>
                                      </p:cBhvr>
                                      <p:to>
                                        <a:schemeClr val="bg1"/>
                                      </p:to>
                                    </p:animClr>
                                  </p:subTnLst>
                                </p:cTn>
                              </p:par>
                              <p:par>
                                <p:cTn id="60" presetID="9" presetClass="entr" presetSubtype="0" fill="hold" grpId="0" nodeType="withEffect">
                                  <p:stCondLst>
                                    <p:cond delay="0"/>
                                  </p:stCondLst>
                                  <p:childTnLst>
                                    <p:set>
                                      <p:cBhvr>
                                        <p:cTn id="61" dur="1" fill="hold">
                                          <p:stCondLst>
                                            <p:cond delay="0"/>
                                          </p:stCondLst>
                                        </p:cTn>
                                        <p:tgtEl>
                                          <p:spTgt spid="26629"/>
                                        </p:tgtEl>
                                        <p:attrNameLst>
                                          <p:attrName>style.visibility</p:attrName>
                                        </p:attrNameLst>
                                      </p:cBhvr>
                                      <p:to>
                                        <p:strVal val="visible"/>
                                      </p:to>
                                    </p:set>
                                    <p:animEffect transition="in" filter="dissolve">
                                      <p:cBhvr>
                                        <p:cTn id="62" dur="500"/>
                                        <p:tgtEl>
                                          <p:spTgt spid="26629"/>
                                        </p:tgtEl>
                                      </p:cBhvr>
                                    </p:animEffect>
                                  </p:childTnLst>
                                  <p:subTnLst>
                                    <p:animClr clrSpc="rgb" dir="cw">
                                      <p:cBhvr override="childStyle">
                                        <p:cTn dur="1" fill="hold" display="0" masterRel="nextClick" afterEffect="1"/>
                                        <p:tgtEl>
                                          <p:spTgt spid="26629"/>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26666"/>
                                        </p:tgtEl>
                                        <p:attrNameLst>
                                          <p:attrName>style.visibility</p:attrName>
                                        </p:attrNameLst>
                                      </p:cBhvr>
                                      <p:to>
                                        <p:strVal val="visible"/>
                                      </p:to>
                                    </p:set>
                                    <p:animEffect transition="in" filter="strips(downRight)">
                                      <p:cBhvr>
                                        <p:cTn id="67" dur="500"/>
                                        <p:tgtEl>
                                          <p:spTgt spid="2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autoUpdateAnimBg="0"/>
      <p:bldP spid="26628" grpId="0" animBg="1" autoUpdateAnimBg="0"/>
      <p:bldP spid="26629" grpId="0" animBg="1" autoUpdateAnimBg="0"/>
      <p:bldP spid="26630" grpId="0" animBg="1" autoUpdateAnimBg="0"/>
      <p:bldP spid="26660" grpId="0" autoUpdateAnimBg="0"/>
      <p:bldP spid="26661" grpId="0" autoUpdateAnimBg="0"/>
      <p:bldP spid="26662" grpId="0" autoUpdateAnimBg="0"/>
      <p:bldP spid="26663" grpId="0" autoUpdateAnimBg="0"/>
      <p:bldP spid="26664" grpId="0" autoUpdateAnimBg="0"/>
      <p:bldP spid="26666" grpId="0" animBg="1"/>
      <p:bldP spid="26682" grpId="0" animBg="1" autoUpdateAnimBg="0"/>
      <p:bldP spid="26683"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96" name="灯片编号占位符 2"/>
          <p:cNvSpPr>
            <a:spLocks noGrp="1"/>
          </p:cNvSpPr>
          <p:nvPr>
            <p:ph type="sldNum" sz="quarter" idx="11"/>
          </p:nvPr>
        </p:nvSpPr>
        <p:spPr/>
        <p:txBody>
          <a:bodyPr/>
          <a:lstStyle/>
          <a:p>
            <a:fld id="{62E4D57F-9394-4025-BBF8-D47AB68EB1DB}" type="slidenum">
              <a:rPr lang="en-US" altLang="zh-CN"/>
              <a:pPr/>
              <a:t>49</a:t>
            </a:fld>
            <a:endParaRPr lang="en-US" altLang="zh-CN"/>
          </a:p>
        </p:txBody>
      </p:sp>
      <p:grpSp>
        <p:nvGrpSpPr>
          <p:cNvPr id="2" name="Group 2"/>
          <p:cNvGrpSpPr>
            <a:grpSpLocks/>
          </p:cNvGrpSpPr>
          <p:nvPr/>
        </p:nvGrpSpPr>
        <p:grpSpPr bwMode="auto">
          <a:xfrm>
            <a:off x="588963" y="1516063"/>
            <a:ext cx="5248275" cy="4527550"/>
            <a:chOff x="168" y="0"/>
            <a:chExt cx="3306" cy="2852"/>
          </a:xfrm>
        </p:grpSpPr>
        <p:grpSp>
          <p:nvGrpSpPr>
            <p:cNvPr id="3" name="Group 3"/>
            <p:cNvGrpSpPr>
              <a:grpSpLocks/>
            </p:cNvGrpSpPr>
            <p:nvPr/>
          </p:nvGrpSpPr>
          <p:grpSpPr bwMode="auto">
            <a:xfrm>
              <a:off x="656" y="0"/>
              <a:ext cx="2818" cy="2480"/>
              <a:chOff x="0" y="0"/>
              <a:chExt cx="610" cy="548"/>
            </a:xfrm>
          </p:grpSpPr>
          <p:sp>
            <p:nvSpPr>
              <p:cNvPr id="36868" name="Line 4"/>
              <p:cNvSpPr>
                <a:spLocks noChangeShapeType="1"/>
              </p:cNvSpPr>
              <p:nvPr/>
            </p:nvSpPr>
            <p:spPr bwMode="auto">
              <a:xfrm>
                <a:off x="0" y="0"/>
                <a:ext cx="0" cy="548"/>
              </a:xfrm>
              <a:prstGeom prst="line">
                <a:avLst/>
              </a:prstGeom>
              <a:noFill/>
              <a:ln w="9525">
                <a:solidFill>
                  <a:schemeClr val="tx1"/>
                </a:solidFill>
                <a:round/>
                <a:headEnd/>
                <a:tailEnd/>
              </a:ln>
            </p:spPr>
            <p:txBody>
              <a:bodyPr/>
              <a:lstStyle/>
              <a:p>
                <a:endParaRPr lang="zh-CN" altLang="en-US"/>
              </a:p>
            </p:txBody>
          </p:sp>
          <p:sp>
            <p:nvSpPr>
              <p:cNvPr id="36869" name="Line 5"/>
              <p:cNvSpPr>
                <a:spLocks noChangeShapeType="1"/>
              </p:cNvSpPr>
              <p:nvPr/>
            </p:nvSpPr>
            <p:spPr bwMode="auto">
              <a:xfrm>
                <a:off x="0" y="548"/>
                <a:ext cx="610" cy="0"/>
              </a:xfrm>
              <a:prstGeom prst="line">
                <a:avLst/>
              </a:prstGeom>
              <a:noFill/>
              <a:ln w="9525">
                <a:solidFill>
                  <a:schemeClr val="tx1"/>
                </a:solidFill>
                <a:round/>
                <a:headEnd/>
                <a:tailEnd/>
              </a:ln>
            </p:spPr>
            <p:txBody>
              <a:bodyPr/>
              <a:lstStyle/>
              <a:p>
                <a:endParaRPr lang="zh-CN" altLang="en-US"/>
              </a:p>
            </p:txBody>
          </p:sp>
        </p:grpSp>
        <p:grpSp>
          <p:nvGrpSpPr>
            <p:cNvPr id="4" name="Group 6"/>
            <p:cNvGrpSpPr>
              <a:grpSpLocks/>
            </p:cNvGrpSpPr>
            <p:nvPr/>
          </p:nvGrpSpPr>
          <p:grpSpPr bwMode="auto">
            <a:xfrm>
              <a:off x="168" y="484"/>
              <a:ext cx="488" cy="291"/>
              <a:chOff x="166" y="0"/>
              <a:chExt cx="488" cy="291"/>
            </a:xfrm>
          </p:grpSpPr>
          <p:sp>
            <p:nvSpPr>
              <p:cNvPr id="36871" name="Line 7"/>
              <p:cNvSpPr>
                <a:spLocks noChangeShapeType="1"/>
              </p:cNvSpPr>
              <p:nvPr/>
            </p:nvSpPr>
            <p:spPr bwMode="auto">
              <a:xfrm flipH="1">
                <a:off x="588" y="158"/>
                <a:ext cx="66" cy="0"/>
              </a:xfrm>
              <a:prstGeom prst="line">
                <a:avLst/>
              </a:prstGeom>
              <a:noFill/>
              <a:ln w="3175">
                <a:solidFill>
                  <a:schemeClr val="tx1"/>
                </a:solidFill>
                <a:round/>
                <a:headEnd/>
                <a:tailEnd/>
              </a:ln>
            </p:spPr>
            <p:txBody>
              <a:bodyPr/>
              <a:lstStyle/>
              <a:p>
                <a:endParaRPr lang="zh-CN" altLang="en-US"/>
              </a:p>
            </p:txBody>
          </p:sp>
          <p:sp>
            <p:nvSpPr>
              <p:cNvPr id="36872" name="Text Box 8"/>
              <p:cNvSpPr txBox="1">
                <a:spLocks noChangeArrowheads="1"/>
              </p:cNvSpPr>
              <p:nvPr/>
            </p:nvSpPr>
            <p:spPr bwMode="auto">
              <a:xfrm>
                <a:off x="166" y="0"/>
                <a:ext cx="436" cy="291"/>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24</a:t>
                </a:r>
                <a:endParaRPr lang="en-US" altLang="zh-CN" sz="2400" dirty="0">
                  <a:ea typeface="宋体" pitchFamily="2" charset="-122"/>
                </a:endParaRPr>
              </a:p>
            </p:txBody>
          </p:sp>
        </p:grpSp>
        <p:sp>
          <p:nvSpPr>
            <p:cNvPr id="36874" name="Line 10"/>
            <p:cNvSpPr>
              <a:spLocks noChangeShapeType="1"/>
            </p:cNvSpPr>
            <p:nvPr/>
          </p:nvSpPr>
          <p:spPr bwMode="auto">
            <a:xfrm flipV="1">
              <a:off x="963" y="2478"/>
              <a:ext cx="0" cy="64"/>
            </a:xfrm>
            <a:prstGeom prst="line">
              <a:avLst/>
            </a:prstGeom>
            <a:noFill/>
            <a:ln w="3175">
              <a:solidFill>
                <a:schemeClr val="tx1"/>
              </a:solidFill>
              <a:round/>
              <a:headEnd/>
              <a:tailEnd/>
            </a:ln>
          </p:spPr>
          <p:txBody>
            <a:bodyPr/>
            <a:lstStyle/>
            <a:p>
              <a:endParaRPr lang="zh-CN" altLang="en-US"/>
            </a:p>
          </p:txBody>
        </p:sp>
        <p:sp>
          <p:nvSpPr>
            <p:cNvPr id="36880" name="Line 16"/>
            <p:cNvSpPr>
              <a:spLocks noChangeShapeType="1"/>
            </p:cNvSpPr>
            <p:nvPr/>
          </p:nvSpPr>
          <p:spPr bwMode="auto">
            <a:xfrm flipH="1">
              <a:off x="590" y="1564"/>
              <a:ext cx="66" cy="0"/>
            </a:xfrm>
            <a:prstGeom prst="line">
              <a:avLst/>
            </a:prstGeom>
            <a:noFill/>
            <a:ln w="3175">
              <a:solidFill>
                <a:schemeClr val="tx1"/>
              </a:solidFill>
              <a:round/>
              <a:headEnd/>
              <a:tailEnd/>
            </a:ln>
          </p:spPr>
          <p:txBody>
            <a:bodyPr/>
            <a:lstStyle/>
            <a:p>
              <a:endParaRPr lang="zh-CN" altLang="en-US"/>
            </a:p>
          </p:txBody>
        </p:sp>
        <p:sp>
          <p:nvSpPr>
            <p:cNvPr id="36883" name="Line 19"/>
            <p:cNvSpPr>
              <a:spLocks noChangeShapeType="1"/>
            </p:cNvSpPr>
            <p:nvPr/>
          </p:nvSpPr>
          <p:spPr bwMode="auto">
            <a:xfrm flipH="1">
              <a:off x="590" y="2024"/>
              <a:ext cx="66" cy="0"/>
            </a:xfrm>
            <a:prstGeom prst="line">
              <a:avLst/>
            </a:prstGeom>
            <a:noFill/>
            <a:ln w="3175">
              <a:solidFill>
                <a:schemeClr val="tx1"/>
              </a:solidFill>
              <a:round/>
              <a:headEnd/>
              <a:tailEnd/>
            </a:ln>
          </p:spPr>
          <p:txBody>
            <a:bodyPr/>
            <a:lstStyle/>
            <a:p>
              <a:endParaRPr lang="zh-CN" altLang="en-US"/>
            </a:p>
          </p:txBody>
        </p:sp>
        <p:sp>
          <p:nvSpPr>
            <p:cNvPr id="36886" name="Line 22"/>
            <p:cNvSpPr>
              <a:spLocks noChangeShapeType="1"/>
            </p:cNvSpPr>
            <p:nvPr/>
          </p:nvSpPr>
          <p:spPr bwMode="auto">
            <a:xfrm flipH="1">
              <a:off x="588" y="1100"/>
              <a:ext cx="66" cy="0"/>
            </a:xfrm>
            <a:prstGeom prst="line">
              <a:avLst/>
            </a:prstGeom>
            <a:noFill/>
            <a:ln w="3175">
              <a:solidFill>
                <a:schemeClr val="tx1"/>
              </a:solidFill>
              <a:round/>
              <a:headEnd/>
              <a:tailEnd/>
            </a:ln>
          </p:spPr>
          <p:txBody>
            <a:bodyPr/>
            <a:lstStyle/>
            <a:p>
              <a:endParaRPr lang="zh-CN" altLang="en-US"/>
            </a:p>
          </p:txBody>
        </p:sp>
        <p:grpSp>
          <p:nvGrpSpPr>
            <p:cNvPr id="5" name="Group 24"/>
            <p:cNvGrpSpPr>
              <a:grpSpLocks/>
            </p:cNvGrpSpPr>
            <p:nvPr/>
          </p:nvGrpSpPr>
          <p:grpSpPr bwMode="auto">
            <a:xfrm>
              <a:off x="2976" y="2478"/>
              <a:ext cx="464" cy="374"/>
              <a:chOff x="0" y="0"/>
              <a:chExt cx="464" cy="374"/>
            </a:xfrm>
          </p:grpSpPr>
          <p:sp>
            <p:nvSpPr>
              <p:cNvPr id="36889" name="Line 25"/>
              <p:cNvSpPr>
                <a:spLocks noChangeShapeType="1"/>
              </p:cNvSpPr>
              <p:nvPr/>
            </p:nvSpPr>
            <p:spPr bwMode="auto">
              <a:xfrm flipV="1">
                <a:off x="228" y="0"/>
                <a:ext cx="0" cy="64"/>
              </a:xfrm>
              <a:prstGeom prst="line">
                <a:avLst/>
              </a:prstGeom>
              <a:noFill/>
              <a:ln w="3175">
                <a:solidFill>
                  <a:schemeClr val="tx1"/>
                </a:solidFill>
                <a:round/>
                <a:headEnd/>
                <a:tailEnd/>
              </a:ln>
            </p:spPr>
            <p:txBody>
              <a:bodyPr/>
              <a:lstStyle/>
              <a:p>
                <a:endParaRPr lang="zh-CN" altLang="en-US"/>
              </a:p>
            </p:txBody>
          </p:sp>
          <p:sp>
            <p:nvSpPr>
              <p:cNvPr id="36890" name="Text Box 26"/>
              <p:cNvSpPr txBox="1">
                <a:spLocks noChangeArrowheads="1"/>
              </p:cNvSpPr>
              <p:nvPr/>
            </p:nvSpPr>
            <p:spPr bwMode="auto">
              <a:xfrm>
                <a:off x="0" y="86"/>
                <a:ext cx="464" cy="288"/>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48</a:t>
                </a:r>
                <a:endParaRPr lang="en-US" altLang="zh-CN" sz="2400" dirty="0">
                  <a:ea typeface="宋体" pitchFamily="2" charset="-122"/>
                </a:endParaRPr>
              </a:p>
            </p:txBody>
          </p:sp>
        </p:grpSp>
        <p:sp>
          <p:nvSpPr>
            <p:cNvPr id="36892" name="Line 28"/>
            <p:cNvSpPr>
              <a:spLocks noChangeShapeType="1"/>
            </p:cNvSpPr>
            <p:nvPr/>
          </p:nvSpPr>
          <p:spPr bwMode="auto">
            <a:xfrm flipV="1">
              <a:off x="1580" y="2478"/>
              <a:ext cx="0" cy="64"/>
            </a:xfrm>
            <a:prstGeom prst="line">
              <a:avLst/>
            </a:prstGeom>
            <a:noFill/>
            <a:ln w="3175">
              <a:solidFill>
                <a:schemeClr val="tx1"/>
              </a:solidFill>
              <a:round/>
              <a:headEnd/>
              <a:tailEnd/>
            </a:ln>
          </p:spPr>
          <p:txBody>
            <a:bodyPr/>
            <a:lstStyle/>
            <a:p>
              <a:endParaRPr lang="zh-CN" altLang="en-US"/>
            </a:p>
          </p:txBody>
        </p:sp>
        <p:sp>
          <p:nvSpPr>
            <p:cNvPr id="36895" name="Line 31"/>
            <p:cNvSpPr>
              <a:spLocks noChangeShapeType="1"/>
            </p:cNvSpPr>
            <p:nvPr/>
          </p:nvSpPr>
          <p:spPr bwMode="auto">
            <a:xfrm flipV="1">
              <a:off x="2180" y="2479"/>
              <a:ext cx="0" cy="64"/>
            </a:xfrm>
            <a:prstGeom prst="line">
              <a:avLst/>
            </a:prstGeom>
            <a:noFill/>
            <a:ln w="3175">
              <a:solidFill>
                <a:schemeClr val="tx1"/>
              </a:solidFill>
              <a:round/>
              <a:headEnd/>
              <a:tailEnd/>
            </a:ln>
          </p:spPr>
          <p:txBody>
            <a:bodyPr/>
            <a:lstStyle/>
            <a:p>
              <a:endParaRPr lang="zh-CN" altLang="en-US"/>
            </a:p>
          </p:txBody>
        </p:sp>
        <p:sp>
          <p:nvSpPr>
            <p:cNvPr id="36898" name="Line 34"/>
            <p:cNvSpPr>
              <a:spLocks noChangeShapeType="1"/>
            </p:cNvSpPr>
            <p:nvPr/>
          </p:nvSpPr>
          <p:spPr bwMode="auto">
            <a:xfrm flipV="1">
              <a:off x="2784" y="2479"/>
              <a:ext cx="0" cy="64"/>
            </a:xfrm>
            <a:prstGeom prst="line">
              <a:avLst/>
            </a:prstGeom>
            <a:noFill/>
            <a:ln w="3175">
              <a:solidFill>
                <a:schemeClr val="tx1"/>
              </a:solidFill>
              <a:round/>
              <a:headEnd/>
              <a:tailEnd/>
            </a:ln>
          </p:spPr>
          <p:txBody>
            <a:bodyPr/>
            <a:lstStyle/>
            <a:p>
              <a:endParaRPr lang="zh-CN" altLang="en-US"/>
            </a:p>
          </p:txBody>
        </p:sp>
        <p:sp>
          <p:nvSpPr>
            <p:cNvPr id="36900" name="Text Box 36"/>
            <p:cNvSpPr txBox="1">
              <a:spLocks noChangeArrowheads="1"/>
            </p:cNvSpPr>
            <p:nvPr/>
          </p:nvSpPr>
          <p:spPr bwMode="auto">
            <a:xfrm>
              <a:off x="409" y="2448"/>
              <a:ext cx="266"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0</a:t>
              </a:r>
            </a:p>
          </p:txBody>
        </p:sp>
      </p:grpSp>
      <p:grpSp>
        <p:nvGrpSpPr>
          <p:cNvPr id="6" name="Group 37"/>
          <p:cNvGrpSpPr>
            <a:grpSpLocks/>
          </p:cNvGrpSpPr>
          <p:nvPr/>
        </p:nvGrpSpPr>
        <p:grpSpPr bwMode="auto">
          <a:xfrm>
            <a:off x="484188" y="742950"/>
            <a:ext cx="7153275" cy="4970463"/>
            <a:chOff x="0" y="0"/>
            <a:chExt cx="4506" cy="3131"/>
          </a:xfrm>
        </p:grpSpPr>
        <p:sp>
          <p:nvSpPr>
            <p:cNvPr id="36902" name="Text Box 38"/>
            <p:cNvSpPr txBox="1">
              <a:spLocks noChangeArrowheads="1"/>
            </p:cNvSpPr>
            <p:nvPr/>
          </p:nvSpPr>
          <p:spPr bwMode="auto">
            <a:xfrm>
              <a:off x="3299" y="2843"/>
              <a:ext cx="1207" cy="288"/>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羊肉</a:t>
              </a:r>
              <a:r>
                <a:rPr lang="zh-CN" sz="2400" b="1" dirty="0" smtClean="0">
                  <a:ea typeface="宋体" pitchFamily="2" charset="-122"/>
                </a:rPr>
                <a:t>(</a:t>
              </a:r>
              <a:r>
                <a:rPr lang="zh-CN" altLang="en-US" sz="2400" b="1" dirty="0" smtClean="0">
                  <a:ea typeface="宋体" pitchFamily="2" charset="-122"/>
                </a:rPr>
                <a:t>串</a:t>
              </a:r>
              <a:r>
                <a:rPr lang="zh-CN" sz="2400" b="1" dirty="0" smtClean="0">
                  <a:ea typeface="宋体" pitchFamily="2" charset="-122"/>
                </a:rPr>
                <a:t>）</a:t>
              </a:r>
              <a:endParaRPr lang="zh-CN" sz="2400" b="1" dirty="0">
                <a:ea typeface="宋体" pitchFamily="2" charset="-122"/>
              </a:endParaRPr>
            </a:p>
          </p:txBody>
        </p:sp>
        <p:sp>
          <p:nvSpPr>
            <p:cNvPr id="36903" name="Text Box 39"/>
            <p:cNvSpPr txBox="1">
              <a:spLocks noChangeArrowheads="1"/>
            </p:cNvSpPr>
            <p:nvPr/>
          </p:nvSpPr>
          <p:spPr bwMode="auto">
            <a:xfrm>
              <a:off x="0" y="0"/>
              <a:ext cx="700" cy="523"/>
            </a:xfrm>
            <a:prstGeom prst="rect">
              <a:avLst/>
            </a:prstGeom>
            <a:noFill/>
            <a:ln w="9525">
              <a:noFill/>
              <a:miter lim="800000"/>
              <a:headEnd/>
              <a:tailEnd/>
            </a:ln>
          </p:spPr>
          <p:txBody>
            <a:bodyPr>
              <a:spAutoFit/>
            </a:bodyPr>
            <a:lstStyle/>
            <a:p>
              <a:pPr>
                <a:spcBef>
                  <a:spcPct val="50000"/>
                </a:spcBef>
              </a:pPr>
              <a:r>
                <a:rPr lang="zh-CN" altLang="en-US" sz="2400" b="1" dirty="0" smtClean="0">
                  <a:ea typeface="宋体" pitchFamily="2" charset="-122"/>
                </a:rPr>
                <a:t>烤饼</a:t>
              </a:r>
              <a:r>
                <a:rPr lang="zh-CN" sz="2400" b="1" dirty="0" smtClean="0">
                  <a:ea typeface="宋体" pitchFamily="2" charset="-122"/>
                </a:rPr>
                <a:t>(吨)</a:t>
              </a:r>
              <a:endParaRPr lang="zh-CN" sz="2400" b="1" dirty="0">
                <a:ea typeface="宋体" pitchFamily="2" charset="-122"/>
              </a:endParaRPr>
            </a:p>
          </p:txBody>
        </p:sp>
      </p:grpSp>
      <p:sp>
        <p:nvSpPr>
          <p:cNvPr id="36904" name="Rectangle 40"/>
          <p:cNvSpPr>
            <a:spLocks noGrp="1" noChangeArrowheads="1"/>
          </p:cNvSpPr>
          <p:nvPr>
            <p:ph type="title" idx="4294967295"/>
          </p:nvPr>
        </p:nvSpPr>
        <p:spPr>
          <a:xfrm>
            <a:off x="473075" y="204788"/>
            <a:ext cx="8229600" cy="649287"/>
          </a:xfrm>
        </p:spPr>
        <p:txBody>
          <a:bodyPr/>
          <a:lstStyle/>
          <a:p>
            <a:r>
              <a:rPr lang="en-US" altLang="zh-CN" sz="3600" dirty="0" smtClean="0">
                <a:ea typeface="宋体" pitchFamily="2" charset="-122"/>
              </a:rPr>
              <a:t> </a:t>
            </a:r>
            <a:r>
              <a:rPr lang="zh-CN" altLang="en-US" sz="3600" dirty="0" smtClean="0">
                <a:ea typeface="宋体" pitchFamily="2" charset="-122"/>
              </a:rPr>
              <a:t>贸易</a:t>
            </a:r>
            <a:r>
              <a:rPr lang="zh-CN" sz="3600" dirty="0" smtClean="0">
                <a:ea typeface="宋体" pitchFamily="2" charset="-122"/>
              </a:rPr>
              <a:t>条件下</a:t>
            </a:r>
            <a:r>
              <a:rPr lang="zh-CN" altLang="en-US" sz="3600" dirty="0" smtClean="0">
                <a:ea typeface="宋体" pitchFamily="2" charset="-122"/>
              </a:rPr>
              <a:t>神农</a:t>
            </a:r>
            <a:r>
              <a:rPr lang="zh-CN" sz="3600" dirty="0" smtClean="0">
                <a:ea typeface="宋体" pitchFamily="2" charset="-122"/>
              </a:rPr>
              <a:t>的</a:t>
            </a:r>
            <a:r>
              <a:rPr lang="zh-CN" sz="3600" dirty="0">
                <a:ea typeface="宋体" pitchFamily="2" charset="-122"/>
              </a:rPr>
              <a:t>消费</a:t>
            </a:r>
          </a:p>
        </p:txBody>
      </p:sp>
      <p:sp>
        <p:nvSpPr>
          <p:cNvPr id="36905" name="Line 41"/>
          <p:cNvSpPr>
            <a:spLocks noChangeShapeType="1"/>
          </p:cNvSpPr>
          <p:nvPr/>
        </p:nvSpPr>
        <p:spPr bwMode="auto">
          <a:xfrm>
            <a:off x="1415441" y="2555310"/>
            <a:ext cx="3982058" cy="2937440"/>
          </a:xfrm>
          <a:prstGeom prst="line">
            <a:avLst/>
          </a:prstGeom>
          <a:noFill/>
          <a:ln w="50800">
            <a:solidFill>
              <a:srgbClr val="333399"/>
            </a:solidFill>
            <a:round/>
            <a:headEnd/>
            <a:tailEnd/>
          </a:ln>
        </p:spPr>
        <p:txBody>
          <a:bodyPr/>
          <a:lstStyle/>
          <a:p>
            <a:endParaRPr lang="zh-CN" altLang="en-US"/>
          </a:p>
        </p:txBody>
      </p:sp>
      <p:sp>
        <p:nvSpPr>
          <p:cNvPr id="36906" name="Oval 42"/>
          <p:cNvSpPr>
            <a:spLocks noChangeArrowheads="1"/>
          </p:cNvSpPr>
          <p:nvPr/>
        </p:nvSpPr>
        <p:spPr bwMode="auto">
          <a:xfrm>
            <a:off x="5338763" y="5411788"/>
            <a:ext cx="141287" cy="138112"/>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36907" name="Oval 43"/>
          <p:cNvSpPr>
            <a:spLocks noChangeArrowheads="1"/>
          </p:cNvSpPr>
          <p:nvPr/>
        </p:nvSpPr>
        <p:spPr bwMode="auto">
          <a:xfrm>
            <a:off x="1292225" y="2466756"/>
            <a:ext cx="141288" cy="138113"/>
          </a:xfrm>
          <a:prstGeom prst="ellipse">
            <a:avLst/>
          </a:prstGeom>
          <a:solidFill>
            <a:srgbClr val="333399"/>
          </a:solidFill>
          <a:ln w="9525">
            <a:noFill/>
            <a:round/>
            <a:headEnd/>
            <a:tailEnd/>
          </a:ln>
        </p:spPr>
        <p:txBody>
          <a:bodyPr wrap="none" anchor="ctr"/>
          <a:lstStyle/>
          <a:p>
            <a:endParaRPr lang="zh-CN">
              <a:ea typeface="宋体" pitchFamily="2" charset="-122"/>
            </a:endParaRPr>
          </a:p>
        </p:txBody>
      </p:sp>
      <p:sp>
        <p:nvSpPr>
          <p:cNvPr id="3690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grpSp>
        <p:nvGrpSpPr>
          <p:cNvPr id="7" name="Group 45"/>
          <p:cNvGrpSpPr>
            <a:grpSpLocks/>
          </p:cNvGrpSpPr>
          <p:nvPr/>
        </p:nvGrpSpPr>
        <p:grpSpPr bwMode="auto">
          <a:xfrm>
            <a:off x="1440492" y="3807912"/>
            <a:ext cx="2204581" cy="1694189"/>
            <a:chOff x="0" y="0"/>
            <a:chExt cx="1453" cy="1315"/>
          </a:xfrm>
        </p:grpSpPr>
        <p:grpSp>
          <p:nvGrpSpPr>
            <p:cNvPr id="8" name="Group 46"/>
            <p:cNvGrpSpPr>
              <a:grpSpLocks/>
            </p:cNvGrpSpPr>
            <p:nvPr/>
          </p:nvGrpSpPr>
          <p:grpSpPr bwMode="auto">
            <a:xfrm>
              <a:off x="0" y="47"/>
              <a:ext cx="1411" cy="1268"/>
              <a:chOff x="0" y="0"/>
              <a:chExt cx="795" cy="646"/>
            </a:xfrm>
          </p:grpSpPr>
          <p:sp>
            <p:nvSpPr>
              <p:cNvPr id="36911" name="Line 4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6912" name="Line 4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6913" name="Oval 49"/>
            <p:cNvSpPr>
              <a:spLocks noChangeArrowheads="1"/>
            </p:cNvSpPr>
            <p:nvPr/>
          </p:nvSpPr>
          <p:spPr bwMode="auto">
            <a:xfrm>
              <a:off x="1364" y="0"/>
              <a:ext cx="89" cy="87"/>
            </a:xfrm>
            <a:prstGeom prst="ellipse">
              <a:avLst/>
            </a:prstGeom>
            <a:solidFill>
              <a:srgbClr val="3366FF"/>
            </a:solidFill>
            <a:ln w="9525">
              <a:noFill/>
              <a:round/>
              <a:headEnd/>
              <a:tailEnd/>
            </a:ln>
          </p:spPr>
          <p:txBody>
            <a:bodyPr wrap="none" anchor="ctr"/>
            <a:lstStyle/>
            <a:p>
              <a:endParaRPr lang="zh-CN">
                <a:ea typeface="宋体" pitchFamily="2" charset="-122"/>
              </a:endParaRPr>
            </a:p>
          </p:txBody>
        </p:sp>
      </p:grpSp>
      <p:grpSp>
        <p:nvGrpSpPr>
          <p:cNvPr id="9" name="Group 50"/>
          <p:cNvGrpSpPr>
            <a:grpSpLocks/>
          </p:cNvGrpSpPr>
          <p:nvPr/>
        </p:nvGrpSpPr>
        <p:grpSpPr bwMode="auto">
          <a:xfrm>
            <a:off x="4217988" y="2838450"/>
            <a:ext cx="4513262" cy="820738"/>
            <a:chOff x="0" y="0"/>
            <a:chExt cx="2843" cy="517"/>
          </a:xfrm>
        </p:grpSpPr>
        <p:sp>
          <p:nvSpPr>
            <p:cNvPr id="36915" name="Rectangle 54"/>
            <p:cNvSpPr>
              <a:spLocks noChangeArrowheads="1"/>
            </p:cNvSpPr>
            <p:nvPr/>
          </p:nvSpPr>
          <p:spPr bwMode="auto">
            <a:xfrm>
              <a:off x="2069" y="0"/>
              <a:ext cx="774" cy="51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13</a:t>
              </a:r>
              <a:endParaRPr lang="en-US" altLang="zh-CN" sz="2400" dirty="0">
                <a:ea typeface="宋体" pitchFamily="2" charset="-122"/>
              </a:endParaRPr>
            </a:p>
          </p:txBody>
        </p:sp>
        <p:sp>
          <p:nvSpPr>
            <p:cNvPr id="36916" name="Rectangle 55"/>
            <p:cNvSpPr>
              <a:spLocks noChangeArrowheads="1"/>
            </p:cNvSpPr>
            <p:nvPr/>
          </p:nvSpPr>
          <p:spPr bwMode="auto">
            <a:xfrm>
              <a:off x="1046" y="0"/>
              <a:ext cx="1023" cy="51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27</a:t>
              </a:r>
              <a:endParaRPr lang="en-US" altLang="zh-CN" sz="2400" dirty="0">
                <a:ea typeface="宋体" pitchFamily="2" charset="-122"/>
              </a:endParaRPr>
            </a:p>
          </p:txBody>
        </p:sp>
        <p:sp>
          <p:nvSpPr>
            <p:cNvPr id="36917" name="Rectangle 56"/>
            <p:cNvSpPr>
              <a:spLocks noChangeArrowheads="1"/>
            </p:cNvSpPr>
            <p:nvPr/>
          </p:nvSpPr>
          <p:spPr bwMode="auto">
            <a:xfrm>
              <a:off x="0" y="0"/>
              <a:ext cx="1046" cy="51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a:ea typeface="宋体" pitchFamily="2" charset="-122"/>
                </a:rPr>
                <a:t>= 消费总量</a:t>
              </a:r>
            </a:p>
          </p:txBody>
        </p:sp>
      </p:grpSp>
      <p:grpSp>
        <p:nvGrpSpPr>
          <p:cNvPr id="10" name="Group 54"/>
          <p:cNvGrpSpPr>
            <a:grpSpLocks/>
          </p:cNvGrpSpPr>
          <p:nvPr/>
        </p:nvGrpSpPr>
        <p:grpSpPr bwMode="auto">
          <a:xfrm>
            <a:off x="4217988" y="1905000"/>
            <a:ext cx="4513262" cy="455613"/>
            <a:chOff x="0" y="0"/>
            <a:chExt cx="2843" cy="287"/>
          </a:xfrm>
        </p:grpSpPr>
        <p:sp>
          <p:nvSpPr>
            <p:cNvPr id="36919" name="Rectangle 51"/>
            <p:cNvSpPr>
              <a:spLocks noChangeArrowheads="1"/>
            </p:cNvSpPr>
            <p:nvPr/>
          </p:nvSpPr>
          <p:spPr bwMode="auto">
            <a:xfrm>
              <a:off x="2069" y="0"/>
              <a:ext cx="774"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0</a:t>
              </a:r>
              <a:endParaRPr lang="en-US" altLang="zh-CN" sz="2400" dirty="0">
                <a:ea typeface="宋体" pitchFamily="2" charset="-122"/>
              </a:endParaRPr>
            </a:p>
          </p:txBody>
        </p:sp>
        <p:sp>
          <p:nvSpPr>
            <p:cNvPr id="36920" name="Rectangle 52"/>
            <p:cNvSpPr>
              <a:spLocks noChangeArrowheads="1"/>
            </p:cNvSpPr>
            <p:nvPr/>
          </p:nvSpPr>
          <p:spPr bwMode="auto">
            <a:xfrm>
              <a:off x="1046" y="0"/>
              <a:ext cx="1023"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15</a:t>
              </a:r>
              <a:endParaRPr lang="en-US" altLang="zh-CN" sz="2400" dirty="0">
                <a:ea typeface="宋体" pitchFamily="2" charset="-122"/>
              </a:endParaRPr>
            </a:p>
          </p:txBody>
        </p:sp>
        <p:sp>
          <p:nvSpPr>
            <p:cNvPr id="36921" name="Rectangle 53"/>
            <p:cNvSpPr>
              <a:spLocks noChangeArrowheads="1"/>
            </p:cNvSpPr>
            <p:nvPr/>
          </p:nvSpPr>
          <p:spPr bwMode="auto">
            <a:xfrm>
              <a:off x="0" y="0"/>
              <a:ext cx="1046" cy="28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dirty="0">
                  <a:ea typeface="宋体" pitchFamily="2" charset="-122"/>
                </a:rPr>
                <a:t>+ </a:t>
              </a:r>
              <a:r>
                <a:rPr lang="zh-CN" altLang="en-US" sz="2400" dirty="0" smtClean="0">
                  <a:ea typeface="宋体" pitchFamily="2" charset="-122"/>
                </a:rPr>
                <a:t>购买</a:t>
              </a:r>
              <a:endParaRPr lang="zh-CN" sz="2400" dirty="0">
                <a:ea typeface="宋体" pitchFamily="2" charset="-122"/>
              </a:endParaRPr>
            </a:p>
          </p:txBody>
        </p:sp>
      </p:grpSp>
      <p:grpSp>
        <p:nvGrpSpPr>
          <p:cNvPr id="11" name="Group 58"/>
          <p:cNvGrpSpPr>
            <a:grpSpLocks/>
          </p:cNvGrpSpPr>
          <p:nvPr/>
        </p:nvGrpSpPr>
        <p:grpSpPr bwMode="auto">
          <a:xfrm>
            <a:off x="4217988" y="2360613"/>
            <a:ext cx="4513262" cy="477837"/>
            <a:chOff x="0" y="0"/>
            <a:chExt cx="2843" cy="301"/>
          </a:xfrm>
        </p:grpSpPr>
        <p:sp>
          <p:nvSpPr>
            <p:cNvPr id="36923" name="Rectangle 57"/>
            <p:cNvSpPr>
              <a:spLocks noChangeArrowheads="1"/>
            </p:cNvSpPr>
            <p:nvPr/>
          </p:nvSpPr>
          <p:spPr bwMode="auto">
            <a:xfrm>
              <a:off x="2069" y="0"/>
              <a:ext cx="774" cy="301"/>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5</a:t>
              </a:r>
              <a:endParaRPr lang="en-US" altLang="zh-CN" sz="2400" dirty="0">
                <a:ea typeface="宋体" pitchFamily="2" charset="-122"/>
              </a:endParaRPr>
            </a:p>
          </p:txBody>
        </p:sp>
        <p:sp>
          <p:nvSpPr>
            <p:cNvPr id="36924" name="Rectangle 58"/>
            <p:cNvSpPr>
              <a:spLocks noChangeArrowheads="1"/>
            </p:cNvSpPr>
            <p:nvPr/>
          </p:nvSpPr>
          <p:spPr bwMode="auto">
            <a:xfrm>
              <a:off x="1046" y="0"/>
              <a:ext cx="1023" cy="301"/>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a:ea typeface="宋体" pitchFamily="2" charset="-122"/>
                </a:rPr>
                <a:t>0</a:t>
              </a:r>
            </a:p>
          </p:txBody>
        </p:sp>
        <p:sp>
          <p:nvSpPr>
            <p:cNvPr id="36925" name="Rectangle 59"/>
            <p:cNvSpPr>
              <a:spLocks noChangeArrowheads="1"/>
            </p:cNvSpPr>
            <p:nvPr/>
          </p:nvSpPr>
          <p:spPr bwMode="auto">
            <a:xfrm>
              <a:off x="0" y="0"/>
              <a:ext cx="1046" cy="301"/>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dirty="0">
                  <a:ea typeface="宋体" pitchFamily="2" charset="-122"/>
                </a:rPr>
                <a:t>– </a:t>
              </a:r>
              <a:r>
                <a:rPr lang="zh-CN" altLang="en-US" sz="2400" dirty="0" smtClean="0">
                  <a:ea typeface="宋体" pitchFamily="2" charset="-122"/>
                </a:rPr>
                <a:t>出售</a:t>
              </a:r>
              <a:endParaRPr lang="zh-CN" sz="2400" dirty="0">
                <a:ea typeface="宋体" pitchFamily="2" charset="-122"/>
              </a:endParaRPr>
            </a:p>
          </p:txBody>
        </p:sp>
      </p:grpSp>
      <p:grpSp>
        <p:nvGrpSpPr>
          <p:cNvPr id="12" name="Group 62"/>
          <p:cNvGrpSpPr>
            <a:grpSpLocks/>
          </p:cNvGrpSpPr>
          <p:nvPr/>
        </p:nvGrpSpPr>
        <p:grpSpPr bwMode="auto">
          <a:xfrm>
            <a:off x="4217988" y="1449388"/>
            <a:ext cx="4513262" cy="455612"/>
            <a:chOff x="0" y="0"/>
            <a:chExt cx="2843" cy="287"/>
          </a:xfrm>
        </p:grpSpPr>
        <p:sp>
          <p:nvSpPr>
            <p:cNvPr id="36927" name="Rectangle 60"/>
            <p:cNvSpPr>
              <a:spLocks noChangeArrowheads="1"/>
            </p:cNvSpPr>
            <p:nvPr/>
          </p:nvSpPr>
          <p:spPr bwMode="auto">
            <a:xfrm>
              <a:off x="2069" y="0"/>
              <a:ext cx="774"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18</a:t>
              </a:r>
              <a:endParaRPr lang="en-US" altLang="zh-CN" sz="2400" dirty="0">
                <a:ea typeface="宋体" pitchFamily="2" charset="-122"/>
              </a:endParaRPr>
            </a:p>
          </p:txBody>
        </p:sp>
        <p:sp>
          <p:nvSpPr>
            <p:cNvPr id="36928" name="Rectangle 61"/>
            <p:cNvSpPr>
              <a:spLocks noChangeArrowheads="1"/>
            </p:cNvSpPr>
            <p:nvPr/>
          </p:nvSpPr>
          <p:spPr bwMode="auto">
            <a:xfrm>
              <a:off x="1046" y="0"/>
              <a:ext cx="1023"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altLang="zh-CN" sz="2400" dirty="0" smtClean="0">
                  <a:ea typeface="宋体" pitchFamily="2" charset="-122"/>
                </a:rPr>
                <a:t>12</a:t>
              </a:r>
              <a:endParaRPr lang="en-US" altLang="zh-CN" sz="2400" dirty="0">
                <a:ea typeface="宋体" pitchFamily="2" charset="-122"/>
              </a:endParaRPr>
            </a:p>
          </p:txBody>
        </p:sp>
        <p:sp>
          <p:nvSpPr>
            <p:cNvPr id="36929" name="Rectangle 62"/>
            <p:cNvSpPr>
              <a:spLocks noChangeArrowheads="1"/>
            </p:cNvSpPr>
            <p:nvPr/>
          </p:nvSpPr>
          <p:spPr bwMode="auto">
            <a:xfrm>
              <a:off x="0" y="0"/>
              <a:ext cx="1046" cy="287"/>
            </a:xfrm>
            <a:prstGeom prst="rect">
              <a:avLst/>
            </a:prstGeom>
            <a:solidFill>
              <a:schemeClr val="bg1"/>
            </a:solidFill>
            <a:ln w="9525">
              <a:noFill/>
              <a:miter lim="800000"/>
              <a:headEnd/>
              <a:tailEnd/>
            </a:ln>
          </p:spPr>
          <p:txBody>
            <a:bodyPr anchor="ctr"/>
            <a:lstStyle/>
            <a:p>
              <a:pPr algn="ctr">
                <a:spcBef>
                  <a:spcPct val="45000"/>
                </a:spcBef>
                <a:buClr>
                  <a:srgbClr val="00B85C"/>
                </a:buClr>
                <a:buSzPct val="120000"/>
                <a:buFont typeface="Wingdings" pitchFamily="2" charset="2"/>
                <a:buNone/>
              </a:pPr>
              <a:r>
                <a:rPr lang="zh-CN" sz="2400">
                  <a:ea typeface="宋体" pitchFamily="2" charset="-122"/>
                </a:rPr>
                <a:t>生产</a:t>
              </a:r>
            </a:p>
          </p:txBody>
        </p:sp>
      </p:grpSp>
      <p:sp>
        <p:nvSpPr>
          <p:cNvPr id="36930" name="Rectangle 65"/>
          <p:cNvSpPr>
            <a:spLocks noChangeArrowheads="1"/>
          </p:cNvSpPr>
          <p:nvPr/>
        </p:nvSpPr>
        <p:spPr bwMode="auto">
          <a:xfrm>
            <a:off x="4217988" y="993775"/>
            <a:ext cx="1660525" cy="455613"/>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endParaRPr lang="zh-CN" sz="2400">
              <a:ea typeface="宋体" pitchFamily="2" charset="-122"/>
            </a:endParaRPr>
          </a:p>
        </p:txBody>
      </p:sp>
      <p:sp>
        <p:nvSpPr>
          <p:cNvPr id="36931" name="Line 66"/>
          <p:cNvSpPr>
            <a:spLocks noChangeShapeType="1"/>
          </p:cNvSpPr>
          <p:nvPr/>
        </p:nvSpPr>
        <p:spPr bwMode="auto">
          <a:xfrm>
            <a:off x="4217988" y="993775"/>
            <a:ext cx="1660525" cy="0"/>
          </a:xfrm>
          <a:prstGeom prst="line">
            <a:avLst/>
          </a:prstGeom>
          <a:noFill/>
          <a:ln w="9525">
            <a:noFill/>
            <a:round/>
            <a:headEnd/>
            <a:tailEnd/>
          </a:ln>
        </p:spPr>
        <p:txBody>
          <a:bodyPr/>
          <a:lstStyle/>
          <a:p>
            <a:endParaRPr lang="zh-CN" altLang="en-US"/>
          </a:p>
        </p:txBody>
      </p:sp>
      <p:sp>
        <p:nvSpPr>
          <p:cNvPr id="36932" name="Line 68"/>
          <p:cNvSpPr>
            <a:spLocks noChangeShapeType="1"/>
          </p:cNvSpPr>
          <p:nvPr/>
        </p:nvSpPr>
        <p:spPr bwMode="auto">
          <a:xfrm>
            <a:off x="4217988" y="2838450"/>
            <a:ext cx="4513262" cy="0"/>
          </a:xfrm>
          <a:prstGeom prst="line">
            <a:avLst/>
          </a:prstGeom>
          <a:noFill/>
          <a:ln w="12700">
            <a:solidFill>
              <a:schemeClr val="tx1"/>
            </a:solidFill>
            <a:round/>
            <a:headEnd/>
            <a:tailEnd/>
          </a:ln>
        </p:spPr>
        <p:txBody>
          <a:bodyPr/>
          <a:lstStyle/>
          <a:p>
            <a:endParaRPr lang="zh-CN" altLang="en-US"/>
          </a:p>
        </p:txBody>
      </p:sp>
      <p:sp>
        <p:nvSpPr>
          <p:cNvPr id="36933" name="Line 69"/>
          <p:cNvSpPr>
            <a:spLocks noChangeShapeType="1"/>
          </p:cNvSpPr>
          <p:nvPr/>
        </p:nvSpPr>
        <p:spPr bwMode="auto">
          <a:xfrm>
            <a:off x="4217988" y="3659188"/>
            <a:ext cx="1660525" cy="0"/>
          </a:xfrm>
          <a:prstGeom prst="line">
            <a:avLst/>
          </a:prstGeom>
          <a:noFill/>
          <a:ln w="9525">
            <a:noFill/>
            <a:round/>
            <a:headEnd/>
            <a:tailEnd/>
          </a:ln>
        </p:spPr>
        <p:txBody>
          <a:bodyPr/>
          <a:lstStyle/>
          <a:p>
            <a:endParaRPr lang="zh-CN" altLang="en-US"/>
          </a:p>
        </p:txBody>
      </p:sp>
      <p:sp>
        <p:nvSpPr>
          <p:cNvPr id="36934" name="Line 70"/>
          <p:cNvSpPr>
            <a:spLocks noChangeShapeType="1"/>
          </p:cNvSpPr>
          <p:nvPr/>
        </p:nvSpPr>
        <p:spPr bwMode="auto">
          <a:xfrm>
            <a:off x="4217988" y="993775"/>
            <a:ext cx="0" cy="455613"/>
          </a:xfrm>
          <a:prstGeom prst="line">
            <a:avLst/>
          </a:prstGeom>
          <a:noFill/>
          <a:ln w="9525">
            <a:noFill/>
            <a:round/>
            <a:headEnd/>
            <a:tailEnd/>
          </a:ln>
        </p:spPr>
        <p:txBody>
          <a:bodyPr/>
          <a:lstStyle/>
          <a:p>
            <a:endParaRPr lang="zh-CN" altLang="en-US"/>
          </a:p>
        </p:txBody>
      </p:sp>
      <p:grpSp>
        <p:nvGrpSpPr>
          <p:cNvPr id="13" name="Group 71"/>
          <p:cNvGrpSpPr>
            <a:grpSpLocks/>
          </p:cNvGrpSpPr>
          <p:nvPr/>
        </p:nvGrpSpPr>
        <p:grpSpPr bwMode="auto">
          <a:xfrm>
            <a:off x="4217988" y="993775"/>
            <a:ext cx="4513262" cy="2665413"/>
            <a:chOff x="0" y="0"/>
            <a:chExt cx="2843" cy="1679"/>
          </a:xfrm>
        </p:grpSpPr>
        <p:sp>
          <p:nvSpPr>
            <p:cNvPr id="36936" name="Rectangle 63"/>
            <p:cNvSpPr>
              <a:spLocks noChangeArrowheads="1"/>
            </p:cNvSpPr>
            <p:nvPr/>
          </p:nvSpPr>
          <p:spPr bwMode="auto">
            <a:xfrm>
              <a:off x="2069" y="0"/>
              <a:ext cx="774"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zh-CN" altLang="en-US" sz="2400" dirty="0" smtClean="0">
                  <a:ea typeface="宋体" pitchFamily="2" charset="-122"/>
                </a:rPr>
                <a:t>烤饼</a:t>
              </a:r>
              <a:endParaRPr lang="zh-CN" sz="2400" dirty="0">
                <a:ea typeface="宋体" pitchFamily="2" charset="-122"/>
              </a:endParaRPr>
            </a:p>
          </p:txBody>
        </p:sp>
        <p:sp>
          <p:nvSpPr>
            <p:cNvPr id="36937" name="Rectangle 64"/>
            <p:cNvSpPr>
              <a:spLocks noChangeArrowheads="1"/>
            </p:cNvSpPr>
            <p:nvPr/>
          </p:nvSpPr>
          <p:spPr bwMode="auto">
            <a:xfrm>
              <a:off x="1046" y="0"/>
              <a:ext cx="1023" cy="287"/>
            </a:xfrm>
            <a:prstGeom prst="rect">
              <a:avLst/>
            </a:prstGeom>
            <a:solidFill>
              <a:schemeClr val="bg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zh-CN" altLang="en-US" sz="2400" dirty="0" smtClean="0">
                  <a:ea typeface="宋体" pitchFamily="2" charset="-122"/>
                </a:rPr>
                <a:t>羊肉</a:t>
              </a:r>
              <a:endParaRPr lang="zh-CN" sz="2400" dirty="0">
                <a:ea typeface="宋体" pitchFamily="2" charset="-122"/>
              </a:endParaRPr>
            </a:p>
          </p:txBody>
        </p:sp>
        <p:sp>
          <p:nvSpPr>
            <p:cNvPr id="36938" name="Line 67"/>
            <p:cNvSpPr>
              <a:spLocks noChangeShapeType="1"/>
            </p:cNvSpPr>
            <p:nvPr/>
          </p:nvSpPr>
          <p:spPr bwMode="auto">
            <a:xfrm>
              <a:off x="0" y="287"/>
              <a:ext cx="2843" cy="0"/>
            </a:xfrm>
            <a:prstGeom prst="line">
              <a:avLst/>
            </a:prstGeom>
            <a:noFill/>
            <a:ln w="12700">
              <a:solidFill>
                <a:schemeClr val="tx1"/>
              </a:solidFill>
              <a:round/>
              <a:headEnd/>
              <a:tailEnd/>
            </a:ln>
          </p:spPr>
          <p:txBody>
            <a:bodyPr/>
            <a:lstStyle/>
            <a:p>
              <a:endParaRPr lang="zh-CN" altLang="en-US"/>
            </a:p>
          </p:txBody>
        </p:sp>
        <p:sp>
          <p:nvSpPr>
            <p:cNvPr id="36939" name="Line 71"/>
            <p:cNvSpPr>
              <a:spLocks noChangeShapeType="1"/>
            </p:cNvSpPr>
            <p:nvPr/>
          </p:nvSpPr>
          <p:spPr bwMode="auto">
            <a:xfrm>
              <a:off x="1046" y="0"/>
              <a:ext cx="0" cy="1679"/>
            </a:xfrm>
            <a:prstGeom prst="line">
              <a:avLst/>
            </a:prstGeom>
            <a:noFill/>
            <a:ln w="12700">
              <a:solidFill>
                <a:schemeClr val="tx1"/>
              </a:solidFill>
              <a:round/>
              <a:headEnd/>
              <a:tailEnd/>
            </a:ln>
          </p:spPr>
          <p:txBody>
            <a:bodyPr/>
            <a:lstStyle/>
            <a:p>
              <a:endParaRPr lang="zh-CN" altLang="en-US"/>
            </a:p>
          </p:txBody>
        </p:sp>
        <p:sp>
          <p:nvSpPr>
            <p:cNvPr id="36940" name="Line 72"/>
            <p:cNvSpPr>
              <a:spLocks noChangeShapeType="1"/>
            </p:cNvSpPr>
            <p:nvPr/>
          </p:nvSpPr>
          <p:spPr bwMode="auto">
            <a:xfrm>
              <a:off x="2069" y="0"/>
              <a:ext cx="0" cy="1679"/>
            </a:xfrm>
            <a:prstGeom prst="line">
              <a:avLst/>
            </a:prstGeom>
            <a:noFill/>
            <a:ln w="12700">
              <a:solidFill>
                <a:schemeClr val="tx1"/>
              </a:solidFill>
              <a:round/>
              <a:headEnd/>
              <a:tailEnd/>
            </a:ln>
          </p:spPr>
          <p:txBody>
            <a:bodyPr/>
            <a:lstStyle/>
            <a:p>
              <a:endParaRPr lang="zh-CN" altLang="en-US"/>
            </a:p>
          </p:txBody>
        </p:sp>
      </p:grpSp>
      <p:sp>
        <p:nvSpPr>
          <p:cNvPr id="36941" name="Line 73"/>
          <p:cNvSpPr>
            <a:spLocks noChangeShapeType="1"/>
          </p:cNvSpPr>
          <p:nvPr/>
        </p:nvSpPr>
        <p:spPr bwMode="auto">
          <a:xfrm>
            <a:off x="8731250" y="993775"/>
            <a:ext cx="0" cy="455613"/>
          </a:xfrm>
          <a:prstGeom prst="line">
            <a:avLst/>
          </a:prstGeom>
          <a:noFill/>
          <a:ln w="9525">
            <a:noFill/>
            <a:round/>
            <a:headEnd/>
            <a:tailEnd/>
          </a:ln>
        </p:spPr>
        <p:txBody>
          <a:bodyPr/>
          <a:lstStyle/>
          <a:p>
            <a:endParaRPr lang="zh-CN" altLang="en-US"/>
          </a:p>
        </p:txBody>
      </p:sp>
      <p:sp>
        <p:nvSpPr>
          <p:cNvPr id="36942" name="Line 74"/>
          <p:cNvSpPr>
            <a:spLocks noChangeShapeType="1"/>
          </p:cNvSpPr>
          <p:nvPr/>
        </p:nvSpPr>
        <p:spPr bwMode="auto">
          <a:xfrm>
            <a:off x="5878513" y="993775"/>
            <a:ext cx="1624012" cy="0"/>
          </a:xfrm>
          <a:prstGeom prst="line">
            <a:avLst/>
          </a:prstGeom>
          <a:noFill/>
          <a:ln w="9525">
            <a:noFill/>
            <a:round/>
            <a:headEnd/>
            <a:tailEnd/>
          </a:ln>
        </p:spPr>
        <p:txBody>
          <a:bodyPr/>
          <a:lstStyle/>
          <a:p>
            <a:endParaRPr lang="zh-CN" altLang="en-US"/>
          </a:p>
        </p:txBody>
      </p:sp>
      <p:sp>
        <p:nvSpPr>
          <p:cNvPr id="36943" name="Line 75"/>
          <p:cNvSpPr>
            <a:spLocks noChangeShapeType="1"/>
          </p:cNvSpPr>
          <p:nvPr/>
        </p:nvSpPr>
        <p:spPr bwMode="auto">
          <a:xfrm>
            <a:off x="4217988" y="1449388"/>
            <a:ext cx="0" cy="455612"/>
          </a:xfrm>
          <a:prstGeom prst="line">
            <a:avLst/>
          </a:prstGeom>
          <a:noFill/>
          <a:ln w="9525">
            <a:noFill/>
            <a:round/>
            <a:headEnd/>
            <a:tailEnd/>
          </a:ln>
        </p:spPr>
        <p:txBody>
          <a:bodyPr/>
          <a:lstStyle/>
          <a:p>
            <a:endParaRPr lang="zh-CN" altLang="en-US"/>
          </a:p>
        </p:txBody>
      </p:sp>
      <p:sp>
        <p:nvSpPr>
          <p:cNvPr id="36944" name="Line 76"/>
          <p:cNvSpPr>
            <a:spLocks noChangeShapeType="1"/>
          </p:cNvSpPr>
          <p:nvPr/>
        </p:nvSpPr>
        <p:spPr bwMode="auto">
          <a:xfrm>
            <a:off x="7502525" y="993775"/>
            <a:ext cx="1228725" cy="0"/>
          </a:xfrm>
          <a:prstGeom prst="line">
            <a:avLst/>
          </a:prstGeom>
          <a:noFill/>
          <a:ln w="9525">
            <a:noFill/>
            <a:round/>
            <a:headEnd/>
            <a:tailEnd/>
          </a:ln>
        </p:spPr>
        <p:txBody>
          <a:bodyPr/>
          <a:lstStyle/>
          <a:p>
            <a:endParaRPr lang="zh-CN" altLang="en-US"/>
          </a:p>
        </p:txBody>
      </p:sp>
      <p:sp>
        <p:nvSpPr>
          <p:cNvPr id="36945" name="Line 77"/>
          <p:cNvSpPr>
            <a:spLocks noChangeShapeType="1"/>
          </p:cNvSpPr>
          <p:nvPr/>
        </p:nvSpPr>
        <p:spPr bwMode="auto">
          <a:xfrm>
            <a:off x="8731250" y="1449388"/>
            <a:ext cx="0" cy="455612"/>
          </a:xfrm>
          <a:prstGeom prst="line">
            <a:avLst/>
          </a:prstGeom>
          <a:noFill/>
          <a:ln w="9525">
            <a:noFill/>
            <a:round/>
            <a:headEnd/>
            <a:tailEnd/>
          </a:ln>
        </p:spPr>
        <p:txBody>
          <a:bodyPr/>
          <a:lstStyle/>
          <a:p>
            <a:endParaRPr lang="zh-CN" altLang="en-US"/>
          </a:p>
        </p:txBody>
      </p:sp>
      <p:sp>
        <p:nvSpPr>
          <p:cNvPr id="36946" name="Line 78"/>
          <p:cNvSpPr>
            <a:spLocks noChangeShapeType="1"/>
          </p:cNvSpPr>
          <p:nvPr/>
        </p:nvSpPr>
        <p:spPr bwMode="auto">
          <a:xfrm>
            <a:off x="4217988" y="1905000"/>
            <a:ext cx="0" cy="455613"/>
          </a:xfrm>
          <a:prstGeom prst="line">
            <a:avLst/>
          </a:prstGeom>
          <a:noFill/>
          <a:ln w="9525">
            <a:noFill/>
            <a:round/>
            <a:headEnd/>
            <a:tailEnd/>
          </a:ln>
        </p:spPr>
        <p:txBody>
          <a:bodyPr/>
          <a:lstStyle/>
          <a:p>
            <a:endParaRPr lang="zh-CN" altLang="en-US"/>
          </a:p>
        </p:txBody>
      </p:sp>
      <p:sp>
        <p:nvSpPr>
          <p:cNvPr id="36947" name="Line 79"/>
          <p:cNvSpPr>
            <a:spLocks noChangeShapeType="1"/>
          </p:cNvSpPr>
          <p:nvPr/>
        </p:nvSpPr>
        <p:spPr bwMode="auto">
          <a:xfrm>
            <a:off x="8731250" y="1905000"/>
            <a:ext cx="0" cy="455613"/>
          </a:xfrm>
          <a:prstGeom prst="line">
            <a:avLst/>
          </a:prstGeom>
          <a:noFill/>
          <a:ln w="9525">
            <a:noFill/>
            <a:round/>
            <a:headEnd/>
            <a:tailEnd/>
          </a:ln>
        </p:spPr>
        <p:txBody>
          <a:bodyPr/>
          <a:lstStyle/>
          <a:p>
            <a:endParaRPr lang="zh-CN" altLang="en-US"/>
          </a:p>
        </p:txBody>
      </p:sp>
      <p:sp>
        <p:nvSpPr>
          <p:cNvPr id="36948" name="Line 80"/>
          <p:cNvSpPr>
            <a:spLocks noChangeShapeType="1"/>
          </p:cNvSpPr>
          <p:nvPr/>
        </p:nvSpPr>
        <p:spPr bwMode="auto">
          <a:xfrm>
            <a:off x="4217988" y="2360613"/>
            <a:ext cx="0" cy="477837"/>
          </a:xfrm>
          <a:prstGeom prst="line">
            <a:avLst/>
          </a:prstGeom>
          <a:noFill/>
          <a:ln w="9525">
            <a:noFill/>
            <a:round/>
            <a:headEnd/>
            <a:tailEnd/>
          </a:ln>
        </p:spPr>
        <p:txBody>
          <a:bodyPr/>
          <a:lstStyle/>
          <a:p>
            <a:endParaRPr lang="zh-CN" altLang="en-US"/>
          </a:p>
        </p:txBody>
      </p:sp>
      <p:sp>
        <p:nvSpPr>
          <p:cNvPr id="36949" name="Line 81"/>
          <p:cNvSpPr>
            <a:spLocks noChangeShapeType="1"/>
          </p:cNvSpPr>
          <p:nvPr/>
        </p:nvSpPr>
        <p:spPr bwMode="auto">
          <a:xfrm>
            <a:off x="8731250" y="2360613"/>
            <a:ext cx="0" cy="477837"/>
          </a:xfrm>
          <a:prstGeom prst="line">
            <a:avLst/>
          </a:prstGeom>
          <a:noFill/>
          <a:ln w="9525">
            <a:noFill/>
            <a:round/>
            <a:headEnd/>
            <a:tailEnd/>
          </a:ln>
        </p:spPr>
        <p:txBody>
          <a:bodyPr/>
          <a:lstStyle/>
          <a:p>
            <a:endParaRPr lang="zh-CN" altLang="en-US"/>
          </a:p>
        </p:txBody>
      </p:sp>
      <p:sp>
        <p:nvSpPr>
          <p:cNvPr id="36950" name="Line 82"/>
          <p:cNvSpPr>
            <a:spLocks noChangeShapeType="1"/>
          </p:cNvSpPr>
          <p:nvPr/>
        </p:nvSpPr>
        <p:spPr bwMode="auto">
          <a:xfrm>
            <a:off x="4217988" y="2838450"/>
            <a:ext cx="0" cy="820738"/>
          </a:xfrm>
          <a:prstGeom prst="line">
            <a:avLst/>
          </a:prstGeom>
          <a:noFill/>
          <a:ln w="9525">
            <a:noFill/>
            <a:round/>
            <a:headEnd/>
            <a:tailEnd/>
          </a:ln>
        </p:spPr>
        <p:txBody>
          <a:bodyPr/>
          <a:lstStyle/>
          <a:p>
            <a:endParaRPr lang="zh-CN" altLang="en-US"/>
          </a:p>
        </p:txBody>
      </p:sp>
      <p:sp>
        <p:nvSpPr>
          <p:cNvPr id="36951" name="Line 83"/>
          <p:cNvSpPr>
            <a:spLocks noChangeShapeType="1"/>
          </p:cNvSpPr>
          <p:nvPr/>
        </p:nvSpPr>
        <p:spPr bwMode="auto">
          <a:xfrm>
            <a:off x="8731250" y="2838450"/>
            <a:ext cx="0" cy="820738"/>
          </a:xfrm>
          <a:prstGeom prst="line">
            <a:avLst/>
          </a:prstGeom>
          <a:noFill/>
          <a:ln w="9525">
            <a:noFill/>
            <a:round/>
            <a:headEnd/>
            <a:tailEnd/>
          </a:ln>
        </p:spPr>
        <p:txBody>
          <a:bodyPr/>
          <a:lstStyle/>
          <a:p>
            <a:endParaRPr lang="zh-CN" altLang="en-US"/>
          </a:p>
        </p:txBody>
      </p:sp>
      <p:sp>
        <p:nvSpPr>
          <p:cNvPr id="36952" name="Line 84"/>
          <p:cNvSpPr>
            <a:spLocks noChangeShapeType="1"/>
          </p:cNvSpPr>
          <p:nvPr/>
        </p:nvSpPr>
        <p:spPr bwMode="auto">
          <a:xfrm>
            <a:off x="5878513" y="3659188"/>
            <a:ext cx="1624012" cy="0"/>
          </a:xfrm>
          <a:prstGeom prst="line">
            <a:avLst/>
          </a:prstGeom>
          <a:noFill/>
          <a:ln w="9525">
            <a:noFill/>
            <a:round/>
            <a:headEnd/>
            <a:tailEnd/>
          </a:ln>
        </p:spPr>
        <p:txBody>
          <a:bodyPr/>
          <a:lstStyle/>
          <a:p>
            <a:endParaRPr lang="zh-CN" altLang="en-US"/>
          </a:p>
        </p:txBody>
      </p:sp>
      <p:sp>
        <p:nvSpPr>
          <p:cNvPr id="36953" name="Line 85"/>
          <p:cNvSpPr>
            <a:spLocks noChangeShapeType="1"/>
          </p:cNvSpPr>
          <p:nvPr/>
        </p:nvSpPr>
        <p:spPr bwMode="auto">
          <a:xfrm>
            <a:off x="7502525" y="3659188"/>
            <a:ext cx="1228725" cy="0"/>
          </a:xfrm>
          <a:prstGeom prst="line">
            <a:avLst/>
          </a:prstGeom>
          <a:noFill/>
          <a:ln w="9525">
            <a:noFill/>
            <a:round/>
            <a:headEnd/>
            <a:tailEnd/>
          </a:ln>
        </p:spPr>
        <p:txBody>
          <a:bodyPr/>
          <a:lstStyle/>
          <a:p>
            <a:endParaRPr lang="zh-CN" altLang="en-US"/>
          </a:p>
        </p:txBody>
      </p:sp>
      <p:grpSp>
        <p:nvGrpSpPr>
          <p:cNvPr id="14" name="Group 90"/>
          <p:cNvGrpSpPr>
            <a:grpSpLocks/>
          </p:cNvGrpSpPr>
          <p:nvPr/>
        </p:nvGrpSpPr>
        <p:grpSpPr bwMode="auto">
          <a:xfrm>
            <a:off x="1365250" y="3194137"/>
            <a:ext cx="1039747" cy="2217107"/>
            <a:chOff x="0" y="0"/>
            <a:chExt cx="834" cy="1629"/>
          </a:xfrm>
        </p:grpSpPr>
        <p:grpSp>
          <p:nvGrpSpPr>
            <p:cNvPr id="15" name="Group 91"/>
            <p:cNvGrpSpPr>
              <a:grpSpLocks/>
            </p:cNvGrpSpPr>
            <p:nvPr/>
          </p:nvGrpSpPr>
          <p:grpSpPr bwMode="auto">
            <a:xfrm>
              <a:off x="0" y="45"/>
              <a:ext cx="793" cy="1584"/>
              <a:chOff x="0" y="0"/>
              <a:chExt cx="795" cy="646"/>
            </a:xfrm>
          </p:grpSpPr>
          <p:sp>
            <p:nvSpPr>
              <p:cNvPr id="36956" name="Line 95"/>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6957" name="Line 96"/>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6958" name="Oval 97"/>
            <p:cNvSpPr>
              <a:spLocks noChangeArrowheads="1"/>
            </p:cNvSpPr>
            <p:nvPr/>
          </p:nvSpPr>
          <p:spPr bwMode="auto">
            <a:xfrm>
              <a:off x="745" y="0"/>
              <a:ext cx="89" cy="87"/>
            </a:xfrm>
            <a:prstGeom prst="ellipse">
              <a:avLst/>
            </a:prstGeom>
            <a:solidFill>
              <a:srgbClr val="FF0000"/>
            </a:solidFill>
            <a:ln w="9525">
              <a:noFill/>
              <a:round/>
              <a:headEnd/>
              <a:tailEnd/>
            </a:ln>
          </p:spPr>
          <p:txBody>
            <a:bodyPr wrap="none" anchor="ctr"/>
            <a:lstStyle/>
            <a:p>
              <a:endParaRPr lang="zh-CN">
                <a:ea typeface="宋体" pitchFamily="2" charset="-122"/>
              </a:endParaRPr>
            </a:p>
          </p:txBody>
        </p:sp>
      </p:grpSp>
      <p:sp>
        <p:nvSpPr>
          <p:cNvPr id="97" name="Line 10"/>
          <p:cNvSpPr>
            <a:spLocks noChangeShapeType="1"/>
          </p:cNvSpPr>
          <p:nvPr/>
        </p:nvSpPr>
        <p:spPr bwMode="auto">
          <a:xfrm flipV="1">
            <a:off x="2353741" y="5464502"/>
            <a:ext cx="0" cy="101600"/>
          </a:xfrm>
          <a:prstGeom prst="line">
            <a:avLst/>
          </a:prstGeom>
          <a:noFill/>
          <a:ln w="3175">
            <a:solidFill>
              <a:schemeClr val="tx1"/>
            </a:solidFill>
            <a:round/>
            <a:headEnd/>
            <a:tailEnd/>
          </a:ln>
        </p:spPr>
        <p:txBody>
          <a:bodyPr/>
          <a:lstStyle/>
          <a:p>
            <a:endParaRPr lang="zh-CN" altLang="en-US"/>
          </a:p>
        </p:txBody>
      </p:sp>
      <p:sp>
        <p:nvSpPr>
          <p:cNvPr id="98" name="Line 28"/>
          <p:cNvSpPr>
            <a:spLocks noChangeShapeType="1"/>
          </p:cNvSpPr>
          <p:nvPr/>
        </p:nvSpPr>
        <p:spPr bwMode="auto">
          <a:xfrm flipV="1">
            <a:off x="3321616" y="5464502"/>
            <a:ext cx="0" cy="101600"/>
          </a:xfrm>
          <a:prstGeom prst="line">
            <a:avLst/>
          </a:prstGeom>
          <a:noFill/>
          <a:ln w="3175">
            <a:solidFill>
              <a:schemeClr val="tx1"/>
            </a:solidFill>
            <a:round/>
            <a:headEnd/>
            <a:tailEnd/>
          </a:ln>
        </p:spPr>
        <p:txBody>
          <a:bodyPr/>
          <a:lstStyle/>
          <a:p>
            <a:endParaRPr lang="zh-CN" altLang="en-US"/>
          </a:p>
        </p:txBody>
      </p:sp>
      <p:sp>
        <p:nvSpPr>
          <p:cNvPr id="99" name="Line 31"/>
          <p:cNvSpPr>
            <a:spLocks noChangeShapeType="1"/>
          </p:cNvSpPr>
          <p:nvPr/>
        </p:nvSpPr>
        <p:spPr bwMode="auto">
          <a:xfrm flipV="1">
            <a:off x="4261089" y="5453563"/>
            <a:ext cx="0" cy="101600"/>
          </a:xfrm>
          <a:prstGeom prst="line">
            <a:avLst/>
          </a:prstGeom>
          <a:noFill/>
          <a:ln w="3175">
            <a:solidFill>
              <a:schemeClr val="tx1"/>
            </a:solidFill>
            <a:round/>
            <a:headEnd/>
            <a:tailEnd/>
          </a:ln>
        </p:spPr>
        <p:txBody>
          <a:bodyPr/>
          <a:lstStyle/>
          <a:p>
            <a:endParaRPr lang="zh-CN" altLang="en-US"/>
          </a:p>
        </p:txBody>
      </p:sp>
      <p:sp>
        <p:nvSpPr>
          <p:cNvPr id="100" name="Text Box 26"/>
          <p:cNvSpPr txBox="1">
            <a:spLocks noChangeArrowheads="1"/>
          </p:cNvSpPr>
          <p:nvPr/>
        </p:nvSpPr>
        <p:spPr bwMode="auto">
          <a:xfrm>
            <a:off x="2994482" y="5613552"/>
            <a:ext cx="736600" cy="457200"/>
          </a:xfrm>
          <a:prstGeom prst="rect">
            <a:avLst/>
          </a:prstGeom>
          <a:noFill/>
          <a:ln w="9525">
            <a:noFill/>
            <a:miter lim="800000"/>
            <a:headEnd/>
            <a:tailEnd/>
          </a:ln>
        </p:spPr>
        <p:txBody>
          <a:bodyPr>
            <a:spAutoFit/>
          </a:bodyPr>
          <a:lstStyle/>
          <a:p>
            <a:pPr algn="ctr">
              <a:spcBef>
                <a:spcPct val="50000"/>
              </a:spcBef>
            </a:pPr>
            <a:r>
              <a:rPr lang="en-US" altLang="zh-CN" sz="2400" dirty="0" smtClean="0">
                <a:ea typeface="宋体" pitchFamily="2" charset="-122"/>
              </a:rPr>
              <a:t>24</a:t>
            </a:r>
            <a:endParaRPr lang="en-US" altLang="zh-CN" sz="2400" dirty="0">
              <a:ea typeface="宋体" pitchFamily="2" charset="-122"/>
            </a:endParaRPr>
          </a:p>
        </p:txBody>
      </p:sp>
      <p:sp>
        <p:nvSpPr>
          <p:cNvPr id="101" name="Text Box 8"/>
          <p:cNvSpPr txBox="1">
            <a:spLocks noChangeArrowheads="1"/>
          </p:cNvSpPr>
          <p:nvPr/>
        </p:nvSpPr>
        <p:spPr bwMode="auto">
          <a:xfrm>
            <a:off x="665967" y="3789624"/>
            <a:ext cx="692390" cy="461665"/>
          </a:xfrm>
          <a:prstGeom prst="rect">
            <a:avLst/>
          </a:prstGeom>
          <a:noFill/>
          <a:ln w="9525">
            <a:noFill/>
            <a:miter lim="800000"/>
            <a:headEnd/>
            <a:tailEnd/>
          </a:ln>
        </p:spPr>
        <p:txBody>
          <a:bodyPr wrap="square">
            <a:spAutoFit/>
          </a:bodyPr>
          <a:lstStyle/>
          <a:p>
            <a:pPr>
              <a:spcBef>
                <a:spcPct val="50000"/>
              </a:spcBef>
            </a:pPr>
            <a:r>
              <a:rPr lang="en-US" altLang="zh-CN" sz="2400" dirty="0" smtClean="0">
                <a:ea typeface="宋体" pitchFamily="2" charset="-122"/>
              </a:rPr>
              <a:t>12</a:t>
            </a:r>
            <a:endParaRPr lang="en-US" altLang="zh-CN" sz="2400" dirty="0">
              <a:ea typeface="宋体" pitchFamily="2" charset="-122"/>
            </a:endParaRPr>
          </a:p>
        </p:txBody>
      </p:sp>
    </p:spTree>
    <p:extLst>
      <p:ext uri="{BB962C8B-B14F-4D97-AF65-F5344CB8AC3E}">
        <p14:creationId xmlns:p14="http://schemas.microsoft.com/office/powerpoint/2010/main" val="11789728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8" presetClass="entr" presetSubtype="3"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up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932"/>
                                        </p:tgtEl>
                                        <p:attrNameLst>
                                          <p:attrName>style.visibility</p:attrName>
                                        </p:attrNameLst>
                                      </p:cBhvr>
                                      <p:to>
                                        <p:strVal val="visible"/>
                                      </p:to>
                                    </p:set>
                                    <p:animEffect transition="in" filter="wipe(left)">
                                      <p:cBhvr>
                                        <p:cTn id="25" dur="500"/>
                                        <p:tgtEl>
                                          <p:spTgt spid="3693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par>
                                <p:cTn id="30" presetID="18" presetClass="entr" presetSubtype="3"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59" name="灯片编号占位符 2"/>
          <p:cNvSpPr>
            <a:spLocks noGrp="1"/>
          </p:cNvSpPr>
          <p:nvPr>
            <p:ph type="sldNum" sz="quarter" idx="11"/>
          </p:nvPr>
        </p:nvSpPr>
        <p:spPr/>
        <p:txBody>
          <a:bodyPr/>
          <a:lstStyle/>
          <a:p>
            <a:fld id="{689481FB-CC99-4689-8C33-277B798BB723}" type="slidenum">
              <a:rPr lang="en-US" altLang="zh-CN"/>
              <a:pPr/>
              <a:t>50</a:t>
            </a:fld>
            <a:endParaRPr lang="en-US" altLang="zh-CN"/>
          </a:p>
        </p:txBody>
      </p:sp>
      <p:sp>
        <p:nvSpPr>
          <p:cNvPr id="40962" name="Rectangle 59"/>
          <p:cNvSpPr>
            <a:spLocks noChangeArrowheads="1"/>
          </p:cNvSpPr>
          <p:nvPr/>
        </p:nvSpPr>
        <p:spPr bwMode="auto">
          <a:xfrm>
            <a:off x="615950" y="3706813"/>
            <a:ext cx="7904163" cy="2570162"/>
          </a:xfrm>
          <a:prstGeom prst="rect">
            <a:avLst/>
          </a:prstGeom>
          <a:solidFill>
            <a:srgbClr val="CCFFCC"/>
          </a:solidFill>
          <a:ln w="9525">
            <a:noFill/>
            <a:miter lim="800000"/>
            <a:headEnd/>
            <a:tailEnd/>
          </a:ln>
        </p:spPr>
        <p:txBody>
          <a:bodyPr wrap="none" anchor="ctr"/>
          <a:lstStyle/>
          <a:p>
            <a:endParaRPr lang="zh-CN" dirty="0">
              <a:ea typeface="宋体" pitchFamily="2" charset="-122"/>
            </a:endParaRPr>
          </a:p>
        </p:txBody>
      </p:sp>
      <p:sp>
        <p:nvSpPr>
          <p:cNvPr id="40963" name="Rectangle 58"/>
          <p:cNvSpPr>
            <a:spLocks noChangeArrowheads="1"/>
          </p:cNvSpPr>
          <p:nvPr/>
        </p:nvSpPr>
        <p:spPr bwMode="auto">
          <a:xfrm>
            <a:off x="604838" y="1089025"/>
            <a:ext cx="7904162" cy="2617788"/>
          </a:xfrm>
          <a:prstGeom prst="rect">
            <a:avLst/>
          </a:prstGeom>
          <a:solidFill>
            <a:srgbClr val="FFFF99"/>
          </a:solidFill>
          <a:ln w="9525">
            <a:noFill/>
            <a:miter lim="800000"/>
            <a:headEnd/>
            <a:tailEnd/>
          </a:ln>
        </p:spPr>
        <p:txBody>
          <a:bodyPr wrap="none" anchor="ctr"/>
          <a:lstStyle/>
          <a:p>
            <a:endParaRPr lang="zh-CN">
              <a:ea typeface="宋体" pitchFamily="2" charset="-122"/>
            </a:endParaRPr>
          </a:p>
        </p:txBody>
      </p:sp>
      <p:sp>
        <p:nvSpPr>
          <p:cNvPr id="40964" name="Rectangle 2"/>
          <p:cNvSpPr>
            <a:spLocks noGrp="1" noChangeArrowheads="1"/>
          </p:cNvSpPr>
          <p:nvPr>
            <p:ph type="title" idx="4294967295"/>
          </p:nvPr>
        </p:nvSpPr>
        <p:spPr>
          <a:xfrm>
            <a:off x="347663" y="268288"/>
            <a:ext cx="8482012" cy="649287"/>
          </a:xfrm>
        </p:spPr>
        <p:txBody>
          <a:bodyPr/>
          <a:lstStyle/>
          <a:p>
            <a:r>
              <a:rPr lang="en-US" altLang="zh-CN" sz="3600" dirty="0" smtClean="0">
                <a:ea typeface="宋体" pitchFamily="2" charset="-122"/>
              </a:rPr>
              <a:t> 3.1 </a:t>
            </a:r>
            <a:r>
              <a:rPr lang="zh-CN" altLang="en-US" sz="3600" dirty="0" smtClean="0">
                <a:ea typeface="宋体" pitchFamily="2" charset="-122"/>
              </a:rPr>
              <a:t>贸易的好处</a:t>
            </a:r>
            <a:endParaRPr lang="zh-CN" sz="3600" dirty="0">
              <a:ea typeface="宋体" pitchFamily="2" charset="-122"/>
            </a:endParaRPr>
          </a:p>
        </p:txBody>
      </p:sp>
      <p:grpSp>
        <p:nvGrpSpPr>
          <p:cNvPr id="2" name="Group 5"/>
          <p:cNvGrpSpPr>
            <a:grpSpLocks/>
          </p:cNvGrpSpPr>
          <p:nvPr/>
        </p:nvGrpSpPr>
        <p:grpSpPr bwMode="auto">
          <a:xfrm>
            <a:off x="600075" y="3152775"/>
            <a:ext cx="7913688" cy="552450"/>
            <a:chOff x="0" y="0"/>
            <a:chExt cx="4985" cy="348"/>
          </a:xfrm>
        </p:grpSpPr>
        <p:sp>
          <p:nvSpPr>
            <p:cNvPr id="40966" name="Rectangle 4"/>
            <p:cNvSpPr>
              <a:spLocks noChangeArrowheads="1"/>
            </p:cNvSpPr>
            <p:nvPr/>
          </p:nvSpPr>
          <p:spPr bwMode="auto">
            <a:xfrm>
              <a:off x="3853" y="0"/>
              <a:ext cx="1132"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b="1" dirty="0" smtClean="0">
                  <a:solidFill>
                    <a:srgbClr val="0000FF"/>
                  </a:solidFill>
                  <a:ea typeface="宋体" pitchFamily="2" charset="-122"/>
                </a:rPr>
                <a:t>1</a:t>
              </a:r>
              <a:endParaRPr lang="en-US" altLang="zh-CN" sz="2500" b="1" dirty="0">
                <a:solidFill>
                  <a:srgbClr val="0000FF"/>
                </a:solidFill>
                <a:ea typeface="宋体" pitchFamily="2" charset="-122"/>
              </a:endParaRPr>
            </a:p>
          </p:txBody>
        </p:sp>
        <p:sp>
          <p:nvSpPr>
            <p:cNvPr id="40967" name="Rectangle 5"/>
            <p:cNvSpPr>
              <a:spLocks noChangeArrowheads="1"/>
            </p:cNvSpPr>
            <p:nvPr/>
          </p:nvSpPr>
          <p:spPr bwMode="auto">
            <a:xfrm>
              <a:off x="2532" y="0"/>
              <a:ext cx="1321"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5</a:t>
              </a:r>
              <a:endParaRPr lang="en-US" altLang="zh-CN" sz="2500" dirty="0">
                <a:ea typeface="宋体" pitchFamily="2" charset="-122"/>
              </a:endParaRPr>
            </a:p>
          </p:txBody>
        </p:sp>
        <p:sp>
          <p:nvSpPr>
            <p:cNvPr id="40968" name="Rectangle 6"/>
            <p:cNvSpPr>
              <a:spLocks noChangeArrowheads="1"/>
            </p:cNvSpPr>
            <p:nvPr/>
          </p:nvSpPr>
          <p:spPr bwMode="auto">
            <a:xfrm>
              <a:off x="1156" y="0"/>
              <a:ext cx="1376"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4</a:t>
              </a:r>
              <a:endParaRPr lang="en-US" altLang="zh-CN" sz="2500" dirty="0">
                <a:ea typeface="宋体" pitchFamily="2" charset="-122"/>
              </a:endParaRPr>
            </a:p>
          </p:txBody>
        </p:sp>
        <p:sp>
          <p:nvSpPr>
            <p:cNvPr id="40969" name="Rectangle 7"/>
            <p:cNvSpPr>
              <a:spLocks noChangeArrowheads="1"/>
            </p:cNvSpPr>
            <p:nvPr/>
          </p:nvSpPr>
          <p:spPr bwMode="auto">
            <a:xfrm>
              <a:off x="0" y="0"/>
              <a:ext cx="1156"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500" dirty="0" smtClean="0">
                  <a:ea typeface="宋体" pitchFamily="2" charset="-122"/>
                </a:rPr>
                <a:t>烤饼</a:t>
              </a:r>
              <a:endParaRPr lang="zh-CN" sz="2500" dirty="0">
                <a:ea typeface="宋体" pitchFamily="2" charset="-122"/>
              </a:endParaRPr>
            </a:p>
          </p:txBody>
        </p:sp>
      </p:grpSp>
      <p:grpSp>
        <p:nvGrpSpPr>
          <p:cNvPr id="3" name="Group 10"/>
          <p:cNvGrpSpPr>
            <a:grpSpLocks/>
          </p:cNvGrpSpPr>
          <p:nvPr/>
        </p:nvGrpSpPr>
        <p:grpSpPr bwMode="auto">
          <a:xfrm>
            <a:off x="600075" y="2592388"/>
            <a:ext cx="7913688" cy="560387"/>
            <a:chOff x="0" y="0"/>
            <a:chExt cx="4985" cy="353"/>
          </a:xfrm>
        </p:grpSpPr>
        <p:sp>
          <p:nvSpPr>
            <p:cNvPr id="40971" name="Rectangle 8"/>
            <p:cNvSpPr>
              <a:spLocks noChangeArrowheads="1"/>
            </p:cNvSpPr>
            <p:nvPr/>
          </p:nvSpPr>
          <p:spPr bwMode="auto">
            <a:xfrm>
              <a:off x="3853" y="0"/>
              <a:ext cx="1132"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b="1" dirty="0" smtClean="0">
                  <a:solidFill>
                    <a:srgbClr val="0000FF"/>
                  </a:solidFill>
                  <a:ea typeface="宋体" pitchFamily="2" charset="-122"/>
                </a:rPr>
                <a:t>1</a:t>
              </a:r>
              <a:endParaRPr lang="en-US" altLang="zh-CN" sz="2500" b="1" dirty="0">
                <a:solidFill>
                  <a:srgbClr val="0000FF"/>
                </a:solidFill>
                <a:ea typeface="宋体" pitchFamily="2" charset="-122"/>
              </a:endParaRPr>
            </a:p>
          </p:txBody>
        </p:sp>
        <p:sp>
          <p:nvSpPr>
            <p:cNvPr id="40972" name="Rectangle 9"/>
            <p:cNvSpPr>
              <a:spLocks noChangeArrowheads="1"/>
            </p:cNvSpPr>
            <p:nvPr/>
          </p:nvSpPr>
          <p:spPr bwMode="auto">
            <a:xfrm>
              <a:off x="2532" y="0"/>
              <a:ext cx="1321"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17</a:t>
              </a:r>
              <a:endParaRPr lang="en-US" altLang="zh-CN" sz="2500" dirty="0">
                <a:ea typeface="宋体" pitchFamily="2" charset="-122"/>
              </a:endParaRPr>
            </a:p>
          </p:txBody>
        </p:sp>
        <p:sp>
          <p:nvSpPr>
            <p:cNvPr id="40973" name="Rectangle 10"/>
            <p:cNvSpPr>
              <a:spLocks noChangeArrowheads="1"/>
            </p:cNvSpPr>
            <p:nvPr/>
          </p:nvSpPr>
          <p:spPr bwMode="auto">
            <a:xfrm>
              <a:off x="1156" y="0"/>
              <a:ext cx="1376"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16</a:t>
              </a:r>
              <a:endParaRPr lang="en-US" altLang="zh-CN" sz="2500" dirty="0">
                <a:ea typeface="宋体" pitchFamily="2" charset="-122"/>
              </a:endParaRPr>
            </a:p>
          </p:txBody>
        </p:sp>
        <p:sp>
          <p:nvSpPr>
            <p:cNvPr id="40974" name="Rectangle 11"/>
            <p:cNvSpPr>
              <a:spLocks noChangeArrowheads="1"/>
            </p:cNvSpPr>
            <p:nvPr/>
          </p:nvSpPr>
          <p:spPr bwMode="auto">
            <a:xfrm>
              <a:off x="0" y="0"/>
              <a:ext cx="1156"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500" dirty="0" smtClean="0">
                  <a:ea typeface="宋体" pitchFamily="2" charset="-122"/>
                </a:rPr>
                <a:t>羊肉</a:t>
              </a:r>
              <a:endParaRPr lang="zh-CN" sz="2500" dirty="0">
                <a:ea typeface="宋体" pitchFamily="2" charset="-122"/>
              </a:endParaRPr>
            </a:p>
          </p:txBody>
        </p:sp>
      </p:grpSp>
      <p:sp>
        <p:nvSpPr>
          <p:cNvPr id="40975" name="Rectangle 12"/>
          <p:cNvSpPr>
            <a:spLocks noChangeArrowheads="1"/>
          </p:cNvSpPr>
          <p:nvPr/>
        </p:nvSpPr>
        <p:spPr bwMode="auto">
          <a:xfrm>
            <a:off x="6716713" y="1701800"/>
            <a:ext cx="1797050" cy="89058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贸易的利益</a:t>
            </a:r>
          </a:p>
        </p:txBody>
      </p:sp>
      <p:sp>
        <p:nvSpPr>
          <p:cNvPr id="40976" name="Rectangle 13"/>
          <p:cNvSpPr>
            <a:spLocks noChangeArrowheads="1"/>
          </p:cNvSpPr>
          <p:nvPr/>
        </p:nvSpPr>
        <p:spPr bwMode="auto">
          <a:xfrm>
            <a:off x="4619625" y="1701800"/>
            <a:ext cx="2097088" cy="89058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有贸易时的消费</a:t>
            </a:r>
          </a:p>
        </p:txBody>
      </p:sp>
      <p:sp>
        <p:nvSpPr>
          <p:cNvPr id="40977" name="Rectangle 14"/>
          <p:cNvSpPr>
            <a:spLocks noChangeArrowheads="1"/>
          </p:cNvSpPr>
          <p:nvPr/>
        </p:nvSpPr>
        <p:spPr bwMode="auto">
          <a:xfrm>
            <a:off x="2435225" y="1701800"/>
            <a:ext cx="2184400" cy="89058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没有贸易时的消费</a:t>
            </a:r>
          </a:p>
        </p:txBody>
      </p:sp>
      <p:sp>
        <p:nvSpPr>
          <p:cNvPr id="40978" name="Rectangle 15"/>
          <p:cNvSpPr>
            <a:spLocks noChangeArrowheads="1"/>
          </p:cNvSpPr>
          <p:nvPr/>
        </p:nvSpPr>
        <p:spPr bwMode="auto">
          <a:xfrm>
            <a:off x="600075" y="1701800"/>
            <a:ext cx="1835150" cy="890588"/>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zh-CN" sz="2500">
              <a:ea typeface="宋体" pitchFamily="2" charset="-122"/>
            </a:endParaRPr>
          </a:p>
        </p:txBody>
      </p:sp>
      <p:sp>
        <p:nvSpPr>
          <p:cNvPr id="40979" name="Rectangle 16"/>
          <p:cNvSpPr>
            <a:spLocks noChangeArrowheads="1"/>
          </p:cNvSpPr>
          <p:nvPr/>
        </p:nvSpPr>
        <p:spPr bwMode="auto">
          <a:xfrm>
            <a:off x="600075" y="1087438"/>
            <a:ext cx="7913688" cy="614362"/>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zh-CN" altLang="en-US" sz="2800" b="1" dirty="0" smtClean="0">
                <a:ea typeface="宋体" pitchFamily="2" charset="-122"/>
              </a:rPr>
              <a:t>愚公</a:t>
            </a:r>
            <a:endParaRPr lang="zh-CN" sz="2800" b="1" dirty="0">
              <a:ea typeface="宋体" pitchFamily="2" charset="-122"/>
            </a:endParaRPr>
          </a:p>
        </p:txBody>
      </p:sp>
      <p:sp>
        <p:nvSpPr>
          <p:cNvPr id="40980" name="Line 17"/>
          <p:cNvSpPr>
            <a:spLocks noChangeShapeType="1"/>
          </p:cNvSpPr>
          <p:nvPr/>
        </p:nvSpPr>
        <p:spPr bwMode="auto">
          <a:xfrm>
            <a:off x="600075" y="1087438"/>
            <a:ext cx="7913688" cy="0"/>
          </a:xfrm>
          <a:prstGeom prst="line">
            <a:avLst/>
          </a:prstGeom>
          <a:noFill/>
          <a:ln w="28575" cap="sq">
            <a:solidFill>
              <a:schemeClr val="tx1"/>
            </a:solidFill>
            <a:round/>
            <a:headEnd/>
            <a:tailEnd/>
          </a:ln>
        </p:spPr>
        <p:txBody>
          <a:bodyPr/>
          <a:lstStyle/>
          <a:p>
            <a:endParaRPr lang="zh-CN" altLang="en-US"/>
          </a:p>
        </p:txBody>
      </p:sp>
      <p:sp>
        <p:nvSpPr>
          <p:cNvPr id="40981" name="Line 18"/>
          <p:cNvSpPr>
            <a:spLocks noChangeShapeType="1"/>
          </p:cNvSpPr>
          <p:nvPr/>
        </p:nvSpPr>
        <p:spPr bwMode="auto">
          <a:xfrm>
            <a:off x="600075" y="1701800"/>
            <a:ext cx="7913688" cy="0"/>
          </a:xfrm>
          <a:prstGeom prst="line">
            <a:avLst/>
          </a:prstGeom>
          <a:noFill/>
          <a:ln w="12700">
            <a:solidFill>
              <a:schemeClr val="tx1"/>
            </a:solidFill>
            <a:round/>
            <a:headEnd/>
            <a:tailEnd/>
          </a:ln>
        </p:spPr>
        <p:txBody>
          <a:bodyPr/>
          <a:lstStyle/>
          <a:p>
            <a:endParaRPr lang="zh-CN" altLang="en-US"/>
          </a:p>
        </p:txBody>
      </p:sp>
      <p:sp>
        <p:nvSpPr>
          <p:cNvPr id="40982" name="Line 19"/>
          <p:cNvSpPr>
            <a:spLocks noChangeShapeType="1"/>
          </p:cNvSpPr>
          <p:nvPr/>
        </p:nvSpPr>
        <p:spPr bwMode="auto">
          <a:xfrm>
            <a:off x="600075" y="2592388"/>
            <a:ext cx="7913688" cy="0"/>
          </a:xfrm>
          <a:prstGeom prst="line">
            <a:avLst/>
          </a:prstGeom>
          <a:noFill/>
          <a:ln w="12700">
            <a:solidFill>
              <a:schemeClr val="tx1"/>
            </a:solidFill>
            <a:round/>
            <a:headEnd/>
            <a:tailEnd/>
          </a:ln>
        </p:spPr>
        <p:txBody>
          <a:bodyPr/>
          <a:lstStyle/>
          <a:p>
            <a:endParaRPr lang="zh-CN" altLang="en-US"/>
          </a:p>
        </p:txBody>
      </p:sp>
      <p:sp>
        <p:nvSpPr>
          <p:cNvPr id="40983" name="Line 20"/>
          <p:cNvSpPr>
            <a:spLocks noChangeShapeType="1"/>
          </p:cNvSpPr>
          <p:nvPr/>
        </p:nvSpPr>
        <p:spPr bwMode="auto">
          <a:xfrm>
            <a:off x="600075" y="3152775"/>
            <a:ext cx="7913688" cy="0"/>
          </a:xfrm>
          <a:prstGeom prst="line">
            <a:avLst/>
          </a:prstGeom>
          <a:noFill/>
          <a:ln w="12700">
            <a:solidFill>
              <a:schemeClr val="tx1"/>
            </a:solidFill>
            <a:round/>
            <a:headEnd/>
            <a:tailEnd/>
          </a:ln>
        </p:spPr>
        <p:txBody>
          <a:bodyPr/>
          <a:lstStyle/>
          <a:p>
            <a:endParaRPr lang="zh-CN" altLang="en-US"/>
          </a:p>
        </p:txBody>
      </p:sp>
      <p:sp>
        <p:nvSpPr>
          <p:cNvPr id="40984" name="Line 21"/>
          <p:cNvSpPr>
            <a:spLocks noChangeShapeType="1"/>
          </p:cNvSpPr>
          <p:nvPr/>
        </p:nvSpPr>
        <p:spPr bwMode="auto">
          <a:xfrm>
            <a:off x="600075" y="3705225"/>
            <a:ext cx="7913688" cy="0"/>
          </a:xfrm>
          <a:prstGeom prst="line">
            <a:avLst/>
          </a:prstGeom>
          <a:noFill/>
          <a:ln w="28575" cap="sq">
            <a:solidFill>
              <a:schemeClr val="tx1"/>
            </a:solidFill>
            <a:round/>
            <a:headEnd/>
            <a:tailEnd/>
          </a:ln>
        </p:spPr>
        <p:txBody>
          <a:bodyPr/>
          <a:lstStyle/>
          <a:p>
            <a:endParaRPr lang="zh-CN" altLang="en-US"/>
          </a:p>
        </p:txBody>
      </p:sp>
      <p:sp>
        <p:nvSpPr>
          <p:cNvPr id="40985" name="Line 22"/>
          <p:cNvSpPr>
            <a:spLocks noChangeShapeType="1"/>
          </p:cNvSpPr>
          <p:nvPr/>
        </p:nvSpPr>
        <p:spPr bwMode="auto">
          <a:xfrm>
            <a:off x="600075" y="1087438"/>
            <a:ext cx="0" cy="2617787"/>
          </a:xfrm>
          <a:prstGeom prst="line">
            <a:avLst/>
          </a:prstGeom>
          <a:noFill/>
          <a:ln w="28575" cap="sq">
            <a:solidFill>
              <a:schemeClr val="tx1"/>
            </a:solidFill>
            <a:round/>
            <a:headEnd/>
            <a:tailEnd/>
          </a:ln>
        </p:spPr>
        <p:txBody>
          <a:bodyPr/>
          <a:lstStyle/>
          <a:p>
            <a:endParaRPr lang="zh-CN" altLang="en-US"/>
          </a:p>
        </p:txBody>
      </p:sp>
      <p:sp>
        <p:nvSpPr>
          <p:cNvPr id="40986" name="Line 23"/>
          <p:cNvSpPr>
            <a:spLocks noChangeShapeType="1"/>
          </p:cNvSpPr>
          <p:nvPr/>
        </p:nvSpPr>
        <p:spPr bwMode="auto">
          <a:xfrm>
            <a:off x="8513763" y="1087438"/>
            <a:ext cx="0" cy="2617787"/>
          </a:xfrm>
          <a:prstGeom prst="line">
            <a:avLst/>
          </a:prstGeom>
          <a:noFill/>
          <a:ln w="28575" cap="sq">
            <a:solidFill>
              <a:schemeClr val="tx1"/>
            </a:solidFill>
            <a:round/>
            <a:headEnd/>
            <a:tailEnd/>
          </a:ln>
        </p:spPr>
        <p:txBody>
          <a:bodyPr/>
          <a:lstStyle/>
          <a:p>
            <a:endParaRPr lang="zh-CN" altLang="en-US"/>
          </a:p>
        </p:txBody>
      </p:sp>
      <p:sp>
        <p:nvSpPr>
          <p:cNvPr id="40987" name="Line 24"/>
          <p:cNvSpPr>
            <a:spLocks noChangeShapeType="1"/>
          </p:cNvSpPr>
          <p:nvPr/>
        </p:nvSpPr>
        <p:spPr bwMode="auto">
          <a:xfrm>
            <a:off x="2435225" y="1701800"/>
            <a:ext cx="0" cy="2003425"/>
          </a:xfrm>
          <a:prstGeom prst="line">
            <a:avLst/>
          </a:prstGeom>
          <a:noFill/>
          <a:ln w="12700">
            <a:solidFill>
              <a:schemeClr val="tx1"/>
            </a:solidFill>
            <a:round/>
            <a:headEnd/>
            <a:tailEnd/>
          </a:ln>
        </p:spPr>
        <p:txBody>
          <a:bodyPr/>
          <a:lstStyle/>
          <a:p>
            <a:endParaRPr lang="zh-CN" altLang="en-US"/>
          </a:p>
        </p:txBody>
      </p:sp>
      <p:sp>
        <p:nvSpPr>
          <p:cNvPr id="40988" name="Line 25"/>
          <p:cNvSpPr>
            <a:spLocks noChangeShapeType="1"/>
          </p:cNvSpPr>
          <p:nvPr/>
        </p:nvSpPr>
        <p:spPr bwMode="auto">
          <a:xfrm>
            <a:off x="4619625" y="1701800"/>
            <a:ext cx="0" cy="2003425"/>
          </a:xfrm>
          <a:prstGeom prst="line">
            <a:avLst/>
          </a:prstGeom>
          <a:noFill/>
          <a:ln w="12700">
            <a:solidFill>
              <a:schemeClr val="tx1"/>
            </a:solidFill>
            <a:round/>
            <a:headEnd/>
            <a:tailEnd/>
          </a:ln>
        </p:spPr>
        <p:txBody>
          <a:bodyPr/>
          <a:lstStyle/>
          <a:p>
            <a:endParaRPr lang="zh-CN" altLang="en-US"/>
          </a:p>
        </p:txBody>
      </p:sp>
      <p:sp>
        <p:nvSpPr>
          <p:cNvPr id="40989" name="Line 26"/>
          <p:cNvSpPr>
            <a:spLocks noChangeShapeType="1"/>
          </p:cNvSpPr>
          <p:nvPr/>
        </p:nvSpPr>
        <p:spPr bwMode="auto">
          <a:xfrm>
            <a:off x="6716713" y="1701800"/>
            <a:ext cx="0" cy="2003425"/>
          </a:xfrm>
          <a:prstGeom prst="line">
            <a:avLst/>
          </a:prstGeom>
          <a:noFill/>
          <a:ln w="12700">
            <a:solidFill>
              <a:schemeClr val="tx1"/>
            </a:solidFill>
            <a:round/>
            <a:headEnd/>
            <a:tailEnd/>
          </a:ln>
        </p:spPr>
        <p:txBody>
          <a:bodyPr/>
          <a:lstStyle/>
          <a:p>
            <a:endParaRPr lang="zh-CN" altLang="en-US"/>
          </a:p>
        </p:txBody>
      </p:sp>
      <p:grpSp>
        <p:nvGrpSpPr>
          <p:cNvPr id="4" name="Group 30"/>
          <p:cNvGrpSpPr>
            <a:grpSpLocks/>
          </p:cNvGrpSpPr>
          <p:nvPr/>
        </p:nvGrpSpPr>
        <p:grpSpPr bwMode="auto">
          <a:xfrm>
            <a:off x="604838" y="5738813"/>
            <a:ext cx="7913687" cy="552450"/>
            <a:chOff x="0" y="0"/>
            <a:chExt cx="4985" cy="348"/>
          </a:xfrm>
        </p:grpSpPr>
        <p:sp>
          <p:nvSpPr>
            <p:cNvPr id="40991" name="Rectangle 28"/>
            <p:cNvSpPr>
              <a:spLocks noChangeArrowheads="1"/>
            </p:cNvSpPr>
            <p:nvPr/>
          </p:nvSpPr>
          <p:spPr bwMode="auto">
            <a:xfrm>
              <a:off x="3853" y="0"/>
              <a:ext cx="1132"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b="1" dirty="0" smtClean="0">
                  <a:solidFill>
                    <a:srgbClr val="0000FF"/>
                  </a:solidFill>
                  <a:ea typeface="宋体" pitchFamily="2" charset="-122"/>
                </a:rPr>
                <a:t>1</a:t>
              </a:r>
              <a:endParaRPr lang="en-US" altLang="zh-CN" sz="2500" b="1" dirty="0">
                <a:solidFill>
                  <a:srgbClr val="0000FF"/>
                </a:solidFill>
                <a:ea typeface="宋体" pitchFamily="2" charset="-122"/>
              </a:endParaRPr>
            </a:p>
          </p:txBody>
        </p:sp>
        <p:sp>
          <p:nvSpPr>
            <p:cNvPr id="40992" name="Rectangle 29"/>
            <p:cNvSpPr>
              <a:spLocks noChangeArrowheads="1"/>
            </p:cNvSpPr>
            <p:nvPr/>
          </p:nvSpPr>
          <p:spPr bwMode="auto">
            <a:xfrm>
              <a:off x="2532" y="0"/>
              <a:ext cx="1321"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13</a:t>
              </a:r>
              <a:endParaRPr lang="en-US" altLang="zh-CN" sz="2500" dirty="0">
                <a:ea typeface="宋体" pitchFamily="2" charset="-122"/>
              </a:endParaRPr>
            </a:p>
          </p:txBody>
        </p:sp>
        <p:sp>
          <p:nvSpPr>
            <p:cNvPr id="40993" name="Rectangle 30"/>
            <p:cNvSpPr>
              <a:spLocks noChangeArrowheads="1"/>
            </p:cNvSpPr>
            <p:nvPr/>
          </p:nvSpPr>
          <p:spPr bwMode="auto">
            <a:xfrm>
              <a:off x="1156" y="0"/>
              <a:ext cx="1376"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12</a:t>
              </a:r>
              <a:endParaRPr lang="en-US" altLang="zh-CN" sz="2500" dirty="0">
                <a:ea typeface="宋体" pitchFamily="2" charset="-122"/>
              </a:endParaRPr>
            </a:p>
          </p:txBody>
        </p:sp>
        <p:sp>
          <p:nvSpPr>
            <p:cNvPr id="40994" name="Rectangle 31"/>
            <p:cNvSpPr>
              <a:spLocks noChangeArrowheads="1"/>
            </p:cNvSpPr>
            <p:nvPr/>
          </p:nvSpPr>
          <p:spPr bwMode="auto">
            <a:xfrm>
              <a:off x="0" y="0"/>
              <a:ext cx="1156" cy="348"/>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500" dirty="0" smtClean="0">
                  <a:ea typeface="宋体" pitchFamily="2" charset="-122"/>
                </a:rPr>
                <a:t>烤饼</a:t>
              </a:r>
              <a:endParaRPr lang="zh-CN" sz="2500" dirty="0">
                <a:ea typeface="宋体" pitchFamily="2" charset="-122"/>
              </a:endParaRPr>
            </a:p>
          </p:txBody>
        </p:sp>
      </p:grpSp>
      <p:grpSp>
        <p:nvGrpSpPr>
          <p:cNvPr id="5" name="Group 35"/>
          <p:cNvGrpSpPr>
            <a:grpSpLocks/>
          </p:cNvGrpSpPr>
          <p:nvPr/>
        </p:nvGrpSpPr>
        <p:grpSpPr bwMode="auto">
          <a:xfrm>
            <a:off x="604838" y="5178425"/>
            <a:ext cx="7913687" cy="560388"/>
            <a:chOff x="0" y="0"/>
            <a:chExt cx="4985" cy="353"/>
          </a:xfrm>
        </p:grpSpPr>
        <p:sp>
          <p:nvSpPr>
            <p:cNvPr id="40996" name="Rectangle 32"/>
            <p:cNvSpPr>
              <a:spLocks noChangeArrowheads="1"/>
            </p:cNvSpPr>
            <p:nvPr/>
          </p:nvSpPr>
          <p:spPr bwMode="auto">
            <a:xfrm>
              <a:off x="3853" y="0"/>
              <a:ext cx="1132"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b="1" dirty="0" smtClean="0">
                  <a:solidFill>
                    <a:srgbClr val="0000FF"/>
                  </a:solidFill>
                  <a:ea typeface="宋体" pitchFamily="2" charset="-122"/>
                </a:rPr>
                <a:t>3</a:t>
              </a:r>
              <a:endParaRPr lang="en-US" altLang="zh-CN" sz="2500" b="1" dirty="0">
                <a:solidFill>
                  <a:srgbClr val="0000FF"/>
                </a:solidFill>
                <a:ea typeface="宋体" pitchFamily="2" charset="-122"/>
              </a:endParaRPr>
            </a:p>
          </p:txBody>
        </p:sp>
        <p:sp>
          <p:nvSpPr>
            <p:cNvPr id="40997" name="Rectangle 33"/>
            <p:cNvSpPr>
              <a:spLocks noChangeArrowheads="1"/>
            </p:cNvSpPr>
            <p:nvPr/>
          </p:nvSpPr>
          <p:spPr bwMode="auto">
            <a:xfrm>
              <a:off x="2532" y="0"/>
              <a:ext cx="1321"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27</a:t>
              </a:r>
              <a:endParaRPr lang="en-US" altLang="zh-CN" sz="2500" dirty="0">
                <a:ea typeface="宋体" pitchFamily="2" charset="-122"/>
              </a:endParaRPr>
            </a:p>
          </p:txBody>
        </p:sp>
        <p:sp>
          <p:nvSpPr>
            <p:cNvPr id="40998" name="Rectangle 34"/>
            <p:cNvSpPr>
              <a:spLocks noChangeArrowheads="1"/>
            </p:cNvSpPr>
            <p:nvPr/>
          </p:nvSpPr>
          <p:spPr bwMode="auto">
            <a:xfrm>
              <a:off x="1156" y="0"/>
              <a:ext cx="1376"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altLang="zh-CN" sz="2500" dirty="0" smtClean="0">
                  <a:ea typeface="宋体" pitchFamily="2" charset="-122"/>
                </a:rPr>
                <a:t>24</a:t>
              </a:r>
              <a:endParaRPr lang="en-US" altLang="zh-CN" sz="2500" dirty="0">
                <a:ea typeface="宋体" pitchFamily="2" charset="-122"/>
              </a:endParaRPr>
            </a:p>
          </p:txBody>
        </p:sp>
        <p:sp>
          <p:nvSpPr>
            <p:cNvPr id="40999" name="Rectangle 35"/>
            <p:cNvSpPr>
              <a:spLocks noChangeArrowheads="1"/>
            </p:cNvSpPr>
            <p:nvPr/>
          </p:nvSpPr>
          <p:spPr bwMode="auto">
            <a:xfrm>
              <a:off x="0" y="0"/>
              <a:ext cx="1156" cy="35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500" dirty="0" smtClean="0">
                  <a:ea typeface="宋体" pitchFamily="2" charset="-122"/>
                </a:rPr>
                <a:t>羊肉</a:t>
              </a:r>
              <a:endParaRPr lang="zh-CN" sz="2500" dirty="0">
                <a:ea typeface="宋体" pitchFamily="2" charset="-122"/>
              </a:endParaRPr>
            </a:p>
          </p:txBody>
        </p:sp>
      </p:grpSp>
      <p:sp>
        <p:nvSpPr>
          <p:cNvPr id="41000" name="Rectangle 39"/>
          <p:cNvSpPr>
            <a:spLocks noChangeArrowheads="1"/>
          </p:cNvSpPr>
          <p:nvPr/>
        </p:nvSpPr>
        <p:spPr bwMode="auto">
          <a:xfrm>
            <a:off x="604838" y="4287838"/>
            <a:ext cx="1835150" cy="89058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zh-CN" sz="2500">
              <a:ea typeface="宋体" pitchFamily="2" charset="-122"/>
            </a:endParaRPr>
          </a:p>
        </p:txBody>
      </p:sp>
      <p:sp>
        <p:nvSpPr>
          <p:cNvPr id="41001" name="Line 41"/>
          <p:cNvSpPr>
            <a:spLocks noChangeShapeType="1"/>
          </p:cNvSpPr>
          <p:nvPr/>
        </p:nvSpPr>
        <p:spPr bwMode="auto">
          <a:xfrm>
            <a:off x="604838" y="3703638"/>
            <a:ext cx="7913687" cy="0"/>
          </a:xfrm>
          <a:prstGeom prst="line">
            <a:avLst/>
          </a:prstGeom>
          <a:noFill/>
          <a:ln w="28575" cap="sq">
            <a:solidFill>
              <a:schemeClr val="tx1"/>
            </a:solidFill>
            <a:round/>
            <a:headEnd/>
            <a:tailEnd/>
          </a:ln>
        </p:spPr>
        <p:txBody>
          <a:bodyPr/>
          <a:lstStyle/>
          <a:p>
            <a:endParaRPr lang="zh-CN" altLang="en-US"/>
          </a:p>
        </p:txBody>
      </p:sp>
      <p:grpSp>
        <p:nvGrpSpPr>
          <p:cNvPr id="6" name="Group 42"/>
          <p:cNvGrpSpPr>
            <a:grpSpLocks/>
          </p:cNvGrpSpPr>
          <p:nvPr/>
        </p:nvGrpSpPr>
        <p:grpSpPr bwMode="auto">
          <a:xfrm>
            <a:off x="544513" y="3703638"/>
            <a:ext cx="7913687" cy="2587625"/>
            <a:chOff x="0" y="0"/>
            <a:chExt cx="4985" cy="1630"/>
          </a:xfrm>
        </p:grpSpPr>
        <p:sp>
          <p:nvSpPr>
            <p:cNvPr id="41003" name="Line 45"/>
            <p:cNvSpPr>
              <a:spLocks noChangeShapeType="1"/>
            </p:cNvSpPr>
            <p:nvPr/>
          </p:nvSpPr>
          <p:spPr bwMode="auto">
            <a:xfrm>
              <a:off x="0" y="1630"/>
              <a:ext cx="4985" cy="0"/>
            </a:xfrm>
            <a:prstGeom prst="line">
              <a:avLst/>
            </a:prstGeom>
            <a:noFill/>
            <a:ln w="28575" cap="sq">
              <a:solidFill>
                <a:schemeClr val="tx1"/>
              </a:solidFill>
              <a:round/>
              <a:headEnd/>
              <a:tailEnd/>
            </a:ln>
          </p:spPr>
          <p:txBody>
            <a:bodyPr/>
            <a:lstStyle/>
            <a:p>
              <a:endParaRPr lang="zh-CN" altLang="en-US"/>
            </a:p>
          </p:txBody>
        </p:sp>
        <p:grpSp>
          <p:nvGrpSpPr>
            <p:cNvPr id="7" name="Group 44"/>
            <p:cNvGrpSpPr>
              <a:grpSpLocks/>
            </p:cNvGrpSpPr>
            <p:nvPr/>
          </p:nvGrpSpPr>
          <p:grpSpPr bwMode="auto">
            <a:xfrm>
              <a:off x="0" y="0"/>
              <a:ext cx="4985" cy="1630"/>
              <a:chOff x="0" y="0"/>
              <a:chExt cx="4985" cy="1630"/>
            </a:xfrm>
          </p:grpSpPr>
          <p:sp>
            <p:nvSpPr>
              <p:cNvPr id="41005" name="Rectangle 36"/>
              <p:cNvSpPr>
                <a:spLocks noChangeArrowheads="1"/>
              </p:cNvSpPr>
              <p:nvPr/>
            </p:nvSpPr>
            <p:spPr bwMode="auto">
              <a:xfrm>
                <a:off x="3853" y="368"/>
                <a:ext cx="1132" cy="56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贸易的利益</a:t>
                </a:r>
              </a:p>
            </p:txBody>
          </p:sp>
          <p:sp>
            <p:nvSpPr>
              <p:cNvPr id="41006" name="Rectangle 37"/>
              <p:cNvSpPr>
                <a:spLocks noChangeArrowheads="1"/>
              </p:cNvSpPr>
              <p:nvPr/>
            </p:nvSpPr>
            <p:spPr bwMode="auto">
              <a:xfrm>
                <a:off x="2532" y="368"/>
                <a:ext cx="1321" cy="56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有贸易时的消费</a:t>
                </a:r>
              </a:p>
            </p:txBody>
          </p:sp>
          <p:sp>
            <p:nvSpPr>
              <p:cNvPr id="41007" name="Rectangle 38"/>
              <p:cNvSpPr>
                <a:spLocks noChangeArrowheads="1"/>
              </p:cNvSpPr>
              <p:nvPr/>
            </p:nvSpPr>
            <p:spPr bwMode="auto">
              <a:xfrm>
                <a:off x="1156" y="368"/>
                <a:ext cx="1376" cy="56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sz="2500">
                    <a:ea typeface="宋体" pitchFamily="2" charset="-122"/>
                  </a:rPr>
                  <a:t>没有贸易时的消费</a:t>
                </a:r>
              </a:p>
            </p:txBody>
          </p:sp>
          <p:sp>
            <p:nvSpPr>
              <p:cNvPr id="41008" name="Rectangle 40"/>
              <p:cNvSpPr>
                <a:spLocks noChangeArrowheads="1"/>
              </p:cNvSpPr>
              <p:nvPr/>
            </p:nvSpPr>
            <p:spPr bwMode="auto">
              <a:xfrm>
                <a:off x="0" y="0"/>
                <a:ext cx="4985" cy="368"/>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zh-CN" altLang="en-US" sz="2800" b="1" dirty="0" smtClean="0">
                    <a:ea typeface="宋体" pitchFamily="2" charset="-122"/>
                  </a:rPr>
                  <a:t>神农</a:t>
                </a:r>
                <a:endParaRPr lang="zh-CN" sz="2800" b="1" dirty="0">
                  <a:ea typeface="宋体" pitchFamily="2" charset="-122"/>
                </a:endParaRPr>
              </a:p>
            </p:txBody>
          </p:sp>
          <p:sp>
            <p:nvSpPr>
              <p:cNvPr id="41009" name="Line 42"/>
              <p:cNvSpPr>
                <a:spLocks noChangeShapeType="1"/>
              </p:cNvSpPr>
              <p:nvPr/>
            </p:nvSpPr>
            <p:spPr bwMode="auto">
              <a:xfrm>
                <a:off x="0" y="368"/>
                <a:ext cx="4985" cy="0"/>
              </a:xfrm>
              <a:prstGeom prst="line">
                <a:avLst/>
              </a:prstGeom>
              <a:noFill/>
              <a:ln w="12700">
                <a:solidFill>
                  <a:schemeClr val="tx1"/>
                </a:solidFill>
                <a:round/>
                <a:headEnd/>
                <a:tailEnd/>
              </a:ln>
            </p:spPr>
            <p:txBody>
              <a:bodyPr/>
              <a:lstStyle/>
              <a:p>
                <a:endParaRPr lang="zh-CN" altLang="en-US"/>
              </a:p>
            </p:txBody>
          </p:sp>
          <p:sp>
            <p:nvSpPr>
              <p:cNvPr id="41010" name="Line 43"/>
              <p:cNvSpPr>
                <a:spLocks noChangeShapeType="1"/>
              </p:cNvSpPr>
              <p:nvPr/>
            </p:nvSpPr>
            <p:spPr bwMode="auto">
              <a:xfrm>
                <a:off x="0" y="929"/>
                <a:ext cx="4985" cy="0"/>
              </a:xfrm>
              <a:prstGeom prst="line">
                <a:avLst/>
              </a:prstGeom>
              <a:noFill/>
              <a:ln w="12700">
                <a:solidFill>
                  <a:schemeClr val="tx1"/>
                </a:solidFill>
                <a:round/>
                <a:headEnd/>
                <a:tailEnd/>
              </a:ln>
            </p:spPr>
            <p:txBody>
              <a:bodyPr/>
              <a:lstStyle/>
              <a:p>
                <a:endParaRPr lang="zh-CN" altLang="en-US"/>
              </a:p>
            </p:txBody>
          </p:sp>
          <p:sp>
            <p:nvSpPr>
              <p:cNvPr id="41011" name="Line 44"/>
              <p:cNvSpPr>
                <a:spLocks noChangeShapeType="1"/>
              </p:cNvSpPr>
              <p:nvPr/>
            </p:nvSpPr>
            <p:spPr bwMode="auto">
              <a:xfrm>
                <a:off x="0" y="1282"/>
                <a:ext cx="4985" cy="0"/>
              </a:xfrm>
              <a:prstGeom prst="line">
                <a:avLst/>
              </a:prstGeom>
              <a:noFill/>
              <a:ln w="12700">
                <a:solidFill>
                  <a:schemeClr val="tx1"/>
                </a:solidFill>
                <a:round/>
                <a:headEnd/>
                <a:tailEnd/>
              </a:ln>
            </p:spPr>
            <p:txBody>
              <a:bodyPr/>
              <a:lstStyle/>
              <a:p>
                <a:endParaRPr lang="zh-CN" altLang="en-US"/>
              </a:p>
            </p:txBody>
          </p:sp>
          <p:sp>
            <p:nvSpPr>
              <p:cNvPr id="41012" name="Line 46"/>
              <p:cNvSpPr>
                <a:spLocks noChangeShapeType="1"/>
              </p:cNvSpPr>
              <p:nvPr/>
            </p:nvSpPr>
            <p:spPr bwMode="auto">
              <a:xfrm>
                <a:off x="0" y="0"/>
                <a:ext cx="0" cy="1630"/>
              </a:xfrm>
              <a:prstGeom prst="line">
                <a:avLst/>
              </a:prstGeom>
              <a:noFill/>
              <a:ln w="28575" cap="sq">
                <a:solidFill>
                  <a:schemeClr val="tx1"/>
                </a:solidFill>
                <a:round/>
                <a:headEnd/>
                <a:tailEnd/>
              </a:ln>
            </p:spPr>
            <p:txBody>
              <a:bodyPr/>
              <a:lstStyle/>
              <a:p>
                <a:endParaRPr lang="zh-CN" altLang="en-US"/>
              </a:p>
            </p:txBody>
          </p:sp>
          <p:sp>
            <p:nvSpPr>
              <p:cNvPr id="41013" name="Line 47"/>
              <p:cNvSpPr>
                <a:spLocks noChangeShapeType="1"/>
              </p:cNvSpPr>
              <p:nvPr/>
            </p:nvSpPr>
            <p:spPr bwMode="auto">
              <a:xfrm>
                <a:off x="4985" y="0"/>
                <a:ext cx="0" cy="1630"/>
              </a:xfrm>
              <a:prstGeom prst="line">
                <a:avLst/>
              </a:prstGeom>
              <a:noFill/>
              <a:ln w="28575" cap="sq">
                <a:solidFill>
                  <a:schemeClr val="tx1"/>
                </a:solidFill>
                <a:round/>
                <a:headEnd/>
                <a:tailEnd/>
              </a:ln>
            </p:spPr>
            <p:txBody>
              <a:bodyPr/>
              <a:lstStyle/>
              <a:p>
                <a:endParaRPr lang="zh-CN" altLang="en-US"/>
              </a:p>
            </p:txBody>
          </p:sp>
          <p:sp>
            <p:nvSpPr>
              <p:cNvPr id="41014" name="Line 48"/>
              <p:cNvSpPr>
                <a:spLocks noChangeShapeType="1"/>
              </p:cNvSpPr>
              <p:nvPr/>
            </p:nvSpPr>
            <p:spPr bwMode="auto">
              <a:xfrm>
                <a:off x="1156" y="368"/>
                <a:ext cx="0" cy="1262"/>
              </a:xfrm>
              <a:prstGeom prst="line">
                <a:avLst/>
              </a:prstGeom>
              <a:noFill/>
              <a:ln w="12700">
                <a:solidFill>
                  <a:schemeClr val="tx1"/>
                </a:solidFill>
                <a:round/>
                <a:headEnd/>
                <a:tailEnd/>
              </a:ln>
            </p:spPr>
            <p:txBody>
              <a:bodyPr/>
              <a:lstStyle/>
              <a:p>
                <a:endParaRPr lang="zh-CN" altLang="en-US"/>
              </a:p>
            </p:txBody>
          </p:sp>
          <p:sp>
            <p:nvSpPr>
              <p:cNvPr id="41015" name="Line 49"/>
              <p:cNvSpPr>
                <a:spLocks noChangeShapeType="1"/>
              </p:cNvSpPr>
              <p:nvPr/>
            </p:nvSpPr>
            <p:spPr bwMode="auto">
              <a:xfrm>
                <a:off x="2532" y="368"/>
                <a:ext cx="0" cy="1262"/>
              </a:xfrm>
              <a:prstGeom prst="line">
                <a:avLst/>
              </a:prstGeom>
              <a:noFill/>
              <a:ln w="12700">
                <a:solidFill>
                  <a:schemeClr val="tx1"/>
                </a:solidFill>
                <a:round/>
                <a:headEnd/>
                <a:tailEnd/>
              </a:ln>
            </p:spPr>
            <p:txBody>
              <a:bodyPr/>
              <a:lstStyle/>
              <a:p>
                <a:endParaRPr lang="zh-CN" altLang="en-US"/>
              </a:p>
            </p:txBody>
          </p:sp>
          <p:sp>
            <p:nvSpPr>
              <p:cNvPr id="41016" name="Line 50"/>
              <p:cNvSpPr>
                <a:spLocks noChangeShapeType="1"/>
              </p:cNvSpPr>
              <p:nvPr/>
            </p:nvSpPr>
            <p:spPr bwMode="auto">
              <a:xfrm>
                <a:off x="3853" y="368"/>
                <a:ext cx="0" cy="1262"/>
              </a:xfrm>
              <a:prstGeom prst="line">
                <a:avLst/>
              </a:prstGeom>
              <a:noFill/>
              <a:ln w="12700">
                <a:solidFill>
                  <a:schemeClr val="tx1"/>
                </a:solidFill>
                <a:round/>
                <a:headEnd/>
                <a:tailEnd/>
              </a:ln>
            </p:spPr>
            <p:txBody>
              <a:bodyPr/>
              <a:lstStyle/>
              <a:p>
                <a:endParaRPr lang="zh-CN" altLang="en-US"/>
              </a:p>
            </p:txBody>
          </p:sp>
        </p:grpSp>
      </p:grpSp>
      <p:sp>
        <p:nvSpPr>
          <p:cNvPr id="4101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26754950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0962"/>
                                        </p:tgtEl>
                                        <p:attrNameLst>
                                          <p:attrName>style.visibility</p:attrName>
                                        </p:attrNameLst>
                                      </p:cBhvr>
                                      <p:to>
                                        <p:strVal val="visible"/>
                                      </p:to>
                                    </p:set>
                                    <p:animEffect transition="in" filter="dissolve">
                                      <p:cBhvr>
                                        <p:cTn id="20" dur="500"/>
                                        <p:tgtEl>
                                          <p:spTgt spid="409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FF579994-D1CF-4CA5-B274-78F0423FA182}" type="slidenum">
              <a:rPr lang="en-US" altLang="zh-CN"/>
              <a:pPr/>
              <a:t>51</a:t>
            </a:fld>
            <a:endParaRPr lang="en-US" altLang="zh-CN"/>
          </a:p>
        </p:txBody>
      </p:sp>
      <p:sp>
        <p:nvSpPr>
          <p:cNvPr id="43010" name="Rectangle 2"/>
          <p:cNvSpPr>
            <a:spLocks noGrp="1" noChangeArrowheads="1"/>
          </p:cNvSpPr>
          <p:nvPr>
            <p:ph type="title" idx="4294967295"/>
          </p:nvPr>
        </p:nvSpPr>
        <p:spPr/>
        <p:txBody>
          <a:bodyPr/>
          <a:lstStyle/>
          <a:p>
            <a:r>
              <a:rPr lang="en-US" altLang="zh-CN" sz="3600" dirty="0" smtClean="0">
                <a:ea typeface="宋体" pitchFamily="2" charset="-122"/>
              </a:rPr>
              <a:t>3.2 </a:t>
            </a:r>
            <a:r>
              <a:rPr lang="zh-CN" altLang="en-US" sz="3600" dirty="0" smtClean="0">
                <a:ea typeface="宋体" pitchFamily="2" charset="-122"/>
              </a:rPr>
              <a:t>贸易的好处来自何方：绝对优势？</a:t>
            </a:r>
            <a:endParaRPr lang="zh-CN" altLang="en-US" sz="3600" dirty="0">
              <a:ea typeface="宋体" pitchFamily="2" charset="-122"/>
            </a:endParaRPr>
          </a:p>
        </p:txBody>
      </p:sp>
      <p:sp>
        <p:nvSpPr>
          <p:cNvPr id="43011" name="Rectangle 3"/>
          <p:cNvSpPr>
            <a:spLocks noGrp="1" noChangeArrowheads="1"/>
          </p:cNvSpPr>
          <p:nvPr>
            <p:ph type="body" idx="4294967295"/>
          </p:nvPr>
        </p:nvSpPr>
        <p:spPr>
          <a:xfrm>
            <a:off x="457200" y="1023938"/>
            <a:ext cx="8229600" cy="5124450"/>
          </a:xfrm>
        </p:spPr>
        <p:txBody>
          <a:bodyPr/>
          <a:lstStyle/>
          <a:p>
            <a:pPr>
              <a:spcBef>
                <a:spcPct val="50000"/>
              </a:spcBef>
            </a:pPr>
            <a:r>
              <a:rPr lang="zh-CN" sz="2700" b="1" dirty="0">
                <a:solidFill>
                  <a:srgbClr val="CC0000"/>
                </a:solidFill>
                <a:ea typeface="宋体" pitchFamily="2" charset="-122"/>
              </a:rPr>
              <a:t>绝对优势：</a:t>
            </a:r>
            <a:r>
              <a:rPr lang="zh-CN" sz="2700" dirty="0">
                <a:ea typeface="宋体" pitchFamily="2" charset="-122"/>
              </a:rPr>
              <a:t>用比另一个生产者更少</a:t>
            </a:r>
            <a:r>
              <a:rPr lang="zh-CN" sz="2700" dirty="0" smtClean="0">
                <a:ea typeface="宋体" pitchFamily="2" charset="-122"/>
              </a:rPr>
              <a:t>的</a:t>
            </a:r>
            <a:r>
              <a:rPr lang="zh-CN" sz="2700" dirty="0" smtClean="0">
                <a:solidFill>
                  <a:srgbClr val="FF0000"/>
                </a:solidFill>
                <a:ea typeface="宋体" pitchFamily="2" charset="-122"/>
              </a:rPr>
              <a:t>投入</a:t>
            </a:r>
            <a:r>
              <a:rPr lang="en-US" altLang="zh-CN" sz="2700" dirty="0" smtClean="0">
                <a:solidFill>
                  <a:srgbClr val="FF0000"/>
                </a:solidFill>
                <a:ea typeface="宋体" pitchFamily="2" charset="-122"/>
              </a:rPr>
              <a:t>(</a:t>
            </a:r>
            <a:r>
              <a:rPr lang="zh-CN" altLang="en-US" sz="2700" dirty="0" smtClean="0">
                <a:solidFill>
                  <a:srgbClr val="FF0000"/>
                </a:solidFill>
                <a:ea typeface="宋体" pitchFamily="2" charset="-122"/>
              </a:rPr>
              <a:t>要素</a:t>
            </a:r>
            <a:r>
              <a:rPr lang="en-US" altLang="zh-CN" sz="2700" dirty="0" smtClean="0">
                <a:solidFill>
                  <a:srgbClr val="FF0000"/>
                </a:solidFill>
                <a:ea typeface="宋体" pitchFamily="2" charset="-122"/>
              </a:rPr>
              <a:t>)</a:t>
            </a:r>
            <a:r>
              <a:rPr lang="zh-CN" sz="2700" dirty="0" smtClean="0">
                <a:ea typeface="宋体" pitchFamily="2" charset="-122"/>
              </a:rPr>
              <a:t>生产</a:t>
            </a:r>
            <a:r>
              <a:rPr lang="zh-CN" sz="2700" dirty="0">
                <a:ea typeface="宋体" pitchFamily="2" charset="-122"/>
              </a:rPr>
              <a:t>某种物品的</a:t>
            </a:r>
            <a:r>
              <a:rPr lang="zh-CN" sz="2700" dirty="0" smtClean="0">
                <a:ea typeface="宋体" pitchFamily="2" charset="-122"/>
              </a:rPr>
              <a:t>能力</a:t>
            </a:r>
            <a:endParaRPr lang="zh-CN" sz="2700" dirty="0">
              <a:ea typeface="宋体" pitchFamily="2" charset="-122"/>
            </a:endParaRPr>
          </a:p>
          <a:p>
            <a:pPr>
              <a:spcBef>
                <a:spcPct val="50000"/>
              </a:spcBef>
            </a:pPr>
            <a:r>
              <a:rPr lang="zh-CN" altLang="en-US" sz="2700" dirty="0" smtClean="0">
                <a:ea typeface="宋体" pitchFamily="2" charset="-122"/>
              </a:rPr>
              <a:t>在生产羊肉上：神农具有绝对优势</a:t>
            </a:r>
            <a:endParaRPr lang="en-US" altLang="zh-CN" sz="2700" dirty="0" smtClean="0">
              <a:ea typeface="宋体" pitchFamily="2" charset="-122"/>
            </a:endParaRPr>
          </a:p>
          <a:p>
            <a:pPr lvl="1">
              <a:lnSpc>
                <a:spcPct val="105000"/>
              </a:lnSpc>
              <a:spcBef>
                <a:spcPts val="600"/>
              </a:spcBef>
              <a:spcAft>
                <a:spcPts val="0"/>
              </a:spcAft>
            </a:pPr>
            <a:r>
              <a:rPr lang="zh-CN" altLang="en-US" sz="2500" dirty="0" smtClean="0">
                <a:ea typeface="宋体" pitchFamily="2" charset="-122"/>
              </a:rPr>
              <a:t>神农生产</a:t>
            </a:r>
            <a:r>
              <a:rPr lang="en-US" altLang="zh-CN" sz="2500" dirty="0" smtClean="0">
                <a:ea typeface="宋体" pitchFamily="2" charset="-122"/>
              </a:rPr>
              <a:t>1</a:t>
            </a:r>
            <a:r>
              <a:rPr lang="zh-CN" altLang="en-US" sz="2500" dirty="0" smtClean="0">
                <a:ea typeface="宋体" pitchFamily="2" charset="-122"/>
              </a:rPr>
              <a:t>串羊肉需要</a:t>
            </a:r>
            <a:r>
              <a:rPr lang="en-US" altLang="zh-CN" sz="2500" dirty="0" smtClean="0">
                <a:ea typeface="宋体" pitchFamily="2" charset="-122"/>
              </a:rPr>
              <a:t>10</a:t>
            </a:r>
            <a:r>
              <a:rPr lang="zh-CN" altLang="en-US" sz="2500" dirty="0" smtClean="0">
                <a:ea typeface="宋体" pitchFamily="2" charset="-122"/>
              </a:rPr>
              <a:t>分钟劳动，而在愚公需要</a:t>
            </a:r>
            <a:r>
              <a:rPr lang="en-US" altLang="zh-CN" sz="2500" dirty="0" smtClean="0">
                <a:ea typeface="宋体" pitchFamily="2" charset="-122"/>
              </a:rPr>
              <a:t>15</a:t>
            </a:r>
            <a:r>
              <a:rPr lang="zh-CN" altLang="en-US" sz="2500" dirty="0" smtClean="0">
                <a:ea typeface="宋体" pitchFamily="2" charset="-122"/>
              </a:rPr>
              <a:t>分钟劳动</a:t>
            </a:r>
          </a:p>
          <a:p>
            <a:pPr>
              <a:spcBef>
                <a:spcPct val="50000"/>
              </a:spcBef>
            </a:pPr>
            <a:r>
              <a:rPr lang="zh-CN" sz="2700" dirty="0" smtClean="0">
                <a:ea typeface="宋体" pitchFamily="2" charset="-122"/>
              </a:rPr>
              <a:t>在生产</a:t>
            </a:r>
            <a:r>
              <a:rPr lang="zh-CN" altLang="en-US" sz="2700" dirty="0" smtClean="0">
                <a:ea typeface="宋体" pitchFamily="2" charset="-122"/>
              </a:rPr>
              <a:t>烤饼</a:t>
            </a:r>
            <a:r>
              <a:rPr lang="zh-CN" sz="2700" dirty="0" smtClean="0">
                <a:ea typeface="宋体" pitchFamily="2" charset="-122"/>
              </a:rPr>
              <a:t>上</a:t>
            </a:r>
            <a:r>
              <a:rPr lang="zh-CN" altLang="en-US" sz="2700" dirty="0" smtClean="0">
                <a:ea typeface="宋体" pitchFamily="2" charset="-122"/>
              </a:rPr>
              <a:t>：神农</a:t>
            </a:r>
            <a:r>
              <a:rPr lang="zh-CN" sz="2700" dirty="0" smtClean="0">
                <a:ea typeface="宋体" pitchFamily="2" charset="-122"/>
              </a:rPr>
              <a:t>有</a:t>
            </a:r>
            <a:r>
              <a:rPr lang="zh-CN" sz="2700" dirty="0">
                <a:ea typeface="宋体" pitchFamily="2" charset="-122"/>
              </a:rPr>
              <a:t>绝对</a:t>
            </a:r>
            <a:r>
              <a:rPr lang="zh-CN" sz="2700" dirty="0" smtClean="0">
                <a:ea typeface="宋体" pitchFamily="2" charset="-122"/>
              </a:rPr>
              <a:t>优势</a:t>
            </a:r>
            <a:endParaRPr lang="en-US" altLang="zh-CN" sz="2700" dirty="0" smtClean="0">
              <a:ea typeface="宋体" pitchFamily="2" charset="-122"/>
            </a:endParaRPr>
          </a:p>
          <a:p>
            <a:pPr lvl="1">
              <a:lnSpc>
                <a:spcPct val="105000"/>
              </a:lnSpc>
              <a:spcBef>
                <a:spcPts val="600"/>
              </a:spcBef>
              <a:spcAft>
                <a:spcPts val="0"/>
              </a:spcAft>
            </a:pPr>
            <a:r>
              <a:rPr lang="zh-CN" altLang="en-US" sz="2500" dirty="0" smtClean="0">
                <a:ea typeface="宋体" pitchFamily="2" charset="-122"/>
              </a:rPr>
              <a:t>神农</a:t>
            </a:r>
            <a:r>
              <a:rPr lang="zh-CN" sz="2500" dirty="0" smtClean="0">
                <a:ea typeface="宋体" pitchFamily="2" charset="-122"/>
              </a:rPr>
              <a:t>生产1</a:t>
            </a:r>
            <a:r>
              <a:rPr lang="zh-CN" altLang="en-US" sz="2500" dirty="0" smtClean="0">
                <a:ea typeface="宋体" pitchFamily="2" charset="-122"/>
              </a:rPr>
              <a:t>块烤饼</a:t>
            </a:r>
            <a:r>
              <a:rPr lang="zh-CN" sz="2500" dirty="0" smtClean="0">
                <a:ea typeface="宋体" pitchFamily="2" charset="-122"/>
              </a:rPr>
              <a:t>需要</a:t>
            </a:r>
            <a:r>
              <a:rPr lang="en-US" altLang="zh-CN" sz="2500" dirty="0" smtClean="0">
                <a:ea typeface="宋体" pitchFamily="2" charset="-122"/>
              </a:rPr>
              <a:t>20</a:t>
            </a:r>
            <a:r>
              <a:rPr lang="zh-CN" altLang="en-US" sz="2500" dirty="0" smtClean="0">
                <a:ea typeface="宋体" pitchFamily="2" charset="-122"/>
              </a:rPr>
              <a:t>分钟</a:t>
            </a:r>
            <a:r>
              <a:rPr lang="zh-CN" sz="2500" dirty="0" smtClean="0">
                <a:ea typeface="宋体" pitchFamily="2" charset="-122"/>
              </a:rPr>
              <a:t>劳动，而在</a:t>
            </a:r>
            <a:r>
              <a:rPr lang="zh-CN" altLang="en-US" sz="2500" dirty="0" smtClean="0">
                <a:ea typeface="宋体" pitchFamily="2" charset="-122"/>
              </a:rPr>
              <a:t>愚公</a:t>
            </a:r>
            <a:r>
              <a:rPr lang="zh-CN" sz="2500" dirty="0" smtClean="0">
                <a:ea typeface="宋体" pitchFamily="2" charset="-122"/>
              </a:rPr>
              <a:t>需要</a:t>
            </a:r>
            <a:r>
              <a:rPr lang="en-US" altLang="zh-CN" sz="2500" dirty="0" smtClean="0">
                <a:ea typeface="宋体" pitchFamily="2" charset="-122"/>
              </a:rPr>
              <a:t>60</a:t>
            </a:r>
            <a:r>
              <a:rPr lang="zh-CN" altLang="en-US" sz="2500" dirty="0" smtClean="0">
                <a:ea typeface="宋体" pitchFamily="2" charset="-122"/>
              </a:rPr>
              <a:t>分钟</a:t>
            </a:r>
            <a:r>
              <a:rPr lang="zh-CN" sz="2500" dirty="0" smtClean="0">
                <a:ea typeface="宋体" pitchFamily="2" charset="-122"/>
              </a:rPr>
              <a:t>劳动</a:t>
            </a:r>
            <a:endParaRPr lang="zh-CN" sz="2500" dirty="0">
              <a:ea typeface="宋体" pitchFamily="2" charset="-122"/>
            </a:endParaRPr>
          </a:p>
        </p:txBody>
      </p:sp>
      <p:sp>
        <p:nvSpPr>
          <p:cNvPr id="430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7" name="Text Box 5"/>
          <p:cNvSpPr txBox="1">
            <a:spLocks noChangeArrowheads="1"/>
          </p:cNvSpPr>
          <p:nvPr/>
        </p:nvSpPr>
        <p:spPr bwMode="auto">
          <a:xfrm>
            <a:off x="400658" y="5067916"/>
            <a:ext cx="8200260" cy="1073150"/>
          </a:xfrm>
          <a:prstGeom prst="rect">
            <a:avLst/>
          </a:prstGeom>
          <a:solidFill>
            <a:srgbClr val="FFFF99"/>
          </a:solidFill>
          <a:ln w="9525">
            <a:noFill/>
            <a:miter lim="800000"/>
            <a:headEnd/>
            <a:tailEnd/>
          </a:ln>
        </p:spPr>
        <p:txBody>
          <a:bodyPr wrap="square">
            <a:spAutoFit/>
          </a:bodyPr>
          <a:lstStyle/>
          <a:p>
            <a:pPr algn="ctr">
              <a:lnSpc>
                <a:spcPct val="115000"/>
              </a:lnSpc>
              <a:spcBef>
                <a:spcPct val="45000"/>
              </a:spcBef>
              <a:buClr>
                <a:srgbClr val="00B85C"/>
              </a:buClr>
              <a:buSzPct val="120000"/>
              <a:buFont typeface="Wingdings" pitchFamily="2" charset="2"/>
              <a:buNone/>
            </a:pPr>
            <a:r>
              <a:rPr lang="zh-CN" sz="2800" b="1" dirty="0">
                <a:ea typeface="宋体" pitchFamily="2" charset="-122"/>
              </a:rPr>
              <a:t>那</a:t>
            </a:r>
            <a:r>
              <a:rPr lang="zh-CN" sz="2800" b="1" dirty="0" smtClean="0">
                <a:ea typeface="宋体" pitchFamily="2" charset="-122"/>
              </a:rPr>
              <a:t>为什么</a:t>
            </a:r>
            <a:r>
              <a:rPr lang="zh-CN" altLang="en-US" sz="2800" b="1" dirty="0" smtClean="0">
                <a:ea typeface="宋体" pitchFamily="2" charset="-122"/>
              </a:rPr>
              <a:t>神农</a:t>
            </a:r>
            <a:r>
              <a:rPr lang="zh-CN" sz="2800" b="1" dirty="0" smtClean="0">
                <a:ea typeface="宋体" pitchFamily="2" charset="-122"/>
              </a:rPr>
              <a:t>会</a:t>
            </a:r>
            <a:r>
              <a:rPr lang="zh-CN" sz="2800" b="1" dirty="0">
                <a:ea typeface="宋体" pitchFamily="2" charset="-122"/>
              </a:rPr>
              <a:t>专门</a:t>
            </a:r>
            <a:r>
              <a:rPr lang="zh-CN" sz="2800" b="1" dirty="0" smtClean="0">
                <a:ea typeface="宋体" pitchFamily="2" charset="-122"/>
              </a:rPr>
              <a:t>生产</a:t>
            </a:r>
            <a:r>
              <a:rPr lang="zh-CN" altLang="en-US" sz="2800" b="1" dirty="0" smtClean="0">
                <a:ea typeface="宋体" pitchFamily="2" charset="-122"/>
              </a:rPr>
              <a:t>烤饼而愚公会专门生产羊肉</a:t>
            </a:r>
            <a:r>
              <a:rPr lang="zh-CN" sz="2800" b="1" dirty="0" smtClean="0">
                <a:ea typeface="宋体" pitchFamily="2" charset="-122"/>
              </a:rPr>
              <a:t>？</a:t>
            </a:r>
            <a:r>
              <a:rPr lang="zh-CN" sz="2800" b="1" dirty="0">
                <a:ea typeface="宋体" pitchFamily="2" charset="-122"/>
              </a:rPr>
              <a:t>为什么两</a:t>
            </a:r>
            <a:r>
              <a:rPr lang="zh-CN" sz="2800" b="1" dirty="0" smtClean="0">
                <a:ea typeface="宋体" pitchFamily="2" charset="-122"/>
              </a:rPr>
              <a:t>个</a:t>
            </a:r>
            <a:r>
              <a:rPr lang="zh-CN" altLang="en-US" sz="2800" b="1" dirty="0" smtClean="0">
                <a:ea typeface="宋体" pitchFamily="2" charset="-122"/>
              </a:rPr>
              <a:t>家庭</a:t>
            </a:r>
            <a:r>
              <a:rPr lang="zh-CN" sz="2800" b="1" dirty="0" smtClean="0">
                <a:ea typeface="宋体" pitchFamily="2" charset="-122"/>
              </a:rPr>
              <a:t>都</a:t>
            </a:r>
            <a:r>
              <a:rPr lang="zh-CN" sz="2800" b="1" dirty="0">
                <a:ea typeface="宋体" pitchFamily="2" charset="-122"/>
              </a:rPr>
              <a:t>能从贸易中得到利益？</a:t>
            </a:r>
          </a:p>
        </p:txBody>
      </p:sp>
    </p:spTree>
    <p:extLst>
      <p:ext uri="{BB962C8B-B14F-4D97-AF65-F5344CB8AC3E}">
        <p14:creationId xmlns:p14="http://schemas.microsoft.com/office/powerpoint/2010/main" val="2066273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DB545839-7BD0-4609-9BFF-974D38BF8E13}" type="slidenum">
              <a:rPr lang="en-US" altLang="zh-CN"/>
              <a:pPr/>
              <a:t>52</a:t>
            </a:fld>
            <a:endParaRPr lang="en-US" altLang="zh-CN"/>
          </a:p>
        </p:txBody>
      </p:sp>
      <p:sp>
        <p:nvSpPr>
          <p:cNvPr id="46082" name="Rectangle 10"/>
          <p:cNvSpPr>
            <a:spLocks noGrp="1" noChangeArrowheads="1"/>
          </p:cNvSpPr>
          <p:nvPr>
            <p:ph type="title" idx="4294967295"/>
          </p:nvPr>
        </p:nvSpPr>
        <p:spPr/>
        <p:txBody>
          <a:bodyPr/>
          <a:lstStyle/>
          <a:p>
            <a:r>
              <a:rPr lang="en-US" altLang="zh-CN" sz="3600" dirty="0" smtClean="0">
                <a:ea typeface="宋体" pitchFamily="2" charset="-122"/>
              </a:rPr>
              <a:t>3.2 </a:t>
            </a:r>
            <a:r>
              <a:rPr lang="zh-CN" altLang="en-US" sz="3600" dirty="0" smtClean="0">
                <a:ea typeface="宋体" pitchFamily="2" charset="-122"/>
              </a:rPr>
              <a:t>贸易的好处来自何方：比较优势！</a:t>
            </a:r>
            <a:endParaRPr lang="zh-CN" sz="3600" dirty="0">
              <a:ea typeface="宋体" pitchFamily="2" charset="-122"/>
            </a:endParaRPr>
          </a:p>
        </p:txBody>
      </p:sp>
      <p:sp>
        <p:nvSpPr>
          <p:cNvPr id="46083" name="Rectangle 11"/>
          <p:cNvSpPr>
            <a:spLocks noGrp="1" noChangeArrowheads="1"/>
          </p:cNvSpPr>
          <p:nvPr>
            <p:ph type="body" idx="4294967295"/>
          </p:nvPr>
        </p:nvSpPr>
        <p:spPr>
          <a:xfrm>
            <a:off x="275573" y="1008063"/>
            <a:ext cx="8668011" cy="5434012"/>
          </a:xfrm>
        </p:spPr>
        <p:txBody>
          <a:bodyPr/>
          <a:lstStyle/>
          <a:p>
            <a:pPr>
              <a:spcBef>
                <a:spcPts val="1200"/>
              </a:spcBef>
            </a:pPr>
            <a:r>
              <a:rPr lang="zh-CN" sz="2700" dirty="0" smtClean="0">
                <a:ea typeface="宋体" pitchFamily="2" charset="-122"/>
              </a:rPr>
              <a:t>绝对</a:t>
            </a:r>
            <a:r>
              <a:rPr lang="zh-CN" sz="2700" dirty="0">
                <a:ea typeface="宋体" pitchFamily="2" charset="-122"/>
              </a:rPr>
              <a:t>优势度量生产一种物品所</a:t>
            </a:r>
            <a:r>
              <a:rPr lang="zh-CN" altLang="en-US" sz="2700" dirty="0" smtClean="0">
                <a:ea typeface="宋体" pitchFamily="2" charset="-122"/>
              </a:rPr>
              <a:t>需的投入</a:t>
            </a:r>
            <a:endParaRPr lang="zh-CN" sz="2700" dirty="0">
              <a:ea typeface="宋体" pitchFamily="2" charset="-122"/>
            </a:endParaRPr>
          </a:p>
          <a:p>
            <a:pPr>
              <a:spcBef>
                <a:spcPts val="1200"/>
              </a:spcBef>
            </a:pPr>
            <a:r>
              <a:rPr lang="zh-CN" altLang="en-US" sz="2700" dirty="0" smtClean="0">
                <a:ea typeface="宋体" pitchFamily="2" charset="-122"/>
              </a:rPr>
              <a:t>回忆：</a:t>
            </a:r>
            <a:r>
              <a:rPr lang="zh-CN" altLang="en-US" sz="2700" b="1" dirty="0" smtClean="0">
                <a:solidFill>
                  <a:srgbClr val="CC0000"/>
                </a:solidFill>
                <a:ea typeface="宋体" pitchFamily="2" charset="-122"/>
              </a:rPr>
              <a:t>机会成本</a:t>
            </a:r>
            <a:endParaRPr lang="en-US" altLang="zh-CN" sz="2700" dirty="0" smtClean="0">
              <a:ea typeface="宋体" pitchFamily="2" charset="-122"/>
            </a:endParaRPr>
          </a:p>
          <a:p>
            <a:pPr lvl="1">
              <a:spcBef>
                <a:spcPts val="600"/>
              </a:spcBef>
              <a:spcAft>
                <a:spcPts val="0"/>
              </a:spcAft>
            </a:pPr>
            <a:r>
              <a:rPr lang="zh-CN" altLang="en-US" sz="2500" dirty="0" smtClean="0">
                <a:ea typeface="宋体" pitchFamily="2" charset="-122"/>
              </a:rPr>
              <a:t>是为得到这种物品所需放弃的东西</a:t>
            </a:r>
            <a:endParaRPr lang="en-US" altLang="zh-CN" sz="2500" dirty="0" smtClean="0">
              <a:ea typeface="宋体" pitchFamily="2" charset="-122"/>
            </a:endParaRPr>
          </a:p>
          <a:p>
            <a:pPr lvl="1">
              <a:spcBef>
                <a:spcPts val="600"/>
              </a:spcBef>
              <a:spcAft>
                <a:spcPts val="0"/>
              </a:spcAft>
            </a:pPr>
            <a:r>
              <a:rPr lang="zh-CN" altLang="en-US" sz="2500" dirty="0" smtClean="0">
                <a:ea typeface="宋体" pitchFamily="2" charset="-122"/>
              </a:rPr>
              <a:t>衡量了人们面临的权衡取舍</a:t>
            </a:r>
          </a:p>
          <a:p>
            <a:pPr>
              <a:spcBef>
                <a:spcPts val="1200"/>
              </a:spcBef>
            </a:pPr>
            <a:r>
              <a:rPr lang="zh-CN" sz="2700" dirty="0" smtClean="0">
                <a:ea typeface="宋体" pitchFamily="2" charset="-122"/>
              </a:rPr>
              <a:t>在</a:t>
            </a:r>
            <a:r>
              <a:rPr lang="zh-CN" sz="2700" dirty="0">
                <a:ea typeface="宋体" pitchFamily="2" charset="-122"/>
              </a:rPr>
              <a:t>我们的例子中</a:t>
            </a:r>
            <a:r>
              <a:rPr lang="zh-CN" sz="2700" dirty="0" smtClean="0">
                <a:ea typeface="宋体" pitchFamily="2" charset="-122"/>
              </a:rPr>
              <a:t>，</a:t>
            </a:r>
            <a:r>
              <a:rPr lang="zh-CN" altLang="en-US" sz="2700" dirty="0" smtClean="0">
                <a:ea typeface="宋体" pitchFamily="2" charset="-122"/>
              </a:rPr>
              <a:t>机会成本分别为</a:t>
            </a:r>
            <a:endParaRPr lang="en-US" altLang="zh-CN" sz="2700" dirty="0" smtClean="0">
              <a:ea typeface="宋体" pitchFamily="2" charset="-122"/>
            </a:endParaRPr>
          </a:p>
          <a:p>
            <a:pPr lvl="1">
              <a:spcBef>
                <a:spcPts val="600"/>
              </a:spcBef>
              <a:spcAft>
                <a:spcPts val="0"/>
              </a:spcAft>
            </a:pPr>
            <a:r>
              <a:rPr lang="zh-CN" altLang="en-US" sz="2500" b="1" dirty="0" smtClean="0">
                <a:ea typeface="宋体" pitchFamily="2" charset="-122"/>
              </a:rPr>
              <a:t>神农：</a:t>
            </a:r>
            <a:r>
              <a:rPr lang="en-US" altLang="zh-CN" sz="2500" dirty="0" smtClean="0">
                <a:ea typeface="宋体" pitchFamily="2" charset="-122"/>
              </a:rPr>
              <a:t>1</a:t>
            </a:r>
            <a:r>
              <a:rPr lang="zh-CN" altLang="en-US" sz="2500" dirty="0" smtClean="0">
                <a:ea typeface="宋体" pitchFamily="2" charset="-122"/>
              </a:rPr>
              <a:t>块烤饼成本为</a:t>
            </a:r>
            <a:r>
              <a:rPr lang="en-US" altLang="zh-CN" sz="2500" dirty="0" smtClean="0">
                <a:ea typeface="宋体" pitchFamily="2" charset="-122"/>
              </a:rPr>
              <a:t>2</a:t>
            </a:r>
            <a:r>
              <a:rPr lang="zh-CN" altLang="en-US" sz="2500" dirty="0" smtClean="0">
                <a:ea typeface="宋体" pitchFamily="2" charset="-122"/>
              </a:rPr>
              <a:t>串肉，</a:t>
            </a:r>
            <a:r>
              <a:rPr lang="en-US" altLang="zh-CN" sz="2500" dirty="0" smtClean="0">
                <a:ea typeface="宋体" pitchFamily="2" charset="-122"/>
              </a:rPr>
              <a:t>1</a:t>
            </a:r>
            <a:r>
              <a:rPr lang="zh-CN" altLang="en-US" sz="2500" dirty="0" smtClean="0">
                <a:ea typeface="宋体" pitchFamily="2" charset="-122"/>
              </a:rPr>
              <a:t>串肉成本为</a:t>
            </a:r>
            <a:r>
              <a:rPr lang="en-US" altLang="zh-CN" sz="2500" dirty="0" smtClean="0">
                <a:ea typeface="宋体" pitchFamily="2" charset="-122"/>
              </a:rPr>
              <a:t>1/2</a:t>
            </a:r>
            <a:r>
              <a:rPr lang="zh-CN" altLang="en-US" sz="2500" dirty="0" smtClean="0">
                <a:ea typeface="宋体" pitchFamily="2" charset="-122"/>
              </a:rPr>
              <a:t>块饼</a:t>
            </a:r>
            <a:endParaRPr lang="en-US" altLang="zh-CN" sz="2500" dirty="0" smtClean="0">
              <a:ea typeface="宋体" pitchFamily="2" charset="-122"/>
            </a:endParaRPr>
          </a:p>
          <a:p>
            <a:pPr lvl="1">
              <a:spcBef>
                <a:spcPts val="600"/>
              </a:spcBef>
              <a:spcAft>
                <a:spcPts val="0"/>
              </a:spcAft>
            </a:pPr>
            <a:r>
              <a:rPr lang="zh-CN" altLang="en-US" sz="2500" b="1" dirty="0" smtClean="0">
                <a:ea typeface="宋体" pitchFamily="2" charset="-122"/>
              </a:rPr>
              <a:t>愚公：</a:t>
            </a:r>
            <a:r>
              <a:rPr lang="en-US" altLang="zh-CN" sz="2500" dirty="0" smtClean="0">
                <a:ea typeface="宋体" pitchFamily="2" charset="-122"/>
              </a:rPr>
              <a:t>1</a:t>
            </a:r>
            <a:r>
              <a:rPr lang="zh-CN" altLang="en-US" sz="2500" dirty="0" smtClean="0">
                <a:ea typeface="宋体" pitchFamily="2" charset="-122"/>
              </a:rPr>
              <a:t>块烤饼成本为</a:t>
            </a:r>
            <a:r>
              <a:rPr lang="en-US" altLang="zh-CN" sz="2500" dirty="0" smtClean="0">
                <a:ea typeface="宋体" pitchFamily="2" charset="-122"/>
              </a:rPr>
              <a:t>4</a:t>
            </a:r>
            <a:r>
              <a:rPr lang="zh-CN" altLang="en-US" sz="2500" dirty="0" smtClean="0">
                <a:ea typeface="宋体" pitchFamily="2" charset="-122"/>
              </a:rPr>
              <a:t>串肉，</a:t>
            </a:r>
            <a:r>
              <a:rPr lang="en-US" altLang="zh-CN" sz="2500" dirty="0" smtClean="0">
                <a:ea typeface="宋体" pitchFamily="2" charset="-122"/>
              </a:rPr>
              <a:t>1</a:t>
            </a:r>
            <a:r>
              <a:rPr lang="zh-CN" altLang="en-US" sz="2500" dirty="0" smtClean="0">
                <a:ea typeface="宋体" pitchFamily="2" charset="-122"/>
              </a:rPr>
              <a:t>串肉成本为</a:t>
            </a:r>
            <a:r>
              <a:rPr lang="en-US" altLang="zh-CN" sz="2500" dirty="0" smtClean="0">
                <a:ea typeface="宋体" pitchFamily="2" charset="-122"/>
              </a:rPr>
              <a:t>1/4</a:t>
            </a:r>
            <a:r>
              <a:rPr lang="zh-CN" altLang="en-US" sz="2500" dirty="0" smtClean="0">
                <a:ea typeface="宋体" pitchFamily="2" charset="-122"/>
              </a:rPr>
              <a:t>块饼</a:t>
            </a:r>
            <a:endParaRPr lang="en-US" altLang="zh-CN" sz="2500" dirty="0" smtClean="0">
              <a:ea typeface="宋体" pitchFamily="2" charset="-122"/>
            </a:endParaRPr>
          </a:p>
          <a:p>
            <a:pPr>
              <a:buNone/>
            </a:pPr>
            <a:endParaRPr lang="en-US" altLang="zh-CN" dirty="0" smtClean="0">
              <a:ea typeface="宋体" pitchFamily="2" charset="-122"/>
            </a:endParaRPr>
          </a:p>
          <a:p>
            <a:endParaRPr lang="en-US" altLang="zh-CN" dirty="0" smtClean="0">
              <a:ea typeface="宋体" pitchFamily="2" charset="-122"/>
            </a:endParaRPr>
          </a:p>
          <a:p>
            <a:pPr>
              <a:buNone/>
            </a:pPr>
            <a:r>
              <a:rPr lang="en-US" altLang="zh-CN" b="1" dirty="0" smtClean="0">
                <a:solidFill>
                  <a:srgbClr val="CC0000"/>
                </a:solidFill>
                <a:ea typeface="宋体" pitchFamily="2" charset="-122"/>
              </a:rPr>
              <a:t>   </a:t>
            </a:r>
            <a:endParaRPr lang="en-US" altLang="zh-CN" b="1" dirty="0" smtClean="0">
              <a:ea typeface="宋体" pitchFamily="2" charset="-122"/>
            </a:endParaRPr>
          </a:p>
          <a:p>
            <a:pPr>
              <a:buNone/>
            </a:pPr>
            <a:endParaRPr lang="zh-CN" dirty="0">
              <a:ea typeface="宋体" pitchFamily="2" charset="-122"/>
            </a:endParaRPr>
          </a:p>
        </p:txBody>
      </p:sp>
      <p:sp>
        <p:nvSpPr>
          <p:cNvPr id="460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7" name="Text Box 5"/>
          <p:cNvSpPr txBox="1">
            <a:spLocks noChangeArrowheads="1"/>
          </p:cNvSpPr>
          <p:nvPr/>
        </p:nvSpPr>
        <p:spPr bwMode="auto">
          <a:xfrm>
            <a:off x="179737" y="4653347"/>
            <a:ext cx="8651754" cy="1661993"/>
          </a:xfrm>
          <a:prstGeom prst="rect">
            <a:avLst/>
          </a:prstGeom>
          <a:solidFill>
            <a:srgbClr val="FFFF99"/>
          </a:solidFill>
          <a:ln w="9525">
            <a:noFill/>
            <a:miter lim="800000"/>
            <a:headEnd/>
            <a:tailEnd/>
          </a:ln>
        </p:spPr>
        <p:txBody>
          <a:bodyPr wrap="square">
            <a:spAutoFit/>
          </a:bodyPr>
          <a:lstStyle/>
          <a:p>
            <a:pPr algn="ctr">
              <a:spcBef>
                <a:spcPct val="45000"/>
              </a:spcBef>
              <a:buClr>
                <a:srgbClr val="00B85C"/>
              </a:buClr>
              <a:buSzPct val="120000"/>
              <a:buFont typeface="Wingdings" pitchFamily="2" charset="2"/>
              <a:buNone/>
            </a:pPr>
            <a:r>
              <a:rPr lang="zh-CN" altLang="en-US" sz="2700" b="1" dirty="0" smtClean="0">
                <a:ea typeface="宋体" pitchFamily="2" charset="-122"/>
              </a:rPr>
              <a:t>神农生产烤饼的成本（代价）更低，而愚公生产肉的成本（代价）更低，这是专业化和贸易利益的根源。</a:t>
            </a:r>
            <a:endParaRPr lang="en-US" altLang="zh-CN" sz="2700" b="1" dirty="0" smtClean="0">
              <a:ea typeface="宋体" pitchFamily="2" charset="-122"/>
            </a:endParaRPr>
          </a:p>
          <a:p>
            <a:pPr>
              <a:spcBef>
                <a:spcPts val="0"/>
              </a:spcBef>
              <a:buClr>
                <a:srgbClr val="00B85C"/>
              </a:buClr>
              <a:buSzPct val="120000"/>
              <a:buFont typeface="Wingdings" pitchFamily="2" charset="2"/>
              <a:buNone/>
            </a:pPr>
            <a:r>
              <a:rPr lang="zh-CN" altLang="en-US" sz="2400" b="1" i="1" dirty="0">
                <a:solidFill>
                  <a:srgbClr val="008A3E"/>
                </a:solidFill>
                <a:ea typeface="宋体" charset="-122"/>
              </a:rPr>
              <a:t>课堂</a:t>
            </a:r>
            <a:r>
              <a:rPr lang="zh-CN" altLang="en-US" sz="2400" b="1" i="1" dirty="0" smtClean="0">
                <a:solidFill>
                  <a:srgbClr val="008A3E"/>
                </a:solidFill>
                <a:ea typeface="宋体" charset="-122"/>
              </a:rPr>
              <a:t>练习</a:t>
            </a:r>
            <a:r>
              <a:rPr lang="en-US" altLang="zh-CN" sz="2400" b="1" i="1" dirty="0" smtClean="0">
                <a:solidFill>
                  <a:srgbClr val="008A3E"/>
                </a:solidFill>
                <a:ea typeface="宋体" charset="-122"/>
              </a:rPr>
              <a:t>3</a:t>
            </a:r>
            <a:r>
              <a:rPr lang="zh-CN" altLang="en-US" sz="2400" b="1" i="1" dirty="0" smtClean="0">
                <a:solidFill>
                  <a:srgbClr val="008A3E"/>
                </a:solidFill>
                <a:ea typeface="宋体" charset="-122"/>
              </a:rPr>
              <a:t>：能想出他们是怎么商量的吗</a:t>
            </a:r>
            <a:r>
              <a:rPr lang="en-US" altLang="zh-CN" sz="2400" b="1" i="1" dirty="0" smtClean="0">
                <a:solidFill>
                  <a:srgbClr val="008A3E"/>
                </a:solidFill>
                <a:ea typeface="宋体" charset="-122"/>
              </a:rPr>
              <a:t>(</a:t>
            </a:r>
            <a:r>
              <a:rPr lang="zh-CN" altLang="en-US" sz="2400" b="1" i="1" dirty="0" smtClean="0">
                <a:solidFill>
                  <a:srgbClr val="008A3E"/>
                </a:solidFill>
                <a:ea typeface="宋体" charset="-122"/>
              </a:rPr>
              <a:t>提示：比较生产的成本与购买的成本</a:t>
            </a:r>
            <a:r>
              <a:rPr lang="en-US" altLang="zh-CN" sz="2400" b="1" i="1" dirty="0" smtClean="0">
                <a:solidFill>
                  <a:srgbClr val="008A3E"/>
                </a:solidFill>
                <a:ea typeface="宋体" charset="-122"/>
              </a:rPr>
              <a:t>)</a:t>
            </a:r>
            <a:r>
              <a:rPr lang="zh-CN" altLang="en-US" sz="2400" b="1" i="1" dirty="0" smtClean="0">
                <a:solidFill>
                  <a:srgbClr val="008A3E"/>
                </a:solidFill>
                <a:ea typeface="宋体" charset="-122"/>
              </a:rPr>
              <a:t>？</a:t>
            </a:r>
            <a:endParaRPr lang="zh-CN" sz="2400" b="1" dirty="0">
              <a:ea typeface="宋体" pitchFamily="2" charset="-122"/>
            </a:endParaRPr>
          </a:p>
        </p:txBody>
      </p:sp>
    </p:spTree>
    <p:extLst>
      <p:ext uri="{BB962C8B-B14F-4D97-AF65-F5344CB8AC3E}">
        <p14:creationId xmlns:p14="http://schemas.microsoft.com/office/powerpoint/2010/main" val="2101091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wipe(left)">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wipe(left)">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wipe(left)">
                                      <p:cBhvr>
                                        <p:cTn id="27" dur="500"/>
                                        <p:tgtEl>
                                          <p:spTgt spid="46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wipe(left)">
                                      <p:cBhvr>
                                        <p:cTn id="32" dur="500"/>
                                        <p:tgtEl>
                                          <p:spTgt spid="46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wipe(left)">
                                      <p:cBhvr>
                                        <p:cTn id="37" dur="500"/>
                                        <p:tgtEl>
                                          <p:spTgt spid="46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5" autoUpdateAnimBg="0"/>
      <p:bldP spid="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5819D095-9E1C-4849-90E8-61B9833B96A7}" type="slidenum">
              <a:rPr lang="en-US" altLang="zh-CN"/>
              <a:pPr/>
              <a:t>53</a:t>
            </a:fld>
            <a:endParaRPr lang="en-US" altLang="zh-CN"/>
          </a:p>
        </p:txBody>
      </p:sp>
      <p:sp>
        <p:nvSpPr>
          <p:cNvPr id="47106" name="Rectangle 2"/>
          <p:cNvSpPr>
            <a:spLocks noGrp="1" noChangeArrowheads="1"/>
          </p:cNvSpPr>
          <p:nvPr>
            <p:ph type="title" idx="4294967295"/>
          </p:nvPr>
        </p:nvSpPr>
        <p:spPr>
          <a:xfrm>
            <a:off x="457200" y="252413"/>
            <a:ext cx="8291513" cy="854075"/>
          </a:xfrm>
        </p:spPr>
        <p:txBody>
          <a:bodyPr/>
          <a:lstStyle/>
          <a:p>
            <a:r>
              <a:rPr lang="en-US" altLang="zh-CN" sz="3600" dirty="0" smtClean="0">
                <a:ea typeface="宋体" pitchFamily="2" charset="-122"/>
              </a:rPr>
              <a:t>3.2 </a:t>
            </a:r>
            <a:r>
              <a:rPr lang="zh-CN" altLang="en-US" sz="3600" dirty="0" smtClean="0">
                <a:ea typeface="宋体" pitchFamily="2" charset="-122"/>
              </a:rPr>
              <a:t>贸易的好处来自何方：比较优势！</a:t>
            </a:r>
            <a:endParaRPr lang="zh-CN" sz="3600" dirty="0">
              <a:ea typeface="宋体" pitchFamily="2" charset="-122"/>
            </a:endParaRPr>
          </a:p>
        </p:txBody>
      </p:sp>
      <p:sp>
        <p:nvSpPr>
          <p:cNvPr id="47107" name="Rectangle 3"/>
          <p:cNvSpPr>
            <a:spLocks noGrp="1" noChangeArrowheads="1"/>
          </p:cNvSpPr>
          <p:nvPr>
            <p:ph type="body" idx="4294967295"/>
          </p:nvPr>
        </p:nvSpPr>
        <p:spPr>
          <a:xfrm>
            <a:off x="457200" y="1296988"/>
            <a:ext cx="8229600" cy="4554015"/>
          </a:xfrm>
        </p:spPr>
        <p:txBody>
          <a:bodyPr/>
          <a:lstStyle/>
          <a:p>
            <a:pPr>
              <a:lnSpc>
                <a:spcPct val="85000"/>
              </a:lnSpc>
            </a:pPr>
            <a:r>
              <a:rPr lang="zh-CN" b="1" dirty="0">
                <a:solidFill>
                  <a:srgbClr val="CC0000"/>
                </a:solidFill>
                <a:ea typeface="宋体" pitchFamily="2" charset="-122"/>
              </a:rPr>
              <a:t>比较优势：</a:t>
            </a:r>
            <a:r>
              <a:rPr lang="zh-CN" dirty="0">
                <a:ea typeface="宋体" pitchFamily="2" charset="-122"/>
              </a:rPr>
              <a:t>一个生产者以低于另一个生产者的机会成本</a:t>
            </a:r>
            <a:r>
              <a:rPr lang="zh-CN" dirty="0" smtClean="0">
                <a:ea typeface="宋体" pitchFamily="2" charset="-122"/>
              </a:rPr>
              <a:t>生产</a:t>
            </a:r>
            <a:r>
              <a:rPr lang="zh-CN" altLang="en-US" dirty="0" smtClean="0">
                <a:ea typeface="宋体" pitchFamily="2" charset="-122"/>
              </a:rPr>
              <a:t>某</a:t>
            </a:r>
            <a:r>
              <a:rPr lang="zh-CN" dirty="0" smtClean="0">
                <a:ea typeface="宋体" pitchFamily="2" charset="-122"/>
              </a:rPr>
              <a:t>种</a:t>
            </a:r>
            <a:r>
              <a:rPr lang="zh-CN" dirty="0">
                <a:ea typeface="宋体" pitchFamily="2" charset="-122"/>
              </a:rPr>
              <a:t>物品的</a:t>
            </a:r>
            <a:r>
              <a:rPr lang="zh-CN" dirty="0" smtClean="0">
                <a:ea typeface="宋体" pitchFamily="2" charset="-122"/>
              </a:rPr>
              <a:t>能力</a:t>
            </a:r>
            <a:endParaRPr lang="en-US" altLang="zh-CN" dirty="0" smtClean="0">
              <a:ea typeface="宋体" pitchFamily="2" charset="-122"/>
            </a:endParaRPr>
          </a:p>
          <a:p>
            <a:pPr>
              <a:lnSpc>
                <a:spcPct val="85000"/>
              </a:lnSpc>
            </a:pPr>
            <a:r>
              <a:rPr lang="zh-CN" altLang="en-US" dirty="0" smtClean="0">
                <a:ea typeface="宋体" pitchFamily="2" charset="-122"/>
              </a:rPr>
              <a:t>比较优势反映了相对机会成本。</a:t>
            </a:r>
            <a:endParaRPr lang="en-US" altLang="zh-CN" dirty="0" smtClean="0">
              <a:ea typeface="宋体" pitchFamily="2" charset="-122"/>
            </a:endParaRPr>
          </a:p>
          <a:p>
            <a:pPr>
              <a:lnSpc>
                <a:spcPct val="85000"/>
              </a:lnSpc>
            </a:pPr>
            <a:endParaRPr lang="en-US" altLang="zh-CN" dirty="0" smtClean="0">
              <a:ea typeface="宋体" pitchFamily="2" charset="-122"/>
            </a:endParaRPr>
          </a:p>
          <a:p>
            <a:pPr>
              <a:spcBef>
                <a:spcPts val="1200"/>
              </a:spcBef>
            </a:pPr>
            <a:r>
              <a:rPr lang="zh-CN" altLang="en-US" b="1" dirty="0" smtClean="0">
                <a:solidFill>
                  <a:srgbClr val="C00000"/>
                </a:solidFill>
                <a:ea typeface="宋体" pitchFamily="2" charset="-122"/>
              </a:rPr>
              <a:t>比较优势原理：</a:t>
            </a:r>
            <a:endParaRPr lang="en-US" altLang="zh-CN" sz="2700" dirty="0" smtClean="0">
              <a:ea typeface="宋体" pitchFamily="2" charset="-122"/>
            </a:endParaRPr>
          </a:p>
          <a:p>
            <a:pPr lvl="1">
              <a:spcBef>
                <a:spcPts val="600"/>
              </a:spcBef>
              <a:spcAft>
                <a:spcPts val="600"/>
              </a:spcAft>
            </a:pPr>
            <a:r>
              <a:rPr lang="zh-CN" altLang="en-US" sz="2500" dirty="0" smtClean="0">
                <a:ea typeface="宋体" pitchFamily="2" charset="-122"/>
              </a:rPr>
              <a:t>每种物品应该由机会成本更低的生产者来生产</a:t>
            </a:r>
            <a:endParaRPr lang="en-US" altLang="zh-CN" sz="2500" dirty="0" smtClean="0">
              <a:ea typeface="宋体" pitchFamily="2" charset="-122"/>
            </a:endParaRPr>
          </a:p>
          <a:p>
            <a:pPr lvl="1">
              <a:spcBef>
                <a:spcPts val="600"/>
              </a:spcBef>
              <a:spcAft>
                <a:spcPts val="600"/>
              </a:spcAft>
            </a:pPr>
            <a:r>
              <a:rPr lang="zh-CN" altLang="en-US" sz="2500" dirty="0" smtClean="0">
                <a:ea typeface="宋体" pitchFamily="2" charset="-122"/>
              </a:rPr>
              <a:t>每个人应该根据他的比较优势来选择专业化方向</a:t>
            </a:r>
            <a:endParaRPr lang="en-US" altLang="zh-CN" sz="2500" dirty="0" smtClean="0">
              <a:ea typeface="宋体" pitchFamily="2" charset="-122"/>
            </a:endParaRPr>
          </a:p>
          <a:p>
            <a:pPr lvl="1">
              <a:spcBef>
                <a:spcPts val="600"/>
              </a:spcBef>
              <a:spcAft>
                <a:spcPts val="600"/>
              </a:spcAft>
            </a:pPr>
            <a:r>
              <a:rPr lang="zh-CN" altLang="en-US" sz="2500" dirty="0" smtClean="0">
                <a:ea typeface="宋体" pitchFamily="2" charset="-122"/>
              </a:rPr>
              <a:t>专业化和贸易能使人们合在一起生产了更多的产品和服务</a:t>
            </a:r>
            <a:endParaRPr lang="zh-CN" dirty="0">
              <a:ea typeface="宋体" pitchFamily="2" charset="-122"/>
            </a:endParaRPr>
          </a:p>
          <a:p>
            <a:pPr>
              <a:lnSpc>
                <a:spcPct val="85000"/>
              </a:lnSpc>
              <a:buNone/>
            </a:pPr>
            <a:endParaRPr lang="en-US" altLang="zh-CN" b="1" dirty="0" smtClean="0">
              <a:solidFill>
                <a:srgbClr val="00B050"/>
              </a:solidFill>
              <a:ea typeface="宋体" pitchFamily="2" charset="-122"/>
            </a:endParaRPr>
          </a:p>
          <a:p>
            <a:pPr>
              <a:lnSpc>
                <a:spcPct val="85000"/>
              </a:lnSpc>
              <a:buNone/>
            </a:pPr>
            <a:r>
              <a:rPr lang="en-US" altLang="zh-CN" b="1" dirty="0" smtClean="0">
                <a:solidFill>
                  <a:srgbClr val="00B050"/>
                </a:solidFill>
                <a:ea typeface="宋体" pitchFamily="2" charset="-122"/>
              </a:rPr>
              <a:t> </a:t>
            </a:r>
            <a:endParaRPr lang="zh-CN" dirty="0">
              <a:solidFill>
                <a:srgbClr val="00B050"/>
              </a:solidFill>
              <a:ea typeface="宋体" pitchFamily="2" charset="-122"/>
            </a:endParaRPr>
          </a:p>
        </p:txBody>
      </p:sp>
      <p:sp>
        <p:nvSpPr>
          <p:cNvPr id="471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9183127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wipe(left)">
                                      <p:cBhvr>
                                        <p:cTn id="17" dur="500"/>
                                        <p:tgtEl>
                                          <p:spTgt spid="47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wipe(left)">
                                      <p:cBhvr>
                                        <p:cTn id="22" dur="500"/>
                                        <p:tgtEl>
                                          <p:spTgt spid="47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wipe(left)">
                                      <p:cBhvr>
                                        <p:cTn id="27" dur="500"/>
                                        <p:tgtEl>
                                          <p:spTgt spid="471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pRg st="6" end="6"/>
                                            </p:txEl>
                                          </p:spTgt>
                                        </p:tgtEl>
                                        <p:attrNameLst>
                                          <p:attrName>style.visibility</p:attrName>
                                        </p:attrNameLst>
                                      </p:cBhvr>
                                      <p:to>
                                        <p:strVal val="visible"/>
                                      </p:to>
                                    </p:set>
                                    <p:animEffect transition="in" filter="wipe(left)">
                                      <p:cBhvr>
                                        <p:cTn id="32"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457B291F-F15E-4BBF-B736-9282DF1B56D6}" type="slidenum">
              <a:rPr lang="en-US" altLang="zh-CN"/>
              <a:pPr/>
              <a:t>54</a:t>
            </a:fld>
            <a:endParaRPr lang="en-US" altLang="zh-CN"/>
          </a:p>
        </p:txBody>
      </p:sp>
      <p:sp>
        <p:nvSpPr>
          <p:cNvPr id="48130" name="Rectangle 2"/>
          <p:cNvSpPr>
            <a:spLocks noGrp="1" noChangeArrowheads="1"/>
          </p:cNvSpPr>
          <p:nvPr>
            <p:ph type="title" idx="4294967295"/>
          </p:nvPr>
        </p:nvSpPr>
        <p:spPr>
          <a:xfrm>
            <a:off x="457200" y="252413"/>
            <a:ext cx="8291513" cy="854075"/>
          </a:xfrm>
        </p:spPr>
        <p:txBody>
          <a:bodyPr/>
          <a:lstStyle/>
          <a:p>
            <a:r>
              <a:rPr lang="en-US" altLang="zh-CN" sz="3600" dirty="0" smtClean="0">
                <a:ea typeface="宋体" pitchFamily="2" charset="-122"/>
              </a:rPr>
              <a:t>3.2 </a:t>
            </a:r>
            <a:r>
              <a:rPr lang="zh-CN" altLang="en-US" sz="3600" dirty="0" smtClean="0">
                <a:ea typeface="宋体" pitchFamily="2" charset="-122"/>
              </a:rPr>
              <a:t>贸易的好处来自何方：比较优势！</a:t>
            </a:r>
            <a:endParaRPr lang="zh-CN" sz="3600" dirty="0">
              <a:ea typeface="宋体" pitchFamily="2" charset="-122"/>
            </a:endParaRPr>
          </a:p>
        </p:txBody>
      </p:sp>
      <p:sp>
        <p:nvSpPr>
          <p:cNvPr id="48131" name="Rectangle 3"/>
          <p:cNvSpPr>
            <a:spLocks noGrp="1" noChangeArrowheads="1"/>
          </p:cNvSpPr>
          <p:nvPr>
            <p:ph type="body" idx="4294967295"/>
          </p:nvPr>
        </p:nvSpPr>
        <p:spPr>
          <a:xfrm>
            <a:off x="457200" y="1274763"/>
            <a:ext cx="8229600" cy="5032375"/>
          </a:xfrm>
        </p:spPr>
        <p:txBody>
          <a:bodyPr/>
          <a:lstStyle/>
          <a:p>
            <a:r>
              <a:rPr lang="zh-CN" altLang="en-US" dirty="0" smtClean="0">
                <a:ea typeface="宋体" pitchFamily="2" charset="-122"/>
              </a:rPr>
              <a:t>对一个生产者而言</a:t>
            </a:r>
            <a:r>
              <a:rPr lang="zh-CN" dirty="0" smtClean="0">
                <a:ea typeface="宋体" pitchFamily="2" charset="-122"/>
              </a:rPr>
              <a:t>：</a:t>
            </a:r>
            <a:endParaRPr lang="zh-CN" dirty="0">
              <a:ea typeface="宋体" pitchFamily="2" charset="-122"/>
            </a:endParaRPr>
          </a:p>
          <a:p>
            <a:pPr lvl="1">
              <a:lnSpc>
                <a:spcPct val="105000"/>
              </a:lnSpc>
              <a:spcBef>
                <a:spcPct val="35000"/>
              </a:spcBef>
              <a:buClr>
                <a:srgbClr val="996633"/>
              </a:buClr>
            </a:pPr>
            <a:r>
              <a:rPr lang="zh-CN" altLang="en-US" sz="2800" dirty="0" smtClean="0">
                <a:ea typeface="宋体" pitchFamily="2" charset="-122"/>
              </a:rPr>
              <a:t>可能在两种产品上具有绝对优势</a:t>
            </a:r>
            <a:endParaRPr lang="en-US" altLang="zh-CN" sz="2800" dirty="0" smtClean="0">
              <a:ea typeface="宋体" pitchFamily="2" charset="-122"/>
            </a:endParaRPr>
          </a:p>
          <a:p>
            <a:pPr lvl="1">
              <a:lnSpc>
                <a:spcPct val="105000"/>
              </a:lnSpc>
              <a:spcBef>
                <a:spcPct val="35000"/>
              </a:spcBef>
              <a:buClr>
                <a:srgbClr val="996633"/>
              </a:buClr>
            </a:pPr>
            <a:r>
              <a:rPr lang="zh-CN" altLang="en-US" sz="2800" dirty="0" smtClean="0">
                <a:ea typeface="宋体" pitchFamily="2" charset="-122"/>
              </a:rPr>
              <a:t>不可能在两种产品上均具有比较优势；因为一种产品的机会成本是另一产品机会成本的倒数</a:t>
            </a:r>
            <a:endParaRPr lang="en-US" altLang="zh-CN" dirty="0" smtClean="0">
              <a:ea typeface="宋体" pitchFamily="2" charset="-122"/>
            </a:endParaRPr>
          </a:p>
          <a:p>
            <a:pPr>
              <a:spcBef>
                <a:spcPct val="50000"/>
              </a:spcBef>
            </a:pPr>
            <a:r>
              <a:rPr lang="zh-CN" altLang="en-US" dirty="0" smtClean="0">
                <a:ea typeface="宋体" pitchFamily="2" charset="-122"/>
              </a:rPr>
              <a:t>对两个不同生产者而言：</a:t>
            </a:r>
            <a:endParaRPr lang="zh-CN" dirty="0">
              <a:ea typeface="宋体" pitchFamily="2" charset="-122"/>
            </a:endParaRPr>
          </a:p>
          <a:p>
            <a:pPr lvl="1">
              <a:lnSpc>
                <a:spcPct val="105000"/>
              </a:lnSpc>
              <a:spcBef>
                <a:spcPct val="35000"/>
              </a:spcBef>
            </a:pPr>
            <a:r>
              <a:rPr lang="zh-CN" altLang="en-US" sz="2800" dirty="0" smtClean="0">
                <a:ea typeface="宋体" pitchFamily="2" charset="-122"/>
              </a:rPr>
              <a:t>某人在某种产品上具有比较优势</a:t>
            </a:r>
            <a:endParaRPr lang="en-US" altLang="zh-CN" sz="2800" dirty="0" smtClean="0">
              <a:ea typeface="宋体" pitchFamily="2" charset="-122"/>
            </a:endParaRPr>
          </a:p>
          <a:p>
            <a:pPr lvl="1">
              <a:lnSpc>
                <a:spcPct val="105000"/>
              </a:lnSpc>
              <a:spcBef>
                <a:spcPct val="35000"/>
              </a:spcBef>
            </a:pPr>
            <a:r>
              <a:rPr lang="zh-CN" altLang="en-US" sz="2800" dirty="0" smtClean="0">
                <a:ea typeface="宋体" pitchFamily="2" charset="-122"/>
              </a:rPr>
              <a:t>另一人则在另一产品上具有比较优势</a:t>
            </a:r>
            <a:endParaRPr lang="en-US" altLang="zh-CN" sz="2800" dirty="0" smtClean="0">
              <a:ea typeface="宋体" pitchFamily="2" charset="-122"/>
            </a:endParaRPr>
          </a:p>
        </p:txBody>
      </p:sp>
      <p:sp>
        <p:nvSpPr>
          <p:cNvPr id="481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826133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left)">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left)">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left)">
                                      <p:cBhvr>
                                        <p:cTn id="32"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5"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6" name="灯片编号占位符 2"/>
          <p:cNvSpPr>
            <a:spLocks noGrp="1"/>
          </p:cNvSpPr>
          <p:nvPr>
            <p:ph type="sldNum" sz="quarter" idx="11"/>
          </p:nvPr>
        </p:nvSpPr>
        <p:spPr/>
        <p:txBody>
          <a:bodyPr/>
          <a:lstStyle/>
          <a:p>
            <a:fld id="{055BBF43-5DC5-4204-B0AC-845C2DB42810}" type="slidenum">
              <a:rPr lang="en-US" altLang="zh-CN"/>
              <a:pPr/>
              <a:t>55</a:t>
            </a:fld>
            <a:endParaRPr lang="en-US" altLang="zh-CN"/>
          </a:p>
        </p:txBody>
      </p:sp>
      <p:sp>
        <p:nvSpPr>
          <p:cNvPr id="49154" name="Rectangle 2"/>
          <p:cNvSpPr>
            <a:spLocks noGrp="1" noChangeArrowheads="1"/>
          </p:cNvSpPr>
          <p:nvPr>
            <p:ph type="title" idx="4294967295"/>
          </p:nvPr>
        </p:nvSpPr>
        <p:spPr/>
        <p:txBody>
          <a:bodyPr/>
          <a:lstStyle/>
          <a:p>
            <a:r>
              <a:rPr lang="en-US" altLang="zh-CN" sz="3600" dirty="0" smtClean="0">
                <a:ea typeface="宋体" pitchFamily="2" charset="-122"/>
              </a:rPr>
              <a:t>3.2 </a:t>
            </a:r>
            <a:r>
              <a:rPr lang="zh-CN" altLang="en-US" sz="3600" dirty="0" smtClean="0">
                <a:ea typeface="宋体" pitchFamily="2" charset="-122"/>
              </a:rPr>
              <a:t>贸易的好处来自何方：比较优势！</a:t>
            </a:r>
            <a:endParaRPr lang="zh-CN" sz="3600" dirty="0">
              <a:ea typeface="宋体" pitchFamily="2" charset="-122"/>
            </a:endParaRPr>
          </a:p>
        </p:txBody>
      </p:sp>
      <p:sp>
        <p:nvSpPr>
          <p:cNvPr id="49155" name="Rectangle 3"/>
          <p:cNvSpPr>
            <a:spLocks noGrp="1" noChangeArrowheads="1"/>
          </p:cNvSpPr>
          <p:nvPr>
            <p:ph type="body" idx="4294967295"/>
          </p:nvPr>
        </p:nvSpPr>
        <p:spPr>
          <a:xfrm>
            <a:off x="457200" y="1001713"/>
            <a:ext cx="8229600" cy="5232400"/>
          </a:xfrm>
        </p:spPr>
        <p:txBody>
          <a:bodyPr/>
          <a:lstStyle/>
          <a:p>
            <a:r>
              <a:rPr lang="zh-CN" dirty="0">
                <a:ea typeface="宋体" pitchFamily="2" charset="-122"/>
              </a:rPr>
              <a:t>贸易的利益来源于比较优势（机会成本的不同）</a:t>
            </a:r>
          </a:p>
          <a:p>
            <a:endParaRPr lang="zh-CN" sz="1200" dirty="0">
              <a:ea typeface="宋体" pitchFamily="2" charset="-122"/>
            </a:endParaRPr>
          </a:p>
          <a:p>
            <a:r>
              <a:rPr lang="zh-CN" dirty="0">
                <a:ea typeface="宋体" pitchFamily="2" charset="-122"/>
              </a:rPr>
              <a:t>当</a:t>
            </a:r>
            <a:r>
              <a:rPr lang="zh-CN" dirty="0" smtClean="0">
                <a:ea typeface="宋体" pitchFamily="2" charset="-122"/>
              </a:rPr>
              <a:t>每个</a:t>
            </a:r>
            <a:r>
              <a:rPr lang="zh-CN" altLang="en-US" dirty="0" smtClean="0">
                <a:ea typeface="宋体" pitchFamily="2" charset="-122"/>
              </a:rPr>
              <a:t>家庭</a:t>
            </a:r>
            <a:r>
              <a:rPr lang="zh-CN" dirty="0" smtClean="0">
                <a:ea typeface="宋体" pitchFamily="2" charset="-122"/>
              </a:rPr>
              <a:t>专门</a:t>
            </a:r>
            <a:r>
              <a:rPr lang="zh-CN" dirty="0">
                <a:ea typeface="宋体" pitchFamily="2" charset="-122"/>
              </a:rPr>
              <a:t>生产它具有比较优势的物品时，</a:t>
            </a:r>
            <a:r>
              <a:rPr lang="zh-CN" dirty="0" smtClean="0">
                <a:ea typeface="宋体" pitchFamily="2" charset="-122"/>
              </a:rPr>
              <a:t>所有</a:t>
            </a:r>
            <a:r>
              <a:rPr lang="zh-CN" altLang="en-US" dirty="0" smtClean="0">
                <a:ea typeface="宋体" pitchFamily="2" charset="-122"/>
              </a:rPr>
              <a:t>家庭</a:t>
            </a:r>
            <a:r>
              <a:rPr lang="zh-CN" dirty="0" smtClean="0">
                <a:ea typeface="宋体" pitchFamily="2" charset="-122"/>
              </a:rPr>
              <a:t>的</a:t>
            </a:r>
            <a:r>
              <a:rPr lang="zh-CN" dirty="0">
                <a:ea typeface="宋体" pitchFamily="2" charset="-122"/>
              </a:rPr>
              <a:t>总产量会更</a:t>
            </a:r>
            <a:r>
              <a:rPr lang="zh-CN" dirty="0" smtClean="0">
                <a:ea typeface="宋体" pitchFamily="2" charset="-122"/>
              </a:rPr>
              <a:t>高</a:t>
            </a:r>
            <a:r>
              <a:rPr lang="zh-CN" altLang="en-US" dirty="0" smtClean="0">
                <a:ea typeface="宋体" pitchFamily="2" charset="-122"/>
              </a:rPr>
              <a:t>（因为生产需要放弃的更少）</a:t>
            </a:r>
            <a:r>
              <a:rPr lang="zh-CN" dirty="0" smtClean="0">
                <a:ea typeface="宋体" pitchFamily="2" charset="-122"/>
              </a:rPr>
              <a:t>，</a:t>
            </a:r>
            <a:r>
              <a:rPr lang="zh-CN" dirty="0">
                <a:ea typeface="宋体" pitchFamily="2" charset="-122"/>
              </a:rPr>
              <a:t>世界的“经济蛋糕”也会更大</a:t>
            </a:r>
          </a:p>
          <a:p>
            <a:endParaRPr lang="zh-CN" sz="1200" dirty="0">
              <a:ea typeface="宋体" pitchFamily="2" charset="-122"/>
            </a:endParaRPr>
          </a:p>
          <a:p>
            <a:r>
              <a:rPr lang="zh-CN" altLang="en-US" dirty="0" smtClean="0">
                <a:ea typeface="宋体" pitchFamily="2" charset="-122"/>
              </a:rPr>
              <a:t>自愿贸易的价格一定在两者机会成本之间</a:t>
            </a:r>
            <a:endParaRPr lang="en-US" altLang="zh-CN" dirty="0" smtClean="0">
              <a:ea typeface="宋体" pitchFamily="2" charset="-122"/>
            </a:endParaRPr>
          </a:p>
          <a:p>
            <a:endParaRPr lang="en-US" altLang="zh-CN" sz="1200" dirty="0" smtClean="0">
              <a:ea typeface="宋体" pitchFamily="2" charset="-122"/>
            </a:endParaRPr>
          </a:p>
          <a:p>
            <a:r>
              <a:rPr lang="zh-CN" altLang="en-US" dirty="0" smtClean="0">
                <a:ea typeface="宋体" pitchFamily="2" charset="-122"/>
              </a:rPr>
              <a:t>比较优势原理解释了人们的相互依存和贸易利益来源。</a:t>
            </a:r>
            <a:endParaRPr lang="zh-CN" dirty="0">
              <a:ea typeface="宋体" pitchFamily="2" charset="-122"/>
            </a:endParaRPr>
          </a:p>
        </p:txBody>
      </p:sp>
      <p:sp>
        <p:nvSpPr>
          <p:cNvPr id="4915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extLst>
      <p:ext uri="{BB962C8B-B14F-4D97-AF65-F5344CB8AC3E}">
        <p14:creationId xmlns:p14="http://schemas.microsoft.com/office/powerpoint/2010/main" val="761050748"/>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r>
              <a:rPr lang="zh-CN" altLang="en-US" dirty="0" smtClean="0"/>
              <a:t>相互依存性和贸易的好处</a:t>
            </a:r>
            <a:endParaRPr lang="zh-CN" altLang="en-US" dirty="0"/>
          </a:p>
        </p:txBody>
      </p:sp>
      <p:sp>
        <p:nvSpPr>
          <p:cNvPr id="7" name="灯片编号占位符 2"/>
          <p:cNvSpPr>
            <a:spLocks noGrp="1"/>
          </p:cNvSpPr>
          <p:nvPr>
            <p:ph type="sldNum" sz="quarter" idx="11"/>
          </p:nvPr>
        </p:nvSpPr>
        <p:spPr/>
        <p:txBody>
          <a:bodyPr/>
          <a:lstStyle/>
          <a:p>
            <a:fld id="{123DCDE1-A6DA-48DF-A9BB-DB7A74055ACE}" type="slidenum">
              <a:rPr lang="en-US" altLang="zh-CN"/>
              <a:pPr/>
              <a:t>56</a:t>
            </a:fld>
            <a:endParaRPr lang="en-US" altLang="zh-CN" dirty="0"/>
          </a:p>
        </p:txBody>
      </p:sp>
      <p:sp>
        <p:nvSpPr>
          <p:cNvPr id="49154" name="Rectangle 2"/>
          <p:cNvSpPr>
            <a:spLocks noGrp="1" noChangeArrowheads="1"/>
          </p:cNvSpPr>
          <p:nvPr>
            <p:ph type="title" idx="4294967295"/>
          </p:nvPr>
        </p:nvSpPr>
        <p:spPr/>
        <p:txBody>
          <a:bodyPr/>
          <a:lstStyle/>
          <a:p>
            <a:r>
              <a:rPr lang="zh-CN" altLang="en-US" sz="3600" dirty="0" smtClean="0">
                <a:ea typeface="宋体" pitchFamily="2" charset="-122"/>
              </a:rPr>
              <a:t>比较优势和贸易</a:t>
            </a:r>
            <a:r>
              <a:rPr lang="zh-CN" sz="3600" dirty="0" smtClean="0">
                <a:ea typeface="宋体" pitchFamily="2" charset="-122"/>
              </a:rPr>
              <a:t>：</a:t>
            </a:r>
            <a:r>
              <a:rPr lang="zh-CN" sz="3600" dirty="0">
                <a:ea typeface="宋体" pitchFamily="2" charset="-122"/>
              </a:rPr>
              <a:t>一个总结</a:t>
            </a:r>
          </a:p>
        </p:txBody>
      </p:sp>
      <p:sp>
        <p:nvSpPr>
          <p:cNvPr id="49155" name="Rectangle 3"/>
          <p:cNvSpPr>
            <a:spLocks noGrp="1" noChangeArrowheads="1"/>
          </p:cNvSpPr>
          <p:nvPr>
            <p:ph type="body" idx="4294967295"/>
          </p:nvPr>
        </p:nvSpPr>
        <p:spPr>
          <a:xfrm>
            <a:off x="373063" y="1008063"/>
            <a:ext cx="8313737" cy="4971127"/>
          </a:xfrm>
        </p:spPr>
        <p:txBody>
          <a:bodyPr/>
          <a:lstStyle/>
          <a:p>
            <a:r>
              <a:rPr lang="zh-CN" altLang="zh-CN" dirty="0" smtClean="0">
                <a:ea typeface="宋体" pitchFamily="2" charset="-122"/>
              </a:rPr>
              <a:t>相互依存和贸易可以使每个人都可以享有更多数量和品种的物品与劳务</a:t>
            </a:r>
            <a:endParaRPr lang="en-US" altLang="zh-CN" dirty="0" smtClean="0">
              <a:ea typeface="宋体" pitchFamily="2" charset="-122"/>
            </a:endParaRPr>
          </a:p>
          <a:p>
            <a:endParaRPr lang="en-US" altLang="zh-CN" sz="1400" dirty="0" smtClean="0">
              <a:ea typeface="宋体" pitchFamily="2" charset="-122"/>
            </a:endParaRPr>
          </a:p>
          <a:p>
            <a:r>
              <a:rPr lang="zh-CN" altLang="zh-CN" dirty="0" smtClean="0">
                <a:ea typeface="宋体" pitchFamily="2" charset="-122"/>
              </a:rPr>
              <a:t>比较优势意味着能以较小的机会成本生产一种物品，绝对优势意味着能以较少的投入生产一种物品</a:t>
            </a:r>
            <a:endParaRPr lang="en-US" altLang="zh-CN" dirty="0" smtClean="0">
              <a:ea typeface="宋体" pitchFamily="2" charset="-122"/>
            </a:endParaRPr>
          </a:p>
          <a:p>
            <a:endParaRPr lang="en-US" altLang="zh-CN" sz="1400" dirty="0" smtClean="0">
              <a:ea typeface="宋体" pitchFamily="2" charset="-122"/>
            </a:endParaRPr>
          </a:p>
          <a:p>
            <a:r>
              <a:rPr lang="zh-CN" altLang="zh-CN" dirty="0" smtClean="0">
                <a:ea typeface="宋体" pitchFamily="2" charset="-122"/>
              </a:rPr>
              <a:t>当人们（或</a:t>
            </a:r>
            <a:r>
              <a:rPr lang="zh-CN" altLang="en-US" dirty="0" smtClean="0">
                <a:ea typeface="宋体" pitchFamily="2" charset="-122"/>
              </a:rPr>
              <a:t>家庭</a:t>
            </a:r>
            <a:r>
              <a:rPr lang="zh-CN" altLang="zh-CN" dirty="0" smtClean="0">
                <a:ea typeface="宋体" pitchFamily="2" charset="-122"/>
              </a:rPr>
              <a:t>之间）能专门生产他们具有比较优势的产品时，经济“蛋糕”会变大，通过贸易也可以使每个人的状况变得更好</a:t>
            </a:r>
          </a:p>
        </p:txBody>
      </p:sp>
    </p:spTree>
    <p:extLst>
      <p:ext uri="{BB962C8B-B14F-4D97-AF65-F5344CB8AC3E}">
        <p14:creationId xmlns:p14="http://schemas.microsoft.com/office/powerpoint/2010/main" val="4052641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wipe(left)">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Effect transition="in" filter="wipe(left)">
                                      <p:cBhvr>
                                        <p:cTn id="1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8307" y="101600"/>
            <a:ext cx="8755693" cy="860425"/>
          </a:xfrm>
        </p:spPr>
        <p:txBody>
          <a:bodyPr/>
          <a:lstStyle/>
          <a:p>
            <a:r>
              <a:rPr lang="en-US" altLang="zh-CN" sz="3600" dirty="0" smtClean="0">
                <a:ea typeface="宋体" charset="-122"/>
              </a:rPr>
              <a:t> </a:t>
            </a:r>
            <a:r>
              <a:rPr lang="zh-CN" altLang="en-US" sz="3600" dirty="0" smtClean="0">
                <a:ea typeface="宋体" charset="-122"/>
              </a:rPr>
              <a:t>比较优势的应用</a:t>
            </a:r>
            <a:endParaRPr lang="en-US" altLang="zh-CN" sz="3600" dirty="0" smtClean="0">
              <a:ea typeface="宋体" charset="-122"/>
            </a:endParaRPr>
          </a:p>
        </p:txBody>
      </p:sp>
      <p:sp>
        <p:nvSpPr>
          <p:cNvPr id="25603" name="Content Placeholder 2"/>
          <p:cNvSpPr>
            <a:spLocks noGrp="1"/>
          </p:cNvSpPr>
          <p:nvPr>
            <p:ph idx="1"/>
          </p:nvPr>
        </p:nvSpPr>
        <p:spPr>
          <a:xfrm>
            <a:off x="277813" y="1025525"/>
            <a:ext cx="6133938" cy="5422900"/>
          </a:xfrm>
        </p:spPr>
        <p:txBody>
          <a:bodyPr/>
          <a:lstStyle/>
          <a:p>
            <a:pPr marL="0" indent="0">
              <a:buFontTx/>
              <a:buNone/>
              <a:defRPr/>
            </a:pPr>
            <a:r>
              <a:rPr lang="en-US" dirty="0" smtClean="0">
                <a:solidFill>
                  <a:srgbClr val="CC0000"/>
                </a:solidFill>
              </a:rPr>
              <a:t>Tom Brady </a:t>
            </a:r>
            <a:r>
              <a:rPr lang="zh-CN" altLang="en-US" dirty="0" smtClean="0">
                <a:solidFill>
                  <a:srgbClr val="CC0000"/>
                </a:solidFill>
              </a:rPr>
              <a:t>该自己剪草坪吗？</a:t>
            </a:r>
            <a:endParaRPr lang="en-US" dirty="0" smtClean="0">
              <a:solidFill>
                <a:srgbClr val="CC0000"/>
              </a:solidFill>
            </a:endParaRPr>
          </a:p>
          <a:p>
            <a:pPr>
              <a:defRPr/>
            </a:pPr>
            <a:r>
              <a:rPr lang="en-US" dirty="0" smtClean="0"/>
              <a:t>Brady, in 2 hours </a:t>
            </a:r>
          </a:p>
          <a:p>
            <a:pPr lvl="1">
              <a:buFont typeface="Arial" pitchFamily="34" charset="0"/>
              <a:buChar char="–"/>
              <a:defRPr/>
            </a:pPr>
            <a:r>
              <a:rPr lang="en-US" dirty="0" smtClean="0"/>
              <a:t>Mow his lawn, or</a:t>
            </a:r>
          </a:p>
          <a:p>
            <a:pPr lvl="1">
              <a:buFont typeface="Arial" pitchFamily="34" charset="0"/>
              <a:buChar char="–"/>
              <a:defRPr/>
            </a:pPr>
            <a:r>
              <a:rPr lang="en-US" dirty="0" smtClean="0"/>
              <a:t>Film a TV commercial, earn ¥20,000</a:t>
            </a:r>
          </a:p>
          <a:p>
            <a:pPr>
              <a:defRPr/>
            </a:pPr>
            <a:r>
              <a:rPr lang="en-US" dirty="0" smtClean="0"/>
              <a:t>Forest Gump(</a:t>
            </a:r>
            <a:r>
              <a:rPr lang="zh-CN" altLang="en-US" dirty="0" smtClean="0"/>
              <a:t>阿甘</a:t>
            </a:r>
            <a:r>
              <a:rPr lang="en-US" dirty="0" smtClean="0"/>
              <a:t>), in 4 hours</a:t>
            </a:r>
          </a:p>
          <a:p>
            <a:pPr lvl="1">
              <a:buFont typeface="Arial" pitchFamily="34" charset="0"/>
              <a:buChar char="–"/>
              <a:defRPr/>
            </a:pPr>
            <a:r>
              <a:rPr lang="en-US" dirty="0" smtClean="0"/>
              <a:t>Mow Brady’s lawn</a:t>
            </a:r>
          </a:p>
          <a:p>
            <a:pPr lvl="1">
              <a:buFont typeface="Arial" pitchFamily="34" charset="0"/>
              <a:buChar char="–"/>
              <a:defRPr/>
            </a:pPr>
            <a:r>
              <a:rPr lang="en-US" dirty="0" smtClean="0"/>
              <a:t>Work at McDonald’s, earn ¥40</a:t>
            </a:r>
          </a:p>
          <a:p>
            <a:pPr>
              <a:defRPr/>
            </a:pPr>
            <a:r>
              <a:rPr lang="zh-CN" altLang="en-US" dirty="0" smtClean="0"/>
              <a:t>剪草坪这项活动上谁有绝对优势，谁有比较优势？</a:t>
            </a:r>
            <a:r>
              <a:rPr lang="en-US" altLang="zh-CN" dirty="0" smtClean="0"/>
              <a:t>Brady</a:t>
            </a:r>
            <a:r>
              <a:rPr lang="zh-CN" altLang="en-US" dirty="0" smtClean="0"/>
              <a:t>该自己剪吗？</a:t>
            </a:r>
            <a:endParaRPr lang="en-US" dirty="0"/>
          </a:p>
        </p:txBody>
      </p:sp>
      <p:sp>
        <p:nvSpPr>
          <p:cNvPr id="24582" name="TextBox 2"/>
          <p:cNvSpPr txBox="1">
            <a:spLocks noChangeArrowheads="1"/>
          </p:cNvSpPr>
          <p:nvPr/>
        </p:nvSpPr>
        <p:spPr bwMode="auto">
          <a:xfrm>
            <a:off x="6607523" y="4818063"/>
            <a:ext cx="2411413" cy="1200150"/>
          </a:xfrm>
          <a:prstGeom prst="rect">
            <a:avLst/>
          </a:prstGeom>
          <a:noFill/>
          <a:ln w="9525">
            <a:noFill/>
            <a:miter lim="800000"/>
            <a:headEnd/>
            <a:tailEnd/>
          </a:ln>
        </p:spPr>
        <p:txBody>
          <a:bodyPr>
            <a:spAutoFit/>
          </a:bodyPr>
          <a:lstStyle/>
          <a:p>
            <a:pPr algn="l">
              <a:buFontTx/>
              <a:buNone/>
            </a:pPr>
            <a:r>
              <a:rPr lang="en-US" altLang="zh-CN" sz="2400" i="1" dirty="0">
                <a:solidFill>
                  <a:srgbClr val="002060"/>
                </a:solidFill>
                <a:ea typeface="宋体" charset="-122"/>
              </a:rPr>
              <a:t>“ They did a nice job mowing this grass.”</a:t>
            </a:r>
            <a:endParaRPr lang="en-US" altLang="zh-CN" sz="2400" dirty="0">
              <a:solidFill>
                <a:srgbClr val="002060"/>
              </a:solidFill>
              <a:ea typeface="宋体" charset="-122"/>
            </a:endParaRPr>
          </a:p>
        </p:txBody>
      </p:sp>
      <p:pic>
        <p:nvPicPr>
          <p:cNvPr id="24583" name="Picture 9"/>
          <p:cNvPicPr>
            <a:picLocks noChangeAspect="1" noChangeArrowheads="1"/>
          </p:cNvPicPr>
          <p:nvPr/>
        </p:nvPicPr>
        <p:blipFill>
          <a:blip r:embed="rId2" cstate="print"/>
          <a:srcRect/>
          <a:stretch>
            <a:fillRect/>
          </a:stretch>
        </p:blipFill>
        <p:spPr bwMode="auto">
          <a:xfrm>
            <a:off x="6457037" y="1312863"/>
            <a:ext cx="2524125" cy="3505200"/>
          </a:xfrm>
          <a:prstGeom prst="rect">
            <a:avLst/>
          </a:prstGeom>
          <a:noFill/>
          <a:ln w="9525" algn="ctr">
            <a:noFill/>
            <a:miter lim="800000"/>
            <a:headEnd/>
            <a:tailEnd/>
          </a:ln>
        </p:spPr>
      </p:pic>
      <p:sp>
        <p:nvSpPr>
          <p:cNvPr id="8" name="页脚占位符 1"/>
          <p:cNvSpPr>
            <a:spLocks noGrp="1"/>
          </p:cNvSpPr>
          <p:nvPr>
            <p:ph type="ftr" sz="quarter" idx="10"/>
          </p:nvPr>
        </p:nvSpPr>
        <p:spPr>
          <a:xfrm>
            <a:off x="285750" y="6392863"/>
            <a:ext cx="7335838" cy="366712"/>
          </a:xfrm>
        </p:spPr>
        <p:txBody>
          <a:bodyPr/>
          <a:lstStyle/>
          <a:p>
            <a:r>
              <a:rPr lang="zh-CN" altLang="en-US" dirty="0" smtClean="0"/>
              <a:t>相互依存性和贸易的好处</a:t>
            </a:r>
            <a:endParaRPr lang="zh-CN" altLang="en-US" dirty="0"/>
          </a:p>
        </p:txBody>
      </p:sp>
      <p:sp>
        <p:nvSpPr>
          <p:cNvPr id="9" name="灯片编号占位符 2"/>
          <p:cNvSpPr>
            <a:spLocks noGrp="1"/>
          </p:cNvSpPr>
          <p:nvPr>
            <p:ph type="sldNum" sz="quarter" idx="11"/>
          </p:nvPr>
        </p:nvSpPr>
        <p:spPr>
          <a:xfrm>
            <a:off x="8302625" y="6375400"/>
            <a:ext cx="684213" cy="368300"/>
          </a:xfrm>
        </p:spPr>
        <p:txBody>
          <a:bodyPr/>
          <a:lstStyle/>
          <a:p>
            <a:fld id="{123DCDE1-A6DA-48DF-A9BB-DB7A74055ACE}" type="slidenum">
              <a:rPr lang="en-US" altLang="zh-CN"/>
              <a:pPr/>
              <a:t>57</a:t>
            </a:fld>
            <a:endParaRPr lang="en-US" altLang="zh-CN" dirty="0"/>
          </a:p>
        </p:txBody>
      </p:sp>
    </p:spTree>
    <p:extLst>
      <p:ext uri="{BB962C8B-B14F-4D97-AF65-F5344CB8AC3E}">
        <p14:creationId xmlns:p14="http://schemas.microsoft.com/office/powerpoint/2010/main" val="158430767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23888" y="1390650"/>
            <a:ext cx="8218487" cy="5264150"/>
          </a:xfrm>
        </p:spPr>
        <p:txBody>
          <a:bodyPr/>
          <a:lstStyle/>
          <a:p>
            <a:pPr marL="0" indent="0">
              <a:spcBef>
                <a:spcPct val="5000"/>
              </a:spcBef>
              <a:buNone/>
            </a:pPr>
            <a:r>
              <a:rPr lang="zh-CN" altLang="en-US" dirty="0" smtClean="0">
                <a:ea typeface="宋体" pitchFamily="2" charset="-122"/>
              </a:rPr>
              <a:t>中国</a:t>
            </a:r>
            <a:r>
              <a:rPr lang="zh-CN" dirty="0" smtClean="0">
                <a:ea typeface="宋体" pitchFamily="2" charset="-122"/>
              </a:rPr>
              <a:t>和</a:t>
            </a:r>
            <a:r>
              <a:rPr lang="zh-CN" altLang="en-US" dirty="0" smtClean="0">
                <a:ea typeface="宋体" pitchFamily="2" charset="-122"/>
              </a:rPr>
              <a:t>美国</a:t>
            </a:r>
            <a:endParaRPr lang="zh-CN" dirty="0">
              <a:ea typeface="宋体" pitchFamily="2" charset="-122"/>
            </a:endParaRPr>
          </a:p>
          <a:p>
            <a:pPr marL="0" indent="0">
              <a:spcBef>
                <a:spcPct val="20000"/>
              </a:spcBef>
              <a:buNone/>
            </a:pPr>
            <a:r>
              <a:rPr lang="zh-CN" altLang="zh-CN" dirty="0" smtClean="0">
                <a:ea typeface="宋体" pitchFamily="2" charset="-122"/>
              </a:rPr>
              <a:t>在</a:t>
            </a:r>
            <a:r>
              <a:rPr lang="zh-CN" altLang="en-US" dirty="0" smtClean="0">
                <a:ea typeface="宋体" pitchFamily="2" charset="-122"/>
              </a:rPr>
              <a:t>中国</a:t>
            </a:r>
            <a:r>
              <a:rPr lang="zh-CN" altLang="zh-CN" dirty="0" smtClean="0">
                <a:ea typeface="宋体" pitchFamily="2" charset="-122"/>
              </a:rPr>
              <a:t>，</a:t>
            </a:r>
            <a:r>
              <a:rPr lang="en-US" altLang="zh-CN" dirty="0" smtClean="0">
                <a:ea typeface="宋体" pitchFamily="2" charset="-122"/>
              </a:rPr>
              <a:t> 1</a:t>
            </a:r>
            <a:r>
              <a:rPr lang="zh-CN" altLang="en-US" dirty="0" smtClean="0">
                <a:ea typeface="宋体" pitchFamily="2" charset="-122"/>
              </a:rPr>
              <a:t>个劳动者每年能</a:t>
            </a:r>
            <a:endParaRPr lang="zh-CN" altLang="zh-CN" dirty="0" smtClean="0">
              <a:ea typeface="宋体" pitchFamily="2" charset="-122"/>
            </a:endParaRPr>
          </a:p>
          <a:p>
            <a:pPr lvl="1">
              <a:lnSpc>
                <a:spcPct val="105000"/>
              </a:lnSpc>
              <a:spcBef>
                <a:spcPct val="5000"/>
              </a:spcBef>
            </a:pPr>
            <a:r>
              <a:rPr lang="zh-CN" altLang="zh-CN" sz="2800" dirty="0" smtClean="0">
                <a:ea typeface="宋体" pitchFamily="2" charset="-122"/>
              </a:rPr>
              <a:t>生产1</a:t>
            </a:r>
            <a:r>
              <a:rPr lang="en-US" altLang="zh-CN" sz="2800" dirty="0" smtClean="0">
                <a:ea typeface="宋体" pitchFamily="2" charset="-122"/>
              </a:rPr>
              <a:t>0</a:t>
            </a:r>
            <a:r>
              <a:rPr lang="zh-CN" altLang="en-US" sz="2800" dirty="0" smtClean="0">
                <a:ea typeface="宋体" pitchFamily="2" charset="-122"/>
              </a:rPr>
              <a:t>吨大豆</a:t>
            </a:r>
            <a:endParaRPr lang="zh-CN" altLang="zh-CN" sz="2800" dirty="0" smtClean="0">
              <a:ea typeface="宋体" pitchFamily="2" charset="-122"/>
            </a:endParaRPr>
          </a:p>
          <a:p>
            <a:pPr lvl="1">
              <a:lnSpc>
                <a:spcPct val="105000"/>
              </a:lnSpc>
              <a:spcBef>
                <a:spcPct val="5000"/>
              </a:spcBef>
            </a:pPr>
            <a:r>
              <a:rPr lang="zh-CN" altLang="en-US" sz="2800" dirty="0" smtClean="0">
                <a:ea typeface="宋体" pitchFamily="2" charset="-122"/>
              </a:rPr>
              <a:t>或</a:t>
            </a:r>
            <a:r>
              <a:rPr lang="zh-CN" altLang="zh-CN" sz="2800" dirty="0" smtClean="0">
                <a:ea typeface="宋体" pitchFamily="2" charset="-122"/>
              </a:rPr>
              <a:t>生产</a:t>
            </a:r>
            <a:r>
              <a:rPr lang="en-US" altLang="zh-CN" sz="2800" dirty="0" smtClean="0">
                <a:ea typeface="宋体" pitchFamily="2" charset="-122"/>
              </a:rPr>
              <a:t>2</a:t>
            </a:r>
            <a:r>
              <a:rPr lang="zh-CN" altLang="en-US" sz="2800" dirty="0" smtClean="0">
                <a:ea typeface="宋体" pitchFamily="2" charset="-122"/>
              </a:rPr>
              <a:t>千件衬衫</a:t>
            </a:r>
            <a:endParaRPr lang="zh-CN" altLang="zh-CN" sz="2800" dirty="0" smtClean="0">
              <a:ea typeface="宋体" pitchFamily="2" charset="-122"/>
            </a:endParaRPr>
          </a:p>
          <a:p>
            <a:pPr marL="0" indent="0">
              <a:spcBef>
                <a:spcPct val="20000"/>
              </a:spcBef>
              <a:buFont typeface="Wingdings" pitchFamily="2" charset="2"/>
              <a:buNone/>
            </a:pPr>
            <a:r>
              <a:rPr lang="zh-CN" dirty="0" smtClean="0">
                <a:ea typeface="宋体" pitchFamily="2" charset="-122"/>
              </a:rPr>
              <a:t>在</a:t>
            </a:r>
            <a:r>
              <a:rPr lang="zh-CN" altLang="en-US" dirty="0" smtClean="0">
                <a:ea typeface="宋体" pitchFamily="2" charset="-122"/>
              </a:rPr>
              <a:t>美国</a:t>
            </a:r>
            <a:r>
              <a:rPr lang="zh-CN" dirty="0" smtClean="0">
                <a:ea typeface="宋体" pitchFamily="2" charset="-122"/>
              </a:rPr>
              <a:t>，</a:t>
            </a:r>
            <a:r>
              <a:rPr lang="en-US" altLang="zh-CN" dirty="0" smtClean="0">
                <a:ea typeface="宋体" pitchFamily="2" charset="-122"/>
              </a:rPr>
              <a:t>1</a:t>
            </a:r>
            <a:r>
              <a:rPr lang="zh-CN" altLang="en-US" dirty="0" smtClean="0">
                <a:ea typeface="宋体" pitchFamily="2" charset="-122"/>
              </a:rPr>
              <a:t>个劳动者每年能</a:t>
            </a:r>
            <a:endParaRPr lang="zh-CN" dirty="0">
              <a:ea typeface="宋体" pitchFamily="2" charset="-122"/>
            </a:endParaRPr>
          </a:p>
          <a:p>
            <a:pPr lvl="1">
              <a:lnSpc>
                <a:spcPct val="105000"/>
              </a:lnSpc>
              <a:spcBef>
                <a:spcPct val="5000"/>
              </a:spcBef>
            </a:pPr>
            <a:r>
              <a:rPr lang="zh-CN" sz="2800" dirty="0">
                <a:ea typeface="宋体" pitchFamily="2" charset="-122"/>
              </a:rPr>
              <a:t>生产</a:t>
            </a:r>
            <a:r>
              <a:rPr lang="zh-CN" sz="2800" dirty="0" smtClean="0">
                <a:ea typeface="宋体" pitchFamily="2" charset="-122"/>
              </a:rPr>
              <a:t>1</a:t>
            </a:r>
            <a:r>
              <a:rPr lang="en-US" altLang="zh-CN" sz="2800" dirty="0" smtClean="0">
                <a:ea typeface="宋体" pitchFamily="2" charset="-122"/>
              </a:rPr>
              <a:t>00</a:t>
            </a:r>
            <a:r>
              <a:rPr lang="zh-CN" altLang="en-US" sz="2800" dirty="0" smtClean="0">
                <a:ea typeface="宋体" pitchFamily="2" charset="-122"/>
              </a:rPr>
              <a:t>吨大豆</a:t>
            </a:r>
            <a:endParaRPr lang="zh-CN" sz="2800" dirty="0" smtClean="0">
              <a:ea typeface="宋体" pitchFamily="2" charset="-122"/>
            </a:endParaRPr>
          </a:p>
          <a:p>
            <a:pPr lvl="1">
              <a:lnSpc>
                <a:spcPct val="105000"/>
              </a:lnSpc>
              <a:spcBef>
                <a:spcPct val="5000"/>
              </a:spcBef>
            </a:pPr>
            <a:r>
              <a:rPr lang="zh-CN" altLang="en-US" sz="2800" dirty="0" smtClean="0">
                <a:ea typeface="宋体" pitchFamily="2" charset="-122"/>
              </a:rPr>
              <a:t>或</a:t>
            </a:r>
            <a:r>
              <a:rPr lang="zh-CN" sz="2800" dirty="0" smtClean="0">
                <a:ea typeface="宋体" pitchFamily="2" charset="-122"/>
              </a:rPr>
              <a:t>生产</a:t>
            </a:r>
            <a:r>
              <a:rPr lang="en-US" altLang="zh-CN" sz="2800" dirty="0" smtClean="0">
                <a:ea typeface="宋体" pitchFamily="2" charset="-122"/>
              </a:rPr>
              <a:t>5</a:t>
            </a:r>
            <a:r>
              <a:rPr lang="zh-CN" altLang="en-US" sz="2800" dirty="0" smtClean="0">
                <a:ea typeface="宋体" pitchFamily="2" charset="-122"/>
              </a:rPr>
              <a:t>千件衬衫</a:t>
            </a:r>
            <a:endParaRPr lang="zh-CN" sz="2800" dirty="0" smtClean="0">
              <a:ea typeface="宋体" pitchFamily="2" charset="-122"/>
            </a:endParaRPr>
          </a:p>
          <a:p>
            <a:pPr marL="0" indent="0">
              <a:spcBef>
                <a:spcPct val="40000"/>
              </a:spcBef>
              <a:buFont typeface="Wingdings" pitchFamily="2" charset="2"/>
              <a:buNone/>
            </a:pPr>
            <a:r>
              <a:rPr lang="zh-CN" dirty="0" smtClean="0">
                <a:ea typeface="宋体" pitchFamily="2" charset="-122"/>
              </a:rPr>
              <a:t>哪个</a:t>
            </a:r>
            <a:r>
              <a:rPr lang="zh-CN" dirty="0">
                <a:ea typeface="宋体" pitchFamily="2" charset="-122"/>
              </a:rPr>
              <a:t>国家在</a:t>
            </a:r>
            <a:r>
              <a:rPr lang="zh-CN" dirty="0" smtClean="0">
                <a:ea typeface="宋体" pitchFamily="2" charset="-122"/>
              </a:rPr>
              <a:t>生产</a:t>
            </a:r>
            <a:r>
              <a:rPr lang="zh-CN" altLang="en-US" dirty="0" smtClean="0">
                <a:ea typeface="宋体" pitchFamily="2" charset="-122"/>
              </a:rPr>
              <a:t>大豆</a:t>
            </a:r>
            <a:r>
              <a:rPr lang="zh-CN" dirty="0" smtClean="0">
                <a:ea typeface="宋体" pitchFamily="2" charset="-122"/>
              </a:rPr>
              <a:t>上</a:t>
            </a:r>
            <a:r>
              <a:rPr lang="zh-CN" dirty="0">
                <a:ea typeface="宋体" pitchFamily="2" charset="-122"/>
              </a:rPr>
              <a:t>有绝对优势？哪个国家在</a:t>
            </a:r>
            <a:r>
              <a:rPr lang="zh-CN" dirty="0" smtClean="0">
                <a:ea typeface="宋体" pitchFamily="2" charset="-122"/>
              </a:rPr>
              <a:t>生产</a:t>
            </a:r>
            <a:r>
              <a:rPr lang="zh-CN" altLang="en-US" dirty="0" smtClean="0">
                <a:ea typeface="宋体" pitchFamily="2" charset="-122"/>
              </a:rPr>
              <a:t>衬衫上</a:t>
            </a:r>
            <a:r>
              <a:rPr lang="zh-CN" dirty="0" smtClean="0">
                <a:ea typeface="宋体" pitchFamily="2" charset="-122"/>
              </a:rPr>
              <a:t>有</a:t>
            </a:r>
            <a:r>
              <a:rPr lang="zh-CN" dirty="0">
                <a:ea typeface="宋体" pitchFamily="2" charset="-122"/>
              </a:rPr>
              <a:t>比较优势？</a:t>
            </a:r>
          </a:p>
        </p:txBody>
      </p:sp>
      <p:sp>
        <p:nvSpPr>
          <p:cNvPr id="50179"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50180" name="Rectangle 4"/>
          <p:cNvSpPr>
            <a:spLocks noGrp="1" noChangeArrowheads="1"/>
          </p:cNvSpPr>
          <p:nvPr>
            <p:ph type="title"/>
          </p:nvPr>
        </p:nvSpPr>
        <p:spPr>
          <a:xfrm>
            <a:off x="587375" y="352425"/>
            <a:ext cx="8208963"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3.</a:t>
            </a:r>
            <a:r>
              <a:rPr lang="zh-CN" sz="2800" i="1" dirty="0" smtClean="0">
                <a:solidFill>
                  <a:srgbClr val="339966"/>
                </a:solidFill>
                <a:effectLst>
                  <a:outerShdw blurRad="38100" dist="38100" dir="2700000" algn="tl">
                    <a:srgbClr val="C0C0C0"/>
                  </a:outerShdw>
                </a:effectLst>
                <a:latin typeface="Tahoma" pitchFamily="34" charset="0"/>
                <a:ea typeface="宋体" pitchFamily="2" charset="-122"/>
              </a:rPr>
              <a:t>4</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绝对优势与比较优势</a:t>
            </a:r>
            <a:r>
              <a:rPr lang="zh-CN" sz="3600" dirty="0">
                <a:solidFill>
                  <a:srgbClr val="339966"/>
                </a:solidFill>
                <a:effectLst>
                  <a:outerShdw blurRad="38100" dist="38100" dir="2700000" algn="tl">
                    <a:srgbClr val="C0C0C0"/>
                  </a:outerShdw>
                </a:effectLst>
                <a:ea typeface="宋体" pitchFamily="2" charset="-122"/>
              </a:rPr>
              <a:t> </a:t>
            </a:r>
          </a:p>
        </p:txBody>
      </p:sp>
      <p:grpSp>
        <p:nvGrpSpPr>
          <p:cNvPr id="2" name="Group 5"/>
          <p:cNvGrpSpPr>
            <a:grpSpLocks/>
          </p:cNvGrpSpPr>
          <p:nvPr/>
        </p:nvGrpSpPr>
        <p:grpSpPr bwMode="auto">
          <a:xfrm>
            <a:off x="593725" y="290513"/>
            <a:ext cx="8210550" cy="1049337"/>
            <a:chOff x="0" y="0"/>
            <a:chExt cx="5000" cy="661"/>
          </a:xfrm>
        </p:grpSpPr>
        <p:sp>
          <p:nvSpPr>
            <p:cNvPr id="50182"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0183"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0184"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CA25EB6F-B394-4986-A737-DA6DB12C3F47}" type="slidenum">
              <a:rPr lang="en-US" altLang="zh-CN" sz="1700">
                <a:solidFill>
                  <a:srgbClr val="777777"/>
                </a:solidFill>
                <a:latin typeface="Tahoma" pitchFamily="34" charset="0"/>
                <a:ea typeface="宋体" pitchFamily="2" charset="-122"/>
              </a:rPr>
              <a:pPr algn="r"/>
              <a:t>58</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2552128066"/>
      </p:ext>
    </p:extLst>
  </p:cSld>
  <p:clrMapOvr>
    <a:masterClrMapping/>
  </p:clrMapOvr>
  <p:transition spd="med">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74675" y="1484313"/>
            <a:ext cx="8218488" cy="4773612"/>
          </a:xfrm>
        </p:spPr>
        <p:txBody>
          <a:bodyPr/>
          <a:lstStyle/>
          <a:p>
            <a:pPr marL="463550" indent="-463550">
              <a:buSzPct val="115000"/>
              <a:buFont typeface="Wingdings" pitchFamily="2" charset="2"/>
              <a:buNone/>
            </a:pPr>
            <a:r>
              <a:rPr lang="zh-CN" dirty="0">
                <a:solidFill>
                  <a:srgbClr val="339966"/>
                </a:solidFill>
                <a:ea typeface="宋体" pitchFamily="2" charset="-122"/>
              </a:rPr>
              <a:t>A.</a:t>
            </a:r>
            <a:r>
              <a:rPr lang="zh-CN" dirty="0">
                <a:ea typeface="宋体" pitchFamily="2" charset="-122"/>
              </a:rPr>
              <a:t>在图上找出代表（</a:t>
            </a:r>
            <a:r>
              <a:rPr lang="zh-CN" dirty="0" smtClean="0">
                <a:ea typeface="宋体" pitchFamily="2" charset="-122"/>
              </a:rPr>
              <a:t>100台电脑</a:t>
            </a:r>
            <a:r>
              <a:rPr lang="zh-CN" dirty="0">
                <a:ea typeface="宋体" pitchFamily="2" charset="-122"/>
              </a:rPr>
              <a:t>，</a:t>
            </a:r>
            <a:r>
              <a:rPr lang="zh-CN" dirty="0" smtClean="0">
                <a:ea typeface="宋体" pitchFamily="2" charset="-122"/>
              </a:rPr>
              <a:t>3000吨小麦</a:t>
            </a:r>
            <a:r>
              <a:rPr lang="zh-CN" dirty="0">
                <a:ea typeface="宋体" pitchFamily="2" charset="-122"/>
              </a:rPr>
              <a:t>）的点，并标作F。经济能生产出这样的两种产品数量组合吗？为什么？</a:t>
            </a:r>
          </a:p>
          <a:p>
            <a:pPr marL="463550" indent="-463550">
              <a:spcBef>
                <a:spcPct val="55000"/>
              </a:spcBef>
              <a:buSzPct val="115000"/>
              <a:buFont typeface="Wingdings" pitchFamily="2" charset="2"/>
              <a:buNone/>
            </a:pPr>
            <a:r>
              <a:rPr lang="zh-CN" dirty="0">
                <a:solidFill>
                  <a:srgbClr val="339966"/>
                </a:solidFill>
                <a:ea typeface="宋体" pitchFamily="2" charset="-122"/>
              </a:rPr>
              <a:t>B. </a:t>
            </a:r>
            <a:r>
              <a:rPr lang="zh-CN" dirty="0">
                <a:ea typeface="宋体" pitchFamily="2" charset="-122"/>
              </a:rPr>
              <a:t>接下来，找出代表（</a:t>
            </a:r>
            <a:r>
              <a:rPr lang="zh-CN" dirty="0" smtClean="0">
                <a:ea typeface="宋体" pitchFamily="2" charset="-122"/>
              </a:rPr>
              <a:t>300台电脑</a:t>
            </a:r>
            <a:r>
              <a:rPr lang="zh-CN" dirty="0">
                <a:ea typeface="宋体" pitchFamily="2" charset="-122"/>
              </a:rPr>
              <a:t>，</a:t>
            </a:r>
            <a:r>
              <a:rPr lang="zh-CN" dirty="0" smtClean="0">
                <a:ea typeface="宋体" pitchFamily="2" charset="-122"/>
              </a:rPr>
              <a:t>3500吨小麦</a:t>
            </a:r>
            <a:r>
              <a:rPr lang="zh-CN" dirty="0">
                <a:ea typeface="宋体" pitchFamily="2" charset="-122"/>
              </a:rPr>
              <a:t>）的点，并标作G。经济能生产出这样的两种产品组合吗？为什么？</a:t>
            </a:r>
          </a:p>
        </p:txBody>
      </p:sp>
      <p:sp>
        <p:nvSpPr>
          <p:cNvPr id="27651"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7652" name="Rectangle 4"/>
          <p:cNvSpPr>
            <a:spLocks noGrp="1" noChangeArrowheads="1"/>
          </p:cNvSpPr>
          <p:nvPr>
            <p:ph type="title"/>
          </p:nvPr>
        </p:nvSpPr>
        <p:spPr>
          <a:xfrm>
            <a:off x="587375" y="352425"/>
            <a:ext cx="8208963"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2.1</a:t>
            </a:r>
            <a:r>
              <a:rPr 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不在生产可能性边界上的点</a:t>
            </a:r>
          </a:p>
        </p:txBody>
      </p:sp>
      <p:grpSp>
        <p:nvGrpSpPr>
          <p:cNvPr id="2" name="Group 5"/>
          <p:cNvGrpSpPr>
            <a:grpSpLocks/>
          </p:cNvGrpSpPr>
          <p:nvPr/>
        </p:nvGrpSpPr>
        <p:grpSpPr bwMode="auto">
          <a:xfrm>
            <a:off x="593725" y="290513"/>
            <a:ext cx="8210550" cy="1049337"/>
            <a:chOff x="0" y="0"/>
            <a:chExt cx="5000" cy="661"/>
          </a:xfrm>
        </p:grpSpPr>
        <p:sp>
          <p:nvSpPr>
            <p:cNvPr id="27654"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7655"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7656"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FF110A1C-836D-4A29-A022-769E019ECB53}" type="slidenum">
              <a:rPr lang="en-US" altLang="zh-CN" sz="1700">
                <a:solidFill>
                  <a:srgbClr val="777777"/>
                </a:solidFill>
                <a:latin typeface="Tahoma" pitchFamily="34" charset="0"/>
                <a:ea typeface="宋体" pitchFamily="2" charset="-122"/>
              </a:rPr>
              <a:pPr algn="r"/>
              <a:t>5</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4144634197"/>
      </p:ext>
    </p:extLst>
  </p:cSld>
  <p:clrMapOvr>
    <a:masterClrMapping/>
  </p:clrMapOvr>
  <p:transition spd="med">
    <p:diamon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74675" y="1470025"/>
            <a:ext cx="8218488" cy="5038725"/>
          </a:xfrm>
        </p:spPr>
        <p:txBody>
          <a:bodyPr/>
          <a:lstStyle/>
          <a:p>
            <a:pPr>
              <a:spcBef>
                <a:spcPct val="25000"/>
              </a:spcBef>
              <a:buFont typeface="Wingdings" pitchFamily="2" charset="2"/>
              <a:buNone/>
            </a:pPr>
            <a:r>
              <a:rPr lang="zh-CN" altLang="en-US" dirty="0" smtClean="0">
                <a:ea typeface="宋体" pitchFamily="2" charset="-122"/>
              </a:rPr>
              <a:t>美国</a:t>
            </a:r>
            <a:r>
              <a:rPr lang="zh-CN" dirty="0" smtClean="0">
                <a:ea typeface="宋体" pitchFamily="2" charset="-122"/>
              </a:rPr>
              <a:t>在生产</a:t>
            </a:r>
            <a:r>
              <a:rPr lang="zh-CN" altLang="en-US" dirty="0" smtClean="0">
                <a:ea typeface="宋体" pitchFamily="2" charset="-122"/>
              </a:rPr>
              <a:t>大豆</a:t>
            </a:r>
            <a:r>
              <a:rPr lang="zh-CN" dirty="0" smtClean="0">
                <a:ea typeface="宋体" pitchFamily="2" charset="-122"/>
              </a:rPr>
              <a:t>上</a:t>
            </a:r>
            <a:r>
              <a:rPr lang="zh-CN" dirty="0">
                <a:ea typeface="宋体" pitchFamily="2" charset="-122"/>
              </a:rPr>
              <a:t>有绝对优势：</a:t>
            </a:r>
          </a:p>
          <a:p>
            <a:pPr lvl="1">
              <a:lnSpc>
                <a:spcPct val="105000"/>
              </a:lnSpc>
              <a:spcBef>
                <a:spcPct val="25000"/>
              </a:spcBef>
            </a:pPr>
            <a:r>
              <a:rPr lang="zh-CN" altLang="en-US" sz="2800" dirty="0" smtClean="0">
                <a:ea typeface="宋体" pitchFamily="2" charset="-122"/>
              </a:rPr>
              <a:t>美国</a:t>
            </a:r>
            <a:r>
              <a:rPr lang="en-US" altLang="zh-CN" sz="2800" dirty="0" smtClean="0">
                <a:ea typeface="宋体" pitchFamily="2" charset="-122"/>
              </a:rPr>
              <a:t>1</a:t>
            </a:r>
            <a:r>
              <a:rPr lang="zh-CN" altLang="en-US" sz="2800" dirty="0" smtClean="0">
                <a:ea typeface="宋体" pitchFamily="2" charset="-122"/>
              </a:rPr>
              <a:t>个劳动者能生产</a:t>
            </a:r>
            <a:r>
              <a:rPr lang="en-US" altLang="zh-CN" sz="2800" dirty="0" smtClean="0">
                <a:ea typeface="宋体" pitchFamily="2" charset="-122"/>
              </a:rPr>
              <a:t>100</a:t>
            </a:r>
            <a:r>
              <a:rPr lang="zh-CN" altLang="en-US" sz="2800" dirty="0" smtClean="0">
                <a:ea typeface="宋体" pitchFamily="2" charset="-122"/>
              </a:rPr>
              <a:t>吨大豆，</a:t>
            </a:r>
            <a:r>
              <a:rPr lang="zh-CN" sz="2800" dirty="0" smtClean="0">
                <a:ea typeface="宋体" pitchFamily="2" charset="-122"/>
              </a:rPr>
              <a:t>而</a:t>
            </a:r>
            <a:r>
              <a:rPr lang="zh-CN" altLang="en-US" sz="2800" dirty="0" smtClean="0">
                <a:ea typeface="宋体" pitchFamily="2" charset="-122"/>
              </a:rPr>
              <a:t>中国只能产</a:t>
            </a:r>
            <a:r>
              <a:rPr lang="en-US" altLang="zh-CN" sz="2800" dirty="0" smtClean="0">
                <a:ea typeface="宋体" pitchFamily="2" charset="-122"/>
              </a:rPr>
              <a:t>10</a:t>
            </a:r>
            <a:r>
              <a:rPr lang="zh-CN" altLang="en-US" sz="2800" dirty="0" smtClean="0">
                <a:ea typeface="宋体" pitchFamily="2" charset="-122"/>
              </a:rPr>
              <a:t>吨大豆。美国每吨大豆需要的劳动投入更少</a:t>
            </a:r>
            <a:endParaRPr lang="zh-CN" sz="2800" dirty="0">
              <a:ea typeface="宋体" pitchFamily="2" charset="-122"/>
            </a:endParaRPr>
          </a:p>
          <a:p>
            <a:pPr>
              <a:spcBef>
                <a:spcPct val="50000"/>
              </a:spcBef>
              <a:buFont typeface="Wingdings" pitchFamily="2" charset="2"/>
              <a:buNone/>
            </a:pPr>
            <a:r>
              <a:rPr lang="zh-CN" altLang="en-US" dirty="0" smtClean="0">
                <a:ea typeface="宋体" pitchFamily="2" charset="-122"/>
              </a:rPr>
              <a:t>中国</a:t>
            </a:r>
            <a:r>
              <a:rPr lang="zh-CN" dirty="0" smtClean="0">
                <a:ea typeface="宋体" pitchFamily="2" charset="-122"/>
              </a:rPr>
              <a:t>在生产</a:t>
            </a:r>
            <a:r>
              <a:rPr lang="zh-CN" altLang="en-US" dirty="0" smtClean="0">
                <a:ea typeface="宋体" pitchFamily="2" charset="-122"/>
              </a:rPr>
              <a:t>衬衫上</a:t>
            </a:r>
            <a:r>
              <a:rPr lang="zh-CN" dirty="0" smtClean="0">
                <a:ea typeface="宋体" pitchFamily="2" charset="-122"/>
              </a:rPr>
              <a:t>有</a:t>
            </a:r>
            <a:r>
              <a:rPr lang="zh-CN" dirty="0">
                <a:ea typeface="宋体" pitchFamily="2" charset="-122"/>
              </a:rPr>
              <a:t>比较优势：</a:t>
            </a:r>
          </a:p>
          <a:p>
            <a:pPr lvl="1">
              <a:lnSpc>
                <a:spcPct val="105000"/>
              </a:lnSpc>
              <a:spcBef>
                <a:spcPct val="25000"/>
              </a:spcBef>
            </a:pPr>
            <a:r>
              <a:rPr lang="zh-CN" altLang="en-US" sz="2800" dirty="0" smtClean="0">
                <a:ea typeface="宋体" pitchFamily="2" charset="-122"/>
              </a:rPr>
              <a:t>美国生产</a:t>
            </a:r>
            <a:r>
              <a:rPr lang="en-US" altLang="zh-CN" sz="2800" dirty="0" smtClean="0">
                <a:ea typeface="宋体" pitchFamily="2" charset="-122"/>
              </a:rPr>
              <a:t>1</a:t>
            </a:r>
            <a:r>
              <a:rPr lang="zh-CN" altLang="en-US" sz="2800" dirty="0" smtClean="0">
                <a:ea typeface="宋体" pitchFamily="2" charset="-122"/>
              </a:rPr>
              <a:t>千件衬衫的机会成本是</a:t>
            </a:r>
            <a:r>
              <a:rPr lang="en-US" altLang="zh-CN" sz="2800" dirty="0" smtClean="0">
                <a:ea typeface="宋体" pitchFamily="2" charset="-122"/>
              </a:rPr>
              <a:t>20</a:t>
            </a:r>
            <a:r>
              <a:rPr lang="zh-CN" altLang="en-US" sz="2800" dirty="0" smtClean="0">
                <a:ea typeface="宋体" pitchFamily="2" charset="-122"/>
              </a:rPr>
              <a:t>吨大豆</a:t>
            </a:r>
            <a:endParaRPr lang="en-US" altLang="zh-CN" sz="2800" dirty="0" smtClean="0">
              <a:ea typeface="宋体" pitchFamily="2" charset="-122"/>
            </a:endParaRPr>
          </a:p>
          <a:p>
            <a:pPr lvl="1">
              <a:lnSpc>
                <a:spcPct val="105000"/>
              </a:lnSpc>
              <a:spcBef>
                <a:spcPct val="25000"/>
              </a:spcBef>
            </a:pPr>
            <a:r>
              <a:rPr lang="zh-CN" altLang="en-US" sz="2800" dirty="0" smtClean="0">
                <a:ea typeface="宋体" pitchFamily="2" charset="-122"/>
              </a:rPr>
              <a:t>中国</a:t>
            </a:r>
            <a:r>
              <a:rPr lang="zh-CN" sz="2800" dirty="0" smtClean="0">
                <a:ea typeface="宋体" pitchFamily="2" charset="-122"/>
              </a:rPr>
              <a:t>生产1</a:t>
            </a:r>
            <a:r>
              <a:rPr lang="zh-CN" altLang="en-US" sz="2800" dirty="0" smtClean="0">
                <a:ea typeface="宋体" pitchFamily="2" charset="-122"/>
              </a:rPr>
              <a:t>千件衬衫的机会成本是</a:t>
            </a:r>
            <a:r>
              <a:rPr lang="en-US" altLang="zh-CN" sz="2800" dirty="0" smtClean="0">
                <a:ea typeface="宋体" pitchFamily="2" charset="-122"/>
              </a:rPr>
              <a:t>5</a:t>
            </a:r>
            <a:r>
              <a:rPr lang="zh-CN" altLang="en-US" sz="2800" dirty="0" smtClean="0">
                <a:ea typeface="宋体" pitchFamily="2" charset="-122"/>
              </a:rPr>
              <a:t>吨大豆</a:t>
            </a:r>
            <a:endParaRPr lang="zh-CN" sz="2800" dirty="0">
              <a:ea typeface="宋体" pitchFamily="2" charset="-122"/>
            </a:endParaRPr>
          </a:p>
        </p:txBody>
      </p:sp>
      <p:sp>
        <p:nvSpPr>
          <p:cNvPr id="52227"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52228"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3.4</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5"/>
          <p:cNvGrpSpPr>
            <a:grpSpLocks/>
          </p:cNvGrpSpPr>
          <p:nvPr/>
        </p:nvGrpSpPr>
        <p:grpSpPr bwMode="auto">
          <a:xfrm>
            <a:off x="593725" y="290513"/>
            <a:ext cx="8210550" cy="1049337"/>
            <a:chOff x="0" y="0"/>
            <a:chExt cx="5000" cy="661"/>
          </a:xfrm>
        </p:grpSpPr>
        <p:sp>
          <p:nvSpPr>
            <p:cNvPr id="52230"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2231"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2232"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7ABD4581-7B88-46E1-950D-398BB95588A8}" type="slidenum">
              <a:rPr lang="en-US" altLang="zh-CN" sz="1700">
                <a:solidFill>
                  <a:srgbClr val="777777"/>
                </a:solidFill>
                <a:latin typeface="Tahoma" pitchFamily="34" charset="0"/>
                <a:ea typeface="宋体" pitchFamily="2" charset="-122"/>
              </a:rPr>
              <a:pPr algn="r"/>
              <a:t>59</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1600290347"/>
      </p:ext>
    </p:extLst>
  </p:cSld>
  <p:clrMapOvr>
    <a:masterClrMapping/>
  </p:clrMapOvr>
  <p:transition spd="med">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9699" name="Rectangle 4"/>
          <p:cNvSpPr>
            <a:spLocks noGrp="1" noChangeArrowheads="1"/>
          </p:cNvSpPr>
          <p:nvPr>
            <p:ph type="title"/>
          </p:nvPr>
        </p:nvSpPr>
        <p:spPr>
          <a:xfrm>
            <a:off x="587375" y="352425"/>
            <a:ext cx="8208963"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1.1</a:t>
            </a:r>
            <a:r>
              <a:rPr 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4"/>
          <p:cNvGrpSpPr>
            <a:grpSpLocks/>
          </p:cNvGrpSpPr>
          <p:nvPr/>
        </p:nvGrpSpPr>
        <p:grpSpPr bwMode="auto">
          <a:xfrm>
            <a:off x="593725" y="290513"/>
            <a:ext cx="8210550" cy="1049337"/>
            <a:chOff x="0" y="0"/>
            <a:chExt cx="5000" cy="661"/>
          </a:xfrm>
        </p:grpSpPr>
        <p:sp>
          <p:nvSpPr>
            <p:cNvPr id="29701"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9702"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9703"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336E13A0-1D8C-439B-ABBA-66D0218FC393}" type="slidenum">
              <a:rPr lang="en-US" altLang="zh-CN" sz="1700">
                <a:solidFill>
                  <a:srgbClr val="777777"/>
                </a:solidFill>
                <a:latin typeface="Tahoma" pitchFamily="34" charset="0"/>
                <a:ea typeface="宋体" pitchFamily="2" charset="-122"/>
              </a:rPr>
              <a:pPr algn="r"/>
              <a:t>6</a:t>
            </a:fld>
            <a:endParaRPr lang="zh-CN" sz="1700">
              <a:solidFill>
                <a:srgbClr val="777777"/>
              </a:solidFill>
              <a:latin typeface="Tahoma" pitchFamily="34" charset="0"/>
              <a:ea typeface="宋体" pitchFamily="2" charset="-122"/>
            </a:endParaRPr>
          </a:p>
        </p:txBody>
      </p:sp>
      <p:sp>
        <p:nvSpPr>
          <p:cNvPr id="29704" name="Rectangle 8"/>
          <p:cNvSpPr>
            <a:spLocks noChangeArrowheads="1"/>
          </p:cNvSpPr>
          <p:nvPr/>
        </p:nvSpPr>
        <p:spPr bwMode="auto">
          <a:xfrm>
            <a:off x="371475" y="1460500"/>
            <a:ext cx="3001963" cy="1435100"/>
          </a:xfrm>
          <a:prstGeom prst="rect">
            <a:avLst/>
          </a:prstGeom>
          <a:noFill/>
          <a:ln w="9525">
            <a:noFill/>
            <a:miter lim="800000"/>
            <a:headEnd/>
            <a:tailEnd/>
          </a:ln>
          <a:effectLst/>
        </p:spPr>
        <p:txBody>
          <a:bodyPr/>
          <a:lstStyle/>
          <a:p>
            <a:pPr marL="287338" indent="-287338" algn="r">
              <a:lnSpc>
                <a:spcPct val="105000"/>
              </a:lnSpc>
              <a:spcBef>
                <a:spcPct val="45000"/>
              </a:spcBef>
              <a:buClr>
                <a:srgbClr val="339966"/>
              </a:buClr>
              <a:buSzPct val="120000"/>
              <a:buFont typeface="Wingdings" pitchFamily="2" charset="2"/>
              <a:buChar char="§"/>
            </a:pPr>
            <a:r>
              <a:rPr lang="zh-CN" sz="2800" dirty="0">
                <a:ea typeface="宋体" pitchFamily="2" charset="-122"/>
              </a:rPr>
              <a:t>点 </a:t>
            </a:r>
            <a:r>
              <a:rPr lang="zh-CN" sz="2800" b="1" dirty="0">
                <a:ea typeface="宋体" pitchFamily="2" charset="-122"/>
              </a:rPr>
              <a:t>F</a:t>
            </a:r>
            <a:r>
              <a:rPr lang="zh-CN" sz="2800" dirty="0">
                <a:ea typeface="宋体" pitchFamily="2" charset="-122"/>
              </a:rPr>
              <a:t>:100台电脑,     </a:t>
            </a:r>
            <a:r>
              <a:rPr lang="zh-CN" sz="2800" dirty="0" smtClean="0">
                <a:ea typeface="宋体" pitchFamily="2" charset="-122"/>
              </a:rPr>
              <a:t>3000吨小麦</a:t>
            </a:r>
            <a:endParaRPr lang="zh-CN" sz="2800" dirty="0">
              <a:ea typeface="宋体" pitchFamily="2" charset="-122"/>
            </a:endParaRPr>
          </a:p>
        </p:txBody>
      </p:sp>
      <p:sp>
        <p:nvSpPr>
          <p:cNvPr id="29705" name="Rectangle 9"/>
          <p:cNvSpPr>
            <a:spLocks noChangeArrowheads="1"/>
          </p:cNvSpPr>
          <p:nvPr/>
        </p:nvSpPr>
        <p:spPr bwMode="auto">
          <a:xfrm>
            <a:off x="374650" y="2792413"/>
            <a:ext cx="3001963" cy="3659187"/>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sz="2800" dirty="0">
                <a:ea typeface="宋体" pitchFamily="2" charset="-122"/>
              </a:rPr>
              <a:t>点 </a:t>
            </a:r>
            <a:r>
              <a:rPr lang="zh-CN" sz="2800" b="1" dirty="0">
                <a:ea typeface="宋体" pitchFamily="2" charset="-122"/>
              </a:rPr>
              <a:t>F </a:t>
            </a:r>
            <a:r>
              <a:rPr lang="zh-CN" sz="2800" dirty="0">
                <a:ea typeface="宋体" pitchFamily="2" charset="-122"/>
              </a:rPr>
              <a:t>需要40,000个小时的劳动。能够但</a:t>
            </a:r>
            <a:r>
              <a:rPr lang="zh-CN" sz="2800" b="1" dirty="0" smtClean="0">
                <a:solidFill>
                  <a:srgbClr val="C00000"/>
                </a:solidFill>
                <a:ea typeface="宋体" pitchFamily="2" charset="-122"/>
              </a:rPr>
              <a:t>没有</a:t>
            </a:r>
            <a:r>
              <a:rPr lang="zh-CN" altLang="en-US" sz="2800" b="1" dirty="0" smtClean="0">
                <a:solidFill>
                  <a:srgbClr val="C00000"/>
                </a:solidFill>
                <a:ea typeface="宋体" pitchFamily="2" charset="-122"/>
              </a:rPr>
              <a:t>生产</a:t>
            </a:r>
            <a:r>
              <a:rPr lang="zh-CN" sz="2800" b="1" dirty="0" smtClean="0">
                <a:solidFill>
                  <a:srgbClr val="C00000"/>
                </a:solidFill>
                <a:ea typeface="宋体" pitchFamily="2" charset="-122"/>
              </a:rPr>
              <a:t>效率</a:t>
            </a:r>
            <a:r>
              <a:rPr lang="zh-CN" sz="2800" dirty="0">
                <a:ea typeface="宋体" pitchFamily="2" charset="-122"/>
              </a:rPr>
              <a:t>：</a:t>
            </a:r>
            <a:r>
              <a:rPr lang="zh-CN" sz="2800" dirty="0" smtClean="0">
                <a:ea typeface="宋体" pitchFamily="2" charset="-122"/>
              </a:rPr>
              <a:t>不减少</a:t>
            </a:r>
            <a:r>
              <a:rPr lang="zh-CN" altLang="en-US" sz="2800" dirty="0" smtClean="0">
                <a:ea typeface="宋体" pitchFamily="2" charset="-122"/>
              </a:rPr>
              <a:t>其他</a:t>
            </a:r>
            <a:r>
              <a:rPr lang="zh-CN" sz="2800" dirty="0" smtClean="0">
                <a:ea typeface="宋体" pitchFamily="2" charset="-122"/>
              </a:rPr>
              <a:t>物品</a:t>
            </a:r>
            <a:r>
              <a:rPr lang="zh-CN" sz="2800" dirty="0">
                <a:ea typeface="宋体" pitchFamily="2" charset="-122"/>
              </a:rPr>
              <a:t>的</a:t>
            </a:r>
            <a:r>
              <a:rPr lang="zh-CN" sz="2800" dirty="0" smtClean="0">
                <a:ea typeface="宋体" pitchFamily="2" charset="-122"/>
              </a:rPr>
              <a:t>生产便</a:t>
            </a:r>
            <a:r>
              <a:rPr lang="zh-CN" sz="2800" dirty="0">
                <a:ea typeface="宋体" pitchFamily="2" charset="-122"/>
              </a:rPr>
              <a:t>能获得更多</a:t>
            </a:r>
            <a:r>
              <a:rPr lang="zh-CN" sz="2800" dirty="0" smtClean="0">
                <a:ea typeface="宋体" pitchFamily="2" charset="-122"/>
              </a:rPr>
              <a:t>的</a:t>
            </a:r>
            <a:r>
              <a:rPr lang="zh-CN" altLang="en-US" sz="2800" dirty="0" smtClean="0">
                <a:ea typeface="宋体" pitchFamily="2" charset="-122"/>
              </a:rPr>
              <a:t>小麦或电脑</a:t>
            </a:r>
            <a:r>
              <a:rPr lang="zh-CN" sz="2500" dirty="0">
                <a:ea typeface="宋体" pitchFamily="2" charset="-122"/>
              </a:rPr>
              <a:t/>
            </a:r>
            <a:br>
              <a:rPr lang="zh-CN" sz="2500" dirty="0">
                <a:ea typeface="宋体" pitchFamily="2" charset="-122"/>
              </a:rPr>
            </a:br>
            <a:endParaRPr lang="zh-CN" sz="2500" dirty="0">
              <a:ea typeface="宋体" pitchFamily="2" charset="-122"/>
            </a:endParaRPr>
          </a:p>
        </p:txBody>
      </p:sp>
      <p:grpSp>
        <p:nvGrpSpPr>
          <p:cNvPr id="3" name="Group 10"/>
          <p:cNvGrpSpPr>
            <a:grpSpLocks/>
          </p:cNvGrpSpPr>
          <p:nvPr/>
        </p:nvGrpSpPr>
        <p:grpSpPr bwMode="auto">
          <a:xfrm>
            <a:off x="3346168" y="1095951"/>
            <a:ext cx="5438775" cy="5178425"/>
            <a:chOff x="-28" y="-7"/>
            <a:chExt cx="3179" cy="3440"/>
          </a:xfrm>
        </p:grpSpPr>
        <p:graphicFrame>
          <p:nvGraphicFramePr>
            <p:cNvPr id="29707" name="Object 11"/>
            <p:cNvGraphicFramePr>
              <a:graphicFrameLocks noChangeAspect="1"/>
            </p:cNvGraphicFramePr>
            <p:nvPr/>
          </p:nvGraphicFramePr>
          <p:xfrm>
            <a:off x="-28" y="-7"/>
            <a:ext cx="3179" cy="3440"/>
          </p:xfrm>
          <a:graphic>
            <a:graphicData uri="http://schemas.openxmlformats.org/presentationml/2006/ole">
              <mc:AlternateContent xmlns:mc="http://schemas.openxmlformats.org/markup-compatibility/2006">
                <mc:Choice xmlns:v="urn:schemas-microsoft-com:vml" Requires="v">
                  <p:oleObj spid="_x0000_s77845" r:id="rId4" imgW="4762433" imgH="4533900" progId="Excel.Sheet.8">
                    <p:embed/>
                  </p:oleObj>
                </mc:Choice>
                <mc:Fallback>
                  <p:oleObj r:id="rId4" imgW="4762433" imgH="4533900" progId="Excel.Shee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 y="-7"/>
                          <a:ext cx="3179" cy="344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Line 12"/>
            <p:cNvSpPr>
              <a:spLocks noChangeShapeType="1"/>
            </p:cNvSpPr>
            <p:nvPr/>
          </p:nvSpPr>
          <p:spPr bwMode="auto">
            <a:xfrm>
              <a:off x="689" y="1034"/>
              <a:ext cx="1689" cy="1694"/>
            </a:xfrm>
            <a:prstGeom prst="line">
              <a:avLst/>
            </a:prstGeom>
            <a:noFill/>
            <a:ln w="50800">
              <a:solidFill>
                <a:srgbClr val="000099"/>
              </a:solidFill>
              <a:round/>
              <a:headEnd/>
              <a:tailEnd/>
            </a:ln>
          </p:spPr>
          <p:txBody>
            <a:bodyPr/>
            <a:lstStyle/>
            <a:p>
              <a:endParaRPr lang="zh-CN" altLang="en-US"/>
            </a:p>
          </p:txBody>
        </p:sp>
      </p:grpSp>
      <p:grpSp>
        <p:nvGrpSpPr>
          <p:cNvPr id="4" name="Group 13"/>
          <p:cNvGrpSpPr>
            <a:grpSpLocks/>
          </p:cNvGrpSpPr>
          <p:nvPr/>
        </p:nvGrpSpPr>
        <p:grpSpPr bwMode="auto">
          <a:xfrm>
            <a:off x="4556125" y="3578225"/>
            <a:ext cx="965200" cy="1589088"/>
            <a:chOff x="0" y="0"/>
            <a:chExt cx="608" cy="1001"/>
          </a:xfrm>
        </p:grpSpPr>
        <p:grpSp>
          <p:nvGrpSpPr>
            <p:cNvPr id="5" name="Group 14"/>
            <p:cNvGrpSpPr>
              <a:grpSpLocks/>
            </p:cNvGrpSpPr>
            <p:nvPr/>
          </p:nvGrpSpPr>
          <p:grpSpPr bwMode="auto">
            <a:xfrm>
              <a:off x="0" y="2"/>
              <a:ext cx="412" cy="999"/>
              <a:chOff x="0" y="0"/>
              <a:chExt cx="412" cy="999"/>
            </a:xfrm>
          </p:grpSpPr>
          <p:grpSp>
            <p:nvGrpSpPr>
              <p:cNvPr id="6" name="Group 15"/>
              <p:cNvGrpSpPr>
                <a:grpSpLocks/>
              </p:cNvGrpSpPr>
              <p:nvPr/>
            </p:nvGrpSpPr>
            <p:grpSpPr bwMode="auto">
              <a:xfrm>
                <a:off x="0" y="42"/>
                <a:ext cx="368" cy="957"/>
                <a:chOff x="0" y="0"/>
                <a:chExt cx="795" cy="646"/>
              </a:xfrm>
            </p:grpSpPr>
            <p:sp>
              <p:nvSpPr>
                <p:cNvPr id="29712" name="Line 16"/>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9713" name="Line 17"/>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9714" name="Oval 18"/>
              <p:cNvSpPr>
                <a:spLocks noChangeArrowheads="1"/>
              </p:cNvSpPr>
              <p:nvPr/>
            </p:nvSpPr>
            <p:spPr bwMode="auto">
              <a:xfrm>
                <a:off x="323" y="0"/>
                <a:ext cx="89" cy="87"/>
              </a:xfrm>
              <a:prstGeom prst="ellipse">
                <a:avLst/>
              </a:prstGeom>
              <a:solidFill>
                <a:srgbClr val="006600"/>
              </a:solidFill>
              <a:ln w="9525">
                <a:noFill/>
                <a:round/>
                <a:headEnd/>
                <a:tailEnd/>
              </a:ln>
            </p:spPr>
            <p:txBody>
              <a:bodyPr wrap="none" anchor="ctr"/>
              <a:lstStyle/>
              <a:p>
                <a:endParaRPr lang="zh-CN">
                  <a:ea typeface="宋体" pitchFamily="2" charset="-122"/>
                </a:endParaRPr>
              </a:p>
            </p:txBody>
          </p:sp>
        </p:grpSp>
        <p:sp>
          <p:nvSpPr>
            <p:cNvPr id="29715" name="Text Box 19"/>
            <p:cNvSpPr txBox="1">
              <a:spLocks noChangeArrowheads="1"/>
            </p:cNvSpPr>
            <p:nvPr/>
          </p:nvSpPr>
          <p:spPr bwMode="auto">
            <a:xfrm>
              <a:off x="369" y="0"/>
              <a:ext cx="239" cy="288"/>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F</a:t>
              </a:r>
            </a:p>
          </p:txBody>
        </p:sp>
      </p:grpSp>
      <p:sp>
        <p:nvSpPr>
          <p:cNvPr id="29716" name="Oval 20"/>
          <p:cNvSpPr>
            <a:spLocks noChangeArrowheads="1"/>
          </p:cNvSpPr>
          <p:nvPr/>
        </p:nvSpPr>
        <p:spPr bwMode="auto">
          <a:xfrm>
            <a:off x="7351813" y="5121113"/>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29717" name="Oval 21"/>
          <p:cNvSpPr>
            <a:spLocks noChangeArrowheads="1"/>
          </p:cNvSpPr>
          <p:nvPr/>
        </p:nvSpPr>
        <p:spPr bwMode="auto">
          <a:xfrm>
            <a:off x="4486275" y="2578100"/>
            <a:ext cx="141288" cy="138113"/>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439270900"/>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4">
                                            <p:txEl>
                                              <p:pRg st="0" end="0"/>
                                            </p:txEl>
                                          </p:spTgt>
                                        </p:tgtEl>
                                        <p:attrNameLst>
                                          <p:attrName>style.visibility</p:attrName>
                                        </p:attrNameLst>
                                      </p:cBhvr>
                                      <p:to>
                                        <p:strVal val="visible"/>
                                      </p:to>
                                    </p:set>
                                    <p:animEffect transition="in" filter="wipe(left)">
                                      <p:cBhvr>
                                        <p:cTn id="7" dur="500"/>
                                        <p:tgtEl>
                                          <p:spTgt spid="29704">
                                            <p:txEl>
                                              <p:pRg st="0" end="0"/>
                                            </p:txEl>
                                          </p:spTgt>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5"/>
                                        </p:tgtEl>
                                        <p:attrNameLst>
                                          <p:attrName>style.visibility</p:attrName>
                                        </p:attrNameLst>
                                      </p:cBhvr>
                                      <p:to>
                                        <p:strVal val="visible"/>
                                      </p:to>
                                    </p:set>
                                    <p:animEffect transition="in" filter="wipe(left)">
                                      <p:cBhvr>
                                        <p:cTn id="16"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uild="p" autoUpdateAnimBg="0"/>
      <p:bldP spid="297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30723" name="Rectangle 4"/>
          <p:cNvSpPr>
            <a:spLocks noGrp="1" noChangeArrowheads="1"/>
          </p:cNvSpPr>
          <p:nvPr>
            <p:ph type="title"/>
          </p:nvPr>
        </p:nvSpPr>
        <p:spPr>
          <a:xfrm>
            <a:off x="587375" y="352425"/>
            <a:ext cx="8208963" cy="954088"/>
          </a:xfrm>
          <a:ln/>
        </p:spPr>
        <p:txBody>
          <a:bodyPr/>
          <a:lstStyle/>
          <a:p>
            <a:pPr algn="l"/>
            <a:r>
              <a:rPr lang="zh-CN"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1.1</a:t>
            </a:r>
            <a:r>
              <a:rPr 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sz="3200" dirty="0">
                <a:solidFill>
                  <a:srgbClr val="339966"/>
                </a:solidFill>
                <a:effectLst>
                  <a:outerShdw blurRad="38100" dist="38100" dir="2700000" algn="tl">
                    <a:srgbClr val="C0C0C0"/>
                  </a:outerShdw>
                </a:effectLst>
                <a:ea typeface="宋体" pitchFamily="2" charset="-122"/>
              </a:rPr>
              <a:t>参考答案</a:t>
            </a:r>
          </a:p>
        </p:txBody>
      </p:sp>
      <p:grpSp>
        <p:nvGrpSpPr>
          <p:cNvPr id="2" name="Group 4"/>
          <p:cNvGrpSpPr>
            <a:grpSpLocks/>
          </p:cNvGrpSpPr>
          <p:nvPr/>
        </p:nvGrpSpPr>
        <p:grpSpPr bwMode="auto">
          <a:xfrm>
            <a:off x="593725" y="290513"/>
            <a:ext cx="8210550" cy="1049337"/>
            <a:chOff x="0" y="0"/>
            <a:chExt cx="5000" cy="661"/>
          </a:xfrm>
        </p:grpSpPr>
        <p:sp>
          <p:nvSpPr>
            <p:cNvPr id="3072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3072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30727" name="Rectangle 7"/>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17FA5FE6-BE4F-40CA-AE7C-B7A58FB5AAA0}" type="slidenum">
              <a:rPr lang="en-US" altLang="zh-CN" sz="1700">
                <a:solidFill>
                  <a:srgbClr val="777777"/>
                </a:solidFill>
                <a:latin typeface="Tahoma" pitchFamily="34" charset="0"/>
                <a:ea typeface="宋体" pitchFamily="2" charset="-122"/>
              </a:rPr>
              <a:pPr algn="r"/>
              <a:t>7</a:t>
            </a:fld>
            <a:endParaRPr lang="zh-CN" sz="1700">
              <a:solidFill>
                <a:srgbClr val="777777"/>
              </a:solidFill>
              <a:latin typeface="Tahoma" pitchFamily="34" charset="0"/>
              <a:ea typeface="宋体" pitchFamily="2" charset="-122"/>
            </a:endParaRPr>
          </a:p>
        </p:txBody>
      </p:sp>
      <p:grpSp>
        <p:nvGrpSpPr>
          <p:cNvPr id="3" name="Group 8"/>
          <p:cNvGrpSpPr>
            <a:grpSpLocks/>
          </p:cNvGrpSpPr>
          <p:nvPr/>
        </p:nvGrpSpPr>
        <p:grpSpPr bwMode="auto">
          <a:xfrm>
            <a:off x="3573625" y="1054425"/>
            <a:ext cx="5559425" cy="5189538"/>
            <a:chOff x="0" y="0"/>
            <a:chExt cx="3502" cy="3269"/>
          </a:xfrm>
        </p:grpSpPr>
        <p:graphicFrame>
          <p:nvGraphicFramePr>
            <p:cNvPr id="30729" name="Object 9"/>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78869" r:id="rId4" imgW="4762433" imgH="4533900" progId="Excel.Sheet.8">
                    <p:embed/>
                  </p:oleObj>
                </mc:Choice>
                <mc:Fallback>
                  <p:oleObj r:id="rId4" imgW="4762433" imgH="4533900" progId="Excel.Shee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0" name="Line 10"/>
            <p:cNvSpPr>
              <a:spLocks noChangeShapeType="1"/>
            </p:cNvSpPr>
            <p:nvPr/>
          </p:nvSpPr>
          <p:spPr bwMode="auto">
            <a:xfrm>
              <a:off x="762" y="963"/>
              <a:ext cx="1847" cy="1600"/>
            </a:xfrm>
            <a:prstGeom prst="line">
              <a:avLst/>
            </a:prstGeom>
            <a:noFill/>
            <a:ln w="50800">
              <a:solidFill>
                <a:srgbClr val="000099"/>
              </a:solidFill>
              <a:round/>
              <a:headEnd/>
              <a:tailEnd/>
            </a:ln>
          </p:spPr>
          <p:txBody>
            <a:bodyPr/>
            <a:lstStyle/>
            <a:p>
              <a:endParaRPr lang="zh-CN" altLang="en-US"/>
            </a:p>
          </p:txBody>
        </p:sp>
      </p:grpSp>
      <p:sp>
        <p:nvSpPr>
          <p:cNvPr id="30731" name="Rectangle 11"/>
          <p:cNvSpPr>
            <a:spLocks noChangeArrowheads="1"/>
          </p:cNvSpPr>
          <p:nvPr/>
        </p:nvSpPr>
        <p:spPr bwMode="auto">
          <a:xfrm>
            <a:off x="519113" y="1450975"/>
            <a:ext cx="3001962" cy="1435100"/>
          </a:xfrm>
          <a:prstGeom prst="rect">
            <a:avLst/>
          </a:prstGeom>
          <a:noFill/>
          <a:ln w="9525">
            <a:noFill/>
            <a:miter lim="800000"/>
            <a:headEnd/>
            <a:tailEnd/>
          </a:ln>
        </p:spPr>
        <p:txBody>
          <a:bodyPr/>
          <a:lstStyle/>
          <a:p>
            <a:pPr marL="287338" indent="-287338" algn="r">
              <a:lnSpc>
                <a:spcPct val="105000"/>
              </a:lnSpc>
              <a:spcBef>
                <a:spcPct val="45000"/>
              </a:spcBef>
              <a:buClr>
                <a:srgbClr val="339966"/>
              </a:buClr>
              <a:buSzPct val="120000"/>
              <a:buFont typeface="Wingdings" pitchFamily="2" charset="2"/>
              <a:buChar char="§"/>
            </a:pPr>
            <a:r>
              <a:rPr lang="zh-CN" sz="2800" dirty="0">
                <a:ea typeface="宋体" pitchFamily="2" charset="-122"/>
              </a:rPr>
              <a:t>点  </a:t>
            </a:r>
            <a:r>
              <a:rPr lang="zh-CN" sz="2800" b="1" dirty="0">
                <a:ea typeface="宋体" pitchFamily="2" charset="-122"/>
              </a:rPr>
              <a:t>G</a:t>
            </a:r>
            <a:r>
              <a:rPr lang="zh-CN" sz="2800" dirty="0">
                <a:ea typeface="宋体" pitchFamily="2" charset="-122"/>
              </a:rPr>
              <a:t>:300 台电脑, 3500 </a:t>
            </a:r>
            <a:r>
              <a:rPr lang="zh-CN" sz="2800" dirty="0" smtClean="0">
                <a:ea typeface="宋体" pitchFamily="2" charset="-122"/>
              </a:rPr>
              <a:t>吨小麦</a:t>
            </a:r>
            <a:endParaRPr lang="zh-CN" sz="2800" dirty="0">
              <a:ea typeface="宋体" pitchFamily="2" charset="-122"/>
            </a:endParaRPr>
          </a:p>
        </p:txBody>
      </p:sp>
      <p:sp>
        <p:nvSpPr>
          <p:cNvPr id="30732" name="Rectangle 12"/>
          <p:cNvSpPr>
            <a:spLocks noChangeArrowheads="1"/>
          </p:cNvSpPr>
          <p:nvPr/>
        </p:nvSpPr>
        <p:spPr bwMode="auto">
          <a:xfrm>
            <a:off x="522288" y="2911475"/>
            <a:ext cx="3001962" cy="3767138"/>
          </a:xfrm>
          <a:prstGeom prst="rect">
            <a:avLst/>
          </a:prstGeom>
          <a:noFill/>
          <a:ln w="9525">
            <a:noFill/>
            <a:miter lim="800000"/>
            <a:headEnd/>
            <a:tailEnd/>
          </a:ln>
        </p:spPr>
        <p:txBody>
          <a:bodyPr/>
          <a:lstStyle/>
          <a:p>
            <a:pPr marL="287338" indent="-287338">
              <a:lnSpc>
                <a:spcPct val="105000"/>
              </a:lnSpc>
              <a:spcBef>
                <a:spcPct val="45000"/>
              </a:spcBef>
              <a:buClr>
                <a:srgbClr val="339966"/>
              </a:buClr>
              <a:buSzPct val="120000"/>
              <a:buFont typeface="Wingdings" pitchFamily="2" charset="2"/>
              <a:buChar char="§"/>
            </a:pPr>
            <a:r>
              <a:rPr lang="zh-CN" sz="2800">
                <a:ea typeface="宋体" pitchFamily="2" charset="-122"/>
              </a:rPr>
              <a:t>点G需要65，000个小时的劳动，因为经济只有50，000个劳动小时，所以不可能。</a:t>
            </a:r>
          </a:p>
        </p:txBody>
      </p:sp>
      <p:grpSp>
        <p:nvGrpSpPr>
          <p:cNvPr id="4" name="Group 13"/>
          <p:cNvGrpSpPr>
            <a:grpSpLocks/>
          </p:cNvGrpSpPr>
          <p:nvPr/>
        </p:nvGrpSpPr>
        <p:grpSpPr bwMode="auto">
          <a:xfrm>
            <a:off x="4678363" y="3003550"/>
            <a:ext cx="2160587" cy="2138363"/>
            <a:chOff x="0" y="0"/>
            <a:chExt cx="1361" cy="1347"/>
          </a:xfrm>
        </p:grpSpPr>
        <p:grpSp>
          <p:nvGrpSpPr>
            <p:cNvPr id="5" name="Group 14"/>
            <p:cNvGrpSpPr>
              <a:grpSpLocks/>
            </p:cNvGrpSpPr>
            <p:nvPr/>
          </p:nvGrpSpPr>
          <p:grpSpPr bwMode="auto">
            <a:xfrm>
              <a:off x="0" y="180"/>
              <a:ext cx="1146" cy="1167"/>
              <a:chOff x="0" y="0"/>
              <a:chExt cx="1146" cy="1167"/>
            </a:xfrm>
          </p:grpSpPr>
          <p:grpSp>
            <p:nvGrpSpPr>
              <p:cNvPr id="6" name="Group 15"/>
              <p:cNvGrpSpPr>
                <a:grpSpLocks/>
              </p:cNvGrpSpPr>
              <p:nvPr/>
            </p:nvGrpSpPr>
            <p:grpSpPr bwMode="auto">
              <a:xfrm>
                <a:off x="0" y="44"/>
                <a:ext cx="1104" cy="1123"/>
                <a:chOff x="0" y="0"/>
                <a:chExt cx="795" cy="646"/>
              </a:xfrm>
            </p:grpSpPr>
            <p:sp>
              <p:nvSpPr>
                <p:cNvPr id="30736" name="Line 16"/>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0737" name="Line 17"/>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0738" name="Oval 18"/>
              <p:cNvSpPr>
                <a:spLocks noChangeArrowheads="1"/>
              </p:cNvSpPr>
              <p:nvPr/>
            </p:nvSpPr>
            <p:spPr bwMode="auto">
              <a:xfrm>
                <a:off x="1057" y="0"/>
                <a:ext cx="89" cy="87"/>
              </a:xfrm>
              <a:prstGeom prst="ellipse">
                <a:avLst/>
              </a:prstGeom>
              <a:solidFill>
                <a:srgbClr val="CC0000"/>
              </a:solidFill>
              <a:ln w="9525">
                <a:noFill/>
                <a:round/>
                <a:headEnd/>
                <a:tailEnd/>
              </a:ln>
            </p:spPr>
            <p:txBody>
              <a:bodyPr wrap="none" anchor="ctr"/>
              <a:lstStyle/>
              <a:p>
                <a:endParaRPr lang="zh-CN">
                  <a:ea typeface="宋体" pitchFamily="2" charset="-122"/>
                </a:endParaRPr>
              </a:p>
            </p:txBody>
          </p:sp>
        </p:grpSp>
        <p:sp>
          <p:nvSpPr>
            <p:cNvPr id="30739" name="Text Box 19"/>
            <p:cNvSpPr txBox="1">
              <a:spLocks noChangeArrowheads="1"/>
            </p:cNvSpPr>
            <p:nvPr/>
          </p:nvSpPr>
          <p:spPr bwMode="auto">
            <a:xfrm>
              <a:off x="1122" y="0"/>
              <a:ext cx="239" cy="288"/>
            </a:xfrm>
            <a:prstGeom prst="rect">
              <a:avLst/>
            </a:prstGeom>
            <a:noFill/>
            <a:ln w="9525">
              <a:noFill/>
              <a:miter lim="800000"/>
              <a:headEnd/>
              <a:tailEnd/>
            </a:ln>
          </p:spPr>
          <p:txBody>
            <a:bodyPr anchor="ctr" anchorCtr="1">
              <a:spAutoFit/>
            </a:bodyPr>
            <a:lstStyle/>
            <a:p>
              <a:pPr>
                <a:spcBef>
                  <a:spcPct val="50000"/>
                </a:spcBef>
              </a:pPr>
              <a:r>
                <a:rPr lang="en-US" altLang="zh-CN" sz="2400" b="1">
                  <a:ea typeface="宋体" pitchFamily="2" charset="-122"/>
                </a:rPr>
                <a:t>G</a:t>
              </a:r>
            </a:p>
          </p:txBody>
        </p:sp>
      </p:grpSp>
      <p:sp>
        <p:nvSpPr>
          <p:cNvPr id="30740" name="Oval 20"/>
          <p:cNvSpPr>
            <a:spLocks noChangeArrowheads="1"/>
          </p:cNvSpPr>
          <p:nvPr/>
        </p:nvSpPr>
        <p:spPr bwMode="auto">
          <a:xfrm>
            <a:off x="7636713" y="5065713"/>
            <a:ext cx="141287" cy="138112"/>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
        <p:nvSpPr>
          <p:cNvPr id="30741" name="Oval 21"/>
          <p:cNvSpPr>
            <a:spLocks noChangeArrowheads="1"/>
          </p:cNvSpPr>
          <p:nvPr/>
        </p:nvSpPr>
        <p:spPr bwMode="auto">
          <a:xfrm>
            <a:off x="4749275" y="2544600"/>
            <a:ext cx="141288" cy="138113"/>
          </a:xfrm>
          <a:prstGeom prst="ellipse">
            <a:avLst/>
          </a:prstGeom>
          <a:solidFill>
            <a:srgbClr val="000099"/>
          </a:solidFill>
          <a:ln w="9525">
            <a:noFill/>
            <a:round/>
            <a:headEnd/>
            <a:tailEnd/>
          </a:ln>
        </p:spPr>
        <p:txBody>
          <a:bodyPr wrap="none" anchor="ctr"/>
          <a:lstStyle/>
          <a:p>
            <a:endParaRPr lang="zh-CN">
              <a:ea typeface="宋体" pitchFamily="2" charset="-122"/>
            </a:endParaRPr>
          </a:p>
        </p:txBody>
      </p:sp>
    </p:spTree>
    <p:extLst>
      <p:ext uri="{BB962C8B-B14F-4D97-AF65-F5344CB8AC3E}">
        <p14:creationId xmlns:p14="http://schemas.microsoft.com/office/powerpoint/2010/main" val="1064605207"/>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1">
                                            <p:txEl>
                                              <p:pRg st="0" end="0"/>
                                            </p:txEl>
                                          </p:spTgt>
                                        </p:tgtEl>
                                        <p:attrNameLst>
                                          <p:attrName>style.visibility</p:attrName>
                                        </p:attrNameLst>
                                      </p:cBhvr>
                                      <p:to>
                                        <p:strVal val="visible"/>
                                      </p:to>
                                    </p:set>
                                    <p:animEffect transition="in" filter="wipe(left)">
                                      <p:cBhvr>
                                        <p:cTn id="7" dur="500"/>
                                        <p:tgtEl>
                                          <p:spTgt spid="30731">
                                            <p:txEl>
                                              <p:pRg st="0" end="0"/>
                                            </p:txEl>
                                          </p:spTgt>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32"/>
                                        </p:tgtEl>
                                        <p:attrNameLst>
                                          <p:attrName>style.visibility</p:attrName>
                                        </p:attrNameLst>
                                      </p:cBhvr>
                                      <p:to>
                                        <p:strVal val="visible"/>
                                      </p:to>
                                    </p:set>
                                    <p:animEffect transition="in" filter="wipe(left)">
                                      <p:cBhvr>
                                        <p:cTn id="1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build="p" autoUpdateAnimBg="0"/>
      <p:bldP spid="3073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r>
              <a:rPr lang="zh-CN" altLang="en-US" dirty="0" smtClean="0"/>
              <a:t>经济学的基本模型</a:t>
            </a:r>
            <a:endParaRPr lang="zh-CN" altLang="en-US" dirty="0"/>
          </a:p>
        </p:txBody>
      </p:sp>
      <p:sp>
        <p:nvSpPr>
          <p:cNvPr id="5" name="灯片编号占位符 2"/>
          <p:cNvSpPr>
            <a:spLocks noGrp="1"/>
          </p:cNvSpPr>
          <p:nvPr>
            <p:ph type="sldNum" sz="quarter" idx="11"/>
          </p:nvPr>
        </p:nvSpPr>
        <p:spPr/>
        <p:txBody>
          <a:bodyPr/>
          <a:lstStyle/>
          <a:p>
            <a:fld id="{93846C77-1D45-42F5-A372-BDA6FDD44905}" type="slidenum">
              <a:rPr lang="en-US" altLang="zh-CN"/>
              <a:pPr/>
              <a:t>8</a:t>
            </a:fld>
            <a:endParaRPr lang="en-US" altLang="zh-CN"/>
          </a:p>
        </p:txBody>
      </p:sp>
      <p:sp>
        <p:nvSpPr>
          <p:cNvPr id="31746" name="Rectangle 4"/>
          <p:cNvSpPr>
            <a:spLocks noGrp="1" noChangeArrowheads="1"/>
          </p:cNvSpPr>
          <p:nvPr>
            <p:ph type="title" idx="4294967295"/>
          </p:nvPr>
        </p:nvSpPr>
        <p:spPr>
          <a:xfrm>
            <a:off x="-184150" y="184150"/>
            <a:ext cx="9407525" cy="517525"/>
          </a:xfrm>
        </p:spPr>
        <p:txBody>
          <a:bodyPr/>
          <a:lstStyle/>
          <a:p>
            <a:r>
              <a:rPr lang="en-US" altLang="zh-CN" sz="3600" dirty="0">
                <a:ea typeface="宋体" pitchFamily="2" charset="-122"/>
              </a:rPr>
              <a:t> </a:t>
            </a:r>
            <a:r>
              <a:rPr lang="zh-CN" sz="3500" dirty="0">
                <a:ea typeface="宋体" pitchFamily="2" charset="-122"/>
              </a:rPr>
              <a:t>关于生产可能性边界目前为止我们所知的内容</a:t>
            </a:r>
            <a:endParaRPr lang="zh-CN" altLang="en-US" sz="3500" dirty="0">
              <a:ea typeface="宋体" pitchFamily="2" charset="-122"/>
            </a:endParaRPr>
          </a:p>
        </p:txBody>
      </p:sp>
      <p:sp>
        <p:nvSpPr>
          <p:cNvPr id="31747" name="Rectangle 5"/>
          <p:cNvSpPr>
            <a:spLocks noGrp="1" noChangeArrowheads="1"/>
          </p:cNvSpPr>
          <p:nvPr>
            <p:ph type="body" idx="4294967295"/>
          </p:nvPr>
        </p:nvSpPr>
        <p:spPr/>
        <p:txBody>
          <a:bodyPr/>
          <a:lstStyle/>
          <a:p>
            <a:pPr marL="0" indent="0">
              <a:buFont typeface="Wingdings" pitchFamily="2" charset="2"/>
              <a:buNone/>
            </a:pPr>
            <a:r>
              <a:rPr lang="zh-CN" dirty="0">
                <a:ea typeface="宋体" pitchFamily="2" charset="-122"/>
              </a:rPr>
              <a:t>在生产可能性边界上的点（A-E)</a:t>
            </a:r>
          </a:p>
          <a:p>
            <a:pPr marL="511175" lvl="1" indent="-288925">
              <a:lnSpc>
                <a:spcPct val="105000"/>
              </a:lnSpc>
              <a:buClr>
                <a:srgbClr val="339966"/>
              </a:buClr>
            </a:pPr>
            <a:r>
              <a:rPr lang="zh-CN" dirty="0">
                <a:ea typeface="宋体" pitchFamily="2" charset="-122"/>
              </a:rPr>
              <a:t>能够达到</a:t>
            </a:r>
          </a:p>
          <a:p>
            <a:pPr marL="511175" lvl="1" indent="-288925">
              <a:lnSpc>
                <a:spcPct val="105000"/>
              </a:lnSpc>
              <a:buClr>
                <a:srgbClr val="339966"/>
              </a:buClr>
            </a:pPr>
            <a:r>
              <a:rPr lang="zh-CN" dirty="0">
                <a:ea typeface="宋体" pitchFamily="2" charset="-122"/>
              </a:rPr>
              <a:t>有效率：所以资源都已经充分利用</a:t>
            </a:r>
          </a:p>
          <a:p>
            <a:pPr marL="0" indent="0">
              <a:buFont typeface="Wingdings" pitchFamily="2" charset="2"/>
              <a:buNone/>
            </a:pPr>
            <a:r>
              <a:rPr lang="zh-CN" dirty="0">
                <a:ea typeface="宋体" pitchFamily="2" charset="-122"/>
              </a:rPr>
              <a:t>在生产可能性边界以内的点（F）</a:t>
            </a:r>
          </a:p>
          <a:p>
            <a:pPr marL="511175" lvl="1" indent="-288925">
              <a:lnSpc>
                <a:spcPct val="105000"/>
              </a:lnSpc>
              <a:buClr>
                <a:srgbClr val="339966"/>
              </a:buClr>
            </a:pPr>
            <a:r>
              <a:rPr lang="zh-CN" dirty="0">
                <a:ea typeface="宋体" pitchFamily="2" charset="-122"/>
              </a:rPr>
              <a:t>能够达到</a:t>
            </a:r>
          </a:p>
          <a:p>
            <a:pPr marL="511175" lvl="1" indent="-288925">
              <a:lnSpc>
                <a:spcPct val="105000"/>
              </a:lnSpc>
              <a:buClr>
                <a:srgbClr val="339966"/>
              </a:buClr>
            </a:pPr>
            <a:r>
              <a:rPr lang="zh-CN" dirty="0">
                <a:ea typeface="宋体" pitchFamily="2" charset="-122"/>
              </a:rPr>
              <a:t>没有效率：一些资源没有充分利用（比如，工人失业，厂房闲置等）</a:t>
            </a:r>
          </a:p>
          <a:p>
            <a:pPr marL="0" indent="0">
              <a:buFont typeface="Wingdings" pitchFamily="2" charset="2"/>
              <a:buNone/>
            </a:pPr>
            <a:r>
              <a:rPr lang="zh-CN" dirty="0">
                <a:ea typeface="宋体" pitchFamily="2" charset="-122"/>
              </a:rPr>
              <a:t>在生产可能性边界以外的点（G）</a:t>
            </a:r>
          </a:p>
          <a:p>
            <a:pPr marL="511175" lvl="1" indent="-288925">
              <a:lnSpc>
                <a:spcPct val="105000"/>
              </a:lnSpc>
              <a:buClr>
                <a:srgbClr val="339966"/>
              </a:buClr>
            </a:pPr>
            <a:r>
              <a:rPr lang="zh-CN" dirty="0">
                <a:ea typeface="宋体" pitchFamily="2" charset="-122"/>
              </a:rPr>
              <a:t>不能达到</a:t>
            </a:r>
          </a:p>
        </p:txBody>
      </p:sp>
    </p:spTree>
    <p:extLst>
      <p:ext uri="{BB962C8B-B14F-4D97-AF65-F5344CB8AC3E}">
        <p14:creationId xmlns:p14="http://schemas.microsoft.com/office/powerpoint/2010/main" val="294697353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4169</TotalTime>
  <Pages>0</Pages>
  <Words>6863</Words>
  <Characters>0</Characters>
  <Application>Microsoft Office PowerPoint</Application>
  <DocSecurity>0</DocSecurity>
  <PresentationFormat>全屏显示(4:3)</PresentationFormat>
  <Lines>0</Lines>
  <Paragraphs>788</Paragraphs>
  <Slides>60</Slides>
  <Notes>31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3" baseType="lpstr">
      <vt:lpstr>Custom Design</vt:lpstr>
      <vt:lpstr>Microsoft Excel 97-2003 工作表</vt:lpstr>
      <vt:lpstr>工作表</vt:lpstr>
      <vt:lpstr>PowerPoint 演示文稿</vt:lpstr>
      <vt:lpstr> 本章将探索这些问题的答案：</vt:lpstr>
      <vt:lpstr>1.1生产可能性边界</vt:lpstr>
      <vt:lpstr>1.1生产可能性边界:例子</vt:lpstr>
      <vt:lpstr>1.1 生产可能性边界:例子</vt:lpstr>
      <vt:lpstr>主动学习 2.1   不在生产可能性边界上的点</vt:lpstr>
      <vt:lpstr>主动学习 1.1    参考答案</vt:lpstr>
      <vt:lpstr>主动学习  1.1    参考答案</vt:lpstr>
      <vt:lpstr> 关于生产可能性边界目前为止我们所知的内容</vt:lpstr>
      <vt:lpstr>1.2生产可能性边界与(边际)机会成本</vt:lpstr>
      <vt:lpstr>2.2生产可能性边界与(边际)机会成本</vt:lpstr>
      <vt:lpstr>主动学习  2    生产可能性边界与机会成本</vt:lpstr>
      <vt:lpstr>主动学习  2    参考答案</vt:lpstr>
      <vt:lpstr>1.3为什么生产可能性边界可能是曲线</vt:lpstr>
      <vt:lpstr>1.3为什么生产可能性边界可能是曲线</vt:lpstr>
      <vt:lpstr>1.3为什么生产可能性边界可能是曲线</vt:lpstr>
      <vt:lpstr>1.3为什么生产可行性边界可能是曲线</vt:lpstr>
      <vt:lpstr>1.3为什么生产可能性边界可能是曲线</vt:lpstr>
      <vt:lpstr>1.4生产可能性边界: 经济增长的影响</vt:lpstr>
      <vt:lpstr>生产可能性边界：一个总结</vt:lpstr>
      <vt:lpstr>2. 资源配置效率</vt:lpstr>
      <vt:lpstr>主动学习 2.3  生产可能性边界与机会成本</vt:lpstr>
      <vt:lpstr>主动学习 2.3  参考答案</vt:lpstr>
      <vt:lpstr>主动学习 2.3 参考答案</vt:lpstr>
      <vt:lpstr>主动学习 2.3 参考答案</vt:lpstr>
      <vt:lpstr>2.1 资源配置效率：如何生产有效率？</vt:lpstr>
      <vt:lpstr>2.2 资源配置效率：生产多少有效率？</vt:lpstr>
      <vt:lpstr>PowerPoint 演示文稿</vt:lpstr>
      <vt:lpstr>PowerPoint 演示文稿</vt:lpstr>
      <vt:lpstr>PowerPoint 演示文稿</vt:lpstr>
      <vt:lpstr>PowerPoint 演示文稿</vt:lpstr>
      <vt:lpstr>PowerPoint 演示文稿</vt:lpstr>
      <vt:lpstr>主动学习 2.4  理解社会利益</vt:lpstr>
      <vt:lpstr>效率与公平：一个总结/猜测</vt:lpstr>
      <vt:lpstr>3.1 贸易的好处</vt:lpstr>
      <vt:lpstr>3.1 贸易的好处</vt:lpstr>
      <vt:lpstr>3.1 贸易的好处：例子</vt:lpstr>
      <vt:lpstr>愚公的生产可能性 </vt:lpstr>
      <vt:lpstr>愚公的生产可能性曲线</vt:lpstr>
      <vt:lpstr>不存在贸易的愚公</vt:lpstr>
      <vt:lpstr>主动学习  3.1    神农的生产可能性曲线</vt:lpstr>
      <vt:lpstr>神农的生产可能性曲线</vt:lpstr>
      <vt:lpstr>不存在贸易的神农</vt:lpstr>
      <vt:lpstr>存在贸易与不存在贸易条件下的消费</vt:lpstr>
      <vt:lpstr>主动学习  3.2  贸易条件下的生产</vt:lpstr>
      <vt:lpstr> 贸易条件下愚公的生产</vt:lpstr>
      <vt:lpstr> 贸易条件下神农的生产</vt:lpstr>
      <vt:lpstr> 贸易条件下愚公的消费</vt:lpstr>
      <vt:lpstr>主动学习  3.3    贸易条件下的消费</vt:lpstr>
      <vt:lpstr> 贸易条件下神农的消费</vt:lpstr>
      <vt:lpstr> 3.1 贸易的好处</vt:lpstr>
      <vt:lpstr>3.2 贸易的好处来自何方：绝对优势？</vt:lpstr>
      <vt:lpstr>3.2 贸易的好处来自何方：比较优势！</vt:lpstr>
      <vt:lpstr>3.2 贸易的好处来自何方：比较优势！</vt:lpstr>
      <vt:lpstr>3.2 贸易的好处来自何方：比较优势！</vt:lpstr>
      <vt:lpstr>3.2 贸易的好处来自何方：比较优势！</vt:lpstr>
      <vt:lpstr>比较优势和贸易：一个总结</vt:lpstr>
      <vt:lpstr> 比较优势的应用</vt:lpstr>
      <vt:lpstr>主动学习  3.4 绝对优势与比较优势 </vt:lpstr>
      <vt:lpstr>主动学习 3.4    参考答案</vt:lpstr>
    </vt:vector>
  </TitlesOfParts>
  <Company>UNLV</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lenovo</cp:lastModifiedBy>
  <cp:revision>364</cp:revision>
  <cp:lastPrinted>1899-12-30T00:00:00Z</cp:lastPrinted>
  <dcterms:created xsi:type="dcterms:W3CDTF">2008-06-02T21:33:56Z</dcterms:created>
  <dcterms:modified xsi:type="dcterms:W3CDTF">2022-03-02T04:37:11Z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